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3C68"/>
    <a:srgbClr val="FFFFCC"/>
    <a:srgbClr val="FFFF33"/>
    <a:srgbClr val="5E95CA"/>
    <a:srgbClr val="A6A200"/>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orum.home.news.cn/origPic.jsp?p=043DE13C.002C"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orum.home.news.cn/origPic.jsp?p=043DE13C.002C"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57C9AD-1832-4DFD-AF33-7D788BB60836}" type="slidenum">
              <a:rPr lang="zh-CN" altLang="en-US" smtClean="0"/>
              <a:t>‹#›</a:t>
            </a:fld>
            <a:endParaRPr lang="zh-CN" altLang="en-US"/>
          </a:p>
        </p:txBody>
      </p:sp>
      <p:pic>
        <p:nvPicPr>
          <p:cNvPr id="2050" name="Picture 2" descr="http://bbs.home.news.cn/upfiles/043DE13C.002C">
            <a:hlinkClick r:id="rId2"/>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0"/>
            <a:ext cx="9144001" cy="6428632"/>
          </a:xfrm>
          <a:prstGeom prst="rect">
            <a:avLst/>
          </a:prstGeom>
          <a:noFill/>
          <a:extLst>
            <a:ext uri="{909E8E84-426E-40DD-AFC4-6F175D3DCCD1}">
              <a14:hiddenFill xmlns:a14="http://schemas.microsoft.com/office/drawing/2010/main">
                <a:solidFill>
                  <a:srgbClr val="FFFFFF"/>
                </a:solidFill>
              </a14:hiddenFill>
            </a:ext>
          </a:extLst>
        </p:spPr>
      </p:pic>
      <p:sp>
        <p:nvSpPr>
          <p:cNvPr id="8" name="矩形 7"/>
          <p:cNvSpPr/>
          <p:nvPr userDrawn="1"/>
        </p:nvSpPr>
        <p:spPr>
          <a:xfrm>
            <a:off x="-1" y="3501008"/>
            <a:ext cx="9144000" cy="1872208"/>
          </a:xfrm>
          <a:prstGeom prst="rect">
            <a:avLst/>
          </a:prstGeom>
          <a:solidFill>
            <a:srgbClr val="5E95CA">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nvSpPr>
        <p:spPr>
          <a:xfrm>
            <a:off x="-1" y="4581128"/>
            <a:ext cx="9144000" cy="2276872"/>
          </a:xfrm>
          <a:prstGeom prst="rect">
            <a:avLst/>
          </a:prstGeom>
          <a:gradFill flip="none" rotWithShape="1">
            <a:gsLst>
              <a:gs pos="0">
                <a:srgbClr val="5E95CA">
                  <a:shade val="30000"/>
                  <a:satMod val="115000"/>
                </a:srgbClr>
              </a:gs>
              <a:gs pos="50000">
                <a:srgbClr val="5E95CA">
                  <a:shade val="67500"/>
                  <a:satMod val="115000"/>
                </a:srgbClr>
              </a:gs>
              <a:gs pos="100000">
                <a:srgbClr val="5E95CA">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p:nvPr userDrawn="1"/>
        </p:nvCxnSpPr>
        <p:spPr>
          <a:xfrm>
            <a:off x="-10008" y="4581128"/>
            <a:ext cx="9144001" cy="0"/>
          </a:xfrm>
          <a:prstGeom prst="line">
            <a:avLst/>
          </a:prstGeom>
          <a:ln w="38100">
            <a:solidFill>
              <a:schemeClr val="bg1">
                <a:lumMod val="95000"/>
              </a:schemeClr>
            </a:solidFill>
          </a:ln>
          <a:effectLst>
            <a:outerShdw blurRad="50800" dist="38100" dir="8100000" algn="tr" rotWithShape="0">
              <a:prstClr val="black">
                <a:alpha val="40000"/>
              </a:prstClr>
            </a:out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cxnSp>
        <p:nvCxnSpPr>
          <p:cNvPr id="10" name="直接连接符 9"/>
          <p:cNvCxnSpPr/>
          <p:nvPr userDrawn="1"/>
        </p:nvCxnSpPr>
        <p:spPr>
          <a:xfrm>
            <a:off x="-10009" y="4725144"/>
            <a:ext cx="9144001" cy="0"/>
          </a:xfrm>
          <a:prstGeom prst="line">
            <a:avLst/>
          </a:prstGeom>
          <a:ln w="38100">
            <a:solidFill>
              <a:schemeClr val="bg1">
                <a:lumMod val="95000"/>
              </a:schemeClr>
            </a:solidFill>
          </a:ln>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883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379646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66411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Picture 2" descr="http://bbs.home.news.cn/upfiles/043DE13C.002C">
            <a:hlinkClick r:id="rId2"/>
          </p:cNvPr>
          <p:cNvPicPr>
            <a:picLocks noChangeAspect="1" noChangeArrowheads="1"/>
          </p:cNvPicPr>
          <p:nvPr userDrawn="1"/>
        </p:nvPicPr>
        <p:blipFill>
          <a:blip r:embed="rId3">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456752"/>
            <a:ext cx="9144001" cy="6428632"/>
          </a:xfrm>
          <a:prstGeom prst="rect">
            <a:avLst/>
          </a:prstGeom>
          <a:noFill/>
          <a:extLst>
            <a:ext uri="{909E8E84-426E-40DD-AFC4-6F175D3DCCD1}">
              <a14:hiddenFill xmlns:a14="http://schemas.microsoft.com/office/drawing/2010/main">
                <a:solidFill>
                  <a:srgbClr val="FFFFFF"/>
                </a:solidFill>
              </a14:hiddenFill>
            </a:ext>
          </a:extLst>
        </p:spPr>
      </p:pic>
      <p:sp>
        <p:nvSpPr>
          <p:cNvPr id="4" name="日期占位符 3"/>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57C9AD-1832-4DFD-AF33-7D788BB60836}" type="slidenum">
              <a:rPr lang="zh-CN" altLang="en-US" smtClean="0"/>
              <a:t>‹#›</a:t>
            </a:fld>
            <a:endParaRPr lang="zh-CN" altLang="en-US"/>
          </a:p>
        </p:txBody>
      </p:sp>
      <p:sp>
        <p:nvSpPr>
          <p:cNvPr id="8" name="矩形 7"/>
          <p:cNvSpPr/>
          <p:nvPr userDrawn="1"/>
        </p:nvSpPr>
        <p:spPr>
          <a:xfrm>
            <a:off x="-2" y="0"/>
            <a:ext cx="9144001" cy="6885384"/>
          </a:xfrm>
          <a:prstGeom prst="rect">
            <a:avLst/>
          </a:prstGeom>
          <a:gradFill flip="none" rotWithShape="1">
            <a:gsLst>
              <a:gs pos="0">
                <a:srgbClr val="5E95CA">
                  <a:shade val="30000"/>
                  <a:satMod val="115000"/>
                  <a:alpha val="44000"/>
                </a:srgbClr>
              </a:gs>
              <a:gs pos="50000">
                <a:srgbClr val="5E95CA">
                  <a:shade val="67500"/>
                  <a:satMod val="115000"/>
                </a:srgbClr>
              </a:gs>
              <a:gs pos="100000">
                <a:srgbClr val="5E95CA">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userDrawn="1"/>
        </p:nvCxnSpPr>
        <p:spPr>
          <a:xfrm>
            <a:off x="0" y="1052736"/>
            <a:ext cx="9144001" cy="0"/>
          </a:xfrm>
          <a:prstGeom prst="line">
            <a:avLst/>
          </a:prstGeom>
          <a:ln w="38100">
            <a:solidFill>
              <a:schemeClr val="bg1">
                <a:lumMod val="95000"/>
              </a:schemeClr>
            </a:solidFill>
          </a:ln>
          <a:effectLst>
            <a:outerShdw blurRad="50800" dist="38100" dir="8100000" algn="tr" rotWithShape="0">
              <a:prstClr val="black">
                <a:alpha val="40000"/>
              </a:prstClr>
            </a:out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457200" y="274638"/>
            <a:ext cx="8229600" cy="634082"/>
          </a:xfrm>
        </p:spPr>
        <p:txBody>
          <a:bodyPr>
            <a:normAutofit/>
          </a:bodyPr>
          <a:lstStyle>
            <a:lvl1pPr algn="l">
              <a:defRPr sz="3200">
                <a:solidFill>
                  <a:srgbClr val="FFFF00"/>
                </a:solidFill>
              </a:defRPr>
            </a:lvl1pPr>
          </a:lstStyle>
          <a:p>
            <a:r>
              <a:rPr lang="zh-CN" altLang="en-US" smtClean="0"/>
              <a:t>单击此处编辑母版标题样式</a:t>
            </a:r>
            <a:endParaRPr lang="zh-CN" altLang="en-US"/>
          </a:p>
        </p:txBody>
      </p:sp>
    </p:spTree>
    <p:extLst>
      <p:ext uri="{BB962C8B-B14F-4D97-AF65-F5344CB8AC3E}">
        <p14:creationId xmlns:p14="http://schemas.microsoft.com/office/powerpoint/2010/main" val="229367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1962115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1768568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32724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91826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377632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3374508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42FA8BB-5362-4397-8BEC-BE7FEA769CF3}" type="datetimeFigureOut">
              <a:rPr lang="zh-CN" altLang="en-US" smtClean="0"/>
              <a:t>2012/2/17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3208481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FA8BB-5362-4397-8BEC-BE7FEA769CF3}" type="datetimeFigureOut">
              <a:rPr lang="zh-CN" altLang="en-US" smtClean="0"/>
              <a:t>2012/2/17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7C9AD-1832-4DFD-AF33-7D788BB60836}" type="slidenum">
              <a:rPr lang="zh-CN" altLang="en-US" smtClean="0"/>
              <a:t>‹#›</a:t>
            </a:fld>
            <a:endParaRPr lang="zh-CN" altLang="en-US"/>
          </a:p>
        </p:txBody>
      </p:sp>
    </p:spTree>
    <p:extLst>
      <p:ext uri="{BB962C8B-B14F-4D97-AF65-F5344CB8AC3E}">
        <p14:creationId xmlns:p14="http://schemas.microsoft.com/office/powerpoint/2010/main" val="4252002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41784" y="3573016"/>
            <a:ext cx="8060432" cy="893961"/>
          </a:xfrm>
        </p:spPr>
        <p:txBody>
          <a:bodyPr>
            <a:normAutofit fontScale="90000"/>
          </a:bodyPr>
          <a:lstStyle/>
          <a:p>
            <a:r>
              <a:rPr lang="en-US" altLang="zh-CN" b="1" dirty="0" smtClean="0">
                <a:solidFill>
                  <a:srgbClr val="FFFF00"/>
                </a:solidFill>
                <a:effectLst>
                  <a:glow rad="635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mj-ea"/>
              </a:rPr>
              <a:t>Meeting Your Investment Need</a:t>
            </a:r>
            <a:endParaRPr lang="zh-CN" altLang="en-US" b="1" dirty="0">
              <a:solidFill>
                <a:srgbClr val="FFFF00"/>
              </a:solidFill>
              <a:effectLst>
                <a:glow rad="635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mj-ea"/>
            </a:endParaRPr>
          </a:p>
        </p:txBody>
      </p:sp>
      <p:sp>
        <p:nvSpPr>
          <p:cNvPr id="3" name="副标题 2"/>
          <p:cNvSpPr>
            <a:spLocks noGrp="1"/>
          </p:cNvSpPr>
          <p:nvPr>
            <p:ph type="subTitle" idx="1"/>
          </p:nvPr>
        </p:nvSpPr>
        <p:spPr>
          <a:xfrm>
            <a:off x="2483768" y="260648"/>
            <a:ext cx="6400800" cy="888504"/>
          </a:xfrm>
        </p:spPr>
        <p:txBody>
          <a:bodyPr>
            <a:normAutofit/>
          </a:bodyPr>
          <a:lstStyle/>
          <a:p>
            <a:pPr marL="457200" indent="-457200" algn="r">
              <a:buFont typeface="Wingdings" pitchFamily="2" charset="2"/>
              <a:buChar char="p"/>
            </a:pPr>
            <a:r>
              <a:rPr kumimoji="1" lang="en-US" altLang="zh-CN" sz="1600" b="1" i="1" dirty="0" smtClean="0">
                <a:solidFill>
                  <a:srgbClr val="FFFF00"/>
                </a:solidFill>
              </a:rPr>
              <a:t>Wuxi New District Presentation                            </a:t>
            </a:r>
          </a:p>
          <a:p>
            <a:pPr algn="r"/>
            <a:endParaRPr lang="zh-CN" altLang="en-US" sz="1600" dirty="0">
              <a:solidFill>
                <a:srgbClr val="FFFF00"/>
              </a:solidFill>
            </a:endParaRPr>
          </a:p>
        </p:txBody>
      </p:sp>
      <p:cxnSp>
        <p:nvCxnSpPr>
          <p:cNvPr id="8" name="直接连接符 7"/>
          <p:cNvCxnSpPr/>
          <p:nvPr/>
        </p:nvCxnSpPr>
        <p:spPr>
          <a:xfrm>
            <a:off x="3491880" y="5157192"/>
            <a:ext cx="0" cy="501352"/>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644280" y="5309592"/>
            <a:ext cx="0" cy="348952"/>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Text Box 7"/>
          <p:cNvSpPr txBox="1">
            <a:spLocks noChangeArrowheads="1"/>
          </p:cNvSpPr>
          <p:nvPr/>
        </p:nvSpPr>
        <p:spPr bwMode="auto">
          <a:xfrm>
            <a:off x="3851920" y="5373216"/>
            <a:ext cx="30956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dirty="0" smtClean="0">
                <a:solidFill>
                  <a:srgbClr val="FFFF00"/>
                </a:solidFill>
                <a:effectLst>
                  <a:outerShdw blurRad="38100" dist="38100" dir="2700000" algn="tl">
                    <a:srgbClr val="000000">
                      <a:alpha val="43137"/>
                    </a:srgbClr>
                  </a:outerShdw>
                </a:effectLst>
              </a:rPr>
              <a:t>Feb,14</a:t>
            </a:r>
            <a:r>
              <a:rPr lang="en-US" altLang="zh-CN" dirty="0">
                <a:solidFill>
                  <a:srgbClr val="FFFF00"/>
                </a:solidFill>
                <a:effectLst>
                  <a:outerShdw blurRad="38100" dist="38100" dir="2700000" algn="tl">
                    <a:srgbClr val="000000">
                      <a:alpha val="43137"/>
                    </a:srgbClr>
                  </a:outerShdw>
                </a:effectLst>
              </a:rPr>
              <a:t>, </a:t>
            </a:r>
            <a:r>
              <a:rPr lang="en-US" altLang="zh-CN" dirty="0" smtClean="0">
                <a:solidFill>
                  <a:srgbClr val="FFFF00"/>
                </a:solidFill>
                <a:effectLst>
                  <a:outerShdw blurRad="38100" dist="38100" dir="2700000" algn="tl">
                    <a:srgbClr val="000000">
                      <a:alpha val="43137"/>
                    </a:srgbClr>
                  </a:outerShdw>
                </a:effectLst>
              </a:rPr>
              <a:t>2012</a:t>
            </a:r>
            <a:endParaRPr lang="en-US" altLang="zh-CN"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69054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effectLst>
                  <a:outerShdw blurRad="38100" dist="38100" dir="2700000" algn="tl">
                    <a:srgbClr val="000000">
                      <a:alpha val="43137"/>
                    </a:srgbClr>
                  </a:outerShdw>
                </a:effectLst>
              </a:rPr>
              <a:t>Contents</a:t>
            </a:r>
            <a:endParaRPr lang="zh-CN" altLang="en-US" b="1" dirty="0">
              <a:effectLst>
                <a:outerShdw blurRad="38100" dist="38100" dir="2700000" algn="tl">
                  <a:srgbClr val="000000">
                    <a:alpha val="43137"/>
                  </a:srgbClr>
                </a:outerShdw>
              </a:effectLst>
            </a:endParaRPr>
          </a:p>
        </p:txBody>
      </p:sp>
      <p:grpSp>
        <p:nvGrpSpPr>
          <p:cNvPr id="9" name="组合 8"/>
          <p:cNvGrpSpPr/>
          <p:nvPr/>
        </p:nvGrpSpPr>
        <p:grpSpPr>
          <a:xfrm>
            <a:off x="2240521" y="2287157"/>
            <a:ext cx="740653" cy="740653"/>
            <a:chOff x="2055598" y="1916830"/>
            <a:chExt cx="1008112" cy="1008112"/>
          </a:xfrm>
        </p:grpSpPr>
        <p:sp>
          <p:nvSpPr>
            <p:cNvPr id="5" name="椭圆 4"/>
            <p:cNvSpPr/>
            <p:nvPr/>
          </p:nvSpPr>
          <p:spPr>
            <a:xfrm>
              <a:off x="2199614" y="2060846"/>
              <a:ext cx="720080" cy="72008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074" name="Picture 2" descr="E:\我的PPT库\PPT图片图标库\2000种网站或论坛PNG图片图标\png-0026.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4808" y="2204863"/>
              <a:ext cx="576064"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椭圆 5"/>
            <p:cNvSpPr/>
            <p:nvPr/>
          </p:nvSpPr>
          <p:spPr>
            <a:xfrm>
              <a:off x="2055598" y="1916830"/>
              <a:ext cx="1008112" cy="1008112"/>
            </a:xfrm>
            <a:prstGeom prst="ellipse">
              <a:avLst/>
            </a:prstGeom>
            <a:noFill/>
            <a:ln w="19050">
              <a:solidFill>
                <a:srgbClr val="FFFF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8" name="直接连接符 7"/>
          <p:cNvCxnSpPr>
            <a:stCxn id="5" idx="4"/>
          </p:cNvCxnSpPr>
          <p:nvPr/>
        </p:nvCxnSpPr>
        <p:spPr>
          <a:xfrm>
            <a:off x="2610848" y="2922003"/>
            <a:ext cx="4739852" cy="0"/>
          </a:xfrm>
          <a:prstGeom prst="line">
            <a:avLst/>
          </a:prstGeom>
          <a:ln>
            <a:solidFill>
              <a:srgbClr val="FFFF00"/>
            </a:solidFill>
            <a:prstDash val="sysDot"/>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2240521" y="3260736"/>
            <a:ext cx="740653" cy="740653"/>
            <a:chOff x="2055598" y="1916830"/>
            <a:chExt cx="1008112" cy="1008112"/>
          </a:xfrm>
        </p:grpSpPr>
        <p:sp>
          <p:nvSpPr>
            <p:cNvPr id="15" name="椭圆 14"/>
            <p:cNvSpPr/>
            <p:nvPr/>
          </p:nvSpPr>
          <p:spPr>
            <a:xfrm>
              <a:off x="2199614" y="2060846"/>
              <a:ext cx="720080" cy="72008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Picture 2" descr="E:\我的PPT库\PPT图片图标库\2000种网站或论坛PNG图片图标\png-0026.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4808" y="2204863"/>
              <a:ext cx="576064" cy="576064"/>
            </a:xfrm>
            <a:prstGeom prst="rect">
              <a:avLst/>
            </a:prstGeom>
            <a:noFill/>
            <a:extLst>
              <a:ext uri="{909E8E84-426E-40DD-AFC4-6F175D3DCCD1}">
                <a14:hiddenFill xmlns:a14="http://schemas.microsoft.com/office/drawing/2010/main">
                  <a:solidFill>
                    <a:srgbClr val="FFFFFF"/>
                  </a:solidFill>
                </a14:hiddenFill>
              </a:ext>
            </a:extLst>
          </p:spPr>
        </p:pic>
        <p:sp>
          <p:nvSpPr>
            <p:cNvPr id="17" name="椭圆 16"/>
            <p:cNvSpPr/>
            <p:nvPr/>
          </p:nvSpPr>
          <p:spPr>
            <a:xfrm>
              <a:off x="2055598" y="1916830"/>
              <a:ext cx="1008112" cy="1008112"/>
            </a:xfrm>
            <a:prstGeom prst="ellipse">
              <a:avLst/>
            </a:prstGeom>
            <a:noFill/>
            <a:ln w="19050">
              <a:solidFill>
                <a:srgbClr val="FFFF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8" name="直接连接符 17"/>
          <p:cNvCxnSpPr>
            <a:stCxn id="15" idx="4"/>
          </p:cNvCxnSpPr>
          <p:nvPr/>
        </p:nvCxnSpPr>
        <p:spPr>
          <a:xfrm>
            <a:off x="2610848" y="3895582"/>
            <a:ext cx="4769920" cy="0"/>
          </a:xfrm>
          <a:prstGeom prst="line">
            <a:avLst/>
          </a:prstGeom>
          <a:ln>
            <a:solidFill>
              <a:srgbClr val="FFFF00"/>
            </a:solidFill>
            <a:prstDash val="sysDot"/>
          </a:ln>
        </p:spPr>
        <p:style>
          <a:lnRef idx="1">
            <a:schemeClr val="accent1"/>
          </a:lnRef>
          <a:fillRef idx="0">
            <a:schemeClr val="accent1"/>
          </a:fillRef>
          <a:effectRef idx="0">
            <a:schemeClr val="accent1"/>
          </a:effectRef>
          <a:fontRef idx="minor">
            <a:schemeClr val="tx1"/>
          </a:fontRef>
        </p:style>
      </p:cxnSp>
      <p:grpSp>
        <p:nvGrpSpPr>
          <p:cNvPr id="19" name="组合 18"/>
          <p:cNvGrpSpPr/>
          <p:nvPr/>
        </p:nvGrpSpPr>
        <p:grpSpPr>
          <a:xfrm>
            <a:off x="2240521" y="4234314"/>
            <a:ext cx="740653" cy="740653"/>
            <a:chOff x="2055598" y="1916830"/>
            <a:chExt cx="1008112" cy="1008112"/>
          </a:xfrm>
        </p:grpSpPr>
        <p:sp>
          <p:nvSpPr>
            <p:cNvPr id="20" name="椭圆 19"/>
            <p:cNvSpPr/>
            <p:nvPr/>
          </p:nvSpPr>
          <p:spPr>
            <a:xfrm>
              <a:off x="2199614" y="2060846"/>
              <a:ext cx="720080" cy="72008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Picture 2" descr="E:\我的PPT库\PPT图片图标库\2000种网站或论坛PNG图片图标\png-0026.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4808" y="2204863"/>
              <a:ext cx="576064" cy="576064"/>
            </a:xfrm>
            <a:prstGeom prst="rect">
              <a:avLst/>
            </a:prstGeom>
            <a:noFill/>
            <a:extLst>
              <a:ext uri="{909E8E84-426E-40DD-AFC4-6F175D3DCCD1}">
                <a14:hiddenFill xmlns:a14="http://schemas.microsoft.com/office/drawing/2010/main">
                  <a:solidFill>
                    <a:srgbClr val="FFFFFF"/>
                  </a:solidFill>
                </a14:hiddenFill>
              </a:ext>
            </a:extLst>
          </p:spPr>
        </p:pic>
        <p:sp>
          <p:nvSpPr>
            <p:cNvPr id="22" name="椭圆 21"/>
            <p:cNvSpPr/>
            <p:nvPr/>
          </p:nvSpPr>
          <p:spPr>
            <a:xfrm>
              <a:off x="2055598" y="1916830"/>
              <a:ext cx="1008112" cy="1008112"/>
            </a:xfrm>
            <a:prstGeom prst="ellipse">
              <a:avLst/>
            </a:prstGeom>
            <a:noFill/>
            <a:ln w="19050">
              <a:solidFill>
                <a:srgbClr val="FFFF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23" name="直接连接符 22"/>
          <p:cNvCxnSpPr>
            <a:stCxn id="20" idx="4"/>
          </p:cNvCxnSpPr>
          <p:nvPr/>
        </p:nvCxnSpPr>
        <p:spPr>
          <a:xfrm>
            <a:off x="2610848" y="4869160"/>
            <a:ext cx="4769920" cy="0"/>
          </a:xfrm>
          <a:prstGeom prst="line">
            <a:avLst/>
          </a:prstGeom>
          <a:ln>
            <a:solidFill>
              <a:srgbClr val="FFFF00"/>
            </a:solidFill>
            <a:prstDash val="sysDot"/>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591652" y="2472818"/>
            <a:ext cx="2808312" cy="400110"/>
          </a:xfrm>
          <a:prstGeom prst="rect">
            <a:avLst/>
          </a:prstGeom>
          <a:noFill/>
        </p:spPr>
        <p:txBody>
          <a:bodyPr wrap="square" rtlCol="0">
            <a:spAutoFit/>
          </a:bodyPr>
          <a:lstStyle/>
          <a:p>
            <a:r>
              <a:rPr lang="en-US" altLang="zh-CN" sz="2000" b="1" dirty="0">
                <a:solidFill>
                  <a:srgbClr val="FFFF00"/>
                </a:solidFill>
                <a:effectLst>
                  <a:outerShdw blurRad="38100" dist="38100" dir="2700000" algn="tl">
                    <a:srgbClr val="000000">
                      <a:alpha val="43137"/>
                    </a:srgbClr>
                  </a:outerShdw>
                </a:effectLst>
                <a:latin typeface="Arial Black" pitchFamily="34" charset="0"/>
              </a:rPr>
              <a:t>About Wuxi City</a:t>
            </a:r>
            <a:endParaRPr lang="zh-CN" altLang="en-US" sz="2000" b="1" dirty="0">
              <a:solidFill>
                <a:srgbClr val="FFFF00"/>
              </a:solidFill>
              <a:effectLst>
                <a:outerShdw blurRad="38100" dist="38100" dir="2700000" algn="tl">
                  <a:srgbClr val="000000">
                    <a:alpha val="43137"/>
                  </a:srgbClr>
                </a:outerShdw>
              </a:effectLst>
            </a:endParaRPr>
          </a:p>
        </p:txBody>
      </p:sp>
      <p:sp>
        <p:nvSpPr>
          <p:cNvPr id="28" name="TextBox 27"/>
          <p:cNvSpPr txBox="1"/>
          <p:nvPr/>
        </p:nvSpPr>
        <p:spPr>
          <a:xfrm>
            <a:off x="3576618" y="4419975"/>
            <a:ext cx="2808312" cy="400110"/>
          </a:xfrm>
          <a:prstGeom prst="rect">
            <a:avLst/>
          </a:prstGeom>
          <a:noFill/>
        </p:spPr>
        <p:txBody>
          <a:bodyPr wrap="square" rtlCol="0">
            <a:spAutoFit/>
          </a:bodyPr>
          <a:lstStyle/>
          <a:p>
            <a:r>
              <a:rPr lang="en-US" altLang="zh-CN" sz="2000" dirty="0" smtClean="0">
                <a:solidFill>
                  <a:schemeClr val="bg1"/>
                </a:solidFill>
                <a:effectLst>
                  <a:outerShdw blurRad="38100" dist="38100" dir="2700000" algn="tl">
                    <a:srgbClr val="000000">
                      <a:alpha val="43137"/>
                    </a:srgbClr>
                  </a:outerShdw>
                </a:effectLst>
              </a:rPr>
              <a:t>WND,</a:t>
            </a:r>
            <a:r>
              <a:rPr lang="en-US" altLang="zh-CN" sz="2000" dirty="0">
                <a:solidFill>
                  <a:schemeClr val="bg1"/>
                </a:solidFill>
                <a:effectLst>
                  <a:outerShdw blurRad="38100" dist="38100" dir="2700000" algn="tl">
                    <a:srgbClr val="000000">
                      <a:alpha val="43137"/>
                    </a:srgbClr>
                  </a:outerShdw>
                </a:effectLst>
              </a:rPr>
              <a:t> A Park of Value</a:t>
            </a:r>
            <a:endParaRPr lang="zh-CN" altLang="en-US" sz="2000" dirty="0">
              <a:solidFill>
                <a:schemeClr val="bg1"/>
              </a:solidFill>
              <a:effectLst>
                <a:outerShdw blurRad="38100" dist="38100" dir="2700000" algn="tl">
                  <a:srgbClr val="000000">
                    <a:alpha val="43137"/>
                  </a:srgbClr>
                </a:outerShdw>
              </a:effectLst>
            </a:endParaRPr>
          </a:p>
        </p:txBody>
      </p:sp>
      <p:sp>
        <p:nvSpPr>
          <p:cNvPr id="29" name="TextBox 28"/>
          <p:cNvSpPr txBox="1"/>
          <p:nvPr/>
        </p:nvSpPr>
        <p:spPr>
          <a:xfrm>
            <a:off x="3576618" y="3446396"/>
            <a:ext cx="2808312" cy="400110"/>
          </a:xfrm>
          <a:prstGeom prst="rect">
            <a:avLst/>
          </a:prstGeom>
          <a:noFill/>
        </p:spPr>
        <p:txBody>
          <a:bodyPr wrap="square" rtlCol="0">
            <a:spAutoFit/>
          </a:bodyPr>
          <a:lstStyle/>
          <a:p>
            <a:r>
              <a:rPr lang="en-US" altLang="zh-CN" sz="2000" dirty="0">
                <a:solidFill>
                  <a:schemeClr val="bg1"/>
                </a:solidFill>
                <a:effectLst>
                  <a:outerShdw blurRad="38100" dist="38100" dir="2700000" algn="tl">
                    <a:srgbClr val="000000">
                      <a:alpha val="43137"/>
                    </a:srgbClr>
                  </a:outerShdw>
                </a:effectLst>
                <a:cs typeface="Arial" pitchFamily="34" charset="0"/>
              </a:rPr>
              <a:t>About WND</a:t>
            </a:r>
            <a:endParaRPr lang="zh-CN" altLang="en-US" sz="2000" dirty="0">
              <a:solidFill>
                <a:schemeClr val="bg1"/>
              </a:solidFill>
              <a:effectLst>
                <a:outerShdw blurRad="38100" dist="38100" dir="2700000" algn="tl">
                  <a:srgbClr val="000000">
                    <a:alpha val="43137"/>
                  </a:srgbClr>
                </a:outerShdw>
              </a:effectLst>
              <a:cs typeface="Arial" pitchFamily="34" charset="0"/>
            </a:endParaRPr>
          </a:p>
        </p:txBody>
      </p:sp>
      <p:sp>
        <p:nvSpPr>
          <p:cNvPr id="25" name="等腰三角形 24"/>
          <p:cNvSpPr/>
          <p:nvPr/>
        </p:nvSpPr>
        <p:spPr>
          <a:xfrm rot="5400000">
            <a:off x="1642019" y="2502294"/>
            <a:ext cx="360040" cy="310379"/>
          </a:xfrm>
          <a:prstGeom prst="triangle">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88133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effectLst>
                  <a:outerShdw blurRad="38100" dist="38100" dir="2700000" algn="tl">
                    <a:srgbClr val="000000">
                      <a:alpha val="43137"/>
                    </a:srgbClr>
                  </a:outerShdw>
                </a:effectLst>
              </a:rPr>
              <a:t>About Wuxi City</a:t>
            </a:r>
            <a:endParaRPr lang="zh-CN" altLang="en-US" b="1" dirty="0">
              <a:effectLst>
                <a:outerShdw blurRad="38100" dist="38100" dir="2700000" algn="tl">
                  <a:srgbClr val="000000">
                    <a:alpha val="43137"/>
                  </a:srgbClr>
                </a:outerShdw>
              </a:effectLst>
            </a:endParaRPr>
          </a:p>
        </p:txBody>
      </p:sp>
      <p:pic>
        <p:nvPicPr>
          <p:cNvPr id="3" name="Picture 36" descr="china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233577"/>
            <a:ext cx="5329237" cy="3638550"/>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553984" y="2161884"/>
            <a:ext cx="5444870" cy="3790432"/>
          </a:xfrm>
          <a:prstGeom prst="rect">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6156176" y="1484784"/>
            <a:ext cx="0" cy="936104"/>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372200" y="2339002"/>
            <a:ext cx="2376264" cy="3970318"/>
          </a:xfrm>
          <a:prstGeom prst="rect">
            <a:avLst/>
          </a:prstGeom>
          <a:noFill/>
        </p:spPr>
        <p:txBody>
          <a:bodyPr wrap="square" rtlCol="0">
            <a:spAutoFit/>
          </a:bodyPr>
          <a:lstStyle/>
          <a:p>
            <a:r>
              <a:rPr kumimoji="1" lang="en-US" altLang="zh-CN" dirty="0" smtClean="0">
                <a:solidFill>
                  <a:schemeClr val="bg1"/>
                </a:solidFill>
              </a:rPr>
              <a:t>Located in East China Economic Rim, Wuxi is known as a most important industrial city in China. It’s the birthplace of China national industry in history, and one of the focusing areas for international manufacturing in China ever since China’s opening up in 1970’s.</a:t>
            </a:r>
          </a:p>
          <a:p>
            <a:endParaRPr lang="zh-CN" altLang="en-US" dirty="0">
              <a:solidFill>
                <a:schemeClr val="bg1"/>
              </a:solidFill>
            </a:endParaRPr>
          </a:p>
        </p:txBody>
      </p:sp>
      <p:cxnSp>
        <p:nvCxnSpPr>
          <p:cNvPr id="12" name="直接连接符 11"/>
          <p:cNvCxnSpPr/>
          <p:nvPr/>
        </p:nvCxnSpPr>
        <p:spPr>
          <a:xfrm>
            <a:off x="5868144" y="2071941"/>
            <a:ext cx="180020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90789" y="5455102"/>
            <a:ext cx="0" cy="936104"/>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202757" y="6042259"/>
            <a:ext cx="1224136"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6372200" y="1583504"/>
            <a:ext cx="995529" cy="369332"/>
          </a:xfrm>
          <a:prstGeom prst="rect">
            <a:avLst/>
          </a:prstGeom>
        </p:spPr>
        <p:txBody>
          <a:bodyPr wrap="none">
            <a:spAutoFit/>
          </a:bodyPr>
          <a:lstStyle/>
          <a:p>
            <a:r>
              <a:rPr kumimoji="1" lang="en-US" altLang="zh-CN" b="1" dirty="0" smtClean="0">
                <a:solidFill>
                  <a:srgbClr val="FFFF00"/>
                </a:solidFill>
                <a:effectLst>
                  <a:outerShdw blurRad="38100" dist="38100" dir="2700000" algn="tl">
                    <a:srgbClr val="000000">
                      <a:alpha val="43137"/>
                    </a:srgbClr>
                  </a:outerShdw>
                </a:effectLst>
              </a:rPr>
              <a:t>Location</a:t>
            </a:r>
            <a:endParaRPr lang="zh-CN" altLang="en-US"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93440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a:off x="611560" y="1782108"/>
            <a:ext cx="7848872" cy="2690137"/>
          </a:xfrm>
          <a:prstGeom prst="roundRect">
            <a:avLst/>
          </a:prstGeom>
          <a:noFill/>
          <a:ln w="12700">
            <a:solidFill>
              <a:srgbClr val="FFFF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标题 1"/>
          <p:cNvSpPr>
            <a:spLocks noGrp="1"/>
          </p:cNvSpPr>
          <p:nvPr>
            <p:ph type="title"/>
          </p:nvPr>
        </p:nvSpPr>
        <p:spPr>
          <a:xfrm>
            <a:off x="457200" y="274638"/>
            <a:ext cx="8229600" cy="634082"/>
          </a:xfrm>
        </p:spPr>
        <p:txBody>
          <a:bodyPr/>
          <a:lstStyle/>
          <a:p>
            <a:r>
              <a:rPr lang="en-US" altLang="zh-CN" b="1" dirty="0">
                <a:effectLst>
                  <a:outerShdw blurRad="38100" dist="38100" dir="2700000" algn="tl">
                    <a:srgbClr val="000000">
                      <a:alpha val="43137"/>
                    </a:srgbClr>
                  </a:outerShdw>
                </a:effectLst>
              </a:rPr>
              <a:t>About Wuxi City</a:t>
            </a:r>
            <a:endParaRPr lang="zh-CN" altLang="en-US" b="1" dirty="0">
              <a:effectLst>
                <a:outerShdw blurRad="38100" dist="38100" dir="2700000" algn="tl">
                  <a:srgbClr val="000000">
                    <a:alpha val="43137"/>
                  </a:srgbClr>
                </a:outerShdw>
              </a:effectLst>
            </a:endParaRPr>
          </a:p>
        </p:txBody>
      </p:sp>
      <p:sp>
        <p:nvSpPr>
          <p:cNvPr id="8" name="椭圆 7"/>
          <p:cNvSpPr/>
          <p:nvPr/>
        </p:nvSpPr>
        <p:spPr>
          <a:xfrm>
            <a:off x="1907704" y="2708920"/>
            <a:ext cx="1152128" cy="1152128"/>
          </a:xfrm>
          <a:prstGeom prst="ellipse">
            <a:avLst/>
          </a:prstGeom>
          <a:solidFill>
            <a:srgbClr val="FFFF0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4067944" y="2708920"/>
            <a:ext cx="1152128" cy="1152128"/>
          </a:xfrm>
          <a:prstGeom prst="ellipse">
            <a:avLst/>
          </a:prstGeom>
          <a:solidFill>
            <a:srgbClr val="FFFF0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6516216" y="2708920"/>
            <a:ext cx="1152128" cy="1152128"/>
          </a:xfrm>
          <a:prstGeom prst="ellipse">
            <a:avLst/>
          </a:prstGeom>
          <a:solidFill>
            <a:srgbClr val="FFFF00"/>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2195736" y="2002357"/>
            <a:ext cx="720080" cy="369332"/>
          </a:xfrm>
          <a:prstGeom prst="rect">
            <a:avLst/>
          </a:prstGeom>
          <a:noFill/>
        </p:spPr>
        <p:txBody>
          <a:bodyPr wrap="square" rtlCol="0">
            <a:spAutoFit/>
          </a:bodyPr>
          <a:lstStyle/>
          <a:p>
            <a:r>
              <a:rPr lang="en-US" altLang="zh-CN" b="1" dirty="0" smtClean="0">
                <a:solidFill>
                  <a:schemeClr val="bg1"/>
                </a:solidFill>
                <a:effectLst>
                  <a:outerShdw blurRad="38100" dist="38100" dir="2700000" algn="tl">
                    <a:srgbClr val="000000">
                      <a:alpha val="43137"/>
                    </a:srgbClr>
                  </a:outerShdw>
                </a:effectLst>
              </a:rPr>
              <a:t>GDP</a:t>
            </a:r>
            <a:endParaRPr lang="zh-CN" altLang="en-US" b="1" dirty="0">
              <a:solidFill>
                <a:schemeClr val="bg1"/>
              </a:solidFill>
              <a:effectLst>
                <a:outerShdw blurRad="38100" dist="38100" dir="2700000" algn="tl">
                  <a:srgbClr val="000000">
                    <a:alpha val="43137"/>
                  </a:srgbClr>
                </a:outerShdw>
              </a:effectLst>
            </a:endParaRPr>
          </a:p>
        </p:txBody>
      </p:sp>
      <p:sp>
        <p:nvSpPr>
          <p:cNvPr id="12" name="TextBox 11"/>
          <p:cNvSpPr txBox="1"/>
          <p:nvPr/>
        </p:nvSpPr>
        <p:spPr>
          <a:xfrm>
            <a:off x="1835696" y="2924944"/>
            <a:ext cx="1224136" cy="646331"/>
          </a:xfrm>
          <a:prstGeom prst="rect">
            <a:avLst/>
          </a:prstGeom>
          <a:noFill/>
        </p:spPr>
        <p:txBody>
          <a:bodyPr wrap="square" rtlCol="0">
            <a:spAutoFit/>
          </a:bodyPr>
          <a:lstStyle/>
          <a:p>
            <a:pPr algn="ctr"/>
            <a:r>
              <a:rPr kumimoji="1" lang="en-US" altLang="zh-CN" b="1" dirty="0" smtClean="0">
                <a:solidFill>
                  <a:srgbClr val="FF0000"/>
                </a:solidFill>
              </a:rPr>
              <a:t>57.5</a:t>
            </a:r>
          </a:p>
          <a:p>
            <a:pPr algn="ctr"/>
            <a:r>
              <a:rPr kumimoji="1" lang="en-US" altLang="zh-CN" b="1" dirty="0" smtClean="0">
                <a:solidFill>
                  <a:srgbClr val="FF0000"/>
                </a:solidFill>
              </a:rPr>
              <a:t>billion </a:t>
            </a:r>
            <a:r>
              <a:rPr kumimoji="1" lang="en-US" altLang="zh-CN" b="1" dirty="0">
                <a:solidFill>
                  <a:srgbClr val="FF0000"/>
                </a:solidFill>
              </a:rPr>
              <a:t>€</a:t>
            </a:r>
            <a:endParaRPr lang="zh-CN" altLang="en-US" b="1" dirty="0">
              <a:solidFill>
                <a:srgbClr val="FF0000"/>
              </a:solidFill>
            </a:endParaRPr>
          </a:p>
        </p:txBody>
      </p:sp>
      <p:sp>
        <p:nvSpPr>
          <p:cNvPr id="15" name="矩形 14"/>
          <p:cNvSpPr/>
          <p:nvPr/>
        </p:nvSpPr>
        <p:spPr>
          <a:xfrm>
            <a:off x="1475656" y="5065171"/>
            <a:ext cx="1191352" cy="369332"/>
          </a:xfrm>
          <a:prstGeom prst="rect">
            <a:avLst/>
          </a:prstGeom>
        </p:spPr>
        <p:txBody>
          <a:bodyPr wrap="none">
            <a:spAutoFit/>
          </a:bodyPr>
          <a:lstStyle/>
          <a:p>
            <a:r>
              <a:rPr kumimoji="1" lang="en-US" altLang="zh-CN" b="1" dirty="0">
                <a:solidFill>
                  <a:schemeClr val="bg1"/>
                </a:solidFill>
              </a:rPr>
              <a:t>6.4 million</a:t>
            </a:r>
          </a:p>
        </p:txBody>
      </p:sp>
      <p:sp>
        <p:nvSpPr>
          <p:cNvPr id="16" name="矩形 15"/>
          <p:cNvSpPr/>
          <p:nvPr/>
        </p:nvSpPr>
        <p:spPr>
          <a:xfrm>
            <a:off x="1475656" y="5780607"/>
            <a:ext cx="1281944" cy="369332"/>
          </a:xfrm>
          <a:prstGeom prst="rect">
            <a:avLst/>
          </a:prstGeom>
        </p:spPr>
        <p:txBody>
          <a:bodyPr wrap="square">
            <a:spAutoFit/>
          </a:bodyPr>
          <a:lstStyle/>
          <a:p>
            <a:r>
              <a:rPr kumimoji="1" lang="en-US" altLang="zh-CN" b="1" dirty="0">
                <a:solidFill>
                  <a:schemeClr val="bg1"/>
                </a:solidFill>
              </a:rPr>
              <a:t>4,560sqkm</a:t>
            </a:r>
            <a:endParaRPr lang="zh-CN" altLang="en-US" b="1" dirty="0">
              <a:solidFill>
                <a:schemeClr val="bg1"/>
              </a:solidFill>
            </a:endParaRPr>
          </a:p>
        </p:txBody>
      </p:sp>
      <p:sp>
        <p:nvSpPr>
          <p:cNvPr id="17" name="矩形 16"/>
          <p:cNvSpPr/>
          <p:nvPr/>
        </p:nvSpPr>
        <p:spPr>
          <a:xfrm>
            <a:off x="3745364" y="2002357"/>
            <a:ext cx="1828321" cy="369332"/>
          </a:xfrm>
          <a:prstGeom prst="rect">
            <a:avLst/>
          </a:prstGeom>
          <a:noFill/>
        </p:spPr>
        <p:txBody>
          <a:bodyPr wrap="square" rtlCol="0">
            <a:spAutoFit/>
          </a:bodyPr>
          <a:lstStyle/>
          <a:p>
            <a:r>
              <a:rPr lang="en-US" altLang="zh-CN" b="1" dirty="0">
                <a:solidFill>
                  <a:schemeClr val="bg1"/>
                </a:solidFill>
                <a:effectLst>
                  <a:outerShdw blurRad="38100" dist="38100" dir="2700000" algn="tl">
                    <a:srgbClr val="000000">
                      <a:alpha val="43137"/>
                    </a:srgbClr>
                  </a:outerShdw>
                </a:effectLst>
              </a:rPr>
              <a:t>financial revenue</a:t>
            </a:r>
            <a:endParaRPr lang="zh-CN" altLang="en-US" b="1" dirty="0">
              <a:solidFill>
                <a:schemeClr val="bg1"/>
              </a:solidFill>
              <a:effectLst>
                <a:outerShdw blurRad="38100" dist="38100" dir="2700000" algn="tl">
                  <a:srgbClr val="000000">
                    <a:alpha val="43137"/>
                  </a:srgbClr>
                </a:outerShdw>
              </a:effectLst>
            </a:endParaRPr>
          </a:p>
        </p:txBody>
      </p:sp>
      <p:sp>
        <p:nvSpPr>
          <p:cNvPr id="18" name="矩形 17"/>
          <p:cNvSpPr/>
          <p:nvPr/>
        </p:nvSpPr>
        <p:spPr>
          <a:xfrm>
            <a:off x="4091359" y="2924944"/>
            <a:ext cx="1128713" cy="646331"/>
          </a:xfrm>
          <a:prstGeom prst="rect">
            <a:avLst/>
          </a:prstGeom>
          <a:noFill/>
        </p:spPr>
        <p:txBody>
          <a:bodyPr wrap="square" rtlCol="0">
            <a:spAutoFit/>
          </a:bodyPr>
          <a:lstStyle/>
          <a:p>
            <a:pPr algn="ctr"/>
            <a:r>
              <a:rPr kumimoji="1" lang="en-US" altLang="zh-CN" b="1" dirty="0">
                <a:solidFill>
                  <a:srgbClr val="FF0000"/>
                </a:solidFill>
              </a:rPr>
              <a:t>15.8 billion €</a:t>
            </a:r>
            <a:endParaRPr kumimoji="1" lang="zh-CN" altLang="en-US" b="1" dirty="0">
              <a:solidFill>
                <a:srgbClr val="FF0000"/>
              </a:solidFill>
            </a:endParaRPr>
          </a:p>
        </p:txBody>
      </p:sp>
      <p:sp>
        <p:nvSpPr>
          <p:cNvPr id="19" name="矩形 18"/>
          <p:cNvSpPr/>
          <p:nvPr/>
        </p:nvSpPr>
        <p:spPr>
          <a:xfrm>
            <a:off x="6276620" y="2002357"/>
            <a:ext cx="1607748" cy="369332"/>
          </a:xfrm>
          <a:prstGeom prst="rect">
            <a:avLst/>
          </a:prstGeom>
          <a:noFill/>
        </p:spPr>
        <p:txBody>
          <a:bodyPr wrap="square" rtlCol="0">
            <a:spAutoFit/>
          </a:bodyPr>
          <a:lstStyle/>
          <a:p>
            <a:r>
              <a:rPr lang="en-US" altLang="zh-CN" b="1" dirty="0">
                <a:solidFill>
                  <a:schemeClr val="bg1"/>
                </a:solidFill>
                <a:effectLst>
                  <a:outerShdw blurRad="38100" dist="38100" dir="2700000" algn="tl">
                    <a:srgbClr val="000000">
                      <a:alpha val="43137"/>
                    </a:srgbClr>
                  </a:outerShdw>
                </a:effectLst>
              </a:rPr>
              <a:t>GDP per capita</a:t>
            </a:r>
            <a:endParaRPr lang="zh-CN" altLang="en-US" b="1" dirty="0">
              <a:solidFill>
                <a:schemeClr val="bg1"/>
              </a:solidFill>
              <a:effectLst>
                <a:outerShdw blurRad="38100" dist="38100" dir="2700000" algn="tl">
                  <a:srgbClr val="000000">
                    <a:alpha val="43137"/>
                  </a:srgbClr>
                </a:outerShdw>
              </a:effectLst>
            </a:endParaRPr>
          </a:p>
        </p:txBody>
      </p:sp>
      <p:sp>
        <p:nvSpPr>
          <p:cNvPr id="20" name="矩形 19"/>
          <p:cNvSpPr/>
          <p:nvPr/>
        </p:nvSpPr>
        <p:spPr>
          <a:xfrm>
            <a:off x="6645774" y="3068960"/>
            <a:ext cx="997389" cy="369332"/>
          </a:xfrm>
          <a:prstGeom prst="rect">
            <a:avLst/>
          </a:prstGeom>
          <a:noFill/>
        </p:spPr>
        <p:txBody>
          <a:bodyPr wrap="square" rtlCol="0">
            <a:spAutoFit/>
          </a:bodyPr>
          <a:lstStyle/>
          <a:p>
            <a:pPr algn="ctr"/>
            <a:r>
              <a:rPr kumimoji="1" lang="en-US" altLang="zh-CN" b="1" dirty="0" smtClean="0">
                <a:solidFill>
                  <a:srgbClr val="FF0000"/>
                </a:solidFill>
              </a:rPr>
              <a:t>10,000 € </a:t>
            </a:r>
            <a:endParaRPr kumimoji="1" lang="zh-CN" altLang="en-US" b="1" dirty="0">
              <a:solidFill>
                <a:srgbClr val="FF0000"/>
              </a:solidFill>
            </a:endParaRPr>
          </a:p>
        </p:txBody>
      </p:sp>
      <p:sp>
        <p:nvSpPr>
          <p:cNvPr id="22" name="右箭头 21"/>
          <p:cNvSpPr/>
          <p:nvPr/>
        </p:nvSpPr>
        <p:spPr>
          <a:xfrm>
            <a:off x="611560" y="1358609"/>
            <a:ext cx="1334944" cy="846255"/>
          </a:xfrm>
          <a:prstGeom prst="rightArrow">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Picture 7" descr="Untitled-5"/>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4000"/>
                    </a14:imgEffect>
                  </a14:imgLayer>
                </a14:imgProps>
              </a:ext>
              <a:ext uri="{28A0092B-C50C-407E-A947-70E740481C1C}">
                <a14:useLocalDpi xmlns:a14="http://schemas.microsoft.com/office/drawing/2010/main" val="0"/>
              </a:ext>
            </a:extLst>
          </a:blip>
          <a:srcRect/>
          <a:stretch>
            <a:fillRect/>
          </a:stretch>
        </p:blipFill>
        <p:spPr bwMode="auto">
          <a:xfrm>
            <a:off x="2577459" y="3987223"/>
            <a:ext cx="6552455" cy="2870777"/>
          </a:xfrm>
          <a:prstGeom prst="rect">
            <a:avLst/>
          </a:prstGeom>
          <a:ln>
            <a:noFill/>
          </a:ln>
          <a:effectLst>
            <a:glow>
              <a:schemeClr val="accent1"/>
            </a:glow>
            <a:softEdge rad="1117600"/>
          </a:effectLst>
          <a:extLst>
            <a:ext uri="{909E8E84-426E-40DD-AFC4-6F175D3DCCD1}">
              <a14:hiddenFill xmlns:a14="http://schemas.microsoft.com/office/drawing/2010/main">
                <a:solidFill>
                  <a:srgbClr val="FFFFFF"/>
                </a:solidFill>
              </a14:hiddenFill>
            </a:ext>
          </a:extLst>
        </p:spPr>
      </p:pic>
      <p:sp>
        <p:nvSpPr>
          <p:cNvPr id="21" name="矩形 20"/>
          <p:cNvSpPr/>
          <p:nvPr/>
        </p:nvSpPr>
        <p:spPr>
          <a:xfrm>
            <a:off x="813776" y="1574633"/>
            <a:ext cx="930511" cy="369332"/>
          </a:xfrm>
          <a:prstGeom prst="rect">
            <a:avLst/>
          </a:prstGeom>
        </p:spPr>
        <p:txBody>
          <a:bodyPr wrap="none">
            <a:spAutoFit/>
          </a:bodyPr>
          <a:lstStyle/>
          <a:p>
            <a:r>
              <a:rPr kumimoji="1" lang="en-US" altLang="zh-CN" b="1" dirty="0">
                <a:solidFill>
                  <a:srgbClr val="0D3C68"/>
                </a:solidFill>
              </a:rPr>
              <a:t>by 2010</a:t>
            </a:r>
            <a:endParaRPr lang="zh-CN" altLang="en-US" b="1" dirty="0">
              <a:solidFill>
                <a:srgbClr val="0D3C68"/>
              </a:solidFill>
            </a:endParaRPr>
          </a:p>
        </p:txBody>
      </p:sp>
      <p:pic>
        <p:nvPicPr>
          <p:cNvPr id="1026" name="Picture 2" descr="E:\我的PPT库\PPT设计\2000个PNG水晶图标\png-0013.png"/>
          <p:cNvPicPr>
            <a:picLocks noChangeAspect="1" noChangeArrowheads="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4971" y="4774467"/>
            <a:ext cx="670757" cy="67075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我的PPT库\PPT设计\2000个PNG水晶图标\png-0292.png"/>
          <p:cNvPicPr>
            <a:picLocks noChangeAspect="1" noChangeArrowheads="1"/>
          </p:cNvPicPr>
          <p:nvPr/>
        </p:nvPicPr>
        <p:blipFill>
          <a:blip r:embed="rId5">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4971" y="5589240"/>
            <a:ext cx="752066" cy="752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407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41784" y="3573016"/>
            <a:ext cx="8060432" cy="893961"/>
          </a:xfrm>
        </p:spPr>
        <p:txBody>
          <a:bodyPr>
            <a:normAutofit/>
          </a:bodyPr>
          <a:lstStyle/>
          <a:p>
            <a:r>
              <a:rPr lang="en-US" altLang="zh-CN" dirty="0" smtClean="0">
                <a:solidFill>
                  <a:srgbClr val="FFFF00"/>
                </a:solidFill>
                <a:effectLst>
                  <a:glow rad="63500">
                    <a:schemeClr val="accent1">
                      <a:satMod val="175000"/>
                      <a:alpha val="40000"/>
                    </a:schemeClr>
                  </a:glow>
                  <a:reflection blurRad="6350" stA="55000" endA="300" endPos="45500" dir="5400000" sy="-100000" algn="bl" rotWithShape="0"/>
                </a:effectLst>
                <a:latin typeface="+mj-ea"/>
              </a:rPr>
              <a:t>Thank you!</a:t>
            </a:r>
            <a:endParaRPr lang="zh-CN" altLang="en-US" dirty="0">
              <a:solidFill>
                <a:srgbClr val="FFFF00"/>
              </a:solidFill>
              <a:effectLst>
                <a:glow rad="63500">
                  <a:schemeClr val="accent1">
                    <a:satMod val="175000"/>
                    <a:alpha val="40000"/>
                  </a:schemeClr>
                </a:glow>
                <a:reflection blurRad="6350" stA="55000" endA="300" endPos="45500" dir="5400000" sy="-100000" algn="bl" rotWithShape="0"/>
              </a:effectLst>
              <a:latin typeface="+mj-ea"/>
            </a:endParaRPr>
          </a:p>
        </p:txBody>
      </p:sp>
      <p:sp>
        <p:nvSpPr>
          <p:cNvPr id="3" name="副标题 2"/>
          <p:cNvSpPr>
            <a:spLocks noGrp="1"/>
          </p:cNvSpPr>
          <p:nvPr>
            <p:ph type="subTitle" idx="1"/>
          </p:nvPr>
        </p:nvSpPr>
        <p:spPr>
          <a:xfrm>
            <a:off x="2483768" y="260648"/>
            <a:ext cx="6400800" cy="888504"/>
          </a:xfrm>
        </p:spPr>
        <p:txBody>
          <a:bodyPr>
            <a:normAutofit/>
          </a:bodyPr>
          <a:lstStyle/>
          <a:p>
            <a:pPr marL="457200" indent="-457200" algn="r">
              <a:buFont typeface="Wingdings" pitchFamily="2" charset="2"/>
              <a:buChar char="p"/>
            </a:pPr>
            <a:r>
              <a:rPr kumimoji="1" lang="en-US" altLang="zh-CN" sz="1600" b="1" i="1" dirty="0" smtClean="0">
                <a:solidFill>
                  <a:srgbClr val="FFFF00"/>
                </a:solidFill>
              </a:rPr>
              <a:t>Wuxi New District Presentation                            </a:t>
            </a:r>
          </a:p>
          <a:p>
            <a:pPr algn="r"/>
            <a:endParaRPr lang="zh-CN" altLang="en-US" sz="1600" dirty="0">
              <a:solidFill>
                <a:srgbClr val="FFFF00"/>
              </a:solidFill>
            </a:endParaRPr>
          </a:p>
        </p:txBody>
      </p:sp>
      <p:sp>
        <p:nvSpPr>
          <p:cNvPr id="5" name="TextBox 4"/>
          <p:cNvSpPr txBox="1"/>
          <p:nvPr/>
        </p:nvSpPr>
        <p:spPr>
          <a:xfrm>
            <a:off x="3131840" y="5402244"/>
            <a:ext cx="2952328" cy="369332"/>
          </a:xfrm>
          <a:prstGeom prst="rect">
            <a:avLst/>
          </a:prstGeom>
          <a:noFill/>
        </p:spPr>
        <p:txBody>
          <a:bodyPr wrap="square" rtlCol="0">
            <a:spAutoFit/>
          </a:bodyPr>
          <a:lstStyle/>
          <a:p>
            <a:pPr algn="ctr"/>
            <a:r>
              <a:rPr lang="en-US" altLang="zh-CN" dirty="0" smtClean="0">
                <a:solidFill>
                  <a:srgbClr val="FFFF00"/>
                </a:solidFill>
              </a:rPr>
              <a:t>2012</a:t>
            </a:r>
            <a:r>
              <a:rPr lang="zh-CN" altLang="en-US" dirty="0" smtClean="0">
                <a:solidFill>
                  <a:srgbClr val="FFFF00"/>
                </a:solidFill>
              </a:rPr>
              <a:t>年</a:t>
            </a:r>
            <a:r>
              <a:rPr lang="en-US" altLang="zh-CN" dirty="0" smtClean="0">
                <a:solidFill>
                  <a:srgbClr val="FFFF00"/>
                </a:solidFill>
              </a:rPr>
              <a:t>2</a:t>
            </a:r>
            <a:r>
              <a:rPr lang="zh-CN" altLang="en-US" dirty="0" smtClean="0">
                <a:solidFill>
                  <a:srgbClr val="FFFF00"/>
                </a:solidFill>
              </a:rPr>
              <a:t>月</a:t>
            </a:r>
            <a:r>
              <a:rPr lang="en-US" altLang="zh-CN" dirty="0" smtClean="0">
                <a:solidFill>
                  <a:srgbClr val="FFFF00"/>
                </a:solidFill>
              </a:rPr>
              <a:t>13</a:t>
            </a:r>
            <a:r>
              <a:rPr lang="zh-CN" altLang="en-US" dirty="0" smtClean="0">
                <a:solidFill>
                  <a:srgbClr val="FFFF00"/>
                </a:solidFill>
              </a:rPr>
              <a:t>日</a:t>
            </a:r>
            <a:endParaRPr lang="zh-CN" altLang="en-US" dirty="0">
              <a:solidFill>
                <a:srgbClr val="FFFF00"/>
              </a:solidFill>
            </a:endParaRPr>
          </a:p>
        </p:txBody>
      </p:sp>
      <p:cxnSp>
        <p:nvCxnSpPr>
          <p:cNvPr id="8" name="直接连接符 7"/>
          <p:cNvCxnSpPr/>
          <p:nvPr/>
        </p:nvCxnSpPr>
        <p:spPr>
          <a:xfrm>
            <a:off x="3491880" y="5157192"/>
            <a:ext cx="0" cy="501352"/>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644280" y="5309592"/>
            <a:ext cx="0" cy="348952"/>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642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咨询报告等正式场合">
      <a:majorFont>
        <a:latin typeface="Calibri"/>
        <a:ea typeface="方正综艺简体"/>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110</Words>
  <Application>Microsoft Office PowerPoint</Application>
  <PresentationFormat>全屏显示(4:3)</PresentationFormat>
  <Paragraphs>24</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Office 主题​​</vt:lpstr>
      <vt:lpstr>Meeting Your Investment Need</vt:lpstr>
      <vt:lpstr>Contents</vt:lpstr>
      <vt:lpstr>About Wuxi City</vt:lpstr>
      <vt:lpstr>About Wuxi City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王琳</dc:creator>
  <cp:lastModifiedBy>王琳</cp:lastModifiedBy>
  <cp:revision>12</cp:revision>
  <dcterms:created xsi:type="dcterms:W3CDTF">2012-02-13T08:00:31Z</dcterms:created>
  <dcterms:modified xsi:type="dcterms:W3CDTF">2012-02-17T14:51:20Z</dcterms:modified>
</cp:coreProperties>
</file>