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727" r:id="rId1"/>
    <p:sldMasterId id="2147483740" r:id="rId2"/>
    <p:sldMasterId id="2147483753" r:id="rId3"/>
  </p:sldMasterIdLst>
  <p:notesMasterIdLst>
    <p:notesMasterId r:id="rId75"/>
  </p:notesMasterIdLst>
  <p:handoutMasterIdLst>
    <p:handoutMasterId r:id="rId76"/>
  </p:handoutMasterIdLst>
  <p:sldIdLst>
    <p:sldId id="577" r:id="rId4"/>
    <p:sldId id="412" r:id="rId5"/>
    <p:sldId id="607" r:id="rId6"/>
    <p:sldId id="578" r:id="rId7"/>
    <p:sldId id="453" r:id="rId8"/>
    <p:sldId id="484" r:id="rId9"/>
    <p:sldId id="490" r:id="rId10"/>
    <p:sldId id="455" r:id="rId11"/>
    <p:sldId id="457" r:id="rId12"/>
    <p:sldId id="496" r:id="rId13"/>
    <p:sldId id="494" r:id="rId14"/>
    <p:sldId id="430" r:id="rId15"/>
    <p:sldId id="489" r:id="rId16"/>
    <p:sldId id="497" r:id="rId17"/>
    <p:sldId id="579" r:id="rId18"/>
    <p:sldId id="576" r:id="rId19"/>
    <p:sldId id="486" r:id="rId20"/>
    <p:sldId id="499" r:id="rId21"/>
    <p:sldId id="563" r:id="rId22"/>
    <p:sldId id="552" r:id="rId23"/>
    <p:sldId id="553" r:id="rId24"/>
    <p:sldId id="554" r:id="rId25"/>
    <p:sldId id="545" r:id="rId26"/>
    <p:sldId id="504" r:id="rId27"/>
    <p:sldId id="567" r:id="rId28"/>
    <p:sldId id="568" r:id="rId29"/>
    <p:sldId id="569" r:id="rId30"/>
    <p:sldId id="542" r:id="rId31"/>
    <p:sldId id="509" r:id="rId32"/>
    <p:sldId id="570" r:id="rId33"/>
    <p:sldId id="541" r:id="rId34"/>
    <p:sldId id="512" r:id="rId35"/>
    <p:sldId id="527" r:id="rId36"/>
    <p:sldId id="572" r:id="rId37"/>
    <p:sldId id="573" r:id="rId38"/>
    <p:sldId id="562" r:id="rId39"/>
    <p:sldId id="544" r:id="rId40"/>
    <p:sldId id="519" r:id="rId41"/>
    <p:sldId id="555" r:id="rId42"/>
    <p:sldId id="521" r:id="rId43"/>
    <p:sldId id="561" r:id="rId44"/>
    <p:sldId id="470" r:id="rId45"/>
    <p:sldId id="575" r:id="rId46"/>
    <p:sldId id="580" r:id="rId47"/>
    <p:sldId id="581" r:id="rId48"/>
    <p:sldId id="582" r:id="rId49"/>
    <p:sldId id="583" r:id="rId50"/>
    <p:sldId id="584" r:id="rId51"/>
    <p:sldId id="585" r:id="rId52"/>
    <p:sldId id="586" r:id="rId53"/>
    <p:sldId id="587" r:id="rId54"/>
    <p:sldId id="588" r:id="rId55"/>
    <p:sldId id="589" r:id="rId56"/>
    <p:sldId id="590" r:id="rId57"/>
    <p:sldId id="591" r:id="rId58"/>
    <p:sldId id="592" r:id="rId59"/>
    <p:sldId id="593" r:id="rId60"/>
    <p:sldId id="594" r:id="rId61"/>
    <p:sldId id="595" r:id="rId62"/>
    <p:sldId id="596" r:id="rId63"/>
    <p:sldId id="597" r:id="rId64"/>
    <p:sldId id="598" r:id="rId65"/>
    <p:sldId id="599" r:id="rId66"/>
    <p:sldId id="600" r:id="rId67"/>
    <p:sldId id="601" r:id="rId68"/>
    <p:sldId id="602" r:id="rId69"/>
    <p:sldId id="603" r:id="rId70"/>
    <p:sldId id="604" r:id="rId71"/>
    <p:sldId id="605" r:id="rId72"/>
    <p:sldId id="606" r:id="rId73"/>
    <p:sldId id="574" r:id="rId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作者" initials="" lastIdx="0" clrIdx="1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showPr>
  <p:clrMru>
    <a:srgbClr val="3C938C"/>
    <a:srgbClr val="B00000"/>
    <a:srgbClr val="FF0000"/>
    <a:srgbClr val="6BBD46"/>
    <a:srgbClr val="004070"/>
    <a:srgbClr val="4E7EB2"/>
    <a:srgbClr val="3C8C93"/>
    <a:srgbClr val="4379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8" autoAdjust="0"/>
    <p:restoredTop sz="68027" autoAdjust="0"/>
  </p:normalViewPr>
  <p:slideViewPr>
    <p:cSldViewPr snapToObjects="1">
      <p:cViewPr varScale="1">
        <p:scale>
          <a:sx n="82" d="100"/>
          <a:sy n="82" d="100"/>
        </p:scale>
        <p:origin x="-324" y="-90"/>
      </p:cViewPr>
      <p:guideLst>
        <p:guide orient="horz" pos="2976"/>
        <p:guide orient="horz" pos="2126"/>
        <p:guide orient="horz" pos="489"/>
        <p:guide orient="horz" pos="2549"/>
        <p:guide orient="horz" pos="1118"/>
        <p:guide orient="horz" pos="720"/>
        <p:guide pos="327"/>
        <p:guide pos="2688"/>
        <p:guide pos="5674"/>
        <p:guide pos="2208"/>
        <p:guide pos="3574"/>
      </p:guideLst>
    </p:cSldViewPr>
  </p:slideViewPr>
  <p:notesTextViewPr>
    <p:cViewPr>
      <p:scale>
        <a:sx n="100" d="100"/>
        <a:sy n="100" d="100"/>
      </p:scale>
      <p:origin x="0" y="0"/>
    </p:cViewPr>
  </p:notesTextViewPr>
  <p:sorterViewPr>
    <p:cViewPr>
      <p:scale>
        <a:sx n="48" d="100"/>
        <a:sy n="48" d="100"/>
      </p:scale>
      <p:origin x="0" y="4428"/>
    </p:cViewPr>
  </p:sorterViewPr>
  <p:notesViewPr>
    <p:cSldViewPr snapToObjects="1">
      <p:cViewPr varScale="1">
        <p:scale>
          <a:sx n="101" d="100"/>
          <a:sy n="101" d="100"/>
        </p:scale>
        <p:origin x="-1794"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zh-CN" altLang="en-US"/>
          </a:p>
        </p:txBody>
      </p:sp>
      <p:sp>
        <p:nvSpPr>
          <p:cNvPr id="2252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8B220EC5-15EA-4367-937C-0FB3E76B048B}" type="datetimeFigureOut">
              <a:rPr lang="zh-CN" altLang="en-US"/>
              <a:pPr/>
              <a:t>2012/5/22</a:t>
            </a:fld>
            <a:endParaRPr lang="en-US" altLang="zh-CN"/>
          </a:p>
        </p:txBody>
      </p:sp>
      <p:sp>
        <p:nvSpPr>
          <p:cNvPr id="2252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ltLang="zh-CN"/>
          </a:p>
        </p:txBody>
      </p:sp>
      <p:sp>
        <p:nvSpPr>
          <p:cNvPr id="2252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70156589-089A-4DF0-8EB4-72A2476E5EAA}" type="slidenum">
              <a:rPr lang="zh-CN" altLang="en-US"/>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dirty="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smtClean="0">
                <a:ea typeface="ＭＳ Ｐゴシック" charset="-128"/>
                <a:cs typeface="ＭＳ Ｐゴシック" charset="-128"/>
              </a:defRPr>
            </a:lvl1pPr>
          </a:lstStyle>
          <a:p>
            <a:pPr>
              <a:defRPr/>
            </a:pPr>
            <a:fld id="{8F12CF71-4EE8-4C29-83D6-7746D09DC8E9}" type="datetimeFigureOut">
              <a:rPr lang="en-US"/>
              <a:pPr>
                <a:defRPr/>
              </a:pPr>
              <a:t>5/22/2012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dirty="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smtClean="0">
                <a:ea typeface="ＭＳ Ｐゴシック" charset="-128"/>
                <a:cs typeface="ＭＳ Ｐゴシック" charset="-128"/>
              </a:defRPr>
            </a:lvl1pPr>
          </a:lstStyle>
          <a:p>
            <a:pPr>
              <a:defRPr/>
            </a:pPr>
            <a:fld id="{F95994AD-88EC-4812-8964-221B9478B61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4" name="Slide Number Placeholder 3"/>
          <p:cNvSpPr>
            <a:spLocks noGrp="1"/>
          </p:cNvSpPr>
          <p:nvPr>
            <p:ph type="sldNum" sz="quarter" idx="5"/>
          </p:nvPr>
        </p:nvSpPr>
        <p:spPr/>
        <p:txBody>
          <a:bodyPr/>
          <a:lstStyle/>
          <a:p>
            <a:pPr>
              <a:defRPr/>
            </a:pPr>
            <a:fld id="{EBFB9EB5-2D19-4530-9854-CE7F3766EFF1}" type="slidenum">
              <a:rPr lang="en-US">
                <a:solidFill>
                  <a:prstClr val="black"/>
                </a:solidFill>
                <a:latin typeface="Calibri"/>
                <a:ea typeface="+mn-ea"/>
                <a:cs typeface="+mn-cs"/>
              </a:rPr>
              <a:pPr>
                <a:defRPr/>
              </a:pPr>
              <a:t>2</a:t>
            </a:fld>
            <a:endParaRPr lang="en-US" dirty="0">
              <a:solidFill>
                <a:prstClr val="black"/>
              </a:solidFill>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E65CC9-CE1F-4640-918E-E1298FDEB8E3}" type="slidenum">
              <a:rPr lang="en-US" altLang="zh-CN">
                <a:ea typeface="ＭＳ Ｐゴシック" pitchFamily="34" charset="-128"/>
              </a:rPr>
              <a:pPr/>
              <a:t>12</a:t>
            </a:fld>
            <a:endParaRPr lang="en-US" altLang="zh-CN">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F679D5-6D4E-4C56-B9EC-925606EF7AB0}" type="slidenum">
              <a:rPr lang="en-US" altLang="zh-CN">
                <a:ea typeface="ＭＳ Ｐゴシック" pitchFamily="34" charset="-128"/>
              </a:rPr>
              <a:pPr/>
              <a:t>13</a:t>
            </a:fld>
            <a:endParaRPr lang="en-US" altLang="zh-CN">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E6AB1C-3230-4341-B903-C00BECFC1EB7}" type="slidenum">
              <a:rPr lang="en-US" altLang="zh-CN">
                <a:ea typeface="ＭＳ Ｐゴシック" pitchFamily="34" charset="-128"/>
              </a:rPr>
              <a:pPr/>
              <a:t>14</a:t>
            </a:fld>
            <a:endParaRPr lang="en-US" altLang="zh-CN">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txBox="1">
            <a:spLocks noGrp="1" noChangeArrowheads="1"/>
          </p:cNvSpPr>
          <p:nvPr/>
        </p:nvSpPr>
        <p:spPr bwMode="auto">
          <a:xfrm>
            <a:off x="0" y="0"/>
            <a:ext cx="2971800" cy="457200"/>
          </a:xfrm>
          <a:prstGeom prst="rect">
            <a:avLst/>
          </a:prstGeom>
          <a:noFill/>
          <a:ln w="9525">
            <a:noFill/>
            <a:miter lim="800000"/>
            <a:headEnd/>
            <a:tailEnd/>
          </a:ln>
        </p:spPr>
        <p:txBody>
          <a:bodyPr lIns="91422" tIns="45713" rIns="91422" bIns="45713"/>
          <a:lstStyle/>
          <a:p>
            <a:pPr eaLnBrk="0" hangingPunct="0"/>
            <a:r>
              <a:rPr lang="en-US" altLang="zh-CN" sz="1300">
                <a:solidFill>
                  <a:srgbClr val="000000"/>
                </a:solidFill>
              </a:rPr>
              <a:t>PRB-TDM Powerpoint template</a:t>
            </a:r>
          </a:p>
        </p:txBody>
      </p:sp>
      <p:sp>
        <p:nvSpPr>
          <p:cNvPr id="75778" name="Rectangle 3"/>
          <p:cNvSpPr txBox="1">
            <a:spLocks noGrp="1" noChangeArrowheads="1"/>
          </p:cNvSpPr>
          <p:nvPr/>
        </p:nvSpPr>
        <p:spPr bwMode="auto">
          <a:xfrm>
            <a:off x="3884613" y="0"/>
            <a:ext cx="2971800" cy="457200"/>
          </a:xfrm>
          <a:prstGeom prst="rect">
            <a:avLst/>
          </a:prstGeom>
          <a:noFill/>
          <a:ln w="9525">
            <a:noFill/>
            <a:miter lim="800000"/>
            <a:headEnd/>
            <a:tailEnd/>
          </a:ln>
        </p:spPr>
        <p:txBody>
          <a:bodyPr lIns="91422" tIns="45713" rIns="91422" bIns="45713"/>
          <a:lstStyle/>
          <a:p>
            <a:pPr algn="r" eaLnBrk="0" hangingPunct="0"/>
            <a:fld id="{8AB22499-D8F8-4E45-9CEA-50976FCEFCC8}" type="datetime8">
              <a:rPr lang="en-US" altLang="zh-CN" sz="1300">
                <a:solidFill>
                  <a:srgbClr val="000000"/>
                </a:solidFill>
              </a:rPr>
              <a:pPr algn="r" eaLnBrk="0" hangingPunct="0"/>
              <a:t>5/22/2012 11:11 AM</a:t>
            </a:fld>
            <a:endParaRPr lang="en-US" altLang="zh-CN" sz="1300">
              <a:solidFill>
                <a:srgbClr val="000000"/>
              </a:solidFill>
            </a:endParaRPr>
          </a:p>
        </p:txBody>
      </p:sp>
      <p:sp>
        <p:nvSpPr>
          <p:cNvPr id="75779" name="Rectangle 7"/>
          <p:cNvSpPr txBox="1">
            <a:spLocks noGrp="1" noChangeArrowheads="1"/>
          </p:cNvSpPr>
          <p:nvPr/>
        </p:nvSpPr>
        <p:spPr bwMode="auto">
          <a:xfrm>
            <a:off x="5583238" y="8685213"/>
            <a:ext cx="1273175" cy="457200"/>
          </a:xfrm>
          <a:prstGeom prst="rect">
            <a:avLst/>
          </a:prstGeom>
          <a:noFill/>
          <a:ln w="9525">
            <a:noFill/>
            <a:miter lim="800000"/>
            <a:headEnd/>
            <a:tailEnd/>
          </a:ln>
        </p:spPr>
        <p:txBody>
          <a:bodyPr lIns="91422" tIns="45713" rIns="91422" bIns="45713" anchor="b"/>
          <a:lstStyle/>
          <a:p>
            <a:pPr algn="r" eaLnBrk="0" hangingPunct="0"/>
            <a:fld id="{D6F150DC-BBE2-4C7D-A611-ADD929397C31}" type="slidenum">
              <a:rPr lang="en-US" altLang="zh-CN" sz="1300">
                <a:solidFill>
                  <a:srgbClr val="000000"/>
                </a:solidFill>
              </a:rPr>
              <a:pPr algn="r" eaLnBrk="0" hangingPunct="0"/>
              <a:t>16</a:t>
            </a:fld>
            <a:endParaRPr lang="en-US" altLang="zh-CN" sz="1300">
              <a:solidFill>
                <a:srgbClr val="000000"/>
              </a:solidFill>
            </a:endParaRPr>
          </a:p>
        </p:txBody>
      </p:sp>
      <p:sp>
        <p:nvSpPr>
          <p:cNvPr id="7578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5781"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spcAft>
                <a:spcPts val="975"/>
              </a:spcAft>
            </a:pPr>
            <a:endParaRPr lang="en-US" altLang="zh-CN" smtClean="0">
              <a:latin typeface="Segoe"/>
            </a:endParaRPr>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86B20D-2DF7-4A97-B430-9BE26742EBB3}" type="slidenum">
              <a:rPr lang="en-US" altLang="zh-CN">
                <a:latin typeface="Segoe"/>
                <a:ea typeface="ＭＳ Ｐゴシック" pitchFamily="34" charset="-128"/>
              </a:rPr>
              <a:pPr/>
              <a:t>17</a:t>
            </a:fld>
            <a:endParaRPr lang="en-US" altLang="zh-CN">
              <a:latin typeface="Segoe"/>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solidFill>
                <a:srgbClr val="000000"/>
              </a:solidFill>
            </a:endParaRPr>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2B5529-85AC-44BC-9E4D-FCDC5C2DB298}" type="slidenum">
              <a:rPr lang="en-US" altLang="zh-CN">
                <a:ea typeface="ＭＳ Ｐゴシック" pitchFamily="34" charset="-128"/>
              </a:rPr>
              <a:pPr/>
              <a:t>18</a:t>
            </a:fld>
            <a:endParaRPr lang="en-US" altLang="zh-CN">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endParaRPr lang="en-US" altLang="zh-CN" sz="500" smtClean="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A1792E-BE60-46A7-B5BE-9E3AB77CCA76}" type="slidenum">
              <a:rPr lang="en-US" altLang="zh-CN">
                <a:ea typeface="ＭＳ Ｐゴシック" pitchFamily="34" charset="-128"/>
              </a:rPr>
              <a:pPr/>
              <a:t>19</a:t>
            </a:fld>
            <a:endParaRPr lang="en-US" altLang="zh-CN">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endParaRPr lang="en-US" altLang="zh-CN" sz="1000" smtClean="0"/>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BA8596-651A-457D-A403-985372756CB8}" type="slidenum">
              <a:rPr lang="en-US" altLang="zh-CN">
                <a:ea typeface="ＭＳ Ｐゴシック" pitchFamily="34" charset="-128"/>
              </a:rPr>
              <a:pPr/>
              <a:t>20</a:t>
            </a:fld>
            <a:endParaRPr lang="en-US" altLang="zh-CN">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spcBef>
                <a:spcPct val="0"/>
              </a:spcBef>
              <a:buFontTx/>
              <a:buChar char="•"/>
            </a:pPr>
            <a:endParaRPr lang="en-US" altLang="zh-CN" smtClean="0"/>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4D1C49-169D-4256-ADB8-52EB4E779151}" type="slidenum">
              <a:rPr lang="en-US" altLang="zh-CN">
                <a:ea typeface="ＭＳ Ｐゴシック" pitchFamily="34" charset="-128"/>
              </a:rPr>
              <a:pPr/>
              <a:t>21</a:t>
            </a:fld>
            <a:endParaRPr lang="en-US" altLang="zh-CN">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143000" lvl="2" indent="-228600">
              <a:lnSpc>
                <a:spcPct val="80000"/>
              </a:lnSpc>
              <a:spcBef>
                <a:spcPct val="0"/>
              </a:spcBef>
              <a:buFont typeface="+mj-lt"/>
              <a:buNone/>
            </a:pPr>
            <a:endParaRPr lang="en-US" altLang="zh-CN" sz="600" smtClean="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20786A-6651-4B30-BF57-4F3F7F6118B0}" type="slidenum">
              <a:rPr lang="en-US" altLang="zh-CN">
                <a:ea typeface="ＭＳ Ｐゴシック" pitchFamily="34" charset="-128"/>
              </a:rPr>
              <a:pPr/>
              <a:t>22</a:t>
            </a:fld>
            <a:endParaRPr lang="en-US" altLang="zh-CN">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lIns="89641" tIns="44821" rIns="89641" bIns="44821" numCol="1" anchor="t" anchorCtr="0" compatLnSpc="1">
            <a:prstTxWarp prst="textNoShape">
              <a:avLst/>
            </a:prstTxWarp>
          </a:bodyPr>
          <a:lstStyle/>
          <a:p>
            <a:pPr>
              <a:lnSpc>
                <a:spcPct val="80000"/>
              </a:lnSpc>
              <a:spcBef>
                <a:spcPct val="0"/>
              </a:spcBef>
            </a:pPr>
            <a:endParaRPr lang="en-US" altLang="zh-CN" sz="800"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791AFF-B2E1-4405-919C-54E6639C648A}" type="slidenum">
              <a:rPr lang="en-US" altLang="zh-CN">
                <a:latin typeface="Segoe"/>
                <a:ea typeface="ＭＳ Ｐゴシック" pitchFamily="34" charset="-128"/>
              </a:rPr>
              <a:pPr/>
              <a:t>4</a:t>
            </a:fld>
            <a:endParaRPr lang="en-US" altLang="zh-CN">
              <a:latin typeface="Segoe"/>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FontTx/>
              <a:buChar char="•"/>
            </a:pPr>
            <a:endParaRPr lang="en-US" altLang="zh-CN" smtClean="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C8930A-542D-4DBC-A3CA-F387AE3C79F5}" type="slidenum">
              <a:rPr lang="en-US" altLang="zh-CN">
                <a:ea typeface="ＭＳ Ｐゴシック" pitchFamily="34" charset="-128"/>
              </a:rPr>
              <a:pPr/>
              <a:t>23</a:t>
            </a:fld>
            <a:endParaRPr lang="en-US" altLang="zh-CN">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15A27-844F-444F-AF79-332227F113CF}" type="slidenum">
              <a:rPr lang="en-US" altLang="zh-CN">
                <a:ea typeface="ＭＳ Ｐゴシック" pitchFamily="34" charset="-128"/>
              </a:rPr>
              <a:pPr/>
              <a:t>24</a:t>
            </a:fld>
            <a:endParaRPr lang="en-US" altLang="zh-CN">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endParaRPr lang="en-US" altLang="zh-CN" sz="300" smtClean="0"/>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3F39BA-B93F-409B-BF68-691D3545DFBA}" type="slidenum">
              <a:rPr lang="en-US" altLang="zh-CN">
                <a:solidFill>
                  <a:srgbClr val="000000"/>
                </a:solidFill>
                <a:ea typeface="ＭＳ Ｐゴシック" pitchFamily="34" charset="-128"/>
              </a:rPr>
              <a:pPr/>
              <a:t>25</a:t>
            </a:fld>
            <a:endParaRPr lang="en-US" altLang="zh-CN">
              <a:solidFill>
                <a:srgbClr val="000000"/>
              </a:solidFill>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E54FC5F-028B-4D33-896A-DC95E1C341C1}" type="slidenum">
              <a:rPr lang="en-US" altLang="zh-CN">
                <a:solidFill>
                  <a:srgbClr val="000000"/>
                </a:solidFill>
                <a:ea typeface="ＭＳ Ｐゴシック" pitchFamily="34" charset="-128"/>
              </a:rPr>
              <a:pPr/>
              <a:t>26</a:t>
            </a:fld>
            <a:endParaRPr lang="en-US" altLang="zh-CN">
              <a:solidFill>
                <a:srgbClr val="000000"/>
              </a:solidFill>
              <a:ea typeface="ＭＳ Ｐゴシック" pitchFamily="34" charset="-128"/>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altLang="zh-CN" smtClean="0">
                <a:ea typeface="ＭＳ Ｐゴシック" pitchFamily="34" charset="-128"/>
              </a:rPr>
              <a:t>Module 2: Active Directory Rights Management Services Usage</a:t>
            </a:r>
            <a:endParaRPr lang="da-DK" altLang="zh-CN" smtClean="0">
              <a:ea typeface="ＭＳ Ｐゴシック" pitchFamily="34" charset="-128"/>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C1C83-5513-4F08-9CC5-C071A6222F29}" type="slidenum">
              <a:rPr lang="en-US" altLang="zh-CN">
                <a:ea typeface="ＭＳ Ｐゴシック" pitchFamily="34" charset="-128"/>
              </a:rPr>
              <a:pPr/>
              <a:t>28</a:t>
            </a:fld>
            <a:endParaRPr lang="en-US" altLang="zh-CN">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endParaRPr lang="en-US" altLang="zh-CN" sz="400" smtClean="0"/>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EC3293-21EB-44C7-BB64-340717217833}" type="slidenum">
              <a:rPr lang="en-US" altLang="zh-CN">
                <a:ea typeface="ＭＳ Ｐゴシック" pitchFamily="34" charset="-128"/>
              </a:rPr>
              <a:pPr/>
              <a:t>29</a:t>
            </a:fld>
            <a:endParaRPr lang="en-US" altLang="zh-CN">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AAA0CB-70D6-4F72-9210-94329DBBB83E}" type="slidenum">
              <a:rPr lang="en-US" altLang="zh-CN">
                <a:solidFill>
                  <a:srgbClr val="000000"/>
                </a:solidFill>
                <a:latin typeface="Segoe"/>
                <a:ea typeface="ＭＳ Ｐゴシック" pitchFamily="34" charset="-128"/>
              </a:rPr>
              <a:pPr/>
              <a:t>30</a:t>
            </a:fld>
            <a:endParaRPr lang="en-US" altLang="zh-CN">
              <a:solidFill>
                <a:srgbClr val="000000"/>
              </a:solidFill>
              <a:latin typeface="Segoe"/>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58368"/>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06498" name="Rectangle 57346"/>
          <p:cNvSpPr>
            <a:spLocks noGrp="1" noChangeArrowheads="1"/>
          </p:cNvSpPr>
          <p:nvPr>
            <p:ph type="body" idx="1"/>
          </p:nvPr>
        </p:nvSpPr>
        <p:spPr bwMode="auto">
          <a:xfrm>
            <a:off x="914400" y="4343400"/>
            <a:ext cx="5029200" cy="6032500"/>
          </a:xfrm>
          <a:noFill/>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solidFill>
                <a:srgbClr val="000000"/>
              </a:solidFill>
            </a:endParaRPr>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0D5E29-0ED6-420B-A252-2A4B79316020}" type="slidenum">
              <a:rPr lang="en-US" altLang="zh-CN">
                <a:ea typeface="ＭＳ Ｐゴシック" pitchFamily="34" charset="-128"/>
              </a:rPr>
              <a:pPr/>
              <a:t>32</a:t>
            </a:fld>
            <a:endParaRPr lang="en-US" altLang="zh-CN">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2C1891-1EFC-4653-8BC8-F314C8AF9DBF}" type="slidenum">
              <a:rPr lang="en-US" altLang="zh-CN">
                <a:ea typeface="ＭＳ Ｐゴシック" pitchFamily="34" charset="-128"/>
              </a:rPr>
              <a:pPr/>
              <a:t>5</a:t>
            </a:fld>
            <a:endParaRPr lang="en-US" altLang="zh-CN">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xfrm>
            <a:off x="112713" y="4165600"/>
            <a:ext cx="6589712" cy="4672013"/>
          </a:xfrm>
        </p:spPr>
        <p:txBody>
          <a:bodyPr wrap="square" numCol="1" anchor="t" anchorCtr="0" compatLnSpc="1">
            <a:prstTxWarp prst="textNoShape">
              <a:avLst/>
            </a:prstTxWarp>
          </a:bodyPr>
          <a:lstStyle/>
          <a:p>
            <a:pPr marL="168275" indent="-168275">
              <a:lnSpc>
                <a:spcPct val="80000"/>
              </a:lnSpc>
              <a:spcBef>
                <a:spcPct val="0"/>
              </a:spcBef>
            </a:pPr>
            <a:endParaRPr lang="en-US" altLang="zh-CN" sz="1100" smtClean="0"/>
          </a:p>
        </p:txBody>
      </p:sp>
      <p:sp>
        <p:nvSpPr>
          <p:cNvPr id="12292" name="Slide Number Placeholder 3"/>
          <p:cNvSpPr txBox="1">
            <a:spLocks noGrp="1"/>
          </p:cNvSpPr>
          <p:nvPr/>
        </p:nvSpPr>
        <p:spPr bwMode="auto">
          <a:xfrm>
            <a:off x="3886200" y="8686800"/>
            <a:ext cx="2971800" cy="457200"/>
          </a:xfrm>
          <a:prstGeom prst="rect">
            <a:avLst/>
          </a:prstGeom>
          <a:noFill/>
          <a:ln>
            <a:miter lim="800000"/>
            <a:headEnd/>
            <a:tailEnd/>
          </a:ln>
        </p:spPr>
        <p:txBody>
          <a:bodyPr lIns="91431" tIns="45716" rIns="91431" bIns="45716" anchor="b"/>
          <a:lstStyle/>
          <a:p>
            <a:pPr algn="r" eaLnBrk="0" hangingPunct="0">
              <a:defRPr/>
            </a:pPr>
            <a:fld id="{D3E32F99-3F85-4A32-AF0F-D55B16A00859}" type="slidenum">
              <a:rPr lang="en-US" sz="1200">
                <a:latin typeface="+mn-lt"/>
                <a:ea typeface="ＭＳ Ｐゴシック" charset="-128"/>
                <a:cs typeface="ＭＳ Ｐゴシック" charset="-128"/>
              </a:rPr>
              <a:pPr algn="r" eaLnBrk="0" hangingPunct="0">
                <a:defRPr/>
              </a:pPr>
              <a:t>33</a:t>
            </a:fld>
            <a:endParaRPr lang="en-US" sz="1200" dirty="0">
              <a:latin typeface="+mn-lt"/>
              <a:ea typeface="ＭＳ Ｐゴシック" charset="-128"/>
              <a:cs typeface="ＭＳ Ｐゴシック" charset="-128"/>
            </a:endParaRPr>
          </a:p>
        </p:txBody>
      </p:sp>
      <p:sp>
        <p:nvSpPr>
          <p:cNvPr id="110596" name="Footer Placeholder 4"/>
          <p:cNvSpPr>
            <a:spLocks noGrp="1"/>
          </p:cNvSpPr>
          <p:nvPr>
            <p:ph type="ftr" sz="quarter" idx="4"/>
          </p:nvPr>
        </p:nvSpPr>
        <p:spPr bwMode="auto">
          <a:xfrm>
            <a:off x="0" y="8677275"/>
            <a:ext cx="6154738" cy="457200"/>
          </a:xfrm>
          <a:noFill/>
          <a:ln>
            <a:miter lim="800000"/>
            <a:headEnd/>
            <a:tailEnd/>
          </a:ln>
        </p:spPr>
        <p:txBody>
          <a:bodyPr wrap="square" numCol="1" anchorCtr="0" compatLnSpc="1">
            <a:prstTxWarp prst="textNoShape">
              <a:avLst/>
            </a:prstTxWarp>
          </a:bodyPr>
          <a:lstStyle/>
          <a:p>
            <a:r>
              <a:rPr lang="en-US" altLang="zh-CN" sz="700" smtClean="0">
                <a:ea typeface="ＭＳ Ｐゴシック" pitchFamily="34" charset="-128"/>
              </a:rPr>
              <a:t>© 2007 Microsoft Corporation. All rights reserved.</a:t>
            </a:r>
          </a:p>
          <a:p>
            <a:r>
              <a:rPr lang="en-US" altLang="zh-CN" sz="700" smtClean="0">
                <a:ea typeface="ＭＳ Ｐゴシック" pitchFamily="34" charset="-128"/>
              </a:rPr>
              <a:t>This presentation is for informational purposes only. Microsoft makes no warranties, express or implied, in this summary.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341B91-92E1-4909-8A6E-DB6F7FE226B7}" type="slidenum">
              <a:rPr lang="en-US" altLang="zh-CN">
                <a:solidFill>
                  <a:srgbClr val="000000"/>
                </a:solidFill>
                <a:ea typeface="ＭＳ Ｐゴシック" pitchFamily="34" charset="-128"/>
              </a:rPr>
              <a:pPr/>
              <a:t>34</a:t>
            </a:fld>
            <a:endParaRPr lang="en-US" altLang="zh-CN">
              <a:solidFill>
                <a:srgbClr val="000000"/>
              </a:solidFill>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1200"/>
              </a:spcBef>
            </a:pPr>
            <a:endParaRPr lang="en-US" altLang="zh-CN" smtClean="0"/>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4829B0-1165-4DDA-BD1F-119F253ADB23}" type="slidenum">
              <a:rPr lang="en-US" altLang="zh-CN">
                <a:solidFill>
                  <a:srgbClr val="000000"/>
                </a:solidFill>
                <a:ea typeface="ＭＳ Ｐゴシック" pitchFamily="34" charset="-128"/>
              </a:rPr>
              <a:pPr/>
              <a:t>35</a:t>
            </a:fld>
            <a:endParaRPr lang="en-US" altLang="zh-CN">
              <a:solidFill>
                <a:srgbClr val="000000"/>
              </a:solidFill>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endParaRPr lang="en-US" altLang="zh-CN" sz="1000" smtClean="0"/>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EE2602-0E84-46F6-9521-661709A5A149}" type="slidenum">
              <a:rPr lang="en-US" altLang="zh-CN">
                <a:ea typeface="ＭＳ Ｐゴシック" pitchFamily="34" charset="-128"/>
              </a:rPr>
              <a:pPr/>
              <a:t>36</a:t>
            </a:fld>
            <a:endParaRPr lang="en-US" altLang="zh-CN">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6"/>
          <p:cNvSpPr>
            <a:spLocks noGrp="1" noRot="1" noChangeAspect="1" noChangeArrowheads="1" noTextEdit="1"/>
          </p:cNvSpPr>
          <p:nvPr>
            <p:ph type="sldImg"/>
          </p:nvPr>
        </p:nvSpPr>
        <p:spPr bwMode="auto">
          <a:noFill/>
          <a:ln>
            <a:solidFill>
              <a:srgbClr val="000000"/>
            </a:solidFill>
            <a:miter lim="800000"/>
            <a:headEnd/>
            <a:tailEnd/>
          </a:ln>
        </p:spPr>
      </p:sp>
      <p:sp>
        <p:nvSpPr>
          <p:cNvPr id="118786" name="Rectangle 7"/>
          <p:cNvSpPr>
            <a:spLocks noGrp="1" noChangeArrowheads="1"/>
          </p:cNvSpPr>
          <p:nvPr>
            <p:ph type="body" idx="1"/>
          </p:nvPr>
        </p:nvSpPr>
        <p:spPr bwMode="auto">
          <a:noFill/>
        </p:spPr>
        <p:txBody>
          <a:bodyPr wrap="square" numCol="1" anchor="t" anchorCtr="0" compatLnSpc="1">
            <a:prstTxWarp prst="textNoShape">
              <a:avLst/>
            </a:prstTxWarp>
          </a:bodyPr>
          <a:lstStyle/>
          <a:p>
            <a:pPr defTabSz="912813">
              <a:spcBef>
                <a:spcPct val="0"/>
              </a:spcBef>
            </a:pPr>
            <a:endParaRPr lang="en-US" altLang="zh-CN" smtClean="0"/>
          </a:p>
        </p:txBody>
      </p:sp>
      <p:sp>
        <p:nvSpPr>
          <p:cNvPr id="118787" name="Rectangle 3"/>
          <p:cNvSpPr txBox="1">
            <a:spLocks noGrp="1" noChangeArrowheads="1"/>
          </p:cNvSpPr>
          <p:nvPr/>
        </p:nvSpPr>
        <p:spPr bwMode="auto">
          <a:xfrm>
            <a:off x="3884613" y="0"/>
            <a:ext cx="2971800" cy="455613"/>
          </a:xfrm>
          <a:prstGeom prst="rect">
            <a:avLst/>
          </a:prstGeom>
          <a:noFill/>
          <a:ln w="9525">
            <a:noFill/>
            <a:miter lim="800000"/>
            <a:headEnd/>
            <a:tailEnd/>
          </a:ln>
        </p:spPr>
        <p:txBody>
          <a:bodyPr lIns="93177" tIns="46588" rIns="93177" bIns="46588"/>
          <a:lstStyle/>
          <a:p>
            <a:pPr defTabSz="930275" eaLnBrk="0" hangingPunct="0"/>
            <a:fld id="{69DB55A1-F160-4C9E-B202-F64F1D1578BA}" type="datetime8">
              <a:rPr lang="en-US" altLang="zh-CN" sz="1200"/>
              <a:pPr defTabSz="930275" eaLnBrk="0" hangingPunct="0"/>
              <a:t>5/22/2012 11:11 AM</a:t>
            </a:fld>
            <a:endParaRPr lang="en-US" altLang="zh-CN" sz="1200"/>
          </a:p>
        </p:txBody>
      </p:sp>
      <p:sp>
        <p:nvSpPr>
          <p:cNvPr id="118788" name="Rectangle 5"/>
          <p:cNvSpPr txBox="1">
            <a:spLocks noGrp="1" noChangeArrowheads="1"/>
          </p:cNvSpPr>
          <p:nvPr/>
        </p:nvSpPr>
        <p:spPr bwMode="auto">
          <a:xfrm>
            <a:off x="5583238" y="8685213"/>
            <a:ext cx="1273175" cy="457200"/>
          </a:xfrm>
          <a:prstGeom prst="rect">
            <a:avLst/>
          </a:prstGeom>
          <a:noFill/>
          <a:ln w="9525">
            <a:noFill/>
            <a:miter lim="800000"/>
            <a:headEnd/>
            <a:tailEnd/>
          </a:ln>
        </p:spPr>
        <p:txBody>
          <a:bodyPr lIns="93177" tIns="46589" rIns="93177" bIns="46589" anchor="b"/>
          <a:lstStyle/>
          <a:p>
            <a:pPr defTabSz="931863" eaLnBrk="0" hangingPunct="0"/>
            <a:fld id="{B9D95F6E-7FF3-461A-A175-C066B4DAE19C}" type="slidenum">
              <a:rPr lang="en-US" altLang="zh-CN" sz="1200">
                <a:latin typeface="Times New Roman" pitchFamily="18" charset="0"/>
              </a:rPr>
              <a:pPr defTabSz="931863" eaLnBrk="0" hangingPunct="0"/>
              <a:t>37</a:t>
            </a:fld>
            <a:endParaRPr lang="en-US" altLang="zh-CN" sz="120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solidFill>
                <a:srgbClr val="000000"/>
              </a:solidFill>
            </a:endParaRPr>
          </a:p>
        </p:txBody>
      </p:sp>
      <p:sp>
        <p:nvSpPr>
          <p:cNvPr id="120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1F34D4-B7FC-4682-ACD2-63164DDDE778}" type="slidenum">
              <a:rPr lang="en-US" altLang="zh-CN">
                <a:ea typeface="ＭＳ Ｐゴシック" pitchFamily="34" charset="-128"/>
              </a:rPr>
              <a:pPr/>
              <a:t>38</a:t>
            </a:fld>
            <a:endParaRPr lang="en-US" altLang="zh-CN">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AC8F8A-EE0E-4FC0-8A3D-AF6A9624216C}" type="slidenum">
              <a:rPr lang="en-US" altLang="zh-CN">
                <a:ea typeface="ＭＳ Ｐゴシック" pitchFamily="34" charset="-128"/>
              </a:rPr>
              <a:pPr/>
              <a:t>39</a:t>
            </a:fld>
            <a:endParaRPr lang="en-US" altLang="zh-CN">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endParaRPr lang="en-US" altLang="zh-CN" sz="1100" smtClean="0"/>
          </a:p>
        </p:txBody>
      </p:sp>
      <p:sp>
        <p:nvSpPr>
          <p:cNvPr id="124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0931F2-75FE-4E49-AFB7-EEC31DBC3DDE}" type="slidenum">
              <a:rPr lang="en-US" altLang="zh-CN">
                <a:ea typeface="ＭＳ Ｐゴシック" pitchFamily="34" charset="-128"/>
              </a:rPr>
              <a:pPr/>
              <a:t>40</a:t>
            </a:fld>
            <a:endParaRPr lang="en-US" altLang="zh-CN">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endParaRPr lang="en-US" altLang="zh-CN" sz="300" smtClean="0"/>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E5F191-F691-462A-B349-C3897E68D3FF}" type="slidenum">
              <a:rPr lang="en-US" altLang="zh-CN">
                <a:ea typeface="ＭＳ Ｐゴシック" pitchFamily="34" charset="-128"/>
              </a:rPr>
              <a:pPr/>
              <a:t>41</a:t>
            </a:fld>
            <a:endParaRPr lang="en-US" altLang="zh-CN">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29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A2FCAC-CF1B-410C-BB9D-2E409FB75982}" type="slidenum">
              <a:rPr lang="en-US" altLang="zh-CN">
                <a:ea typeface="ＭＳ Ｐゴシック" pitchFamily="34" charset="-128"/>
              </a:rPr>
              <a:pPr/>
              <a:t>42</a:t>
            </a:fld>
            <a:endParaRPr lang="en-US" altLang="zh-CN">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863600">
              <a:lnSpc>
                <a:spcPct val="80000"/>
              </a:lnSpc>
              <a:spcBef>
                <a:spcPct val="0"/>
              </a:spcBef>
            </a:pPr>
            <a:endParaRPr lang="en-US" altLang="zh-CN" sz="400"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33FF45-E027-417A-9E7E-8D2A31552501}" type="slidenum">
              <a:rPr lang="en-US" altLang="zh-CN">
                <a:ea typeface="ＭＳ Ｐゴシック" pitchFamily="34" charset="-128"/>
              </a:rPr>
              <a:pPr/>
              <a:t>6</a:t>
            </a:fld>
            <a:endParaRPr lang="en-US" altLang="zh-CN">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863600">
              <a:lnSpc>
                <a:spcPct val="80000"/>
              </a:lnSpc>
              <a:spcBef>
                <a:spcPct val="0"/>
              </a:spcBef>
            </a:pPr>
            <a:endParaRPr lang="en-US" altLang="zh-CN" sz="400" smtClean="0"/>
          </a:p>
        </p:txBody>
      </p:sp>
      <p:sp>
        <p:nvSpPr>
          <p:cNvPr id="131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3EA70B-885D-4FA8-97F9-20B32C8FC3B5}" type="slidenum">
              <a:rPr lang="en-US" altLang="zh-CN">
                <a:ea typeface="ＭＳ Ｐゴシック" pitchFamily="34" charset="-128"/>
              </a:rPr>
              <a:pPr/>
              <a:t>43</a:t>
            </a:fld>
            <a:endParaRPr lang="en-US" altLang="zh-CN">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892FB0BD-0A69-4CD6-A499-498FB9D90E5C}"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33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81DE0A0-D2CB-4F78-9AF0-1678DEC1E947}" type="slidenum">
              <a:rPr lang="en-US" altLang="zh-CN">
                <a:solidFill>
                  <a:srgbClr val="000000"/>
                </a:solidFill>
                <a:ea typeface="ＭＳ Ｐゴシック" pitchFamily="34" charset="-128"/>
              </a:rPr>
              <a:pPr/>
              <a:t>44</a:t>
            </a:fld>
            <a:endParaRPr lang="en-US" altLang="zh-CN">
              <a:solidFill>
                <a:srgbClr val="000000"/>
              </a:solidFill>
              <a:ea typeface="ＭＳ Ｐゴシック" pitchFamily="34" charset="-128"/>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zh-CN" altLang="en-US" smtClean="0"/>
              <a:t>基础架构优化：基本型、标准型、合理性、动态型</a:t>
            </a:r>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6DD3AE-2402-49DF-960B-258EEE8E9E54}" type="slidenum">
              <a:rPr lang="en-US" altLang="zh-CN">
                <a:solidFill>
                  <a:srgbClr val="000000"/>
                </a:solidFill>
                <a:ea typeface="ＭＳ Ｐゴシック" pitchFamily="34" charset="-128"/>
              </a:rPr>
              <a:pPr/>
              <a:t>45</a:t>
            </a:fld>
            <a:endParaRPr lang="en-US" altLang="zh-CN">
              <a:solidFill>
                <a:srgbClr val="000000"/>
              </a:solidFill>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1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latin typeface="Segoe Semibo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337B2E-6EBE-45C4-8540-905667847980}" type="slidenum">
              <a:rPr lang="en-US" altLang="zh-CN">
                <a:solidFill>
                  <a:srgbClr val="000000"/>
                </a:solidFill>
                <a:ea typeface="ＭＳ Ｐゴシック" pitchFamily="34" charset="-128"/>
              </a:rPr>
              <a:pPr/>
              <a:t>47</a:t>
            </a:fld>
            <a:endParaRPr lang="en-US" altLang="zh-CN">
              <a:solidFill>
                <a:srgbClr val="000000"/>
              </a:solidFill>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6A439E86-6B02-4B3F-A3E1-255E44C5C0EB}"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41314"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zh-CN" smtClean="0">
                <a:solidFill>
                  <a:srgbClr val="000000"/>
                </a:solidFill>
                <a:ea typeface="ＭＳ Ｐゴシック" pitchFamily="34" charset="-128"/>
              </a:rPr>
              <a:t>© 2006 Microsoft Corporation. All rights reserved. Microsoft, Windows, Windows Vista and other product names are or may be registered trademarks and/or trademarks in the U.S. and/or other countries.</a:t>
            </a:r>
          </a:p>
          <a:p>
            <a:r>
              <a:rPr lang="en-US" altLang="zh-CN" smtClean="0">
                <a:solidFill>
                  <a:srgbClr val="000000"/>
                </a:solidFill>
                <a:ea typeface="ＭＳ Ｐゴシック" pitchFamily="34" charset="-128"/>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smtClean="0">
                <a:solidFill>
                  <a:srgbClr val="000000"/>
                </a:solidFill>
                <a:ea typeface="ＭＳ Ｐゴシック" pitchFamily="34" charset="-128"/>
              </a:rPr>
            </a:br>
            <a:r>
              <a:rPr lang="en-US" altLang="zh-CN" smtClean="0">
                <a:solidFill>
                  <a:srgbClr val="000000"/>
                </a:solidFill>
                <a:ea typeface="ＭＳ Ｐゴシック" pitchFamily="34" charset="-128"/>
              </a:rPr>
              <a:t>MICROSOFT MAKES NO WARRANTIES, EXPRESS, IMPLIED OR STATUTORY, AS TO THE INFORMATION IN THIS PRESENTATION.</a:t>
            </a:r>
          </a:p>
        </p:txBody>
      </p:sp>
      <p:sp>
        <p:nvSpPr>
          <p:cNvPr id="14131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C27145C-D844-4828-93DF-C0025335AB77}" type="slidenum">
              <a:rPr lang="en-US" altLang="zh-CN">
                <a:solidFill>
                  <a:srgbClr val="000000"/>
                </a:solidFill>
                <a:ea typeface="ＭＳ Ｐゴシック" pitchFamily="34" charset="-128"/>
              </a:rPr>
              <a:pPr/>
              <a:t>48</a:t>
            </a:fld>
            <a:endParaRPr lang="en-US" altLang="zh-CN">
              <a:solidFill>
                <a:srgbClr val="000000"/>
              </a:solidFill>
              <a:ea typeface="ＭＳ Ｐゴシック" pitchFamily="34" charset="-128"/>
            </a:endParaRPr>
          </a:p>
        </p:txBody>
      </p:sp>
      <p:sp>
        <p:nvSpPr>
          <p:cNvPr id="14131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43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C761AA-7668-4B4D-A974-69D92B03DD00}" type="slidenum">
              <a:rPr lang="en-US" altLang="zh-CN">
                <a:solidFill>
                  <a:srgbClr val="000000"/>
                </a:solidFill>
                <a:ea typeface="ＭＳ Ｐゴシック" pitchFamily="34" charset="-128"/>
              </a:rPr>
              <a:pPr/>
              <a:t>49</a:t>
            </a:fld>
            <a:endParaRPr lang="en-US" altLang="zh-CN">
              <a:solidFill>
                <a:srgbClr val="000000"/>
              </a:solidFill>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4D17F12-0160-418F-AB1C-258E73678A97}" type="slidenum">
              <a:rPr lang="en-US" altLang="zh-CN" sz="1100">
                <a:solidFill>
                  <a:srgbClr val="000000"/>
                </a:solidFill>
                <a:ea typeface="ＭＳ Ｐゴシック" pitchFamily="34" charset="-128"/>
              </a:rPr>
              <a:pPr/>
              <a:t>50</a:t>
            </a:fld>
            <a:endParaRPr lang="en-US" altLang="zh-CN" sz="1100">
              <a:solidFill>
                <a:srgbClr val="000000"/>
              </a:solidFill>
              <a:ea typeface="ＭＳ Ｐゴシック" pitchFamily="34" charset="-128"/>
            </a:endParaRPr>
          </a:p>
        </p:txBody>
      </p:sp>
      <p:sp>
        <p:nvSpPr>
          <p:cNvPr id="145410" name="Rectangle 59395"/>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45411" name="Rectangle 59396"/>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45412"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95D103F6-B894-4C90-8772-21FA7CD25E67}"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bwMode="auto">
          <a:xfrm>
            <a:off x="1143000" y="687388"/>
            <a:ext cx="4573588" cy="3429000"/>
          </a:xfrm>
          <a:noFill/>
          <a:ln>
            <a:solidFill>
              <a:srgbClr val="000000"/>
            </a:solidFill>
            <a:miter lim="800000"/>
            <a:headEnd/>
            <a:tailEnd/>
          </a:ln>
        </p:spPr>
      </p:sp>
      <p:sp>
        <p:nvSpPr>
          <p:cNvPr id="147458" name="Rectangle 3"/>
          <p:cNvSpPr>
            <a:spLocks noGrp="1" noChangeArrowheads="1"/>
          </p:cNvSpPr>
          <p:nvPr>
            <p:ph type="body" idx="1"/>
          </p:nvPr>
        </p:nvSpPr>
        <p:spPr bwMode="auto">
          <a:noFill/>
        </p:spPr>
        <p:txBody>
          <a:bodyPr wrap="square" lIns="92159" tIns="46079" rIns="92159" bIns="46079" numCol="1" anchor="t" anchorCtr="0" compatLnSpc="1">
            <a:prstTxWarp prst="textNoShape">
              <a:avLst/>
            </a:prstTxWarp>
          </a:bodyPr>
          <a:lstStyle/>
          <a:p>
            <a:pPr defTabSz="914400" eaLnBrk="0" hangingPunct="0"/>
            <a:endParaRPr lang="en-US" altLang="zh-CN" smtClean="0"/>
          </a:p>
        </p:txBody>
      </p:sp>
      <p:sp>
        <p:nvSpPr>
          <p:cNvPr id="147459"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9FF2ED1B-EEE9-4A7B-8485-DADF7EBA39BD}"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47460" name="Rectangle 7"/>
          <p:cNvSpPr>
            <a:spLocks noGrp="1" noChangeArrowheads="1"/>
          </p:cNvSpPr>
          <p:nvPr>
            <p:ph type="sldNum" sz="quarter" idx="5"/>
          </p:nvPr>
        </p:nvSpPr>
        <p:spPr bwMode="auto">
          <a:xfrm>
            <a:off x="5583238" y="8685213"/>
            <a:ext cx="1273175" cy="457200"/>
          </a:xfrm>
          <a:noFill/>
          <a:ln>
            <a:miter lim="800000"/>
            <a:headEnd/>
            <a:tailEnd/>
          </a:ln>
        </p:spPr>
        <p:txBody>
          <a:bodyPr wrap="square" numCol="1" anchorCtr="0" compatLnSpc="1">
            <a:prstTxWarp prst="textNoShape">
              <a:avLst/>
            </a:prstTxWarp>
          </a:bodyPr>
          <a:lstStyle/>
          <a:p>
            <a:fld id="{62E3BE5E-C80C-4EFC-B181-B950DAAECCBA}" type="slidenum">
              <a:rPr lang="en-US" altLang="zh-CN">
                <a:solidFill>
                  <a:srgbClr val="000000"/>
                </a:solidFill>
                <a:ea typeface="ＭＳ Ｐゴシック" pitchFamily="34" charset="-128"/>
              </a:rPr>
              <a:pPr/>
              <a:t>51</a:t>
            </a:fld>
            <a:endParaRPr lang="en-US" altLang="zh-CN">
              <a:solidFill>
                <a:srgbClr val="000000"/>
              </a:solidFill>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49507"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F556AF05-3CC2-4D13-9914-EBAF53D66AA3}"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4950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99AAF7-9C2A-4798-9B2F-65259F067D8F}" type="slidenum">
              <a:rPr lang="en-US" altLang="zh-CN">
                <a:solidFill>
                  <a:srgbClr val="000000"/>
                </a:solidFill>
                <a:ea typeface="ＭＳ Ｐゴシック" pitchFamily="34" charset="-128"/>
              </a:rPr>
              <a:pPr/>
              <a:t>52</a:t>
            </a:fld>
            <a:endParaRPr lang="en-US" altLang="zh-CN">
              <a:solidFill>
                <a:srgbClr val="000000"/>
              </a:solidFill>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BFD38F-76C2-46A5-B963-4B615295E55D}" type="slidenum">
              <a:rPr lang="en-US" altLang="zh-CN">
                <a:ea typeface="ＭＳ Ｐゴシック" pitchFamily="34" charset="-128"/>
              </a:rPr>
              <a:pPr/>
              <a:t>7</a:t>
            </a:fld>
            <a:endParaRPr lang="en-US" altLang="zh-CN">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34A52E9-FDBB-4CDF-8A26-24BFB0F2095E}" type="slidenum">
              <a:rPr lang="en-US" altLang="zh-CN">
                <a:solidFill>
                  <a:srgbClr val="000000"/>
                </a:solidFill>
                <a:ea typeface="ＭＳ Ｐゴシック" pitchFamily="34" charset="-128"/>
              </a:rPr>
              <a:pPr/>
              <a:t>53</a:t>
            </a:fld>
            <a:endParaRPr lang="en-US" altLang="zh-CN">
              <a:solidFill>
                <a:srgbClr val="000000"/>
              </a:solidFill>
              <a:ea typeface="ＭＳ Ｐゴシック" pitchFamily="34" charset="-128"/>
            </a:endParaRPr>
          </a:p>
        </p:txBody>
      </p:sp>
      <p:sp>
        <p:nvSpPr>
          <p:cNvPr id="151554" name="Rectangle 59395"/>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51555" name="Rectangle 59396"/>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1556"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5B8BA3B9-852E-4FDC-9686-E7CDDD3A983D}"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bwMode="auto">
          <a:xfrm>
            <a:off x="1143000" y="687388"/>
            <a:ext cx="4573588" cy="3429000"/>
          </a:xfrm>
          <a:noFill/>
          <a:ln>
            <a:solidFill>
              <a:srgbClr val="000000"/>
            </a:solidFill>
            <a:miter lim="800000"/>
            <a:headEnd/>
            <a:tailEnd/>
          </a:ln>
        </p:spPr>
      </p:sp>
      <p:sp>
        <p:nvSpPr>
          <p:cNvPr id="153602" name="Rectangle 3"/>
          <p:cNvSpPr>
            <a:spLocks noGrp="1" noChangeArrowheads="1"/>
          </p:cNvSpPr>
          <p:nvPr>
            <p:ph type="body" idx="1"/>
          </p:nvPr>
        </p:nvSpPr>
        <p:spPr bwMode="auto">
          <a:noFill/>
        </p:spPr>
        <p:txBody>
          <a:bodyPr wrap="square" lIns="92159" tIns="46079" rIns="92159" bIns="46079" numCol="1" anchor="t" anchorCtr="0" compatLnSpc="1">
            <a:prstTxWarp prst="textNoShape">
              <a:avLst/>
            </a:prstTxWarp>
          </a:bodyPr>
          <a:lstStyle/>
          <a:p>
            <a:pPr defTabSz="914400" eaLnBrk="0" hangingPunct="0"/>
            <a:endParaRPr lang="en-US" altLang="zh-CN" smtClean="0"/>
          </a:p>
        </p:txBody>
      </p:sp>
      <p:sp>
        <p:nvSpPr>
          <p:cNvPr id="153603"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FF7F9006-607A-4C05-9B74-6ECCDADB1CEE}"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53604" name="Rectangle 7"/>
          <p:cNvSpPr>
            <a:spLocks noGrp="1" noChangeArrowheads="1"/>
          </p:cNvSpPr>
          <p:nvPr>
            <p:ph type="sldNum" sz="quarter" idx="5"/>
          </p:nvPr>
        </p:nvSpPr>
        <p:spPr bwMode="auto">
          <a:xfrm>
            <a:off x="5583238" y="8685213"/>
            <a:ext cx="1273175" cy="457200"/>
          </a:xfrm>
          <a:noFill/>
          <a:ln>
            <a:miter lim="800000"/>
            <a:headEnd/>
            <a:tailEnd/>
          </a:ln>
        </p:spPr>
        <p:txBody>
          <a:bodyPr wrap="square" numCol="1" anchorCtr="0" compatLnSpc="1">
            <a:prstTxWarp prst="textNoShape">
              <a:avLst/>
            </a:prstTxWarp>
          </a:bodyPr>
          <a:lstStyle/>
          <a:p>
            <a:fld id="{E663F01D-D6AB-492D-A859-16D0A0A6F74F}" type="slidenum">
              <a:rPr lang="en-US" altLang="zh-CN">
                <a:solidFill>
                  <a:srgbClr val="000000"/>
                </a:solidFill>
                <a:ea typeface="ＭＳ Ｐゴシック" pitchFamily="34" charset="-128"/>
              </a:rPr>
              <a:pPr/>
              <a:t>54</a:t>
            </a:fld>
            <a:endParaRPr lang="en-US" altLang="zh-CN">
              <a:solidFill>
                <a:srgbClr val="000000"/>
              </a:solidFill>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FEAF67A-18FD-40B5-8F7C-D2BDE16C5686}" type="slidenum">
              <a:rPr lang="en-US" altLang="zh-CN">
                <a:solidFill>
                  <a:srgbClr val="000000"/>
                </a:solidFill>
                <a:ea typeface="ＭＳ Ｐゴシック" pitchFamily="34" charset="-128"/>
              </a:rPr>
              <a:pPr/>
              <a:t>55</a:t>
            </a:fld>
            <a:endParaRPr lang="en-US" altLang="zh-CN">
              <a:solidFill>
                <a:srgbClr val="000000"/>
              </a:solidFill>
              <a:ea typeface="ＭＳ Ｐゴシック" pitchFamily="34" charset="-128"/>
            </a:endParaRPr>
          </a:p>
        </p:txBody>
      </p:sp>
      <p:sp>
        <p:nvSpPr>
          <p:cNvPr id="155650"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55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5652"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C08EDEDE-D2AF-4564-B3AE-95D1C032BF5A}"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D1156FE-B9F3-40E5-9D79-0CD6853A2E91}" type="slidenum">
              <a:rPr lang="en-US" altLang="zh-CN">
                <a:solidFill>
                  <a:srgbClr val="000000"/>
                </a:solidFill>
                <a:ea typeface="ＭＳ Ｐゴシック" pitchFamily="34" charset="-128"/>
              </a:rPr>
              <a:pPr/>
              <a:t>56</a:t>
            </a:fld>
            <a:endParaRPr lang="en-US" altLang="zh-CN">
              <a:solidFill>
                <a:srgbClr val="000000"/>
              </a:solidFill>
              <a:ea typeface="ＭＳ Ｐゴシック" pitchFamily="34" charset="-128"/>
            </a:endParaRPr>
          </a:p>
        </p:txBody>
      </p:sp>
      <p:sp>
        <p:nvSpPr>
          <p:cNvPr id="157698"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57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7700"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1AF99D3B-3312-4128-872A-C25EE14C0541}"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65541"/>
          <p:cNvSpPr>
            <a:spLocks noGrp="1" noRot="1" noChangeAspect="1" noChangeArrowheads="1" noTextEdit="1"/>
          </p:cNvSpPr>
          <p:nvPr>
            <p:ph type="sldImg"/>
          </p:nvPr>
        </p:nvSpPr>
        <p:spPr bwMode="auto">
          <a:xfrm>
            <a:off x="1143000" y="685800"/>
            <a:ext cx="4573588" cy="3430588"/>
          </a:xfrm>
          <a:noFill/>
          <a:ln cap="flat">
            <a:solidFill>
              <a:srgbClr val="000000"/>
            </a:solidFill>
            <a:miter lim="800000"/>
            <a:headEnd type="none" w="med" len="med"/>
            <a:tailEnd type="none" w="med" len="med"/>
          </a:ln>
        </p:spPr>
      </p:sp>
      <p:sp>
        <p:nvSpPr>
          <p:cNvPr id="159746" name="Rectangle 65542"/>
          <p:cNvSpPr>
            <a:spLocks noGrp="1" noChangeArrowheads="1"/>
          </p:cNvSpPr>
          <p:nvPr>
            <p:ph type="body" idx="1"/>
          </p:nvPr>
        </p:nvSpPr>
        <p:spPr bwMode="auto">
          <a:xfrm>
            <a:off x="912813" y="4343400"/>
            <a:ext cx="5032375" cy="4114800"/>
          </a:xfrm>
          <a:noFill/>
        </p:spPr>
        <p:txBody>
          <a:bodyPr wrap="square" lIns="91426" tIns="45713" rIns="91426" bIns="45713" numCol="1" anchor="t" anchorCtr="0" compatLnSpc="1">
            <a:prstTxWarp prst="textNoShape">
              <a:avLst/>
            </a:prstTxWarp>
          </a:bodyPr>
          <a:lstStyle/>
          <a:p>
            <a:pPr>
              <a:spcBef>
                <a:spcPct val="0"/>
              </a:spcBef>
            </a:pPr>
            <a:endParaRPr lang="en-US" altLang="zh-CN" smtClean="0"/>
          </a:p>
        </p:txBody>
      </p:sp>
      <p:sp>
        <p:nvSpPr>
          <p:cNvPr id="159747"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6F21C316-742C-482D-8E46-15513A59FC56}"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59748" name="Rectangle 7"/>
          <p:cNvSpPr>
            <a:spLocks noGrp="1" noChangeArrowheads="1"/>
          </p:cNvSpPr>
          <p:nvPr>
            <p:ph type="sldNum" sz="quarter" idx="5"/>
          </p:nvPr>
        </p:nvSpPr>
        <p:spPr bwMode="auto">
          <a:xfrm>
            <a:off x="5583238" y="8685213"/>
            <a:ext cx="1273175" cy="457200"/>
          </a:xfrm>
          <a:noFill/>
          <a:ln>
            <a:miter lim="800000"/>
            <a:headEnd/>
            <a:tailEnd/>
          </a:ln>
        </p:spPr>
        <p:txBody>
          <a:bodyPr wrap="square" numCol="1" anchorCtr="0" compatLnSpc="1">
            <a:prstTxWarp prst="textNoShape">
              <a:avLst/>
            </a:prstTxWarp>
          </a:bodyPr>
          <a:lstStyle/>
          <a:p>
            <a:fld id="{11753628-834D-4888-A712-61A95B566986}" type="slidenum">
              <a:rPr lang="en-US" altLang="zh-CN">
                <a:solidFill>
                  <a:srgbClr val="000000"/>
                </a:solidFill>
                <a:ea typeface="ＭＳ Ｐゴシック" pitchFamily="34" charset="-128"/>
              </a:rPr>
              <a:pPr/>
              <a:t>57</a:t>
            </a:fld>
            <a:endParaRPr lang="en-US" altLang="zh-CN">
              <a:solidFill>
                <a:srgbClr val="000000"/>
              </a:solidFill>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noChangeArrowheads="1" noTextEdit="1"/>
          </p:cNvSpPr>
          <p:nvPr>
            <p:ph type="sldImg"/>
          </p:nvPr>
        </p:nvSpPr>
        <p:spPr bwMode="auto">
          <a:xfrm>
            <a:off x="1143000" y="687388"/>
            <a:ext cx="4573588" cy="3429000"/>
          </a:xfrm>
          <a:noFill/>
          <a:ln>
            <a:solidFill>
              <a:srgbClr val="000000"/>
            </a:solidFill>
            <a:miter lim="800000"/>
            <a:headEnd/>
            <a:tailEnd/>
          </a:ln>
        </p:spPr>
      </p:sp>
      <p:sp>
        <p:nvSpPr>
          <p:cNvPr id="161794" name="Rectangle 3"/>
          <p:cNvSpPr>
            <a:spLocks noGrp="1" noChangeArrowheads="1"/>
          </p:cNvSpPr>
          <p:nvPr>
            <p:ph type="body" idx="1"/>
          </p:nvPr>
        </p:nvSpPr>
        <p:spPr bwMode="auto">
          <a:noFill/>
        </p:spPr>
        <p:txBody>
          <a:bodyPr wrap="square" lIns="92159" tIns="46079" rIns="92159" bIns="46079" numCol="1" anchor="t" anchorCtr="0" compatLnSpc="1">
            <a:prstTxWarp prst="textNoShape">
              <a:avLst/>
            </a:prstTxWarp>
          </a:bodyPr>
          <a:lstStyle/>
          <a:p>
            <a:pPr>
              <a:spcBef>
                <a:spcPct val="0"/>
              </a:spcBef>
            </a:pPr>
            <a:endParaRPr lang="en-US" altLang="zh-CN" smtClean="0"/>
          </a:p>
        </p:txBody>
      </p:sp>
      <p:sp>
        <p:nvSpPr>
          <p:cNvPr id="161795"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EF46B463-8444-4743-8635-BE6F38F2C316}"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61796" name="Rectangle 7"/>
          <p:cNvSpPr>
            <a:spLocks noGrp="1" noChangeArrowheads="1"/>
          </p:cNvSpPr>
          <p:nvPr>
            <p:ph type="sldNum" sz="quarter" idx="5"/>
          </p:nvPr>
        </p:nvSpPr>
        <p:spPr bwMode="auto">
          <a:xfrm>
            <a:off x="5583238" y="8685213"/>
            <a:ext cx="1273175" cy="457200"/>
          </a:xfrm>
          <a:noFill/>
          <a:ln>
            <a:miter lim="800000"/>
            <a:headEnd/>
            <a:tailEnd/>
          </a:ln>
        </p:spPr>
        <p:txBody>
          <a:bodyPr wrap="square" numCol="1" anchorCtr="0" compatLnSpc="1">
            <a:prstTxWarp prst="textNoShape">
              <a:avLst/>
            </a:prstTxWarp>
          </a:bodyPr>
          <a:lstStyle/>
          <a:p>
            <a:fld id="{44671F35-D6F9-4AB5-9DEB-91059B9902B3}" type="slidenum">
              <a:rPr lang="en-US" altLang="zh-CN">
                <a:solidFill>
                  <a:srgbClr val="000000"/>
                </a:solidFill>
                <a:ea typeface="ＭＳ Ｐゴシック" pitchFamily="34" charset="-128"/>
              </a:rPr>
              <a:pPr/>
              <a:t>58</a:t>
            </a:fld>
            <a:endParaRPr lang="en-US" altLang="zh-CN">
              <a:solidFill>
                <a:srgbClr val="000000"/>
              </a:solidFill>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2F2B25-DB25-4079-955B-073B903DB631}" type="slidenum">
              <a:rPr lang="en-US" altLang="zh-CN">
                <a:solidFill>
                  <a:srgbClr val="000000"/>
                </a:solidFill>
                <a:ea typeface="ＭＳ Ｐゴシック" pitchFamily="34" charset="-128"/>
              </a:rPr>
              <a:pPr/>
              <a:t>59</a:t>
            </a:fld>
            <a:endParaRPr lang="en-US" altLang="zh-CN">
              <a:solidFill>
                <a:srgbClr val="000000"/>
              </a:solidFill>
              <a:ea typeface="ＭＳ Ｐゴシック" pitchFamily="34" charset="-128"/>
            </a:endParaRPr>
          </a:p>
        </p:txBody>
      </p:sp>
      <p:sp>
        <p:nvSpPr>
          <p:cNvPr id="163842"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163843" name="Rectangle 3"/>
          <p:cNvSpPr>
            <a:spLocks noGrp="1" noChangeArrowheads="1"/>
          </p:cNvSpPr>
          <p:nvPr>
            <p:ph type="body" idx="1"/>
          </p:nvPr>
        </p:nvSpPr>
        <p:spPr bwMode="auto">
          <a:xfrm>
            <a:off x="685800" y="4343400"/>
            <a:ext cx="5486400" cy="4113213"/>
          </a:xfrm>
          <a:noFill/>
        </p:spPr>
        <p:txBody>
          <a:bodyPr wrap="square" numCol="1" anchor="t" anchorCtr="0" compatLnSpc="1">
            <a:prstTxWarp prst="textNoShape">
              <a:avLst/>
            </a:prstTxWarp>
          </a:bodyPr>
          <a:lstStyle/>
          <a:p>
            <a:pPr>
              <a:spcBef>
                <a:spcPct val="0"/>
              </a:spcBef>
            </a:pPr>
            <a:endParaRPr lang="en-US" altLang="zh-CN" smtClean="0"/>
          </a:p>
        </p:txBody>
      </p:sp>
      <p:sp>
        <p:nvSpPr>
          <p:cNvPr id="163844"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1D0A363A-49CC-4CCC-AB8A-4E46A00B9D09}"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hap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EA1D8D73-9086-4CC1-B7B5-61508CD943DB}"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65890" name="Shape 4"/>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329E926-D602-4D07-B949-7FAF2397D17E}" type="slidenum">
              <a:rPr lang="en-US" altLang="zh-CN">
                <a:solidFill>
                  <a:srgbClr val="000000"/>
                </a:solidFill>
                <a:ea typeface="ＭＳ Ｐゴシック" pitchFamily="34" charset="-128"/>
              </a:rPr>
              <a:pPr/>
              <a:t>60</a:t>
            </a:fld>
            <a:endParaRPr lang="en-US" altLang="zh-CN">
              <a:solidFill>
                <a:srgbClr val="000000"/>
              </a:solidFill>
              <a:ea typeface="ＭＳ Ｐゴシック" pitchFamily="34" charset="-128"/>
            </a:endParaRPr>
          </a:p>
        </p:txBody>
      </p:sp>
      <p:sp>
        <p:nvSpPr>
          <p:cNvPr id="165891" name="Rectangle 621569"/>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65892" name="Rectangle 621570"/>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BC53FBA-9B5A-4E26-B791-4CE07893F7E4}" type="slidenum">
              <a:rPr lang="en-US" altLang="zh-CN">
                <a:solidFill>
                  <a:srgbClr val="000000"/>
                </a:solidFill>
                <a:ea typeface="ＭＳ Ｐゴシック" pitchFamily="34" charset="-128"/>
              </a:rPr>
              <a:pPr/>
              <a:t>61</a:t>
            </a:fld>
            <a:endParaRPr lang="en-US" altLang="zh-CN">
              <a:solidFill>
                <a:srgbClr val="000000"/>
              </a:solidFill>
              <a:ea typeface="ＭＳ Ｐゴシック" pitchFamily="34" charset="-128"/>
            </a:endParaRPr>
          </a:p>
        </p:txBody>
      </p:sp>
      <p:sp>
        <p:nvSpPr>
          <p:cNvPr id="167938" name="Rectangle 59395"/>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67939" name="Rectangle 59396"/>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67940"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D013D098-07F0-458A-B27E-575CEBFF4196}"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C476BEA-271F-4453-9DDE-1B2DD2CA22CA}" type="slidenum">
              <a:rPr lang="en-US" altLang="zh-CN">
                <a:solidFill>
                  <a:srgbClr val="000000"/>
                </a:solidFill>
                <a:ea typeface="ＭＳ Ｐゴシック" pitchFamily="34" charset="-128"/>
              </a:rPr>
              <a:pPr/>
              <a:t>62</a:t>
            </a:fld>
            <a:endParaRPr lang="en-US" altLang="zh-CN">
              <a:solidFill>
                <a:srgbClr val="000000"/>
              </a:solidFill>
              <a:ea typeface="ＭＳ Ｐゴシック" pitchFamily="34" charset="-128"/>
            </a:endParaRPr>
          </a:p>
        </p:txBody>
      </p:sp>
      <p:sp>
        <p:nvSpPr>
          <p:cNvPr id="169986" name="Rectangle 59395"/>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69987" name="Rectangle 59396"/>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69988"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F0B9EA94-60E9-40AB-8A79-9E7409D88B65}"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ts val="300"/>
              </a:spcBef>
            </a:pPr>
            <a:endParaRPr lang="en-US" altLang="zh-CN" sz="800"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2F22AE-C67F-4B90-A928-77E50A921F30}" type="slidenum">
              <a:rPr lang="en-US" altLang="zh-CN">
                <a:ea typeface="ＭＳ Ｐゴシック" pitchFamily="34" charset="-128"/>
              </a:rPr>
              <a:pPr/>
              <a:t>8</a:t>
            </a:fld>
            <a:endParaRPr lang="en-US" altLang="zh-CN">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E35284C-40C1-4ABE-AD15-6A3B28050929}" type="slidenum">
              <a:rPr lang="en-US" altLang="zh-CN">
                <a:solidFill>
                  <a:srgbClr val="000000"/>
                </a:solidFill>
                <a:ea typeface="ＭＳ Ｐゴシック" pitchFamily="34" charset="-128"/>
              </a:rPr>
              <a:pPr/>
              <a:t>63</a:t>
            </a:fld>
            <a:endParaRPr lang="en-US" altLang="zh-CN">
              <a:solidFill>
                <a:srgbClr val="000000"/>
              </a:solidFill>
              <a:ea typeface="ＭＳ Ｐゴシック" pitchFamily="34" charset="-128"/>
            </a:endParaRPr>
          </a:p>
        </p:txBody>
      </p:sp>
      <p:sp>
        <p:nvSpPr>
          <p:cNvPr id="172034" name="Rectangle 59395"/>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72035" name="Rectangle 59396"/>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72036"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8E80DB25-9330-4573-83ED-9EFD4F91FEAD}"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txBox="1">
            <a:spLocks noGrp="1" noChangeArrowheads="1"/>
          </p:cNvSpPr>
          <p:nvPr/>
        </p:nvSpPr>
        <p:spPr bwMode="auto">
          <a:xfrm>
            <a:off x="2971800" y="8686800"/>
            <a:ext cx="520700" cy="457200"/>
          </a:xfrm>
          <a:prstGeom prst="rect">
            <a:avLst/>
          </a:prstGeom>
          <a:noFill/>
          <a:ln w="9525" algn="ctr">
            <a:noFill/>
            <a:miter lim="800000"/>
            <a:headEnd/>
            <a:tailEnd/>
          </a:ln>
        </p:spPr>
        <p:txBody>
          <a:bodyPr anchor="b"/>
          <a:lstStyle/>
          <a:p>
            <a:pPr algn="r" fontAlgn="auto">
              <a:spcBef>
                <a:spcPts val="0"/>
              </a:spcBef>
              <a:spcAft>
                <a:spcPts val="0"/>
              </a:spcAft>
              <a:defRPr/>
            </a:pPr>
            <a:fld id="{66001C89-F96D-4E4E-96FD-FC36F5B0D4F6}" type="slidenum">
              <a:rPr lang="en-GB" sz="1200">
                <a:solidFill>
                  <a:prstClr val="black"/>
                </a:solidFill>
                <a:latin typeface="Times New Roman" pitchFamily="18" charset="0"/>
                <a:ea typeface="+mn-ea"/>
              </a:rPr>
              <a:pPr algn="r" fontAlgn="auto">
                <a:spcBef>
                  <a:spcPts val="0"/>
                </a:spcBef>
                <a:spcAft>
                  <a:spcPts val="0"/>
                </a:spcAft>
                <a:defRPr/>
              </a:pPr>
              <a:t>64</a:t>
            </a:fld>
            <a:endParaRPr lang="en-US" sz="1200">
              <a:solidFill>
                <a:prstClr val="black"/>
              </a:solidFill>
              <a:latin typeface="Times New Roman" pitchFamily="18" charset="0"/>
              <a:ea typeface="+mn-ea"/>
            </a:endParaRPr>
          </a:p>
        </p:txBody>
      </p:sp>
      <p:sp>
        <p:nvSpPr>
          <p:cNvPr id="174082" name="Rectangle 4"/>
          <p:cNvSpPr>
            <a:spLocks noGrp="1" noRot="1" noChangeAspect="1" noChangeArrowheads="1" noTextEdit="1"/>
          </p:cNvSpPr>
          <p:nvPr>
            <p:ph type="sldImg"/>
          </p:nvPr>
        </p:nvSpPr>
        <p:spPr bwMode="auto">
          <a:noFill/>
          <a:ln>
            <a:solidFill>
              <a:srgbClr val="000000"/>
            </a:solidFill>
            <a:miter lim="800000"/>
            <a:headEnd/>
            <a:tailEnd/>
          </a:ln>
        </p:spPr>
      </p:sp>
      <p:sp>
        <p:nvSpPr>
          <p:cNvPr id="174083" name="Rectangle 5"/>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b="1"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76131"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0275F142-2E48-4764-95DB-574ACFD59466}"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76132"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zh-CN" smtClean="0">
                <a:solidFill>
                  <a:srgbClr val="000000"/>
                </a:solidFill>
                <a:ea typeface="ＭＳ Ｐゴシック" pitchFamily="34" charset="-128"/>
              </a:rPr>
              <a:t>©2005 Microsoft Corporation. All rights reserved.</a:t>
            </a:r>
          </a:p>
          <a:p>
            <a:r>
              <a:rPr lang="en-US" altLang="zh-CN" smtClean="0">
                <a:solidFill>
                  <a:srgbClr val="000000"/>
                </a:solidFill>
                <a:ea typeface="ＭＳ Ｐゴシック" pitchFamily="34" charset="-128"/>
              </a:rPr>
              <a:t>This presentation is for informational purposes only. Microsoft makes no warranties, express or implied, in this summary.</a:t>
            </a:r>
          </a:p>
        </p:txBody>
      </p:sp>
      <p:sp>
        <p:nvSpPr>
          <p:cNvPr id="176133"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53AFC9-9A88-4A00-8E10-5511F7201934}" type="slidenum">
              <a:rPr lang="en-US" altLang="zh-CN">
                <a:solidFill>
                  <a:srgbClr val="000000"/>
                </a:solidFill>
                <a:ea typeface="ＭＳ Ｐゴシック" pitchFamily="34" charset="-128"/>
              </a:rPr>
              <a:pPr/>
              <a:t>65</a:t>
            </a:fld>
            <a:endParaRPr lang="en-US" altLang="zh-CN">
              <a:solidFill>
                <a:srgbClr val="000000"/>
              </a:solidFill>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8178" name="Rectangle 3"/>
          <p:cNvSpPr>
            <a:spLocks noGrp="1" noChangeArrowheads="1"/>
          </p:cNvSpPr>
          <p:nvPr>
            <p:ph type="body" idx="1"/>
          </p:nvPr>
        </p:nvSpPr>
        <p:spPr bwMode="auto">
          <a:xfrm>
            <a:off x="414338" y="3798888"/>
            <a:ext cx="6021387" cy="1592262"/>
          </a:xfrm>
          <a:noFill/>
        </p:spPr>
        <p:txBody>
          <a:bodyPr wrap="square" numCol="1" anchor="t" anchorCtr="0" compatLnSpc="1">
            <a:prstTxWarp prst="textNoShape">
              <a:avLst/>
            </a:prstTxWarp>
          </a:bodyPr>
          <a:lstStyle/>
          <a:p>
            <a:pPr>
              <a:spcBef>
                <a:spcPct val="0"/>
              </a:spcBef>
            </a:pPr>
            <a:r>
              <a:rPr lang="en-US" altLang="zh-CN" b="1" smtClean="0">
                <a:ea typeface="微软雅黑" pitchFamily="34" charset="-122"/>
              </a:rPr>
              <a:t>WDS</a:t>
            </a:r>
            <a:r>
              <a:rPr lang="zh-CN" altLang="en-US" b="1" smtClean="0">
                <a:ea typeface="微软雅黑" pitchFamily="34" charset="-122"/>
              </a:rPr>
              <a:t>部署方案：</a:t>
            </a:r>
          </a:p>
          <a:p>
            <a:pPr>
              <a:spcBef>
                <a:spcPct val="0"/>
              </a:spcBef>
            </a:pPr>
            <a:r>
              <a:rPr lang="zh-CN" altLang="en-US" smtClean="0">
                <a:ea typeface="微软雅黑" pitchFamily="34" charset="-122"/>
              </a:rPr>
              <a:t>介绍企业使用</a:t>
            </a:r>
            <a:r>
              <a:rPr lang="en-US" altLang="zh-CN" smtClean="0">
                <a:ea typeface="微软雅黑" pitchFamily="34" charset="-122"/>
              </a:rPr>
              <a:t>WDS</a:t>
            </a:r>
            <a:r>
              <a:rPr lang="zh-CN" altLang="en-US" smtClean="0">
                <a:ea typeface="微软雅黑" pitchFamily="34" charset="-122"/>
              </a:rPr>
              <a:t>服务用于部署操作系统的工作流程，向听众展示</a:t>
            </a:r>
            <a:r>
              <a:rPr lang="en-US" altLang="zh-CN" smtClean="0">
                <a:ea typeface="微软雅黑" pitchFamily="34" charset="-122"/>
              </a:rPr>
              <a:t>WDS</a:t>
            </a:r>
            <a:r>
              <a:rPr lang="zh-CN" altLang="en-US" smtClean="0">
                <a:ea typeface="微软雅黑" pitchFamily="34" charset="-122"/>
              </a:rPr>
              <a:t>的功能</a:t>
            </a:r>
          </a:p>
          <a:p>
            <a:pPr>
              <a:spcBef>
                <a:spcPct val="0"/>
              </a:spcBef>
            </a:pPr>
            <a:r>
              <a:rPr lang="zh-CN" altLang="en-US" smtClean="0">
                <a:ea typeface="微软雅黑" pitchFamily="34" charset="-122"/>
              </a:rPr>
              <a:t> 在企业使用</a:t>
            </a:r>
            <a:r>
              <a:rPr lang="en-US" altLang="zh-CN" smtClean="0">
                <a:ea typeface="微软雅黑" pitchFamily="34" charset="-122"/>
              </a:rPr>
              <a:t>WDS</a:t>
            </a:r>
            <a:r>
              <a:rPr lang="zh-CN" altLang="en-US" smtClean="0">
                <a:ea typeface="微软雅黑" pitchFamily="34" charset="-122"/>
              </a:rPr>
              <a:t>服务器进行操作系统大规模部署时，首先要制作一台参考样机，在参考样机上安装必要的应用程序，并进行必要的设置</a:t>
            </a:r>
          </a:p>
          <a:p>
            <a:pPr>
              <a:spcBef>
                <a:spcPct val="0"/>
              </a:spcBef>
            </a:pPr>
            <a:r>
              <a:rPr lang="zh-CN" altLang="en-US" smtClean="0">
                <a:ea typeface="微软雅黑" pitchFamily="34" charset="-122"/>
              </a:rPr>
              <a:t>在安装完成参考样机后，使用</a:t>
            </a:r>
            <a:r>
              <a:rPr lang="en-US" altLang="zh-CN" smtClean="0">
                <a:ea typeface="微软雅黑" pitchFamily="34" charset="-122"/>
              </a:rPr>
              <a:t>WDS</a:t>
            </a:r>
            <a:r>
              <a:rPr lang="zh-CN" altLang="en-US" smtClean="0">
                <a:ea typeface="微软雅黑" pitchFamily="34" charset="-122"/>
              </a:rPr>
              <a:t>服务器抓取参考样机成为映像，并传送映像到</a:t>
            </a:r>
            <a:r>
              <a:rPr lang="en-US" altLang="zh-CN" smtClean="0">
                <a:ea typeface="微软雅黑" pitchFamily="34" charset="-122"/>
              </a:rPr>
              <a:t>WDS</a:t>
            </a:r>
            <a:r>
              <a:rPr lang="zh-CN" altLang="en-US" smtClean="0">
                <a:ea typeface="微软雅黑" pitchFamily="34" charset="-122"/>
              </a:rPr>
              <a:t>服务器上</a:t>
            </a:r>
          </a:p>
          <a:p>
            <a:pPr>
              <a:spcBef>
                <a:spcPct val="0"/>
              </a:spcBef>
            </a:pPr>
            <a:r>
              <a:rPr lang="zh-CN" altLang="en-US" smtClean="0">
                <a:ea typeface="微软雅黑" pitchFamily="34" charset="-122"/>
              </a:rPr>
              <a:t>之后使用</a:t>
            </a:r>
            <a:r>
              <a:rPr lang="en-US" altLang="zh-CN" smtClean="0">
                <a:ea typeface="微软雅黑" pitchFamily="34" charset="-122"/>
              </a:rPr>
              <a:t>WDS</a:t>
            </a:r>
            <a:r>
              <a:rPr lang="zh-CN" altLang="en-US" smtClean="0">
                <a:ea typeface="微软雅黑" pitchFamily="34" charset="-122"/>
              </a:rPr>
              <a:t>服务器进行操作系统的大规模部署</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p:spPr>
      </p:sp>
      <p:sp>
        <p:nvSpPr>
          <p:cNvPr id="180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80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0DE163-C2F3-4DE7-80C1-985D168F8E09}" type="slidenum">
              <a:rPr lang="en-US" altLang="zh-CN">
                <a:solidFill>
                  <a:srgbClr val="000000"/>
                </a:solidFill>
                <a:ea typeface="ＭＳ Ｐゴシック" pitchFamily="34" charset="-128"/>
              </a:rPr>
              <a:pPr/>
              <a:t>67</a:t>
            </a:fld>
            <a:endParaRPr lang="en-US" altLang="zh-CN">
              <a:solidFill>
                <a:srgbClr val="000000"/>
              </a:solidFill>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hape 4"/>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294AF3F-21C6-4305-BA36-53DCC5A4CBD2}" type="slidenum">
              <a:rPr lang="en-US" altLang="zh-CN">
                <a:solidFill>
                  <a:srgbClr val="000000"/>
                </a:solidFill>
                <a:ea typeface="ＭＳ Ｐゴシック" pitchFamily="34" charset="-128"/>
              </a:rPr>
              <a:pPr/>
              <a:t>68</a:t>
            </a:fld>
            <a:endParaRPr lang="en-US" altLang="zh-CN">
              <a:solidFill>
                <a:srgbClr val="000000"/>
              </a:solidFill>
              <a:ea typeface="ＭＳ Ｐゴシック" pitchFamily="34" charset="-128"/>
            </a:endParaRPr>
          </a:p>
        </p:txBody>
      </p:sp>
      <p:sp>
        <p:nvSpPr>
          <p:cNvPr id="182274" name="Rectangle 94209"/>
          <p:cNvSpPr>
            <a:spLocks noGrp="1" noRot="1" noChangeAspect="1" noChangeArrowheads="1" noTextEdit="1"/>
          </p:cNvSpPr>
          <p:nvPr>
            <p:ph type="sldImg"/>
          </p:nvPr>
        </p:nvSpPr>
        <p:spPr bwMode="auto">
          <a:noFill/>
          <a:ln cap="flat">
            <a:solidFill>
              <a:srgbClr val="000000"/>
            </a:solidFill>
            <a:miter lim="800000"/>
            <a:headEnd type="none" w="med" len="med"/>
            <a:tailEnd type="none" w="med" len="med"/>
          </a:ln>
        </p:spPr>
      </p:sp>
      <p:sp>
        <p:nvSpPr>
          <p:cNvPr id="182275" name="Rectangle 899074"/>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pPr>
            <a:endParaRPr lang="en-US" altLang="zh-CN" smtClean="0"/>
          </a:p>
        </p:txBody>
      </p:sp>
      <p:sp>
        <p:nvSpPr>
          <p:cNvPr id="182276"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3A90A8C0-A9BF-46B3-AD1D-2AC122B96461}"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fld id="{503787D5-9136-49C2-89BD-2B97295A50E7}" type="datetime8">
              <a:rPr lang="en-US" altLang="zh-CN">
                <a:solidFill>
                  <a:srgbClr val="000000"/>
                </a:solidFill>
                <a:ea typeface="ＭＳ Ｐゴシック" pitchFamily="34" charset="-128"/>
              </a:rPr>
              <a:pPr/>
              <a:t>5/22/2012 11:11 AM</a:t>
            </a:fld>
            <a:endParaRPr lang="en-US" altLang="zh-CN">
              <a:solidFill>
                <a:srgbClr val="000000"/>
              </a:solidFill>
              <a:ea typeface="ＭＳ Ｐゴシック" pitchFamily="34" charset="-128"/>
            </a:endParaRPr>
          </a:p>
        </p:txBody>
      </p:sp>
      <p:sp>
        <p:nvSpPr>
          <p:cNvPr id="184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074CE0B-1449-4BF5-A402-D546DF8E2626}" type="slidenum">
              <a:rPr lang="en-US" altLang="zh-CN">
                <a:solidFill>
                  <a:srgbClr val="000000"/>
                </a:solidFill>
                <a:ea typeface="ＭＳ Ｐゴシック" pitchFamily="34" charset="-128"/>
              </a:rPr>
              <a:pPr/>
              <a:t>69</a:t>
            </a:fld>
            <a:endParaRPr lang="en-US" altLang="zh-CN">
              <a:solidFill>
                <a:srgbClr val="000000"/>
              </a:solidFill>
              <a:ea typeface="ＭＳ Ｐゴシック" pitchFamily="34" charset="-128"/>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xfrm>
            <a:off x="685800" y="4343400"/>
            <a:ext cx="5486400" cy="7642225"/>
          </a:xfrm>
          <a:noFill/>
        </p:spPr>
        <p:txBody>
          <a:bodyPr wrap="square" numCol="1" anchor="t" anchorCtr="0" compatLnSpc="1">
            <a:prstTxWarp prst="textNoShape">
              <a:avLst/>
            </a:prstTxWarp>
          </a:bodyPr>
          <a:lstStyle/>
          <a:p>
            <a:pPr>
              <a:lnSpc>
                <a:spcPct val="115000"/>
              </a:lnSpc>
              <a:spcBef>
                <a:spcPct val="0"/>
              </a:spcBef>
            </a:pPr>
            <a:endParaRPr lang="en-US" altLang="zh-CN"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883CD42-A8BD-41BF-B7A1-1318F1D5A470}" type="slidenum">
              <a:rPr lang="en-US" altLang="zh-CN">
                <a:solidFill>
                  <a:srgbClr val="000000"/>
                </a:solidFill>
                <a:ea typeface="ＭＳ Ｐゴシック" pitchFamily="34" charset="-128"/>
              </a:rPr>
              <a:pPr/>
              <a:t>70</a:t>
            </a:fld>
            <a:endParaRPr lang="en-US" altLang="zh-CN">
              <a:solidFill>
                <a:srgbClr val="000000"/>
              </a:solidFill>
              <a:ea typeface="ＭＳ Ｐゴシック" pitchFamily="34" charset="-128"/>
            </a:endParaRPr>
          </a:p>
        </p:txBody>
      </p:sp>
      <p:sp>
        <p:nvSpPr>
          <p:cNvPr id="186370" name="Rectangle 2"/>
          <p:cNvSpPr>
            <a:spLocks noGrp="1" noRot="1" noChangeAspect="1" noChangeArrowheads="1" noTextEdit="1"/>
          </p:cNvSpPr>
          <p:nvPr>
            <p:ph type="sldImg"/>
          </p:nvPr>
        </p:nvSpPr>
        <p:spPr bwMode="auto">
          <a:xfrm>
            <a:off x="1498600" y="266700"/>
            <a:ext cx="4203700" cy="3152775"/>
          </a:xfrm>
          <a:noFill/>
          <a:ln>
            <a:solidFill>
              <a:srgbClr val="000000"/>
            </a:solidFill>
            <a:miter lim="800000"/>
            <a:headEnd/>
            <a:tailEnd/>
          </a:ln>
        </p:spPr>
      </p:sp>
      <p:sp>
        <p:nvSpPr>
          <p:cNvPr id="186371" name="Rectangle 3"/>
          <p:cNvSpPr>
            <a:spLocks noGrp="1" noChangeArrowheads="1"/>
          </p:cNvSpPr>
          <p:nvPr>
            <p:ph type="body" idx="1"/>
          </p:nvPr>
        </p:nvSpPr>
        <p:spPr bwMode="auto">
          <a:xfrm>
            <a:off x="342900" y="3556000"/>
            <a:ext cx="6197600" cy="4902200"/>
          </a:xfrm>
          <a:noFill/>
        </p:spPr>
        <p:txBody>
          <a:bodyPr wrap="square" numCol="1" anchor="t" anchorCtr="0" compatLnSpc="1">
            <a:prstTxWarp prst="textNoShape">
              <a:avLst/>
            </a:prstTxWarp>
          </a:bodyPr>
          <a:lstStyle/>
          <a:p>
            <a:pPr>
              <a:spcBef>
                <a:spcPct val="0"/>
              </a:spcBef>
            </a:pPr>
            <a:endParaRPr lang="zh-CN" altLang="zh-CN"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txBox="1">
            <a:spLocks noGrp="1" noChangeArrowheads="1"/>
          </p:cNvSpPr>
          <p:nvPr/>
        </p:nvSpPr>
        <p:spPr bwMode="auto">
          <a:xfrm>
            <a:off x="5583238" y="8685213"/>
            <a:ext cx="1273175" cy="457200"/>
          </a:xfrm>
          <a:prstGeom prst="rect">
            <a:avLst/>
          </a:prstGeom>
          <a:noFill/>
          <a:ln w="9525">
            <a:noFill/>
            <a:miter lim="800000"/>
            <a:headEnd/>
            <a:tailEnd/>
          </a:ln>
        </p:spPr>
        <p:txBody>
          <a:bodyPr lIns="91432" tIns="45716" rIns="91432" bIns="45716" anchor="b"/>
          <a:lstStyle/>
          <a:p>
            <a:pPr algn="r" eaLnBrk="0" hangingPunct="0"/>
            <a:fld id="{CF312610-C070-4D87-A826-127C0D7DD3C1}" type="slidenum">
              <a:rPr lang="en-US" altLang="zh-CN" sz="1200">
                <a:solidFill>
                  <a:srgbClr val="000000"/>
                </a:solidFill>
              </a:rPr>
              <a:pPr algn="r" eaLnBrk="0" hangingPunct="0"/>
              <a:t>71</a:t>
            </a:fld>
            <a:endParaRPr lang="en-US" altLang="zh-CN" sz="1200">
              <a:solidFill>
                <a:srgbClr val="000000"/>
              </a:solidFill>
            </a:endParaRPr>
          </a:p>
        </p:txBody>
      </p:sp>
      <p:sp>
        <p:nvSpPr>
          <p:cNvPr id="18841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8419"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50000"/>
              </a:spcBef>
              <a:spcAft>
                <a:spcPts val="725"/>
              </a:spcAft>
            </a:pPr>
            <a:endParaRPr lang="en-US" altLang="zh-CN"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40469A-A0A6-48A2-BF90-3321936C5D17}" type="slidenum">
              <a:rPr lang="en-US" altLang="zh-CN">
                <a:ea typeface="ＭＳ Ｐゴシック" pitchFamily="34" charset="-128"/>
              </a:rPr>
              <a:pPr/>
              <a:t>9</a:t>
            </a:fld>
            <a:endParaRPr lang="en-US" altLang="zh-CN">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63E4AB-B840-4ADE-BD55-60324CCFEA03}" type="slidenum">
              <a:rPr lang="en-US" altLang="zh-CN">
                <a:ea typeface="ＭＳ Ｐゴシック" pitchFamily="34" charset="-128"/>
              </a:rPr>
              <a:pPr/>
              <a:t>10</a:t>
            </a:fld>
            <a:endParaRPr lang="en-US" altLang="zh-CN">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50000"/>
              </a:spcBef>
            </a:pPr>
            <a:endParaRPr lang="en-US" altLang="zh-CN"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EEE21-F0F3-442A-A499-24FBD627A854}" type="slidenum">
              <a:rPr lang="en-US" altLang="zh-CN">
                <a:ea typeface="ＭＳ Ｐゴシック" pitchFamily="34" charset="-128"/>
              </a:rPr>
              <a:pPr/>
              <a:t>11</a:t>
            </a:fld>
            <a:endParaRPr lang="en-US" altLang="zh-CN">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1" descr="logo_with paper1"/>
          <p:cNvPicPr>
            <a:picLocks noChangeAspect="1" noChangeArrowheads="1"/>
          </p:cNvPicPr>
          <p:nvPr/>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pic>
        <p:nvPicPr>
          <p:cNvPr id="5" name="Picture 11" descr="logo_with paper1"/>
          <p:cNvPicPr>
            <a:picLocks noChangeAspect="1" noChangeArrowheads="1"/>
          </p:cNvPicPr>
          <p:nvPr userDrawn="1"/>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6"/>
          <p:cNvSpPr>
            <a:spLocks noGrp="1"/>
          </p:cNvSpPr>
          <p:nvPr>
            <p:ph type="body" sz="quarter" idx="11"/>
          </p:nvPr>
        </p:nvSpPr>
        <p:spPr>
          <a:xfrm>
            <a:off x="406400" y="1552575"/>
            <a:ext cx="8316913" cy="4246563"/>
          </a:xfrm>
        </p:spPr>
        <p:txBody>
          <a:bodyPr/>
          <a:lstStyle>
            <a:lvl2pPr>
              <a:buFont typeface="Arial" pitchFamily="34" charset="0"/>
              <a:buChar char="•"/>
              <a:defRPr/>
            </a:lvl2pPr>
            <a:lvl3pPr>
              <a:buFont typeface="Wingdings" pitchFamily="2" charset="2"/>
              <a:buChar char="q"/>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a:spLocks noGrp="1"/>
          </p:cNvSpPr>
          <p:nvPr>
            <p:ph type="sldNum" sz="quarter" idx="12"/>
          </p:nvPr>
        </p:nvSpPr>
        <p:spPr/>
        <p:txBody>
          <a:bodyPr/>
          <a:lstStyle>
            <a:lvl1pPr>
              <a:defRPr/>
            </a:lvl1pPr>
          </a:lstStyle>
          <a:p>
            <a:fld id="{B276A24C-2DE6-4827-9140-BF3D92BA0363}" type="slidenum">
              <a:rPr lang="en-US" altLang="zh-CN"/>
              <a:pPr/>
              <a:t>‹#›</a:t>
            </a:fld>
            <a:endParaRPr lang="en-US" altLang="zh-CN"/>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icroso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ms-logo-YPOP-BR.png"/>
          <p:cNvPicPr>
            <a:picLocks noChangeAspect="1"/>
          </p:cNvPicPr>
          <p:nvPr userDrawn="1"/>
        </p:nvPicPr>
        <p:blipFill>
          <a:blip r:embed="rId3"/>
          <a:srcRect/>
          <a:stretch>
            <a:fillRect/>
          </a:stretch>
        </p:blipFill>
        <p:spPr bwMode="auto">
          <a:xfrm>
            <a:off x="1676400" y="2452688"/>
            <a:ext cx="6218238" cy="1204912"/>
          </a:xfrm>
          <a:prstGeom prst="rect">
            <a:avLst/>
          </a:prstGeom>
          <a:noFill/>
          <a:ln w="9525">
            <a:noFill/>
            <a:miter lim="800000"/>
            <a:headEnd/>
            <a:tailEnd/>
          </a:ln>
        </p:spPr>
      </p:pic>
      <p:sp>
        <p:nvSpPr>
          <p:cNvPr id="3" name="Text Box 3"/>
          <p:cNvSpPr txBox="1">
            <a:spLocks noChangeArrowheads="1"/>
          </p:cNvSpPr>
          <p:nvPr userDrawn="1"/>
        </p:nvSpPr>
        <p:spPr bwMode="blackWhite">
          <a:xfrm>
            <a:off x="381000" y="5810250"/>
            <a:ext cx="8382000" cy="517525"/>
          </a:xfrm>
          <a:prstGeom prst="rect">
            <a:avLst/>
          </a:prstGeom>
          <a:noFill/>
          <a:ln w="12700">
            <a:noFill/>
            <a:miter lim="800000"/>
            <a:headEnd type="none" w="sm" len="sm"/>
            <a:tailEnd type="none" w="sm" len="sm"/>
          </a:ln>
          <a:effectLst/>
        </p:spPr>
        <p:txBody>
          <a:bodyPr lIns="91425" tIns="45713" rIns="91425" bIns="45713">
            <a:spAutoFit/>
          </a:bodyPr>
          <a:lstStyle/>
          <a:p>
            <a:pPr algn="ctr" defTabSz="914099" eaLnBrk="0" hangingPunct="0">
              <a:defRPr/>
            </a:pPr>
            <a:r>
              <a:rPr lang="en-US" sz="700" dirty="0">
                <a:solidFill>
                  <a:srgbClr val="FFFFFF"/>
                </a:solidFill>
                <a:latin typeface="Segoe" pitchFamily="34" charset="0"/>
                <a:ea typeface="+mn-ea"/>
                <a:cs typeface="Arial" charset="0"/>
              </a:rPr>
              <a:t>© </a:t>
            </a:r>
            <a:r>
              <a:rPr lang="en-US" sz="700" dirty="0">
                <a:solidFill>
                  <a:srgbClr val="FFFFFF"/>
                </a:solidFill>
                <a:latin typeface="Segoe" pitchFamily="34" charset="0"/>
                <a:ea typeface="+mn-ea"/>
                <a:cs typeface="Arial" charset="0"/>
              </a:rPr>
              <a:t>2009 </a:t>
            </a:r>
            <a:r>
              <a:rPr lang="en-US" sz="700" dirty="0">
                <a:solidFill>
                  <a:srgbClr val="FFFFFF"/>
                </a:solidFill>
                <a:latin typeface="Segoe" pitchFamily="34" charset="0"/>
                <a:ea typeface="+mn-ea"/>
                <a:cs typeface="Arial" charset="0"/>
              </a:rPr>
              <a:t>Microsoft Corporation. All rights reserved. Microsoft, Windows, Windows Vista and other product names are or may be registered trademarks and/or trademarks in the U.S. and/or other countries.</a:t>
            </a:r>
          </a:p>
          <a:p>
            <a:pPr algn="ctr" defTabSz="914099" eaLnBrk="0" hangingPunct="0">
              <a:defRPr/>
            </a:pPr>
            <a:r>
              <a:rPr lang="en-US" sz="700" dirty="0">
                <a:solidFill>
                  <a:srgbClr val="FFFFFF"/>
                </a:solidFill>
                <a:latin typeface="Segoe" pitchFamily="34" charset="0"/>
                <a:ea typeface="+mn-ea"/>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rgbClr val="FFFFFF"/>
                </a:solidFill>
                <a:latin typeface="Segoe" pitchFamily="34" charset="0"/>
                <a:ea typeface="+mn-ea"/>
                <a:cs typeface="Arial" charset="0"/>
              </a:rPr>
            </a:br>
            <a:r>
              <a:rPr lang="en-US" sz="700" dirty="0">
                <a:solidFill>
                  <a:srgbClr val="FFFFFF"/>
                </a:solidFill>
                <a:latin typeface="Segoe" pitchFamily="34" charset="0"/>
                <a:ea typeface="+mn-ea"/>
                <a:cs typeface="Arial" charset="0"/>
              </a:rPr>
              <a:t>MICROSOFT MAKES NO WARRANTIES, EXPRESS, IMPLIED OR STATUTORY, AS TO THE INFORMATION IN THIS PRESENTATION.</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475488" y="228600"/>
            <a:ext cx="7772400" cy="643855"/>
          </a:xfrm>
        </p:spPr>
        <p:txBody>
          <a:bodyPr/>
          <a:lstStyle>
            <a:lvl1pPr>
              <a:defRPr lang="en-US" sz="2800" b="0" i="0" dirty="0">
                <a:solidFill>
                  <a:schemeClr val="tx1">
                    <a:lumMod val="85000"/>
                    <a:lumOff val="15000"/>
                  </a:schemeClr>
                </a:solidFill>
                <a:latin typeface="Segoe" pitchFamily="34" charset="0"/>
                <a:ea typeface="+mj-ea"/>
                <a:cs typeface="ITC Officina Sans Bold"/>
              </a:defRPr>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F5BE023B-2931-4DD7-B909-333355AD9012}" type="slidenum">
              <a:rPr lang="en-US" altLang="zh-CN"/>
              <a:pPr/>
              <a:t>‹#›</a:t>
            </a:fld>
            <a:endParaRPr lang="en-US" altLang="zh-CN"/>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itle 1"/>
          <p:cNvSpPr>
            <a:spLocks noGrp="1"/>
          </p:cNvSpPr>
          <p:nvPr>
            <p:ph type="title"/>
          </p:nvPr>
        </p:nvSpPr>
        <p:spPr>
          <a:xfrm>
            <a:off x="475488" y="228600"/>
            <a:ext cx="7772400" cy="643855"/>
          </a:xfrm>
        </p:spPr>
        <p:txBody>
          <a:bodyPr/>
          <a:lstStyle>
            <a:lvl1pPr>
              <a:defRPr lang="en-US" sz="2800" b="0" i="0" dirty="0">
                <a:solidFill>
                  <a:schemeClr val="tx1">
                    <a:lumMod val="85000"/>
                    <a:lumOff val="15000"/>
                  </a:schemeClr>
                </a:solidFill>
                <a:latin typeface="Segoe" pitchFamily="34" charset="0"/>
                <a:ea typeface="+mj-ea"/>
                <a:cs typeface="ITC Officina Sans Bold"/>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fld id="{E7352CE3-04AA-45DE-BA7D-4B6383B5C1D8}" type="slidenum">
              <a:rPr lang="en-US" altLang="zh-CN"/>
              <a:pPr/>
              <a:t>‹#›</a:t>
            </a:fld>
            <a:endParaRPr lang="en-US" altLang="zh-CN"/>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475488" y="228600"/>
            <a:ext cx="7772400" cy="643855"/>
          </a:xfrm>
        </p:spPr>
        <p:txBody>
          <a:bodyPr/>
          <a:lstStyle>
            <a:lvl1pPr>
              <a:defRPr lang="en-US" sz="2800" b="0" i="0" dirty="0">
                <a:solidFill>
                  <a:schemeClr val="tx1">
                    <a:lumMod val="85000"/>
                    <a:lumOff val="15000"/>
                  </a:schemeClr>
                </a:solidFill>
                <a:latin typeface="Segoe" pitchFamily="34" charset="0"/>
                <a:ea typeface="+mj-ea"/>
                <a:cs typeface="ITC Officina Sans Bold"/>
              </a:defRPr>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A72044FE-B613-4A8A-8DDF-4C2A06F5A054}" type="slidenum">
              <a:rPr lang="en-US" altLang="zh-CN"/>
              <a:pPr/>
              <a:t>‹#›</a:t>
            </a:fld>
            <a:endParaRPr lang="en-US" altLang="zh-CN"/>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Title 1"/>
          <p:cNvSpPr>
            <a:spLocks noGrp="1"/>
          </p:cNvSpPr>
          <p:nvPr>
            <p:ph type="title"/>
          </p:nvPr>
        </p:nvSpPr>
        <p:spPr>
          <a:xfrm>
            <a:off x="475488" y="228600"/>
            <a:ext cx="7772400" cy="643855"/>
          </a:xfrm>
        </p:spPr>
        <p:txBody>
          <a:bodyPr/>
          <a:lstStyle>
            <a:lvl1pPr>
              <a:defRPr lang="en-US" sz="2800" b="0" i="0" dirty="0">
                <a:solidFill>
                  <a:schemeClr val="tx1">
                    <a:lumMod val="85000"/>
                    <a:lumOff val="15000"/>
                  </a:schemeClr>
                </a:solidFill>
                <a:latin typeface="Segoe" pitchFamily="34" charset="0"/>
                <a:ea typeface="+mj-ea"/>
                <a:cs typeface="ITC Officina Sans Bold"/>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fld id="{ED18D3E9-C99D-448F-B348-C3BAAD7EE2C6}" type="slidenum">
              <a:rPr lang="en-US" altLang="zh-CN"/>
              <a:pPr/>
              <a:t>‹#›</a:t>
            </a:fld>
            <a:endParaRPr lang="en-US" altLang="zh-CN"/>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475488" y="228600"/>
            <a:ext cx="7772400" cy="643855"/>
          </a:xfrm>
        </p:spPr>
        <p:txBody>
          <a:bodyPr/>
          <a:lstStyle>
            <a:lvl1pPr>
              <a:defRPr lang="en-US" sz="2800" b="0" i="0" dirty="0">
                <a:solidFill>
                  <a:schemeClr val="tx1">
                    <a:lumMod val="85000"/>
                    <a:lumOff val="15000"/>
                  </a:schemeClr>
                </a:solidFill>
                <a:latin typeface="Segoe" pitchFamily="34" charset="0"/>
                <a:ea typeface="+mj-ea"/>
                <a:cs typeface="ITC Officina Sans Bold"/>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866557C3-06BE-48A9-9778-684639F9DBAC}" type="slidenum">
              <a:rPr lang="en-US" altLang="zh-CN"/>
              <a:pPr/>
              <a:t>‹#›</a:t>
            </a:fld>
            <a:endParaRPr lang="en-US" altLang="zh-CN"/>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4" name="Title 1"/>
          <p:cNvSpPr>
            <a:spLocks noGrp="1"/>
          </p:cNvSpPr>
          <p:nvPr>
            <p:ph type="title"/>
          </p:nvPr>
        </p:nvSpPr>
        <p:spPr>
          <a:xfrm>
            <a:off x="475488" y="228600"/>
            <a:ext cx="7772400" cy="643855"/>
          </a:xfrm>
        </p:spPr>
        <p:txBody>
          <a:bodyPr/>
          <a:lstStyle>
            <a:lvl1pPr>
              <a:defRPr lang="en-US" sz="2800" b="0" i="0" dirty="0">
                <a:solidFill>
                  <a:schemeClr val="tx1">
                    <a:lumMod val="85000"/>
                    <a:lumOff val="15000"/>
                  </a:schemeClr>
                </a:solidFill>
                <a:latin typeface="Segoe" pitchFamily="34" charset="0"/>
                <a:ea typeface="+mj-ea"/>
                <a:cs typeface="ITC Officina Sans Bold"/>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925F95C8-0826-4C97-9D43-E62FCA709EA5}" type="slidenum">
              <a:rPr lang="en-US" altLang="zh-CN"/>
              <a:pPr/>
              <a:t>‹#›</a:t>
            </a:fld>
            <a:endParaRPr lang="en-US" altLang="zh-CN"/>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6 Rectángulo"/>
          <p:cNvSpPr/>
          <p:nvPr userDrawn="1"/>
        </p:nvSpPr>
        <p:spPr>
          <a:xfrm>
            <a:off x="0" y="2060575"/>
            <a:ext cx="9144000" cy="3214688"/>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 name="2 Rectángulo"/>
          <p:cNvSpPr/>
          <p:nvPr userDrawn="1"/>
        </p:nvSpPr>
        <p:spPr>
          <a:xfrm>
            <a:off x="0" y="2359025"/>
            <a:ext cx="7885113" cy="1139825"/>
          </a:xfrm>
          <a:prstGeom prst="rect">
            <a:avLst/>
          </a:prstGeom>
          <a:solidFill>
            <a:srgbClr val="108E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5" name="1 Título"/>
          <p:cNvSpPr txBox="1">
            <a:spLocks/>
          </p:cNvSpPr>
          <p:nvPr userDrawn="1"/>
        </p:nvSpPr>
        <p:spPr>
          <a:xfrm>
            <a:off x="107950" y="2501900"/>
            <a:ext cx="1781175" cy="857250"/>
          </a:xfrm>
          <a:prstGeom prst="rect">
            <a:avLst/>
          </a:prstGeom>
        </p:spPr>
        <p:txBody>
          <a:bodyPr anchor="ctr"/>
          <a:lstStyle>
            <a:lvl1pPr algn="r" defTabSz="914400" rtl="0" eaLnBrk="1" latinLnBrk="0" hangingPunct="1">
              <a:spcBef>
                <a:spcPct val="0"/>
              </a:spcBef>
              <a:buNone/>
              <a:defRPr lang="es-ES" sz="4000" b="1" kern="1200" smtClean="0">
                <a:solidFill>
                  <a:schemeClr val="bg1">
                    <a:lumMod val="95000"/>
                  </a:schemeClr>
                </a:solidFill>
                <a:latin typeface="+mj-lt"/>
                <a:ea typeface="+mj-ea"/>
                <a:cs typeface="+mj-cs"/>
              </a:defRPr>
            </a:lvl1pPr>
          </a:lstStyle>
          <a:p>
            <a:pPr>
              <a:defRPr/>
            </a:pPr>
            <a:r>
              <a:rPr lang="en-US" dirty="0"/>
              <a:t>DEMO</a:t>
            </a:r>
            <a:endParaRPr lang="en-US" dirty="0"/>
          </a:p>
        </p:txBody>
      </p:sp>
      <p:pic>
        <p:nvPicPr>
          <p:cNvPr id="6" name="Picture 7"/>
          <p:cNvPicPr>
            <a:picLocks noChangeAspect="1"/>
          </p:cNvPicPr>
          <p:nvPr userDrawn="1"/>
        </p:nvPicPr>
        <p:blipFill>
          <a:blip r:embed="rId3"/>
          <a:srcRect/>
          <a:stretch>
            <a:fillRect/>
          </a:stretch>
        </p:blipFill>
        <p:spPr bwMode="auto">
          <a:xfrm>
            <a:off x="5651500" y="1816100"/>
            <a:ext cx="3492500" cy="3705225"/>
          </a:xfrm>
          <a:prstGeom prst="rect">
            <a:avLst/>
          </a:prstGeom>
          <a:noFill/>
          <a:ln w="9525">
            <a:noFill/>
            <a:miter lim="800000"/>
            <a:headEnd/>
            <a:tailEnd/>
          </a:ln>
        </p:spPr>
      </p:pic>
      <p:sp>
        <p:nvSpPr>
          <p:cNvPr id="2" name="1 Título"/>
          <p:cNvSpPr>
            <a:spLocks noGrp="1"/>
          </p:cNvSpPr>
          <p:nvPr>
            <p:ph type="title"/>
          </p:nvPr>
        </p:nvSpPr>
        <p:spPr>
          <a:xfrm>
            <a:off x="35496" y="3717032"/>
            <a:ext cx="6552728" cy="1866131"/>
          </a:xfrm>
        </p:spPr>
        <p:txBody>
          <a:bodyPr/>
          <a:lstStyle>
            <a:lvl1pPr algn="l">
              <a:defRPr sz="4000" b="1" cap="all">
                <a:solidFill>
                  <a:srgbClr val="108E33"/>
                </a:solidFill>
              </a:defRPr>
            </a:lvl1pPr>
          </a:lstStyle>
          <a:p>
            <a:r>
              <a:rPr lang="en-US" altLang="zh-CN" dirty="0" smtClean="0"/>
              <a:t>Click to edit Master title style</a:t>
            </a:r>
            <a:endParaRPr lang="es-E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rcRect/>
          <a:stretch>
            <a:fillRect/>
          </a:stretch>
        </p:blipFill>
        <p:spPr bwMode="auto">
          <a:xfrm>
            <a:off x="5688013" y="2276475"/>
            <a:ext cx="3492500" cy="3705225"/>
          </a:xfrm>
          <a:prstGeom prst="rect">
            <a:avLst/>
          </a:prstGeom>
          <a:noFill/>
          <a:ln w="9525">
            <a:noFill/>
            <a:miter lim="800000"/>
            <a:headEnd/>
            <a:tailEnd/>
          </a:ln>
        </p:spPr>
      </p:pic>
      <p:sp>
        <p:nvSpPr>
          <p:cNvPr id="2" name="1 Título"/>
          <p:cNvSpPr>
            <a:spLocks noGrp="1"/>
          </p:cNvSpPr>
          <p:nvPr>
            <p:ph type="ctrTitle"/>
          </p:nvPr>
        </p:nvSpPr>
        <p:spPr>
          <a:xfrm>
            <a:off x="107504" y="2564904"/>
            <a:ext cx="5832648" cy="1470025"/>
          </a:xfrm>
        </p:spPr>
        <p:txBody>
          <a:bodyPr/>
          <a:lstStyle>
            <a:lvl1pPr algn="l">
              <a:defRPr>
                <a:solidFill>
                  <a:srgbClr val="00BB51"/>
                </a:solidFill>
              </a:defRPr>
            </a:lvl1pPr>
          </a:lstStyle>
          <a:p>
            <a:r>
              <a:rPr lang="en-US" altLang="zh-CN" dirty="0" smtClean="0"/>
              <a:t>Click to edit Master title style</a:t>
            </a:r>
            <a:endParaRPr lang="es-ES" dirty="0"/>
          </a:p>
        </p:txBody>
      </p:sp>
      <p:sp>
        <p:nvSpPr>
          <p:cNvPr id="3" name="2 Subtítulo"/>
          <p:cNvSpPr>
            <a:spLocks noGrp="1"/>
          </p:cNvSpPr>
          <p:nvPr>
            <p:ph type="subTitle" idx="1"/>
          </p:nvPr>
        </p:nvSpPr>
        <p:spPr>
          <a:xfrm>
            <a:off x="107504" y="4374224"/>
            <a:ext cx="6336704" cy="114300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E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85720" y="274638"/>
            <a:ext cx="6000792" cy="1154098"/>
          </a:xfrm>
        </p:spPr>
        <p:txBody>
          <a:bodyPr>
            <a:noAutofit/>
          </a:bodyPr>
          <a:lstStyle>
            <a:lvl1pPr algn="l">
              <a:defRPr sz="4000" b="1">
                <a:solidFill>
                  <a:srgbClr val="00BB51"/>
                </a:solidFill>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285720" y="1600200"/>
            <a:ext cx="8572560" cy="4614882"/>
          </a:xfrm>
        </p:spPr>
        <p:txBody>
          <a:bodyPr/>
          <a:lstStyle>
            <a:lvl1pPr>
              <a:buFontTx/>
              <a:buBlip>
                <a:blip r:embed="rId3"/>
              </a:buBlip>
              <a:defRPr/>
            </a:lvl1pPr>
            <a:lvl2pPr>
              <a:buClr>
                <a:srgbClr val="00BB51"/>
              </a:buClr>
              <a:buFont typeface="Arial" pitchFamily="34" charset="0"/>
              <a:buChar char="▪"/>
              <a:defRPr>
                <a:solidFill>
                  <a:schemeClr val="tx1">
                    <a:lumMod val="75000"/>
                    <a:lumOff val="25000"/>
                  </a:schemeClr>
                </a:solidFill>
              </a:defRPr>
            </a:lvl2pPr>
            <a:lvl3pPr>
              <a:buClr>
                <a:srgbClr val="108E33"/>
              </a:buClr>
              <a:defRPr>
                <a:solidFill>
                  <a:schemeClr val="tx1">
                    <a:lumMod val="65000"/>
                    <a:lumOff val="35000"/>
                  </a:schemeClr>
                </a:solidFill>
              </a:defRPr>
            </a:lvl3pPr>
            <a:lvl4pPr>
              <a:buClr>
                <a:srgbClr val="00BB51"/>
              </a:buClr>
              <a:defRPr>
                <a:solidFill>
                  <a:schemeClr val="tx1">
                    <a:lumMod val="50000"/>
                    <a:lumOff val="50000"/>
                  </a:schemeClr>
                </a:solidFill>
              </a:defRPr>
            </a:lvl4pPr>
            <a:lvl5pPr>
              <a:buClr>
                <a:srgbClr val="108E33"/>
              </a:buClr>
              <a:defRPr>
                <a:solidFill>
                  <a:srgbClr val="00BB51"/>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10"/>
          </p:nvPr>
        </p:nvSpPr>
        <p:spPr>
          <a:xfrm>
            <a:off x="1928813" y="6356350"/>
            <a:ext cx="1042987" cy="365125"/>
          </a:xfrm>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fld id="{E00BDB01-5BFE-4BEA-AE08-7CB8CB8D2904}" type="datetimeFigureOut">
              <a:rPr lang="es-ES"/>
              <a:pPr>
                <a:defRPr/>
              </a:pPr>
              <a:t>22/05/2012</a:t>
            </a:fld>
            <a:endParaRPr lang="es-ES"/>
          </a:p>
        </p:txBody>
      </p:sp>
      <p:sp>
        <p:nvSpPr>
          <p:cNvPr id="5" name="4 Marcador de pie de página"/>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endParaRPr lang="es-ES"/>
          </a:p>
        </p:txBody>
      </p:sp>
      <p:sp>
        <p:nvSpPr>
          <p:cNvPr id="6" name="5 Marcador de número de diapositiva"/>
          <p:cNvSpPr>
            <a:spLocks noGrp="1"/>
          </p:cNvSpPr>
          <p:nvPr>
            <p:ph type="sldNum" sz="quarter" idx="12"/>
          </p:nvPr>
        </p:nvSpPr>
        <p:spPr>
          <a:xfrm>
            <a:off x="6143625" y="6356350"/>
            <a:ext cx="642938" cy="365125"/>
          </a:xfrm>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fld id="{EDA9AACF-A444-46E0-A58E-A746B694895B}" type="slidenum">
              <a:rPr lang="es-ES"/>
              <a:pPr>
                <a:defRPr/>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1" descr="logo_with paper1"/>
          <p:cNvPicPr>
            <a:picLocks noChangeAspect="1" noChangeArrowheads="1"/>
          </p:cNvPicPr>
          <p:nvPr/>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pic>
        <p:nvPicPr>
          <p:cNvPr id="4" name="Picture 11" descr="logo_with paper1"/>
          <p:cNvPicPr>
            <a:picLocks noChangeAspect="1" noChangeArrowheads="1"/>
          </p:cNvPicPr>
          <p:nvPr userDrawn="1"/>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2"/>
          <p:cNvSpPr>
            <a:spLocks noGrp="1"/>
          </p:cNvSpPr>
          <p:nvPr>
            <p:ph type="sldNum" sz="quarter" idx="10"/>
          </p:nvPr>
        </p:nvSpPr>
        <p:spPr/>
        <p:txBody>
          <a:bodyPr/>
          <a:lstStyle>
            <a:lvl1pPr>
              <a:defRPr/>
            </a:lvl1pPr>
          </a:lstStyle>
          <a:p>
            <a:fld id="{378EB76E-C186-407A-88A1-FB80A87C9E51}" type="slidenum">
              <a:rPr lang="en-US" altLang="zh-CN"/>
              <a:pPr/>
              <a:t>‹#›</a:t>
            </a:fld>
            <a:endParaRPr lang="en-US" altLang="zh-CN"/>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6 Rectángulo"/>
          <p:cNvSpPr/>
          <p:nvPr userDrawn="1"/>
        </p:nvSpPr>
        <p:spPr>
          <a:xfrm>
            <a:off x="0" y="2060575"/>
            <a:ext cx="9144000" cy="3214688"/>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solidFill>
                <a:prstClr val="white"/>
              </a:solidFill>
            </a:endParaRPr>
          </a:p>
        </p:txBody>
      </p:sp>
      <p:sp>
        <p:nvSpPr>
          <p:cNvPr id="2" name="1 Título"/>
          <p:cNvSpPr>
            <a:spLocks noGrp="1"/>
          </p:cNvSpPr>
          <p:nvPr>
            <p:ph type="title"/>
          </p:nvPr>
        </p:nvSpPr>
        <p:spPr>
          <a:xfrm>
            <a:off x="685800" y="2193699"/>
            <a:ext cx="7772400" cy="1362075"/>
          </a:xfrm>
        </p:spPr>
        <p:txBody>
          <a:bodyPr anchor="t"/>
          <a:lstStyle>
            <a:lvl1pPr algn="l">
              <a:defRPr sz="4000" b="1" cap="all">
                <a:solidFill>
                  <a:srgbClr val="108E33"/>
                </a:solidFill>
              </a:defRPr>
            </a:lvl1p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685800" y="358499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Haga clic para modificar el estilo de texto del patrón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6 Rectángulo"/>
          <p:cNvSpPr/>
          <p:nvPr userDrawn="1"/>
        </p:nvSpPr>
        <p:spPr>
          <a:xfrm>
            <a:off x="0" y="2060575"/>
            <a:ext cx="9144000" cy="3214688"/>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solidFill>
                <a:prstClr val="white"/>
              </a:solidFill>
            </a:endParaRPr>
          </a:p>
        </p:txBody>
      </p:sp>
      <p:sp>
        <p:nvSpPr>
          <p:cNvPr id="4" name="2 Rectángulo"/>
          <p:cNvSpPr/>
          <p:nvPr userDrawn="1"/>
        </p:nvSpPr>
        <p:spPr>
          <a:xfrm>
            <a:off x="0" y="2359025"/>
            <a:ext cx="7885113" cy="1139825"/>
          </a:xfrm>
          <a:prstGeom prst="rect">
            <a:avLst/>
          </a:prstGeom>
          <a:solidFill>
            <a:srgbClr val="108E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solidFill>
                <a:prstClr val="white"/>
              </a:solidFill>
            </a:endParaRPr>
          </a:p>
        </p:txBody>
      </p:sp>
      <p:sp>
        <p:nvSpPr>
          <p:cNvPr id="5" name="1 Título"/>
          <p:cNvSpPr txBox="1">
            <a:spLocks/>
          </p:cNvSpPr>
          <p:nvPr userDrawn="1"/>
        </p:nvSpPr>
        <p:spPr>
          <a:xfrm>
            <a:off x="107950" y="2501900"/>
            <a:ext cx="1781175" cy="857250"/>
          </a:xfrm>
          <a:prstGeom prst="rect">
            <a:avLst/>
          </a:prstGeom>
        </p:spPr>
        <p:txBody>
          <a:bodyPr anchor="ctr"/>
          <a:lstStyle>
            <a:lvl1pPr algn="r" defTabSz="914400" rtl="0" eaLnBrk="1" latinLnBrk="0" hangingPunct="1">
              <a:spcBef>
                <a:spcPct val="0"/>
              </a:spcBef>
              <a:buNone/>
              <a:defRPr lang="es-ES" sz="4000" b="1" kern="1200" smtClean="0">
                <a:solidFill>
                  <a:schemeClr val="bg1">
                    <a:lumMod val="95000"/>
                  </a:schemeClr>
                </a:solidFill>
                <a:latin typeface="+mj-lt"/>
                <a:ea typeface="+mj-ea"/>
                <a:cs typeface="+mj-cs"/>
              </a:defRPr>
            </a:lvl1pPr>
          </a:lstStyle>
          <a:p>
            <a:pPr fontAlgn="auto">
              <a:spcAft>
                <a:spcPts val="0"/>
              </a:spcAft>
              <a:defRPr/>
            </a:pPr>
            <a:r>
              <a:rPr lang="en-US" dirty="0">
                <a:solidFill>
                  <a:prstClr val="white">
                    <a:lumMod val="95000"/>
                  </a:prstClr>
                </a:solidFill>
              </a:rPr>
              <a:t>DEMO</a:t>
            </a:r>
          </a:p>
        </p:txBody>
      </p:sp>
      <p:pic>
        <p:nvPicPr>
          <p:cNvPr id="6" name="Picture 7"/>
          <p:cNvPicPr>
            <a:picLocks noChangeAspect="1"/>
          </p:cNvPicPr>
          <p:nvPr userDrawn="1"/>
        </p:nvPicPr>
        <p:blipFill>
          <a:blip r:embed="rId3"/>
          <a:srcRect/>
          <a:stretch>
            <a:fillRect/>
          </a:stretch>
        </p:blipFill>
        <p:spPr bwMode="auto">
          <a:xfrm>
            <a:off x="5651500" y="1816100"/>
            <a:ext cx="3492500" cy="3705225"/>
          </a:xfrm>
          <a:prstGeom prst="rect">
            <a:avLst/>
          </a:prstGeom>
          <a:noFill/>
          <a:ln w="9525">
            <a:noFill/>
            <a:miter lim="800000"/>
            <a:headEnd/>
            <a:tailEnd/>
          </a:ln>
        </p:spPr>
      </p:pic>
      <p:sp>
        <p:nvSpPr>
          <p:cNvPr id="2" name="1 Título"/>
          <p:cNvSpPr>
            <a:spLocks noGrp="1"/>
          </p:cNvSpPr>
          <p:nvPr>
            <p:ph type="title"/>
          </p:nvPr>
        </p:nvSpPr>
        <p:spPr>
          <a:xfrm>
            <a:off x="35496" y="3717032"/>
            <a:ext cx="6552728" cy="1866131"/>
          </a:xfrm>
        </p:spPr>
        <p:txBody>
          <a:bodyPr anchor="t"/>
          <a:lstStyle>
            <a:lvl1pPr algn="l">
              <a:defRPr sz="4000" b="1" cap="all">
                <a:solidFill>
                  <a:srgbClr val="108E33"/>
                </a:solidFill>
              </a:defRPr>
            </a:lvl1pPr>
          </a:lstStyle>
          <a:p>
            <a:r>
              <a:rPr lang="en-US" altLang="zh-CN" dirty="0" smtClean="0"/>
              <a:t>Click to edit Master title style</a:t>
            </a:r>
            <a:endParaRPr lang="es-E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85720" y="274638"/>
            <a:ext cx="6286544" cy="1143000"/>
          </a:xfrm>
        </p:spPr>
        <p:txBody>
          <a:bodyPr rtlCol="0">
            <a:noAutofit/>
          </a:bodyPr>
          <a:lstStyle>
            <a:lvl1pPr algn="l" defTabSz="914400" rtl="0" eaLnBrk="1" latinLnBrk="0" hangingPunct="1">
              <a:spcBef>
                <a:spcPct val="0"/>
              </a:spcBef>
              <a:buNone/>
              <a:defRPr lang="es-ES" sz="4000" b="1" kern="1200" dirty="0" smtClean="0">
                <a:solidFill>
                  <a:srgbClr val="00BB51"/>
                </a:solidFill>
                <a:latin typeface="+mj-lt"/>
                <a:ea typeface="+mj-ea"/>
                <a:cs typeface="+mj-cs"/>
              </a:defRPr>
            </a:lvl1pPr>
          </a:lstStyle>
          <a:p>
            <a:r>
              <a:rPr lang="es-ES" dirty="0" smtClean="0"/>
              <a:t>Haga clic para modificar el estilo de título del patrón</a:t>
            </a:r>
            <a:endParaRPr lang="es-ES" dirty="0"/>
          </a:p>
        </p:txBody>
      </p:sp>
      <p:sp>
        <p:nvSpPr>
          <p:cNvPr id="3" name="2 Marcador de contenido"/>
          <p:cNvSpPr>
            <a:spLocks noGrp="1"/>
          </p:cNvSpPr>
          <p:nvPr>
            <p:ph sz="half" idx="1"/>
          </p:nvPr>
        </p:nvSpPr>
        <p:spPr>
          <a:xfrm>
            <a:off x="285719" y="1600200"/>
            <a:ext cx="4214843" cy="4525963"/>
          </a:xfrm>
        </p:spPr>
        <p:txBody>
          <a:bodyPr/>
          <a:lstStyle>
            <a:lvl1pPr>
              <a:buFontTx/>
              <a:buBlip>
                <a:blip r:embed="rId3"/>
              </a:buBlip>
              <a:defRPr sz="2800"/>
            </a:lvl1pPr>
            <a:lvl2pPr>
              <a:buClr>
                <a:srgbClr val="108E33"/>
              </a:buClr>
              <a:buFont typeface="Wingdings" pitchFamily="2" charset="2"/>
              <a:buChar char="§"/>
              <a:defRPr sz="2400"/>
            </a:lvl2pPr>
            <a:lvl3pPr>
              <a:buClr>
                <a:srgbClr val="00BB51"/>
              </a:buClr>
              <a:defRPr sz="2000"/>
            </a:lvl3pPr>
            <a:lvl4pPr>
              <a:buClr>
                <a:srgbClr val="108E33"/>
              </a:buClr>
              <a:defRPr sz="1800"/>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9" name="2 Marcador de contenido"/>
          <p:cNvSpPr>
            <a:spLocks noGrp="1"/>
          </p:cNvSpPr>
          <p:nvPr>
            <p:ph sz="half" idx="10"/>
          </p:nvPr>
        </p:nvSpPr>
        <p:spPr>
          <a:xfrm>
            <a:off x="4669033" y="1600200"/>
            <a:ext cx="4214843" cy="4525963"/>
          </a:xfrm>
        </p:spPr>
        <p:txBody>
          <a:bodyPr/>
          <a:lstStyle>
            <a:lvl1pPr>
              <a:buFontTx/>
              <a:buBlip>
                <a:blip r:embed="rId3"/>
              </a:buBlip>
              <a:defRPr sz="2800"/>
            </a:lvl1pPr>
            <a:lvl2pPr>
              <a:buClr>
                <a:srgbClr val="108E33"/>
              </a:buClr>
              <a:buFont typeface="Wingdings" pitchFamily="2" charset="2"/>
              <a:buChar char="§"/>
              <a:defRPr sz="2400"/>
            </a:lvl2pPr>
            <a:lvl3pPr>
              <a:buClr>
                <a:srgbClr val="00BB51"/>
              </a:buClr>
              <a:defRPr sz="2000"/>
            </a:lvl3pPr>
            <a:lvl4pPr>
              <a:buClr>
                <a:srgbClr val="108E33"/>
              </a:buClr>
              <a:defRPr sz="1800"/>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85720" y="274638"/>
            <a:ext cx="6357982" cy="1143000"/>
          </a:xfrm>
        </p:spPr>
        <p:txBody>
          <a:bodyPr rtlCol="0">
            <a:noAutofit/>
          </a:bodyPr>
          <a:lstStyle>
            <a:lvl1pPr algn="l" defTabSz="914400" rtl="0" eaLnBrk="1" latinLnBrk="0" hangingPunct="1">
              <a:spcBef>
                <a:spcPct val="0"/>
              </a:spcBef>
              <a:buNone/>
              <a:defRPr lang="es-ES" sz="4000" b="1" kern="1200" dirty="0" smtClean="0">
                <a:solidFill>
                  <a:srgbClr val="00BB51"/>
                </a:solidFill>
                <a:latin typeface="+mj-lt"/>
                <a:ea typeface="+mj-ea"/>
                <a:cs typeface="+mj-cs"/>
              </a:defRPr>
            </a:lvl1p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285720" y="164623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285720" y="2335232"/>
            <a:ext cx="4040188" cy="3951288"/>
          </a:xfrm>
        </p:spPr>
        <p:txBody>
          <a:bodyPr/>
          <a:lstStyle>
            <a:lvl1pPr>
              <a:buFontTx/>
              <a:buBlip>
                <a:blip r:embed="rId3"/>
              </a:buBlip>
              <a:defRPr sz="2400">
                <a:solidFill>
                  <a:schemeClr val="tx1">
                    <a:lumMod val="75000"/>
                    <a:lumOff val="25000"/>
                  </a:schemeClr>
                </a:solidFill>
              </a:defRPr>
            </a:lvl1pPr>
            <a:lvl2pPr>
              <a:buClr>
                <a:srgbClr val="00BB51"/>
              </a:buClr>
              <a:buFont typeface="Wingdings" pitchFamily="2" charset="2"/>
              <a:buChar char="§"/>
              <a:defRPr sz="2000">
                <a:solidFill>
                  <a:schemeClr val="tx1">
                    <a:lumMod val="75000"/>
                    <a:lumOff val="25000"/>
                  </a:schemeClr>
                </a:solidFill>
              </a:defRPr>
            </a:lvl2pPr>
            <a:lvl3pPr>
              <a:buClr>
                <a:srgbClr val="108E33"/>
              </a:buClr>
              <a:defRPr sz="1800">
                <a:solidFill>
                  <a:schemeClr val="tx1">
                    <a:lumMod val="75000"/>
                    <a:lumOff val="25000"/>
                  </a:schemeClr>
                </a:solidFill>
              </a:defRPr>
            </a:lvl3pPr>
            <a:lvl4pPr>
              <a:buClr>
                <a:srgbClr val="00BB51"/>
              </a:buCl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5" name="4 Marcador de texto"/>
          <p:cNvSpPr>
            <a:spLocks noGrp="1"/>
          </p:cNvSpPr>
          <p:nvPr>
            <p:ph type="body" sz="quarter" idx="3"/>
          </p:nvPr>
        </p:nvSpPr>
        <p:spPr>
          <a:xfrm>
            <a:off x="4473545" y="164623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3 Marcador de contenido"/>
          <p:cNvSpPr>
            <a:spLocks noGrp="1"/>
          </p:cNvSpPr>
          <p:nvPr>
            <p:ph sz="half" idx="10"/>
          </p:nvPr>
        </p:nvSpPr>
        <p:spPr>
          <a:xfrm>
            <a:off x="4471061" y="2335232"/>
            <a:ext cx="4040188" cy="3951288"/>
          </a:xfrm>
        </p:spPr>
        <p:txBody>
          <a:bodyPr/>
          <a:lstStyle>
            <a:lvl1pPr>
              <a:buFontTx/>
              <a:buBlip>
                <a:blip r:embed="rId3"/>
              </a:buBlip>
              <a:defRPr sz="2400">
                <a:solidFill>
                  <a:schemeClr val="tx1">
                    <a:lumMod val="75000"/>
                    <a:lumOff val="25000"/>
                  </a:schemeClr>
                </a:solidFill>
              </a:defRPr>
            </a:lvl1pPr>
            <a:lvl2pPr>
              <a:buClr>
                <a:srgbClr val="00BB51"/>
              </a:buClr>
              <a:buFont typeface="Wingdings" pitchFamily="2" charset="2"/>
              <a:buChar char="§"/>
              <a:defRPr sz="2000">
                <a:solidFill>
                  <a:schemeClr val="tx1">
                    <a:lumMod val="75000"/>
                    <a:lumOff val="25000"/>
                  </a:schemeClr>
                </a:solidFill>
              </a:defRPr>
            </a:lvl2pPr>
            <a:lvl3pPr>
              <a:buClr>
                <a:srgbClr val="108E33"/>
              </a:buClr>
              <a:defRPr sz="1800">
                <a:solidFill>
                  <a:schemeClr val="tx1">
                    <a:lumMod val="75000"/>
                    <a:lumOff val="25000"/>
                  </a:schemeClr>
                </a:solidFill>
              </a:defRPr>
            </a:lvl3pPr>
            <a:lvl4pPr>
              <a:buClr>
                <a:srgbClr val="00BB51"/>
              </a:buCl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ólo el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85720" y="274638"/>
            <a:ext cx="6357982" cy="1143000"/>
          </a:xfrm>
        </p:spPr>
        <p:txBody>
          <a:bodyPr rtlCol="0">
            <a:noAutofit/>
          </a:bodyPr>
          <a:lstStyle>
            <a:lvl1pPr algn="l" defTabSz="914400" rtl="0" eaLnBrk="1" latinLnBrk="0" hangingPunct="1">
              <a:spcBef>
                <a:spcPct val="0"/>
              </a:spcBef>
              <a:buNone/>
              <a:defRPr lang="es-ES" sz="4000" b="1" kern="1200" smtClean="0">
                <a:solidFill>
                  <a:srgbClr val="00BB51"/>
                </a:solidFill>
                <a:latin typeface="+mj-lt"/>
                <a:ea typeface="+mj-ea"/>
                <a:cs typeface="+mj-cs"/>
              </a:defRPr>
            </a:lvl1pPr>
          </a:lstStyle>
          <a:p>
            <a:r>
              <a:rPr lang="es-ES" dirty="0" smtClean="0"/>
              <a:t>Haga clic para modificar el estilo de título del patrón</a:t>
            </a:r>
            <a:endParaRPr lang="es-E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Sólo el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2 Rectángulo"/>
          <p:cNvSpPr/>
          <p:nvPr userDrawn="1"/>
        </p:nvSpPr>
        <p:spPr>
          <a:xfrm>
            <a:off x="0" y="2786063"/>
            <a:ext cx="7812088" cy="1141412"/>
          </a:xfrm>
          <a:prstGeom prst="rect">
            <a:avLst/>
          </a:prstGeom>
          <a:solidFill>
            <a:srgbClr val="108E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solidFill>
                <a:prstClr val="white"/>
              </a:solidFill>
            </a:endParaRPr>
          </a:p>
        </p:txBody>
      </p:sp>
      <p:pic>
        <p:nvPicPr>
          <p:cNvPr id="4" name="Picture 2" descr="C:\Documents and Settings\crevilla\Mis documentos\Descargas\1271372570_system-help.png"/>
          <p:cNvPicPr>
            <a:picLocks noChangeAspect="1" noChangeArrowheads="1"/>
          </p:cNvPicPr>
          <p:nvPr userDrawn="1"/>
        </p:nvPicPr>
        <p:blipFill>
          <a:blip r:embed="rId3"/>
          <a:srcRect/>
          <a:stretch>
            <a:fillRect/>
          </a:stretch>
        </p:blipFill>
        <p:spPr bwMode="auto">
          <a:xfrm>
            <a:off x="1184275" y="2571750"/>
            <a:ext cx="1300163" cy="1300163"/>
          </a:xfrm>
          <a:prstGeom prst="rect">
            <a:avLst/>
          </a:prstGeom>
          <a:noFill/>
          <a:ln w="9525">
            <a:noFill/>
            <a:miter lim="800000"/>
            <a:headEnd/>
            <a:tailEnd/>
          </a:ln>
        </p:spPr>
      </p:pic>
      <p:pic>
        <p:nvPicPr>
          <p:cNvPr id="5" name="Picture 4"/>
          <p:cNvPicPr>
            <a:picLocks noChangeAspect="1"/>
          </p:cNvPicPr>
          <p:nvPr userDrawn="1"/>
        </p:nvPicPr>
        <p:blipFill>
          <a:blip r:embed="rId4"/>
          <a:srcRect/>
          <a:stretch>
            <a:fillRect/>
          </a:stretch>
        </p:blipFill>
        <p:spPr bwMode="auto">
          <a:xfrm>
            <a:off x="5651500" y="1816100"/>
            <a:ext cx="3492500" cy="3705225"/>
          </a:xfrm>
          <a:prstGeom prst="rect">
            <a:avLst/>
          </a:prstGeom>
          <a:noFill/>
          <a:ln w="9525">
            <a:noFill/>
            <a:miter lim="800000"/>
            <a:headEnd/>
            <a:tailEnd/>
          </a:ln>
        </p:spPr>
      </p:pic>
      <p:sp>
        <p:nvSpPr>
          <p:cNvPr id="2" name="1 Título"/>
          <p:cNvSpPr>
            <a:spLocks noGrp="1"/>
          </p:cNvSpPr>
          <p:nvPr>
            <p:ph type="title"/>
          </p:nvPr>
        </p:nvSpPr>
        <p:spPr>
          <a:xfrm>
            <a:off x="2267744" y="2928934"/>
            <a:ext cx="3286148" cy="857256"/>
          </a:xfrm>
        </p:spPr>
        <p:txBody>
          <a:bodyPr rtlCol="0">
            <a:noAutofit/>
          </a:bodyPr>
          <a:lstStyle>
            <a:lvl1pPr algn="r" defTabSz="914400" rtl="0" eaLnBrk="1" latinLnBrk="0" hangingPunct="1">
              <a:spcBef>
                <a:spcPct val="0"/>
              </a:spcBef>
              <a:buNone/>
              <a:defRPr lang="es-ES" sz="4000" b="1" kern="1200" smtClean="0">
                <a:solidFill>
                  <a:schemeClr val="bg1">
                    <a:lumMod val="95000"/>
                  </a:schemeClr>
                </a:solidFill>
                <a:latin typeface="+mj-lt"/>
                <a:ea typeface="+mj-ea"/>
                <a:cs typeface="+mj-cs"/>
              </a:defRPr>
            </a:lvl1pPr>
          </a:lstStyle>
          <a:p>
            <a:r>
              <a:rPr lang="en-US" altLang="zh-CN" dirty="0" smtClean="0"/>
              <a:t>Click to edit Master title style</a:t>
            </a:r>
            <a:endParaRPr lang="es-E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3"/>
          <a:srcRect/>
          <a:stretch>
            <a:fillRect/>
          </a:stretch>
        </p:blipFill>
        <p:spPr bwMode="auto">
          <a:xfrm>
            <a:off x="5688013" y="2276475"/>
            <a:ext cx="3492500" cy="3705225"/>
          </a:xfrm>
          <a:prstGeom prst="rect">
            <a:avLst/>
          </a:prstGeom>
          <a:noFill/>
          <a:ln w="9525">
            <a:noFill/>
            <a:miter lim="800000"/>
            <a:headEnd/>
            <a:tailEnd/>
          </a:ln>
        </p:spPr>
      </p:pic>
      <p:sp>
        <p:nvSpPr>
          <p:cNvPr id="2" name="1 Título"/>
          <p:cNvSpPr>
            <a:spLocks noGrp="1"/>
          </p:cNvSpPr>
          <p:nvPr>
            <p:ph type="ctrTitle"/>
          </p:nvPr>
        </p:nvSpPr>
        <p:spPr>
          <a:xfrm>
            <a:off x="1331640" y="3212976"/>
            <a:ext cx="3600400" cy="1470025"/>
          </a:xfrm>
        </p:spPr>
        <p:txBody>
          <a:bodyPr>
            <a:normAutofit/>
          </a:bodyPr>
          <a:lstStyle>
            <a:lvl1pPr algn="l">
              <a:defRPr sz="6000" baseline="0">
                <a:solidFill>
                  <a:srgbClr val="00BB51"/>
                </a:solidFill>
              </a:defRPr>
            </a:lvl1pPr>
          </a:lstStyle>
          <a:p>
            <a:r>
              <a:rPr lang="en-US" altLang="zh-CN" dirty="0" smtClean="0"/>
              <a:t>Click to edit Master title style</a:t>
            </a:r>
            <a:endParaRPr lang="es-E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icroso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ms-logo-YPOP-BR.png"/>
          <p:cNvPicPr>
            <a:picLocks noChangeAspect="1"/>
          </p:cNvPicPr>
          <p:nvPr userDrawn="1"/>
        </p:nvPicPr>
        <p:blipFill>
          <a:blip r:embed="rId3"/>
          <a:srcRect/>
          <a:stretch>
            <a:fillRect/>
          </a:stretch>
        </p:blipFill>
        <p:spPr bwMode="auto">
          <a:xfrm>
            <a:off x="1676400" y="2452688"/>
            <a:ext cx="6218238" cy="1204912"/>
          </a:xfrm>
          <a:prstGeom prst="rect">
            <a:avLst/>
          </a:prstGeom>
          <a:noFill/>
          <a:ln w="9525">
            <a:noFill/>
            <a:miter lim="800000"/>
            <a:headEnd/>
            <a:tailEnd/>
          </a:ln>
        </p:spPr>
      </p:pic>
      <p:sp>
        <p:nvSpPr>
          <p:cNvPr id="3" name="Text Box 3"/>
          <p:cNvSpPr txBox="1">
            <a:spLocks noChangeArrowheads="1"/>
          </p:cNvSpPr>
          <p:nvPr userDrawn="1"/>
        </p:nvSpPr>
        <p:spPr bwMode="blackWhite">
          <a:xfrm>
            <a:off x="381000" y="5810250"/>
            <a:ext cx="8382000" cy="517525"/>
          </a:xfrm>
          <a:prstGeom prst="rect">
            <a:avLst/>
          </a:prstGeom>
          <a:noFill/>
          <a:ln w="12700">
            <a:noFill/>
            <a:miter lim="800000"/>
            <a:headEnd type="none" w="sm" len="sm"/>
            <a:tailEnd type="none" w="sm" len="sm"/>
          </a:ln>
          <a:effectLst/>
        </p:spPr>
        <p:txBody>
          <a:bodyPr lIns="91425" tIns="45713" rIns="91425" bIns="45713">
            <a:spAutoFit/>
          </a:bodyPr>
          <a:lstStyle/>
          <a:p>
            <a:pPr algn="ctr" defTabSz="914099" eaLnBrk="0" fontAlgn="auto" hangingPunct="0">
              <a:spcBef>
                <a:spcPts val="0"/>
              </a:spcBef>
              <a:spcAft>
                <a:spcPts val="0"/>
              </a:spcAft>
              <a:defRPr/>
            </a:pPr>
            <a:r>
              <a:rPr lang="en-US" sz="700" dirty="0">
                <a:solidFill>
                  <a:srgbClr val="FFFFFF"/>
                </a:solidFill>
                <a:latin typeface="Segoe" pitchFamily="34" charset="0"/>
                <a:ea typeface="+mn-ea"/>
                <a:cs typeface="Arial" charset="0"/>
              </a:rPr>
              <a:t>© </a:t>
            </a:r>
            <a:r>
              <a:rPr lang="en-US" sz="700" dirty="0">
                <a:solidFill>
                  <a:srgbClr val="FFFFFF"/>
                </a:solidFill>
                <a:latin typeface="Segoe" pitchFamily="34" charset="0"/>
                <a:ea typeface="+mn-ea"/>
                <a:cs typeface="Arial" charset="0"/>
              </a:rPr>
              <a:t>2009 </a:t>
            </a:r>
            <a:r>
              <a:rPr lang="en-US" sz="700" dirty="0">
                <a:solidFill>
                  <a:srgbClr val="FFFFFF"/>
                </a:solidFill>
                <a:latin typeface="Segoe" pitchFamily="34" charset="0"/>
                <a:ea typeface="+mn-ea"/>
                <a:cs typeface="Arial" charset="0"/>
              </a:rPr>
              <a:t>Microsoft Corporation. All rights reserved. Microsoft, Windows, Windows Vista and other product names are or may be registered trademarks and/or trademarks in the U.S. and/or other countries.</a:t>
            </a:r>
          </a:p>
          <a:p>
            <a:pPr algn="ctr" defTabSz="914099" eaLnBrk="0" fontAlgn="auto" hangingPunct="0">
              <a:spcBef>
                <a:spcPts val="0"/>
              </a:spcBef>
              <a:spcAft>
                <a:spcPts val="0"/>
              </a:spcAft>
              <a:defRPr/>
            </a:pPr>
            <a:r>
              <a:rPr lang="en-US" sz="700" dirty="0">
                <a:solidFill>
                  <a:srgbClr val="FFFFFF"/>
                </a:solidFill>
                <a:latin typeface="Segoe" pitchFamily="34" charset="0"/>
                <a:ea typeface="+mn-ea"/>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rgbClr val="FFFFFF"/>
                </a:solidFill>
                <a:latin typeface="Segoe" pitchFamily="34" charset="0"/>
                <a:ea typeface="+mn-ea"/>
                <a:cs typeface="Arial" charset="0"/>
              </a:rPr>
            </a:br>
            <a:r>
              <a:rPr lang="en-US" sz="700" dirty="0">
                <a:solidFill>
                  <a:srgbClr val="FFFFFF"/>
                </a:solidFill>
                <a:latin typeface="Segoe" pitchFamily="34" charset="0"/>
                <a:ea typeface="+mn-ea"/>
                <a:cs typeface="Arial" charset="0"/>
              </a:rPr>
              <a:t>MICROSOFT MAKES NO WARRANTIES, EXPRESS, IMPLIED OR STATUTORY, AS TO THE INFORMATION IN THIS PRESENTATION.</a:t>
            </a:r>
          </a:p>
        </p:txBody>
      </p:sp>
    </p:spTree>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47713" y="1420813"/>
            <a:ext cx="7672387" cy="14097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769938" y="4262438"/>
            <a:ext cx="7548562" cy="558800"/>
          </a:xfrm>
        </p:spPr>
        <p:txBody>
          <a:bodyPr anchor="b"/>
          <a:lstStyle>
            <a:lvl1pPr marL="0" indent="0">
              <a:spcBef>
                <a:spcPct val="0"/>
              </a:spcBef>
              <a:buFont typeface="Wingdings 2" pitchFamily="18" charset="2"/>
              <a:buNone/>
              <a:defRPr sz="3600"/>
            </a:lvl1pPr>
          </a:lstStyle>
          <a:p>
            <a:r>
              <a:rPr lang="en-US"/>
              <a:t>Click to edit Master subtitle style</a:t>
            </a:r>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38E83677-BBA3-445C-A2E2-5A4B503F262A}" type="slidenum">
              <a:rPr lang="en-US" altLang="zh-CN"/>
              <a:pPr/>
              <a:t>‹#›</a:t>
            </a:fld>
            <a:endParaRPr lang="en-US" altLang="zh-CN"/>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trips dir="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trips dir="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6050"/>
            <a:ext cx="4117975" cy="212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416050"/>
            <a:ext cx="4117975" cy="212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trips dir="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trips dir="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trips dir="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trips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trips dir="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trips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trips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28600"/>
            <a:ext cx="2097088" cy="330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143625" cy="330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1" descr="logo_with paper1"/>
          <p:cNvPicPr>
            <a:picLocks noChangeAspect="1" noChangeArrowheads="1"/>
          </p:cNvPicPr>
          <p:nvPr/>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sp>
        <p:nvSpPr>
          <p:cNvPr id="3" name="Slide Number Placeholder 1"/>
          <p:cNvSpPr>
            <a:spLocks noGrp="1"/>
          </p:cNvSpPr>
          <p:nvPr>
            <p:ph type="sldNum" sz="quarter" idx="10"/>
          </p:nvPr>
        </p:nvSpPr>
        <p:spPr/>
        <p:txBody>
          <a:bodyPr/>
          <a:lstStyle>
            <a:lvl1pPr>
              <a:defRPr/>
            </a:lvl1pPr>
          </a:lstStyle>
          <a:p>
            <a:fld id="{5DC11179-EA3A-4392-A3E5-46807DD5ABA7}" type="slidenum">
              <a:rPr lang="en-US" altLang="zh-CN"/>
              <a:pPr/>
              <a:t>‹#›</a:t>
            </a:fld>
            <a:endParaRPr lang="en-US" altLang="zh-CN"/>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7029450" y="6538913"/>
            <a:ext cx="2133600" cy="476250"/>
          </a:xfrm>
          <a:prstGeom prst="rect">
            <a:avLst/>
          </a:prstGeom>
        </p:spPr>
        <p:txBody>
          <a:bodyPr/>
          <a:lstStyle>
            <a:lvl1pPr fontAlgn="auto">
              <a:spcBef>
                <a:spcPts val="0"/>
              </a:spcBef>
              <a:spcAft>
                <a:spcPts val="0"/>
              </a:spcAft>
              <a:defRPr sz="1800">
                <a:solidFill>
                  <a:srgbClr val="FFFFFF"/>
                </a:solidFill>
                <a:latin typeface="Calibri"/>
                <a:ea typeface="+mn-ea"/>
              </a:defRPr>
            </a:lvl1pPr>
          </a:lstStyle>
          <a:p>
            <a:pPr>
              <a:defRPr/>
            </a:pPr>
            <a:fld id="{228ACD9B-EAB6-4708-8D09-658F4D68620B}" type="slidenum">
              <a:rPr lang="en-US"/>
              <a:pPr>
                <a:defRPr/>
              </a:pPr>
              <a:t>‹#›</a:t>
            </a:fld>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4" name="Picture 3" descr="Windows Server Longhorn h logo.png"/>
          <p:cNvPicPr>
            <a:picLocks noChangeAspect="1"/>
          </p:cNvPicPr>
          <p:nvPr userDrawn="1"/>
        </p:nvPicPr>
        <p:blipFill>
          <a:blip r:embed="rId2"/>
          <a:srcRect/>
          <a:stretch>
            <a:fillRect/>
          </a:stretch>
        </p:blipFill>
        <p:spPr bwMode="auto">
          <a:xfrm>
            <a:off x="6578600" y="6213475"/>
            <a:ext cx="2184400" cy="331788"/>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solidFill>
                  <a:schemeClr val="tx1"/>
                </a:solidFill>
              </a:defRPr>
            </a:lvl1pPr>
            <a:lvl2pPr>
              <a:lnSpc>
                <a:spcPct val="90000"/>
              </a:lnSpc>
              <a:defRPr>
                <a:solidFill>
                  <a:schemeClr val="tx1"/>
                </a:solidFill>
              </a:defRPr>
            </a:lvl2pPr>
            <a:lvl3pPr>
              <a:lnSpc>
                <a:spcPct val="90000"/>
              </a:lnSpc>
              <a:defRPr>
                <a:solidFill>
                  <a:schemeClr val="tx1"/>
                </a:solidFill>
              </a:defRPr>
            </a:lvl3pPr>
            <a:lvl4pPr>
              <a:lnSpc>
                <a:spcPct val="90000"/>
              </a:lnSpc>
              <a:defRPr>
                <a:solidFill>
                  <a:schemeClr val="tx1"/>
                </a:solidFill>
              </a:defRPr>
            </a:lvl4pPr>
            <a:lvl5pPr>
              <a:lnSpc>
                <a:spcPct val="90000"/>
              </a:lnSpc>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58C3ADC0-0F5A-4D42-BC81-95B71BDA3B60}" type="slidenum">
              <a:rPr lang="en-US" altLang="zh-CN"/>
              <a:pPr/>
              <a:t>‹#›</a:t>
            </a:fld>
            <a:endParaRPr lang="en-US" altLang="zh-CN"/>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11" descr="logo_with paper1"/>
          <p:cNvPicPr>
            <a:picLocks noChangeAspect="1" noChangeArrowheads="1"/>
          </p:cNvPicPr>
          <p:nvPr/>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pic>
        <p:nvPicPr>
          <p:cNvPr id="4" name="Picture 11" descr="logo_with paper1"/>
          <p:cNvPicPr>
            <a:picLocks noChangeAspect="1" noChangeArrowheads="1"/>
          </p:cNvPicPr>
          <p:nvPr userDrawn="1"/>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sp>
        <p:nvSpPr>
          <p:cNvPr id="2" name="Title 1"/>
          <p:cNvSpPr>
            <a:spLocks noGrp="1"/>
          </p:cNvSpPr>
          <p:nvPr>
            <p:ph type="title"/>
          </p:nvPr>
        </p:nvSpPr>
        <p:spPr>
          <a:xfrm>
            <a:off x="283464" y="289367"/>
            <a:ext cx="8229600" cy="1034608"/>
          </a:xfrm>
        </p:spPr>
        <p:txBody>
          <a:bodyPr/>
          <a:lstStyle/>
          <a:p>
            <a:r>
              <a:rPr lang="en-US"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fld id="{B547E6CC-C028-486B-B418-FA842F99FC67}" type="slidenum">
              <a:rPr lang="en-US" altLang="zh-CN"/>
              <a:pPr/>
              <a:t>‹#›</a:t>
            </a:fld>
            <a:endParaRPr lang="en-US" altLang="zh-CN"/>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4" name="Picture 11" descr="logo_with paper1"/>
          <p:cNvPicPr>
            <a:picLocks noChangeAspect="1" noChangeArrowheads="1"/>
          </p:cNvPicPr>
          <p:nvPr/>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03680"/>
          </a:xfrm>
        </p:spPr>
        <p:txBody>
          <a:bodyPr/>
          <a:lstStyle>
            <a:lvl1pPr>
              <a:lnSpc>
                <a:spcPct val="90000"/>
              </a:lnSpc>
              <a:buSzPct val="130000"/>
              <a:buFont typeface="Arial" pitchFamily="34" charset="0"/>
              <a:buChar char="•"/>
              <a:defRPr>
                <a:solidFill>
                  <a:schemeClr val="bg1">
                    <a:lumMod val="75000"/>
                  </a:schemeClr>
                </a:solidFill>
              </a:defRPr>
            </a:lvl1pPr>
            <a:lvl2pPr algn="l" defTabSz="914363" rtl="0" eaLnBrk="1" latinLnBrk="0" hangingPunct="1">
              <a:lnSpc>
                <a:spcPct val="90000"/>
              </a:lnSpc>
              <a:spcBef>
                <a:spcPct val="20000"/>
              </a:spcBef>
              <a:buClr>
                <a:srgbClr val="777777"/>
              </a:buClr>
              <a:buSzPct val="100000"/>
              <a:buFont typeface="Segoe" pitchFamily="34" charset="0"/>
              <a:buChar char="−"/>
              <a:defRPr lang="en-US" sz="2800" kern="1200" dirty="0" smtClean="0">
                <a:solidFill>
                  <a:schemeClr val="bg1">
                    <a:lumMod val="75000"/>
                  </a:schemeClr>
                </a:solidFill>
                <a:latin typeface="Trebuchet MS" pitchFamily="34" charset="0"/>
                <a:ea typeface="+mn-ea"/>
                <a:cs typeface="+mn-cs"/>
              </a:defRPr>
            </a:lvl2pPr>
            <a:lvl3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bg1">
                    <a:lumMod val="75000"/>
                  </a:schemeClr>
                </a:solidFill>
                <a:latin typeface="Trebuchet MS" pitchFamily="34" charset="0"/>
                <a:ea typeface="+mn-ea"/>
                <a:cs typeface="+mn-cs"/>
              </a:defRPr>
            </a:lvl3pPr>
            <a:lvl4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bg1">
                    <a:lumMod val="75000"/>
                  </a:schemeClr>
                </a:solidFill>
                <a:latin typeface="Trebuchet MS" pitchFamily="34" charset="0"/>
                <a:ea typeface="+mn-ea"/>
                <a:cs typeface="+mn-cs"/>
              </a:defRPr>
            </a:lvl4pPr>
            <a:lvl5pPr algn="l" defTabSz="914363" rtl="0" eaLnBrk="1" latinLnBrk="0" hangingPunct="1">
              <a:lnSpc>
                <a:spcPct val="90000"/>
              </a:lnSpc>
              <a:spcBef>
                <a:spcPct val="20000"/>
              </a:spcBef>
              <a:buClr>
                <a:srgbClr val="777777"/>
              </a:buClr>
              <a:buSzPct val="100000"/>
              <a:buFont typeface="Segoe" pitchFamily="34" charset="0"/>
              <a:buChar char="−"/>
              <a:defRPr lang="en-US" sz="2400" kern="1200" dirty="0">
                <a:solidFill>
                  <a:schemeClr val="bg1">
                    <a:lumMod val="75000"/>
                  </a:schemeClr>
                </a:solidFill>
                <a:latin typeface="Trebuchet MS"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logo_with paper1"/>
          <p:cNvPicPr>
            <a:picLocks noChangeAspect="1" noChangeArrowheads="1"/>
          </p:cNvPicPr>
          <p:nvPr userDrawn="1"/>
        </p:nvPicPr>
        <p:blipFill>
          <a:blip r:embed="rId2"/>
          <a:srcRect l="6218" t="10106" r="4663" b="-1320"/>
          <a:stretch>
            <a:fillRect/>
          </a:stretch>
        </p:blipFill>
        <p:spPr bwMode="auto">
          <a:xfrm>
            <a:off x="7753350" y="6378575"/>
            <a:ext cx="1203325" cy="506413"/>
          </a:xfrm>
          <a:prstGeom prst="rect">
            <a:avLst/>
          </a:prstGeom>
          <a:noFill/>
          <a:ln w="9525">
            <a:noFill/>
            <a:miter lim="800000"/>
            <a:headEnd/>
            <a:tailEnd/>
          </a:ln>
        </p:spPr>
      </p:pic>
      <p:sp>
        <p:nvSpPr>
          <p:cNvPr id="2" name="Title 1"/>
          <p:cNvSpPr>
            <a:spLocks noGrp="1"/>
          </p:cNvSpPr>
          <p:nvPr>
            <p:ph type="ctrTitle"/>
          </p:nvPr>
        </p:nvSpPr>
        <p:spPr>
          <a:xfrm>
            <a:off x="457200" y="2130425"/>
            <a:ext cx="7772400" cy="1470025"/>
          </a:xfrm>
        </p:spPr>
        <p:txBody>
          <a:bodyPr anchor="b"/>
          <a:lstStyle>
            <a:lvl1pPr algn="l">
              <a:defRPr sz="4800" b="1" i="0">
                <a:latin typeface="Segoe"/>
                <a:cs typeface="Segoe"/>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3657600"/>
            <a:ext cx="6400800" cy="1752600"/>
          </a:xfrm>
        </p:spPr>
        <p:txBody>
          <a:bodyPr/>
          <a:lstStyle>
            <a:lvl1pPr marL="0" indent="0" algn="l">
              <a:buNone/>
              <a:defRPr sz="2400" b="1" i="0">
                <a:solidFill>
                  <a:srgbClr val="333333"/>
                </a:solidFill>
                <a:latin typeface="Segoe"/>
                <a:cs typeface="Sego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Slide Number Placeholder 3"/>
          <p:cNvSpPr>
            <a:spLocks noGrp="1"/>
          </p:cNvSpPr>
          <p:nvPr>
            <p:ph type="sldNum" sz="quarter" idx="10"/>
          </p:nvPr>
        </p:nvSpPr>
        <p:spPr/>
        <p:txBody>
          <a:bodyPr/>
          <a:lstStyle>
            <a:lvl1pPr>
              <a:defRPr sz="1000"/>
            </a:lvl1pPr>
          </a:lstStyle>
          <a:p>
            <a:fld id="{108FE1B2-DA52-465E-BEDB-5028D366EFEA}" type="slidenum">
              <a:rPr lang="en-US" altLang="zh-CN"/>
              <a:pPr/>
              <a:t>‹#›</a:t>
            </a:fld>
            <a:endParaRPr lang="en-US" altLang="zh-CN"/>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crosof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ms-logo-YPOP-BR.png"/>
          <p:cNvPicPr>
            <a:picLocks noChangeAspect="1"/>
          </p:cNvPicPr>
          <p:nvPr userDrawn="1"/>
        </p:nvPicPr>
        <p:blipFill>
          <a:blip r:embed="rId3"/>
          <a:srcRect/>
          <a:stretch>
            <a:fillRect/>
          </a:stretch>
        </p:blipFill>
        <p:spPr bwMode="auto">
          <a:xfrm>
            <a:off x="1676400" y="2452688"/>
            <a:ext cx="6218238" cy="1204912"/>
          </a:xfrm>
          <a:prstGeom prst="rect">
            <a:avLst/>
          </a:prstGeom>
          <a:noFill/>
          <a:ln w="9525">
            <a:noFill/>
            <a:miter lim="800000"/>
            <a:headEnd/>
            <a:tailEnd/>
          </a:ln>
        </p:spPr>
      </p:pic>
      <p:sp>
        <p:nvSpPr>
          <p:cNvPr id="3" name="Text Box 3"/>
          <p:cNvSpPr txBox="1">
            <a:spLocks noChangeArrowheads="1"/>
          </p:cNvSpPr>
          <p:nvPr userDrawn="1"/>
        </p:nvSpPr>
        <p:spPr bwMode="blackWhite">
          <a:xfrm>
            <a:off x="381000" y="5810250"/>
            <a:ext cx="8382000" cy="522288"/>
          </a:xfrm>
          <a:prstGeom prst="rect">
            <a:avLst/>
          </a:prstGeom>
          <a:noFill/>
          <a:ln w="12700">
            <a:noFill/>
            <a:miter lim="800000"/>
            <a:headEnd type="none" w="sm" len="sm"/>
            <a:tailEnd type="none" w="sm" len="sm"/>
          </a:ln>
          <a:effectLst/>
        </p:spPr>
        <p:txBody>
          <a:bodyPr lIns="91425" tIns="45713" rIns="91425" bIns="45713">
            <a:spAutoFit/>
          </a:bodyPr>
          <a:lstStyle/>
          <a:p>
            <a:pPr algn="ctr" defTabSz="914099" eaLnBrk="0" hangingPunct="0">
              <a:defRPr/>
            </a:pPr>
            <a:r>
              <a:rPr lang="en-US" sz="700" dirty="0">
                <a:solidFill>
                  <a:srgbClr val="FFFFFF"/>
                </a:solidFill>
                <a:ea typeface="ＭＳ Ｐゴシック" charset="-128"/>
                <a:cs typeface="Arial" charset="0"/>
              </a:rPr>
              <a:t>© </a:t>
            </a:r>
            <a:r>
              <a:rPr lang="en-US" sz="700" dirty="0">
                <a:solidFill>
                  <a:srgbClr val="FFFFFF"/>
                </a:solidFill>
                <a:ea typeface="ＭＳ Ｐゴシック" charset="-128"/>
                <a:cs typeface="Arial" charset="0"/>
              </a:rPr>
              <a:t>2009 </a:t>
            </a:r>
            <a:r>
              <a:rPr lang="en-US" sz="700" dirty="0">
                <a:solidFill>
                  <a:srgbClr val="FFFFFF"/>
                </a:solidFill>
                <a:ea typeface="ＭＳ Ｐゴシック" charset="-128"/>
                <a:cs typeface="Arial" charset="0"/>
              </a:rPr>
              <a:t>Microsoft Corporation. All rights reserved. Microsoft, Windows, Windows Vista and other product names are or may be registered trademarks and/or trademarks in the U.S. and/or other countries.</a:t>
            </a:r>
          </a:p>
          <a:p>
            <a:pPr algn="ctr" defTabSz="914099" eaLnBrk="0" hangingPunct="0">
              <a:defRPr/>
            </a:pPr>
            <a:r>
              <a:rPr lang="en-US" sz="700" dirty="0">
                <a:solidFill>
                  <a:srgbClr val="FFFFFF"/>
                </a:solidFill>
                <a:ea typeface="ＭＳ Ｐゴシック" charset="-128"/>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rgbClr val="FFFFFF"/>
                </a:solidFill>
                <a:ea typeface="ＭＳ Ｐゴシック" charset="-128"/>
                <a:cs typeface="Arial" charset="0"/>
              </a:rPr>
            </a:br>
            <a:r>
              <a:rPr lang="en-US" sz="700" dirty="0">
                <a:solidFill>
                  <a:srgbClr val="FFFFFF"/>
                </a:solidFill>
                <a:ea typeface="ＭＳ Ｐゴシック" charset="-128"/>
                <a:cs typeface="Arial" charset="0"/>
              </a:rPr>
              <a:t>MICROSOFT MAKES NO WARRANTIES, EXPRESS, IMPLIED OR STATUTORY, AS TO THE INFORMATION IN THIS PRESENTATION.</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1.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810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381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	Second level</a:t>
            </a:r>
          </a:p>
          <a:p>
            <a:pPr lvl="2"/>
            <a:r>
              <a:rPr lang="en-US" altLang="zh-CN" smtClean="0"/>
              <a:t>	Third level</a:t>
            </a:r>
          </a:p>
          <a:p>
            <a:pPr lvl="3"/>
            <a:r>
              <a:rPr lang="en-US" altLang="zh-CN" smtClean="0"/>
              <a:t>	Fourth level</a:t>
            </a:r>
          </a:p>
          <a:p>
            <a:pPr lvl="4"/>
            <a:r>
              <a:rPr lang="en-US" altLang="zh-CN" smtClean="0"/>
              <a:t>	Fifth level</a:t>
            </a:r>
          </a:p>
        </p:txBody>
      </p:sp>
      <p:sp>
        <p:nvSpPr>
          <p:cNvPr id="1030" name="Rectangle 6"/>
          <p:cNvSpPr>
            <a:spLocks noGrp="1" noChangeArrowheads="1"/>
          </p:cNvSpPr>
          <p:nvPr>
            <p:ph type="sldNum" sz="quarter" idx="4"/>
          </p:nvPr>
        </p:nvSpPr>
        <p:spPr bwMode="auto">
          <a:xfrm>
            <a:off x="393700" y="6240463"/>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800">
                <a:solidFill>
                  <a:srgbClr val="666666"/>
                </a:solidFill>
                <a:latin typeface="Segoe"/>
                <a:ea typeface="Segoe"/>
                <a:cs typeface="Segoe"/>
              </a:defRPr>
            </a:lvl1pPr>
          </a:lstStyle>
          <a:p>
            <a:fld id="{4BF8F500-F5F6-4429-A717-1C6AC962990C}"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4" r:id="rId3"/>
    <p:sldLayoutId id="2147483797" r:id="rId4"/>
    <p:sldLayoutId id="2147483793" r:id="rId5"/>
    <p:sldLayoutId id="2147483798" r:id="rId6"/>
    <p:sldLayoutId id="2147483799" r:id="rId7"/>
    <p:sldLayoutId id="2147483800" r:id="rId8"/>
    <p:sldLayoutId id="2147483801" r:id="rId9"/>
    <p:sldLayoutId id="2147483802" r:id="rId10"/>
    <p:sldLayoutId id="2147483792" r:id="rId11"/>
    <p:sldLayoutId id="2147483791" r:id="rId12"/>
    <p:sldLayoutId id="2147483790" r:id="rId13"/>
    <p:sldLayoutId id="2147483789" r:id="rId14"/>
    <p:sldLayoutId id="2147483803" r:id="rId15"/>
    <p:sldLayoutId id="2147483804" r:id="rId16"/>
    <p:sldLayoutId id="2147483805" r:id="rId17"/>
  </p:sldLayoutIdLst>
  <p:transition>
    <p:fade/>
  </p:transition>
  <p:timing>
    <p:tnLst>
      <p:par>
        <p:cTn id="1" dur="indefinite" restart="never" nodeType="tmRoot"/>
      </p:par>
    </p:tnLst>
  </p:timing>
  <p:txStyles>
    <p:titleStyle>
      <a:lvl1pPr algn="l" rtl="0" fontAlgn="base">
        <a:spcBef>
          <a:spcPct val="0"/>
        </a:spcBef>
        <a:spcAft>
          <a:spcPct val="0"/>
        </a:spcAft>
        <a:defRPr lang="en-US" sz="2800" kern="1200" dirty="0">
          <a:solidFill>
            <a:srgbClr val="262626"/>
          </a:solidFill>
          <a:latin typeface="Segoe"/>
          <a:ea typeface="ITC Officina Sans Bold"/>
          <a:cs typeface="ITC Officina Sans Bold"/>
        </a:defRPr>
      </a:lvl1pPr>
      <a:lvl2pPr algn="l" rtl="0" fontAlgn="base">
        <a:spcBef>
          <a:spcPct val="0"/>
        </a:spcBef>
        <a:spcAft>
          <a:spcPct val="0"/>
        </a:spcAft>
        <a:defRPr sz="2800">
          <a:solidFill>
            <a:srgbClr val="262626"/>
          </a:solidFill>
          <a:latin typeface="Segoe"/>
          <a:ea typeface="ITC Officina Sans Bold"/>
          <a:cs typeface="ITC Officina Sans Bold"/>
        </a:defRPr>
      </a:lvl2pPr>
      <a:lvl3pPr algn="l" rtl="0" fontAlgn="base">
        <a:spcBef>
          <a:spcPct val="0"/>
        </a:spcBef>
        <a:spcAft>
          <a:spcPct val="0"/>
        </a:spcAft>
        <a:defRPr sz="2800">
          <a:solidFill>
            <a:srgbClr val="262626"/>
          </a:solidFill>
          <a:latin typeface="Segoe"/>
          <a:ea typeface="ITC Officina Sans Bold"/>
          <a:cs typeface="ITC Officina Sans Bold"/>
        </a:defRPr>
      </a:lvl3pPr>
      <a:lvl4pPr algn="l" rtl="0" fontAlgn="base">
        <a:spcBef>
          <a:spcPct val="0"/>
        </a:spcBef>
        <a:spcAft>
          <a:spcPct val="0"/>
        </a:spcAft>
        <a:defRPr sz="2800">
          <a:solidFill>
            <a:srgbClr val="262626"/>
          </a:solidFill>
          <a:latin typeface="Segoe"/>
          <a:ea typeface="ITC Officina Sans Bold"/>
          <a:cs typeface="ITC Officina Sans Bold"/>
        </a:defRPr>
      </a:lvl4pPr>
      <a:lvl5pPr algn="l" rtl="0" fontAlgn="base">
        <a:spcBef>
          <a:spcPct val="0"/>
        </a:spcBef>
        <a:spcAft>
          <a:spcPct val="0"/>
        </a:spcAft>
        <a:defRPr sz="2800">
          <a:solidFill>
            <a:srgbClr val="262626"/>
          </a:solidFill>
          <a:latin typeface="Segoe"/>
          <a:ea typeface="ITC Officina Sans Bold"/>
          <a:cs typeface="ITC Officina Sans Bold"/>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175" indent="4763" algn="l" rtl="0" fontAlgn="base">
        <a:spcBef>
          <a:spcPts val="1200"/>
        </a:spcBef>
        <a:spcAft>
          <a:spcPct val="0"/>
        </a:spcAft>
        <a:defRPr sz="2000">
          <a:solidFill>
            <a:srgbClr val="262626"/>
          </a:solidFill>
          <a:latin typeface="Segoe"/>
          <a:ea typeface="Segoe"/>
          <a:cs typeface="Segoe"/>
        </a:defRPr>
      </a:lvl1pPr>
      <a:lvl2pPr marL="457200" indent="-457200" algn="l" rtl="0" fontAlgn="base">
        <a:spcBef>
          <a:spcPts val="1200"/>
        </a:spcBef>
        <a:spcAft>
          <a:spcPct val="0"/>
        </a:spcAft>
        <a:buSzPct val="80000"/>
        <a:defRPr sz="1400">
          <a:solidFill>
            <a:srgbClr val="404040"/>
          </a:solidFill>
          <a:latin typeface="Segoe"/>
          <a:ea typeface="Segoe"/>
          <a:cs typeface="Segoe"/>
        </a:defRPr>
      </a:lvl2pPr>
      <a:lvl3pPr marL="457200" indent="-457200" algn="l" rtl="0" fontAlgn="base">
        <a:spcBef>
          <a:spcPts val="600"/>
        </a:spcBef>
        <a:spcAft>
          <a:spcPct val="0"/>
        </a:spcAft>
        <a:buSzPct val="80000"/>
        <a:defRPr sz="1400">
          <a:solidFill>
            <a:srgbClr val="404040"/>
          </a:solidFill>
          <a:latin typeface="Segoe"/>
          <a:ea typeface="Segoe"/>
          <a:cs typeface="Segoe"/>
        </a:defRPr>
      </a:lvl3pPr>
      <a:lvl4pPr marL="457200" indent="-457200" algn="l" rtl="0" fontAlgn="base">
        <a:spcBef>
          <a:spcPts val="600"/>
        </a:spcBef>
        <a:spcAft>
          <a:spcPct val="0"/>
        </a:spcAft>
        <a:buSzPct val="80000"/>
        <a:defRPr sz="1400">
          <a:solidFill>
            <a:srgbClr val="404040"/>
          </a:solidFill>
          <a:latin typeface="Segoe"/>
          <a:ea typeface="Segoe"/>
          <a:cs typeface="Segoe"/>
        </a:defRPr>
      </a:lvl4pPr>
      <a:lvl5pPr marL="457200" indent="-457200" algn="l" rtl="0" fontAlgn="base">
        <a:spcBef>
          <a:spcPts val="600"/>
        </a:spcBef>
        <a:spcAft>
          <a:spcPct val="0"/>
        </a:spcAft>
        <a:buSzPct val="80000"/>
        <a:defRPr sz="1400">
          <a:solidFill>
            <a:srgbClr val="404040"/>
          </a:solidFill>
          <a:latin typeface="Segoe"/>
          <a:ea typeface="Segoe"/>
          <a:cs typeface="Segoe"/>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zh-CN" smtClean="0"/>
              <a:t>Haga clic para modificar el estilo de título del patrón</a:t>
            </a:r>
          </a:p>
        </p:txBody>
      </p:sp>
      <p:sp>
        <p:nvSpPr>
          <p:cNvPr id="19459"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zh-CN" smtClean="0"/>
              <a:t>Haga clic para modificar el estilo de texto del patrón</a:t>
            </a:r>
          </a:p>
          <a:p>
            <a:pPr lvl="1"/>
            <a:r>
              <a:rPr lang="es-ES" altLang="zh-CN" smtClean="0"/>
              <a:t>Segundo nivel</a:t>
            </a:r>
          </a:p>
          <a:p>
            <a:pPr lvl="2"/>
            <a:r>
              <a:rPr lang="es-ES" altLang="zh-CN" smtClean="0"/>
              <a:t>Tercer nivel</a:t>
            </a:r>
          </a:p>
          <a:p>
            <a:pPr lvl="3"/>
            <a:r>
              <a:rPr lang="es-ES" altLang="zh-CN" smtClean="0"/>
              <a:t>Cuarto nivel</a:t>
            </a:r>
          </a:p>
          <a:p>
            <a:pPr lvl="4"/>
            <a:r>
              <a:rPr lang="es-ES" altLang="zh-CN"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mn-ea"/>
              </a:defRPr>
            </a:lvl1pPr>
          </a:lstStyle>
          <a:p>
            <a:pPr>
              <a:defRPr/>
            </a:pPr>
            <a:fld id="{CB93AE2A-F086-4910-8AAF-388F46F7510F}" type="datetimeFigureOut">
              <a:rPr lang="es-ES"/>
              <a:pPr>
                <a:defRPr/>
              </a:pPr>
              <a:t>22/05/2012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defRPr>
            </a:lvl1pPr>
          </a:lstStyle>
          <a:p>
            <a:pPr>
              <a:defRPr/>
            </a:pPr>
            <a:fld id="{B7359FAC-D230-4497-A499-0C774E1BB1D9}"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t="-10000" b="-10000"/>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381000" y="228600"/>
            <a:ext cx="8393113" cy="750888"/>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zh-CN" smtClean="0"/>
              <a:t>Click to edit Title Slide</a:t>
            </a:r>
          </a:p>
        </p:txBody>
      </p:sp>
      <p:sp>
        <p:nvSpPr>
          <p:cNvPr id="31747" name="Rectangle 8"/>
          <p:cNvSpPr>
            <a:spLocks noGrp="1" noChangeArrowheads="1"/>
          </p:cNvSpPr>
          <p:nvPr>
            <p:ph type="body" idx="1"/>
          </p:nvPr>
        </p:nvSpPr>
        <p:spPr bwMode="auto">
          <a:xfrm>
            <a:off x="381000" y="1416050"/>
            <a:ext cx="8388350" cy="212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ransition>
    <p:strips dir="rd"/>
  </p:transition>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4800">
          <a:solidFill>
            <a:schemeClr val="tx2"/>
          </a:solidFill>
          <a:latin typeface="+mj-lt"/>
          <a:ea typeface="+mj-ea"/>
          <a:cs typeface="+mj-cs"/>
        </a:defRPr>
      </a:lvl1pPr>
      <a:lvl2pPr algn="l" rtl="0" eaLnBrk="0" fontAlgn="base" hangingPunct="0">
        <a:lnSpc>
          <a:spcPct val="90000"/>
        </a:lnSpc>
        <a:spcBef>
          <a:spcPct val="0"/>
        </a:spcBef>
        <a:spcAft>
          <a:spcPct val="0"/>
        </a:spcAft>
        <a:defRPr sz="4800">
          <a:solidFill>
            <a:schemeClr val="tx2"/>
          </a:solidFill>
          <a:latin typeface="Calibri" pitchFamily="34" charset="0"/>
        </a:defRPr>
      </a:lvl2pPr>
      <a:lvl3pPr algn="l" rtl="0" eaLnBrk="0" fontAlgn="base" hangingPunct="0">
        <a:lnSpc>
          <a:spcPct val="90000"/>
        </a:lnSpc>
        <a:spcBef>
          <a:spcPct val="0"/>
        </a:spcBef>
        <a:spcAft>
          <a:spcPct val="0"/>
        </a:spcAft>
        <a:defRPr sz="4800">
          <a:solidFill>
            <a:schemeClr val="tx2"/>
          </a:solidFill>
          <a:latin typeface="Calibri" pitchFamily="34" charset="0"/>
        </a:defRPr>
      </a:lvl3pPr>
      <a:lvl4pPr algn="l" rtl="0" eaLnBrk="0" fontAlgn="base" hangingPunct="0">
        <a:lnSpc>
          <a:spcPct val="90000"/>
        </a:lnSpc>
        <a:spcBef>
          <a:spcPct val="0"/>
        </a:spcBef>
        <a:spcAft>
          <a:spcPct val="0"/>
        </a:spcAft>
        <a:defRPr sz="4800">
          <a:solidFill>
            <a:schemeClr val="tx2"/>
          </a:solidFill>
          <a:latin typeface="Calibri" pitchFamily="34" charset="0"/>
        </a:defRPr>
      </a:lvl4pPr>
      <a:lvl5pPr algn="l" rtl="0" eaLnBrk="0" fontAlgn="base" hangingPunct="0">
        <a:lnSpc>
          <a:spcPct val="90000"/>
        </a:lnSpc>
        <a:spcBef>
          <a:spcPct val="0"/>
        </a:spcBef>
        <a:spcAft>
          <a:spcPct val="0"/>
        </a:spcAft>
        <a:defRPr sz="4800">
          <a:solidFill>
            <a:schemeClr val="tx2"/>
          </a:solidFill>
          <a:latin typeface="Calibri" pitchFamily="34" charset="0"/>
        </a:defRPr>
      </a:lvl5pPr>
      <a:lvl6pPr marL="457200" algn="l" rtl="0" fontAlgn="base">
        <a:lnSpc>
          <a:spcPct val="90000"/>
        </a:lnSpc>
        <a:spcBef>
          <a:spcPct val="0"/>
        </a:spcBef>
        <a:spcAft>
          <a:spcPct val="0"/>
        </a:spcAft>
        <a:defRPr sz="4800">
          <a:solidFill>
            <a:schemeClr val="tx2"/>
          </a:solidFill>
          <a:latin typeface="Arial" charset="0"/>
        </a:defRPr>
      </a:lvl6pPr>
      <a:lvl7pPr marL="914400" algn="l" rtl="0" fontAlgn="base">
        <a:lnSpc>
          <a:spcPct val="90000"/>
        </a:lnSpc>
        <a:spcBef>
          <a:spcPct val="0"/>
        </a:spcBef>
        <a:spcAft>
          <a:spcPct val="0"/>
        </a:spcAft>
        <a:defRPr sz="4800">
          <a:solidFill>
            <a:schemeClr val="tx2"/>
          </a:solidFill>
          <a:latin typeface="Arial" charset="0"/>
        </a:defRPr>
      </a:lvl7pPr>
      <a:lvl8pPr marL="1371600" algn="l" rtl="0" fontAlgn="base">
        <a:lnSpc>
          <a:spcPct val="90000"/>
        </a:lnSpc>
        <a:spcBef>
          <a:spcPct val="0"/>
        </a:spcBef>
        <a:spcAft>
          <a:spcPct val="0"/>
        </a:spcAft>
        <a:defRPr sz="4800">
          <a:solidFill>
            <a:schemeClr val="tx2"/>
          </a:solidFill>
          <a:latin typeface="Arial" charset="0"/>
        </a:defRPr>
      </a:lvl8pPr>
      <a:lvl9pPr marL="1828800" algn="l" rtl="0" fontAlgn="base">
        <a:lnSpc>
          <a:spcPct val="90000"/>
        </a:lnSpc>
        <a:spcBef>
          <a:spcPct val="0"/>
        </a:spcBef>
        <a:spcAft>
          <a:spcPct val="0"/>
        </a:spcAft>
        <a:defRPr sz="4800">
          <a:solidFill>
            <a:schemeClr val="tx2"/>
          </a:solidFill>
          <a:latin typeface="Arial" charset="0"/>
        </a:defRPr>
      </a:lvl9pPr>
    </p:titleStyle>
    <p:bodyStyle>
      <a:lvl1pPr marL="498475" indent="-498475" algn="l" rtl="0" eaLnBrk="0" fontAlgn="base" hangingPunct="0">
        <a:lnSpc>
          <a:spcPct val="85000"/>
        </a:lnSpc>
        <a:spcBef>
          <a:spcPct val="30000"/>
        </a:spcBef>
        <a:spcAft>
          <a:spcPct val="0"/>
        </a:spcAft>
        <a:buClr>
          <a:schemeClr val="folHlink"/>
        </a:buClr>
        <a:buSzPct val="75000"/>
        <a:buFont typeface="Wingdings 2" pitchFamily="18" charset="2"/>
        <a:buChar char="¢"/>
        <a:defRPr sz="3200">
          <a:solidFill>
            <a:schemeClr val="tx1"/>
          </a:solidFill>
          <a:latin typeface="+mn-lt"/>
          <a:ea typeface="+mn-ea"/>
          <a:cs typeface="+mn-cs"/>
        </a:defRPr>
      </a:lvl1pPr>
      <a:lvl2pPr marL="884238" indent="-384175" algn="l" rtl="0" eaLnBrk="0" fontAlgn="base" hangingPunct="0">
        <a:lnSpc>
          <a:spcPct val="85000"/>
        </a:lnSpc>
        <a:spcBef>
          <a:spcPct val="30000"/>
        </a:spcBef>
        <a:spcAft>
          <a:spcPct val="0"/>
        </a:spcAft>
        <a:buClr>
          <a:schemeClr val="folHlink"/>
        </a:buClr>
        <a:buSzPct val="60000"/>
        <a:buFont typeface="Wingdings" pitchFamily="2" charset="2"/>
        <a:buChar char="p"/>
        <a:defRPr sz="2800">
          <a:solidFill>
            <a:schemeClr val="tx1"/>
          </a:solidFill>
          <a:latin typeface="+mn-lt"/>
        </a:defRPr>
      </a:lvl2pPr>
      <a:lvl3pPr marL="1228725" indent="-342900" algn="l" rtl="0" eaLnBrk="0" fontAlgn="base" hangingPunct="0">
        <a:lnSpc>
          <a:spcPct val="85000"/>
        </a:lnSpc>
        <a:spcBef>
          <a:spcPct val="30000"/>
        </a:spcBef>
        <a:spcAft>
          <a:spcPct val="0"/>
        </a:spcAft>
        <a:buClr>
          <a:schemeClr val="folHlink"/>
        </a:buClr>
        <a:buSzPct val="75000"/>
        <a:buFont typeface="Wingdings 3" pitchFamily="18" charset="2"/>
        <a:buChar char=""/>
        <a:defRPr sz="2400">
          <a:solidFill>
            <a:schemeClr val="tx1"/>
          </a:solidFill>
          <a:latin typeface="+mn-lt"/>
        </a:defRPr>
      </a:lvl3pPr>
      <a:lvl4pPr marL="1533525" indent="-303213" algn="l" rtl="0" eaLnBrk="0" fontAlgn="base" hangingPunct="0">
        <a:lnSpc>
          <a:spcPct val="85000"/>
        </a:lnSpc>
        <a:spcBef>
          <a:spcPct val="30000"/>
        </a:spcBef>
        <a:spcAft>
          <a:spcPct val="0"/>
        </a:spcAft>
        <a:buClr>
          <a:schemeClr val="folHlink"/>
        </a:buClr>
        <a:buSzPct val="55000"/>
        <a:buFont typeface="Wingdings 3" pitchFamily="18" charset="2"/>
        <a:buChar char="w"/>
        <a:defRPr sz="2000">
          <a:solidFill>
            <a:schemeClr val="tx1"/>
          </a:solidFill>
          <a:latin typeface="+mn-lt"/>
        </a:defRPr>
      </a:lvl4pPr>
      <a:lvl5pPr marL="1828800" indent="-284163" algn="l" rtl="0" eaLnBrk="0" fontAlgn="base" hangingPunct="0">
        <a:lnSpc>
          <a:spcPct val="85000"/>
        </a:lnSpc>
        <a:spcBef>
          <a:spcPct val="30000"/>
        </a:spcBef>
        <a:spcAft>
          <a:spcPct val="0"/>
        </a:spcAft>
        <a:buClr>
          <a:schemeClr val="folHlink"/>
        </a:buClr>
        <a:buSzPct val="60000"/>
        <a:buFont typeface="Wingdings 3" pitchFamily="18" charset="2"/>
        <a:buChar char=""/>
        <a:defRPr sz="2000">
          <a:solidFill>
            <a:schemeClr val="tx1"/>
          </a:solidFill>
          <a:latin typeface="+mn-lt"/>
        </a:defRPr>
      </a:lvl5pPr>
      <a:lvl6pPr marL="2286000" indent="-284163" algn="l" rtl="0" fontAlgn="base">
        <a:lnSpc>
          <a:spcPct val="85000"/>
        </a:lnSpc>
        <a:spcBef>
          <a:spcPct val="30000"/>
        </a:spcBef>
        <a:spcAft>
          <a:spcPct val="0"/>
        </a:spcAft>
        <a:buClr>
          <a:schemeClr val="folHlink"/>
        </a:buClr>
        <a:buSzPct val="60000"/>
        <a:buFont typeface="Wingdings 3" pitchFamily="18" charset="2"/>
        <a:buChar char=""/>
        <a:defRPr sz="2000">
          <a:solidFill>
            <a:schemeClr val="tx1"/>
          </a:solidFill>
          <a:latin typeface="+mn-lt"/>
        </a:defRPr>
      </a:lvl6pPr>
      <a:lvl7pPr marL="2743200" indent="-284163" algn="l" rtl="0" fontAlgn="base">
        <a:lnSpc>
          <a:spcPct val="85000"/>
        </a:lnSpc>
        <a:spcBef>
          <a:spcPct val="30000"/>
        </a:spcBef>
        <a:spcAft>
          <a:spcPct val="0"/>
        </a:spcAft>
        <a:buClr>
          <a:schemeClr val="folHlink"/>
        </a:buClr>
        <a:buSzPct val="60000"/>
        <a:buFont typeface="Wingdings 3" pitchFamily="18" charset="2"/>
        <a:buChar char=""/>
        <a:defRPr sz="2000">
          <a:solidFill>
            <a:schemeClr val="tx1"/>
          </a:solidFill>
          <a:latin typeface="+mn-lt"/>
        </a:defRPr>
      </a:lvl7pPr>
      <a:lvl8pPr marL="3200400" indent="-284163" algn="l" rtl="0" fontAlgn="base">
        <a:lnSpc>
          <a:spcPct val="85000"/>
        </a:lnSpc>
        <a:spcBef>
          <a:spcPct val="30000"/>
        </a:spcBef>
        <a:spcAft>
          <a:spcPct val="0"/>
        </a:spcAft>
        <a:buClr>
          <a:schemeClr val="folHlink"/>
        </a:buClr>
        <a:buSzPct val="60000"/>
        <a:buFont typeface="Wingdings 3" pitchFamily="18" charset="2"/>
        <a:buChar char=""/>
        <a:defRPr sz="2000">
          <a:solidFill>
            <a:schemeClr val="tx1"/>
          </a:solidFill>
          <a:latin typeface="+mn-lt"/>
        </a:defRPr>
      </a:lvl8pPr>
      <a:lvl9pPr marL="3657600" indent="-284163" algn="l" rtl="0" fontAlgn="base">
        <a:lnSpc>
          <a:spcPct val="85000"/>
        </a:lnSpc>
        <a:spcBef>
          <a:spcPct val="30000"/>
        </a:spcBef>
        <a:spcAft>
          <a:spcPct val="0"/>
        </a:spcAft>
        <a:buClr>
          <a:schemeClr val="folHlink"/>
        </a:buClr>
        <a:buSzPct val="60000"/>
        <a:buFont typeface="Wingdings 3" pitchFamily="1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3" Type="http://schemas.openxmlformats.org/officeDocument/2006/relationships/image" Target="../media/image34.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hyperlink" Target="http://www.rapidbbs.cn/" TargetMode="External"/><Relationship Id="rId2" Type="http://schemas.openxmlformats.org/officeDocument/2006/relationships/notesSlide" Target="../notesSlides/notesSlide8.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36.png"/><Relationship Id="rId1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image" Target="../media/image35.png"/><Relationship Id="rId9" Type="http://schemas.openxmlformats.org/officeDocument/2006/relationships/image" Target="../media/image71.png"/><Relationship Id="rId14" Type="http://schemas.openxmlformats.org/officeDocument/2006/relationships/hyperlink" Target="http://www.microsoft.com/casestudies/Case_Study_Detail.aspx?CaseStudyID=20140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hyperlink" Target="http://www.rapidbbs.cn/" TargetMode="External"/><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2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hyperlink" Target="http://www.rapidbbs.cn/"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emf"/></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hyperlink" Target="http://www.rapidbbs.c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18" Type="http://schemas.openxmlformats.org/officeDocument/2006/relationships/image" Target="../media/image106.png"/><Relationship Id="rId26" Type="http://schemas.openxmlformats.org/officeDocument/2006/relationships/image" Target="../media/image58.png"/><Relationship Id="rId3" Type="http://schemas.openxmlformats.org/officeDocument/2006/relationships/image" Target="../media/image46.png"/><Relationship Id="rId21" Type="http://schemas.openxmlformats.org/officeDocument/2006/relationships/image" Target="../media/image109.png"/><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105.png"/><Relationship Id="rId25"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image" Target="../media/image66.png"/><Relationship Id="rId20"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95.png"/><Relationship Id="rId24" Type="http://schemas.openxmlformats.org/officeDocument/2006/relationships/image" Target="../media/image56.png"/><Relationship Id="rId5" Type="http://schemas.openxmlformats.org/officeDocument/2006/relationships/image" Target="../media/image97.png"/><Relationship Id="rId15" Type="http://schemas.openxmlformats.org/officeDocument/2006/relationships/image" Target="../media/image41.png"/><Relationship Id="rId23" Type="http://schemas.openxmlformats.org/officeDocument/2006/relationships/image" Target="../media/image111.png"/><Relationship Id="rId28" Type="http://schemas.openxmlformats.org/officeDocument/2006/relationships/hyperlink" Target="http://www.rapidbbs.cn/" TargetMode="External"/><Relationship Id="rId10" Type="http://schemas.openxmlformats.org/officeDocument/2006/relationships/image" Target="../media/image102.png"/><Relationship Id="rId19" Type="http://schemas.openxmlformats.org/officeDocument/2006/relationships/image" Target="../media/image107.png"/><Relationship Id="rId4" Type="http://schemas.openxmlformats.org/officeDocument/2006/relationships/image" Target="../media/image47.png"/><Relationship Id="rId9" Type="http://schemas.openxmlformats.org/officeDocument/2006/relationships/image" Target="../media/image101.png"/><Relationship Id="rId14" Type="http://schemas.openxmlformats.org/officeDocument/2006/relationships/image" Target="../media/image40.png"/><Relationship Id="rId22" Type="http://schemas.openxmlformats.org/officeDocument/2006/relationships/image" Target="../media/image110.png"/><Relationship Id="rId27"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www.51pptmoban.co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hyperlink" Target="http://www.microsoft.com/casestudies/casestudy.aspx?casestudyid=4000001447" TargetMode="External"/><Relationship Id="rId7"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www.microsoft.com/casestudies/Case_Study_Detail.aspx?CaseStudyID=4000003996" TargetMode="External"/><Relationship Id="rId4" Type="http://schemas.openxmlformats.org/officeDocument/2006/relationships/image" Target="../media/image1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rapidbbs.cn/"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51.png"/><Relationship Id="rId5" Type="http://schemas.openxmlformats.org/officeDocument/2006/relationships/image" Target="../media/image117.png"/><Relationship Id="rId10" Type="http://schemas.openxmlformats.org/officeDocument/2006/relationships/image" Target="../media/image36.png"/><Relationship Id="rId4" Type="http://schemas.openxmlformats.org/officeDocument/2006/relationships/image" Target="../media/image116.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www.rapidbbs.cn/"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34.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hyperlink" Target="http://www.rapidbbs.cn/" TargetMode="External"/><Relationship Id="rId5" Type="http://schemas.openxmlformats.org/officeDocument/2006/relationships/image" Target="../media/image36.png"/><Relationship Id="rId10" Type="http://schemas.openxmlformats.org/officeDocument/2006/relationships/image" Target="../media/image115.png"/><Relationship Id="rId4" Type="http://schemas.openxmlformats.org/officeDocument/2006/relationships/image" Target="../media/image35.png"/><Relationship Id="rId9" Type="http://schemas.openxmlformats.org/officeDocument/2006/relationships/image" Target="../media/image122.png"/></Relationships>
</file>

<file path=ppt/slides/_rels/slide2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hyperlink" Target="http://www.rapidbbs.cn/" TargetMode="External"/><Relationship Id="rId3" Type="http://schemas.openxmlformats.org/officeDocument/2006/relationships/image" Target="../media/image34.png"/><Relationship Id="rId7" Type="http://schemas.openxmlformats.org/officeDocument/2006/relationships/image" Target="../media/image117.png"/><Relationship Id="rId12"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7.png"/><Relationship Id="rId5" Type="http://schemas.openxmlformats.org/officeDocument/2006/relationships/image" Target="../media/image36.png"/><Relationship Id="rId10" Type="http://schemas.openxmlformats.org/officeDocument/2006/relationships/image" Target="../media/image126.png"/><Relationship Id="rId4" Type="http://schemas.openxmlformats.org/officeDocument/2006/relationships/image" Target="../media/image35.png"/><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image" Target="../media/image134.png"/><Relationship Id="rId3" Type="http://schemas.openxmlformats.org/officeDocument/2006/relationships/image" Target="../media/image34.png"/><Relationship Id="rId7" Type="http://schemas.openxmlformats.org/officeDocument/2006/relationships/image" Target="../media/image45.png"/><Relationship Id="rId12" Type="http://schemas.openxmlformats.org/officeDocument/2006/relationships/image" Target="../media/image133.png"/><Relationship Id="rId17" Type="http://schemas.openxmlformats.org/officeDocument/2006/relationships/hyperlink" Target="http://www.rapidbbs.cn/" TargetMode="External"/><Relationship Id="rId2" Type="http://schemas.openxmlformats.org/officeDocument/2006/relationships/notesSlide" Target="../notesSlides/notesSlide19.xml"/><Relationship Id="rId16"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132.emf"/><Relationship Id="rId5" Type="http://schemas.openxmlformats.org/officeDocument/2006/relationships/image" Target="../media/image36.png"/><Relationship Id="rId15" Type="http://schemas.openxmlformats.org/officeDocument/2006/relationships/image" Target="../media/image125.png"/><Relationship Id="rId10" Type="http://schemas.openxmlformats.org/officeDocument/2006/relationships/image" Target="../media/image131.emf"/><Relationship Id="rId4" Type="http://schemas.openxmlformats.org/officeDocument/2006/relationships/image" Target="../media/image35.png"/><Relationship Id="rId9" Type="http://schemas.openxmlformats.org/officeDocument/2006/relationships/image" Target="../media/image130.emf"/><Relationship Id="rId14" Type="http://schemas.openxmlformats.org/officeDocument/2006/relationships/image" Target="../media/image135.png"/></Relationships>
</file>

<file path=ppt/slides/_rels/slide23.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2.png"/><Relationship Id="rId18" Type="http://schemas.openxmlformats.org/officeDocument/2006/relationships/image" Target="../media/image45.png"/><Relationship Id="rId3" Type="http://schemas.openxmlformats.org/officeDocument/2006/relationships/image" Target="../media/image34.png"/><Relationship Id="rId21" Type="http://schemas.openxmlformats.org/officeDocument/2006/relationships/hyperlink" Target="http://www.rapidbbs.cn/" TargetMode="External"/><Relationship Id="rId7" Type="http://schemas.openxmlformats.org/officeDocument/2006/relationships/image" Target="../media/image137.png"/><Relationship Id="rId12" Type="http://schemas.openxmlformats.org/officeDocument/2006/relationships/image" Target="../media/image141.png"/><Relationship Id="rId17" Type="http://schemas.openxmlformats.org/officeDocument/2006/relationships/image" Target="../media/image144.png"/><Relationship Id="rId2" Type="http://schemas.openxmlformats.org/officeDocument/2006/relationships/notesSlide" Target="../notesSlides/notesSlide20.xml"/><Relationship Id="rId16" Type="http://schemas.openxmlformats.org/officeDocument/2006/relationships/image" Target="../media/image132.emf"/><Relationship Id="rId20"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0.png"/><Relationship Id="rId5" Type="http://schemas.openxmlformats.org/officeDocument/2006/relationships/image" Target="../media/image36.png"/><Relationship Id="rId15" Type="http://schemas.openxmlformats.org/officeDocument/2006/relationships/image" Target="../media/image126.png"/><Relationship Id="rId10" Type="http://schemas.openxmlformats.org/officeDocument/2006/relationships/image" Target="../media/image125.png"/><Relationship Id="rId19" Type="http://schemas.openxmlformats.org/officeDocument/2006/relationships/image" Target="../media/image145.png"/><Relationship Id="rId4" Type="http://schemas.openxmlformats.org/officeDocument/2006/relationships/image" Target="../media/image35.png"/><Relationship Id="rId9" Type="http://schemas.openxmlformats.org/officeDocument/2006/relationships/image" Target="../media/image139.png"/><Relationship Id="rId14" Type="http://schemas.openxmlformats.org/officeDocument/2006/relationships/image" Target="../media/image143.png"/></Relationships>
</file>

<file path=ppt/slides/_rels/slide2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49.png"/><Relationship Id="rId18" Type="http://schemas.openxmlformats.org/officeDocument/2006/relationships/image" Target="../media/image125.png"/><Relationship Id="rId3" Type="http://schemas.openxmlformats.org/officeDocument/2006/relationships/image" Target="../media/image34.png"/><Relationship Id="rId21" Type="http://schemas.openxmlformats.org/officeDocument/2006/relationships/hyperlink" Target="http://www.rapidbbs.cn/" TargetMode="External"/><Relationship Id="rId7" Type="http://schemas.openxmlformats.org/officeDocument/2006/relationships/image" Target="../media/image41.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notesSlide" Target="../notesSlides/notesSlide21.xml"/><Relationship Id="rId16" Type="http://schemas.openxmlformats.org/officeDocument/2006/relationships/image" Target="../media/image152.png"/><Relationship Id="rId20" Type="http://schemas.openxmlformats.org/officeDocument/2006/relationships/image" Target="../media/image128.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147.png"/><Relationship Id="rId5" Type="http://schemas.openxmlformats.org/officeDocument/2006/relationships/image" Target="../media/image36.png"/><Relationship Id="rId15" Type="http://schemas.openxmlformats.org/officeDocument/2006/relationships/image" Target="../media/image151.png"/><Relationship Id="rId10" Type="http://schemas.openxmlformats.org/officeDocument/2006/relationships/image" Target="../media/image144.png"/><Relationship Id="rId19" Type="http://schemas.openxmlformats.org/officeDocument/2006/relationships/image" Target="../media/image154.png"/><Relationship Id="rId4" Type="http://schemas.openxmlformats.org/officeDocument/2006/relationships/image" Target="../media/image35.png"/><Relationship Id="rId9" Type="http://schemas.openxmlformats.org/officeDocument/2006/relationships/image" Target="../media/image118.png"/><Relationship Id="rId14" Type="http://schemas.openxmlformats.org/officeDocument/2006/relationships/image" Target="../media/image150.png"/></Relationships>
</file>

<file path=ppt/slides/_rels/slide25.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18" Type="http://schemas.openxmlformats.org/officeDocument/2006/relationships/image" Target="../media/image167.png"/><Relationship Id="rId26" Type="http://schemas.openxmlformats.org/officeDocument/2006/relationships/image" Target="../media/image175.png"/><Relationship Id="rId3" Type="http://schemas.openxmlformats.org/officeDocument/2006/relationships/image" Target="../media/image34.png"/><Relationship Id="rId21" Type="http://schemas.openxmlformats.org/officeDocument/2006/relationships/image" Target="../media/image170.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5" Type="http://schemas.openxmlformats.org/officeDocument/2006/relationships/image" Target="../media/image174.png"/><Relationship Id="rId2" Type="http://schemas.openxmlformats.org/officeDocument/2006/relationships/notesSlide" Target="../notesSlides/notesSlide22.xml"/><Relationship Id="rId16" Type="http://schemas.openxmlformats.org/officeDocument/2006/relationships/image" Target="../media/image165.png"/><Relationship Id="rId20" Type="http://schemas.openxmlformats.org/officeDocument/2006/relationships/image" Target="../media/image169.png"/><Relationship Id="rId29"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24" Type="http://schemas.openxmlformats.org/officeDocument/2006/relationships/image" Target="../media/image173.png"/><Relationship Id="rId5" Type="http://schemas.openxmlformats.org/officeDocument/2006/relationships/image" Target="../media/image36.png"/><Relationship Id="rId15" Type="http://schemas.openxmlformats.org/officeDocument/2006/relationships/image" Target="../media/image164.png"/><Relationship Id="rId23" Type="http://schemas.openxmlformats.org/officeDocument/2006/relationships/image" Target="../media/image172.png"/><Relationship Id="rId28" Type="http://schemas.openxmlformats.org/officeDocument/2006/relationships/image" Target="../media/image177.png"/><Relationship Id="rId10" Type="http://schemas.openxmlformats.org/officeDocument/2006/relationships/image" Target="../media/image159.png"/><Relationship Id="rId19" Type="http://schemas.openxmlformats.org/officeDocument/2006/relationships/image" Target="../media/image168.png"/><Relationship Id="rId4" Type="http://schemas.openxmlformats.org/officeDocument/2006/relationships/image" Target="../media/image35.png"/><Relationship Id="rId9" Type="http://schemas.openxmlformats.org/officeDocument/2006/relationships/image" Target="../media/image158.png"/><Relationship Id="rId14" Type="http://schemas.openxmlformats.org/officeDocument/2006/relationships/image" Target="../media/image163.png"/><Relationship Id="rId22" Type="http://schemas.openxmlformats.org/officeDocument/2006/relationships/image" Target="../media/image171.png"/><Relationship Id="rId27" Type="http://schemas.openxmlformats.org/officeDocument/2006/relationships/image" Target="../media/image176.png"/><Relationship Id="rId30" Type="http://schemas.openxmlformats.org/officeDocument/2006/relationships/hyperlink" Target="http://www.rapidbbs.c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5.png"/><Relationship Id="rId3" Type="http://schemas.openxmlformats.org/officeDocument/2006/relationships/image" Target="../media/image34.png"/><Relationship Id="rId7" Type="http://schemas.openxmlformats.org/officeDocument/2006/relationships/image" Target="../media/image180.png"/><Relationship Id="rId12" Type="http://schemas.openxmlformats.org/officeDocument/2006/relationships/image" Target="../media/image184.png"/><Relationship Id="rId2" Type="http://schemas.openxmlformats.org/officeDocument/2006/relationships/notesSlide" Target="../notesSlides/notesSlide23.xml"/><Relationship Id="rId16" Type="http://schemas.openxmlformats.org/officeDocument/2006/relationships/hyperlink" Target="http://www.rapidbbs.cn/" TargetMode="External"/><Relationship Id="rId1" Type="http://schemas.openxmlformats.org/officeDocument/2006/relationships/slideLayout" Target="../slideLayouts/slideLayout3.xml"/><Relationship Id="rId6" Type="http://schemas.openxmlformats.org/officeDocument/2006/relationships/image" Target="../media/image179.png"/><Relationship Id="rId11" Type="http://schemas.openxmlformats.org/officeDocument/2006/relationships/image" Target="../media/image153.png"/><Relationship Id="rId5" Type="http://schemas.openxmlformats.org/officeDocument/2006/relationships/image" Target="../media/image36.png"/><Relationship Id="rId15" Type="http://schemas.openxmlformats.org/officeDocument/2006/relationships/image" Target="../media/image155.png"/><Relationship Id="rId10" Type="http://schemas.openxmlformats.org/officeDocument/2006/relationships/image" Target="../media/image183.png"/><Relationship Id="rId4" Type="http://schemas.openxmlformats.org/officeDocument/2006/relationships/image" Target="../media/image35.png"/><Relationship Id="rId9" Type="http://schemas.openxmlformats.org/officeDocument/2006/relationships/image" Target="../media/image182.png"/><Relationship Id="rId14" Type="http://schemas.openxmlformats.org/officeDocument/2006/relationships/image" Target="../media/image186.png"/></Relationships>
</file>

<file path=ppt/slides/_rels/slide27.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9.png"/><Relationship Id="rId18" Type="http://schemas.openxmlformats.org/officeDocument/2006/relationships/image" Target="../media/image193.png"/><Relationship Id="rId26" Type="http://schemas.openxmlformats.org/officeDocument/2006/relationships/hyperlink" Target="http://www.rapidbbs.cn/" TargetMode="External"/><Relationship Id="rId3" Type="http://schemas.openxmlformats.org/officeDocument/2006/relationships/image" Target="../media/image34.png"/><Relationship Id="rId21" Type="http://schemas.openxmlformats.org/officeDocument/2006/relationships/image" Target="../media/image125.png"/><Relationship Id="rId7" Type="http://schemas.openxmlformats.org/officeDocument/2006/relationships/image" Target="../media/image187.png"/><Relationship Id="rId12" Type="http://schemas.openxmlformats.org/officeDocument/2006/relationships/image" Target="../media/image183.png"/><Relationship Id="rId17" Type="http://schemas.openxmlformats.org/officeDocument/2006/relationships/image" Target="../media/image192.png"/><Relationship Id="rId25" Type="http://schemas.openxmlformats.org/officeDocument/2006/relationships/image" Target="../media/image198.png"/><Relationship Id="rId2" Type="http://schemas.openxmlformats.org/officeDocument/2006/relationships/notesSlide" Target="../notesSlides/notesSlide24.xml"/><Relationship Id="rId16" Type="http://schemas.openxmlformats.org/officeDocument/2006/relationships/image" Target="../media/image191.png"/><Relationship Id="rId20" Type="http://schemas.openxmlformats.org/officeDocument/2006/relationships/image" Target="../media/image195.png"/><Relationship Id="rId1" Type="http://schemas.openxmlformats.org/officeDocument/2006/relationships/slideLayout" Target="../slideLayouts/slideLayout3.xml"/><Relationship Id="rId6" Type="http://schemas.openxmlformats.org/officeDocument/2006/relationships/image" Target="../media/image179.png"/><Relationship Id="rId11" Type="http://schemas.openxmlformats.org/officeDocument/2006/relationships/image" Target="../media/image188.png"/><Relationship Id="rId24" Type="http://schemas.openxmlformats.org/officeDocument/2006/relationships/image" Target="../media/image197.png"/><Relationship Id="rId5" Type="http://schemas.openxmlformats.org/officeDocument/2006/relationships/image" Target="../media/image36.png"/><Relationship Id="rId15" Type="http://schemas.openxmlformats.org/officeDocument/2006/relationships/image" Target="../media/image190.png"/><Relationship Id="rId23" Type="http://schemas.openxmlformats.org/officeDocument/2006/relationships/image" Target="../media/image155.png"/><Relationship Id="rId10" Type="http://schemas.openxmlformats.org/officeDocument/2006/relationships/image" Target="../media/image182.png"/><Relationship Id="rId19" Type="http://schemas.openxmlformats.org/officeDocument/2006/relationships/image" Target="../media/image194.png"/><Relationship Id="rId4" Type="http://schemas.openxmlformats.org/officeDocument/2006/relationships/image" Target="../media/image35.png"/><Relationship Id="rId9" Type="http://schemas.openxmlformats.org/officeDocument/2006/relationships/image" Target="../media/image181.png"/><Relationship Id="rId14" Type="http://schemas.openxmlformats.org/officeDocument/2006/relationships/image" Target="../media/image176.png"/><Relationship Id="rId22" Type="http://schemas.openxmlformats.org/officeDocument/2006/relationships/image" Target="../media/image196.png"/></Relationships>
</file>

<file path=ppt/slides/_rels/slide28.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18" Type="http://schemas.openxmlformats.org/officeDocument/2006/relationships/image" Target="../media/image155.png"/><Relationship Id="rId3" Type="http://schemas.openxmlformats.org/officeDocument/2006/relationships/image" Target="../media/image34.pn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png"/><Relationship Id="rId2" Type="http://schemas.openxmlformats.org/officeDocument/2006/relationships/notesSlide" Target="../notesSlides/notesSlide25.xml"/><Relationship Id="rId16"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203.png"/><Relationship Id="rId5" Type="http://schemas.openxmlformats.org/officeDocument/2006/relationships/image" Target="../media/image36.png"/><Relationship Id="rId15" Type="http://schemas.openxmlformats.org/officeDocument/2006/relationships/image" Target="../media/image207.png"/><Relationship Id="rId10" Type="http://schemas.openxmlformats.org/officeDocument/2006/relationships/image" Target="../media/image202.png"/><Relationship Id="rId19" Type="http://schemas.openxmlformats.org/officeDocument/2006/relationships/hyperlink" Target="http://www.rapidbbs.cn/" TargetMode="External"/><Relationship Id="rId4" Type="http://schemas.openxmlformats.org/officeDocument/2006/relationships/image" Target="../media/image35.png"/><Relationship Id="rId9" Type="http://schemas.openxmlformats.org/officeDocument/2006/relationships/image" Target="../media/image201.png"/><Relationship Id="rId1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18" Type="http://schemas.openxmlformats.org/officeDocument/2006/relationships/image" Target="../media/image222.png"/><Relationship Id="rId26" Type="http://schemas.openxmlformats.org/officeDocument/2006/relationships/image" Target="../media/image229.png"/><Relationship Id="rId3" Type="http://schemas.openxmlformats.org/officeDocument/2006/relationships/image" Target="../media/image34.png"/><Relationship Id="rId21" Type="http://schemas.openxmlformats.org/officeDocument/2006/relationships/image" Target="../media/image225.png"/><Relationship Id="rId7" Type="http://schemas.openxmlformats.org/officeDocument/2006/relationships/image" Target="../media/image211.jpeg"/><Relationship Id="rId12" Type="http://schemas.openxmlformats.org/officeDocument/2006/relationships/image" Target="../media/image216.png"/><Relationship Id="rId17" Type="http://schemas.openxmlformats.org/officeDocument/2006/relationships/image" Target="../media/image221.png"/><Relationship Id="rId25" Type="http://schemas.openxmlformats.org/officeDocument/2006/relationships/hyperlink" Target="http://en.wikipedia.org/wiki/File:Internet_Explorer_7_Logo.png" TargetMode="External"/><Relationship Id="rId2" Type="http://schemas.openxmlformats.org/officeDocument/2006/relationships/notesSlide" Target="../notesSlides/notesSlide26.xml"/><Relationship Id="rId16" Type="http://schemas.openxmlformats.org/officeDocument/2006/relationships/image" Target="../media/image220.png"/><Relationship Id="rId20" Type="http://schemas.openxmlformats.org/officeDocument/2006/relationships/image" Target="../media/image224.png"/><Relationship Id="rId29" Type="http://schemas.openxmlformats.org/officeDocument/2006/relationships/image" Target="../media/image231.png"/><Relationship Id="rId1" Type="http://schemas.openxmlformats.org/officeDocument/2006/relationships/slideLayout" Target="../slideLayouts/slideLayout3.xml"/><Relationship Id="rId6" Type="http://schemas.openxmlformats.org/officeDocument/2006/relationships/image" Target="../media/image210.png"/><Relationship Id="rId11" Type="http://schemas.openxmlformats.org/officeDocument/2006/relationships/image" Target="../media/image215.png"/><Relationship Id="rId24" Type="http://schemas.openxmlformats.org/officeDocument/2006/relationships/image" Target="../media/image228.jpeg"/><Relationship Id="rId5" Type="http://schemas.openxmlformats.org/officeDocument/2006/relationships/image" Target="../media/image36.png"/><Relationship Id="rId15" Type="http://schemas.openxmlformats.org/officeDocument/2006/relationships/image" Target="../media/image219.png"/><Relationship Id="rId23" Type="http://schemas.openxmlformats.org/officeDocument/2006/relationships/image" Target="../media/image227.jpeg"/><Relationship Id="rId28" Type="http://schemas.openxmlformats.org/officeDocument/2006/relationships/image" Target="../media/image27.png"/><Relationship Id="rId10" Type="http://schemas.openxmlformats.org/officeDocument/2006/relationships/image" Target="../media/image214.png"/><Relationship Id="rId19" Type="http://schemas.openxmlformats.org/officeDocument/2006/relationships/image" Target="../media/image223.png"/><Relationship Id="rId4" Type="http://schemas.openxmlformats.org/officeDocument/2006/relationships/image" Target="../media/image35.png"/><Relationship Id="rId9" Type="http://schemas.openxmlformats.org/officeDocument/2006/relationships/image" Target="../media/image213.png"/><Relationship Id="rId14" Type="http://schemas.openxmlformats.org/officeDocument/2006/relationships/image" Target="../media/image218.png"/><Relationship Id="rId22" Type="http://schemas.openxmlformats.org/officeDocument/2006/relationships/image" Target="../media/image226.png"/><Relationship Id="rId27" Type="http://schemas.openxmlformats.org/officeDocument/2006/relationships/image" Target="../media/image230.png"/><Relationship Id="rId30" Type="http://schemas.openxmlformats.org/officeDocument/2006/relationships/hyperlink" Target="http://www.rapidbbs.c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rapidbbs.cn/" TargetMode="Externa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0.png"/><Relationship Id="rId18" Type="http://schemas.openxmlformats.org/officeDocument/2006/relationships/image" Target="../media/image245.png"/><Relationship Id="rId3" Type="http://schemas.openxmlformats.org/officeDocument/2006/relationships/image" Target="../media/image232.png"/><Relationship Id="rId21" Type="http://schemas.openxmlformats.org/officeDocument/2006/relationships/image" Target="../media/image36.png"/><Relationship Id="rId7" Type="http://schemas.openxmlformats.org/officeDocument/2006/relationships/image" Target="../media/image236.png"/><Relationship Id="rId12" Type="http://schemas.openxmlformats.org/officeDocument/2006/relationships/image" Target="../media/image239.png"/><Relationship Id="rId17" Type="http://schemas.openxmlformats.org/officeDocument/2006/relationships/image" Target="../media/image244.png"/><Relationship Id="rId2" Type="http://schemas.openxmlformats.org/officeDocument/2006/relationships/notesSlide" Target="../notesSlides/notesSlide27.xml"/><Relationship Id="rId16" Type="http://schemas.openxmlformats.org/officeDocument/2006/relationships/image" Target="../media/image243.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35.png"/><Relationship Id="rId11" Type="http://schemas.openxmlformats.org/officeDocument/2006/relationships/image" Target="../media/image230.png"/><Relationship Id="rId5" Type="http://schemas.openxmlformats.org/officeDocument/2006/relationships/image" Target="../media/image234.png"/><Relationship Id="rId15" Type="http://schemas.openxmlformats.org/officeDocument/2006/relationships/image" Target="../media/image242.png"/><Relationship Id="rId10" Type="http://schemas.openxmlformats.org/officeDocument/2006/relationships/image" Target="../media/image218.png"/><Relationship Id="rId19" Type="http://schemas.openxmlformats.org/officeDocument/2006/relationships/image" Target="../media/image34.pn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1.png"/><Relationship Id="rId22" Type="http://schemas.openxmlformats.org/officeDocument/2006/relationships/hyperlink" Target="http://www.rapidbbs.cn/"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07.png"/><Relationship Id="rId18" Type="http://schemas.openxmlformats.org/officeDocument/2006/relationships/image" Target="../media/image251.png"/><Relationship Id="rId3" Type="http://schemas.openxmlformats.org/officeDocument/2006/relationships/image" Target="../media/image34.png"/><Relationship Id="rId7" Type="http://schemas.openxmlformats.org/officeDocument/2006/relationships/image" Target="../media/image218.png"/><Relationship Id="rId12" Type="http://schemas.openxmlformats.org/officeDocument/2006/relationships/image" Target="../media/image206.png"/><Relationship Id="rId17" Type="http://schemas.openxmlformats.org/officeDocument/2006/relationships/image" Target="../media/image250.png"/><Relationship Id="rId2" Type="http://schemas.openxmlformats.org/officeDocument/2006/relationships/notesSlide" Target="../notesSlides/notesSlide28.xml"/><Relationship Id="rId16" Type="http://schemas.openxmlformats.org/officeDocument/2006/relationships/image" Target="../media/image249.png"/><Relationship Id="rId20" Type="http://schemas.openxmlformats.org/officeDocument/2006/relationships/hyperlink" Target="http://www.rapidbbs.cn/" TargetMode="External"/><Relationship Id="rId1" Type="http://schemas.openxmlformats.org/officeDocument/2006/relationships/slideLayout" Target="../slideLayouts/slideLayout1.xml"/><Relationship Id="rId6" Type="http://schemas.openxmlformats.org/officeDocument/2006/relationships/image" Target="../media/image246.png"/><Relationship Id="rId11" Type="http://schemas.openxmlformats.org/officeDocument/2006/relationships/image" Target="../media/image205.png"/><Relationship Id="rId5" Type="http://schemas.openxmlformats.org/officeDocument/2006/relationships/image" Target="../media/image36.png"/><Relationship Id="rId15" Type="http://schemas.openxmlformats.org/officeDocument/2006/relationships/image" Target="../media/image209.png"/><Relationship Id="rId10" Type="http://schemas.openxmlformats.org/officeDocument/2006/relationships/image" Target="../media/image204.png"/><Relationship Id="rId19"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248.png"/><Relationship Id="rId14" Type="http://schemas.openxmlformats.org/officeDocument/2006/relationships/image" Target="../media/image20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www.rapidbbs.cn/"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hyperlink" Target="http://www.rapidbbs.c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15.png"/><Relationship Id="rId4" Type="http://schemas.openxmlformats.org/officeDocument/2006/relationships/image" Target="../media/image253.png"/></Relationships>
</file>

<file path=ppt/slides/_rels/slide34.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71.png"/><Relationship Id="rId7" Type="http://schemas.openxmlformats.org/officeDocument/2006/relationships/image" Target="../media/image2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254.png"/><Relationship Id="rId10" Type="http://schemas.openxmlformats.org/officeDocument/2006/relationships/hyperlink" Target="http://www.rapidbbs.cn/" TargetMode="External"/><Relationship Id="rId4" Type="http://schemas.openxmlformats.org/officeDocument/2006/relationships/image" Target="../media/image72.png"/><Relationship Id="rId9" Type="http://schemas.openxmlformats.org/officeDocument/2006/relationships/image" Target="../media/image253.png"/></Relationships>
</file>

<file path=ppt/slides/_rels/slide35.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74.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hyperlink" Target="http://www.rapidbbs.cn/" TargetMode="External"/><Relationship Id="rId5" Type="http://schemas.openxmlformats.org/officeDocument/2006/relationships/image" Target="../media/image76.png"/><Relationship Id="rId10" Type="http://schemas.openxmlformats.org/officeDocument/2006/relationships/image" Target="../media/image255.png"/><Relationship Id="rId4" Type="http://schemas.openxmlformats.org/officeDocument/2006/relationships/image" Target="../media/image73.png"/><Relationship Id="rId9" Type="http://schemas.openxmlformats.org/officeDocument/2006/relationships/image" Target="../media/image253.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2.png"/><Relationship Id="rId18" Type="http://schemas.openxmlformats.org/officeDocument/2006/relationships/hyperlink" Target="http://www.rapidbbs.cn/" TargetMode="External"/><Relationship Id="rId3" Type="http://schemas.openxmlformats.org/officeDocument/2006/relationships/image" Target="../media/image257.png"/><Relationship Id="rId7" Type="http://schemas.openxmlformats.org/officeDocument/2006/relationships/image" Target="../media/image125.png"/><Relationship Id="rId12" Type="http://schemas.openxmlformats.org/officeDocument/2006/relationships/image" Target="../media/image147.png"/><Relationship Id="rId17" Type="http://schemas.openxmlformats.org/officeDocument/2006/relationships/image" Target="../media/image155.png"/><Relationship Id="rId2" Type="http://schemas.openxmlformats.org/officeDocument/2006/relationships/notesSlide" Target="../notesSlides/notesSlide33.xml"/><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259.png"/><Relationship Id="rId11" Type="http://schemas.openxmlformats.org/officeDocument/2006/relationships/image" Target="../media/image261.png"/><Relationship Id="rId5" Type="http://schemas.openxmlformats.org/officeDocument/2006/relationships/image" Target="../media/image258.png"/><Relationship Id="rId15" Type="http://schemas.openxmlformats.org/officeDocument/2006/relationships/image" Target="../media/image253.png"/><Relationship Id="rId10" Type="http://schemas.openxmlformats.org/officeDocument/2006/relationships/image" Target="../media/image260.png"/><Relationship Id="rId4" Type="http://schemas.openxmlformats.org/officeDocument/2006/relationships/image" Target="../media/image179.png"/><Relationship Id="rId9" Type="http://schemas.openxmlformats.org/officeDocument/2006/relationships/image" Target="../media/image118.png"/><Relationship Id="rId14" Type="http://schemas.openxmlformats.org/officeDocument/2006/relationships/image" Target="../media/image252.png"/></Relationships>
</file>

<file path=ppt/slides/_rels/slide37.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hyperlink" Target="http://www.rapidbbs.cn/" TargetMode="External"/><Relationship Id="rId3" Type="http://schemas.openxmlformats.org/officeDocument/2006/relationships/image" Target="../media/image252.png"/><Relationship Id="rId7" Type="http://schemas.openxmlformats.org/officeDocument/2006/relationships/image" Target="../media/image265.png"/><Relationship Id="rId12"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4.png"/><Relationship Id="rId11" Type="http://schemas.openxmlformats.org/officeDocument/2006/relationships/image" Target="../media/image115.png"/><Relationship Id="rId5" Type="http://schemas.openxmlformats.org/officeDocument/2006/relationships/image" Target="../media/image263.png"/><Relationship Id="rId10" Type="http://schemas.openxmlformats.org/officeDocument/2006/relationships/image" Target="../media/image268.png"/><Relationship Id="rId4" Type="http://schemas.openxmlformats.org/officeDocument/2006/relationships/image" Target="../media/image253.png"/><Relationship Id="rId9" Type="http://schemas.openxmlformats.org/officeDocument/2006/relationships/image" Target="../media/image267.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www.rapidbbs.cn/"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274.png"/><Relationship Id="rId13" Type="http://schemas.openxmlformats.org/officeDocument/2006/relationships/image" Target="../media/image115.png"/><Relationship Id="rId3" Type="http://schemas.openxmlformats.org/officeDocument/2006/relationships/image" Target="../media/image269.png"/><Relationship Id="rId7" Type="http://schemas.openxmlformats.org/officeDocument/2006/relationships/image" Target="../media/image273.png"/><Relationship Id="rId12"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2.png"/><Relationship Id="rId11" Type="http://schemas.openxmlformats.org/officeDocument/2006/relationships/image" Target="../media/image277.png"/><Relationship Id="rId5" Type="http://schemas.openxmlformats.org/officeDocument/2006/relationships/image" Target="../media/image271.png"/><Relationship Id="rId10" Type="http://schemas.openxmlformats.org/officeDocument/2006/relationships/image" Target="../media/image276.png"/><Relationship Id="rId4" Type="http://schemas.openxmlformats.org/officeDocument/2006/relationships/image" Target="../media/image270.png"/><Relationship Id="rId9" Type="http://schemas.openxmlformats.org/officeDocument/2006/relationships/image" Target="../media/image275.png"/><Relationship Id="rId14" Type="http://schemas.openxmlformats.org/officeDocument/2006/relationships/hyperlink" Target="http://www.rapidbbs.c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rapidbbs.cn/"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90.png"/><Relationship Id="rId7" Type="http://schemas.openxmlformats.org/officeDocument/2006/relationships/image" Target="../media/image281.png"/><Relationship Id="rId12" Type="http://schemas.openxmlformats.org/officeDocument/2006/relationships/hyperlink" Target="http://www.rapidbbs.c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115.png"/><Relationship Id="rId5" Type="http://schemas.openxmlformats.org/officeDocument/2006/relationships/image" Target="../media/image279.png"/><Relationship Id="rId10" Type="http://schemas.openxmlformats.org/officeDocument/2006/relationships/image" Target="../media/image283.png"/><Relationship Id="rId4" Type="http://schemas.openxmlformats.org/officeDocument/2006/relationships/image" Target="../media/image278.png"/><Relationship Id="rId9" Type="http://schemas.openxmlformats.org/officeDocument/2006/relationships/image" Target="../media/image282.png"/></Relationships>
</file>

<file path=ppt/slides/_rels/slide41.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284.png"/><Relationship Id="rId7" Type="http://schemas.openxmlformats.org/officeDocument/2006/relationships/image" Target="../media/image28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rapidbbs.cn/"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hyperlink" Target="http://www.rapidbbs.cn/" TargetMode="External"/><Relationship Id="rId4" Type="http://schemas.openxmlformats.org/officeDocument/2006/relationships/image" Target="../media/image29.png"/><Relationship Id="rId9" Type="http://schemas.openxmlformats.org/officeDocument/2006/relationships/hyperlink" Target="http://download.microsoft.com/download/d/4/1/d4134647-61a3-4315-b3be-92a6ee7d0ac0/CMO_Sales_Datasheet_Final.pdf"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9.png"/><Relationship Id="rId3" Type="http://schemas.openxmlformats.org/officeDocument/2006/relationships/image" Target="../media/image289.png"/><Relationship Id="rId7" Type="http://schemas.openxmlformats.org/officeDocument/2006/relationships/image" Target="../media/image293.png"/><Relationship Id="rId12" Type="http://schemas.openxmlformats.org/officeDocument/2006/relationships/image" Target="../media/image298.png"/><Relationship Id="rId17" Type="http://schemas.openxmlformats.org/officeDocument/2006/relationships/hyperlink" Target="http://www.rapidbbs.cn/" TargetMode="External"/><Relationship Id="rId2" Type="http://schemas.openxmlformats.org/officeDocument/2006/relationships/notesSlide" Target="../notesSlides/notesSlide41.xml"/><Relationship Id="rId16" Type="http://schemas.openxmlformats.org/officeDocument/2006/relationships/image" Target="../media/image302.png"/><Relationship Id="rId1" Type="http://schemas.openxmlformats.org/officeDocument/2006/relationships/slideLayout" Target="../slideLayouts/slideLayout34.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5" Type="http://schemas.openxmlformats.org/officeDocument/2006/relationships/image" Target="../media/image30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 Id="rId14" Type="http://schemas.openxmlformats.org/officeDocument/2006/relationships/image" Target="../media/image300.png"/></Relationships>
</file>

<file path=ppt/slides/_rels/slide45.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notesSlide" Target="../notesSlides/notesSlide42.xml"/><Relationship Id="rId1" Type="http://schemas.openxmlformats.org/officeDocument/2006/relationships/slideLayout" Target="../slideLayouts/slideLayout34.xml"/><Relationship Id="rId6" Type="http://schemas.openxmlformats.org/officeDocument/2006/relationships/image" Target="../media/image306.png"/><Relationship Id="rId5" Type="http://schemas.openxmlformats.org/officeDocument/2006/relationships/image" Target="../media/image305.png"/><Relationship Id="rId10" Type="http://schemas.openxmlformats.org/officeDocument/2006/relationships/hyperlink" Target="http://www.rapidbbs.cn/" TargetMode="External"/><Relationship Id="rId4" Type="http://schemas.openxmlformats.org/officeDocument/2006/relationships/image" Target="../media/image304.png"/><Relationship Id="rId9" Type="http://schemas.openxmlformats.org/officeDocument/2006/relationships/image" Target="../media/image309.png"/></Relationships>
</file>

<file path=ppt/slides/_rels/slide46.xml.rels><?xml version="1.0" encoding="UTF-8" standalone="yes"?>
<Relationships xmlns="http://schemas.openxmlformats.org/package/2006/relationships"><Relationship Id="rId8" Type="http://schemas.openxmlformats.org/officeDocument/2006/relationships/image" Target="../media/image315.png"/><Relationship Id="rId13" Type="http://schemas.openxmlformats.org/officeDocument/2006/relationships/image" Target="../media/image320.png"/><Relationship Id="rId3" Type="http://schemas.openxmlformats.org/officeDocument/2006/relationships/image" Target="../media/image310.png"/><Relationship Id="rId7" Type="http://schemas.openxmlformats.org/officeDocument/2006/relationships/image" Target="../media/image314.png"/><Relationship Id="rId12" Type="http://schemas.openxmlformats.org/officeDocument/2006/relationships/image" Target="../media/image319.png"/><Relationship Id="rId17" Type="http://schemas.openxmlformats.org/officeDocument/2006/relationships/hyperlink" Target="http://www.rapidbbs.cn/" TargetMode="External"/><Relationship Id="rId2" Type="http://schemas.openxmlformats.org/officeDocument/2006/relationships/notesSlide" Target="../notesSlides/notesSlide43.xml"/><Relationship Id="rId16" Type="http://schemas.openxmlformats.org/officeDocument/2006/relationships/image" Target="../media/image323.png"/><Relationship Id="rId1" Type="http://schemas.openxmlformats.org/officeDocument/2006/relationships/slideLayout" Target="../slideLayouts/slideLayout34.xml"/><Relationship Id="rId6" Type="http://schemas.openxmlformats.org/officeDocument/2006/relationships/image" Target="../media/image313.png"/><Relationship Id="rId11" Type="http://schemas.openxmlformats.org/officeDocument/2006/relationships/image" Target="../media/image318.png"/><Relationship Id="rId5" Type="http://schemas.openxmlformats.org/officeDocument/2006/relationships/image" Target="../media/image312.png"/><Relationship Id="rId15" Type="http://schemas.openxmlformats.org/officeDocument/2006/relationships/image" Target="../media/image322.png"/><Relationship Id="rId10" Type="http://schemas.openxmlformats.org/officeDocument/2006/relationships/image" Target="../media/image317.png"/><Relationship Id="rId4" Type="http://schemas.openxmlformats.org/officeDocument/2006/relationships/image" Target="../media/image311.png"/><Relationship Id="rId9" Type="http://schemas.openxmlformats.org/officeDocument/2006/relationships/image" Target="../media/image316.png"/><Relationship Id="rId14" Type="http://schemas.openxmlformats.org/officeDocument/2006/relationships/image" Target="../media/image321.png"/></Relationships>
</file>

<file path=ppt/slides/_rels/slide47.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327.png"/><Relationship Id="rId5" Type="http://schemas.openxmlformats.org/officeDocument/2006/relationships/image" Target="../media/image326.png"/><Relationship Id="rId10" Type="http://schemas.openxmlformats.org/officeDocument/2006/relationships/hyperlink" Target="http://www.rapidbbs.cn/" TargetMode="External"/><Relationship Id="rId4" Type="http://schemas.openxmlformats.org/officeDocument/2006/relationships/image" Target="../media/image325.png"/><Relationship Id="rId9" Type="http://schemas.openxmlformats.org/officeDocument/2006/relationships/image" Target="../media/image330.png"/></Relationships>
</file>

<file path=ppt/slides/_rels/slide48.xml.rels><?xml version="1.0" encoding="UTF-8" standalone="yes"?>
<Relationships xmlns="http://schemas.openxmlformats.org/package/2006/relationships"><Relationship Id="rId8" Type="http://schemas.openxmlformats.org/officeDocument/2006/relationships/image" Target="../media/image336.png"/><Relationship Id="rId13" Type="http://schemas.openxmlformats.org/officeDocument/2006/relationships/image" Target="../media/image341.png"/><Relationship Id="rId3" Type="http://schemas.openxmlformats.org/officeDocument/2006/relationships/image" Target="../media/image331.png"/><Relationship Id="rId7" Type="http://schemas.openxmlformats.org/officeDocument/2006/relationships/image" Target="../media/image335.png"/><Relationship Id="rId12" Type="http://schemas.openxmlformats.org/officeDocument/2006/relationships/image" Target="../media/image340.png"/><Relationship Id="rId2" Type="http://schemas.openxmlformats.org/officeDocument/2006/relationships/notesSlide" Target="../notesSlides/notesSlide45.xml"/><Relationship Id="rId1" Type="http://schemas.openxmlformats.org/officeDocument/2006/relationships/slideLayout" Target="../slideLayouts/slideLayout41.xml"/><Relationship Id="rId6" Type="http://schemas.openxmlformats.org/officeDocument/2006/relationships/image" Target="../media/image334.png"/><Relationship Id="rId11" Type="http://schemas.openxmlformats.org/officeDocument/2006/relationships/image" Target="../media/image339.png"/><Relationship Id="rId5" Type="http://schemas.openxmlformats.org/officeDocument/2006/relationships/image" Target="../media/image333.png"/><Relationship Id="rId10" Type="http://schemas.openxmlformats.org/officeDocument/2006/relationships/image" Target="../media/image338.png"/><Relationship Id="rId4" Type="http://schemas.openxmlformats.org/officeDocument/2006/relationships/image" Target="../media/image332.png"/><Relationship Id="rId9" Type="http://schemas.openxmlformats.org/officeDocument/2006/relationships/image" Target="../media/image337.png"/><Relationship Id="rId14" Type="http://schemas.openxmlformats.org/officeDocument/2006/relationships/hyperlink" Target="http://www.rapidbbs.c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hyperlink" Target="http://www.rapidbbs.c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348.png"/><Relationship Id="rId13" Type="http://schemas.openxmlformats.org/officeDocument/2006/relationships/image" Target="../media/image342.png"/><Relationship Id="rId3" Type="http://schemas.openxmlformats.org/officeDocument/2006/relationships/image" Target="../media/image343.png"/><Relationship Id="rId7" Type="http://schemas.openxmlformats.org/officeDocument/2006/relationships/image" Target="../media/image347.png"/><Relationship Id="rId12" Type="http://schemas.openxmlformats.org/officeDocument/2006/relationships/image" Target="../media/image352.png"/><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image" Target="../media/image346.png"/><Relationship Id="rId11" Type="http://schemas.openxmlformats.org/officeDocument/2006/relationships/image" Target="../media/image351.png"/><Relationship Id="rId5" Type="http://schemas.openxmlformats.org/officeDocument/2006/relationships/image" Target="../media/image345.png"/><Relationship Id="rId10" Type="http://schemas.openxmlformats.org/officeDocument/2006/relationships/image" Target="../media/image350.png"/><Relationship Id="rId4" Type="http://schemas.openxmlformats.org/officeDocument/2006/relationships/image" Target="../media/image344.png"/><Relationship Id="rId9" Type="http://schemas.openxmlformats.org/officeDocument/2006/relationships/image" Target="../media/image349.png"/><Relationship Id="rId14" Type="http://schemas.openxmlformats.org/officeDocument/2006/relationships/hyperlink" Target="http://www.rapidbbs.c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hyperlink" Target="http://www.rapidbbs.c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54.png"/><Relationship Id="rId7" Type="http://schemas.openxmlformats.org/officeDocument/2006/relationships/hyperlink" Target="http://www.rapidbbs.cn/" TargetMode="External"/><Relationship Id="rId2" Type="http://schemas.openxmlformats.org/officeDocument/2006/relationships/notesSlide" Target="../notesSlides/notesSlide49.xml"/><Relationship Id="rId1" Type="http://schemas.openxmlformats.org/officeDocument/2006/relationships/slideLayout" Target="../slideLayouts/slideLayout30.xml"/><Relationship Id="rId6" Type="http://schemas.openxmlformats.org/officeDocument/2006/relationships/image" Target="../media/image352.png"/><Relationship Id="rId5" Type="http://schemas.openxmlformats.org/officeDocument/2006/relationships/image" Target="../media/image356.png"/><Relationship Id="rId4" Type="http://schemas.openxmlformats.org/officeDocument/2006/relationships/image" Target="../media/image355.png"/></Relationships>
</file>

<file path=ppt/slides/_rels/slide53.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352.png"/><Relationship Id="rId7" Type="http://schemas.openxmlformats.org/officeDocument/2006/relationships/image" Target="../media/image359.png"/><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307.png"/><Relationship Id="rId5" Type="http://schemas.openxmlformats.org/officeDocument/2006/relationships/image" Target="../media/image358.png"/><Relationship Id="rId4" Type="http://schemas.openxmlformats.org/officeDocument/2006/relationships/image" Target="../media/image357.png"/></Relationships>
</file>

<file path=ppt/slides/_rels/slide54.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hyperlink" Target="http://www.rapidbbs.cn/"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364.png"/><Relationship Id="rId13" Type="http://schemas.openxmlformats.org/officeDocument/2006/relationships/image" Target="../media/image367.png"/><Relationship Id="rId3" Type="http://schemas.openxmlformats.org/officeDocument/2006/relationships/image" Target="../media/image310.png"/><Relationship Id="rId7" Type="http://schemas.openxmlformats.org/officeDocument/2006/relationships/image" Target="../media/image318.png"/><Relationship Id="rId12" Type="http://schemas.openxmlformats.org/officeDocument/2006/relationships/image" Target="../media/image366.png"/><Relationship Id="rId2" Type="http://schemas.openxmlformats.org/officeDocument/2006/relationships/notesSlide" Target="../notesSlides/notesSlide52.xml"/><Relationship Id="rId1" Type="http://schemas.openxmlformats.org/officeDocument/2006/relationships/slideLayout" Target="../slideLayouts/slideLayout34.xml"/><Relationship Id="rId6" Type="http://schemas.openxmlformats.org/officeDocument/2006/relationships/image" Target="../media/image363.png"/><Relationship Id="rId11" Type="http://schemas.openxmlformats.org/officeDocument/2006/relationships/image" Target="../media/image355.png"/><Relationship Id="rId5" Type="http://schemas.openxmlformats.org/officeDocument/2006/relationships/image" Target="../media/image362.png"/><Relationship Id="rId10" Type="http://schemas.openxmlformats.org/officeDocument/2006/relationships/image" Target="../media/image365.png"/><Relationship Id="rId4" Type="http://schemas.openxmlformats.org/officeDocument/2006/relationships/image" Target="../media/image361.png"/><Relationship Id="rId9" Type="http://schemas.openxmlformats.org/officeDocument/2006/relationships/image" Target="../media/image356.png"/><Relationship Id="rId14" Type="http://schemas.openxmlformats.org/officeDocument/2006/relationships/hyperlink" Target="http://www.rapidbbs.cn/"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366.png"/><Relationship Id="rId3" Type="http://schemas.openxmlformats.org/officeDocument/2006/relationships/image" Target="../media/image368.png"/><Relationship Id="rId7" Type="http://schemas.openxmlformats.org/officeDocument/2006/relationships/image" Target="../media/image356.png"/><Relationship Id="rId2" Type="http://schemas.openxmlformats.org/officeDocument/2006/relationships/notesSlide" Target="../notesSlides/notesSlide53.xml"/><Relationship Id="rId1" Type="http://schemas.openxmlformats.org/officeDocument/2006/relationships/slideLayout" Target="../slideLayouts/slideLayout34.xml"/><Relationship Id="rId6" Type="http://schemas.openxmlformats.org/officeDocument/2006/relationships/image" Target="../media/image355.png"/><Relationship Id="rId5" Type="http://schemas.openxmlformats.org/officeDocument/2006/relationships/image" Target="../media/image352.png"/><Relationship Id="rId4" Type="http://schemas.openxmlformats.org/officeDocument/2006/relationships/image" Target="../media/image369.png"/><Relationship Id="rId9" Type="http://schemas.openxmlformats.org/officeDocument/2006/relationships/hyperlink" Target="http://www.rapidbbs.cn/"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380.png"/><Relationship Id="rId18" Type="http://schemas.openxmlformats.org/officeDocument/2006/relationships/image" Target="../media/image384.png"/><Relationship Id="rId3" Type="http://schemas.openxmlformats.org/officeDocument/2006/relationships/image" Target="../media/image370.png"/><Relationship Id="rId21" Type="http://schemas.openxmlformats.org/officeDocument/2006/relationships/image" Target="../media/image387.png"/><Relationship Id="rId7" Type="http://schemas.openxmlformats.org/officeDocument/2006/relationships/image" Target="../media/image374.png"/><Relationship Id="rId12" Type="http://schemas.openxmlformats.org/officeDocument/2006/relationships/image" Target="../media/image379.png"/><Relationship Id="rId17" Type="http://schemas.openxmlformats.org/officeDocument/2006/relationships/image" Target="../media/image383.png"/><Relationship Id="rId25" Type="http://schemas.openxmlformats.org/officeDocument/2006/relationships/hyperlink" Target="http://www.rapidbbs.cn/" TargetMode="External"/><Relationship Id="rId2" Type="http://schemas.openxmlformats.org/officeDocument/2006/relationships/notesSlide" Target="../notesSlides/notesSlide54.xml"/><Relationship Id="rId16" Type="http://schemas.openxmlformats.org/officeDocument/2006/relationships/image" Target="../media/image350.png"/><Relationship Id="rId20" Type="http://schemas.openxmlformats.org/officeDocument/2006/relationships/image" Target="../media/image386.png"/><Relationship Id="rId1" Type="http://schemas.openxmlformats.org/officeDocument/2006/relationships/slideLayout" Target="../slideLayouts/slideLayout34.xml"/><Relationship Id="rId6" Type="http://schemas.openxmlformats.org/officeDocument/2006/relationships/image" Target="../media/image373.png"/><Relationship Id="rId11" Type="http://schemas.openxmlformats.org/officeDocument/2006/relationships/image" Target="../media/image378.png"/><Relationship Id="rId24" Type="http://schemas.openxmlformats.org/officeDocument/2006/relationships/image" Target="../media/image390.png"/><Relationship Id="rId5" Type="http://schemas.openxmlformats.org/officeDocument/2006/relationships/image" Target="../media/image372.png"/><Relationship Id="rId15" Type="http://schemas.openxmlformats.org/officeDocument/2006/relationships/image" Target="../media/image382.png"/><Relationship Id="rId23" Type="http://schemas.openxmlformats.org/officeDocument/2006/relationships/image" Target="../media/image389.png"/><Relationship Id="rId10" Type="http://schemas.openxmlformats.org/officeDocument/2006/relationships/image" Target="../media/image377.png"/><Relationship Id="rId19" Type="http://schemas.openxmlformats.org/officeDocument/2006/relationships/image" Target="../media/image385.png"/><Relationship Id="rId4" Type="http://schemas.openxmlformats.org/officeDocument/2006/relationships/image" Target="../media/image371.png"/><Relationship Id="rId9" Type="http://schemas.openxmlformats.org/officeDocument/2006/relationships/image" Target="../media/image376.png"/><Relationship Id="rId14" Type="http://schemas.openxmlformats.org/officeDocument/2006/relationships/image" Target="../media/image381.png"/><Relationship Id="rId22" Type="http://schemas.openxmlformats.org/officeDocument/2006/relationships/image" Target="../media/image388.png"/></Relationships>
</file>

<file path=ppt/slides/_rels/slide58.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hyperlink" Target="http://www.rapidbbs.c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92.png"/><Relationship Id="rId7" Type="http://schemas.openxmlformats.org/officeDocument/2006/relationships/hyperlink" Target="http://www.rapidbbs.cn/" TargetMode="External"/><Relationship Id="rId2" Type="http://schemas.openxmlformats.org/officeDocument/2006/relationships/notesSlide" Target="../notesSlides/notesSlide56.xml"/><Relationship Id="rId1" Type="http://schemas.openxmlformats.org/officeDocument/2006/relationships/slideLayout" Target="../slideLayouts/slideLayout30.xml"/><Relationship Id="rId6" Type="http://schemas.openxmlformats.org/officeDocument/2006/relationships/image" Target="../media/image358.png"/><Relationship Id="rId5" Type="http://schemas.openxmlformats.org/officeDocument/2006/relationships/image" Target="../media/image393.png"/><Relationship Id="rId4" Type="http://schemas.openxmlformats.org/officeDocument/2006/relationships/image" Target="../media/image35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hyperlink" Target="http://www.rapidbbs.cn/"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394.png"/><Relationship Id="rId7" Type="http://schemas.openxmlformats.org/officeDocument/2006/relationships/image" Target="../media/image395.png"/><Relationship Id="rId2" Type="http://schemas.openxmlformats.org/officeDocument/2006/relationships/notesSlide" Target="../notesSlides/notesSlide57.xml"/><Relationship Id="rId1" Type="http://schemas.openxmlformats.org/officeDocument/2006/relationships/slideLayout" Target="../slideLayouts/slideLayout40.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2.png"/></Relationships>
</file>

<file path=ppt/slides/_rels/slide61.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396.png"/><Relationship Id="rId7" Type="http://schemas.openxmlformats.org/officeDocument/2006/relationships/image" Target="../media/image399.png"/><Relationship Id="rId2" Type="http://schemas.openxmlformats.org/officeDocument/2006/relationships/notesSlide" Target="../notesSlides/notesSlide58.xml"/><Relationship Id="rId1" Type="http://schemas.openxmlformats.org/officeDocument/2006/relationships/slideLayout" Target="../slideLayouts/slideLayout35.xml"/><Relationship Id="rId6" Type="http://schemas.openxmlformats.org/officeDocument/2006/relationships/image" Target="../media/image307.png"/><Relationship Id="rId5" Type="http://schemas.openxmlformats.org/officeDocument/2006/relationships/image" Target="../media/image398.png"/><Relationship Id="rId4" Type="http://schemas.openxmlformats.org/officeDocument/2006/relationships/image" Target="../media/image397.png"/></Relationships>
</file>

<file path=ppt/slides/_rels/slide6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59.xml"/><Relationship Id="rId1" Type="http://schemas.openxmlformats.org/officeDocument/2006/relationships/slideLayout" Target="../slideLayouts/slideLayout35.xml"/><Relationship Id="rId6" Type="http://schemas.openxmlformats.org/officeDocument/2006/relationships/hyperlink" Target="http://www.rapidbbs.cn/" TargetMode="External"/><Relationship Id="rId5" Type="http://schemas.openxmlformats.org/officeDocument/2006/relationships/image" Target="../media/image352.png"/><Relationship Id="rId4" Type="http://schemas.openxmlformats.org/officeDocument/2006/relationships/image" Target="../media/image400.png"/></Relationships>
</file>

<file path=ppt/slides/_rels/slide63.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hyperlink" Target="http://www.rapidbbs.cn/" TargetMode="External"/><Relationship Id="rId2" Type="http://schemas.openxmlformats.org/officeDocument/2006/relationships/notesSlide" Target="../notesSlides/notesSlide60.xml"/><Relationship Id="rId1" Type="http://schemas.openxmlformats.org/officeDocument/2006/relationships/slideLayout" Target="../slideLayouts/slideLayout35.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52.png"/></Relationships>
</file>

<file path=ppt/slides/_rels/slide64.xml.rels><?xml version="1.0" encoding="UTF-8" standalone="yes"?>
<Relationships xmlns="http://schemas.openxmlformats.org/package/2006/relationships"><Relationship Id="rId8" Type="http://schemas.openxmlformats.org/officeDocument/2006/relationships/image" Target="../media/image407.png"/><Relationship Id="rId13" Type="http://schemas.openxmlformats.org/officeDocument/2006/relationships/hyperlink" Target="http://www.rapidbbs.cn/" TargetMode="External"/><Relationship Id="rId3" Type="http://schemas.openxmlformats.org/officeDocument/2006/relationships/image" Target="../media/image402.png"/><Relationship Id="rId7" Type="http://schemas.openxmlformats.org/officeDocument/2006/relationships/image" Target="../media/image406.png"/><Relationship Id="rId12" Type="http://schemas.openxmlformats.org/officeDocument/2006/relationships/image" Target="../media/image411.png"/><Relationship Id="rId2" Type="http://schemas.openxmlformats.org/officeDocument/2006/relationships/notesSlide" Target="../notesSlides/notesSlide61.xml"/><Relationship Id="rId1" Type="http://schemas.openxmlformats.org/officeDocument/2006/relationships/slideLayout" Target="../slideLayouts/slideLayout34.xml"/><Relationship Id="rId6" Type="http://schemas.openxmlformats.org/officeDocument/2006/relationships/image" Target="../media/image405.png"/><Relationship Id="rId11" Type="http://schemas.openxmlformats.org/officeDocument/2006/relationships/image" Target="../media/image410.png"/><Relationship Id="rId5" Type="http://schemas.openxmlformats.org/officeDocument/2006/relationships/image" Target="../media/image404.png"/><Relationship Id="rId10" Type="http://schemas.openxmlformats.org/officeDocument/2006/relationships/image" Target="../media/image409.png"/><Relationship Id="rId4" Type="http://schemas.openxmlformats.org/officeDocument/2006/relationships/image" Target="../media/image403.png"/><Relationship Id="rId9" Type="http://schemas.openxmlformats.org/officeDocument/2006/relationships/image" Target="../media/image408.png"/></Relationships>
</file>

<file path=ppt/slides/_rels/slide65.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412.png"/><Relationship Id="rId7" Type="http://schemas.openxmlformats.org/officeDocument/2006/relationships/image" Target="../media/image416.png"/><Relationship Id="rId2" Type="http://schemas.openxmlformats.org/officeDocument/2006/relationships/notesSlide" Target="../notesSlides/notesSlide62.xml"/><Relationship Id="rId1" Type="http://schemas.openxmlformats.org/officeDocument/2006/relationships/slideLayout" Target="../slideLayouts/slideLayout34.xml"/><Relationship Id="rId6" Type="http://schemas.openxmlformats.org/officeDocument/2006/relationships/image" Target="../media/image415.png"/><Relationship Id="rId5" Type="http://schemas.openxmlformats.org/officeDocument/2006/relationships/image" Target="../media/image414.png"/><Relationship Id="rId4" Type="http://schemas.openxmlformats.org/officeDocument/2006/relationships/image" Target="../media/image413.jpeg"/></Relationships>
</file>

<file path=ppt/slides/_rels/slide66.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417.png"/><Relationship Id="rId7" Type="http://schemas.openxmlformats.org/officeDocument/2006/relationships/image" Target="../media/image421.png"/><Relationship Id="rId2" Type="http://schemas.openxmlformats.org/officeDocument/2006/relationships/notesSlide" Target="../notesSlides/notesSlide63.xml"/><Relationship Id="rId1" Type="http://schemas.openxmlformats.org/officeDocument/2006/relationships/slideLayout" Target="../slideLayouts/slideLayout40.xml"/><Relationship Id="rId6" Type="http://schemas.openxmlformats.org/officeDocument/2006/relationships/image" Target="../media/image420.png"/><Relationship Id="rId5" Type="http://schemas.openxmlformats.org/officeDocument/2006/relationships/image" Target="../media/image419.png"/><Relationship Id="rId4" Type="http://schemas.openxmlformats.org/officeDocument/2006/relationships/image" Target="../media/image418.png"/></Relationships>
</file>

<file path=ppt/slides/_rels/slide67.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64.xml"/><Relationship Id="rId1" Type="http://schemas.openxmlformats.org/officeDocument/2006/relationships/slideLayout" Target="../slideLayouts/slideLayout30.xml"/><Relationship Id="rId4" Type="http://schemas.openxmlformats.org/officeDocument/2006/relationships/hyperlink" Target="http://www.rapidbbs.cn/"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image" Target="../media/image427.png"/><Relationship Id="rId3" Type="http://schemas.openxmlformats.org/officeDocument/2006/relationships/image" Target="../media/image352.png"/><Relationship Id="rId7" Type="http://schemas.openxmlformats.org/officeDocument/2006/relationships/image" Target="../media/image397.png"/><Relationship Id="rId12" Type="http://schemas.openxmlformats.org/officeDocument/2006/relationships/image" Target="../media/image426.png"/><Relationship Id="rId17" Type="http://schemas.openxmlformats.org/officeDocument/2006/relationships/hyperlink" Target="http://www.rapidbbs.cn/" TargetMode="External"/><Relationship Id="rId2" Type="http://schemas.openxmlformats.org/officeDocument/2006/relationships/notesSlide" Target="../notesSlides/notesSlide65.xml"/><Relationship Id="rId16" Type="http://schemas.openxmlformats.org/officeDocument/2006/relationships/image" Target="../media/image256.png"/><Relationship Id="rId1" Type="http://schemas.openxmlformats.org/officeDocument/2006/relationships/slideLayout" Target="../slideLayouts/slideLayout34.xml"/><Relationship Id="rId6" Type="http://schemas.openxmlformats.org/officeDocument/2006/relationships/image" Target="../media/image396.png"/><Relationship Id="rId11" Type="http://schemas.openxmlformats.org/officeDocument/2006/relationships/image" Target="../media/image425.png"/><Relationship Id="rId5" Type="http://schemas.openxmlformats.org/officeDocument/2006/relationships/image" Target="../media/image422.png"/><Relationship Id="rId15" Type="http://schemas.openxmlformats.org/officeDocument/2006/relationships/image" Target="../media/image429.png"/><Relationship Id="rId10" Type="http://schemas.openxmlformats.org/officeDocument/2006/relationships/image" Target="../media/image424.png"/><Relationship Id="rId4" Type="http://schemas.openxmlformats.org/officeDocument/2006/relationships/image" Target="../media/image348.png"/><Relationship Id="rId9" Type="http://schemas.openxmlformats.org/officeDocument/2006/relationships/image" Target="../media/image423.png"/><Relationship Id="rId14" Type="http://schemas.openxmlformats.org/officeDocument/2006/relationships/image" Target="../media/image428.png"/></Relationships>
</file>

<file path=ppt/slides/_rels/slide69.xml.rels><?xml version="1.0" encoding="UTF-8" standalone="yes"?>
<Relationships xmlns="http://schemas.openxmlformats.org/package/2006/relationships"><Relationship Id="rId8" Type="http://schemas.openxmlformats.org/officeDocument/2006/relationships/image" Target="../media/image435.png"/><Relationship Id="rId3" Type="http://schemas.openxmlformats.org/officeDocument/2006/relationships/image" Target="../media/image430.png"/><Relationship Id="rId7" Type="http://schemas.openxmlformats.org/officeDocument/2006/relationships/image" Target="../media/image434.png"/><Relationship Id="rId2" Type="http://schemas.openxmlformats.org/officeDocument/2006/relationships/notesSlide" Target="../notesSlides/notesSlide66.xml"/><Relationship Id="rId1" Type="http://schemas.openxmlformats.org/officeDocument/2006/relationships/slideLayout" Target="../slideLayouts/slideLayout34.xml"/><Relationship Id="rId6" Type="http://schemas.openxmlformats.org/officeDocument/2006/relationships/image" Target="../media/image433.png"/><Relationship Id="rId5" Type="http://schemas.openxmlformats.org/officeDocument/2006/relationships/image" Target="../media/image432.png"/><Relationship Id="rId10" Type="http://schemas.openxmlformats.org/officeDocument/2006/relationships/hyperlink" Target="http://www.rapidbbs.cn/" TargetMode="External"/><Relationship Id="rId4" Type="http://schemas.openxmlformats.org/officeDocument/2006/relationships/image" Target="../media/image431.png"/><Relationship Id="rId9" Type="http://schemas.openxmlformats.org/officeDocument/2006/relationships/image" Target="../media/image4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5" Type="http://schemas.openxmlformats.org/officeDocument/2006/relationships/hyperlink" Target="http://www.rapidbbs.cn/" TargetMode="External"/><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70.xml.rels><?xml version="1.0" encoding="UTF-8" standalone="yes"?>
<Relationships xmlns="http://schemas.openxmlformats.org/package/2006/relationships"><Relationship Id="rId8" Type="http://schemas.openxmlformats.org/officeDocument/2006/relationships/image" Target="../media/image442.png"/><Relationship Id="rId13" Type="http://schemas.openxmlformats.org/officeDocument/2006/relationships/image" Target="../media/image447.png"/><Relationship Id="rId18" Type="http://schemas.openxmlformats.org/officeDocument/2006/relationships/image" Target="../media/image452.png"/><Relationship Id="rId26" Type="http://schemas.openxmlformats.org/officeDocument/2006/relationships/image" Target="../media/image460.png"/><Relationship Id="rId3" Type="http://schemas.openxmlformats.org/officeDocument/2006/relationships/image" Target="../media/image437.png"/><Relationship Id="rId21" Type="http://schemas.openxmlformats.org/officeDocument/2006/relationships/image" Target="../media/image455.png"/><Relationship Id="rId7" Type="http://schemas.openxmlformats.org/officeDocument/2006/relationships/image" Target="../media/image441.png"/><Relationship Id="rId12" Type="http://schemas.openxmlformats.org/officeDocument/2006/relationships/image" Target="../media/image446.png"/><Relationship Id="rId17" Type="http://schemas.openxmlformats.org/officeDocument/2006/relationships/image" Target="../media/image451.png"/><Relationship Id="rId25" Type="http://schemas.openxmlformats.org/officeDocument/2006/relationships/image" Target="../media/image459.png"/><Relationship Id="rId2" Type="http://schemas.openxmlformats.org/officeDocument/2006/relationships/notesSlide" Target="../notesSlides/notesSlide67.xml"/><Relationship Id="rId16" Type="http://schemas.openxmlformats.org/officeDocument/2006/relationships/image" Target="../media/image450.png"/><Relationship Id="rId20" Type="http://schemas.openxmlformats.org/officeDocument/2006/relationships/image" Target="../media/image454.png"/><Relationship Id="rId29" Type="http://schemas.openxmlformats.org/officeDocument/2006/relationships/image" Target="../media/image330.png"/><Relationship Id="rId1" Type="http://schemas.openxmlformats.org/officeDocument/2006/relationships/slideLayout" Target="../slideLayouts/slideLayout40.xml"/><Relationship Id="rId6" Type="http://schemas.openxmlformats.org/officeDocument/2006/relationships/image" Target="../media/image440.png"/><Relationship Id="rId11" Type="http://schemas.openxmlformats.org/officeDocument/2006/relationships/image" Target="../media/image445.png"/><Relationship Id="rId24" Type="http://schemas.openxmlformats.org/officeDocument/2006/relationships/image" Target="../media/image458.png"/><Relationship Id="rId5" Type="http://schemas.openxmlformats.org/officeDocument/2006/relationships/image" Target="../media/image439.png"/><Relationship Id="rId15" Type="http://schemas.openxmlformats.org/officeDocument/2006/relationships/image" Target="../media/image449.png"/><Relationship Id="rId23" Type="http://schemas.openxmlformats.org/officeDocument/2006/relationships/image" Target="../media/image457.png"/><Relationship Id="rId28" Type="http://schemas.openxmlformats.org/officeDocument/2006/relationships/image" Target="../media/image462.png"/><Relationship Id="rId10" Type="http://schemas.openxmlformats.org/officeDocument/2006/relationships/image" Target="../media/image444.png"/><Relationship Id="rId19" Type="http://schemas.openxmlformats.org/officeDocument/2006/relationships/image" Target="../media/image453.png"/><Relationship Id="rId4" Type="http://schemas.openxmlformats.org/officeDocument/2006/relationships/image" Target="../media/image438.png"/><Relationship Id="rId9" Type="http://schemas.openxmlformats.org/officeDocument/2006/relationships/image" Target="../media/image443.png"/><Relationship Id="rId14" Type="http://schemas.openxmlformats.org/officeDocument/2006/relationships/image" Target="../media/image448.png"/><Relationship Id="rId22" Type="http://schemas.openxmlformats.org/officeDocument/2006/relationships/image" Target="../media/image456.png"/><Relationship Id="rId27" Type="http://schemas.openxmlformats.org/officeDocument/2006/relationships/image" Target="../media/image461.png"/><Relationship Id="rId30" Type="http://schemas.openxmlformats.org/officeDocument/2006/relationships/hyperlink" Target="http://www.rapidbbs.c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hyperlink" Target="http://www.rapidbbs.c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4.png"/><Relationship Id="rId7" Type="http://schemas.openxmlformats.org/officeDocument/2006/relationships/image" Target="../media/image47.png"/><Relationship Id="rId12" Type="http://schemas.openxmlformats.org/officeDocument/2006/relationships/hyperlink" Target="http://www.rapidbbs.c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36.png"/><Relationship Id="rId10"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41.png"/><Relationship Id="rId3" Type="http://schemas.openxmlformats.org/officeDocument/2006/relationships/image" Target="../media/image52.png"/><Relationship Id="rId21" Type="http://schemas.openxmlformats.org/officeDocument/2006/relationships/image" Target="../media/image67.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40.png"/><Relationship Id="rId25" Type="http://schemas.openxmlformats.org/officeDocument/2006/relationships/hyperlink" Target="http://www.rapidbbs.cn/" TargetMode="External"/><Relationship Id="rId2" Type="http://schemas.openxmlformats.org/officeDocument/2006/relationships/notesSlide" Target="../notesSlides/notesSlide7.xml"/><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36.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35.png"/><Relationship Id="rId10" Type="http://schemas.openxmlformats.org/officeDocument/2006/relationships/image" Target="../media/image58.png"/><Relationship Id="rId19" Type="http://schemas.openxmlformats.org/officeDocument/2006/relationships/image" Target="../media/image65.png"/><Relationship Id="rId4" Type="http://schemas.openxmlformats.org/officeDocument/2006/relationships/image" Target="../media/image39.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7950" y="2565400"/>
            <a:ext cx="5832475" cy="1470025"/>
          </a:xfrm>
        </p:spPr>
        <p:txBody>
          <a:bodyPr rtlCol="0">
            <a:normAutofit/>
          </a:bodyPr>
          <a:lstStyle/>
          <a:p>
            <a:pPr fontAlgn="auto">
              <a:spcAft>
                <a:spcPts val="0"/>
              </a:spcAft>
              <a:defRPr/>
            </a:pPr>
            <a:r>
              <a:rPr lang="en-US" b="1" dirty="0" smtClean="0">
                <a:ln w="3175">
                  <a:noFill/>
                </a:ln>
                <a:solidFill>
                  <a:schemeClr val="tx1">
                    <a:lumMod val="65000"/>
                    <a:lumOff val="35000"/>
                  </a:schemeClr>
                </a:solidFill>
                <a:effectLst>
                  <a:outerShdw blurRad="38100" dist="38100" dir="2700000" algn="tl">
                    <a:srgbClr val="000000">
                      <a:alpha val="43137"/>
                    </a:srgbClr>
                  </a:outerShdw>
                </a:effectLst>
                <a:latin typeface="Segoe"/>
                <a:cs typeface="Arial" charset="0"/>
              </a:rPr>
              <a:t>Secure Endpoint</a:t>
            </a:r>
          </a:p>
        </p:txBody>
      </p:sp>
      <p:sp>
        <p:nvSpPr>
          <p:cNvPr id="47106" name="2 Subtítulo"/>
          <p:cNvSpPr>
            <a:spLocks noGrp="1"/>
          </p:cNvSpPr>
          <p:nvPr>
            <p:ph type="subTitle" idx="1"/>
          </p:nvPr>
        </p:nvSpPr>
        <p:spPr>
          <a:xfrm>
            <a:off x="107950" y="4373563"/>
            <a:ext cx="3963988" cy="1143000"/>
          </a:xfrm>
        </p:spPr>
        <p:txBody>
          <a:bodyPr/>
          <a:lstStyle/>
          <a:p>
            <a:pPr eaLnBrk="0" hangingPunct="0">
              <a:spcBef>
                <a:spcPct val="0"/>
              </a:spcBef>
              <a:buClr>
                <a:srgbClr val="FF0000"/>
              </a:buClr>
              <a:buSzPct val="85000"/>
            </a:pPr>
            <a:r>
              <a:rPr lang="en-US" altLang="zh-CN" sz="1800" smtClean="0">
                <a:latin typeface="Segoe"/>
              </a:rPr>
              <a:t>Andres Blanco Berkovics</a:t>
            </a:r>
          </a:p>
          <a:p>
            <a:pPr eaLnBrk="0" hangingPunct="0">
              <a:spcBef>
                <a:spcPct val="0"/>
              </a:spcBef>
              <a:buClr>
                <a:srgbClr val="FF0000"/>
              </a:buClr>
              <a:buSzPct val="85000"/>
            </a:pPr>
            <a:r>
              <a:rPr lang="en-US" altLang="zh-CN" sz="1800" smtClean="0">
                <a:latin typeface="Segoe"/>
              </a:rPr>
              <a:t>SR Product Marketing Manager</a:t>
            </a:r>
          </a:p>
          <a:p>
            <a:pPr eaLnBrk="0" hangingPunct="0">
              <a:spcBef>
                <a:spcPct val="0"/>
              </a:spcBef>
              <a:buClr>
                <a:srgbClr val="FF0000"/>
              </a:buClr>
              <a:buSzPct val="85000"/>
            </a:pPr>
            <a:r>
              <a:rPr lang="en-US" altLang="zh-CN" sz="1800" smtClean="0">
                <a:latin typeface="Segoe"/>
              </a:rPr>
              <a:t>Identity and Security Business</a:t>
            </a:r>
          </a:p>
          <a:p>
            <a:pPr eaLnBrk="0" hangingPunct="0">
              <a:spcBef>
                <a:spcPct val="0"/>
              </a:spcBef>
              <a:buClr>
                <a:srgbClr val="FF0000"/>
              </a:buClr>
              <a:buSzPct val="85000"/>
            </a:pPr>
            <a:r>
              <a:rPr lang="en-US" altLang="zh-CN" sz="1800" smtClean="0">
                <a:latin typeface="Segoe"/>
              </a:rPr>
              <a:t>Microsoft Corporation</a:t>
            </a:r>
          </a:p>
        </p:txBody>
      </p:sp>
      <p:sp>
        <p:nvSpPr>
          <p:cNvPr id="4" name="2 Subtítulo"/>
          <p:cNvSpPr txBox="1">
            <a:spLocks/>
          </p:cNvSpPr>
          <p:nvPr/>
        </p:nvSpPr>
        <p:spPr>
          <a:xfrm>
            <a:off x="3521075" y="4357688"/>
            <a:ext cx="4622800" cy="1143000"/>
          </a:xfrm>
          <a:prstGeom prst="rect">
            <a:avLst/>
          </a:prstGeom>
        </p:spPr>
        <p:txBody>
          <a:bodyPr/>
          <a:lstStyle/>
          <a:p>
            <a:pPr eaLnBrk="0" hangingPunct="0">
              <a:spcAft>
                <a:spcPts val="0"/>
              </a:spcAft>
              <a:buClr>
                <a:srgbClr val="FF0000"/>
              </a:buClr>
              <a:buSzPct val="85000"/>
              <a:defRPr/>
            </a:pPr>
            <a:r>
              <a:rPr lang="en-US" sz="1800" dirty="0">
                <a:solidFill>
                  <a:prstClr val="white"/>
                </a:solidFill>
                <a:latin typeface="Segoe"/>
                <a:ea typeface="+mn-ea"/>
              </a:rPr>
              <a:t>Tejas Mehta</a:t>
            </a:r>
          </a:p>
          <a:p>
            <a:pPr eaLnBrk="0" hangingPunct="0">
              <a:spcAft>
                <a:spcPts val="0"/>
              </a:spcAft>
              <a:buClr>
                <a:srgbClr val="FF0000"/>
              </a:buClr>
              <a:buSzPct val="85000"/>
              <a:defRPr/>
            </a:pPr>
            <a:r>
              <a:rPr lang="en-US" sz="1800" dirty="0">
                <a:solidFill>
                  <a:prstClr val="white"/>
                </a:solidFill>
                <a:latin typeface="Segoe"/>
                <a:ea typeface="+mn-ea"/>
              </a:rPr>
              <a:t>SR Product Marketing Manager</a:t>
            </a:r>
          </a:p>
          <a:p>
            <a:pPr eaLnBrk="0" hangingPunct="0">
              <a:spcAft>
                <a:spcPts val="0"/>
              </a:spcAft>
              <a:buClr>
                <a:srgbClr val="FF0000"/>
              </a:buClr>
              <a:buSzPct val="85000"/>
              <a:defRPr/>
            </a:pPr>
            <a:r>
              <a:rPr lang="en-US" sz="1800" dirty="0">
                <a:solidFill>
                  <a:prstClr val="white"/>
                </a:solidFill>
                <a:latin typeface="Segoe"/>
                <a:ea typeface="+mn-ea"/>
              </a:rPr>
              <a:t>Identity and Security Business</a:t>
            </a:r>
          </a:p>
          <a:p>
            <a:pPr eaLnBrk="0" hangingPunct="0">
              <a:spcAft>
                <a:spcPts val="0"/>
              </a:spcAft>
              <a:buClr>
                <a:srgbClr val="FF0000"/>
              </a:buClr>
              <a:buSzPct val="85000"/>
              <a:defRPr/>
            </a:pPr>
            <a:r>
              <a:rPr lang="en-US" sz="1800" dirty="0">
                <a:solidFill>
                  <a:prstClr val="white"/>
                </a:solidFill>
                <a:latin typeface="Segoe"/>
                <a:ea typeface="+mn-ea"/>
              </a:rPr>
              <a:t>Microsoft Corporation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73" name="Round Same Side Corner Rectangle 72"/>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63495" name="Group 41"/>
          <p:cNvGrpSpPr>
            <a:grpSpLocks/>
          </p:cNvGrpSpPr>
          <p:nvPr/>
        </p:nvGrpSpPr>
        <p:grpSpPr bwMode="auto">
          <a:xfrm>
            <a:off x="7927975" y="434975"/>
            <a:ext cx="1025525" cy="660400"/>
            <a:chOff x="7327990" y="687613"/>
            <a:chExt cx="2055649" cy="1323006"/>
          </a:xfrm>
        </p:grpSpPr>
        <p:sp>
          <p:nvSpPr>
            <p:cNvPr id="77" name="Oval 76"/>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81" name="TextBox 80"/>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85" name="Block Arc 84"/>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63497" name="Group 72"/>
          <p:cNvGrpSpPr>
            <a:grpSpLocks/>
          </p:cNvGrpSpPr>
          <p:nvPr/>
        </p:nvGrpSpPr>
        <p:grpSpPr bwMode="auto">
          <a:xfrm>
            <a:off x="8031163" y="30163"/>
            <a:ext cx="917575" cy="587375"/>
            <a:chOff x="-1795842" y="3032045"/>
            <a:chExt cx="1012160" cy="647876"/>
          </a:xfrm>
        </p:grpSpPr>
        <p:pic>
          <p:nvPicPr>
            <p:cNvPr id="89"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63557" name="Picture 89"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63558" name="Picture 91"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63" name="Rounded Rectangle 62"/>
          <p:cNvSpPr/>
          <p:nvPr/>
        </p:nvSpPr>
        <p:spPr bwMode="auto">
          <a:xfrm>
            <a:off x="79375" y="5418138"/>
            <a:ext cx="7616825" cy="1290637"/>
          </a:xfrm>
          <a:prstGeom prst="roundRect">
            <a:avLst>
              <a:gd name="adj" fmla="val 1259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9" name="TextBox 68"/>
          <p:cNvSpPr txBox="1"/>
          <p:nvPr/>
        </p:nvSpPr>
        <p:spPr>
          <a:xfrm>
            <a:off x="219230" y="5522854"/>
            <a:ext cx="7354645" cy="1105391"/>
          </a:xfrm>
          <a:prstGeom prst="roundRect">
            <a:avLst>
              <a:gd name="adj" fmla="val 7820"/>
            </a:avLst>
          </a:prstGeom>
          <a:solidFill>
            <a:schemeClr val="bg1"/>
          </a:solidFill>
          <a:ln w="158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lIns="457200" tIns="0" bIns="0" anchor="ctr"/>
          <a:lstStyle/>
          <a:p>
            <a:pPr marL="800100" eaLnBrk="0" hangingPunct="0">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Because of the critical nature of the information we manage, we needed a system that offered the ultimate protection. Forefront and Vista BitLocker combined really make us more secure than ever before.</a:t>
            </a:r>
          </a:p>
          <a:p>
            <a:pPr marL="800100" eaLnBrk="0" hangingPunct="0">
              <a:defRPr/>
            </a:pP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John Rodgers</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 Director of Technical Infrastructure Support</a:t>
            </a:r>
          </a:p>
        </p:txBody>
      </p:sp>
      <p:sp>
        <p:nvSpPr>
          <p:cNvPr id="72" name="TextBox 71"/>
          <p:cNvSpPr txBox="1"/>
          <p:nvPr/>
        </p:nvSpPr>
        <p:spPr>
          <a:xfrm>
            <a:off x="276225" y="4953000"/>
            <a:ext cx="1333500" cy="221615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13800" b="1" dirty="0">
                <a:solidFill>
                  <a:srgbClr val="FCB504"/>
                </a:solidFill>
                <a:latin typeface="Times New Roman" pitchFamily="18" charset="0"/>
                <a:ea typeface="ＭＳ Ｐゴシック" charset="-128"/>
                <a:cs typeface="Times New Roman" pitchFamily="18" charset="0"/>
              </a:rPr>
              <a:t>“</a:t>
            </a:r>
            <a:endParaRPr lang="en-US" sz="13800" b="1" dirty="0">
              <a:solidFill>
                <a:srgbClr val="FCB504"/>
              </a:solidFill>
              <a:latin typeface="Times New Roman" pitchFamily="18" charset="0"/>
              <a:ea typeface="ＭＳ Ｐゴシック" charset="-128"/>
              <a:cs typeface="Times New Roman" pitchFamily="18" charset="0"/>
            </a:endParaRPr>
          </a:p>
        </p:txBody>
      </p:sp>
      <p:sp>
        <p:nvSpPr>
          <p:cNvPr id="44" name="Rounded Rectangle 43"/>
          <p:cNvSpPr/>
          <p:nvPr/>
        </p:nvSpPr>
        <p:spPr bwMode="auto">
          <a:xfrm>
            <a:off x="6103936" y="1312988"/>
            <a:ext cx="2834640" cy="1463040"/>
          </a:xfrm>
          <a:prstGeom prst="roundRect">
            <a:avLst>
              <a:gd name="adj" fmla="val 0"/>
            </a:avLst>
          </a:prstGeom>
          <a:gradFill>
            <a:gsLst>
              <a:gs pos="0">
                <a:schemeClr val="lt1">
                  <a:tint val="80000"/>
                  <a:satMod val="300000"/>
                  <a:alpha val="40000"/>
                </a:schemeClr>
              </a:gs>
              <a:gs pos="100000">
                <a:schemeClr val="lt1">
                  <a:shade val="30000"/>
                  <a:satMod val="200000"/>
                  <a:alpha val="20000"/>
                </a:schemeClr>
              </a:gs>
            </a:gsLst>
          </a:gradFill>
          <a:ln>
            <a:headEnd type="none" w="med" len="med"/>
            <a:tailEnd type="none" w="med" len="med"/>
          </a:ln>
        </p:spPr>
        <p:style>
          <a:lnRef idx="0">
            <a:schemeClr val="accent1"/>
          </a:lnRef>
          <a:fillRef idx="1003">
            <a:schemeClr val="lt1"/>
          </a:fillRef>
          <a:effectRef idx="3">
            <a:schemeClr val="accent1"/>
          </a:effectRef>
          <a:fontRef idx="minor">
            <a:schemeClr val="lt1"/>
          </a:fontRef>
        </p:style>
        <p:txBody>
          <a:bodyPr lIns="91436" tIns="45718" rIns="91436" bIns="45718" anchor="ctr"/>
          <a:lstStyle/>
          <a:p>
            <a:pPr algn="ctr" defTabSz="914099" eaLnBrk="0" hangingPunct="0">
              <a:defRPr/>
            </a:pPr>
            <a:endParaRPr lang="en-US" dirty="0">
              <a:solidFill>
                <a:schemeClr val="bg1"/>
              </a:solidFill>
              <a:effectLst>
                <a:outerShdw blurRad="50800" dist="38100" dir="2700000" algn="tl" rotWithShape="0">
                  <a:prstClr val="black">
                    <a:alpha val="40000"/>
                  </a:prstClr>
                </a:outerShdw>
              </a:effectLst>
            </a:endParaRPr>
          </a:p>
        </p:txBody>
      </p:sp>
      <p:sp>
        <p:nvSpPr>
          <p:cNvPr id="45" name="TextBox 44"/>
          <p:cNvSpPr txBox="1"/>
          <p:nvPr/>
        </p:nvSpPr>
        <p:spPr bwMode="auto">
          <a:xfrm rot="16200000">
            <a:off x="6884988" y="738188"/>
            <a:ext cx="1281112" cy="2652712"/>
          </a:xfrm>
          <a:prstGeom prst="roundRect">
            <a:avLst>
              <a:gd name="adj" fmla="val 0"/>
            </a:avLst>
          </a:prstGeom>
          <a:gradFill flip="none" rotWithShape="1">
            <a:gsLst>
              <a:gs pos="0">
                <a:schemeClr val="bg1">
                  <a:alpha val="53000"/>
                </a:schemeClr>
              </a:gs>
              <a:gs pos="100000">
                <a:schemeClr val="tx1">
                  <a:alpha val="24000"/>
                </a:schemeClr>
              </a:gs>
            </a:gsLst>
            <a:lin ang="5400000" scaled="1"/>
            <a:tileRect/>
          </a:gradFill>
          <a:ln>
            <a:headEnd type="none" w="med" len="med"/>
            <a:tailEnd type="none" w="med" len="med"/>
          </a:ln>
        </p:spPr>
        <p:txBody>
          <a:bodyPr lIns="548640" tIns="137160" rIns="0" bIns="0" anchor="ctr"/>
          <a:lstStyle/>
          <a:p>
            <a:pPr eaLnBrk="0" fontAlgn="auto" hangingPunct="0">
              <a:spcBef>
                <a:spcPts val="0"/>
              </a:spcBef>
              <a:spcAft>
                <a:spcPts val="0"/>
              </a:spcAft>
              <a:defRPr/>
            </a:pPr>
            <a:endParaRPr lang="en-US" sz="1600" b="1" kern="0" dirty="0">
              <a:solidFill>
                <a:schemeClr val="bg1"/>
              </a:solidFill>
              <a:latin typeface="Segoe" pitchFamily="34" charset="0"/>
              <a:ea typeface="ＭＳ Ｐゴシック" pitchFamily="-109" charset="-128"/>
              <a:cs typeface="ＭＳ Ｐゴシック" pitchFamily="-109" charset="-128"/>
            </a:endParaRPr>
          </a:p>
        </p:txBody>
      </p:sp>
      <p:pic>
        <p:nvPicPr>
          <p:cNvPr id="66" name="Picture 15" descr="E:\DVD_ART34\Artwork_Imagery\Icons - Illustrations\_VIRTUALIZATION ICONS\Windows Logo.png"/>
          <p:cNvPicPr>
            <a:picLocks noChangeAspect="1" noChangeArrowheads="1"/>
          </p:cNvPicPr>
          <p:nvPr/>
        </p:nvPicPr>
        <p:blipFill>
          <a:blip r:embed="rId6"/>
          <a:srcRect/>
          <a:stretch>
            <a:fillRect/>
          </a:stretch>
        </p:blipFill>
        <p:spPr bwMode="auto">
          <a:xfrm>
            <a:off x="6596063" y="1563688"/>
            <a:ext cx="601662" cy="554037"/>
          </a:xfrm>
          <a:prstGeom prst="rect">
            <a:avLst/>
          </a:prstGeom>
          <a:ln>
            <a:noFill/>
          </a:ln>
          <a:effectLst>
            <a:outerShdw blurRad="50800" dist="38100" dir="2700000" algn="tl" rotWithShape="0">
              <a:prstClr val="black">
                <a:alpha val="40000"/>
              </a:prstClr>
            </a:outerShdw>
          </a:effectLst>
        </p:spPr>
      </p:pic>
      <p:grpSp>
        <p:nvGrpSpPr>
          <p:cNvPr id="63506" name="Group 74"/>
          <p:cNvGrpSpPr>
            <a:grpSpLocks noChangeAspect="1"/>
          </p:cNvGrpSpPr>
          <p:nvPr/>
        </p:nvGrpSpPr>
        <p:grpSpPr bwMode="auto">
          <a:xfrm>
            <a:off x="7010400" y="1647825"/>
            <a:ext cx="1125538" cy="968375"/>
            <a:chOff x="6788848" y="1339966"/>
            <a:chExt cx="1352250" cy="1161012"/>
          </a:xfrm>
        </p:grpSpPr>
        <p:grpSp>
          <p:nvGrpSpPr>
            <p:cNvPr id="63551" name="Group 24"/>
            <p:cNvGrpSpPr>
              <a:grpSpLocks/>
            </p:cNvGrpSpPr>
            <p:nvPr/>
          </p:nvGrpSpPr>
          <p:grpSpPr bwMode="auto">
            <a:xfrm>
              <a:off x="6788848" y="1649569"/>
              <a:ext cx="1352250" cy="851409"/>
              <a:chOff x="5410200" y="4038600"/>
              <a:chExt cx="998454" cy="628650"/>
            </a:xfrm>
          </p:grpSpPr>
          <p:pic>
            <p:nvPicPr>
              <p:cNvPr id="67" name="Picture 12" descr="E:\DVD_ART34\Artwork_Imagery\Icons - Illustrations\_WINDOWS SERVER ICONS\Hardware\Hard  Drive storage.png"/>
              <p:cNvPicPr>
                <a:picLocks noChangeAspect="1" noChangeArrowheads="1"/>
              </p:cNvPicPr>
              <p:nvPr/>
            </p:nvPicPr>
            <p:blipFill>
              <a:blip r:embed="rId7"/>
              <a:srcRect/>
              <a:stretch>
                <a:fillRect/>
              </a:stretch>
            </p:blipFill>
            <p:spPr bwMode="auto">
              <a:xfrm>
                <a:off x="5410200" y="4190845"/>
                <a:ext cx="998454" cy="476405"/>
              </a:xfrm>
              <a:prstGeom prst="rect">
                <a:avLst/>
              </a:prstGeom>
              <a:ln>
                <a:noFill/>
              </a:ln>
              <a:effectLst>
                <a:outerShdw blurRad="50800" dist="38100" dir="5400000" algn="t" rotWithShape="0">
                  <a:prstClr val="black">
                    <a:alpha val="40000"/>
                  </a:prstClr>
                </a:outerShdw>
              </a:effectLst>
            </p:spPr>
          </p:pic>
          <p:pic>
            <p:nvPicPr>
              <p:cNvPr id="63555" name="Picture 12" descr="E:\DVD_ART34\Artwork_Imagery\Icons - Illustrations\_WINDOWS SERVER ICONS\Hardware\Hard  Drive storage.png"/>
              <p:cNvPicPr>
                <a:picLocks noChangeAspect="1" noChangeArrowheads="1"/>
              </p:cNvPicPr>
              <p:nvPr/>
            </p:nvPicPr>
            <p:blipFill>
              <a:blip r:embed="rId7"/>
              <a:srcRect/>
              <a:stretch>
                <a:fillRect/>
              </a:stretch>
            </p:blipFill>
            <p:spPr bwMode="auto">
              <a:xfrm>
                <a:off x="5410200" y="4038600"/>
                <a:ext cx="998454" cy="476250"/>
              </a:xfrm>
              <a:prstGeom prst="rect">
                <a:avLst/>
              </a:prstGeom>
              <a:noFill/>
              <a:ln w="9525">
                <a:noFill/>
                <a:miter lim="800000"/>
                <a:headEnd/>
                <a:tailEnd/>
              </a:ln>
            </p:spPr>
          </p:pic>
        </p:grpSp>
        <p:pic>
          <p:nvPicPr>
            <p:cNvPr id="63552" name="Picture 12" descr="E:\DVD_ART34\Artwork_Imagery\Icons - Illustrations\_WINDOWS SERVER ICONS\Hardware\Hard  Drive storage.png"/>
            <p:cNvPicPr>
              <a:picLocks noChangeAspect="1" noChangeArrowheads="1"/>
            </p:cNvPicPr>
            <p:nvPr/>
          </p:nvPicPr>
          <p:blipFill>
            <a:blip r:embed="rId7"/>
            <a:srcRect/>
            <a:stretch>
              <a:fillRect/>
            </a:stretch>
          </p:blipFill>
          <p:spPr bwMode="auto">
            <a:xfrm>
              <a:off x="6788848" y="1443167"/>
              <a:ext cx="1352250" cy="645007"/>
            </a:xfrm>
            <a:prstGeom prst="rect">
              <a:avLst/>
            </a:prstGeom>
            <a:noFill/>
            <a:ln w="9525">
              <a:noFill/>
              <a:miter lim="800000"/>
              <a:headEnd/>
              <a:tailEnd/>
            </a:ln>
          </p:spPr>
        </p:pic>
        <p:pic>
          <p:nvPicPr>
            <p:cNvPr id="65" name="Picture 2" descr="\\eventsql\dvd\Online_ART\DVD_ART34\Artwork_Imagery\Icons - Illustrations\_WINDOWS VISTA ICONS\Keys secure security.png"/>
            <p:cNvPicPr>
              <a:picLocks noChangeAspect="1" noChangeArrowheads="1"/>
            </p:cNvPicPr>
            <p:nvPr/>
          </p:nvPicPr>
          <p:blipFill>
            <a:blip r:embed="rId8"/>
            <a:srcRect/>
            <a:stretch>
              <a:fillRect/>
            </a:stretch>
          </p:blipFill>
          <p:spPr bwMode="auto">
            <a:xfrm>
              <a:off x="7408709" y="1339966"/>
              <a:ext cx="514961" cy="515794"/>
            </a:xfrm>
            <a:prstGeom prst="rect">
              <a:avLst/>
            </a:prstGeom>
            <a:ln>
              <a:noFill/>
            </a:ln>
            <a:effectLst>
              <a:outerShdw blurRad="292100" dist="139700" dir="2700000" algn="tl" rotWithShape="0">
                <a:srgbClr val="333333">
                  <a:alpha val="65000"/>
                </a:srgbClr>
              </a:outerShdw>
            </a:effectLst>
          </p:spPr>
        </p:pic>
      </p:grpSp>
      <p:sp>
        <p:nvSpPr>
          <p:cNvPr id="26" name="Rounded Rectangle 25"/>
          <p:cNvSpPr/>
          <p:nvPr/>
        </p:nvSpPr>
        <p:spPr bwMode="auto">
          <a:xfrm>
            <a:off x="182908" y="3942753"/>
            <a:ext cx="2834640" cy="1463040"/>
          </a:xfrm>
          <a:prstGeom prst="roundRect">
            <a:avLst>
              <a:gd name="adj" fmla="val 0"/>
            </a:avLst>
          </a:prstGeom>
          <a:gradFill flip="none" rotWithShape="1">
            <a:gsLst>
              <a:gs pos="0">
                <a:srgbClr val="B2CFE2">
                  <a:alpha val="87843"/>
                </a:srgbClr>
              </a:gs>
              <a:gs pos="80000">
                <a:srgbClr val="4F9ABF">
                  <a:alpha val="41961"/>
                </a:srgbClr>
              </a:gs>
              <a:gs pos="100000">
                <a:srgbClr val="4D9AC1">
                  <a:alpha val="60000"/>
                </a:srgbClr>
              </a:gs>
            </a:gsLst>
            <a:path path="circle">
              <a:fillToRect l="100000" t="100000"/>
            </a:path>
            <a:tileRect r="-100000" b="-100000"/>
          </a:gradFill>
          <a:ln>
            <a:gradFill>
              <a:gsLst>
                <a:gs pos="0">
                  <a:schemeClr val="bg1"/>
                </a:gs>
                <a:gs pos="50000">
                  <a:schemeClr val="accent5">
                    <a:lumMod val="40000"/>
                    <a:lumOff val="60000"/>
                  </a:schemeClr>
                </a:gs>
                <a:gs pos="100000">
                  <a:schemeClr val="accent5"/>
                </a:gs>
              </a:gsLst>
              <a:lin ang="5400000" scaled="0"/>
            </a:gra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anchor="ctr"/>
          <a:lstStyle/>
          <a:p>
            <a:pPr algn="ctr" defTabSz="914099" eaLnBrk="0" fontAlgn="auto" hangingPunct="0">
              <a:spcBef>
                <a:spcPts val="0"/>
              </a:spcBef>
              <a:spcAft>
                <a:spcPts val="0"/>
              </a:spcAft>
              <a:defRPr/>
            </a:pPr>
            <a:endParaRPr lang="en-US" kern="0" dirty="0">
              <a:solidFill>
                <a:srgbClr val="FFFFFF"/>
              </a:solidFill>
              <a:effectLst>
                <a:outerShdw blurRad="50800" dist="38100" dir="2700000" algn="tl" rotWithShape="0">
                  <a:prstClr val="black">
                    <a:alpha val="40000"/>
                  </a:prstClr>
                </a:outerShdw>
              </a:effectLst>
              <a:latin typeface="Segoe" pitchFamily="34" charset="0"/>
              <a:ea typeface="ＭＳ Ｐゴシック" pitchFamily="-109" charset="-128"/>
              <a:cs typeface="ＭＳ Ｐゴシック" pitchFamily="-109" charset="-128"/>
            </a:endParaRPr>
          </a:p>
        </p:txBody>
      </p:sp>
      <p:sp>
        <p:nvSpPr>
          <p:cNvPr id="27" name="Rounded Rectangle 26"/>
          <p:cNvSpPr/>
          <p:nvPr/>
        </p:nvSpPr>
        <p:spPr bwMode="auto">
          <a:xfrm>
            <a:off x="182908" y="1312988"/>
            <a:ext cx="2834640" cy="1463040"/>
          </a:xfrm>
          <a:prstGeom prst="roundRect">
            <a:avLst>
              <a:gd name="adj" fmla="val 0"/>
            </a:avLst>
          </a:prstGeom>
          <a:gradFill>
            <a:gsLst>
              <a:gs pos="0">
                <a:schemeClr val="lt1">
                  <a:tint val="80000"/>
                  <a:satMod val="300000"/>
                  <a:alpha val="40000"/>
                </a:schemeClr>
              </a:gs>
              <a:gs pos="100000">
                <a:schemeClr val="lt1">
                  <a:shade val="30000"/>
                  <a:satMod val="200000"/>
                  <a:alpha val="20000"/>
                </a:schemeClr>
              </a:gs>
            </a:gsLst>
          </a:gradFill>
          <a:ln>
            <a:headEnd type="none" w="med" len="med"/>
            <a:tailEnd type="none" w="med" len="med"/>
          </a:ln>
        </p:spPr>
        <p:style>
          <a:lnRef idx="0">
            <a:schemeClr val="accent1"/>
          </a:lnRef>
          <a:fillRef idx="1003">
            <a:schemeClr val="lt1"/>
          </a:fillRef>
          <a:effectRef idx="3">
            <a:schemeClr val="accent1"/>
          </a:effectRef>
          <a:fontRef idx="minor">
            <a:schemeClr val="lt1"/>
          </a:fontRef>
        </p:style>
        <p:txBody>
          <a:bodyPr lIns="91436" tIns="45718" rIns="91436" bIns="45718" anchor="ctr"/>
          <a:lstStyle/>
          <a:p>
            <a:pPr algn="ctr" defTabSz="914099" eaLnBrk="0" hangingPunct="0">
              <a:defRPr/>
            </a:pPr>
            <a:endParaRPr lang="en-US" dirty="0">
              <a:solidFill>
                <a:schemeClr val="bg1"/>
              </a:solidFill>
              <a:effectLst>
                <a:outerShdw blurRad="50800" dist="38100" dir="2700000" algn="tl" rotWithShape="0">
                  <a:prstClr val="black">
                    <a:alpha val="40000"/>
                  </a:prstClr>
                </a:outerShdw>
              </a:effectLst>
            </a:endParaRPr>
          </a:p>
        </p:txBody>
      </p:sp>
      <p:sp>
        <p:nvSpPr>
          <p:cNvPr id="28" name="TextBox 27"/>
          <p:cNvSpPr txBox="1"/>
          <p:nvPr/>
        </p:nvSpPr>
        <p:spPr bwMode="auto">
          <a:xfrm rot="16200000">
            <a:off x="963612" y="742951"/>
            <a:ext cx="1281113" cy="2652712"/>
          </a:xfrm>
          <a:prstGeom prst="roundRect">
            <a:avLst>
              <a:gd name="adj" fmla="val 0"/>
            </a:avLst>
          </a:prstGeom>
          <a:gradFill flip="none" rotWithShape="1">
            <a:gsLst>
              <a:gs pos="0">
                <a:schemeClr val="bg1">
                  <a:alpha val="53000"/>
                </a:schemeClr>
              </a:gs>
              <a:gs pos="100000">
                <a:schemeClr val="tx1">
                  <a:alpha val="24000"/>
                </a:schemeClr>
              </a:gs>
            </a:gsLst>
            <a:lin ang="5400000" scaled="1"/>
            <a:tileRect/>
          </a:gradFill>
          <a:ln>
            <a:headEnd type="none" w="med" len="med"/>
            <a:tailEnd type="none" w="med" len="med"/>
          </a:ln>
        </p:spPr>
        <p:txBody>
          <a:bodyPr lIns="548640" tIns="137160" rIns="0" bIns="0" anchor="ctr"/>
          <a:lstStyle/>
          <a:p>
            <a:pPr eaLnBrk="0" fontAlgn="auto" hangingPunct="0">
              <a:spcBef>
                <a:spcPts val="0"/>
              </a:spcBef>
              <a:spcAft>
                <a:spcPts val="0"/>
              </a:spcAft>
              <a:defRPr/>
            </a:pPr>
            <a:endParaRPr lang="en-US" sz="1600" b="1" kern="0" dirty="0">
              <a:solidFill>
                <a:schemeClr val="bg1"/>
              </a:solidFill>
              <a:latin typeface="Segoe" pitchFamily="34" charset="0"/>
              <a:ea typeface="ＭＳ Ｐゴシック" pitchFamily="-109" charset="-128"/>
              <a:cs typeface="ＭＳ Ｐゴシック" pitchFamily="-109" charset="-128"/>
            </a:endParaRPr>
          </a:p>
        </p:txBody>
      </p:sp>
      <p:sp>
        <p:nvSpPr>
          <p:cNvPr id="30" name="TextBox 29"/>
          <p:cNvSpPr txBox="1"/>
          <p:nvPr/>
        </p:nvSpPr>
        <p:spPr bwMode="auto">
          <a:xfrm rot="16200000">
            <a:off x="959644" y="3350419"/>
            <a:ext cx="1281113" cy="2651125"/>
          </a:xfrm>
          <a:prstGeom prst="roundRect">
            <a:avLst>
              <a:gd name="adj" fmla="val 0"/>
            </a:avLst>
          </a:prstGeom>
          <a:gradFill flip="none" rotWithShape="1">
            <a:gsLst>
              <a:gs pos="0">
                <a:schemeClr val="bg1">
                  <a:alpha val="53000"/>
                </a:schemeClr>
              </a:gs>
              <a:gs pos="100000">
                <a:schemeClr val="tx1">
                  <a:alpha val="24000"/>
                </a:schemeClr>
              </a:gs>
            </a:gsLst>
            <a:lin ang="5400000" scaled="1"/>
            <a:tileRect/>
          </a:gradFill>
          <a:ln>
            <a:headEnd type="none" w="med" len="med"/>
            <a:tailEnd type="none" w="med" len="med"/>
          </a:ln>
        </p:spPr>
        <p:txBody>
          <a:bodyPr lIns="548640" tIns="137160" rIns="0" bIns="0" anchor="ctr"/>
          <a:lstStyle/>
          <a:p>
            <a:pPr eaLnBrk="0" fontAlgn="auto" hangingPunct="0">
              <a:spcBef>
                <a:spcPts val="0"/>
              </a:spcBef>
              <a:spcAft>
                <a:spcPts val="0"/>
              </a:spcAft>
              <a:defRPr/>
            </a:pPr>
            <a:endParaRPr lang="en-US" sz="1600" b="1" kern="0" dirty="0">
              <a:solidFill>
                <a:schemeClr val="bg1"/>
              </a:solidFill>
              <a:latin typeface="Segoe" pitchFamily="34" charset="0"/>
              <a:ea typeface="ＭＳ Ｐゴシック" pitchFamily="-109" charset="-128"/>
              <a:cs typeface="ＭＳ Ｐゴシック" pitchFamily="-109" charset="-128"/>
            </a:endParaRPr>
          </a:p>
        </p:txBody>
      </p:sp>
      <p:sp>
        <p:nvSpPr>
          <p:cNvPr id="35" name="Rounded Rectangle 34"/>
          <p:cNvSpPr/>
          <p:nvPr/>
        </p:nvSpPr>
        <p:spPr bwMode="auto">
          <a:xfrm>
            <a:off x="3143422" y="3942753"/>
            <a:ext cx="2834640" cy="1463040"/>
          </a:xfrm>
          <a:prstGeom prst="roundRect">
            <a:avLst>
              <a:gd name="adj" fmla="val 0"/>
            </a:avLst>
          </a:prstGeom>
          <a:gradFill flip="none" rotWithShape="1">
            <a:gsLst>
              <a:gs pos="0">
                <a:srgbClr val="B2CFE2">
                  <a:alpha val="87843"/>
                </a:srgbClr>
              </a:gs>
              <a:gs pos="80000">
                <a:srgbClr val="4F9ABF">
                  <a:alpha val="41961"/>
                </a:srgbClr>
              </a:gs>
              <a:gs pos="100000">
                <a:srgbClr val="4D9AC1">
                  <a:alpha val="60000"/>
                </a:srgbClr>
              </a:gs>
            </a:gsLst>
            <a:path path="circle">
              <a:fillToRect l="100000" t="100000"/>
            </a:path>
            <a:tileRect r="-100000" b="-100000"/>
          </a:gradFill>
          <a:ln>
            <a:gradFill>
              <a:gsLst>
                <a:gs pos="0">
                  <a:schemeClr val="bg1"/>
                </a:gs>
                <a:gs pos="50000">
                  <a:schemeClr val="accent5">
                    <a:lumMod val="40000"/>
                    <a:lumOff val="60000"/>
                  </a:schemeClr>
                </a:gs>
                <a:gs pos="100000">
                  <a:schemeClr val="accent5"/>
                </a:gs>
              </a:gsLst>
              <a:lin ang="5400000" scaled="0"/>
            </a:gra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anchor="ctr"/>
          <a:lstStyle/>
          <a:p>
            <a:pPr algn="ctr" defTabSz="914099" eaLnBrk="0" fontAlgn="auto" hangingPunct="0">
              <a:spcBef>
                <a:spcPts val="0"/>
              </a:spcBef>
              <a:spcAft>
                <a:spcPts val="0"/>
              </a:spcAft>
              <a:defRPr/>
            </a:pPr>
            <a:endParaRPr lang="en-US" kern="0" dirty="0">
              <a:solidFill>
                <a:srgbClr val="FFFFFF"/>
              </a:solidFill>
              <a:effectLst>
                <a:outerShdw blurRad="50800" dist="38100" dir="2700000" algn="tl" rotWithShape="0">
                  <a:prstClr val="black">
                    <a:alpha val="40000"/>
                  </a:prstClr>
                </a:outerShdw>
              </a:effectLst>
              <a:latin typeface="Segoe" pitchFamily="34" charset="0"/>
              <a:ea typeface="ＭＳ Ｐゴシック" pitchFamily="-109" charset="-128"/>
              <a:cs typeface="ＭＳ Ｐゴシック" pitchFamily="-109" charset="-128"/>
            </a:endParaRPr>
          </a:p>
        </p:txBody>
      </p:sp>
      <p:sp>
        <p:nvSpPr>
          <p:cNvPr id="36" name="Rounded Rectangle 35"/>
          <p:cNvSpPr/>
          <p:nvPr/>
        </p:nvSpPr>
        <p:spPr bwMode="auto">
          <a:xfrm>
            <a:off x="3143422" y="1312988"/>
            <a:ext cx="2834640" cy="1463040"/>
          </a:xfrm>
          <a:prstGeom prst="roundRect">
            <a:avLst>
              <a:gd name="adj" fmla="val 0"/>
            </a:avLst>
          </a:prstGeom>
          <a:gradFill>
            <a:gsLst>
              <a:gs pos="0">
                <a:schemeClr val="lt1">
                  <a:tint val="80000"/>
                  <a:satMod val="300000"/>
                  <a:alpha val="40000"/>
                </a:schemeClr>
              </a:gs>
              <a:gs pos="100000">
                <a:schemeClr val="lt1">
                  <a:shade val="30000"/>
                  <a:satMod val="200000"/>
                  <a:alpha val="20000"/>
                </a:schemeClr>
              </a:gs>
            </a:gsLst>
          </a:gradFill>
          <a:ln>
            <a:headEnd type="none" w="med" len="med"/>
            <a:tailEnd type="none" w="med" len="med"/>
          </a:ln>
        </p:spPr>
        <p:style>
          <a:lnRef idx="0">
            <a:schemeClr val="accent1"/>
          </a:lnRef>
          <a:fillRef idx="1003">
            <a:schemeClr val="lt1"/>
          </a:fillRef>
          <a:effectRef idx="3">
            <a:schemeClr val="accent1"/>
          </a:effectRef>
          <a:fontRef idx="minor">
            <a:schemeClr val="lt1"/>
          </a:fontRef>
        </p:style>
        <p:txBody>
          <a:bodyPr lIns="91436" tIns="45718" rIns="91436" bIns="45718" anchor="ctr"/>
          <a:lstStyle/>
          <a:p>
            <a:pPr algn="ctr" defTabSz="914099" eaLnBrk="0" hangingPunct="0">
              <a:defRPr/>
            </a:pPr>
            <a:endParaRPr lang="en-US" dirty="0">
              <a:solidFill>
                <a:schemeClr val="bg1"/>
              </a:solidFill>
              <a:effectLst>
                <a:outerShdw blurRad="50800" dist="38100" dir="2700000" algn="tl" rotWithShape="0">
                  <a:prstClr val="black">
                    <a:alpha val="40000"/>
                  </a:prstClr>
                </a:outerShdw>
              </a:effectLst>
            </a:endParaRPr>
          </a:p>
        </p:txBody>
      </p:sp>
      <p:sp>
        <p:nvSpPr>
          <p:cNvPr id="37" name="TextBox 36"/>
          <p:cNvSpPr txBox="1"/>
          <p:nvPr/>
        </p:nvSpPr>
        <p:spPr bwMode="auto">
          <a:xfrm rot="16200000">
            <a:off x="3924301" y="738187"/>
            <a:ext cx="1281112" cy="2652713"/>
          </a:xfrm>
          <a:prstGeom prst="roundRect">
            <a:avLst>
              <a:gd name="adj" fmla="val 0"/>
            </a:avLst>
          </a:prstGeom>
          <a:gradFill flip="none" rotWithShape="1">
            <a:gsLst>
              <a:gs pos="0">
                <a:schemeClr val="bg1">
                  <a:alpha val="53000"/>
                </a:schemeClr>
              </a:gs>
              <a:gs pos="100000">
                <a:schemeClr val="tx1">
                  <a:alpha val="24000"/>
                </a:schemeClr>
              </a:gs>
            </a:gsLst>
            <a:lin ang="5400000" scaled="1"/>
            <a:tileRect/>
          </a:gradFill>
          <a:ln>
            <a:headEnd type="none" w="med" len="med"/>
            <a:tailEnd type="none" w="med" len="med"/>
          </a:ln>
        </p:spPr>
        <p:txBody>
          <a:bodyPr lIns="548640" tIns="137160" rIns="0" bIns="0" anchor="ctr"/>
          <a:lstStyle/>
          <a:p>
            <a:pPr eaLnBrk="0" fontAlgn="auto" hangingPunct="0">
              <a:spcBef>
                <a:spcPts val="0"/>
              </a:spcBef>
              <a:spcAft>
                <a:spcPts val="0"/>
              </a:spcAft>
              <a:defRPr/>
            </a:pPr>
            <a:endParaRPr lang="en-US" sz="1600" b="1" kern="0" dirty="0">
              <a:solidFill>
                <a:schemeClr val="bg1"/>
              </a:solidFill>
              <a:latin typeface="Segoe" pitchFamily="34" charset="0"/>
              <a:ea typeface="ＭＳ Ｐゴシック" pitchFamily="-109" charset="-128"/>
              <a:cs typeface="ＭＳ Ｐゴシック" pitchFamily="-109" charset="-128"/>
            </a:endParaRPr>
          </a:p>
        </p:txBody>
      </p:sp>
      <p:sp>
        <p:nvSpPr>
          <p:cNvPr id="39" name="TextBox 38"/>
          <p:cNvSpPr txBox="1"/>
          <p:nvPr/>
        </p:nvSpPr>
        <p:spPr bwMode="auto">
          <a:xfrm rot="16200000">
            <a:off x="3920331" y="3350419"/>
            <a:ext cx="1281113" cy="2651125"/>
          </a:xfrm>
          <a:prstGeom prst="roundRect">
            <a:avLst>
              <a:gd name="adj" fmla="val 0"/>
            </a:avLst>
          </a:prstGeom>
          <a:gradFill flip="none" rotWithShape="1">
            <a:gsLst>
              <a:gs pos="0">
                <a:schemeClr val="bg1">
                  <a:alpha val="53000"/>
                </a:schemeClr>
              </a:gs>
              <a:gs pos="100000">
                <a:schemeClr val="tx1">
                  <a:alpha val="24000"/>
                </a:schemeClr>
              </a:gs>
            </a:gsLst>
            <a:lin ang="5400000" scaled="1"/>
            <a:tileRect/>
          </a:gradFill>
          <a:ln>
            <a:headEnd type="none" w="med" len="med"/>
            <a:tailEnd type="none" w="med" len="med"/>
          </a:ln>
        </p:spPr>
        <p:txBody>
          <a:bodyPr lIns="548640" tIns="137160" rIns="0" bIns="0" anchor="ctr"/>
          <a:lstStyle/>
          <a:p>
            <a:pPr eaLnBrk="0" fontAlgn="auto" hangingPunct="0">
              <a:spcBef>
                <a:spcPts val="0"/>
              </a:spcBef>
              <a:spcAft>
                <a:spcPts val="0"/>
              </a:spcAft>
              <a:defRPr/>
            </a:pPr>
            <a:endParaRPr lang="en-US" sz="1600" b="1" kern="0" dirty="0">
              <a:solidFill>
                <a:schemeClr val="bg1"/>
              </a:solidFill>
              <a:latin typeface="Segoe" pitchFamily="34" charset="0"/>
              <a:ea typeface="ＭＳ Ｐゴシック" pitchFamily="-109" charset="-128"/>
              <a:cs typeface="ＭＳ Ｐゴシック" pitchFamily="-109" charset="-128"/>
            </a:endParaRPr>
          </a:p>
        </p:txBody>
      </p:sp>
      <p:sp>
        <p:nvSpPr>
          <p:cNvPr id="43" name="Rounded Rectangle 42"/>
          <p:cNvSpPr/>
          <p:nvPr/>
        </p:nvSpPr>
        <p:spPr bwMode="auto">
          <a:xfrm>
            <a:off x="6103936" y="3942753"/>
            <a:ext cx="2834640" cy="1463040"/>
          </a:xfrm>
          <a:prstGeom prst="roundRect">
            <a:avLst>
              <a:gd name="adj" fmla="val 0"/>
            </a:avLst>
          </a:prstGeom>
          <a:gradFill flip="none" rotWithShape="1">
            <a:gsLst>
              <a:gs pos="0">
                <a:srgbClr val="B2CFE2">
                  <a:alpha val="87843"/>
                </a:srgbClr>
              </a:gs>
              <a:gs pos="80000">
                <a:srgbClr val="4F9ABF">
                  <a:alpha val="41961"/>
                </a:srgbClr>
              </a:gs>
              <a:gs pos="100000">
                <a:srgbClr val="4D9AC1">
                  <a:alpha val="60000"/>
                </a:srgbClr>
              </a:gs>
            </a:gsLst>
            <a:path path="circle">
              <a:fillToRect l="100000" t="100000"/>
            </a:path>
            <a:tileRect r="-100000" b="-100000"/>
          </a:gradFill>
          <a:ln>
            <a:gradFill>
              <a:gsLst>
                <a:gs pos="0">
                  <a:schemeClr val="bg1"/>
                </a:gs>
                <a:gs pos="50000">
                  <a:schemeClr val="accent5">
                    <a:lumMod val="40000"/>
                    <a:lumOff val="60000"/>
                  </a:schemeClr>
                </a:gs>
                <a:gs pos="100000">
                  <a:schemeClr val="accent5"/>
                </a:gs>
              </a:gsLst>
              <a:lin ang="5400000" scaled="0"/>
            </a:gra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anchor="ctr"/>
          <a:lstStyle/>
          <a:p>
            <a:pPr algn="ctr" defTabSz="914099" eaLnBrk="0" fontAlgn="auto" hangingPunct="0">
              <a:spcBef>
                <a:spcPts val="0"/>
              </a:spcBef>
              <a:spcAft>
                <a:spcPts val="0"/>
              </a:spcAft>
              <a:defRPr/>
            </a:pPr>
            <a:endParaRPr lang="en-US" kern="0" dirty="0">
              <a:solidFill>
                <a:srgbClr val="FFFFFF"/>
              </a:solidFill>
              <a:effectLst>
                <a:outerShdw blurRad="50800" dist="38100" dir="2700000" algn="tl" rotWithShape="0">
                  <a:prstClr val="black">
                    <a:alpha val="40000"/>
                  </a:prstClr>
                </a:outerShdw>
              </a:effectLst>
              <a:latin typeface="Segoe" pitchFamily="34" charset="0"/>
              <a:ea typeface="ＭＳ Ｐゴシック" pitchFamily="-109" charset="-128"/>
              <a:cs typeface="ＭＳ Ｐゴシック" pitchFamily="-109" charset="-128"/>
            </a:endParaRPr>
          </a:p>
        </p:txBody>
      </p:sp>
      <p:sp>
        <p:nvSpPr>
          <p:cNvPr id="47" name="TextBox 46"/>
          <p:cNvSpPr txBox="1"/>
          <p:nvPr/>
        </p:nvSpPr>
        <p:spPr bwMode="auto">
          <a:xfrm rot="16200000">
            <a:off x="6881019" y="3350419"/>
            <a:ext cx="1281113" cy="2651125"/>
          </a:xfrm>
          <a:prstGeom prst="roundRect">
            <a:avLst>
              <a:gd name="adj" fmla="val 0"/>
            </a:avLst>
          </a:prstGeom>
          <a:gradFill flip="none" rotWithShape="1">
            <a:gsLst>
              <a:gs pos="0">
                <a:schemeClr val="bg1">
                  <a:alpha val="53000"/>
                </a:schemeClr>
              </a:gs>
              <a:gs pos="100000">
                <a:schemeClr val="tx1">
                  <a:alpha val="24000"/>
                </a:schemeClr>
              </a:gs>
            </a:gsLst>
            <a:lin ang="5400000" scaled="1"/>
            <a:tileRect/>
          </a:gradFill>
          <a:ln>
            <a:headEnd type="none" w="med" len="med"/>
            <a:tailEnd type="none" w="med" len="med"/>
          </a:ln>
        </p:spPr>
        <p:txBody>
          <a:bodyPr lIns="548640" tIns="137160" rIns="0" bIns="0" anchor="ctr"/>
          <a:lstStyle/>
          <a:p>
            <a:pPr eaLnBrk="0" fontAlgn="auto" hangingPunct="0">
              <a:spcBef>
                <a:spcPts val="0"/>
              </a:spcBef>
              <a:spcAft>
                <a:spcPts val="0"/>
              </a:spcAft>
              <a:defRPr/>
            </a:pPr>
            <a:endParaRPr lang="en-US" sz="1600" b="1" kern="0" dirty="0">
              <a:solidFill>
                <a:schemeClr val="bg1"/>
              </a:solidFill>
              <a:latin typeface="Segoe" pitchFamily="34" charset="0"/>
              <a:ea typeface="ＭＳ Ｐゴシック" pitchFamily="-109" charset="-128"/>
              <a:cs typeface="ＭＳ Ｐゴシック" pitchFamily="-109" charset="-128"/>
            </a:endParaRPr>
          </a:p>
        </p:txBody>
      </p:sp>
      <p:sp>
        <p:nvSpPr>
          <p:cNvPr id="49" name="Rounded Rectangle 48"/>
          <p:cNvSpPr/>
          <p:nvPr/>
        </p:nvSpPr>
        <p:spPr bwMode="auto">
          <a:xfrm>
            <a:off x="182908" y="2875933"/>
            <a:ext cx="8740775" cy="997138"/>
          </a:xfrm>
          <a:prstGeom prst="roundRect">
            <a:avLst>
              <a:gd name="adj" fmla="val 8273"/>
            </a:avLst>
          </a:prstGeom>
          <a:gradFill flip="none" rotWithShape="1">
            <a:gsLst>
              <a:gs pos="0">
                <a:schemeClr val="tx1">
                  <a:lumMod val="85000"/>
                  <a:lumOff val="15000"/>
                </a:schemeClr>
              </a:gs>
              <a:gs pos="50000">
                <a:schemeClr val="tx1">
                  <a:lumMod val="65000"/>
                  <a:lumOff val="35000"/>
                </a:schemeClr>
              </a:gs>
              <a:gs pos="100000">
                <a:schemeClr val="bg1">
                  <a:lumMod val="50000"/>
                </a:schemeClr>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contourW="6350">
            <a:bevelT w="38100" h="31750" prst="relaxedInset"/>
            <a:extrusionClr>
              <a:schemeClr val="bg1"/>
            </a:extrusionClr>
            <a:contourClr>
              <a:srgbClr val="3B1515"/>
            </a:contourClr>
          </a:sp3d>
        </p:spPr>
        <p:txBody>
          <a:bodyPr lIns="91436" tIns="45718" rIns="91436" bIns="45718" anchor="ctr"/>
          <a:lstStyle/>
          <a:p>
            <a:pPr algn="ctr" defTabSz="914099" eaLnBrk="0" fontAlgn="auto" hangingPunct="0">
              <a:spcBef>
                <a:spcPts val="0"/>
              </a:spcBef>
              <a:spcAft>
                <a:spcPts val="0"/>
              </a:spcAft>
              <a:defRPr/>
            </a:pPr>
            <a:endParaRPr lang="en-US" sz="1600" kern="0" dirty="0">
              <a:solidFill>
                <a:srgbClr val="FFFFFF"/>
              </a:solidFill>
              <a:effectLst>
                <a:outerShdw blurRad="50800" dist="38100" dir="2700000" algn="tl" rotWithShape="0">
                  <a:prstClr val="black">
                    <a:alpha val="40000"/>
                  </a:prstClr>
                </a:outerShdw>
              </a:effectLst>
              <a:latin typeface="Segoe" pitchFamily="34" charset="0"/>
              <a:ea typeface="+mn-ea"/>
            </a:endParaRPr>
          </a:p>
        </p:txBody>
      </p:sp>
      <p:sp>
        <p:nvSpPr>
          <p:cNvPr id="50" name="TextBox 49"/>
          <p:cNvSpPr txBox="1"/>
          <p:nvPr/>
        </p:nvSpPr>
        <p:spPr bwMode="auto">
          <a:xfrm>
            <a:off x="276225" y="2971800"/>
            <a:ext cx="2632075" cy="584200"/>
          </a:xfrm>
          <a:prstGeom prst="rect">
            <a:avLst/>
          </a:prstGeom>
          <a:noFill/>
          <a:effectLst>
            <a:outerShdw blurRad="50800" dist="38100" dir="5400000" algn="t" rotWithShape="0">
              <a:prstClr val="black">
                <a:alpha val="40000"/>
              </a:prstClr>
            </a:outerShdw>
          </a:effectLst>
        </p:spPr>
        <p:txBody>
          <a:bodyPr>
            <a:spAutoFit/>
          </a:bodyPr>
          <a:lstStyle/>
          <a:p>
            <a:pPr algn="ctr" defTabSz="457163" eaLnBrk="0" hangingPunct="0">
              <a:defRPr/>
            </a:pPr>
            <a:r>
              <a:rPr lang="en-US" sz="1600" b="1" dirty="0">
                <a:solidFill>
                  <a:schemeClr val="bg1"/>
                </a:solidFill>
                <a:latin typeface="Segoe" pitchFamily="34" charset="0"/>
                <a:ea typeface="ＭＳ Ｐゴシック" pitchFamily="-109" charset="-128"/>
                <a:cs typeface="ＭＳ Ｐゴシック" pitchFamily="-109" charset="-128"/>
              </a:rPr>
              <a:t>Access policy for removable media</a:t>
            </a:r>
          </a:p>
        </p:txBody>
      </p:sp>
      <p:sp>
        <p:nvSpPr>
          <p:cNvPr id="51" name="TextBox 50"/>
          <p:cNvSpPr txBox="1"/>
          <p:nvPr/>
        </p:nvSpPr>
        <p:spPr bwMode="auto">
          <a:xfrm>
            <a:off x="3181350" y="2971800"/>
            <a:ext cx="2743200" cy="830263"/>
          </a:xfrm>
          <a:prstGeom prst="rect">
            <a:avLst/>
          </a:prstGeom>
          <a:noFill/>
          <a:effectLst>
            <a:outerShdw blurRad="50800" dist="38100" dir="5400000" algn="t" rotWithShape="0">
              <a:prstClr val="black">
                <a:alpha val="40000"/>
              </a:prstClr>
            </a:outerShdw>
          </a:effectLst>
        </p:spPr>
        <p:txBody>
          <a:bodyPr>
            <a:spAutoFit/>
          </a:bodyPr>
          <a:lstStyle/>
          <a:p>
            <a:pPr algn="ctr" defTabSz="457163" eaLnBrk="0" hangingPunct="0">
              <a:defRPr/>
            </a:pPr>
            <a:r>
              <a:rPr lang="en-US" sz="1600" b="1" dirty="0">
                <a:solidFill>
                  <a:schemeClr val="bg1"/>
                </a:solidFill>
                <a:latin typeface="Segoe" pitchFamily="34" charset="0"/>
                <a:ea typeface="ＭＳ Ｐゴシック" pitchFamily="-109" charset="-128"/>
                <a:cs typeface="ＭＳ Ｐゴシック" pitchFamily="-109" charset="-128"/>
              </a:rPr>
              <a:t>Reduce information loss risk through integrated  drive encryption</a:t>
            </a:r>
            <a:endParaRPr lang="en-US" sz="1600" b="1" dirty="0">
              <a:solidFill>
                <a:schemeClr val="bg1"/>
              </a:solidFill>
              <a:latin typeface="Segoe" pitchFamily="34" charset="0"/>
              <a:ea typeface="ＭＳ Ｐゴシック" pitchFamily="-109" charset="-128"/>
              <a:cs typeface="ＭＳ Ｐゴシック" pitchFamily="-109" charset="-128"/>
            </a:endParaRPr>
          </a:p>
        </p:txBody>
      </p:sp>
      <p:sp>
        <p:nvSpPr>
          <p:cNvPr id="52" name="TextBox 51"/>
          <p:cNvSpPr txBox="1"/>
          <p:nvPr/>
        </p:nvSpPr>
        <p:spPr bwMode="auto">
          <a:xfrm>
            <a:off x="6135688" y="2971800"/>
            <a:ext cx="2755900" cy="830263"/>
          </a:xfrm>
          <a:prstGeom prst="rect">
            <a:avLst/>
          </a:prstGeom>
          <a:noFill/>
          <a:effectLst>
            <a:outerShdw blurRad="50800" dist="38100" dir="5400000" algn="t" rotWithShape="0">
              <a:prstClr val="black">
                <a:alpha val="40000"/>
              </a:prstClr>
            </a:outerShdw>
          </a:effectLst>
        </p:spPr>
        <p:txBody>
          <a:bodyPr>
            <a:spAutoFit/>
          </a:bodyPr>
          <a:lstStyle/>
          <a:p>
            <a:pPr algn="ctr" defTabSz="457163" eaLnBrk="0" hangingPunct="0">
              <a:defRPr/>
            </a:pPr>
            <a:r>
              <a:rPr lang="en-US" sz="1600" b="1" dirty="0">
                <a:solidFill>
                  <a:schemeClr val="bg1"/>
                </a:solidFill>
                <a:latin typeface="Segoe" pitchFamily="34" charset="0"/>
                <a:ea typeface="ＭＳ Ｐゴシック" pitchFamily="-109" charset="-128"/>
                <a:cs typeface="ＭＳ Ｐゴシック" pitchFamily="-109" charset="-128"/>
              </a:rPr>
              <a:t>Classify and protect information with </a:t>
            </a:r>
            <a:br>
              <a:rPr lang="en-US" sz="1600" b="1" dirty="0">
                <a:solidFill>
                  <a:schemeClr val="bg1"/>
                </a:solidFill>
                <a:latin typeface="Segoe" pitchFamily="34" charset="0"/>
                <a:ea typeface="ＭＳ Ｐゴシック" pitchFamily="-109" charset="-128"/>
                <a:cs typeface="ＭＳ Ｐゴシック" pitchFamily="-109" charset="-128"/>
              </a:rPr>
            </a:br>
            <a:r>
              <a:rPr lang="en-US" sz="1600" b="1" dirty="0">
                <a:solidFill>
                  <a:schemeClr val="bg1"/>
                </a:solidFill>
                <a:latin typeface="Segoe" pitchFamily="34" charset="0"/>
                <a:ea typeface="ＭＳ Ｐゴシック" pitchFamily="-109" charset="-128"/>
                <a:cs typeface="ＭＳ Ｐゴシック" pitchFamily="-109" charset="-128"/>
              </a:rPr>
              <a:t>built-in AD RMS</a:t>
            </a:r>
            <a:endParaRPr lang="en-US" sz="1600" b="1" dirty="0">
              <a:solidFill>
                <a:schemeClr val="bg1"/>
              </a:solidFill>
              <a:latin typeface="Segoe" pitchFamily="34" charset="0"/>
              <a:ea typeface="ＭＳ Ｐゴシック" pitchFamily="-109" charset="-128"/>
              <a:cs typeface="ＭＳ Ｐゴシック" pitchFamily="-109" charset="-128"/>
            </a:endParaRPr>
          </a:p>
        </p:txBody>
      </p:sp>
      <p:grpSp>
        <p:nvGrpSpPr>
          <p:cNvPr id="63533" name="Group 81"/>
          <p:cNvGrpSpPr>
            <a:grpSpLocks noChangeAspect="1"/>
          </p:cNvGrpSpPr>
          <p:nvPr/>
        </p:nvGrpSpPr>
        <p:grpSpPr bwMode="auto">
          <a:xfrm>
            <a:off x="3887788" y="1535113"/>
            <a:ext cx="1289050" cy="1208087"/>
            <a:chOff x="5486400" y="2558268"/>
            <a:chExt cx="1134254" cy="836363"/>
          </a:xfrm>
        </p:grpSpPr>
        <p:grpSp>
          <p:nvGrpSpPr>
            <p:cNvPr id="63547" name="Group 81"/>
            <p:cNvGrpSpPr>
              <a:grpSpLocks/>
            </p:cNvGrpSpPr>
            <p:nvPr/>
          </p:nvGrpSpPr>
          <p:grpSpPr bwMode="auto">
            <a:xfrm>
              <a:off x="5486400" y="2558268"/>
              <a:ext cx="1134254" cy="836363"/>
              <a:chOff x="703293" y="5364790"/>
              <a:chExt cx="808181" cy="645261"/>
            </a:xfrm>
          </p:grpSpPr>
          <p:pic>
            <p:nvPicPr>
              <p:cNvPr id="56" name="Picture 3" descr="C:\Program Files\Microsoft Resource DVD Artwork\DVD_ART\Artwork_Imagery\HARDWARE_IMAGERY\Photos - OEM Hardware\Computer\Vista Laptop\Gateway M680 laptop Vista Business.png"/>
              <p:cNvPicPr>
                <a:picLocks noChangeAspect="1" noChangeArrowheads="1"/>
              </p:cNvPicPr>
              <p:nvPr/>
            </p:nvPicPr>
            <p:blipFill>
              <a:blip r:embed="rId9"/>
              <a:srcRect r="-600" b="-6222"/>
              <a:stretch>
                <a:fillRect/>
              </a:stretch>
            </p:blipFill>
            <p:spPr bwMode="auto">
              <a:xfrm>
                <a:off x="703293" y="5371573"/>
                <a:ext cx="808181" cy="638478"/>
              </a:xfrm>
              <a:prstGeom prst="rect">
                <a:avLst/>
              </a:prstGeom>
              <a:noFill/>
              <a:effectLst>
                <a:outerShdw blurRad="50800" dist="38100" dir="2700000" algn="tl" rotWithShape="0">
                  <a:prstClr val="black">
                    <a:alpha val="40000"/>
                  </a:prstClr>
                </a:outerShdw>
              </a:effectLst>
            </p:spPr>
          </p:pic>
          <p:pic>
            <p:nvPicPr>
              <p:cNvPr id="63550" name="Picture 56" descr="futuristic_screen.png"/>
              <p:cNvPicPr>
                <a:picLocks noChangeAspect="1"/>
              </p:cNvPicPr>
              <p:nvPr/>
            </p:nvPicPr>
            <p:blipFill>
              <a:blip r:embed="rId10"/>
              <a:srcRect r="30418" b="28572"/>
              <a:stretch>
                <a:fillRect/>
              </a:stretch>
            </p:blipFill>
            <p:spPr bwMode="auto">
              <a:xfrm>
                <a:off x="703517" y="5364790"/>
                <a:ext cx="558032" cy="433496"/>
              </a:xfrm>
              <a:prstGeom prst="rect">
                <a:avLst/>
              </a:prstGeom>
              <a:noFill/>
              <a:ln w="9525">
                <a:noFill/>
                <a:miter lim="800000"/>
                <a:headEnd/>
                <a:tailEnd/>
              </a:ln>
            </p:spPr>
          </p:pic>
        </p:grpSp>
        <p:pic>
          <p:nvPicPr>
            <p:cNvPr id="63548" name="Picture 2" descr="\\eventsql\dvd\Online_ART\DVD_ART34\Artwork_Imagery\Icons - Illustrations\_WINDOWS VISTA ICONS\Keys secure security.png"/>
            <p:cNvPicPr>
              <a:picLocks noChangeAspect="1" noChangeArrowheads="1"/>
            </p:cNvPicPr>
            <p:nvPr/>
          </p:nvPicPr>
          <p:blipFill>
            <a:blip r:embed="rId11"/>
            <a:srcRect/>
            <a:stretch>
              <a:fillRect/>
            </a:stretch>
          </p:blipFill>
          <p:spPr bwMode="auto">
            <a:xfrm>
              <a:off x="5791200" y="2667000"/>
              <a:ext cx="457200" cy="457200"/>
            </a:xfrm>
            <a:prstGeom prst="rect">
              <a:avLst/>
            </a:prstGeom>
            <a:noFill/>
            <a:ln w="9525">
              <a:noFill/>
              <a:miter lim="800000"/>
              <a:headEnd/>
              <a:tailEnd/>
            </a:ln>
          </p:spPr>
        </p:pic>
      </p:grpSp>
      <p:grpSp>
        <p:nvGrpSpPr>
          <p:cNvPr id="7" name="Group 82"/>
          <p:cNvGrpSpPr/>
          <p:nvPr/>
        </p:nvGrpSpPr>
        <p:grpSpPr>
          <a:xfrm>
            <a:off x="779889" y="1306920"/>
            <a:ext cx="1524000" cy="1659971"/>
            <a:chOff x="7155366" y="2381353"/>
            <a:chExt cx="1121634" cy="1042785"/>
          </a:xfrm>
          <a:effectLst>
            <a:outerShdw blurRad="50800" dist="38100" dir="5400000" algn="t" rotWithShape="0">
              <a:prstClr val="black">
                <a:alpha val="40000"/>
              </a:prstClr>
            </a:outerShdw>
          </a:effectLst>
        </p:grpSpPr>
        <p:pic>
          <p:nvPicPr>
            <p:cNvPr id="59" name="Picture 6" descr="C:\Users\aheaton\AppData\Local\Microsoft\Windows\Temporary Internet Files\Content.IE5\U60ZBJ5U\MCj04315710000[1].png"/>
            <p:cNvPicPr>
              <a:picLocks noChangeAspect="1" noChangeArrowheads="1"/>
            </p:cNvPicPr>
            <p:nvPr/>
          </p:nvPicPr>
          <p:blipFill>
            <a:blip r:embed="rId12" cstate="print"/>
            <a:srcRect/>
            <a:stretch>
              <a:fillRect/>
            </a:stretch>
          </p:blipFill>
          <p:spPr bwMode="auto">
            <a:xfrm>
              <a:off x="7155366" y="2381353"/>
              <a:ext cx="1121634" cy="1042785"/>
            </a:xfrm>
            <a:prstGeom prst="rect">
              <a:avLst/>
            </a:prstGeom>
            <a:noFill/>
          </p:spPr>
        </p:pic>
        <p:pic>
          <p:nvPicPr>
            <p:cNvPr id="60" name="Picture 2" descr="\\eventsql\dvd\Online_ART\DVD_ART34\Artwork_Imagery\Icons - Illustrations\_WINDOWS VISTA ICONS\Keys secure security.png"/>
            <p:cNvPicPr>
              <a:picLocks noChangeAspect="1" noChangeArrowheads="1"/>
            </p:cNvPicPr>
            <p:nvPr/>
          </p:nvPicPr>
          <p:blipFill>
            <a:blip r:embed="rId11" cstate="print"/>
            <a:srcRect/>
            <a:stretch>
              <a:fillRect/>
            </a:stretch>
          </p:blipFill>
          <p:spPr bwMode="auto">
            <a:xfrm>
              <a:off x="7612566" y="2609953"/>
              <a:ext cx="457199" cy="457200"/>
            </a:xfrm>
            <a:prstGeom prst="rect">
              <a:avLst/>
            </a:prstGeom>
            <a:noFill/>
          </p:spPr>
        </p:pic>
      </p:grpSp>
      <p:sp>
        <p:nvSpPr>
          <p:cNvPr id="74" name="TextBox 73"/>
          <p:cNvSpPr txBox="1"/>
          <p:nvPr/>
        </p:nvSpPr>
        <p:spPr>
          <a:xfrm>
            <a:off x="4154488" y="4859338"/>
            <a:ext cx="1009650" cy="314325"/>
          </a:xfrm>
          <a:prstGeom prst="rect">
            <a:avLst/>
          </a:prstGeom>
          <a:noFill/>
        </p:spPr>
        <p:txBody>
          <a:bodyPr wrap="none">
            <a:spAutoFit/>
          </a:bodyPr>
          <a:lstStyle/>
          <a:p>
            <a:pPr eaLnBrk="0" hangingPunct="0">
              <a:lnSpc>
                <a:spcPct val="90000"/>
              </a:lnSpc>
              <a:spcBef>
                <a:spcPct val="20000"/>
              </a:spcBef>
              <a:buClr>
                <a:srgbClr val="777777"/>
              </a:buClr>
              <a:buSzPct val="130000"/>
              <a:defRPr/>
            </a:pPr>
            <a:r>
              <a:rPr lang="en-GB" sz="1600" dirty="0">
                <a:solidFill>
                  <a:schemeClr val="tx1">
                    <a:lumMod val="85000"/>
                    <a:lumOff val="15000"/>
                  </a:schemeClr>
                </a:solidFill>
                <a:latin typeface="Segoe UI Symbol" pitchFamily="34" charset="0"/>
                <a:ea typeface="Segoe UI Symbol" pitchFamily="34" charset="0"/>
                <a:cs typeface="Segoe UI" pitchFamily="34" charset="0"/>
              </a:rPr>
              <a:t>BitLocker</a:t>
            </a:r>
          </a:p>
        </p:txBody>
      </p:sp>
      <p:sp>
        <p:nvSpPr>
          <p:cNvPr id="53" name="TextBox 52"/>
          <p:cNvSpPr txBox="1"/>
          <p:nvPr/>
        </p:nvSpPr>
        <p:spPr>
          <a:xfrm>
            <a:off x="4162425" y="4872038"/>
            <a:ext cx="184150" cy="258762"/>
          </a:xfrm>
          <a:prstGeom prst="rect">
            <a:avLst/>
          </a:prstGeom>
          <a:noFill/>
        </p:spPr>
        <p:txBody>
          <a:bodyPr wrap="none">
            <a:spAutoFit/>
          </a:bodyPr>
          <a:lstStyle/>
          <a:p>
            <a:pPr eaLnBrk="0" hangingPunct="0">
              <a:lnSpc>
                <a:spcPct val="90000"/>
              </a:lnSpc>
              <a:spcBef>
                <a:spcPct val="20000"/>
              </a:spcBef>
              <a:buClr>
                <a:srgbClr val="777777"/>
              </a:buClr>
              <a:buSzPct val="130000"/>
              <a:defRPr/>
            </a:pPr>
            <a:endParaRPr lang="en-GB" sz="1200" b="1" dirty="0">
              <a:solidFill>
                <a:schemeClr val="tx1">
                  <a:lumMod val="85000"/>
                  <a:lumOff val="15000"/>
                </a:schemeClr>
              </a:solidFill>
              <a:latin typeface="Segoe" pitchFamily="34" charset="0"/>
              <a:ea typeface="ＭＳ Ｐゴシック" charset="-128"/>
              <a:cs typeface="ＭＳ Ｐゴシック" charset="-128"/>
            </a:endParaRPr>
          </a:p>
        </p:txBody>
      </p:sp>
      <p:grpSp>
        <p:nvGrpSpPr>
          <p:cNvPr id="63537" name="Group 74"/>
          <p:cNvGrpSpPr>
            <a:grpSpLocks/>
          </p:cNvGrpSpPr>
          <p:nvPr/>
        </p:nvGrpSpPr>
        <p:grpSpPr bwMode="auto">
          <a:xfrm>
            <a:off x="506413" y="6132513"/>
            <a:ext cx="652462" cy="423862"/>
            <a:chOff x="699773" y="6184964"/>
            <a:chExt cx="651713" cy="423993"/>
          </a:xfrm>
        </p:grpSpPr>
        <p:pic>
          <p:nvPicPr>
            <p:cNvPr id="63545" name="Picture 2" descr="Australian Customs Service"/>
            <p:cNvPicPr>
              <a:picLocks noChangeAspect="1" noChangeArrowheads="1"/>
            </p:cNvPicPr>
            <p:nvPr/>
          </p:nvPicPr>
          <p:blipFill>
            <a:blip r:embed="rId13"/>
            <a:srcRect l="33179"/>
            <a:stretch>
              <a:fillRect/>
            </a:stretch>
          </p:blipFill>
          <p:spPr bwMode="auto">
            <a:xfrm>
              <a:off x="699773" y="6383095"/>
              <a:ext cx="651713" cy="225862"/>
            </a:xfrm>
            <a:prstGeom prst="rect">
              <a:avLst/>
            </a:prstGeom>
            <a:noFill/>
            <a:ln w="9525">
              <a:noFill/>
              <a:miter lim="800000"/>
              <a:headEnd/>
              <a:tailEnd/>
            </a:ln>
          </p:spPr>
        </p:pic>
        <p:pic>
          <p:nvPicPr>
            <p:cNvPr id="63546" name="Picture 2" descr="Australian Customs Service"/>
            <p:cNvPicPr>
              <a:picLocks noChangeAspect="1" noChangeArrowheads="1"/>
            </p:cNvPicPr>
            <p:nvPr/>
          </p:nvPicPr>
          <p:blipFill>
            <a:blip r:embed="rId13"/>
            <a:srcRect r="67093"/>
            <a:stretch>
              <a:fillRect/>
            </a:stretch>
          </p:blipFill>
          <p:spPr bwMode="auto">
            <a:xfrm>
              <a:off x="865157" y="6184964"/>
              <a:ext cx="320944" cy="225862"/>
            </a:xfrm>
            <a:prstGeom prst="rect">
              <a:avLst/>
            </a:prstGeom>
            <a:noFill/>
            <a:ln w="9525">
              <a:noFill/>
              <a:miter lim="800000"/>
              <a:headEnd/>
              <a:tailEnd/>
            </a:ln>
          </p:spPr>
        </p:pic>
      </p:grpSp>
      <p:sp>
        <p:nvSpPr>
          <p:cNvPr id="58" name="TextBox 57"/>
          <p:cNvSpPr txBox="1"/>
          <p:nvPr/>
        </p:nvSpPr>
        <p:spPr>
          <a:xfrm>
            <a:off x="1185863" y="4884738"/>
            <a:ext cx="1511300" cy="314325"/>
          </a:xfrm>
          <a:prstGeom prst="rect">
            <a:avLst/>
          </a:prstGeom>
          <a:noFill/>
        </p:spPr>
        <p:txBody>
          <a:bodyPr wrap="none">
            <a:spAutoFit/>
          </a:bodyPr>
          <a:lstStyle/>
          <a:p>
            <a:pPr eaLnBrk="0" hangingPunct="0">
              <a:lnSpc>
                <a:spcPct val="90000"/>
              </a:lnSpc>
              <a:spcBef>
                <a:spcPct val="20000"/>
              </a:spcBef>
              <a:buClr>
                <a:srgbClr val="777777"/>
              </a:buClr>
              <a:buSzPct val="130000"/>
              <a:defRPr/>
            </a:pPr>
            <a:r>
              <a:rPr lang="en-GB" sz="1600" dirty="0">
                <a:solidFill>
                  <a:schemeClr val="tx1">
                    <a:lumMod val="85000"/>
                    <a:lumOff val="15000"/>
                  </a:schemeClr>
                </a:solidFill>
                <a:latin typeface="Segoe UI Symbol" pitchFamily="34" charset="0"/>
                <a:ea typeface="Segoe UI Symbol" pitchFamily="34" charset="0"/>
                <a:cs typeface="Segoe UI" pitchFamily="34" charset="0"/>
              </a:rPr>
              <a:t>Device Control</a:t>
            </a:r>
          </a:p>
        </p:txBody>
      </p:sp>
      <p:sp>
        <p:nvSpPr>
          <p:cNvPr id="61" name="Rectangle 60"/>
          <p:cNvSpPr/>
          <p:nvPr/>
        </p:nvSpPr>
        <p:spPr>
          <a:xfrm>
            <a:off x="152400" y="6702425"/>
            <a:ext cx="9144000" cy="200025"/>
          </a:xfrm>
          <a:prstGeom prst="rect">
            <a:avLst/>
          </a:prstGeom>
        </p:spPr>
        <p:txBody>
          <a:bodyPr>
            <a:spAutoFit/>
          </a:bodyPr>
          <a:lstStyle/>
          <a:p>
            <a:pPr eaLnBrk="0" hangingPunct="0">
              <a:defRPr/>
            </a:pPr>
            <a:r>
              <a:rPr lang="en-US" sz="700" dirty="0">
                <a:solidFill>
                  <a:schemeClr val="tx1">
                    <a:lumMod val="75000"/>
                    <a:lumOff val="25000"/>
                  </a:schemeClr>
                </a:solidFill>
                <a:ea typeface="ＭＳ Ｐゴシック" charset="-128"/>
                <a:cs typeface="ＭＳ Ｐゴシック" charset="-128"/>
              </a:rPr>
              <a:t>Source: </a:t>
            </a:r>
            <a:r>
              <a:rPr lang="en-US" sz="700" i="1" dirty="0">
                <a:solidFill>
                  <a:schemeClr val="tx1">
                    <a:lumMod val="75000"/>
                    <a:lumOff val="25000"/>
                  </a:schemeClr>
                </a:solidFill>
                <a:ea typeface="ＭＳ Ｐゴシック" charset="-128"/>
                <a:cs typeface="ＭＳ Ｐゴシック" charset="-128"/>
              </a:rPr>
              <a:t>Customs Service Improves Reporting with Simplified, Integrated Antivirus Solution</a:t>
            </a:r>
            <a:r>
              <a:rPr lang="en-US" sz="700" dirty="0">
                <a:solidFill>
                  <a:schemeClr val="tx1">
                    <a:lumMod val="75000"/>
                    <a:lumOff val="25000"/>
                  </a:schemeClr>
                </a:solidFill>
                <a:ea typeface="ＭＳ Ｐゴシック" charset="-128"/>
                <a:cs typeface="ＭＳ Ｐゴシック" charset="-128"/>
              </a:rPr>
              <a:t>. Microsoft case study, April 2007. </a:t>
            </a:r>
            <a:r>
              <a:rPr lang="en-US" sz="700" dirty="0">
                <a:solidFill>
                  <a:schemeClr val="tx1">
                    <a:lumMod val="75000"/>
                    <a:lumOff val="25000"/>
                  </a:schemeClr>
                </a:solidFill>
                <a:ea typeface="ＭＳ Ｐゴシック" charset="-128"/>
                <a:cs typeface="ＭＳ Ｐゴシック" charset="-128"/>
                <a:hlinkClick r:id="rId14"/>
              </a:rPr>
              <a:t>http://www.microsoft.com/casestudies/Case_Study_Detail.aspx?CaseStudyID=201402</a:t>
            </a:r>
            <a:endParaRPr lang="en-US" sz="700" dirty="0">
              <a:solidFill>
                <a:schemeClr val="tx1">
                  <a:lumMod val="75000"/>
                  <a:lumOff val="25000"/>
                </a:schemeClr>
              </a:solidFill>
              <a:ea typeface="ＭＳ Ｐゴシック" charset="-128"/>
              <a:cs typeface="ＭＳ Ｐゴシック" charset="-128"/>
            </a:endParaRPr>
          </a:p>
        </p:txBody>
      </p:sp>
      <p:pic>
        <p:nvPicPr>
          <p:cNvPr id="63540" name="Picture 61" descr="ws_rgb_r.png"/>
          <p:cNvPicPr>
            <a:picLocks noChangeAspect="1"/>
          </p:cNvPicPr>
          <p:nvPr/>
        </p:nvPicPr>
        <p:blipFill>
          <a:blip r:embed="rId15"/>
          <a:srcRect/>
          <a:stretch>
            <a:fillRect/>
          </a:stretch>
        </p:blipFill>
        <p:spPr bwMode="auto">
          <a:xfrm>
            <a:off x="769938" y="4414838"/>
            <a:ext cx="1660525" cy="433387"/>
          </a:xfrm>
          <a:prstGeom prst="rect">
            <a:avLst/>
          </a:prstGeom>
          <a:noFill/>
          <a:ln w="9525">
            <a:noFill/>
            <a:miter lim="800000"/>
            <a:headEnd/>
            <a:tailEnd/>
          </a:ln>
        </p:spPr>
      </p:pic>
      <p:pic>
        <p:nvPicPr>
          <p:cNvPr id="63541" name="Picture 82" descr="ws_rgb_r.png"/>
          <p:cNvPicPr>
            <a:picLocks noChangeAspect="1"/>
          </p:cNvPicPr>
          <p:nvPr/>
        </p:nvPicPr>
        <p:blipFill>
          <a:blip r:embed="rId15"/>
          <a:srcRect/>
          <a:stretch>
            <a:fillRect/>
          </a:stretch>
        </p:blipFill>
        <p:spPr bwMode="auto">
          <a:xfrm>
            <a:off x="3730625" y="4414838"/>
            <a:ext cx="1660525" cy="433387"/>
          </a:xfrm>
          <a:prstGeom prst="rect">
            <a:avLst/>
          </a:prstGeom>
          <a:noFill/>
          <a:ln w="9525">
            <a:noFill/>
            <a:miter lim="800000"/>
            <a:headEnd/>
            <a:tailEnd/>
          </a:ln>
        </p:spPr>
      </p:pic>
      <p:pic>
        <p:nvPicPr>
          <p:cNvPr id="63542" name="Picture 7"/>
          <p:cNvPicPr>
            <a:picLocks noChangeAspect="1"/>
          </p:cNvPicPr>
          <p:nvPr/>
        </p:nvPicPr>
        <p:blipFill>
          <a:blip r:embed="rId16"/>
          <a:srcRect/>
          <a:stretch>
            <a:fillRect/>
          </a:stretch>
        </p:blipFill>
        <p:spPr bwMode="auto">
          <a:xfrm>
            <a:off x="6273800" y="4487863"/>
            <a:ext cx="2479675" cy="376237"/>
          </a:xfrm>
          <a:prstGeom prst="rect">
            <a:avLst/>
          </a:prstGeom>
          <a:noFill/>
          <a:ln w="9525">
            <a:noFill/>
            <a:miter lim="800000"/>
            <a:headEnd/>
            <a:tailEnd/>
          </a:ln>
        </p:spPr>
      </p:pic>
      <p:sp>
        <p:nvSpPr>
          <p:cNvPr id="63543" name="Title 1"/>
          <p:cNvSpPr>
            <a:spLocks noGrp="1"/>
          </p:cNvSpPr>
          <p:nvPr>
            <p:ph type="title"/>
          </p:nvPr>
        </p:nvSpPr>
        <p:spPr/>
        <p:txBody>
          <a:bodyPr/>
          <a:lstStyle/>
          <a:p>
            <a:r>
              <a:rPr altLang="zh-CN" smtClean="0"/>
              <a:t>Secure Sensitive Information</a:t>
            </a:r>
          </a:p>
        </p:txBody>
      </p:sp>
      <p:sp>
        <p:nvSpPr>
          <p:cNvPr id="63544" name="TextBox 77">
            <a:hlinkClick r:id="rId17"/>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auto">
          <a:xfrm rot="16200000" flipV="1">
            <a:off x="7049385" y="-297713"/>
            <a:ext cx="1796902" cy="2392325"/>
          </a:xfrm>
          <a:prstGeom prst="rect">
            <a:avLst/>
          </a:prstGeom>
          <a:gradFill flip="none" rotWithShape="1">
            <a:gsLst>
              <a:gs pos="1000">
                <a:srgbClr val="FFC000">
                  <a:alpha val="83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54" name="Round Same Side Corner Rectangle 53"/>
          <p:cNvSpPr/>
          <p:nvPr/>
        </p:nvSpPr>
        <p:spPr bwMode="auto">
          <a:xfrm rot="10800000">
            <a:off x="7924799" y="1725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latin typeface="Segoe" charset="0"/>
              <a:ea typeface="ＭＳ Ｐゴシック" charset="-128"/>
              <a:cs typeface="ＭＳ Ｐゴシック" charset="-128"/>
            </a:endParaRPr>
          </a:p>
        </p:txBody>
      </p:sp>
      <p:sp>
        <p:nvSpPr>
          <p:cNvPr id="55" name="Block Arc 54"/>
          <p:cNvSpPr/>
          <p:nvPr/>
        </p:nvSpPr>
        <p:spPr bwMode="auto">
          <a:xfrm flipV="1">
            <a:off x="7924800" y="207963"/>
            <a:ext cx="1076325" cy="1076325"/>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65544" name="Group 3"/>
          <p:cNvGrpSpPr>
            <a:grpSpLocks/>
          </p:cNvGrpSpPr>
          <p:nvPr/>
        </p:nvGrpSpPr>
        <p:grpSpPr bwMode="auto">
          <a:xfrm>
            <a:off x="7918450" y="452438"/>
            <a:ext cx="1079500" cy="735012"/>
            <a:chOff x="7310717" y="687613"/>
            <a:chExt cx="2159296" cy="1472869"/>
          </a:xfrm>
        </p:grpSpPr>
        <p:sp>
          <p:nvSpPr>
            <p:cNvPr id="57" name="Oval 56"/>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ea typeface="ＭＳ Ｐゴシック" charset="-128"/>
                <a:cs typeface="ＭＳ Ｐゴシック" charset="-128"/>
              </a:endParaRPr>
            </a:p>
          </p:txBody>
        </p:sp>
        <p:sp>
          <p:nvSpPr>
            <p:cNvPr id="58" name="TextBox 57"/>
            <p:cNvSpPr txBox="1">
              <a:spLocks noChangeAspect="1"/>
            </p:cNvSpPr>
            <p:nvPr/>
          </p:nvSpPr>
          <p:spPr>
            <a:xfrm>
              <a:off x="7310717" y="1109287"/>
              <a:ext cx="2159296" cy="1051195"/>
            </a:xfrm>
            <a:prstGeom prst="rect">
              <a:avLst/>
            </a:prstGeom>
            <a:noFill/>
          </p:spPr>
          <p:txBody>
            <a:bodyPr/>
            <a:lstStyle/>
            <a:p>
              <a:pPr algn="ctr" eaLnBrk="0" hangingPunct="0">
                <a:lnSpc>
                  <a:spcPct val="80000"/>
                </a:lnSpc>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mj-lt"/>
                  <a:ea typeface="ＭＳ Ｐゴシック" charset="-128"/>
                  <a:cs typeface="Arial" pitchFamily="34" charset="0"/>
                </a:rPr>
                <a:t>Integrate</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mj-lt"/>
                  <a:ea typeface="ＭＳ Ｐゴシック" charset="-128"/>
                  <a:cs typeface="Arial" pitchFamily="34" charset="0"/>
                </a:rPr>
                <a:t> and extend</a:t>
              </a:r>
            </a:p>
            <a:p>
              <a:pPr algn="ctr" eaLnBrk="0" hangingPunct="0">
                <a:lnSpc>
                  <a:spcPct val="80000"/>
                </a:lnSpc>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mj-lt"/>
                  <a:ea typeface="ＭＳ Ｐゴシック" charset="-128"/>
                  <a:cs typeface="Arial" pitchFamily="34" charset="0"/>
                </a:rPr>
                <a:t>security</a:t>
              </a:r>
            </a:p>
          </p:txBody>
        </p:sp>
      </p:grpSp>
      <p:grpSp>
        <p:nvGrpSpPr>
          <p:cNvPr id="65545" name="Group 43"/>
          <p:cNvGrpSpPr>
            <a:grpSpLocks/>
          </p:cNvGrpSpPr>
          <p:nvPr/>
        </p:nvGrpSpPr>
        <p:grpSpPr bwMode="auto">
          <a:xfrm>
            <a:off x="7962900" y="173038"/>
            <a:ext cx="958850" cy="479425"/>
            <a:chOff x="700964" y="3415859"/>
            <a:chExt cx="1187974" cy="594136"/>
          </a:xfrm>
        </p:grpSpPr>
        <p:pic>
          <p:nvPicPr>
            <p:cNvPr id="65585" name="Picture 59" descr="SLUI.exe_I0003_0409.png"/>
            <p:cNvPicPr>
              <a:picLocks noChangeAspect="1"/>
            </p:cNvPicPr>
            <p:nvPr/>
          </p:nvPicPr>
          <p:blipFill>
            <a:blip r:embed="rId3"/>
            <a:srcRect/>
            <a:stretch>
              <a:fillRect/>
            </a:stretch>
          </p:blipFill>
          <p:spPr bwMode="auto">
            <a:xfrm>
              <a:off x="1117711" y="3611951"/>
              <a:ext cx="398044" cy="398044"/>
            </a:xfrm>
            <a:prstGeom prst="rect">
              <a:avLst/>
            </a:prstGeom>
            <a:noFill/>
            <a:ln w="9525">
              <a:noFill/>
              <a:miter lim="800000"/>
              <a:headEnd/>
              <a:tailEnd/>
            </a:ln>
          </p:spPr>
        </p:pic>
        <p:pic>
          <p:nvPicPr>
            <p:cNvPr id="65586" name="Picture 60" descr="connect.dll_I28a1_0409.png"/>
            <p:cNvPicPr>
              <a:picLocks noChangeAspect="1"/>
            </p:cNvPicPr>
            <p:nvPr/>
          </p:nvPicPr>
          <p:blipFill>
            <a:blip r:embed="rId4"/>
            <a:srcRect/>
            <a:stretch>
              <a:fillRect/>
            </a:stretch>
          </p:blipFill>
          <p:spPr bwMode="auto">
            <a:xfrm>
              <a:off x="1389389" y="3415859"/>
              <a:ext cx="499549" cy="499549"/>
            </a:xfrm>
            <a:prstGeom prst="rect">
              <a:avLst/>
            </a:prstGeom>
            <a:noFill/>
            <a:ln w="9525">
              <a:noFill/>
              <a:miter lim="800000"/>
              <a:headEnd/>
              <a:tailEnd/>
            </a:ln>
          </p:spPr>
        </p:pic>
        <p:pic>
          <p:nvPicPr>
            <p:cNvPr id="65587" name="Picture 61" descr="connect.dll_I28a1_0409.png"/>
            <p:cNvPicPr>
              <a:picLocks noChangeAspect="1"/>
            </p:cNvPicPr>
            <p:nvPr/>
          </p:nvPicPr>
          <p:blipFill>
            <a:blip r:embed="rId4"/>
            <a:srcRect/>
            <a:stretch>
              <a:fillRect/>
            </a:stretch>
          </p:blipFill>
          <p:spPr bwMode="auto">
            <a:xfrm>
              <a:off x="700964" y="3421117"/>
              <a:ext cx="499549" cy="499549"/>
            </a:xfrm>
            <a:prstGeom prst="rect">
              <a:avLst/>
            </a:prstGeom>
            <a:noFill/>
            <a:ln w="9525">
              <a:noFill/>
              <a:miter lim="800000"/>
              <a:headEnd/>
              <a:tailEnd/>
            </a:ln>
          </p:spPr>
        </p:pic>
      </p:grpSp>
      <p:sp>
        <p:nvSpPr>
          <p:cNvPr id="2" name="Title 1"/>
          <p:cNvSpPr>
            <a:spLocks noGrp="1"/>
          </p:cNvSpPr>
          <p:nvPr>
            <p:ph type="title"/>
          </p:nvPr>
        </p:nvSpPr>
        <p:spPr/>
        <p:txBody>
          <a:bodyPr/>
          <a:lstStyle/>
          <a:p>
            <a:pPr>
              <a:defRPr/>
            </a:pPr>
            <a:r>
              <a:rPr smtClean="0">
                <a:solidFill>
                  <a:schemeClr val="tx1">
                    <a:lumMod val="85000"/>
                    <a:lumOff val="15000"/>
                  </a:schemeClr>
                </a:solidFill>
                <a:latin typeface="+mj-lt"/>
                <a:ea typeface="+mj-ea"/>
              </a:rPr>
              <a:t>Leverage Existing Infrastructure </a:t>
            </a:r>
            <a:endParaRPr>
              <a:solidFill>
                <a:schemeClr val="tx1">
                  <a:lumMod val="85000"/>
                  <a:lumOff val="15000"/>
                </a:schemeClr>
              </a:solidFill>
              <a:latin typeface="+mj-lt"/>
              <a:ea typeface="+mj-ea"/>
            </a:endParaRPr>
          </a:p>
        </p:txBody>
      </p:sp>
      <p:sp>
        <p:nvSpPr>
          <p:cNvPr id="3" name="&quot;GLASS&quot;; White to Transparent; 1pt stroke;"/>
          <p:cNvSpPr/>
          <p:nvPr/>
        </p:nvSpPr>
        <p:spPr bwMode="auto">
          <a:xfrm>
            <a:off x="755877" y="1143000"/>
            <a:ext cx="7016523" cy="4294942"/>
          </a:xfrm>
          <a:prstGeom prst="roundRect">
            <a:avLst>
              <a:gd name="adj" fmla="val 7763"/>
            </a:avLst>
          </a:prstGeom>
          <a:gradFill>
            <a:gsLst>
              <a:gs pos="0">
                <a:schemeClr val="lt1">
                  <a:tint val="80000"/>
                  <a:satMod val="300000"/>
                  <a:alpha val="40000"/>
                </a:schemeClr>
              </a:gs>
              <a:gs pos="100000">
                <a:schemeClr val="lt1">
                  <a:shade val="30000"/>
                  <a:satMod val="200000"/>
                  <a:alpha val="20000"/>
                </a:schemeClr>
              </a:gs>
            </a:gsLst>
          </a:gradFill>
          <a:ln>
            <a:headEnd type="none" w="med" len="med"/>
            <a:tailEnd type="none" w="med" len="med"/>
          </a:ln>
        </p:spPr>
        <p:style>
          <a:lnRef idx="0">
            <a:schemeClr val="accent1"/>
          </a:lnRef>
          <a:fillRef idx="1003">
            <a:schemeClr val="lt1"/>
          </a:fillRef>
          <a:effectRef idx="3">
            <a:schemeClr val="accent1"/>
          </a:effectRef>
          <a:fontRef idx="minor">
            <a:schemeClr val="lt1"/>
          </a:fontRef>
        </p:style>
        <p:txBody>
          <a:bodyPr lIns="91436" tIns="45718" rIns="91436" bIns="45718" anchor="ctr"/>
          <a:lstStyle/>
          <a:p>
            <a:pPr algn="ctr" defTabSz="914099" eaLnBrk="0" hangingPunct="0">
              <a:defRPr/>
            </a:pPr>
            <a:endParaRPr lang="en-US" dirty="0">
              <a:solidFill>
                <a:schemeClr val="bg1"/>
              </a:solidFill>
              <a:effectLst>
                <a:outerShdw blurRad="50800" dist="38100" dir="2700000" algn="tl" rotWithShape="0">
                  <a:prstClr val="black">
                    <a:alpha val="40000"/>
                  </a:prstClr>
                </a:outerShdw>
              </a:effectLst>
            </a:endParaRPr>
          </a:p>
        </p:txBody>
      </p:sp>
      <p:sp>
        <p:nvSpPr>
          <p:cNvPr id="41" name="Rounded Rectangle 40"/>
          <p:cNvSpPr/>
          <p:nvPr/>
        </p:nvSpPr>
        <p:spPr bwMode="auto">
          <a:xfrm>
            <a:off x="179388" y="5670550"/>
            <a:ext cx="7537450" cy="1133475"/>
          </a:xfrm>
          <a:prstGeom prst="roundRect">
            <a:avLst>
              <a:gd name="adj" fmla="val 1259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44" name="TextBox 43"/>
          <p:cNvSpPr txBox="1"/>
          <p:nvPr/>
        </p:nvSpPr>
        <p:spPr>
          <a:xfrm>
            <a:off x="269470" y="5745591"/>
            <a:ext cx="7354645" cy="970416"/>
          </a:xfrm>
          <a:prstGeom prst="roundRect">
            <a:avLst>
              <a:gd name="adj" fmla="val 7820"/>
            </a:avLst>
          </a:prstGeom>
          <a:solidFill>
            <a:schemeClr val="bg1"/>
          </a:solidFill>
          <a:ln w="158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lIns="457200" tIns="0" bIns="0" anchor="ctr"/>
          <a:lstStyle/>
          <a:p>
            <a:pPr marL="1257300" lvl="1" eaLnBrk="0" hangingPunct="0">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Forefront </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Client Security works seamlessly with our core infrastructure components. As a result, we have reduced the cost of administering our security infrastructure by 60 percent</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a:t>
            </a:r>
          </a:p>
          <a:p>
            <a:pPr marL="1257300" lvl="1" eaLnBrk="0" hangingPunct="0">
              <a:defRPr/>
            </a:pP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—Thomas Thiew</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 IT Manager, </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PhillipCapital</a:t>
            </a:r>
            <a:endPar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endParaRPr>
          </a:p>
        </p:txBody>
      </p:sp>
      <p:pic>
        <p:nvPicPr>
          <p:cNvPr id="65552" name="Picture 2" descr="PhillipCapital"/>
          <p:cNvPicPr>
            <a:picLocks noChangeAspect="1" noChangeArrowheads="1"/>
          </p:cNvPicPr>
          <p:nvPr/>
        </p:nvPicPr>
        <p:blipFill>
          <a:blip r:embed="rId5"/>
          <a:srcRect/>
          <a:stretch>
            <a:fillRect/>
          </a:stretch>
        </p:blipFill>
        <p:spPr bwMode="auto">
          <a:xfrm>
            <a:off x="700088" y="6175375"/>
            <a:ext cx="1038225" cy="428625"/>
          </a:xfrm>
          <a:prstGeom prst="rect">
            <a:avLst/>
          </a:prstGeom>
          <a:noFill/>
          <a:ln w="9525">
            <a:noFill/>
            <a:miter lim="800000"/>
            <a:headEnd/>
            <a:tailEnd/>
          </a:ln>
        </p:spPr>
      </p:pic>
      <p:sp>
        <p:nvSpPr>
          <p:cNvPr id="46" name="TextBox 45"/>
          <p:cNvSpPr txBox="1"/>
          <p:nvPr/>
        </p:nvSpPr>
        <p:spPr>
          <a:xfrm>
            <a:off x="452438" y="5067300"/>
            <a:ext cx="1333500" cy="221615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13800" b="1" dirty="0">
                <a:solidFill>
                  <a:srgbClr val="FCB504"/>
                </a:solidFill>
                <a:latin typeface="Times New Roman" pitchFamily="18" charset="0"/>
                <a:ea typeface="ＭＳ Ｐゴシック" charset="-128"/>
                <a:cs typeface="Times New Roman" pitchFamily="18" charset="0"/>
              </a:rPr>
              <a:t>“</a:t>
            </a:r>
            <a:endParaRPr lang="en-US" sz="13800" b="1" dirty="0">
              <a:solidFill>
                <a:srgbClr val="FCB504"/>
              </a:solidFill>
              <a:latin typeface="Times New Roman" pitchFamily="18" charset="0"/>
              <a:ea typeface="ＭＳ Ｐゴシック" charset="-128"/>
              <a:cs typeface="Times New Roman" pitchFamily="18" charset="0"/>
            </a:endParaRPr>
          </a:p>
        </p:txBody>
      </p:sp>
      <p:grpSp>
        <p:nvGrpSpPr>
          <p:cNvPr id="63" name="Group 62"/>
          <p:cNvGrpSpPr>
            <a:grpSpLocks/>
          </p:cNvGrpSpPr>
          <p:nvPr/>
        </p:nvGrpSpPr>
        <p:grpSpPr bwMode="auto">
          <a:xfrm>
            <a:off x="984250" y="1349375"/>
            <a:ext cx="3151188" cy="2460625"/>
            <a:chOff x="984418" y="1348960"/>
            <a:chExt cx="3150584" cy="2460722"/>
          </a:xfrm>
        </p:grpSpPr>
        <p:sp>
          <p:nvSpPr>
            <p:cNvPr id="5" name="&quot;GLASS&quot;; White to Transparent; 1pt stroke;"/>
            <p:cNvSpPr/>
            <p:nvPr/>
          </p:nvSpPr>
          <p:spPr bwMode="auto">
            <a:xfrm>
              <a:off x="984418" y="1348960"/>
              <a:ext cx="3150584" cy="2460722"/>
            </a:xfrm>
            <a:prstGeom prst="roundRect">
              <a:avLst/>
            </a:prstGeom>
            <a:gradFill>
              <a:gsLst>
                <a:gs pos="0">
                  <a:schemeClr val="bg1">
                    <a:lumMod val="85000"/>
                  </a:schemeClr>
                </a:gs>
                <a:gs pos="50000">
                  <a:schemeClr val="bg1"/>
                </a:gs>
                <a:gs pos="100000">
                  <a:schemeClr val="bg1">
                    <a:lumMod val="85000"/>
                  </a:schemeClr>
                </a:gs>
              </a:gsLst>
              <a:lin ang="0" scaled="0"/>
            </a:gradFill>
            <a:ln w="19050">
              <a:solidFill>
                <a:schemeClr val="accent1">
                  <a:lumMod val="50000"/>
                </a:schemeClr>
              </a:solidFill>
            </a:ln>
            <a:effectLst>
              <a:outerShdw blurRad="50800" dist="38100" algn="l" rotWithShape="0">
                <a:prstClr val="black">
                  <a:alpha val="40000"/>
                </a:prstClr>
              </a:outerShdw>
            </a:effectLst>
          </p:spPr>
          <p:txBody>
            <a:bodyPr tIns="91440"/>
            <a:lstStyle/>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p:txBody>
        </p:sp>
        <p:pic>
          <p:nvPicPr>
            <p:cNvPr id="10" name="Picture 15" descr="Server-Physical-Single"/>
            <p:cNvPicPr>
              <a:picLocks noChangeAspect="1" noChangeArrowheads="1"/>
            </p:cNvPicPr>
            <p:nvPr/>
          </p:nvPicPr>
          <p:blipFill>
            <a:blip r:embed="rId6" cstate="email"/>
            <a:srcRect/>
            <a:stretch>
              <a:fillRect/>
            </a:stretch>
          </p:blipFill>
          <p:spPr bwMode="auto">
            <a:xfrm>
              <a:off x="2990363" y="3015886"/>
              <a:ext cx="706360" cy="529479"/>
            </a:xfrm>
            <a:prstGeom prst="round2SameRect">
              <a:avLst/>
            </a:prstGeom>
            <a:noFill/>
            <a:ln w="9525">
              <a:noFill/>
              <a:miter lim="800000"/>
              <a:headEnd/>
              <a:tailEnd/>
            </a:ln>
          </p:spPr>
        </p:pic>
        <p:sp>
          <p:nvSpPr>
            <p:cNvPr id="11" name="TextBox 10"/>
            <p:cNvSpPr txBox="1"/>
            <p:nvPr/>
          </p:nvSpPr>
          <p:spPr>
            <a:xfrm>
              <a:off x="1247892" y="1377536"/>
              <a:ext cx="2623635" cy="646138"/>
            </a:xfrm>
            <a:prstGeom prst="rect">
              <a:avLst/>
            </a:prstGeom>
            <a:noFill/>
          </p:spPr>
          <p:txBody>
            <a:bodyPr>
              <a:spAutoFit/>
            </a:bodyPr>
            <a:lstStyle/>
            <a:p>
              <a:pPr algn="ctr" defTabSz="914099" eaLnBrk="0" fontAlgn="auto" hangingPunct="0">
                <a:spcBef>
                  <a:spcPts val="0"/>
                </a:spcBef>
                <a:spcAft>
                  <a:spcPts val="0"/>
                </a:spcAft>
                <a:defRPr/>
              </a:pPr>
              <a:r>
                <a:rPr lang="en-US" sz="1800" b="1" kern="0" dirty="0">
                  <a:solidFill>
                    <a:srgbClr val="3C938C"/>
                  </a:solidFill>
                  <a:latin typeface="+mj-lt"/>
                  <a:ea typeface="ＭＳ Ｐゴシック" charset="-128"/>
                  <a:cs typeface="ＭＳ Ｐゴシック" charset="-128"/>
                </a:rPr>
                <a:t>Integration with </a:t>
              </a:r>
            </a:p>
            <a:p>
              <a:pPr algn="ctr" defTabSz="914099" eaLnBrk="0" fontAlgn="auto" hangingPunct="0">
                <a:spcBef>
                  <a:spcPts val="0"/>
                </a:spcBef>
                <a:spcAft>
                  <a:spcPts val="0"/>
                </a:spcAft>
                <a:defRPr/>
              </a:pPr>
              <a:r>
                <a:rPr lang="en-US" sz="1800" b="1" kern="0" dirty="0">
                  <a:solidFill>
                    <a:srgbClr val="3C938C"/>
                  </a:solidFill>
                  <a:latin typeface="+mj-lt"/>
                  <a:ea typeface="ＭＳ Ｐゴシック" charset="-128"/>
                  <a:cs typeface="ＭＳ Ｐゴシック" charset="-128"/>
                </a:rPr>
                <a:t>Existing Infrastructure</a:t>
              </a:r>
              <a:endParaRPr lang="en-US" sz="1800" b="1" kern="0" dirty="0">
                <a:solidFill>
                  <a:srgbClr val="3C938C"/>
                </a:solidFill>
                <a:latin typeface="+mj-lt"/>
                <a:ea typeface="ＭＳ Ｐゴシック" charset="-128"/>
                <a:cs typeface="ＭＳ Ｐゴシック" charset="-128"/>
              </a:endParaRPr>
            </a:p>
          </p:txBody>
        </p:sp>
        <p:pic>
          <p:nvPicPr>
            <p:cNvPr id="65582" name="Picture 15" descr="\\eventsql\dvd\Online_ART\DVD_ART36\Logos\Windows Server Active Directory\Windows Server Active Directory v black logo.png"/>
            <p:cNvPicPr>
              <a:picLocks noChangeAspect="1" noChangeArrowheads="1"/>
            </p:cNvPicPr>
            <p:nvPr/>
          </p:nvPicPr>
          <p:blipFill>
            <a:blip r:embed="rId7"/>
            <a:srcRect/>
            <a:stretch>
              <a:fillRect/>
            </a:stretch>
          </p:blipFill>
          <p:spPr bwMode="auto">
            <a:xfrm>
              <a:off x="2920662" y="2583255"/>
              <a:ext cx="951117" cy="432631"/>
            </a:xfrm>
            <a:prstGeom prst="rect">
              <a:avLst/>
            </a:prstGeom>
            <a:noFill/>
            <a:ln w="9525">
              <a:noFill/>
              <a:miter lim="800000"/>
              <a:headEnd/>
              <a:tailEnd/>
            </a:ln>
          </p:spPr>
        </p:pic>
        <p:pic>
          <p:nvPicPr>
            <p:cNvPr id="22" name="Picture 15" descr="Server-Physical-Single"/>
            <p:cNvPicPr>
              <a:picLocks noChangeAspect="1" noChangeArrowheads="1"/>
            </p:cNvPicPr>
            <p:nvPr/>
          </p:nvPicPr>
          <p:blipFill>
            <a:blip r:embed="rId6" cstate="email"/>
            <a:srcRect/>
            <a:stretch>
              <a:fillRect/>
            </a:stretch>
          </p:blipFill>
          <p:spPr bwMode="auto">
            <a:xfrm>
              <a:off x="1500170" y="2974650"/>
              <a:ext cx="706360" cy="529479"/>
            </a:xfrm>
            <a:prstGeom prst="round2SameRect">
              <a:avLst/>
            </a:prstGeom>
            <a:noFill/>
            <a:ln w="9525">
              <a:noFill/>
              <a:miter lim="800000"/>
              <a:headEnd/>
              <a:tailEnd/>
            </a:ln>
          </p:spPr>
        </p:pic>
        <p:pic>
          <p:nvPicPr>
            <p:cNvPr id="65584" name="Picture 8"/>
            <p:cNvPicPr>
              <a:picLocks noChangeAspect="1" noChangeArrowheads="1"/>
            </p:cNvPicPr>
            <p:nvPr/>
          </p:nvPicPr>
          <p:blipFill>
            <a:blip r:embed="rId8"/>
            <a:srcRect/>
            <a:stretch>
              <a:fillRect/>
            </a:stretch>
          </p:blipFill>
          <p:spPr bwMode="auto">
            <a:xfrm>
              <a:off x="1500170" y="2687688"/>
              <a:ext cx="829880" cy="210856"/>
            </a:xfrm>
            <a:prstGeom prst="rect">
              <a:avLst/>
            </a:prstGeom>
            <a:noFill/>
            <a:ln w="9525">
              <a:noFill/>
              <a:miter lim="800000"/>
              <a:headEnd/>
              <a:tailEnd/>
            </a:ln>
          </p:spPr>
        </p:pic>
      </p:grpSp>
      <p:grpSp>
        <p:nvGrpSpPr>
          <p:cNvPr id="43" name="Group 42"/>
          <p:cNvGrpSpPr>
            <a:grpSpLocks/>
          </p:cNvGrpSpPr>
          <p:nvPr/>
        </p:nvGrpSpPr>
        <p:grpSpPr bwMode="auto">
          <a:xfrm>
            <a:off x="4291013" y="1344613"/>
            <a:ext cx="3217862" cy="2460625"/>
            <a:chOff x="4291206" y="1344271"/>
            <a:chExt cx="3217807" cy="2460722"/>
          </a:xfrm>
        </p:grpSpPr>
        <p:sp>
          <p:nvSpPr>
            <p:cNvPr id="6" name="&quot;GLASS&quot;; White to Transparent; 1pt stroke;"/>
            <p:cNvSpPr/>
            <p:nvPr/>
          </p:nvSpPr>
          <p:spPr bwMode="auto">
            <a:xfrm>
              <a:off x="4334067" y="1344271"/>
              <a:ext cx="3174946" cy="2460722"/>
            </a:xfrm>
            <a:prstGeom prst="roundRect">
              <a:avLst/>
            </a:prstGeom>
            <a:gradFill>
              <a:gsLst>
                <a:gs pos="0">
                  <a:schemeClr val="bg1">
                    <a:lumMod val="85000"/>
                  </a:schemeClr>
                </a:gs>
                <a:gs pos="50000">
                  <a:schemeClr val="bg1"/>
                </a:gs>
                <a:gs pos="100000">
                  <a:schemeClr val="bg1">
                    <a:lumMod val="85000"/>
                  </a:schemeClr>
                </a:gs>
              </a:gsLst>
              <a:lin ang="0" scaled="0"/>
            </a:gradFill>
            <a:ln w="19050">
              <a:solidFill>
                <a:schemeClr val="accent1">
                  <a:lumMod val="50000"/>
                </a:schemeClr>
              </a:solidFill>
            </a:ln>
            <a:effectLst>
              <a:outerShdw blurRad="50800" dist="38100" algn="l" rotWithShape="0">
                <a:prstClr val="black">
                  <a:alpha val="40000"/>
                </a:prstClr>
              </a:outerShdw>
            </a:effectLst>
          </p:spPr>
          <p:txBody>
            <a:bodyPr tIns="91440"/>
            <a:lstStyle/>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p:txBody>
        </p:sp>
        <p:sp>
          <p:nvSpPr>
            <p:cNvPr id="12" name="TextBox 11"/>
            <p:cNvSpPr txBox="1"/>
            <p:nvPr/>
          </p:nvSpPr>
          <p:spPr>
            <a:xfrm>
              <a:off x="4291206" y="1377609"/>
              <a:ext cx="3205107" cy="1016040"/>
            </a:xfrm>
            <a:prstGeom prst="rect">
              <a:avLst/>
            </a:prstGeom>
            <a:noFill/>
          </p:spPr>
          <p:txBody>
            <a:bodyPr>
              <a:spAutoFit/>
            </a:bodyPr>
            <a:lstStyle/>
            <a:p>
              <a:pPr algn="ctr" defTabSz="914099" eaLnBrk="0" fontAlgn="auto" hangingPunct="0">
                <a:spcBef>
                  <a:spcPts val="0"/>
                </a:spcBef>
                <a:spcAft>
                  <a:spcPts val="0"/>
                </a:spcAft>
                <a:defRPr/>
              </a:pPr>
              <a:r>
                <a:rPr lang="en-US" sz="1800" b="1" kern="0" dirty="0">
                  <a:solidFill>
                    <a:srgbClr val="3C938C"/>
                  </a:solidFill>
                  <a:latin typeface="+mj-lt"/>
                  <a:ea typeface="ＭＳ Ｐゴシック" charset="-128"/>
                  <a:cs typeface="ＭＳ Ｐゴシック" charset="-128"/>
                </a:rPr>
                <a:t>Automated Deployment Compliance-based Access</a:t>
              </a:r>
              <a:endParaRPr lang="en-US" sz="1800" b="1" kern="0" dirty="0">
                <a:solidFill>
                  <a:srgbClr val="3C938C"/>
                </a:solidFill>
                <a:latin typeface="+mj-lt"/>
                <a:ea typeface="ＭＳ Ｐゴシック" charset="-128"/>
                <a:cs typeface="ＭＳ Ｐゴシック" charset="-128"/>
              </a:endParaRPr>
            </a:p>
            <a:p>
              <a:pPr eaLnBrk="0" hangingPunct="0">
                <a:defRPr/>
              </a:pPr>
              <a:endParaRPr lang="en-US" b="1" dirty="0">
                <a:solidFill>
                  <a:srgbClr val="3C938C"/>
                </a:solidFill>
                <a:latin typeface="+mj-lt"/>
                <a:ea typeface="ＭＳ Ｐゴシック" charset="-128"/>
                <a:cs typeface="ＭＳ Ｐゴシック" charset="-128"/>
              </a:endParaRPr>
            </a:p>
          </p:txBody>
        </p:sp>
        <p:pic>
          <p:nvPicPr>
            <p:cNvPr id="65571" name="Picture 3" descr="W:\Microsoft Backup\Resources DVD 36\DVD_ART36\Logos\System Center Configuration Manager 2007 R2\system center configuration manager 2007 r2 h bl.png"/>
            <p:cNvPicPr>
              <a:picLocks noChangeAspect="1" noChangeArrowheads="1"/>
            </p:cNvPicPr>
            <p:nvPr/>
          </p:nvPicPr>
          <p:blipFill>
            <a:blip r:embed="rId9"/>
            <a:srcRect/>
            <a:stretch>
              <a:fillRect/>
            </a:stretch>
          </p:blipFill>
          <p:spPr bwMode="auto">
            <a:xfrm>
              <a:off x="6002121" y="2949786"/>
              <a:ext cx="1371600" cy="293467"/>
            </a:xfrm>
            <a:prstGeom prst="rect">
              <a:avLst/>
            </a:prstGeom>
            <a:noFill/>
            <a:ln w="9525">
              <a:noFill/>
              <a:miter lim="800000"/>
              <a:headEnd/>
              <a:tailEnd/>
            </a:ln>
          </p:spPr>
        </p:pic>
        <p:pic>
          <p:nvPicPr>
            <p:cNvPr id="65572" name="Picture 2" descr="W:\Microsoft Backup\Resources DVD 36\DVD_ART36\Logos\Windows Server 2008\Windows Server 2008 Network Access Protection\windows server 2008 network access protection bl h.png"/>
            <p:cNvPicPr>
              <a:picLocks noChangeAspect="1" noChangeArrowheads="1"/>
            </p:cNvPicPr>
            <p:nvPr/>
          </p:nvPicPr>
          <p:blipFill>
            <a:blip r:embed="rId10"/>
            <a:srcRect/>
            <a:stretch>
              <a:fillRect/>
            </a:stretch>
          </p:blipFill>
          <p:spPr bwMode="auto">
            <a:xfrm>
              <a:off x="4536946" y="2974650"/>
              <a:ext cx="1188720" cy="243739"/>
            </a:xfrm>
            <a:prstGeom prst="rect">
              <a:avLst/>
            </a:prstGeom>
            <a:noFill/>
            <a:ln w="9525">
              <a:noFill/>
              <a:miter lim="800000"/>
              <a:headEnd/>
              <a:tailEnd/>
            </a:ln>
          </p:spPr>
        </p:pic>
        <p:pic>
          <p:nvPicPr>
            <p:cNvPr id="26" name="Picture 15" descr="Server-Physical-Single"/>
            <p:cNvPicPr>
              <a:picLocks noChangeAspect="1" noChangeArrowheads="1"/>
            </p:cNvPicPr>
            <p:nvPr/>
          </p:nvPicPr>
          <p:blipFill>
            <a:blip r:embed="rId6" cstate="email"/>
            <a:srcRect/>
            <a:stretch>
              <a:fillRect/>
            </a:stretch>
          </p:blipFill>
          <p:spPr bwMode="auto">
            <a:xfrm>
              <a:off x="6332277" y="3239722"/>
              <a:ext cx="706360" cy="529479"/>
            </a:xfrm>
            <a:prstGeom prst="round2SameRect">
              <a:avLst/>
            </a:prstGeom>
            <a:noFill/>
            <a:ln w="9525">
              <a:noFill/>
              <a:miter lim="800000"/>
              <a:headEnd/>
              <a:tailEnd/>
            </a:ln>
          </p:spPr>
        </p:pic>
        <p:pic>
          <p:nvPicPr>
            <p:cNvPr id="27" name="Picture 15" descr="Server-Physical-Single"/>
            <p:cNvPicPr>
              <a:picLocks noChangeAspect="1" noChangeArrowheads="1"/>
            </p:cNvPicPr>
            <p:nvPr/>
          </p:nvPicPr>
          <p:blipFill>
            <a:blip r:embed="rId6" cstate="email"/>
            <a:srcRect/>
            <a:stretch>
              <a:fillRect/>
            </a:stretch>
          </p:blipFill>
          <p:spPr bwMode="auto">
            <a:xfrm>
              <a:off x="4764735" y="3239722"/>
              <a:ext cx="706360" cy="529479"/>
            </a:xfrm>
            <a:prstGeom prst="round2SameRect">
              <a:avLst/>
            </a:prstGeom>
            <a:noFill/>
            <a:ln w="9525">
              <a:noFill/>
              <a:miter lim="800000"/>
              <a:headEnd/>
              <a:tailEnd/>
            </a:ln>
          </p:spPr>
        </p:pic>
        <p:pic>
          <p:nvPicPr>
            <p:cNvPr id="28" name="Picture 15" descr="Server-Physical-Single"/>
            <p:cNvPicPr>
              <a:picLocks noChangeAspect="1" noChangeArrowheads="1"/>
            </p:cNvPicPr>
            <p:nvPr/>
          </p:nvPicPr>
          <p:blipFill>
            <a:blip r:embed="rId6" cstate="email"/>
            <a:srcRect/>
            <a:stretch>
              <a:fillRect/>
            </a:stretch>
          </p:blipFill>
          <p:spPr bwMode="auto">
            <a:xfrm>
              <a:off x="5471095" y="2583255"/>
              <a:ext cx="706360" cy="529479"/>
            </a:xfrm>
            <a:prstGeom prst="round2SameRect">
              <a:avLst/>
            </a:prstGeom>
            <a:noFill/>
            <a:ln w="9525">
              <a:noFill/>
              <a:miter lim="800000"/>
              <a:headEnd/>
              <a:tailEnd/>
            </a:ln>
          </p:spPr>
        </p:pic>
        <p:grpSp>
          <p:nvGrpSpPr>
            <p:cNvPr id="65576" name="Group 47"/>
            <p:cNvGrpSpPr>
              <a:grpSpLocks/>
            </p:cNvGrpSpPr>
            <p:nvPr/>
          </p:nvGrpSpPr>
          <p:grpSpPr bwMode="auto">
            <a:xfrm>
              <a:off x="5240638" y="1983511"/>
              <a:ext cx="1091639" cy="538865"/>
              <a:chOff x="7300761" y="2334655"/>
              <a:chExt cx="1091639" cy="538865"/>
            </a:xfrm>
          </p:grpSpPr>
          <p:pic>
            <p:nvPicPr>
              <p:cNvPr id="65577" name="Picture 15" descr="\\eventsql\dvd\Online_ART\DVD_ART36\Logos\Windows Server Active Directory\Windows Server Active Directory v black logo.png"/>
              <p:cNvPicPr>
                <a:picLocks noChangeAspect="1" noChangeArrowheads="1"/>
              </p:cNvPicPr>
              <p:nvPr/>
            </p:nvPicPr>
            <p:blipFill>
              <a:blip r:embed="rId7"/>
              <a:srcRect b="21527"/>
              <a:stretch>
                <a:fillRect/>
              </a:stretch>
            </p:blipFill>
            <p:spPr bwMode="auto">
              <a:xfrm>
                <a:off x="7396011" y="2334655"/>
                <a:ext cx="996389" cy="355658"/>
              </a:xfrm>
              <a:prstGeom prst="rect">
                <a:avLst/>
              </a:prstGeom>
              <a:noFill/>
              <a:ln w="9525">
                <a:noFill/>
                <a:miter lim="800000"/>
                <a:headEnd/>
                <a:tailEnd/>
              </a:ln>
            </p:spPr>
          </p:pic>
          <p:sp>
            <p:nvSpPr>
              <p:cNvPr id="50" name="TextBox 49"/>
              <p:cNvSpPr txBox="1"/>
              <p:nvPr/>
            </p:nvSpPr>
            <p:spPr>
              <a:xfrm>
                <a:off x="7300638" y="2643189"/>
                <a:ext cx="1031857" cy="230197"/>
              </a:xfrm>
              <a:prstGeom prst="rect">
                <a:avLst/>
              </a:prstGeom>
              <a:noFill/>
            </p:spPr>
            <p:txBody>
              <a:bodyPr wrap="none">
                <a:spAutoFit/>
              </a:bodyPr>
              <a:lstStyle/>
              <a:p>
                <a:pPr eaLnBrk="0" hangingPunct="0">
                  <a:defRPr/>
                </a:pPr>
                <a:r>
                  <a:rPr lang="en-US" sz="900" dirty="0">
                    <a:latin typeface="+mj-lt"/>
                    <a:ea typeface="ＭＳ Ｐゴシック" charset="-128"/>
                    <a:cs typeface="ＭＳ Ｐゴシック" charset="-128"/>
                  </a:rPr>
                  <a:t>Update Services</a:t>
                </a:r>
                <a:endParaRPr lang="en-US" sz="900" dirty="0">
                  <a:latin typeface="+mj-lt"/>
                  <a:ea typeface="ＭＳ Ｐゴシック" charset="-128"/>
                  <a:cs typeface="ＭＳ Ｐゴシック" charset="-128"/>
                </a:endParaRPr>
              </a:p>
            </p:txBody>
          </p:sp>
        </p:grpSp>
      </p:grpSp>
      <p:grpSp>
        <p:nvGrpSpPr>
          <p:cNvPr id="40" name="Group 39"/>
          <p:cNvGrpSpPr>
            <a:grpSpLocks/>
          </p:cNvGrpSpPr>
          <p:nvPr/>
        </p:nvGrpSpPr>
        <p:grpSpPr bwMode="auto">
          <a:xfrm>
            <a:off x="952500" y="3970338"/>
            <a:ext cx="6562725" cy="1246187"/>
            <a:chOff x="952876" y="3970109"/>
            <a:chExt cx="6561974" cy="1246789"/>
          </a:xfrm>
        </p:grpSpPr>
        <p:sp>
          <p:nvSpPr>
            <p:cNvPr id="4" name="&quot;GLASS&quot;; White to Transparent; 1pt stroke;"/>
            <p:cNvSpPr/>
            <p:nvPr/>
          </p:nvSpPr>
          <p:spPr bwMode="auto">
            <a:xfrm>
              <a:off x="952876" y="3970109"/>
              <a:ext cx="6561974" cy="1246789"/>
            </a:xfrm>
            <a:prstGeom prst="roundRect">
              <a:avLst/>
            </a:prstGeom>
            <a:gradFill>
              <a:gsLst>
                <a:gs pos="0">
                  <a:schemeClr val="bg1">
                    <a:lumMod val="85000"/>
                  </a:schemeClr>
                </a:gs>
                <a:gs pos="50000">
                  <a:schemeClr val="bg1"/>
                </a:gs>
                <a:gs pos="100000">
                  <a:schemeClr val="bg1">
                    <a:lumMod val="85000"/>
                  </a:schemeClr>
                </a:gs>
              </a:gsLst>
              <a:lin ang="0" scaled="0"/>
            </a:gradFill>
            <a:ln w="19050">
              <a:solidFill>
                <a:schemeClr val="accent1">
                  <a:lumMod val="50000"/>
                </a:schemeClr>
              </a:solidFill>
            </a:ln>
            <a:effectLst>
              <a:outerShdw blurRad="50800" dist="38100" algn="l" rotWithShape="0">
                <a:prstClr val="black">
                  <a:alpha val="40000"/>
                </a:prstClr>
              </a:outerShdw>
            </a:effectLst>
          </p:spPr>
          <p:txBody>
            <a:bodyPr tIns="91440"/>
            <a:lstStyle/>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a:p>
              <a:pPr algn="ctr" defTabSz="914099" eaLnBrk="0" hangingPunct="0">
                <a:lnSpc>
                  <a:spcPts val="1900"/>
                </a:lnSpc>
                <a:defRPr/>
              </a:pPr>
              <a:endParaRPr lang="en-US" dirty="0">
                <a:latin typeface="Segoe" pitchFamily="34" charset="0"/>
                <a:ea typeface="ＭＳ Ｐゴシック" charset="-128"/>
                <a:cs typeface="ＭＳ Ｐゴシック" charset="-128"/>
              </a:endParaRPr>
            </a:p>
          </p:txBody>
        </p:sp>
        <p:sp>
          <p:nvSpPr>
            <p:cNvPr id="7" name="Rectangle 6"/>
            <p:cNvSpPr/>
            <p:nvPr/>
          </p:nvSpPr>
          <p:spPr>
            <a:xfrm>
              <a:off x="1240181" y="3985992"/>
              <a:ext cx="6044508" cy="370066"/>
            </a:xfrm>
            <a:prstGeom prst="rect">
              <a:avLst/>
            </a:prstGeom>
          </p:spPr>
          <p:txBody>
            <a:bodyPr>
              <a:spAutoFit/>
            </a:bodyPr>
            <a:lstStyle/>
            <a:p>
              <a:pPr algn="ctr" defTabSz="914099" eaLnBrk="0" fontAlgn="auto" hangingPunct="0">
                <a:spcBef>
                  <a:spcPts val="0"/>
                </a:spcBef>
                <a:spcAft>
                  <a:spcPts val="0"/>
                </a:spcAft>
                <a:defRPr/>
              </a:pPr>
              <a:r>
                <a:rPr lang="en-US" sz="1800" b="1" kern="0" dirty="0">
                  <a:solidFill>
                    <a:srgbClr val="3C938C"/>
                  </a:solidFill>
                  <a:latin typeface="+mj-lt"/>
                  <a:ea typeface="ＭＳ Ｐゴシック" charset="-128"/>
                  <a:cs typeface="ＭＳ Ｐゴシック" charset="-128"/>
                </a:rPr>
                <a:t>Integrated </a:t>
              </a:r>
              <a:r>
                <a:rPr lang="en-US" sz="1800" b="1" kern="0" dirty="0">
                  <a:solidFill>
                    <a:srgbClr val="3C938C"/>
                  </a:solidFill>
                  <a:latin typeface="+mj-lt"/>
                  <a:ea typeface="ＭＳ Ｐゴシック" charset="-128"/>
                  <a:cs typeface="ＭＳ Ｐゴシック" charset="-128"/>
                </a:rPr>
                <a:t>Solution</a:t>
              </a:r>
              <a:endParaRPr lang="en-US" sz="1800" b="1" kern="0" dirty="0">
                <a:solidFill>
                  <a:srgbClr val="3C938C"/>
                </a:solidFill>
                <a:latin typeface="+mj-lt"/>
                <a:ea typeface="ＭＳ Ｐゴシック" charset="-128"/>
                <a:cs typeface="ＭＳ Ｐゴシック" charset="-128"/>
              </a:endParaRPr>
            </a:p>
          </p:txBody>
        </p:sp>
        <p:pic>
          <p:nvPicPr>
            <p:cNvPr id="65567" name="Picture 3" descr="C:\Users\joel.sloss.ADVAIYA\Desktop\Logos\Forefront Client Security\forefront client security grid bl h.png"/>
            <p:cNvPicPr>
              <a:picLocks noChangeAspect="1" noChangeArrowheads="1"/>
            </p:cNvPicPr>
            <p:nvPr/>
          </p:nvPicPr>
          <p:blipFill>
            <a:blip r:embed="rId11"/>
            <a:srcRect/>
            <a:stretch>
              <a:fillRect/>
            </a:stretch>
          </p:blipFill>
          <p:spPr bwMode="auto">
            <a:xfrm>
              <a:off x="1866506" y="4355692"/>
              <a:ext cx="1644556" cy="635341"/>
            </a:xfrm>
            <a:prstGeom prst="rect">
              <a:avLst/>
            </a:prstGeom>
            <a:noFill/>
            <a:ln w="9525">
              <a:noFill/>
              <a:miter lim="800000"/>
              <a:headEnd/>
              <a:tailEnd/>
            </a:ln>
          </p:spPr>
        </p:pic>
        <p:pic>
          <p:nvPicPr>
            <p:cNvPr id="65568" name="Picture 2"/>
            <p:cNvPicPr>
              <a:picLocks noChangeAspect="1" noChangeArrowheads="1"/>
            </p:cNvPicPr>
            <p:nvPr/>
          </p:nvPicPr>
          <p:blipFill>
            <a:blip r:embed="rId12"/>
            <a:srcRect/>
            <a:stretch>
              <a:fillRect/>
            </a:stretch>
          </p:blipFill>
          <p:spPr bwMode="auto">
            <a:xfrm>
              <a:off x="4093290" y="4409511"/>
              <a:ext cx="3261405" cy="581522"/>
            </a:xfrm>
            <a:prstGeom prst="rect">
              <a:avLst/>
            </a:prstGeom>
            <a:noFill/>
            <a:ln w="9525">
              <a:noFill/>
              <a:miter lim="800000"/>
              <a:headEnd/>
              <a:tailEnd/>
            </a:ln>
          </p:spPr>
        </p:pic>
      </p:grpSp>
      <p:grpSp>
        <p:nvGrpSpPr>
          <p:cNvPr id="42" name="Group 41"/>
          <p:cNvGrpSpPr>
            <a:grpSpLocks/>
          </p:cNvGrpSpPr>
          <p:nvPr/>
        </p:nvGrpSpPr>
        <p:grpSpPr bwMode="auto">
          <a:xfrm>
            <a:off x="2305050" y="3535363"/>
            <a:ext cx="3870325" cy="730250"/>
            <a:chOff x="2305719" y="3535000"/>
            <a:chExt cx="3869725" cy="731365"/>
          </a:xfrm>
        </p:grpSpPr>
        <p:sp>
          <p:nvSpPr>
            <p:cNvPr id="8" name="Up-Down Arrow 7"/>
            <p:cNvSpPr/>
            <p:nvPr/>
          </p:nvSpPr>
          <p:spPr bwMode="auto">
            <a:xfrm>
              <a:off x="2305719" y="3535000"/>
              <a:ext cx="507982" cy="731365"/>
            </a:xfrm>
            <a:prstGeom prst="upDownArrow">
              <a:avLst/>
            </a:prstGeom>
            <a:solidFill>
              <a:schemeClr val="accent1">
                <a:lumMod val="50000"/>
                <a:alpha val="47843"/>
              </a:schemeClr>
            </a:solidFill>
            <a:ln>
              <a:gradFill>
                <a:gsLst>
                  <a:gs pos="0">
                    <a:schemeClr val="bg1"/>
                  </a:gs>
                  <a:gs pos="50000">
                    <a:schemeClr val="accent5">
                      <a:lumMod val="40000"/>
                      <a:lumOff val="60000"/>
                    </a:schemeClr>
                  </a:gs>
                  <a:gs pos="100000">
                    <a:schemeClr val="accent5"/>
                  </a:gs>
                </a:gsLst>
                <a:lin ang="5400000" scaled="0"/>
              </a:gra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a:lstStyle/>
            <a:p>
              <a:pPr algn="ctr" defTabSz="914099" eaLnBrk="0" fontAlgn="auto" hangingPunct="0">
                <a:spcBef>
                  <a:spcPts val="0"/>
                </a:spcBef>
                <a:spcAft>
                  <a:spcPts val="0"/>
                </a:spcAft>
                <a:defRPr/>
              </a:pPr>
              <a:endParaRPr lang="en-US" kern="0" dirty="0">
                <a:solidFill>
                  <a:srgbClr val="FFFFFF"/>
                </a:solidFill>
                <a:effectLst>
                  <a:outerShdw blurRad="50800" dist="38100" dir="2700000" algn="tl" rotWithShape="0">
                    <a:prstClr val="black">
                      <a:alpha val="40000"/>
                    </a:prstClr>
                  </a:outerShdw>
                </a:effectLst>
                <a:latin typeface="+mj-lt"/>
                <a:ea typeface="+mn-ea"/>
              </a:endParaRPr>
            </a:p>
          </p:txBody>
        </p:sp>
        <p:sp>
          <p:nvSpPr>
            <p:cNvPr id="9" name="Up-Down Arrow 8"/>
            <p:cNvSpPr/>
            <p:nvPr/>
          </p:nvSpPr>
          <p:spPr bwMode="auto">
            <a:xfrm>
              <a:off x="5667462" y="3535000"/>
              <a:ext cx="507982" cy="731365"/>
            </a:xfrm>
            <a:prstGeom prst="upDownArrow">
              <a:avLst/>
            </a:prstGeom>
            <a:solidFill>
              <a:schemeClr val="accent1">
                <a:lumMod val="50000"/>
                <a:alpha val="47843"/>
              </a:schemeClr>
            </a:solidFill>
            <a:ln>
              <a:gradFill>
                <a:gsLst>
                  <a:gs pos="0">
                    <a:schemeClr val="bg1"/>
                  </a:gs>
                  <a:gs pos="50000">
                    <a:schemeClr val="accent5">
                      <a:lumMod val="40000"/>
                      <a:lumOff val="60000"/>
                    </a:schemeClr>
                  </a:gs>
                  <a:gs pos="100000">
                    <a:schemeClr val="accent5"/>
                  </a:gs>
                </a:gsLst>
                <a:lin ang="5400000" scaled="0"/>
              </a:gra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a:lstStyle/>
            <a:p>
              <a:pPr algn="ctr" defTabSz="914099" eaLnBrk="0" fontAlgn="auto" hangingPunct="0">
                <a:spcBef>
                  <a:spcPts val="0"/>
                </a:spcBef>
                <a:spcAft>
                  <a:spcPts val="0"/>
                </a:spcAft>
                <a:defRPr/>
              </a:pPr>
              <a:endParaRPr lang="en-US" kern="0" dirty="0">
                <a:solidFill>
                  <a:srgbClr val="FFFFFF"/>
                </a:solidFill>
                <a:effectLst>
                  <a:outerShdw blurRad="50800" dist="38100" dir="2700000" algn="tl" rotWithShape="0">
                    <a:prstClr val="black">
                      <a:alpha val="40000"/>
                    </a:prstClr>
                  </a:outerShdw>
                </a:effectLst>
                <a:latin typeface="+mj-lt"/>
                <a:ea typeface="+mn-ea"/>
              </a:endParaRPr>
            </a:p>
          </p:txBody>
        </p:sp>
      </p:grpSp>
      <p:sp>
        <p:nvSpPr>
          <p:cNvPr id="65558" name="TextBox 63">
            <a:hlinkClick r:id="rId13"/>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179388" y="5518150"/>
            <a:ext cx="7537450" cy="1133475"/>
          </a:xfrm>
          <a:prstGeom prst="roundRect">
            <a:avLst>
              <a:gd name="adj" fmla="val 1259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9" name="TextBox 18"/>
          <p:cNvSpPr txBox="1"/>
          <p:nvPr/>
        </p:nvSpPr>
        <p:spPr>
          <a:xfrm>
            <a:off x="269470" y="5593191"/>
            <a:ext cx="7354645" cy="970416"/>
          </a:xfrm>
          <a:prstGeom prst="roundRect">
            <a:avLst>
              <a:gd name="adj" fmla="val 7820"/>
            </a:avLst>
          </a:prstGeom>
          <a:solidFill>
            <a:schemeClr val="bg1"/>
          </a:solidFill>
          <a:ln w="158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lIns="457200" tIns="0" bIns="0" anchor="ctr"/>
          <a:lstStyle/>
          <a:p>
            <a:pPr marL="1257300" lvl="1" eaLnBrk="0" hangingPunct="0">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Forefront </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Client Security gives us the ability to easily manage our IT environment in a centralized way while giving us full reporting on the security of the entire Windows infrastructure</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a:t>
            </a:r>
          </a:p>
          <a:p>
            <a:pPr marL="1257300" lvl="1" eaLnBrk="0" hangingPunct="0">
              <a:defRPr/>
            </a:pP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—Dan See</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 Director of Infrastructure, FranklinCovey </a:t>
            </a:r>
          </a:p>
        </p:txBody>
      </p:sp>
      <p:sp>
        <p:nvSpPr>
          <p:cNvPr id="31" name="TextBox 30"/>
          <p:cNvSpPr txBox="1"/>
          <p:nvPr/>
        </p:nvSpPr>
        <p:spPr>
          <a:xfrm>
            <a:off x="574675" y="4864100"/>
            <a:ext cx="1333500" cy="221615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13800" b="1" dirty="0">
                <a:solidFill>
                  <a:srgbClr val="FCB504"/>
                </a:solidFill>
                <a:latin typeface="Times New Roman" pitchFamily="18" charset="0"/>
                <a:ea typeface="ＭＳ Ｐゴシック" charset="-128"/>
                <a:cs typeface="Times New Roman" pitchFamily="18" charset="0"/>
              </a:rPr>
              <a:t>“</a:t>
            </a:r>
            <a:endParaRPr lang="en-US" sz="13800" b="1" dirty="0">
              <a:solidFill>
                <a:srgbClr val="FCB504"/>
              </a:solidFill>
              <a:latin typeface="Times New Roman" pitchFamily="18" charset="0"/>
              <a:ea typeface="ＭＳ Ｐゴシック" charset="-128"/>
              <a:cs typeface="Times New Roman" pitchFamily="18" charset="0"/>
            </a:endParaRPr>
          </a:p>
        </p:txBody>
      </p:sp>
      <p:sp>
        <p:nvSpPr>
          <p:cNvPr id="67588" name="Title 1"/>
          <p:cNvSpPr>
            <a:spLocks noGrp="1"/>
          </p:cNvSpPr>
          <p:nvPr>
            <p:ph type="title"/>
          </p:nvPr>
        </p:nvSpPr>
        <p:spPr>
          <a:xfrm>
            <a:off x="384175" y="384175"/>
            <a:ext cx="7772400" cy="1143000"/>
          </a:xfrm>
        </p:spPr>
        <p:txBody>
          <a:bodyPr/>
          <a:lstStyle/>
          <a:p>
            <a:r>
              <a:rPr altLang="zh-CN" smtClean="0"/>
              <a:t>Simplify Security Management</a:t>
            </a:r>
          </a:p>
        </p:txBody>
      </p:sp>
      <p:sp>
        <p:nvSpPr>
          <p:cNvPr id="15" name="Rounded Rectangle 14"/>
          <p:cNvSpPr/>
          <p:nvPr/>
        </p:nvSpPr>
        <p:spPr bwMode="auto">
          <a:xfrm>
            <a:off x="203298" y="1388248"/>
            <a:ext cx="4030566" cy="2946401"/>
          </a:xfrm>
          <a:prstGeom prst="roundRect">
            <a:avLst>
              <a:gd name="adj" fmla="val 4241"/>
            </a:avLst>
          </a:prstGeom>
          <a:solidFill>
            <a:srgbClr val="FFFFFF"/>
          </a:solidFill>
          <a:ln>
            <a:solidFill>
              <a:schemeClr val="accent1">
                <a:lumMod val="50000"/>
              </a:schemeClr>
            </a:solidFill>
            <a:headEnd type="none" w="med" len="med"/>
            <a:tailEnd type="none" w="med" len="med"/>
          </a:ln>
          <a:effectLst>
            <a:outerShdw blurRad="215900" dist="88900" dir="5400000" sx="99000" sy="99000" algn="ctr" rotWithShape="0">
              <a:srgbClr val="000000">
                <a:alpha val="86000"/>
              </a:srgbClr>
            </a:outerShdw>
          </a:effectLst>
          <a:scene3d>
            <a:camera prst="orthographicFront">
              <a:rot lat="0" lon="0" rev="0"/>
            </a:camera>
            <a:lightRig rig="threePt" dir="t">
              <a:rot lat="0" lon="0" rev="1200000"/>
            </a:lightRig>
          </a:scene3d>
          <a:sp3d/>
        </p:spPr>
        <p:txBody>
          <a:bodyPr lIns="91436" tIns="45718" rIns="91436" bIns="45718" anchor="ctr"/>
          <a:lstStyle/>
          <a:p>
            <a:pPr marL="285750" lvl="1" indent="-285750" eaLnBrk="0" hangingPunct="0">
              <a:spcBef>
                <a:spcPts val="600"/>
              </a:spcBef>
              <a:spcAft>
                <a:spcPts val="600"/>
              </a:spcAft>
              <a:buClr>
                <a:schemeClr val="tx2"/>
              </a:buClr>
              <a:buFont typeface="Arial" pitchFamily="34" charset="0"/>
              <a:buChar char="•"/>
              <a:defRPr/>
            </a:pPr>
            <a:endParaRPr lang="en-US" b="1" dirty="0">
              <a:solidFill>
                <a:schemeClr val="accent1">
                  <a:lumMod val="50000"/>
                </a:schemeClr>
              </a:solidFill>
              <a:latin typeface="Segoe" pitchFamily="34" charset="0"/>
              <a:ea typeface="ＭＳ Ｐゴシック" charset="-128"/>
              <a:cs typeface="ＭＳ Ｐゴシック" charset="-128"/>
            </a:endParaRPr>
          </a:p>
        </p:txBody>
      </p:sp>
      <p:pic>
        <p:nvPicPr>
          <p:cNvPr id="67592" name="Picture 8" descr="FranklinCovey"/>
          <p:cNvPicPr>
            <a:picLocks noChangeAspect="1" noChangeArrowheads="1"/>
          </p:cNvPicPr>
          <p:nvPr/>
        </p:nvPicPr>
        <p:blipFill>
          <a:blip r:embed="rId3"/>
          <a:srcRect/>
          <a:stretch>
            <a:fillRect/>
          </a:stretch>
        </p:blipFill>
        <p:spPr bwMode="auto">
          <a:xfrm>
            <a:off x="488950" y="6142038"/>
            <a:ext cx="1274763" cy="339725"/>
          </a:xfrm>
          <a:prstGeom prst="rect">
            <a:avLst/>
          </a:prstGeom>
          <a:noFill/>
          <a:ln w="9525">
            <a:noFill/>
            <a:miter lim="800000"/>
            <a:headEnd/>
            <a:tailEnd/>
          </a:ln>
        </p:spPr>
      </p:pic>
      <p:pic>
        <p:nvPicPr>
          <p:cNvPr id="17" name="Picture 2" descr="secsumm"/>
          <p:cNvPicPr>
            <a:picLocks noChangeAspect="1" noChangeArrowheads="1"/>
          </p:cNvPicPr>
          <p:nvPr/>
        </p:nvPicPr>
        <p:blipFill>
          <a:blip r:embed="rId4"/>
          <a:srcRect t="2963" r="12833" b="6970"/>
          <a:stretch>
            <a:fillRect/>
          </a:stretch>
        </p:blipFill>
        <p:spPr bwMode="auto">
          <a:xfrm>
            <a:off x="4784725" y="1189038"/>
            <a:ext cx="2573338" cy="3916362"/>
          </a:xfrm>
          <a:prstGeom prst="rect">
            <a:avLst/>
          </a:prstGeom>
          <a:ln w="6350">
            <a:noFill/>
          </a:ln>
          <a:effectLst>
            <a:outerShdw blurRad="292100" dist="139700" dir="2700000" algn="tl" rotWithShape="0">
              <a:srgbClr val="333333">
                <a:alpha val="65000"/>
              </a:srgbClr>
            </a:outerShdw>
          </a:effectLst>
        </p:spPr>
      </p:pic>
      <p:sp>
        <p:nvSpPr>
          <p:cNvPr id="67594" name="TextBox 31"/>
          <p:cNvSpPr txBox="1">
            <a:spLocks noChangeArrowheads="1"/>
          </p:cNvSpPr>
          <p:nvPr/>
        </p:nvSpPr>
        <p:spPr bwMode="auto">
          <a:xfrm>
            <a:off x="400050" y="1795463"/>
            <a:ext cx="3930650" cy="2165350"/>
          </a:xfrm>
          <a:prstGeom prst="rect">
            <a:avLst/>
          </a:prstGeom>
          <a:noFill/>
          <a:ln w="9525">
            <a:noFill/>
            <a:miter lim="800000"/>
            <a:headEnd/>
            <a:tailEnd/>
          </a:ln>
        </p:spPr>
        <p:txBody>
          <a:bodyPr>
            <a:spAutoFit/>
          </a:bodyPr>
          <a:lstStyle/>
          <a:p>
            <a:pPr marL="225425" indent="-225425" eaLnBrk="0" hangingPunct="0">
              <a:spcBef>
                <a:spcPts val="800"/>
              </a:spcBef>
              <a:spcAft>
                <a:spcPts val="800"/>
              </a:spcAft>
              <a:buClr>
                <a:srgbClr val="3C8C93"/>
              </a:buClr>
              <a:buFont typeface="Arial" charset="0"/>
              <a:buChar char="•"/>
            </a:pPr>
            <a:r>
              <a:rPr lang="en-US" altLang="zh-CN" sz="1800">
                <a:latin typeface="Segoe"/>
              </a:rPr>
              <a:t>Easy-to-use wizards for security and policy configuration</a:t>
            </a:r>
          </a:p>
          <a:p>
            <a:pPr marL="225425" indent="-225425" eaLnBrk="0" hangingPunct="0">
              <a:spcBef>
                <a:spcPts val="800"/>
              </a:spcBef>
              <a:spcAft>
                <a:spcPts val="800"/>
              </a:spcAft>
              <a:buClr>
                <a:srgbClr val="3C8C93"/>
              </a:buClr>
              <a:buFont typeface="Arial" charset="0"/>
              <a:buChar char="•"/>
            </a:pPr>
            <a:r>
              <a:rPr lang="en-US" altLang="zh-CN" sz="1800">
                <a:latin typeface="Segoe"/>
              </a:rPr>
              <a:t>Enterprise-wide client </a:t>
            </a:r>
            <a:br>
              <a:rPr lang="en-US" altLang="zh-CN" sz="1800">
                <a:latin typeface="Segoe"/>
              </a:rPr>
            </a:br>
            <a:r>
              <a:rPr lang="en-US" altLang="zh-CN" sz="1800">
                <a:latin typeface="Segoe"/>
              </a:rPr>
              <a:t>state visibility</a:t>
            </a:r>
          </a:p>
          <a:p>
            <a:pPr marL="225425" indent="-225425" eaLnBrk="0" hangingPunct="0">
              <a:spcBef>
                <a:spcPts val="800"/>
              </a:spcBef>
              <a:spcAft>
                <a:spcPts val="800"/>
              </a:spcAft>
              <a:buClr>
                <a:srgbClr val="3C8C93"/>
              </a:buClr>
              <a:buFont typeface="Arial" charset="0"/>
              <a:buChar char="•"/>
            </a:pPr>
            <a:r>
              <a:rPr lang="en-US" altLang="zh-CN" sz="1800">
                <a:latin typeface="Segoe"/>
              </a:rPr>
              <a:t>Insightful reports to </a:t>
            </a:r>
            <a:br>
              <a:rPr lang="en-US" altLang="zh-CN" sz="1800">
                <a:latin typeface="Segoe"/>
              </a:rPr>
            </a:br>
            <a:r>
              <a:rPr lang="en-US" altLang="zh-CN" sz="1800">
                <a:latin typeface="Segoe"/>
              </a:rPr>
              <a:t>ensure compliance</a:t>
            </a:r>
          </a:p>
        </p:txBody>
      </p:sp>
      <p:pic>
        <p:nvPicPr>
          <p:cNvPr id="1027" name="Picture 3"/>
          <p:cNvPicPr>
            <a:picLocks noChangeAspect="1" noChangeArrowheads="1"/>
          </p:cNvPicPr>
          <p:nvPr/>
        </p:nvPicPr>
        <p:blipFill>
          <a:blip r:embed="rId5"/>
          <a:srcRect/>
          <a:stretch>
            <a:fillRect/>
          </a:stretch>
        </p:blipFill>
        <p:spPr bwMode="auto">
          <a:xfrm>
            <a:off x="5567363" y="2881313"/>
            <a:ext cx="3216275" cy="2157412"/>
          </a:xfrm>
          <a:prstGeom prst="rect">
            <a:avLst/>
          </a:prstGeom>
          <a:ln w="9525">
            <a:noFill/>
            <a:miter lim="800000"/>
            <a:headEnd/>
            <a:tailEnd/>
          </a:ln>
          <a:effectLst>
            <a:outerShdw blurRad="292100" dist="139700" dir="2700000" algn="tl" rotWithShape="0">
              <a:srgbClr val="333333">
                <a:alpha val="65000"/>
              </a:srgbClr>
            </a:outerShdw>
          </a:effectLst>
          <a:extLst/>
        </p:spPr>
      </p:pic>
      <p:sp>
        <p:nvSpPr>
          <p:cNvPr id="39" name="Rectangle 38"/>
          <p:cNvSpPr/>
          <p:nvPr/>
        </p:nvSpPr>
        <p:spPr bwMode="auto">
          <a:xfrm rot="16200000" flipV="1">
            <a:off x="7049385" y="-297713"/>
            <a:ext cx="1796902" cy="2392325"/>
          </a:xfrm>
          <a:prstGeom prst="rect">
            <a:avLst/>
          </a:prstGeom>
          <a:gradFill flip="none" rotWithShape="1">
            <a:gsLst>
              <a:gs pos="1000">
                <a:srgbClr val="68C33B">
                  <a:alpha val="88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40" name="Round Same Side Corner Rectangle 39"/>
          <p:cNvSpPr/>
          <p:nvPr/>
        </p:nvSpPr>
        <p:spPr bwMode="auto">
          <a:xfrm rot="10800000">
            <a:off x="7924799" y="-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latin typeface="Segoe" charset="0"/>
              <a:ea typeface="ＭＳ Ｐゴシック" charset="-128"/>
              <a:cs typeface="ＭＳ Ｐゴシック" charset="-128"/>
            </a:endParaRPr>
          </a:p>
        </p:txBody>
      </p:sp>
      <p:sp>
        <p:nvSpPr>
          <p:cNvPr id="41" name="Block Arc 40"/>
          <p:cNvSpPr/>
          <p:nvPr/>
        </p:nvSpPr>
        <p:spPr bwMode="auto">
          <a:xfrm flipV="1">
            <a:off x="7924800" y="190500"/>
            <a:ext cx="1076325" cy="1076325"/>
          </a:xfrm>
          <a:prstGeom prst="blockArc">
            <a:avLst>
              <a:gd name="adj1" fmla="val 10800000"/>
              <a:gd name="adj2" fmla="val 21409210"/>
              <a:gd name="adj3" fmla="val 4931"/>
            </a:avLst>
          </a:prstGeom>
          <a:gradFill>
            <a:gsLst>
              <a:gs pos="0">
                <a:srgbClr val="4E922C"/>
              </a:gs>
              <a:gs pos="50000">
                <a:srgbClr val="68C33B">
                  <a:alpha val="50000"/>
                </a:srgbClr>
              </a:gs>
              <a:gs pos="100000">
                <a:schemeClr val="tx1">
                  <a:lumMod val="65000"/>
                  <a:lumOff val="3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67603" name="Group 3"/>
          <p:cNvGrpSpPr>
            <a:grpSpLocks/>
          </p:cNvGrpSpPr>
          <p:nvPr/>
        </p:nvGrpSpPr>
        <p:grpSpPr bwMode="auto">
          <a:xfrm>
            <a:off x="7893050" y="434975"/>
            <a:ext cx="1089025" cy="576263"/>
            <a:chOff x="7258896" y="687613"/>
            <a:chExt cx="2180529" cy="1152820"/>
          </a:xfrm>
        </p:grpSpPr>
        <p:sp>
          <p:nvSpPr>
            <p:cNvPr id="43" name="Oval 42"/>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ea typeface="ＭＳ Ｐゴシック" charset="-128"/>
                <a:cs typeface="ＭＳ Ｐゴシック" charset="-128"/>
              </a:endParaRPr>
            </a:p>
          </p:txBody>
        </p:sp>
        <p:sp>
          <p:nvSpPr>
            <p:cNvPr id="44" name="TextBox 43"/>
            <p:cNvSpPr txBox="1">
              <a:spLocks noChangeAspect="1"/>
            </p:cNvSpPr>
            <p:nvPr/>
          </p:nvSpPr>
          <p:spPr>
            <a:xfrm>
              <a:off x="7258896" y="789238"/>
              <a:ext cx="2180529" cy="1051195"/>
            </a:xfrm>
            <a:prstGeom prst="rect">
              <a:avLst/>
            </a:prstGeom>
            <a:noFill/>
          </p:spPr>
          <p:txBody>
            <a:bodyPr/>
            <a:lstStyle/>
            <a:p>
              <a:pPr algn="ctr" eaLnBrk="0" hangingPunct="0">
                <a:lnSpc>
                  <a:spcPct val="80000"/>
                </a:lnSpc>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Simplify</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security,</a:t>
              </a:r>
            </a:p>
            <a:p>
              <a:pPr algn="ctr" eaLnBrk="0" hangingPunct="0">
                <a:lnSpc>
                  <a:spcPct val="80000"/>
                </a:lnSpc>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manage </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compliance</a:t>
              </a:r>
            </a:p>
          </p:txBody>
        </p:sp>
      </p:grpSp>
      <p:pic>
        <p:nvPicPr>
          <p:cNvPr id="67604" name="Picture 2" descr="C:\Documents and Settings\cgarces\Desktop\VISTA ICONS\ICONS PNG\Network-Folder.png"/>
          <p:cNvPicPr>
            <a:picLocks noChangeAspect="1" noChangeArrowheads="1"/>
          </p:cNvPicPr>
          <p:nvPr/>
        </p:nvPicPr>
        <p:blipFill>
          <a:blip r:embed="rId6"/>
          <a:srcRect/>
          <a:stretch>
            <a:fillRect/>
          </a:stretch>
        </p:blipFill>
        <p:spPr bwMode="auto">
          <a:xfrm>
            <a:off x="8264525" y="66675"/>
            <a:ext cx="404813" cy="404813"/>
          </a:xfrm>
          <a:prstGeom prst="rect">
            <a:avLst/>
          </a:prstGeom>
          <a:noFill/>
          <a:ln w="9525">
            <a:noFill/>
            <a:miter lim="800000"/>
            <a:headEnd/>
            <a:tailEnd/>
          </a:ln>
        </p:spPr>
      </p:pic>
      <p:sp>
        <p:nvSpPr>
          <p:cNvPr id="67605" name="TextBox 19">
            <a:hlinkClick r:id="rId7"/>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18" descr="C:\Documents and Settings\ashish.joshi\My Documents\My Pictures\Microsoft Clip Organizer\j0432626.png"/>
          <p:cNvPicPr>
            <a:picLocks noChangeAspect="1" noChangeArrowheads="1"/>
          </p:cNvPicPr>
          <p:nvPr/>
        </p:nvPicPr>
        <p:blipFill>
          <a:blip r:embed="rId3" cstate="print"/>
          <a:stretch>
            <a:fillRect/>
          </a:stretch>
        </p:blipFill>
        <p:spPr bwMode="auto">
          <a:xfrm>
            <a:off x="6641925" y="4347477"/>
            <a:ext cx="1206467" cy="80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Picture 53" descr="j0431640.png"/>
          <p:cNvPicPr>
            <a:picLocks noChangeAspect="1"/>
          </p:cNvPicPr>
          <p:nvPr/>
        </p:nvPicPr>
        <p:blipFill>
          <a:blip r:embed="rId4" cstate="print"/>
          <a:stretch>
            <a:fillRect/>
          </a:stretch>
        </p:blipFill>
        <p:spPr>
          <a:xfrm>
            <a:off x="4992975" y="5577954"/>
            <a:ext cx="1424825" cy="949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6" name="Oval 65"/>
          <p:cNvSpPr/>
          <p:nvPr/>
        </p:nvSpPr>
        <p:spPr bwMode="auto">
          <a:xfrm rot="2037145">
            <a:off x="3248016" y="2169070"/>
            <a:ext cx="2738200" cy="2738200"/>
          </a:xfrm>
          <a:prstGeom prst="ellipse">
            <a:avLst/>
          </a:prstGeom>
          <a:gradFill>
            <a:gsLst>
              <a:gs pos="78000">
                <a:schemeClr val="bg1"/>
              </a:gs>
              <a:gs pos="50000">
                <a:schemeClr val="bg1">
                  <a:alpha val="4000"/>
                </a:schemeClr>
              </a:gs>
              <a:gs pos="100000">
                <a:schemeClr val="bg1"/>
              </a:gs>
            </a:gsLst>
            <a:lin ang="5400000" scaled="0"/>
          </a:gradFill>
          <a:ln w="9525" cap="flat" cmpd="sng" algn="ctr">
            <a:gradFill>
              <a:gsLst>
                <a:gs pos="0">
                  <a:schemeClr val="accent1">
                    <a:shade val="30000"/>
                    <a:satMod val="115000"/>
                    <a:alpha val="0"/>
                  </a:schemeClr>
                </a:gs>
                <a:gs pos="50000">
                  <a:schemeClr val="bg2">
                    <a:lumMod val="60000"/>
                    <a:lumOff val="40000"/>
                    <a:alpha val="57000"/>
                  </a:schemeClr>
                </a:gs>
                <a:gs pos="100000">
                  <a:schemeClr val="bg2">
                    <a:lumMod val="75000"/>
                  </a:schemeClr>
                </a:gs>
              </a:gsLst>
              <a:lin ang="5400000" scaled="0"/>
            </a:grad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4" name="Oval 63"/>
          <p:cNvSpPr/>
          <p:nvPr/>
        </p:nvSpPr>
        <p:spPr bwMode="auto">
          <a:xfrm rot="10800000">
            <a:off x="3563938" y="2501900"/>
            <a:ext cx="2103437" cy="2103438"/>
          </a:xfrm>
          <a:prstGeom prst="ellipse">
            <a:avLst/>
          </a:prstGeom>
          <a:solidFill>
            <a:srgbClr val="6BBD46">
              <a:alpha val="25000"/>
            </a:srgbClr>
          </a:solidFill>
          <a:ln w="50800" cap="sq" cmpd="dbl">
            <a:solidFill>
              <a:srgbClr val="6BBD46">
                <a:alpha val="37000"/>
              </a:srgbClr>
            </a:solidFill>
            <a:prstDash val="sysDot"/>
          </a:ln>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mj-lt"/>
            </a:endParaRPr>
          </a:p>
        </p:txBody>
      </p:sp>
      <p:sp>
        <p:nvSpPr>
          <p:cNvPr id="65" name="Oval 64"/>
          <p:cNvSpPr/>
          <p:nvPr/>
        </p:nvSpPr>
        <p:spPr bwMode="auto">
          <a:xfrm rot="2700000">
            <a:off x="3728590" y="2555524"/>
            <a:ext cx="1808592" cy="1808592"/>
          </a:xfrm>
          <a:prstGeom prst="ellipse">
            <a:avLst/>
          </a:prstGeom>
          <a:gradFill>
            <a:gsLst>
              <a:gs pos="0">
                <a:schemeClr val="bg1">
                  <a:alpha val="0"/>
                </a:schemeClr>
              </a:gs>
              <a:gs pos="50000">
                <a:schemeClr val="bg1">
                  <a:alpha val="0"/>
                </a:schemeClr>
              </a:gs>
              <a:gs pos="100000">
                <a:schemeClr val="bg1"/>
              </a:gs>
            </a:gsLst>
            <a:lin ang="5400000" scaled="0"/>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schemeClr>
                </a:gs>
              </a:gsLst>
              <a:lin ang="5400000" scaled="0"/>
            </a:grad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8" name="Oval 67"/>
          <p:cNvSpPr/>
          <p:nvPr/>
        </p:nvSpPr>
        <p:spPr bwMode="auto">
          <a:xfrm>
            <a:off x="3998913" y="2782888"/>
            <a:ext cx="1249362" cy="1262062"/>
          </a:xfrm>
          <a:prstGeom prst="ellipse">
            <a:avLst/>
          </a:prstGeom>
          <a:gradFill flip="none" rotWithShape="1">
            <a:gsLst>
              <a:gs pos="0">
                <a:schemeClr val="tx1">
                  <a:lumMod val="95000"/>
                  <a:lumOff val="5000"/>
                </a:schemeClr>
              </a:gs>
              <a:gs pos="81000">
                <a:schemeClr val="tx1">
                  <a:lumMod val="50000"/>
                  <a:lumOff val="50000"/>
                </a:schemeClr>
              </a:gs>
              <a:gs pos="100000">
                <a:schemeClr val="bg1">
                  <a:lumMod val="75000"/>
                </a:schemeClr>
              </a:gs>
            </a:gsLst>
            <a:lin ang="16200000" scaled="0"/>
            <a:tileRect/>
          </a:gradFill>
          <a:ln w="9525">
            <a:noFill/>
            <a:round/>
            <a:headEnd/>
            <a:tailEnd/>
          </a:ln>
          <a:effectLst>
            <a:outerShdw blurRad="203200" dist="165100" dir="5400000" sx="101000" sy="101000" algn="t" rotWithShape="0">
              <a:prstClr val="black">
                <a:alpha val="28000"/>
              </a:prstClr>
            </a:outerShdw>
          </a:effectLst>
        </p:spPr>
        <p:txBody>
          <a:bodyPr wrap="none" anchor="ctr"/>
          <a:lstStyle/>
          <a:p>
            <a:pPr algn="ctr" eaLnBrk="0" hangingPunct="0">
              <a:defRPr/>
            </a:pPr>
            <a:endParaRPr lang="en-US" spc="-100" dirty="0">
              <a:ln w="18415" cmpd="sng">
                <a:noFill/>
                <a:prstDash val="solid"/>
              </a:ln>
              <a:solidFill>
                <a:srgbClr val="FFFFFF"/>
              </a:solidFill>
              <a:effectLst>
                <a:innerShdw blurRad="114300">
                  <a:prstClr val="black"/>
                </a:innerShdw>
              </a:effectLst>
              <a:latin typeface="Segoe" pitchFamily="34" charset="0"/>
              <a:ea typeface="+mn-ea"/>
            </a:endParaRPr>
          </a:p>
        </p:txBody>
      </p:sp>
      <p:pic>
        <p:nvPicPr>
          <p:cNvPr id="71" name="Picture 4" descr="C:\Program Files\Microsoft Resource DVD Artwork\DVD_ART\Artwork_Imagery\HARDWARE_IMAGERY\Illustration - Misc Hardware\Windows Vista Illustration Icons\VPN.png"/>
          <p:cNvPicPr>
            <a:picLocks noChangeAspect="1" noChangeArrowheads="1"/>
          </p:cNvPicPr>
          <p:nvPr/>
        </p:nvPicPr>
        <p:blipFill>
          <a:blip r:embed="rId5"/>
          <a:srcRect/>
          <a:stretch>
            <a:fillRect/>
          </a:stretch>
        </p:blipFill>
        <p:spPr bwMode="auto">
          <a:xfrm>
            <a:off x="4059238" y="3108325"/>
            <a:ext cx="473075" cy="561975"/>
          </a:xfrm>
          <a:prstGeom prst="rect">
            <a:avLst/>
          </a:prstGeom>
          <a:noFill/>
          <a:effectLst>
            <a:outerShdw blurRad="254000" dist="101600" dir="5400000" algn="t" rotWithShape="0">
              <a:prstClr val="black">
                <a:alpha val="56000"/>
              </a:prstClr>
            </a:outerShdw>
          </a:effectLst>
        </p:spPr>
      </p:pic>
      <p:sp>
        <p:nvSpPr>
          <p:cNvPr id="69644" name="Title 124"/>
          <p:cNvSpPr>
            <a:spLocks noGrp="1"/>
          </p:cNvSpPr>
          <p:nvPr>
            <p:ph type="title"/>
          </p:nvPr>
        </p:nvSpPr>
        <p:spPr/>
        <p:txBody>
          <a:bodyPr/>
          <a:lstStyle/>
          <a:p>
            <a:r>
              <a:rPr altLang="zh-CN" smtClean="0"/>
              <a:t>Current Situation</a:t>
            </a:r>
            <a:br>
              <a:rPr altLang="zh-CN" smtClean="0"/>
            </a:br>
            <a:r>
              <a:rPr altLang="zh-CN" sz="1800" i="1" smtClean="0"/>
              <a:t>Increased risk from evolving threats</a:t>
            </a:r>
          </a:p>
        </p:txBody>
      </p:sp>
      <p:sp>
        <p:nvSpPr>
          <p:cNvPr id="62" name="Block Arc 61"/>
          <p:cNvSpPr/>
          <p:nvPr/>
        </p:nvSpPr>
        <p:spPr bwMode="auto">
          <a:xfrm flipH="1" flipV="1">
            <a:off x="2376858" y="1377869"/>
            <a:ext cx="4598030" cy="4582410"/>
          </a:xfrm>
          <a:prstGeom prst="blockArc">
            <a:avLst>
              <a:gd name="adj1" fmla="val 10827006"/>
              <a:gd name="adj2" fmla="val 16154631"/>
              <a:gd name="adj3" fmla="val 14717"/>
            </a:avLst>
          </a:prstGeom>
          <a:gradFill flip="none" rotWithShape="1">
            <a:gsLst>
              <a:gs pos="0">
                <a:srgbClr val="FC9204"/>
              </a:gs>
              <a:gs pos="50000">
                <a:srgbClr val="FCB504"/>
              </a:gs>
              <a:gs pos="85000">
                <a:srgbClr val="FDA403"/>
              </a:gs>
              <a:gs pos="100000">
                <a:srgbClr val="FDB351"/>
              </a:gs>
            </a:gsLst>
            <a:lin ang="16200000" scaled="1"/>
            <a:tileRect/>
          </a:gradFill>
          <a:ln w="12700">
            <a:gradFill>
              <a:gsLst>
                <a:gs pos="0">
                  <a:srgbClr val="FFFFCC"/>
                </a:gs>
                <a:gs pos="50000">
                  <a:srgbClr val="FFC000"/>
                </a:gs>
                <a:gs pos="100000">
                  <a:srgbClr val="FC9204"/>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sp>
        <p:nvSpPr>
          <p:cNvPr id="118" name="Rectangle 117"/>
          <p:cNvSpPr/>
          <p:nvPr/>
        </p:nvSpPr>
        <p:spPr>
          <a:xfrm rot="19105859">
            <a:off x="5183607" y="4751046"/>
            <a:ext cx="1438363" cy="555114"/>
          </a:xfrm>
          <a:prstGeom prst="rect">
            <a:avLst/>
          </a:prstGeom>
          <a:effectLst/>
        </p:spPr>
        <p:txBody>
          <a:bodyPr spcFirstLastPara="1" wrap="none">
            <a:prstTxWarp prst="textArchDown">
              <a:avLst>
                <a:gd name="adj" fmla="val 21297353"/>
              </a:avLst>
            </a:prstTxWarp>
            <a:spAutoFit/>
          </a:bodyPr>
          <a:lstStyle/>
          <a:p>
            <a:pPr algn="ctr" eaLnBrk="0" hangingPunct="0">
              <a:defRPr/>
            </a:pPr>
            <a:r>
              <a:rPr lang="en-US" sz="1100" b="1"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REMOTE ACCESS</a:t>
            </a:r>
          </a:p>
        </p:txBody>
      </p:sp>
      <p:sp>
        <p:nvSpPr>
          <p:cNvPr id="60" name="Block Arc 59"/>
          <p:cNvSpPr/>
          <p:nvPr/>
        </p:nvSpPr>
        <p:spPr bwMode="auto">
          <a:xfrm>
            <a:off x="2092332" y="1043651"/>
            <a:ext cx="4933388" cy="4916628"/>
          </a:xfrm>
          <a:prstGeom prst="blockArc">
            <a:avLst>
              <a:gd name="adj1" fmla="val 11767127"/>
              <a:gd name="adj2" fmla="val 15351165"/>
              <a:gd name="adj3" fmla="val 12291"/>
            </a:avLst>
          </a:prstGeom>
          <a:gradFill flip="none" rotWithShape="1">
            <a:gsLst>
              <a:gs pos="0">
                <a:srgbClr val="C00000"/>
              </a:gs>
              <a:gs pos="45000">
                <a:srgbClr val="FF7A00"/>
              </a:gs>
              <a:gs pos="70000">
                <a:srgbClr val="FF0300"/>
              </a:gs>
              <a:gs pos="100000">
                <a:srgbClr val="4D0808"/>
              </a:gs>
            </a:gsLst>
            <a:lin ang="5400000" scaled="1"/>
            <a:tileRect/>
          </a:gradFill>
          <a:ln w="12700">
            <a:gradFill>
              <a:gsLst>
                <a:gs pos="0">
                  <a:schemeClr val="accent1"/>
                </a:gs>
                <a:gs pos="50000">
                  <a:schemeClr val="accent1">
                    <a:lumMod val="75000"/>
                  </a:schemeClr>
                </a:gs>
                <a:gs pos="100000">
                  <a:schemeClr val="accent1">
                    <a:lumMod val="50000"/>
                  </a:schemeClr>
                </a:gs>
              </a:gsLst>
              <a:lin ang="54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sp>
        <p:nvSpPr>
          <p:cNvPr id="75" name="Rectangle 74"/>
          <p:cNvSpPr/>
          <p:nvPr/>
        </p:nvSpPr>
        <p:spPr>
          <a:xfrm rot="18915518">
            <a:off x="2252420" y="1823437"/>
            <a:ext cx="1809140" cy="555114"/>
          </a:xfrm>
          <a:prstGeom prst="rect">
            <a:avLst/>
          </a:prstGeom>
          <a:effectLst/>
        </p:spPr>
        <p:txBody>
          <a:bodyPr spcFirstLastPara="1" wrap="none">
            <a:prstTxWarp prst="textArchUp">
              <a:avLst/>
            </a:prstTxWarp>
            <a:spAutoFit/>
          </a:bodyPr>
          <a:lstStyle/>
          <a:p>
            <a:pPr algn="ctr" eaLnBrk="0" hangingPunct="0">
              <a:defRPr/>
            </a:pPr>
            <a:r>
              <a:rPr lang="en-US" sz="1100" b="1"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MALICIOUS THREATS</a:t>
            </a:r>
          </a:p>
        </p:txBody>
      </p:sp>
      <p:cxnSp>
        <p:nvCxnSpPr>
          <p:cNvPr id="117" name="Straight Connector 116"/>
          <p:cNvCxnSpPr/>
          <p:nvPr/>
        </p:nvCxnSpPr>
        <p:spPr bwMode="auto">
          <a:xfrm rot="10800000" flipH="1" flipV="1">
            <a:off x="3234331" y="2226939"/>
            <a:ext cx="815552" cy="756793"/>
          </a:xfrm>
          <a:prstGeom prst="line">
            <a:avLst/>
          </a:prstGeom>
          <a:gradFill>
            <a:gsLst>
              <a:gs pos="0">
                <a:srgbClr val="68C33B">
                  <a:lumMod val="50000"/>
                </a:srgbClr>
              </a:gs>
              <a:gs pos="50000">
                <a:srgbClr val="68C33B">
                  <a:lumMod val="75000"/>
                </a:srgbClr>
              </a:gs>
              <a:gs pos="100000">
                <a:srgbClr val="68C33B"/>
              </a:gs>
            </a:gsLst>
            <a:lin ang="10800000" scaled="0"/>
          </a:gradFill>
          <a:ln w="12700">
            <a:solidFill>
              <a:srgbClr val="43792B"/>
            </a:soli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cxnSp>
      <p:sp>
        <p:nvSpPr>
          <p:cNvPr id="61" name="Block Arc 60"/>
          <p:cNvSpPr/>
          <p:nvPr/>
        </p:nvSpPr>
        <p:spPr bwMode="auto">
          <a:xfrm flipV="1">
            <a:off x="2094677" y="1452939"/>
            <a:ext cx="4598030" cy="4582410"/>
          </a:xfrm>
          <a:prstGeom prst="blockArc">
            <a:avLst>
              <a:gd name="adj1" fmla="val 10827006"/>
              <a:gd name="adj2" fmla="val 16154631"/>
              <a:gd name="adj3" fmla="val 14717"/>
            </a:avLst>
          </a:prstGeom>
          <a:gradFill flip="none" rotWithShape="1">
            <a:gsLst>
              <a:gs pos="0">
                <a:srgbClr val="3C8C93"/>
              </a:gs>
              <a:gs pos="45000">
                <a:schemeClr val="accent1">
                  <a:lumMod val="25000"/>
                </a:schemeClr>
              </a:gs>
              <a:gs pos="70000">
                <a:srgbClr val="4E7EB2"/>
              </a:gs>
              <a:gs pos="100000">
                <a:srgbClr val="004070"/>
              </a:gs>
            </a:gsLst>
            <a:lin ang="5400000" scaled="1"/>
            <a:tileRect/>
          </a:gradFill>
          <a:ln w="12700">
            <a:gradFill>
              <a:gsLst>
                <a:gs pos="0">
                  <a:schemeClr val="accent1"/>
                </a:gs>
                <a:gs pos="50000">
                  <a:schemeClr val="accent1">
                    <a:lumMod val="75000"/>
                  </a:schemeClr>
                </a:gs>
                <a:gs pos="100000">
                  <a:schemeClr val="accent1">
                    <a:lumMod val="50000"/>
                  </a:schemeClr>
                </a:gs>
              </a:gsLst>
              <a:lin ang="54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r>
              <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rPr>
              <a:t> </a:t>
            </a:r>
          </a:p>
        </p:txBody>
      </p:sp>
      <p:cxnSp>
        <p:nvCxnSpPr>
          <p:cNvPr id="79" name="Straight Connector 78"/>
          <p:cNvCxnSpPr/>
          <p:nvPr/>
        </p:nvCxnSpPr>
        <p:spPr bwMode="auto">
          <a:xfrm rot="5400000">
            <a:off x="3310663" y="4218117"/>
            <a:ext cx="557732" cy="710398"/>
          </a:xfrm>
          <a:prstGeom prst="line">
            <a:avLst/>
          </a:prstGeom>
          <a:gradFill flip="none" rotWithShape="1">
            <a:gsLst>
              <a:gs pos="0">
                <a:srgbClr val="C00000"/>
              </a:gs>
              <a:gs pos="45000">
                <a:srgbClr val="FF7A00"/>
              </a:gs>
              <a:gs pos="70000">
                <a:srgbClr val="FF0300"/>
              </a:gs>
              <a:gs pos="100000">
                <a:srgbClr val="4D0808"/>
              </a:gs>
            </a:gsLst>
            <a:lin ang="5400000" scaled="0"/>
            <a:tileRect r="-100000" b="-100000"/>
          </a:gradFill>
          <a:ln w="12700">
            <a:solidFill>
              <a:srgbClr val="C00000"/>
            </a:soli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cxnSp>
      <p:cxnSp>
        <p:nvCxnSpPr>
          <p:cNvPr id="78" name="Straight Connector 77"/>
          <p:cNvCxnSpPr/>
          <p:nvPr/>
        </p:nvCxnSpPr>
        <p:spPr bwMode="auto">
          <a:xfrm>
            <a:off x="5278636" y="4205501"/>
            <a:ext cx="702459" cy="594861"/>
          </a:xfrm>
          <a:prstGeom prst="line">
            <a:avLst/>
          </a:prstGeom>
          <a:gradFill flip="none" rotWithShape="1">
            <a:gsLst>
              <a:gs pos="0">
                <a:srgbClr val="FC9204"/>
              </a:gs>
              <a:gs pos="50000">
                <a:srgbClr val="FCB504"/>
              </a:gs>
              <a:gs pos="85000">
                <a:srgbClr val="FDA403"/>
              </a:gs>
              <a:gs pos="100000">
                <a:srgbClr val="FDB351"/>
              </a:gs>
            </a:gsLst>
            <a:lin ang="16200000" scaled="1"/>
            <a:tileRect/>
          </a:gradFill>
          <a:ln w="12700">
            <a:gradFill>
              <a:gsLst>
                <a:gs pos="0">
                  <a:srgbClr val="FFFFCC"/>
                </a:gs>
                <a:gs pos="50000">
                  <a:srgbClr val="FFC000"/>
                </a:gs>
                <a:gs pos="100000">
                  <a:srgbClr val="FC9204"/>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cxnSp>
      <p:pic>
        <p:nvPicPr>
          <p:cNvPr id="69657" name="Picture 75" descr="virus_green.png"/>
          <p:cNvPicPr>
            <a:picLocks noChangeAspect="1"/>
          </p:cNvPicPr>
          <p:nvPr/>
        </p:nvPicPr>
        <p:blipFill>
          <a:blip r:embed="rId6"/>
          <a:srcRect/>
          <a:stretch>
            <a:fillRect/>
          </a:stretch>
        </p:blipFill>
        <p:spPr bwMode="auto">
          <a:xfrm rot="7831399">
            <a:off x="3259138" y="2211387"/>
            <a:ext cx="249238" cy="277813"/>
          </a:xfrm>
          <a:prstGeom prst="rect">
            <a:avLst/>
          </a:prstGeom>
          <a:noFill/>
          <a:ln w="9525">
            <a:noFill/>
            <a:miter lim="800000"/>
            <a:headEnd/>
            <a:tailEnd/>
          </a:ln>
        </p:spPr>
      </p:pic>
      <p:pic>
        <p:nvPicPr>
          <p:cNvPr id="101" name="Picture 100" descr="129.png"/>
          <p:cNvPicPr>
            <a:picLocks noChangeAspect="1"/>
          </p:cNvPicPr>
          <p:nvPr/>
        </p:nvPicPr>
        <p:blipFill>
          <a:blip r:embed="rId7"/>
          <a:stretch>
            <a:fillRect/>
          </a:stretch>
        </p:blipFill>
        <p:spPr>
          <a:xfrm>
            <a:off x="5180013" y="4087813"/>
            <a:ext cx="295275" cy="295275"/>
          </a:xfrm>
          <a:prstGeom prst="rect">
            <a:avLst/>
          </a:prstGeom>
          <a:effectLst>
            <a:outerShdw blurRad="50800" dist="38100" dir="16200000" rotWithShape="0">
              <a:prstClr val="black">
                <a:alpha val="40000"/>
              </a:prstClr>
            </a:outerShdw>
          </a:effectLst>
        </p:spPr>
      </p:pic>
      <p:pic>
        <p:nvPicPr>
          <p:cNvPr id="105" name="Picture 6" descr="C:\Users\aheaton\AppData\Local\Microsoft\Windows\Temporary Internet Files\Content.IE5\U60ZBJ5U\MCj04315710000[1].png"/>
          <p:cNvPicPr>
            <a:picLocks noChangeAspect="1" noChangeArrowheads="1"/>
          </p:cNvPicPr>
          <p:nvPr/>
        </p:nvPicPr>
        <p:blipFill>
          <a:blip r:embed="rId8"/>
          <a:srcRect/>
          <a:stretch>
            <a:fillRect/>
          </a:stretch>
        </p:blipFill>
        <p:spPr bwMode="auto">
          <a:xfrm rot="2148535">
            <a:off x="3624263" y="3830638"/>
            <a:ext cx="850900" cy="927100"/>
          </a:xfrm>
          <a:prstGeom prst="rect">
            <a:avLst/>
          </a:prstGeom>
          <a:noFill/>
          <a:effectLst>
            <a:outerShdw blurRad="50800" dist="38100" dir="2700000" algn="tl" rotWithShape="0">
              <a:prstClr val="black">
                <a:alpha val="40000"/>
              </a:prstClr>
            </a:outerShdw>
          </a:effectLst>
        </p:spPr>
      </p:pic>
      <p:grpSp>
        <p:nvGrpSpPr>
          <p:cNvPr id="69660" name="Group 121"/>
          <p:cNvGrpSpPr>
            <a:grpSpLocks/>
          </p:cNvGrpSpPr>
          <p:nvPr/>
        </p:nvGrpSpPr>
        <p:grpSpPr bwMode="auto">
          <a:xfrm>
            <a:off x="1517650" y="5578475"/>
            <a:ext cx="2792413" cy="974725"/>
            <a:chOff x="6819898" y="3419474"/>
            <a:chExt cx="2998433" cy="1209286"/>
          </a:xfrm>
        </p:grpSpPr>
        <p:sp>
          <p:nvSpPr>
            <p:cNvPr id="123" name="Rounded Rectangle 122"/>
            <p:cNvSpPr/>
            <p:nvPr/>
          </p:nvSpPr>
          <p:spPr bwMode="auto">
            <a:xfrm>
              <a:off x="6819898" y="3419474"/>
              <a:ext cx="2998433" cy="1209286"/>
            </a:xfrm>
            <a:prstGeom prst="roundRect">
              <a:avLst>
                <a:gd name="adj" fmla="val 17390"/>
              </a:avLst>
            </a:prstGeom>
            <a:solidFill>
              <a:schemeClr val="bg1">
                <a:alpha val="32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24" name="TextBox 123"/>
            <p:cNvSpPr txBox="1"/>
            <p:nvPr/>
          </p:nvSpPr>
          <p:spPr>
            <a:xfrm>
              <a:off x="6886379" y="3504164"/>
              <a:ext cx="2850130" cy="1047785"/>
            </a:xfrm>
            <a:prstGeom prst="roundRect">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solidFill>
                <a:schemeClr val="accent1">
                  <a:lumMod val="50000"/>
                </a:schemeClr>
              </a:solidFill>
            </a:ln>
            <a:effectLst>
              <a:outerShdw blurRad="50800" dist="38100" algn="l" rotWithShape="0">
                <a:prstClr val="black">
                  <a:alpha val="40000"/>
                </a:prstClr>
              </a:outerShdw>
            </a:effectLst>
          </p:spPr>
          <p:txBody>
            <a:bodyPr>
              <a:spAutoFit/>
            </a:bodyPr>
            <a:lstStyle/>
            <a:p>
              <a:pPr algn="ctr" eaLnBrk="0" hangingPunct="0">
                <a:lnSpc>
                  <a:spcPct val="115000"/>
                </a:lnSpc>
                <a:spcBef>
                  <a:spcPts val="200"/>
                </a:spcBef>
                <a:spcAft>
                  <a:spcPts val="100"/>
                </a:spcAft>
                <a:defRPr/>
              </a:pPr>
              <a:r>
                <a:rPr lang="en-US" sz="1100" dirty="0">
                  <a:solidFill>
                    <a:schemeClr val="bg1"/>
                  </a:solidFill>
                  <a:latin typeface="Segoe" charset="0"/>
                  <a:ea typeface="ＭＳ Ｐゴシック" charset="-128"/>
                  <a:cs typeface="ＭＳ Ｐゴシック" charset="-128"/>
                </a:rPr>
                <a:t>Lack of comprehensive</a:t>
              </a:r>
              <a:br>
                <a:rPr lang="en-US" sz="1100" dirty="0">
                  <a:solidFill>
                    <a:schemeClr val="bg1"/>
                  </a:solidFill>
                  <a:latin typeface="Segoe" charset="0"/>
                  <a:ea typeface="ＭＳ Ｐゴシック" charset="-128"/>
                  <a:cs typeface="ＭＳ Ｐゴシック" charset="-128"/>
                </a:rPr>
              </a:br>
              <a:r>
                <a:rPr lang="en-US" sz="1100" dirty="0">
                  <a:solidFill>
                    <a:schemeClr val="bg1"/>
                  </a:solidFill>
                  <a:latin typeface="Segoe" charset="0"/>
                  <a:ea typeface="ＭＳ Ｐゴシック" charset="-128"/>
                  <a:cs typeface="ＭＳ Ｐゴシック" charset="-128"/>
                </a:rPr>
                <a:t> data protection</a:t>
              </a:r>
            </a:p>
            <a:p>
              <a:pPr algn="ctr" eaLnBrk="0" hangingPunct="0">
                <a:lnSpc>
                  <a:spcPct val="115000"/>
                </a:lnSpc>
                <a:spcBef>
                  <a:spcPts val="200"/>
                </a:spcBef>
                <a:spcAft>
                  <a:spcPts val="100"/>
                </a:spcAft>
                <a:defRPr/>
              </a:pPr>
              <a:r>
                <a:rPr lang="en-US" sz="1100" dirty="0">
                  <a:solidFill>
                    <a:schemeClr val="bg1"/>
                  </a:solidFill>
                  <a:latin typeface="Segoe" charset="0"/>
                  <a:ea typeface="ＭＳ Ｐゴシック" charset="-128"/>
                  <a:cs typeface="ＭＳ Ｐゴシック" charset="-128"/>
                </a:rPr>
                <a:t>No policy for removable device</a:t>
              </a:r>
            </a:p>
            <a:p>
              <a:pPr algn="ctr" eaLnBrk="0" hangingPunct="0">
                <a:lnSpc>
                  <a:spcPct val="115000"/>
                </a:lnSpc>
                <a:spcBef>
                  <a:spcPts val="200"/>
                </a:spcBef>
                <a:spcAft>
                  <a:spcPts val="100"/>
                </a:spcAft>
                <a:defRPr/>
              </a:pPr>
              <a:endParaRPr lang="en-US" sz="1100" dirty="0">
                <a:solidFill>
                  <a:schemeClr val="bg1"/>
                </a:solidFill>
                <a:latin typeface="Segoe" charset="0"/>
                <a:ea typeface="ＭＳ Ｐゴシック" charset="-128"/>
                <a:cs typeface="ＭＳ Ｐゴシック" charset="-128"/>
              </a:endParaRPr>
            </a:p>
          </p:txBody>
        </p:sp>
      </p:grpSp>
      <p:grpSp>
        <p:nvGrpSpPr>
          <p:cNvPr id="69661" name="Group 125"/>
          <p:cNvGrpSpPr>
            <a:grpSpLocks/>
          </p:cNvGrpSpPr>
          <p:nvPr/>
        </p:nvGrpSpPr>
        <p:grpSpPr bwMode="auto">
          <a:xfrm>
            <a:off x="3760788" y="1274763"/>
            <a:ext cx="2517775" cy="809625"/>
            <a:chOff x="6282466" y="1538343"/>
            <a:chExt cx="2518634" cy="808946"/>
          </a:xfrm>
        </p:grpSpPr>
        <p:sp>
          <p:nvSpPr>
            <p:cNvPr id="127" name="Rounded Rectangle 126"/>
            <p:cNvSpPr/>
            <p:nvPr/>
          </p:nvSpPr>
          <p:spPr bwMode="auto">
            <a:xfrm>
              <a:off x="6282466" y="1538343"/>
              <a:ext cx="2518634" cy="808946"/>
            </a:xfrm>
            <a:prstGeom prst="roundRect">
              <a:avLst>
                <a:gd name="adj" fmla="val 17390"/>
              </a:avLst>
            </a:prstGeom>
            <a:solidFill>
              <a:schemeClr val="bg1">
                <a:alpha val="32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28" name="TextBox 127"/>
            <p:cNvSpPr txBox="1"/>
            <p:nvPr/>
          </p:nvSpPr>
          <p:spPr>
            <a:xfrm>
              <a:off x="6344399" y="1600203"/>
              <a:ext cx="2363006" cy="664605"/>
            </a:xfrm>
            <a:prstGeom prst="roundRect">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solidFill>
                <a:srgbClr val="C00000"/>
              </a:solidFill>
            </a:ln>
            <a:effectLst>
              <a:outerShdw blurRad="50800" dist="38100" algn="l" rotWithShape="0">
                <a:prstClr val="black">
                  <a:alpha val="40000"/>
                </a:prstClr>
              </a:outerShdw>
            </a:effectLst>
          </p:spPr>
          <p:txBody>
            <a:bodyPr>
              <a:spAutoFit/>
            </a:bodyPr>
            <a:lstStyle/>
            <a:p>
              <a:pPr algn="ctr" eaLnBrk="0" hangingPunct="0">
                <a:defRPr/>
              </a:pPr>
              <a:r>
                <a:rPr lang="en-US" sz="1100" dirty="0">
                  <a:solidFill>
                    <a:schemeClr val="bg1"/>
                  </a:solidFill>
                  <a:latin typeface="Segoe" charset="0"/>
                  <a:ea typeface="ＭＳ Ｐゴシック" charset="-128"/>
                  <a:cs typeface="ＭＳ Ｐゴシック" charset="-128"/>
                </a:rPr>
                <a:t>Reactive Security</a:t>
              </a:r>
            </a:p>
            <a:p>
              <a:pPr algn="ctr" eaLnBrk="0" hangingPunct="0">
                <a:defRPr/>
              </a:pPr>
              <a:r>
                <a:rPr lang="en-US" sz="1100" dirty="0">
                  <a:solidFill>
                    <a:schemeClr val="bg1"/>
                  </a:solidFill>
                  <a:latin typeface="Segoe" charset="0"/>
                  <a:ea typeface="ＭＳ Ｐゴシック" charset="-128"/>
                  <a:cs typeface="ＭＳ Ｐゴシック" charset="-128"/>
                </a:rPr>
                <a:t>Susceptible to vulnerabilities</a:t>
              </a:r>
            </a:p>
            <a:p>
              <a:pPr algn="ctr" eaLnBrk="0" hangingPunct="0">
                <a:defRPr/>
              </a:pPr>
              <a:r>
                <a:rPr lang="en-US" sz="1100" dirty="0">
                  <a:solidFill>
                    <a:schemeClr val="bg1"/>
                  </a:solidFill>
                  <a:latin typeface="Segoe" charset="0"/>
                  <a:ea typeface="ＭＳ Ｐゴシック" charset="-128"/>
                  <a:cs typeface="ＭＳ Ｐゴシック" charset="-128"/>
                </a:rPr>
                <a:t>No compliance checks</a:t>
              </a:r>
            </a:p>
          </p:txBody>
        </p:sp>
      </p:grpSp>
      <p:grpSp>
        <p:nvGrpSpPr>
          <p:cNvPr id="69662" name="Group 128"/>
          <p:cNvGrpSpPr>
            <a:grpSpLocks/>
          </p:cNvGrpSpPr>
          <p:nvPr/>
        </p:nvGrpSpPr>
        <p:grpSpPr bwMode="auto">
          <a:xfrm>
            <a:off x="533400" y="2620963"/>
            <a:ext cx="2092325" cy="628650"/>
            <a:chOff x="753034" y="3560782"/>
            <a:chExt cx="2092475" cy="628646"/>
          </a:xfrm>
        </p:grpSpPr>
        <p:sp>
          <p:nvSpPr>
            <p:cNvPr id="130" name="Rounded Rectangle 129"/>
            <p:cNvSpPr/>
            <p:nvPr/>
          </p:nvSpPr>
          <p:spPr bwMode="auto">
            <a:xfrm>
              <a:off x="753034" y="3560782"/>
              <a:ext cx="2092475" cy="628646"/>
            </a:xfrm>
            <a:prstGeom prst="roundRect">
              <a:avLst>
                <a:gd name="adj" fmla="val 17390"/>
              </a:avLst>
            </a:prstGeom>
            <a:solidFill>
              <a:schemeClr val="bg1">
                <a:alpha val="32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31" name="TextBox 130"/>
            <p:cNvSpPr txBox="1"/>
            <p:nvPr/>
          </p:nvSpPr>
          <p:spPr>
            <a:xfrm>
              <a:off x="829239" y="3633807"/>
              <a:ext cx="1914662" cy="476247"/>
            </a:xfrm>
            <a:prstGeom prst="roundRect">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solidFill>
                <a:srgbClr val="C00000"/>
              </a:solidFill>
            </a:ln>
            <a:effectLst>
              <a:outerShdw blurRad="50800" dist="38100" algn="l" rotWithShape="0">
                <a:prstClr val="black">
                  <a:alpha val="40000"/>
                </a:prstClr>
              </a:outerShdw>
            </a:effectLst>
          </p:spPr>
          <p:txBody>
            <a:bodyPr>
              <a:spAutoFit/>
            </a:bodyPr>
            <a:lstStyle/>
            <a:p>
              <a:pPr algn="ctr" eaLnBrk="0" hangingPunct="0">
                <a:defRPr/>
              </a:pPr>
              <a:r>
                <a:rPr lang="en-US" sz="1100" dirty="0">
                  <a:solidFill>
                    <a:schemeClr val="bg1"/>
                  </a:solidFill>
                  <a:latin typeface="Segoe" charset="0"/>
                  <a:ea typeface="ＭＳ Ｐゴシック" charset="-128"/>
                  <a:cs typeface="ＭＳ Ｐゴシック" charset="-128"/>
                </a:rPr>
                <a:t>Multiple </a:t>
              </a:r>
              <a:r>
                <a:rPr lang="en-US" sz="1100" dirty="0">
                  <a:solidFill>
                    <a:schemeClr val="bg1"/>
                  </a:solidFill>
                  <a:latin typeface="Segoe" charset="0"/>
                  <a:ea typeface="ＭＳ Ｐゴシック" charset="-128"/>
                  <a:cs typeface="ＭＳ Ｐゴシック" charset="-128"/>
                </a:rPr>
                <a:t>Vendors</a:t>
              </a:r>
            </a:p>
            <a:p>
              <a:pPr algn="ctr" eaLnBrk="0" hangingPunct="0">
                <a:defRPr/>
              </a:pPr>
              <a:r>
                <a:rPr lang="en-US" sz="1100" dirty="0">
                  <a:solidFill>
                    <a:schemeClr val="bg1"/>
                  </a:solidFill>
                  <a:latin typeface="Segoe" charset="0"/>
                  <a:ea typeface="ＭＳ Ｐゴシック" charset="-128"/>
                  <a:cs typeface="ＭＳ Ｐゴシック" charset="-128"/>
                </a:rPr>
                <a:t>Complex Tools</a:t>
              </a:r>
            </a:p>
          </p:txBody>
        </p:sp>
      </p:grpSp>
      <p:grpSp>
        <p:nvGrpSpPr>
          <p:cNvPr id="69663" name="Group 131"/>
          <p:cNvGrpSpPr>
            <a:grpSpLocks/>
          </p:cNvGrpSpPr>
          <p:nvPr/>
        </p:nvGrpSpPr>
        <p:grpSpPr bwMode="auto">
          <a:xfrm>
            <a:off x="6470650" y="2987675"/>
            <a:ext cx="2411413" cy="835025"/>
            <a:chOff x="0" y="1582555"/>
            <a:chExt cx="2848105" cy="834845"/>
          </a:xfrm>
        </p:grpSpPr>
        <p:sp>
          <p:nvSpPr>
            <p:cNvPr id="133" name="Rounded Rectangle 132"/>
            <p:cNvSpPr/>
            <p:nvPr/>
          </p:nvSpPr>
          <p:spPr bwMode="auto">
            <a:xfrm>
              <a:off x="0" y="1582555"/>
              <a:ext cx="2848105" cy="834845"/>
            </a:xfrm>
            <a:prstGeom prst="roundRect">
              <a:avLst>
                <a:gd name="adj" fmla="val 17390"/>
              </a:avLst>
            </a:prstGeom>
            <a:solidFill>
              <a:schemeClr val="bg1">
                <a:alpha val="32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34" name="TextBox 133"/>
            <p:cNvSpPr txBox="1"/>
            <p:nvPr/>
          </p:nvSpPr>
          <p:spPr>
            <a:xfrm>
              <a:off x="63750" y="1666675"/>
              <a:ext cx="2692481" cy="663432"/>
            </a:xfrm>
            <a:prstGeom prst="roundRect">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solidFill>
                <a:srgbClr val="FFC000"/>
              </a:solidFill>
            </a:ln>
            <a:effectLst>
              <a:outerShdw blurRad="50800" dist="38100" algn="l" rotWithShape="0">
                <a:prstClr val="black">
                  <a:alpha val="40000"/>
                </a:prstClr>
              </a:outerShdw>
            </a:effectLst>
          </p:spPr>
          <p:txBody>
            <a:bodyPr>
              <a:spAutoFit/>
            </a:bodyPr>
            <a:lstStyle/>
            <a:p>
              <a:pPr algn="ctr" eaLnBrk="0" hangingPunct="0">
                <a:defRPr/>
              </a:pPr>
              <a:r>
                <a:rPr lang="en-US" sz="1100" dirty="0">
                  <a:solidFill>
                    <a:schemeClr val="bg1"/>
                  </a:solidFill>
                  <a:latin typeface="Segoe" charset="0"/>
                  <a:ea typeface="ＭＳ Ｐゴシック" charset="-128"/>
                  <a:cs typeface="ＭＳ Ｐゴシック" charset="-128"/>
                </a:rPr>
                <a:t>Limited Access to resources</a:t>
              </a:r>
            </a:p>
            <a:p>
              <a:pPr algn="ctr" eaLnBrk="0" hangingPunct="0">
                <a:defRPr/>
              </a:pPr>
              <a:r>
                <a:rPr lang="en-US" sz="1100" dirty="0">
                  <a:solidFill>
                    <a:schemeClr val="bg1"/>
                  </a:solidFill>
                  <a:latin typeface="Segoe" charset="0"/>
                  <a:ea typeface="ＭＳ Ｐゴシック" charset="-128"/>
                  <a:cs typeface="ＭＳ Ｐゴシック" charset="-128"/>
                </a:rPr>
                <a:t> Threats </a:t>
              </a:r>
              <a:br>
                <a:rPr lang="en-US" sz="1100" dirty="0">
                  <a:solidFill>
                    <a:schemeClr val="bg1"/>
                  </a:solidFill>
                  <a:latin typeface="Segoe" charset="0"/>
                  <a:ea typeface="ＭＳ Ｐゴシック" charset="-128"/>
                  <a:cs typeface="ＭＳ Ｐゴシック" charset="-128"/>
                </a:rPr>
              </a:br>
              <a:r>
                <a:rPr lang="en-US" sz="1100" dirty="0">
                  <a:solidFill>
                    <a:schemeClr val="bg1"/>
                  </a:solidFill>
                  <a:latin typeface="Segoe" charset="0"/>
                  <a:ea typeface="ＭＳ Ｐゴシック" charset="-128"/>
                  <a:cs typeface="ＭＳ Ｐゴシック" charset="-128"/>
                </a:rPr>
                <a:t>from Unmanaged Endpoints </a:t>
              </a:r>
            </a:p>
          </p:txBody>
        </p:sp>
      </p:grpSp>
      <p:pic>
        <p:nvPicPr>
          <p:cNvPr id="69664" name="Picture 43" descr="virus_green.png"/>
          <p:cNvPicPr>
            <a:picLocks noChangeAspect="1"/>
          </p:cNvPicPr>
          <p:nvPr/>
        </p:nvPicPr>
        <p:blipFill>
          <a:blip r:embed="rId6"/>
          <a:srcRect/>
          <a:stretch>
            <a:fillRect/>
          </a:stretch>
        </p:blipFill>
        <p:spPr bwMode="auto">
          <a:xfrm rot="2986653">
            <a:off x="3301207" y="4561681"/>
            <a:ext cx="254000" cy="293687"/>
          </a:xfrm>
          <a:prstGeom prst="rect">
            <a:avLst/>
          </a:prstGeom>
          <a:noFill/>
          <a:ln w="9525">
            <a:noFill/>
            <a:miter lim="800000"/>
            <a:headEnd/>
            <a:tailEnd/>
          </a:ln>
        </p:spPr>
      </p:pic>
      <p:pic>
        <p:nvPicPr>
          <p:cNvPr id="45" name="Picture 4" descr="C:\Program Files\Microsoft Resource DVD Artwork\DVD_ART\Artwork_Imagery\HARDWARE_IMAGERY\Illustration - Misc Hardware\Windows Vista Illustration Icons\VPN.png"/>
          <p:cNvPicPr>
            <a:picLocks noChangeAspect="1" noChangeArrowheads="1"/>
          </p:cNvPicPr>
          <p:nvPr/>
        </p:nvPicPr>
        <p:blipFill>
          <a:blip r:embed="rId9"/>
          <a:srcRect/>
          <a:stretch>
            <a:fillRect/>
          </a:stretch>
        </p:blipFill>
        <p:spPr bwMode="auto">
          <a:xfrm>
            <a:off x="3946525" y="2651125"/>
            <a:ext cx="298450" cy="355600"/>
          </a:xfrm>
          <a:prstGeom prst="rect">
            <a:avLst/>
          </a:prstGeom>
          <a:noFill/>
          <a:ln w="9525">
            <a:noFill/>
            <a:miter lim="800000"/>
            <a:headEnd/>
            <a:tailEnd/>
          </a:ln>
          <a:effectLst>
            <a:outerShdw dist="101600" dir="5400000" algn="t" rotWithShape="0">
              <a:srgbClr val="000000">
                <a:alpha val="56000"/>
              </a:srgbClr>
            </a:outerShdw>
          </a:effectLst>
        </p:spPr>
      </p:pic>
      <p:pic>
        <p:nvPicPr>
          <p:cNvPr id="46" name="Picture 4" descr="C:\Program Files\Microsoft Resource DVD Artwork\DVD_ART\Artwork_Imagery\HARDWARE_IMAGERY\Illustration - Misc Hardware\Windows Vista Illustration Icons\VPN.png"/>
          <p:cNvPicPr>
            <a:picLocks noChangeAspect="1" noChangeArrowheads="1"/>
          </p:cNvPicPr>
          <p:nvPr/>
        </p:nvPicPr>
        <p:blipFill>
          <a:blip r:embed="rId9"/>
          <a:srcRect/>
          <a:stretch>
            <a:fillRect/>
          </a:stretch>
        </p:blipFill>
        <p:spPr bwMode="auto">
          <a:xfrm>
            <a:off x="3760788" y="2828925"/>
            <a:ext cx="298450" cy="355600"/>
          </a:xfrm>
          <a:prstGeom prst="rect">
            <a:avLst/>
          </a:prstGeom>
          <a:noFill/>
          <a:ln w="9525">
            <a:noFill/>
            <a:miter lim="800000"/>
            <a:headEnd/>
            <a:tailEnd/>
          </a:ln>
          <a:effectLst>
            <a:outerShdw dist="101600" dir="5400000" algn="t" rotWithShape="0">
              <a:srgbClr val="000000">
                <a:alpha val="56000"/>
              </a:srgbClr>
            </a:outerShdw>
          </a:effectLst>
        </p:spPr>
      </p:pic>
      <p:pic>
        <p:nvPicPr>
          <p:cNvPr id="48" name="Picture 4" descr="C:\Program Files\Microsoft Resource DVD Artwork\DVD_ART\Artwork_Imagery\HARDWARE_IMAGERY\Illustration - Misc Hardware\Windows Vista Illustration Icons\VPN.png"/>
          <p:cNvPicPr>
            <a:picLocks noChangeAspect="1" noChangeArrowheads="1"/>
          </p:cNvPicPr>
          <p:nvPr/>
        </p:nvPicPr>
        <p:blipFill>
          <a:blip r:embed="rId9"/>
          <a:srcRect/>
          <a:stretch>
            <a:fillRect/>
          </a:stretch>
        </p:blipFill>
        <p:spPr bwMode="auto">
          <a:xfrm>
            <a:off x="3646488" y="3071813"/>
            <a:ext cx="298450" cy="355600"/>
          </a:xfrm>
          <a:prstGeom prst="rect">
            <a:avLst/>
          </a:prstGeom>
          <a:noFill/>
          <a:ln w="9525">
            <a:noFill/>
            <a:miter lim="800000"/>
            <a:headEnd/>
            <a:tailEnd/>
          </a:ln>
          <a:effectLst>
            <a:outerShdw dist="101600" dir="5400000" algn="t" rotWithShape="0">
              <a:srgbClr val="000000">
                <a:alpha val="56000"/>
              </a:srgbClr>
            </a:outerShdw>
          </a:effectLst>
        </p:spPr>
      </p:pic>
      <p:sp>
        <p:nvSpPr>
          <p:cNvPr id="50" name="Rectangle 49"/>
          <p:cNvSpPr/>
          <p:nvPr/>
        </p:nvSpPr>
        <p:spPr>
          <a:xfrm rot="3062349">
            <a:off x="2087300" y="4596268"/>
            <a:ext cx="1768745" cy="529307"/>
          </a:xfrm>
          <a:prstGeom prst="rect">
            <a:avLst/>
          </a:prstGeom>
          <a:effectLst/>
        </p:spPr>
        <p:txBody>
          <a:bodyPr spcFirstLastPara="1" wrap="none">
            <a:prstTxWarp prst="textArchDown">
              <a:avLst>
                <a:gd name="adj" fmla="val 21351800"/>
              </a:avLst>
            </a:prstTxWarp>
            <a:spAutoFit/>
          </a:bodyPr>
          <a:lstStyle/>
          <a:p>
            <a:pPr algn="ctr" eaLnBrk="0" hangingPunct="0">
              <a:defRPr/>
            </a:pPr>
            <a:r>
              <a:rPr lang="en-US" sz="1100" b="1"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INFORMATION LOSS</a:t>
            </a:r>
          </a:p>
        </p:txBody>
      </p:sp>
      <p:pic>
        <p:nvPicPr>
          <p:cNvPr id="56" name="Picture 55" descr="Home.png"/>
          <p:cNvPicPr>
            <a:picLocks noChangeAspect="1"/>
          </p:cNvPicPr>
          <p:nvPr/>
        </p:nvPicPr>
        <p:blipFill>
          <a:blip r:embed="rId10"/>
          <a:srcRect/>
          <a:stretch>
            <a:fillRect/>
          </a:stretch>
        </p:blipFill>
        <p:spPr bwMode="auto">
          <a:xfrm>
            <a:off x="7421563" y="5056188"/>
            <a:ext cx="381000" cy="381000"/>
          </a:xfrm>
          <a:prstGeom prst="rect">
            <a:avLst/>
          </a:prstGeom>
          <a:noFill/>
          <a:ln w="9525">
            <a:noFill/>
            <a:miter lim="800000"/>
            <a:headEnd/>
            <a:tailEnd/>
          </a:ln>
        </p:spPr>
      </p:pic>
      <p:pic>
        <p:nvPicPr>
          <p:cNvPr id="69670" name="Picture 56" descr="virus_green.png"/>
          <p:cNvPicPr>
            <a:picLocks noChangeAspect="1"/>
          </p:cNvPicPr>
          <p:nvPr/>
        </p:nvPicPr>
        <p:blipFill>
          <a:blip r:embed="rId6"/>
          <a:srcRect/>
          <a:stretch>
            <a:fillRect/>
          </a:stretch>
        </p:blipFill>
        <p:spPr bwMode="auto">
          <a:xfrm rot="-1125951">
            <a:off x="5703888" y="4554538"/>
            <a:ext cx="227012" cy="261937"/>
          </a:xfrm>
          <a:prstGeom prst="rect">
            <a:avLst/>
          </a:prstGeom>
          <a:noFill/>
          <a:ln w="9525">
            <a:noFill/>
            <a:miter lim="800000"/>
            <a:headEnd/>
            <a:tailEnd/>
          </a:ln>
        </p:spPr>
      </p:pic>
      <p:pic>
        <p:nvPicPr>
          <p:cNvPr id="69671" name="Picture 3" descr="C:\Documents and Settings\cgarces\Desktop\VISTA ICONS\Vista Icons\mblctr.exe_I0064_0409 v2.png"/>
          <p:cNvPicPr>
            <a:picLocks noChangeAspect="1" noChangeArrowheads="1"/>
          </p:cNvPicPr>
          <p:nvPr/>
        </p:nvPicPr>
        <p:blipFill>
          <a:blip r:embed="rId11"/>
          <a:srcRect/>
          <a:stretch>
            <a:fillRect/>
          </a:stretch>
        </p:blipFill>
        <p:spPr bwMode="auto">
          <a:xfrm>
            <a:off x="4049713" y="2984500"/>
            <a:ext cx="935037" cy="857250"/>
          </a:xfrm>
          <a:prstGeom prst="rect">
            <a:avLst/>
          </a:prstGeom>
          <a:noFill/>
          <a:ln w="9525">
            <a:noFill/>
            <a:miter lim="800000"/>
            <a:headEnd/>
            <a:tailEnd/>
          </a:ln>
        </p:spPr>
      </p:pic>
      <p:pic>
        <p:nvPicPr>
          <p:cNvPr id="59" name="Picture 4" descr="C:\Program Files\Microsoft Resource DVD Artwork\DVD_ART\Artwork_Imagery\HARDWARE_IMAGERY\Illustration - Misc Hardware\Windows Vista Illustration Icons\VPN.png"/>
          <p:cNvPicPr>
            <a:picLocks noChangeAspect="1" noChangeArrowheads="1"/>
          </p:cNvPicPr>
          <p:nvPr/>
        </p:nvPicPr>
        <p:blipFill>
          <a:blip r:embed="rId5"/>
          <a:srcRect/>
          <a:stretch>
            <a:fillRect/>
          </a:stretch>
        </p:blipFill>
        <p:spPr bwMode="auto">
          <a:xfrm>
            <a:off x="4775200" y="3354388"/>
            <a:ext cx="473075" cy="561975"/>
          </a:xfrm>
          <a:prstGeom prst="rect">
            <a:avLst/>
          </a:prstGeom>
          <a:noFill/>
          <a:effectLst>
            <a:outerShdw blurRad="254000" dist="101600" dir="5400000" algn="t" rotWithShape="0">
              <a:prstClr val="black">
                <a:alpha val="56000"/>
              </a:prstClr>
            </a:outerShdw>
          </a:effectLst>
        </p:spPr>
      </p:pic>
      <p:sp>
        <p:nvSpPr>
          <p:cNvPr id="69673" name="TextBox 41">
            <a:hlinkClick r:id="rId12"/>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par>
                                <p:cTn id="8" presetID="9"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dissolve">
                                      <p:cBhvr>
                                        <p:cTn id="10" dur="500"/>
                                        <p:tgtEl>
                                          <p:spTgt spid="46"/>
                                        </p:tgtEl>
                                      </p:cBhvr>
                                    </p:animEffect>
                                  </p:childTnLst>
                                </p:cTn>
                              </p:par>
                              <p:par>
                                <p:cTn id="11" presetID="9"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par>
                                <p:cTn id="14" presetID="22" presetClass="entr" presetSubtype="8"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oup 102"/>
          <p:cNvGrpSpPr>
            <a:grpSpLocks/>
          </p:cNvGrpSpPr>
          <p:nvPr/>
        </p:nvGrpSpPr>
        <p:grpSpPr bwMode="auto">
          <a:xfrm rot="-6300000">
            <a:off x="3515519" y="2542381"/>
            <a:ext cx="2635250" cy="2516188"/>
            <a:chOff x="5867399" y="797637"/>
            <a:chExt cx="1777281" cy="1713335"/>
          </a:xfrm>
        </p:grpSpPr>
        <p:sp>
          <p:nvSpPr>
            <p:cNvPr id="104" name="Block Arc 103"/>
            <p:cNvSpPr/>
            <p:nvPr/>
          </p:nvSpPr>
          <p:spPr bwMode="auto">
            <a:xfrm flipV="1">
              <a:off x="5868622" y="797113"/>
              <a:ext cx="1713042" cy="1713334"/>
            </a:xfrm>
            <a:prstGeom prst="blockArc">
              <a:avLst>
                <a:gd name="adj1" fmla="val 9886180"/>
                <a:gd name="adj2" fmla="val 1051615"/>
                <a:gd name="adj3" fmla="val 4662"/>
              </a:avLst>
            </a:prstGeom>
            <a:gradFill>
              <a:gsLst>
                <a:gs pos="0">
                  <a:schemeClr val="accent2">
                    <a:lumMod val="60000"/>
                    <a:lumOff val="40000"/>
                  </a:schemeClr>
                </a:gs>
                <a:gs pos="35000">
                  <a:schemeClr val="accent2">
                    <a:lumMod val="40000"/>
                    <a:lumOff val="60000"/>
                  </a:scheme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endParaRPr lang="en-US" sz="2400" dirty="0">
                <a:latin typeface="Arial" charset="0"/>
                <a:ea typeface="ＭＳ Ｐゴシック" charset="-128"/>
                <a:cs typeface="ＭＳ Ｐゴシック" charset="-128"/>
              </a:endParaRPr>
            </a:p>
          </p:txBody>
        </p:sp>
        <p:sp>
          <p:nvSpPr>
            <p:cNvPr id="105" name="Rectangle 104"/>
            <p:cNvSpPr/>
            <p:nvPr/>
          </p:nvSpPr>
          <p:spPr>
            <a:xfrm rot="9000000">
              <a:off x="6414000" y="1832121"/>
              <a:ext cx="1230680" cy="644353"/>
            </a:xfrm>
            <a:prstGeom prst="rect">
              <a:avLst/>
            </a:prstGeom>
            <a:effectLst/>
          </p:spPr>
          <p:txBody>
            <a:bodyPr spcFirstLastPara="1" wrap="none">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Bef>
                  <a:spcPts val="200"/>
                </a:spcBef>
                <a:spcAft>
                  <a:spcPts val="100"/>
                </a:spcAft>
                <a:defRPr/>
              </a:pPr>
              <a:r>
                <a:rPr lang="en-US" sz="800" b="1" dirty="0" smtClean="0">
                  <a:solidFill>
                    <a:schemeClr val="accent2">
                      <a:lumMod val="75000"/>
                    </a:schemeClr>
                  </a:solidFill>
                </a:rPr>
                <a:t>Integrated Information Protection</a:t>
              </a:r>
            </a:p>
          </p:txBody>
        </p:sp>
      </p:grpSp>
      <p:sp>
        <p:nvSpPr>
          <p:cNvPr id="66" name="Oval 65"/>
          <p:cNvSpPr/>
          <p:nvPr/>
        </p:nvSpPr>
        <p:spPr bwMode="auto">
          <a:xfrm rot="2037145">
            <a:off x="3459269" y="2465731"/>
            <a:ext cx="2738200" cy="2738200"/>
          </a:xfrm>
          <a:prstGeom prst="ellipse">
            <a:avLst/>
          </a:prstGeom>
          <a:gradFill>
            <a:gsLst>
              <a:gs pos="78000">
                <a:schemeClr val="bg1"/>
              </a:gs>
              <a:gs pos="50000">
                <a:schemeClr val="bg1">
                  <a:alpha val="4000"/>
                </a:schemeClr>
              </a:gs>
              <a:gs pos="100000">
                <a:schemeClr val="bg1"/>
              </a:gs>
            </a:gsLst>
            <a:lin ang="5400000" scaled="0"/>
          </a:gradFill>
          <a:ln w="9525" cap="flat" cmpd="sng" algn="ctr">
            <a:gradFill>
              <a:gsLst>
                <a:gs pos="0">
                  <a:schemeClr val="accent1">
                    <a:shade val="30000"/>
                    <a:satMod val="115000"/>
                    <a:alpha val="0"/>
                  </a:schemeClr>
                </a:gs>
                <a:gs pos="50000">
                  <a:schemeClr val="bg2">
                    <a:lumMod val="60000"/>
                    <a:lumOff val="40000"/>
                    <a:alpha val="57000"/>
                  </a:schemeClr>
                </a:gs>
                <a:gs pos="100000">
                  <a:schemeClr val="bg2">
                    <a:lumMod val="75000"/>
                  </a:schemeClr>
                </a:gs>
              </a:gsLst>
              <a:lin ang="5400000" scaled="0"/>
            </a:grad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71685" name="Group 15"/>
          <p:cNvGrpSpPr>
            <a:grpSpLocks/>
          </p:cNvGrpSpPr>
          <p:nvPr/>
        </p:nvGrpSpPr>
        <p:grpSpPr bwMode="auto">
          <a:xfrm>
            <a:off x="3767138" y="2806700"/>
            <a:ext cx="2103437" cy="2103438"/>
            <a:chOff x="3421775" y="2396034"/>
            <a:chExt cx="2321533" cy="2321533"/>
          </a:xfrm>
        </p:grpSpPr>
        <p:sp>
          <p:nvSpPr>
            <p:cNvPr id="64" name="Oval 63"/>
            <p:cNvSpPr/>
            <p:nvPr/>
          </p:nvSpPr>
          <p:spPr bwMode="auto">
            <a:xfrm rot="10800000">
              <a:off x="3421775" y="2396034"/>
              <a:ext cx="2321533" cy="2321533"/>
            </a:xfrm>
            <a:prstGeom prst="ellipse">
              <a:avLst/>
            </a:prstGeom>
            <a:solidFill>
              <a:srgbClr val="6BBD46">
                <a:alpha val="25000"/>
              </a:srgbClr>
            </a:solidFill>
            <a:ln w="50800" cap="sq" cmpd="dbl">
              <a:solidFill>
                <a:srgbClr val="6BBD46">
                  <a:alpha val="37000"/>
                </a:srgbClr>
              </a:solidFill>
              <a:prstDash val="sysDot"/>
            </a:ln>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mj-lt"/>
              </a:endParaRPr>
            </a:p>
          </p:txBody>
        </p:sp>
        <p:sp>
          <p:nvSpPr>
            <p:cNvPr id="65" name="Oval 64"/>
            <p:cNvSpPr/>
            <p:nvPr/>
          </p:nvSpPr>
          <p:spPr bwMode="auto">
            <a:xfrm>
              <a:off x="3594094" y="2574742"/>
              <a:ext cx="1995715" cy="1995715"/>
            </a:xfrm>
            <a:prstGeom prst="ellipse">
              <a:avLst/>
            </a:prstGeom>
            <a:gradFill>
              <a:gsLst>
                <a:gs pos="0">
                  <a:schemeClr val="bg1">
                    <a:alpha val="0"/>
                  </a:schemeClr>
                </a:gs>
                <a:gs pos="50000">
                  <a:schemeClr val="bg1">
                    <a:alpha val="0"/>
                  </a:schemeClr>
                </a:gs>
                <a:gs pos="100000">
                  <a:schemeClr val="bg1"/>
                </a:gs>
              </a:gsLst>
              <a:lin ang="5400000" scaled="0"/>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schemeClr>
                  </a:gs>
                </a:gsLst>
                <a:lin ang="5400000" scaled="0"/>
              </a:grad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8" name="Oval 67"/>
            <p:cNvSpPr/>
            <p:nvPr/>
          </p:nvSpPr>
          <p:spPr bwMode="auto">
            <a:xfrm>
              <a:off x="3901851" y="2707908"/>
              <a:ext cx="1378903" cy="1391167"/>
            </a:xfrm>
            <a:prstGeom prst="ellipse">
              <a:avLst/>
            </a:prstGeom>
            <a:gradFill flip="none" rotWithShape="1">
              <a:gsLst>
                <a:gs pos="0">
                  <a:schemeClr val="tx1">
                    <a:lumMod val="95000"/>
                    <a:lumOff val="5000"/>
                  </a:schemeClr>
                </a:gs>
                <a:gs pos="81000">
                  <a:schemeClr val="tx1">
                    <a:lumMod val="50000"/>
                    <a:lumOff val="50000"/>
                  </a:schemeClr>
                </a:gs>
                <a:gs pos="100000">
                  <a:schemeClr val="bg1">
                    <a:lumMod val="75000"/>
                  </a:schemeClr>
                </a:gs>
              </a:gsLst>
              <a:lin ang="16200000" scaled="0"/>
              <a:tileRect/>
            </a:gradFill>
            <a:ln w="9525">
              <a:noFill/>
              <a:round/>
              <a:headEnd/>
              <a:tailEnd/>
            </a:ln>
            <a:effectLst>
              <a:outerShdw blurRad="203200" dist="165100" dir="5400000" sx="101000" sy="101000" algn="t" rotWithShape="0">
                <a:prstClr val="black">
                  <a:alpha val="28000"/>
                </a:prstClr>
              </a:outerShdw>
            </a:effectLst>
          </p:spPr>
          <p:txBody>
            <a:bodyPr wrap="none" anchor="ctr"/>
            <a:lstStyle/>
            <a:p>
              <a:pPr algn="ctr" eaLnBrk="0" hangingPunct="0">
                <a:defRPr/>
              </a:pPr>
              <a:endParaRPr lang="en-US" spc="-100" dirty="0">
                <a:ln w="18415" cmpd="sng">
                  <a:noFill/>
                  <a:prstDash val="solid"/>
                </a:ln>
                <a:solidFill>
                  <a:srgbClr val="FFFFFF"/>
                </a:solidFill>
                <a:effectLst>
                  <a:innerShdw blurRad="114300">
                    <a:prstClr val="black"/>
                  </a:innerShdw>
                </a:effectLst>
                <a:latin typeface="Segoe" pitchFamily="34" charset="0"/>
                <a:ea typeface="+mn-ea"/>
              </a:endParaRPr>
            </a:p>
          </p:txBody>
        </p:sp>
        <p:grpSp>
          <p:nvGrpSpPr>
            <p:cNvPr id="71762" name="Group 69"/>
            <p:cNvGrpSpPr>
              <a:grpSpLocks/>
            </p:cNvGrpSpPr>
            <p:nvPr/>
          </p:nvGrpSpPr>
          <p:grpSpPr bwMode="auto">
            <a:xfrm>
              <a:off x="3958522" y="3048750"/>
              <a:ext cx="1225651" cy="946955"/>
              <a:chOff x="5651202" y="2047628"/>
              <a:chExt cx="1852579" cy="1431329"/>
            </a:xfrm>
          </p:grpSpPr>
          <p:pic>
            <p:nvPicPr>
              <p:cNvPr id="71" name="Picture 4" descr="C:\Program Files\Microsoft Resource DVD Artwork\DVD_ART\Artwork_Imagery\HARDWARE_IMAGERY\Illustration - Misc Hardware\Windows Vista Illustration Icons\VPN.png"/>
              <p:cNvPicPr>
                <a:picLocks noChangeAspect="1" noChangeArrowheads="1"/>
              </p:cNvPicPr>
              <p:nvPr/>
            </p:nvPicPr>
            <p:blipFill>
              <a:blip r:embed="rId3"/>
              <a:srcRect/>
              <a:stretch>
                <a:fillRect/>
              </a:stretch>
            </p:blipFill>
            <p:spPr bwMode="auto">
              <a:xfrm>
                <a:off x="5650289" y="2088588"/>
                <a:ext cx="963986" cy="1144070"/>
              </a:xfrm>
              <a:prstGeom prst="rect">
                <a:avLst/>
              </a:prstGeom>
              <a:noFill/>
              <a:effectLst>
                <a:outerShdw blurRad="254000" dist="101600" dir="5400000" algn="t" rotWithShape="0">
                  <a:prstClr val="black">
                    <a:alpha val="56000"/>
                  </a:prstClr>
                </a:outerShdw>
              </a:effectLst>
            </p:spPr>
          </p:pic>
          <p:pic>
            <p:nvPicPr>
              <p:cNvPr id="71764" name="Picture 3" descr="C:\Documents and Settings\cgarces\Desktop\VISTA ICONS\Vista Icons\mblctr.exe_I0064_0409 v2.png"/>
              <p:cNvPicPr>
                <a:picLocks noChangeAspect="1" noChangeArrowheads="1"/>
              </p:cNvPicPr>
              <p:nvPr/>
            </p:nvPicPr>
            <p:blipFill>
              <a:blip r:embed="rId4"/>
              <a:srcRect/>
              <a:stretch>
                <a:fillRect/>
              </a:stretch>
            </p:blipFill>
            <p:spPr bwMode="auto">
              <a:xfrm>
                <a:off x="5942986" y="2047628"/>
                <a:ext cx="1560795" cy="1431329"/>
              </a:xfrm>
              <a:prstGeom prst="rect">
                <a:avLst/>
              </a:prstGeom>
              <a:noFill/>
              <a:ln w="9525">
                <a:noFill/>
                <a:miter lim="800000"/>
                <a:headEnd/>
                <a:tailEnd/>
              </a:ln>
            </p:spPr>
          </p:pic>
        </p:grpSp>
      </p:grpSp>
      <p:sp>
        <p:nvSpPr>
          <p:cNvPr id="71686" name="Title 124"/>
          <p:cNvSpPr>
            <a:spLocks noGrp="1"/>
          </p:cNvSpPr>
          <p:nvPr>
            <p:ph type="title"/>
          </p:nvPr>
        </p:nvSpPr>
        <p:spPr/>
        <p:txBody>
          <a:bodyPr/>
          <a:lstStyle/>
          <a:p>
            <a:r>
              <a:rPr altLang="zh-CN" smtClean="0"/>
              <a:t>Secure Endpoint Solution</a:t>
            </a:r>
          </a:p>
        </p:txBody>
      </p:sp>
      <p:sp>
        <p:nvSpPr>
          <p:cNvPr id="60" name="Block Arc 59"/>
          <p:cNvSpPr/>
          <p:nvPr/>
        </p:nvSpPr>
        <p:spPr bwMode="auto">
          <a:xfrm>
            <a:off x="2270131" y="1273075"/>
            <a:ext cx="5479339" cy="5331749"/>
          </a:xfrm>
          <a:prstGeom prst="blockArc">
            <a:avLst>
              <a:gd name="adj1" fmla="val 11767127"/>
              <a:gd name="adj2" fmla="val 15351165"/>
              <a:gd name="adj3" fmla="val 12291"/>
            </a:avLst>
          </a:prstGeom>
          <a:gradFill flip="none" rotWithShape="1">
            <a:gsLst>
              <a:gs pos="0">
                <a:srgbClr val="FC9204"/>
              </a:gs>
              <a:gs pos="50000">
                <a:srgbClr val="FCB504"/>
              </a:gs>
              <a:gs pos="85000">
                <a:srgbClr val="FDA403"/>
              </a:gs>
              <a:gs pos="100000">
                <a:srgbClr val="FDB351"/>
              </a:gs>
            </a:gsLst>
            <a:lin ang="16200000" scaled="1"/>
            <a:tileRect/>
          </a:gradFill>
          <a:ln w="12700">
            <a:gradFill>
              <a:gsLst>
                <a:gs pos="0">
                  <a:srgbClr val="FFFFCC"/>
                </a:gs>
                <a:gs pos="50000">
                  <a:srgbClr val="FFC000"/>
                </a:gs>
                <a:gs pos="100000">
                  <a:srgbClr val="FC9204"/>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sp>
        <p:nvSpPr>
          <p:cNvPr id="75" name="Rectangle 74"/>
          <p:cNvSpPr/>
          <p:nvPr/>
        </p:nvSpPr>
        <p:spPr>
          <a:xfrm rot="18937432">
            <a:off x="2542627" y="2269179"/>
            <a:ext cx="2165436" cy="628371"/>
          </a:xfrm>
          <a:prstGeom prst="rect">
            <a:avLst/>
          </a:prstGeom>
          <a:effectLst/>
        </p:spPr>
        <p:txBody>
          <a:bodyPr spcFirstLastPara="1" wrap="none">
            <a:prstTxWarp prst="textArchUp">
              <a:avLst/>
            </a:prstTxWarp>
            <a:spAutoFit/>
          </a:bodyPr>
          <a:lstStyle/>
          <a:p>
            <a:pPr algn="ctr" eaLnBrk="0" hangingPunct="0">
              <a:defRPr/>
            </a:pPr>
            <a:r>
              <a:rPr lang="en-US" sz="1100" b="1"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MULTI-LAYERED ANTI-MALWARE</a:t>
            </a:r>
          </a:p>
          <a:p>
            <a:pPr algn="ctr" eaLnBrk="0" hangingPunct="0">
              <a:defRPr/>
            </a:pPr>
            <a:r>
              <a:rPr lang="en-US" sz="1100" b="1"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PROTECTION</a:t>
            </a:r>
          </a:p>
        </p:txBody>
      </p:sp>
      <p:sp>
        <p:nvSpPr>
          <p:cNvPr id="61" name="Block Arc 60"/>
          <p:cNvSpPr/>
          <p:nvPr/>
        </p:nvSpPr>
        <p:spPr bwMode="auto">
          <a:xfrm flipV="1">
            <a:off x="2323478" y="1739386"/>
            <a:ext cx="4598030" cy="4582410"/>
          </a:xfrm>
          <a:prstGeom prst="blockArc">
            <a:avLst>
              <a:gd name="adj1" fmla="val 10827006"/>
              <a:gd name="adj2" fmla="val 16154631"/>
              <a:gd name="adj3" fmla="val 14717"/>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5400000" scaled="0"/>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sp>
        <p:nvSpPr>
          <p:cNvPr id="63" name="Rectangle 62"/>
          <p:cNvSpPr/>
          <p:nvPr/>
        </p:nvSpPr>
        <p:spPr>
          <a:xfrm rot="2581274">
            <a:off x="2460625" y="4837113"/>
            <a:ext cx="2112963" cy="555625"/>
          </a:xfrm>
          <a:prstGeom prst="rect">
            <a:avLst/>
          </a:prstGeom>
          <a:effectLst/>
        </p:spPr>
        <p:txBody>
          <a:bodyPr spcFirstLastPara="1" wrap="none">
            <a:prstTxWarp prst="textArchDown">
              <a:avLst>
                <a:gd name="adj" fmla="val 21297353"/>
              </a:avLst>
            </a:prstTxWarp>
            <a:spAutoFit/>
          </a:bodyPr>
          <a:lstStyle/>
          <a:p>
            <a:pPr algn="ctr" eaLnBrk="0" hangingPunct="0">
              <a:defRPr/>
            </a:pPr>
            <a:endParaRPr lang="en-US" sz="1100" b="1" dirty="0">
              <a:latin typeface="Segoe" pitchFamily="34" charset="0"/>
              <a:ea typeface="ＭＳ Ｐゴシック" charset="-128"/>
              <a:cs typeface="ＭＳ Ｐゴシック" charset="-128"/>
            </a:endParaRPr>
          </a:p>
        </p:txBody>
      </p:sp>
      <p:cxnSp>
        <p:nvCxnSpPr>
          <p:cNvPr id="79" name="Straight Connector 78"/>
          <p:cNvCxnSpPr/>
          <p:nvPr/>
        </p:nvCxnSpPr>
        <p:spPr bwMode="auto">
          <a:xfrm flipH="1">
            <a:off x="3465513" y="4264025"/>
            <a:ext cx="962025" cy="914400"/>
          </a:xfrm>
          <a:prstGeom prst="line">
            <a:avLst/>
          </a:prstGeom>
          <a:solidFill>
            <a:schemeClr val="accent1"/>
          </a:solidFill>
          <a:ln w="19050" cap="flat" cmpd="sng" algn="ctr">
            <a:solidFill>
              <a:srgbClr val="68C33B"/>
            </a:solidFill>
            <a:prstDash val="sysDash"/>
            <a:round/>
            <a:headEnd type="triangle" w="med" len="med"/>
            <a:tailEnd type="none" w="med" len="med"/>
          </a:ln>
          <a:effectLst>
            <a:outerShdw blurRad="50800" dist="38100" dir="5400000" algn="t" rotWithShape="0">
              <a:prstClr val="black">
                <a:alpha val="40000"/>
              </a:prstClr>
            </a:outerShdw>
          </a:effectLst>
        </p:spPr>
      </p:cxnSp>
      <p:pic>
        <p:nvPicPr>
          <p:cNvPr id="71696" name="Picture 3" descr="C:\Users\joel.sloss.ADVAIYA\Desktop\Logos\Forefront Client Security\forefront client security grid bl h.png"/>
          <p:cNvPicPr>
            <a:picLocks noChangeAspect="1" noChangeArrowheads="1"/>
          </p:cNvPicPr>
          <p:nvPr/>
        </p:nvPicPr>
        <p:blipFill>
          <a:blip r:embed="rId5"/>
          <a:srcRect/>
          <a:stretch>
            <a:fillRect/>
          </a:stretch>
        </p:blipFill>
        <p:spPr bwMode="auto">
          <a:xfrm>
            <a:off x="2324100" y="1544638"/>
            <a:ext cx="939800" cy="363537"/>
          </a:xfrm>
          <a:prstGeom prst="rect">
            <a:avLst/>
          </a:prstGeom>
          <a:noFill/>
          <a:ln w="9525">
            <a:noFill/>
            <a:miter lim="800000"/>
            <a:headEnd/>
            <a:tailEnd/>
          </a:ln>
        </p:spPr>
      </p:pic>
      <p:pic>
        <p:nvPicPr>
          <p:cNvPr id="71697" name="Picture 99"/>
          <p:cNvPicPr>
            <a:picLocks noChangeAspect="1"/>
          </p:cNvPicPr>
          <p:nvPr/>
        </p:nvPicPr>
        <p:blipFill>
          <a:blip r:embed="rId6"/>
          <a:srcRect/>
          <a:stretch>
            <a:fillRect/>
          </a:stretch>
        </p:blipFill>
        <p:spPr bwMode="auto">
          <a:xfrm>
            <a:off x="1635125" y="5908675"/>
            <a:ext cx="1816100" cy="276225"/>
          </a:xfrm>
          <a:prstGeom prst="rect">
            <a:avLst/>
          </a:prstGeom>
          <a:noFill/>
          <a:ln w="9525">
            <a:noFill/>
            <a:miter lim="800000"/>
            <a:headEnd/>
            <a:tailEnd/>
          </a:ln>
        </p:spPr>
      </p:pic>
      <p:grpSp>
        <p:nvGrpSpPr>
          <p:cNvPr id="71698" name="Group 82"/>
          <p:cNvGrpSpPr>
            <a:grpSpLocks/>
          </p:cNvGrpSpPr>
          <p:nvPr/>
        </p:nvGrpSpPr>
        <p:grpSpPr bwMode="auto">
          <a:xfrm rot="2086278">
            <a:off x="3511550" y="2628900"/>
            <a:ext cx="2640013" cy="2593975"/>
            <a:chOff x="5867399" y="797637"/>
            <a:chExt cx="1780734" cy="1765657"/>
          </a:xfrm>
        </p:grpSpPr>
        <p:sp>
          <p:nvSpPr>
            <p:cNvPr id="89" name="Block Arc 88"/>
            <p:cNvSpPr/>
            <p:nvPr/>
          </p:nvSpPr>
          <p:spPr bwMode="auto">
            <a:xfrm flipV="1">
              <a:off x="5867399" y="797637"/>
              <a:ext cx="1713335" cy="1713335"/>
            </a:xfrm>
            <a:prstGeom prst="blockArc">
              <a:avLst>
                <a:gd name="adj1" fmla="val 9886180"/>
                <a:gd name="adj2" fmla="val 1051615"/>
                <a:gd name="adj3" fmla="val 4662"/>
              </a:avLst>
            </a:prstGeom>
            <a:gradFill>
              <a:gsLst>
                <a:gs pos="0">
                  <a:srgbClr val="68C33B"/>
                </a:gs>
                <a:gs pos="35000">
                  <a:srgbClr val="68C33B">
                    <a:alpha val="61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endParaRPr lang="en-US" sz="2400" dirty="0">
                <a:latin typeface="Arial" charset="0"/>
                <a:ea typeface="ＭＳ Ｐゴシック" charset="-128"/>
                <a:cs typeface="ＭＳ Ｐゴシック" charset="-128"/>
              </a:endParaRPr>
            </a:p>
          </p:txBody>
        </p:sp>
        <p:sp>
          <p:nvSpPr>
            <p:cNvPr id="97" name="Rectangle 96"/>
            <p:cNvSpPr/>
            <p:nvPr/>
          </p:nvSpPr>
          <p:spPr>
            <a:xfrm rot="19924208">
              <a:off x="6417453" y="1918941"/>
              <a:ext cx="1230680" cy="644353"/>
            </a:xfrm>
            <a:prstGeom prst="rect">
              <a:avLst/>
            </a:prstGeom>
            <a:effectLst/>
          </p:spPr>
          <p:txBody>
            <a:bodyPr spcFirstLastPara="1" wrap="none">
              <a:prstTxWarp prst="textArchDown">
                <a:avLst>
                  <a:gd name="adj" fmla="val 202910"/>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Bef>
                  <a:spcPts val="200"/>
                </a:spcBef>
                <a:spcAft>
                  <a:spcPts val="100"/>
                </a:spcAft>
                <a:defRPr/>
              </a:pPr>
              <a:r>
                <a:rPr lang="en-US" sz="800" b="1" dirty="0" smtClean="0">
                  <a:solidFill>
                    <a:srgbClr val="294D17"/>
                  </a:solidFill>
                </a:rPr>
                <a:t>Forefront scans for viruses</a:t>
              </a:r>
            </a:p>
          </p:txBody>
        </p:sp>
        <p:pic>
          <p:nvPicPr>
            <p:cNvPr id="71755" name="Picture 100" descr="C:\Documents and Settings\justin\Desktop\JC015\green glow sheild copy.png"/>
            <p:cNvPicPr>
              <a:picLocks noChangeAspect="1" noChangeArrowheads="1"/>
            </p:cNvPicPr>
            <p:nvPr/>
          </p:nvPicPr>
          <p:blipFill>
            <a:blip r:embed="rId7"/>
            <a:srcRect/>
            <a:stretch>
              <a:fillRect/>
            </a:stretch>
          </p:blipFill>
          <p:spPr bwMode="auto">
            <a:xfrm rot="-2265960">
              <a:off x="6951400" y="2266985"/>
              <a:ext cx="188336" cy="214548"/>
            </a:xfrm>
            <a:prstGeom prst="rect">
              <a:avLst/>
            </a:prstGeom>
            <a:noFill/>
            <a:ln w="9525">
              <a:noFill/>
              <a:miter lim="800000"/>
              <a:headEnd/>
              <a:tailEnd/>
            </a:ln>
          </p:spPr>
        </p:pic>
        <p:pic>
          <p:nvPicPr>
            <p:cNvPr id="71756" name="Picture 101" descr="C:\Documents and Settings\ashish.joshi\My Documents\My Pictures\Microsoft Clip Organizer\j0434787.png"/>
            <p:cNvPicPr>
              <a:picLocks noChangeAspect="1" noChangeArrowheads="1"/>
            </p:cNvPicPr>
            <p:nvPr/>
          </p:nvPicPr>
          <p:blipFill>
            <a:blip r:embed="rId8"/>
            <a:srcRect/>
            <a:stretch>
              <a:fillRect/>
            </a:stretch>
          </p:blipFill>
          <p:spPr bwMode="auto">
            <a:xfrm rot="-1316572">
              <a:off x="7059032" y="2180479"/>
              <a:ext cx="304799" cy="304799"/>
            </a:xfrm>
            <a:prstGeom prst="rect">
              <a:avLst/>
            </a:prstGeom>
            <a:noFill/>
            <a:ln w="9525">
              <a:noFill/>
              <a:miter lim="800000"/>
              <a:headEnd/>
              <a:tailEnd/>
            </a:ln>
          </p:spPr>
        </p:pic>
      </p:grpSp>
      <p:grpSp>
        <p:nvGrpSpPr>
          <p:cNvPr id="71699" name="Group 2"/>
          <p:cNvGrpSpPr>
            <a:grpSpLocks/>
          </p:cNvGrpSpPr>
          <p:nvPr/>
        </p:nvGrpSpPr>
        <p:grpSpPr bwMode="auto">
          <a:xfrm>
            <a:off x="915988" y="2651125"/>
            <a:ext cx="1493837" cy="438150"/>
            <a:chOff x="669111" y="3106359"/>
            <a:chExt cx="1494001" cy="437668"/>
          </a:xfrm>
        </p:grpSpPr>
        <p:sp>
          <p:nvSpPr>
            <p:cNvPr id="84" name="Rounded Rectangle 83"/>
            <p:cNvSpPr/>
            <p:nvPr/>
          </p:nvSpPr>
          <p:spPr bwMode="auto">
            <a:xfrm rot="10800000">
              <a:off x="669111" y="3106359"/>
              <a:ext cx="1494001" cy="437668"/>
            </a:xfrm>
            <a:prstGeom prst="roundRect">
              <a:avLst>
                <a:gd name="adj" fmla="val 10245"/>
              </a:avLst>
            </a:prstGeom>
            <a:gradFill>
              <a:gsLst>
                <a:gs pos="0">
                  <a:schemeClr val="bg1">
                    <a:alpha val="0"/>
                  </a:schemeClr>
                </a:gs>
                <a:gs pos="50000">
                  <a:schemeClr val="bg1">
                    <a:alpha val="70000"/>
                  </a:schemeClr>
                </a:gs>
                <a:gs pos="100000">
                  <a:schemeClr val="bg1"/>
                </a:gs>
              </a:gsLst>
              <a:lin ang="10800000" scaled="0"/>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endParaRPr lang="en-US" sz="2400" dirty="0">
                <a:latin typeface="Arial" charset="0"/>
                <a:ea typeface="ＭＳ Ｐゴシック" charset="-128"/>
                <a:cs typeface="ＭＳ Ｐゴシック" charset="-128"/>
              </a:endParaRPr>
            </a:p>
          </p:txBody>
        </p:sp>
        <p:pic>
          <p:nvPicPr>
            <p:cNvPr id="71750" name="Picture 2" descr="C:\Users\joel.sloss.ADVAIYA\Desktop\Logos\Forefront Threat Management Gateway 2010\Forefront Threat Management Gateway 2010 grid h.png"/>
            <p:cNvPicPr>
              <a:picLocks noChangeAspect="1" noChangeArrowheads="1"/>
            </p:cNvPicPr>
            <p:nvPr/>
          </p:nvPicPr>
          <p:blipFill>
            <a:blip r:embed="rId9"/>
            <a:srcRect/>
            <a:stretch>
              <a:fillRect/>
            </a:stretch>
          </p:blipFill>
          <p:spPr bwMode="auto">
            <a:xfrm>
              <a:off x="770992" y="3206517"/>
              <a:ext cx="1290237" cy="247296"/>
            </a:xfrm>
            <a:prstGeom prst="rect">
              <a:avLst/>
            </a:prstGeom>
            <a:noFill/>
            <a:ln w="9525">
              <a:noFill/>
              <a:miter lim="800000"/>
              <a:headEnd/>
              <a:tailEnd/>
            </a:ln>
          </p:spPr>
        </p:pic>
      </p:grpSp>
      <p:cxnSp>
        <p:nvCxnSpPr>
          <p:cNvPr id="117" name="Straight Connector 116"/>
          <p:cNvCxnSpPr/>
          <p:nvPr/>
        </p:nvCxnSpPr>
        <p:spPr bwMode="auto">
          <a:xfrm rot="16200000" flipV="1">
            <a:off x="3474245" y="2567781"/>
            <a:ext cx="741362" cy="714375"/>
          </a:xfrm>
          <a:prstGeom prst="line">
            <a:avLst/>
          </a:prstGeom>
          <a:solidFill>
            <a:schemeClr val="accent1"/>
          </a:solidFill>
          <a:ln w="19050" cap="flat" cmpd="sng" algn="ctr">
            <a:solidFill>
              <a:srgbClr val="68C33B"/>
            </a:solidFill>
            <a:prstDash val="sysDash"/>
            <a:round/>
            <a:headEnd type="triangle" w="med" len="med"/>
            <a:tailEnd type="none" w="med" len="med"/>
          </a:ln>
          <a:effectLst>
            <a:outerShdw blurRad="50800" dist="38100" dir="5400000" algn="t" rotWithShape="0">
              <a:prstClr val="black">
                <a:alpha val="40000"/>
              </a:prstClr>
            </a:outerShdw>
          </a:effectLst>
        </p:spPr>
      </p:cxnSp>
      <p:pic>
        <p:nvPicPr>
          <p:cNvPr id="71701" name="Picture 1" descr="W:\Microsoft Backup\Resources DVD 36\DVD_ART36\Logos\Windows (brand)\Windows brand logo v b .png"/>
          <p:cNvPicPr>
            <a:picLocks noChangeAspect="1" noChangeArrowheads="1"/>
          </p:cNvPicPr>
          <p:nvPr/>
        </p:nvPicPr>
        <p:blipFill>
          <a:blip r:embed="rId10"/>
          <a:srcRect/>
          <a:stretch>
            <a:fillRect/>
          </a:stretch>
        </p:blipFill>
        <p:spPr bwMode="auto">
          <a:xfrm>
            <a:off x="4478338" y="4333875"/>
            <a:ext cx="571500" cy="401638"/>
          </a:xfrm>
          <a:prstGeom prst="rect">
            <a:avLst/>
          </a:prstGeom>
          <a:noFill/>
          <a:ln w="9525">
            <a:noFill/>
            <a:miter lim="800000"/>
            <a:headEnd/>
            <a:tailEnd/>
          </a:ln>
        </p:spPr>
      </p:pic>
      <p:pic>
        <p:nvPicPr>
          <p:cNvPr id="83" name="Picture 4" descr="C:\Program Files\Microsoft Resource DVD Artwork\DVD_ART\Artwork_Imagery\HARDWARE_IMAGERY\Illustration - Misc Hardware\Windows Vista Illustration Icons\VPN.png"/>
          <p:cNvPicPr>
            <a:picLocks noChangeAspect="1" noChangeArrowheads="1"/>
          </p:cNvPicPr>
          <p:nvPr/>
        </p:nvPicPr>
        <p:blipFill>
          <a:blip r:embed="rId11"/>
          <a:srcRect/>
          <a:stretch>
            <a:fillRect/>
          </a:stretch>
        </p:blipFill>
        <p:spPr bwMode="auto">
          <a:xfrm>
            <a:off x="2306638" y="1990725"/>
            <a:ext cx="493712" cy="585788"/>
          </a:xfrm>
          <a:prstGeom prst="rect">
            <a:avLst/>
          </a:prstGeom>
          <a:noFill/>
          <a:ln w="9525">
            <a:noFill/>
            <a:miter lim="800000"/>
            <a:headEnd/>
            <a:tailEnd/>
          </a:ln>
          <a:effectLst>
            <a:outerShdw dist="101600" dir="5400000" algn="t" rotWithShape="0">
              <a:srgbClr val="000000">
                <a:alpha val="56000"/>
              </a:srgbClr>
            </a:outerShdw>
          </a:effectLst>
        </p:spPr>
      </p:pic>
      <p:pic>
        <p:nvPicPr>
          <p:cNvPr id="90" name="Picture 21" descr="C:\Documents and Settings\cgarces\Desktop\VISTA ICONS\Vista Icons\MSASCui.exe_SIDI_APP_0409.png"/>
          <p:cNvPicPr>
            <a:picLocks noChangeAspect="1" noChangeArrowheads="1"/>
          </p:cNvPicPr>
          <p:nvPr/>
        </p:nvPicPr>
        <p:blipFill>
          <a:blip r:embed="rId12"/>
          <a:srcRect/>
          <a:stretch>
            <a:fillRect/>
          </a:stretch>
        </p:blipFill>
        <p:spPr bwMode="auto">
          <a:xfrm>
            <a:off x="2162175" y="2370138"/>
            <a:ext cx="406400" cy="395287"/>
          </a:xfrm>
          <a:prstGeom prst="rect">
            <a:avLst/>
          </a:prstGeom>
          <a:noFill/>
          <a:ln w="9525">
            <a:noFill/>
            <a:miter lim="800000"/>
            <a:headEnd/>
            <a:tailEnd/>
          </a:ln>
        </p:spPr>
      </p:pic>
      <p:pic>
        <p:nvPicPr>
          <p:cNvPr id="103" name="Picture 4" descr="C:\Program Files\Microsoft Resource DVD Artwork\DVD_ART\Artwork_Imagery\HARDWARE_IMAGERY\Illustration - Misc Hardware\Windows Vista Illustration Icons\VPN.png"/>
          <p:cNvPicPr>
            <a:picLocks noChangeAspect="1" noChangeArrowheads="1"/>
          </p:cNvPicPr>
          <p:nvPr/>
        </p:nvPicPr>
        <p:blipFill>
          <a:blip r:embed="rId11"/>
          <a:srcRect/>
          <a:stretch>
            <a:fillRect/>
          </a:stretch>
        </p:blipFill>
        <p:spPr bwMode="auto">
          <a:xfrm>
            <a:off x="3662363" y="990600"/>
            <a:ext cx="493712" cy="585788"/>
          </a:xfrm>
          <a:prstGeom prst="rect">
            <a:avLst/>
          </a:prstGeom>
          <a:noFill/>
          <a:ln w="9525">
            <a:noFill/>
            <a:miter lim="800000"/>
            <a:headEnd/>
            <a:tailEnd/>
          </a:ln>
          <a:effectLst>
            <a:outerShdw dist="101600" dir="5400000" algn="t" rotWithShape="0">
              <a:srgbClr val="000000">
                <a:alpha val="56000"/>
              </a:srgbClr>
            </a:outerShdw>
          </a:effectLst>
        </p:spPr>
      </p:pic>
      <p:pic>
        <p:nvPicPr>
          <p:cNvPr id="71705" name="Picture 98" descr="C:\PPT Resources\Icons - Illustrations\_ SUPER VISTA STYLE\lcd monitor angle.png"/>
          <p:cNvPicPr>
            <a:picLocks noChangeAspect="1" noChangeArrowheads="1"/>
          </p:cNvPicPr>
          <p:nvPr/>
        </p:nvPicPr>
        <p:blipFill>
          <a:blip r:embed="rId13"/>
          <a:srcRect/>
          <a:stretch>
            <a:fillRect/>
          </a:stretch>
        </p:blipFill>
        <p:spPr bwMode="auto">
          <a:xfrm>
            <a:off x="3446463" y="1166813"/>
            <a:ext cx="473075" cy="473075"/>
          </a:xfrm>
          <a:prstGeom prst="rect">
            <a:avLst/>
          </a:prstGeom>
          <a:noFill/>
          <a:ln w="9525">
            <a:noFill/>
            <a:miter lim="800000"/>
            <a:headEnd/>
            <a:tailEnd/>
          </a:ln>
        </p:spPr>
      </p:pic>
      <p:sp>
        <p:nvSpPr>
          <p:cNvPr id="138" name="Block Arc 137"/>
          <p:cNvSpPr/>
          <p:nvPr/>
        </p:nvSpPr>
        <p:spPr bwMode="auto">
          <a:xfrm flipH="1" flipV="1">
            <a:off x="2686781" y="1739386"/>
            <a:ext cx="4598030" cy="4582410"/>
          </a:xfrm>
          <a:prstGeom prst="blockArc">
            <a:avLst>
              <a:gd name="adj1" fmla="val 10827006"/>
              <a:gd name="adj2" fmla="val 16154631"/>
              <a:gd name="adj3" fmla="val 14717"/>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5400000" scaled="0"/>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sp>
        <p:nvSpPr>
          <p:cNvPr id="139" name="Rectangle 138"/>
          <p:cNvSpPr/>
          <p:nvPr/>
        </p:nvSpPr>
        <p:spPr>
          <a:xfrm rot="18992230">
            <a:off x="5342000" y="4983534"/>
            <a:ext cx="1733436" cy="555114"/>
          </a:xfrm>
          <a:prstGeom prst="rect">
            <a:avLst/>
          </a:prstGeom>
          <a:effectLst/>
        </p:spPr>
        <p:txBody>
          <a:bodyPr spcFirstLastPara="1" wrap="none">
            <a:prstTxWarp prst="textArchDown">
              <a:avLst>
                <a:gd name="adj" fmla="val 21297353"/>
              </a:avLst>
            </a:prstTxWarp>
            <a:spAutoFit/>
          </a:bodyPr>
          <a:lstStyle/>
          <a:p>
            <a:pPr algn="ctr" eaLnBrk="0" hangingPunct="0">
              <a:defRPr/>
            </a:pPr>
            <a:r>
              <a:rPr lang="en-US" sz="1100" b="1"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SECURE REMOTE ACCESS</a:t>
            </a:r>
          </a:p>
        </p:txBody>
      </p:sp>
      <p:sp>
        <p:nvSpPr>
          <p:cNvPr id="148" name="Left Arrow 147"/>
          <p:cNvSpPr/>
          <p:nvPr/>
        </p:nvSpPr>
        <p:spPr bwMode="auto">
          <a:xfrm rot="2982666">
            <a:off x="5124191" y="4614911"/>
            <a:ext cx="1184216" cy="287683"/>
          </a:xfrm>
          <a:prstGeom prst="leftArrow">
            <a:avLst>
              <a:gd name="adj1" fmla="val 72301"/>
              <a:gd name="adj2" fmla="val 50000"/>
            </a:avLst>
          </a:prstGeom>
          <a:gradFill flip="none" rotWithShape="1">
            <a:gsLst>
              <a:gs pos="0">
                <a:srgbClr val="2C5319"/>
              </a:gs>
              <a:gs pos="50000">
                <a:srgbClr val="4E922C"/>
              </a:gs>
              <a:gs pos="85000">
                <a:srgbClr val="68C33B"/>
              </a:gs>
              <a:gs pos="100000">
                <a:srgbClr val="4E922C"/>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a:extrusionClr>
              <a:schemeClr val="bg1"/>
            </a:extrusionClr>
            <a:contourClr>
              <a:srgbClr val="3B1515"/>
            </a:contourClr>
          </a:sp3d>
        </p:spPr>
        <p:txBody>
          <a:bodyPr lIns="0" tIns="45718" rIns="91436" bIns="45718" anchor="ctr"/>
          <a:lstStyle/>
          <a:p>
            <a:pPr indent="-171450" defTabSz="914099" eaLnBrk="0" hangingPunct="0">
              <a:defRPr/>
            </a:pPr>
            <a:r>
              <a:rPr lang="en-US" sz="550" b="1" kern="0" dirty="0">
                <a:solidFill>
                  <a:srgbClr val="FFFFFF"/>
                </a:solidFill>
                <a:effectLst>
                  <a:outerShdw blurRad="50800" dist="38100" dir="2700000" algn="tl" rotWithShape="0">
                    <a:prstClr val="black">
                      <a:alpha val="40000"/>
                    </a:prstClr>
                  </a:outerShdw>
                </a:effectLst>
                <a:latin typeface="Segoe" charset="0"/>
                <a:ea typeface="ＭＳ Ｐゴシック" charset="-128"/>
                <a:cs typeface="ＭＳ Ｐゴシック" charset="-128"/>
              </a:rPr>
              <a:t>DIRECT ACCESS </a:t>
            </a:r>
          </a:p>
        </p:txBody>
      </p:sp>
      <p:grpSp>
        <p:nvGrpSpPr>
          <p:cNvPr id="71713" name="Group 268"/>
          <p:cNvGrpSpPr>
            <a:grpSpLocks/>
          </p:cNvGrpSpPr>
          <p:nvPr/>
        </p:nvGrpSpPr>
        <p:grpSpPr bwMode="auto">
          <a:xfrm>
            <a:off x="5641975" y="4684713"/>
            <a:ext cx="723900" cy="701675"/>
            <a:chOff x="819152" y="5372099"/>
            <a:chExt cx="1030741" cy="1000125"/>
          </a:xfrm>
        </p:grpSpPr>
        <p:pic>
          <p:nvPicPr>
            <p:cNvPr id="150" name="Picture 149" descr="ux_laptop_clean_large.png"/>
            <p:cNvPicPr>
              <a:picLocks noChangeAspect="1"/>
            </p:cNvPicPr>
            <p:nvPr/>
          </p:nvPicPr>
          <p:blipFill>
            <a:blip r:embed="rId14"/>
            <a:stretch>
              <a:fillRect/>
            </a:stretch>
          </p:blipFill>
          <p:spPr>
            <a:xfrm flipH="1">
              <a:off x="819152" y="5372099"/>
              <a:ext cx="1030741" cy="1000125"/>
            </a:xfrm>
            <a:prstGeom prst="rect">
              <a:avLst/>
            </a:prstGeom>
            <a:effectLst>
              <a:outerShdw blurRad="50800" dist="38100" dir="5400000" algn="t" rotWithShape="0">
                <a:prstClr val="black">
                  <a:alpha val="40000"/>
                </a:prstClr>
              </a:outerShdw>
            </a:effectLst>
          </p:spPr>
        </p:pic>
        <p:pic>
          <p:nvPicPr>
            <p:cNvPr id="71748" name="Picture 150" descr="7.png"/>
            <p:cNvPicPr>
              <a:picLocks noChangeAspect="1"/>
            </p:cNvPicPr>
            <p:nvPr/>
          </p:nvPicPr>
          <p:blipFill>
            <a:blip r:embed="rId15"/>
            <a:srcRect/>
            <a:stretch>
              <a:fillRect/>
            </a:stretch>
          </p:blipFill>
          <p:spPr bwMode="auto">
            <a:xfrm rot="522620">
              <a:off x="1234822" y="5483787"/>
              <a:ext cx="421861" cy="460922"/>
            </a:xfrm>
            <a:prstGeom prst="rect">
              <a:avLst/>
            </a:prstGeom>
            <a:noFill/>
            <a:ln w="9525">
              <a:noFill/>
              <a:miter lim="800000"/>
              <a:headEnd/>
              <a:tailEnd/>
            </a:ln>
          </p:spPr>
        </p:pic>
      </p:grpSp>
      <p:cxnSp>
        <p:nvCxnSpPr>
          <p:cNvPr id="152" name="Straight Connector 151"/>
          <p:cNvCxnSpPr/>
          <p:nvPr/>
        </p:nvCxnSpPr>
        <p:spPr bwMode="auto">
          <a:xfrm flipV="1">
            <a:off x="5456238" y="4090988"/>
            <a:ext cx="727075" cy="7937"/>
          </a:xfrm>
          <a:prstGeom prst="line">
            <a:avLst/>
          </a:prstGeom>
          <a:solidFill>
            <a:schemeClr val="accent1"/>
          </a:solidFill>
          <a:ln w="19050" cap="flat" cmpd="sng" algn="ctr">
            <a:solidFill>
              <a:srgbClr val="68C33B"/>
            </a:solidFill>
            <a:prstDash val="sysDash"/>
            <a:round/>
            <a:headEnd type="triangle" w="med" len="med"/>
            <a:tailEnd type="none" w="med" len="med"/>
          </a:ln>
          <a:effectLst>
            <a:outerShdw blurRad="50800" dist="38100" dir="5400000" algn="t" rotWithShape="0">
              <a:prstClr val="black">
                <a:alpha val="40000"/>
              </a:prstClr>
            </a:outerShdw>
          </a:effectLst>
        </p:spPr>
      </p:cxnSp>
      <p:pic>
        <p:nvPicPr>
          <p:cNvPr id="153" name="Picture 152" descr="41.png"/>
          <p:cNvPicPr>
            <a:picLocks noChangeAspect="1"/>
          </p:cNvPicPr>
          <p:nvPr/>
        </p:nvPicPr>
        <p:blipFill>
          <a:blip r:embed="rId16"/>
          <a:srcRect/>
          <a:stretch>
            <a:fillRect/>
          </a:stretch>
        </p:blipFill>
        <p:spPr bwMode="auto">
          <a:xfrm>
            <a:off x="5811838" y="4892675"/>
            <a:ext cx="209550" cy="209550"/>
          </a:xfrm>
          <a:prstGeom prst="rect">
            <a:avLst/>
          </a:prstGeom>
          <a:noFill/>
          <a:ln w="9525">
            <a:noFill/>
            <a:miter lim="800000"/>
            <a:headEnd/>
            <a:tailEnd/>
          </a:ln>
        </p:spPr>
      </p:pic>
      <p:grpSp>
        <p:nvGrpSpPr>
          <p:cNvPr id="71716" name="Group 66"/>
          <p:cNvGrpSpPr>
            <a:grpSpLocks/>
          </p:cNvGrpSpPr>
          <p:nvPr/>
        </p:nvGrpSpPr>
        <p:grpSpPr bwMode="auto">
          <a:xfrm>
            <a:off x="5910263" y="3938588"/>
            <a:ext cx="1655762" cy="412750"/>
            <a:chOff x="4924425" y="3930685"/>
            <a:chExt cx="1657350" cy="412841"/>
          </a:xfrm>
        </p:grpSpPr>
        <p:sp>
          <p:nvSpPr>
            <p:cNvPr id="155" name="Rounded Rectangle 154"/>
            <p:cNvSpPr/>
            <p:nvPr/>
          </p:nvSpPr>
          <p:spPr bwMode="auto">
            <a:xfrm>
              <a:off x="4924425" y="3930685"/>
              <a:ext cx="1657350" cy="395374"/>
            </a:xfrm>
            <a:prstGeom prst="roundRect">
              <a:avLst>
                <a:gd name="adj" fmla="val 10245"/>
              </a:avLst>
            </a:prstGeom>
            <a:gradFill>
              <a:gsLst>
                <a:gs pos="0">
                  <a:schemeClr val="bg1">
                    <a:alpha val="0"/>
                  </a:schemeClr>
                </a:gs>
                <a:gs pos="50000">
                  <a:schemeClr val="bg1">
                    <a:alpha val="70000"/>
                  </a:schemeClr>
                </a:gs>
                <a:gs pos="100000">
                  <a:schemeClr val="bg1"/>
                </a:gs>
              </a:gsLst>
              <a:lin ang="10800000" scaled="0"/>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pic>
          <p:nvPicPr>
            <p:cNvPr id="71746" name="Picture 3" descr="C:\Users\joel.sloss.ADVAIYA\Desktop\Logos\Forefront Unified Access Gateway\forefront unified access gateway grid bl h.png"/>
            <p:cNvPicPr>
              <a:picLocks noChangeAspect="1" noChangeArrowheads="1"/>
            </p:cNvPicPr>
            <p:nvPr/>
          </p:nvPicPr>
          <p:blipFill>
            <a:blip r:embed="rId17"/>
            <a:srcRect r="11893" b="-28339"/>
            <a:stretch>
              <a:fillRect/>
            </a:stretch>
          </p:blipFill>
          <p:spPr bwMode="auto">
            <a:xfrm>
              <a:off x="4960249" y="4004643"/>
              <a:ext cx="1018747" cy="338883"/>
            </a:xfrm>
            <a:prstGeom prst="rect">
              <a:avLst/>
            </a:prstGeom>
            <a:noFill/>
            <a:ln w="9525">
              <a:noFill/>
              <a:miter lim="800000"/>
              <a:headEnd/>
              <a:tailEnd/>
            </a:ln>
          </p:spPr>
        </p:pic>
      </p:grpSp>
      <p:grpSp>
        <p:nvGrpSpPr>
          <p:cNvPr id="71717" name="Group 149"/>
          <p:cNvGrpSpPr>
            <a:grpSpLocks/>
          </p:cNvGrpSpPr>
          <p:nvPr/>
        </p:nvGrpSpPr>
        <p:grpSpPr bwMode="auto">
          <a:xfrm flipH="1">
            <a:off x="6964363" y="3968750"/>
            <a:ext cx="811212" cy="646113"/>
            <a:chOff x="4767888" y="5461193"/>
            <a:chExt cx="686667" cy="547092"/>
          </a:xfrm>
        </p:grpSpPr>
        <p:pic>
          <p:nvPicPr>
            <p:cNvPr id="158" name="Picture 157" descr="ux_laptop_clean_large.png"/>
            <p:cNvPicPr>
              <a:picLocks noChangeAspect="1"/>
            </p:cNvPicPr>
            <p:nvPr/>
          </p:nvPicPr>
          <p:blipFill>
            <a:blip r:embed="rId18"/>
            <a:stretch>
              <a:fillRect/>
            </a:stretch>
          </p:blipFill>
          <p:spPr>
            <a:xfrm flipH="1">
              <a:off x="4767888" y="5461193"/>
              <a:ext cx="564384" cy="547092"/>
            </a:xfrm>
            <a:prstGeom prst="rect">
              <a:avLst/>
            </a:prstGeom>
            <a:effectLst>
              <a:outerShdw blurRad="50800" dist="38100" dir="5400000" algn="t" rotWithShape="0">
                <a:prstClr val="black">
                  <a:alpha val="40000"/>
                </a:prstClr>
              </a:outerShdw>
            </a:effectLst>
          </p:spPr>
        </p:pic>
        <p:pic>
          <p:nvPicPr>
            <p:cNvPr id="71744" name="Picture 158" descr="Home.png"/>
            <p:cNvPicPr>
              <a:picLocks noChangeAspect="1"/>
            </p:cNvPicPr>
            <p:nvPr/>
          </p:nvPicPr>
          <p:blipFill>
            <a:blip r:embed="rId19"/>
            <a:srcRect/>
            <a:stretch>
              <a:fillRect/>
            </a:stretch>
          </p:blipFill>
          <p:spPr bwMode="auto">
            <a:xfrm flipH="1">
              <a:off x="5094647" y="5588639"/>
              <a:ext cx="359908" cy="359908"/>
            </a:xfrm>
            <a:prstGeom prst="rect">
              <a:avLst/>
            </a:prstGeom>
            <a:noFill/>
            <a:ln w="9525">
              <a:noFill/>
              <a:miter lim="800000"/>
              <a:headEnd/>
              <a:tailEnd/>
            </a:ln>
          </p:spPr>
        </p:pic>
      </p:grpSp>
      <p:pic>
        <p:nvPicPr>
          <p:cNvPr id="160" name="Picture 159" descr="41.png"/>
          <p:cNvPicPr>
            <a:picLocks noChangeAspect="1"/>
          </p:cNvPicPr>
          <p:nvPr/>
        </p:nvPicPr>
        <p:blipFill>
          <a:blip r:embed="rId16"/>
          <a:srcRect/>
          <a:stretch>
            <a:fillRect/>
          </a:stretch>
        </p:blipFill>
        <p:spPr bwMode="auto">
          <a:xfrm>
            <a:off x="7342188" y="4291013"/>
            <a:ext cx="209550" cy="211137"/>
          </a:xfrm>
          <a:prstGeom prst="rect">
            <a:avLst/>
          </a:prstGeom>
          <a:noFill/>
          <a:ln w="9525">
            <a:noFill/>
            <a:miter lim="800000"/>
            <a:headEnd/>
            <a:tailEnd/>
          </a:ln>
        </p:spPr>
      </p:pic>
      <p:grpSp>
        <p:nvGrpSpPr>
          <p:cNvPr id="71719" name="Group 42"/>
          <p:cNvGrpSpPr>
            <a:grpSpLocks/>
          </p:cNvGrpSpPr>
          <p:nvPr/>
        </p:nvGrpSpPr>
        <p:grpSpPr bwMode="auto">
          <a:xfrm>
            <a:off x="2112963" y="4841875"/>
            <a:ext cx="738187" cy="617538"/>
            <a:chOff x="5944015" y="2533377"/>
            <a:chExt cx="808589" cy="676522"/>
          </a:xfrm>
        </p:grpSpPr>
        <p:grpSp>
          <p:nvGrpSpPr>
            <p:cNvPr id="71739" name="Group 18"/>
            <p:cNvGrpSpPr>
              <a:grpSpLocks/>
            </p:cNvGrpSpPr>
            <p:nvPr/>
          </p:nvGrpSpPr>
          <p:grpSpPr bwMode="auto">
            <a:xfrm>
              <a:off x="5944015" y="2533377"/>
              <a:ext cx="808589" cy="676522"/>
              <a:chOff x="5991004" y="3009100"/>
              <a:chExt cx="1226781" cy="1026410"/>
            </a:xfrm>
          </p:grpSpPr>
          <p:pic>
            <p:nvPicPr>
              <p:cNvPr id="169" name="Picture 168" descr="Server.png"/>
              <p:cNvPicPr>
                <a:picLocks noChangeAspect="1"/>
              </p:cNvPicPr>
              <p:nvPr/>
            </p:nvPicPr>
            <p:blipFill>
              <a:blip r:embed="rId20"/>
              <a:stretch>
                <a:fillRect/>
              </a:stretch>
            </p:blipFill>
            <p:spPr>
              <a:xfrm>
                <a:off x="5991004" y="3009100"/>
                <a:ext cx="1026275" cy="1026410"/>
              </a:xfrm>
              <a:prstGeom prst="rect">
                <a:avLst/>
              </a:prstGeom>
              <a:effectLst>
                <a:outerShdw blurRad="76200" dir="18900000" sy="23000" kx="-1200000" algn="bl" rotWithShape="0">
                  <a:prstClr val="black">
                    <a:alpha val="20000"/>
                  </a:prstClr>
                </a:outerShdw>
              </a:effectLst>
            </p:spPr>
          </p:pic>
          <p:pic>
            <p:nvPicPr>
              <p:cNvPr id="170" name="Picture 169" descr="Double Folder.png"/>
              <p:cNvPicPr>
                <a:picLocks noChangeAspect="1"/>
              </p:cNvPicPr>
              <p:nvPr/>
            </p:nvPicPr>
            <p:blipFill>
              <a:blip r:embed="rId21"/>
              <a:stretch>
                <a:fillRect/>
              </a:stretch>
            </p:blipFill>
            <p:spPr>
              <a:xfrm>
                <a:off x="6618905" y="3294067"/>
                <a:ext cx="598880" cy="598959"/>
              </a:xfrm>
              <a:prstGeom prst="rect">
                <a:avLst/>
              </a:prstGeom>
              <a:effectLst>
                <a:outerShdw blurRad="50800" dist="38100" dir="10800000" algn="r" rotWithShape="0">
                  <a:prstClr val="black">
                    <a:alpha val="40000"/>
                  </a:prstClr>
                </a:outerShdw>
              </a:effectLst>
            </p:spPr>
          </p:pic>
        </p:grpSp>
        <p:pic>
          <p:nvPicPr>
            <p:cNvPr id="71740" name="Picture 167" descr="Untitled-1.png"/>
            <p:cNvPicPr>
              <a:picLocks noChangeAspect="1"/>
            </p:cNvPicPr>
            <p:nvPr/>
          </p:nvPicPr>
          <p:blipFill>
            <a:blip r:embed="rId22"/>
            <a:srcRect/>
            <a:stretch>
              <a:fillRect/>
            </a:stretch>
          </p:blipFill>
          <p:spPr bwMode="auto">
            <a:xfrm rot="-5400000">
              <a:off x="6186906" y="2844769"/>
              <a:ext cx="332749" cy="70986"/>
            </a:xfrm>
            <a:prstGeom prst="rect">
              <a:avLst/>
            </a:prstGeom>
            <a:noFill/>
            <a:ln w="9525">
              <a:noFill/>
              <a:miter lim="800000"/>
              <a:headEnd/>
              <a:tailEnd/>
            </a:ln>
          </p:spPr>
        </p:pic>
      </p:grpSp>
      <p:pic>
        <p:nvPicPr>
          <p:cNvPr id="71720" name="Picture 170" descr="C:\Documents and Settings\justin\Desktop\JC015\green glow sheild copy.png"/>
          <p:cNvPicPr>
            <a:picLocks noChangeAspect="1" noChangeArrowheads="1"/>
          </p:cNvPicPr>
          <p:nvPr/>
        </p:nvPicPr>
        <p:blipFill>
          <a:blip r:embed="rId23"/>
          <a:srcRect/>
          <a:stretch>
            <a:fillRect/>
          </a:stretch>
        </p:blipFill>
        <p:spPr bwMode="auto">
          <a:xfrm>
            <a:off x="2295525" y="5213350"/>
            <a:ext cx="171450" cy="195263"/>
          </a:xfrm>
          <a:prstGeom prst="rect">
            <a:avLst/>
          </a:prstGeom>
          <a:noFill/>
          <a:ln w="9525">
            <a:noFill/>
            <a:miter lim="800000"/>
            <a:headEnd/>
            <a:tailEnd/>
          </a:ln>
        </p:spPr>
      </p:pic>
      <p:pic>
        <p:nvPicPr>
          <p:cNvPr id="71721" name="Picture 172" descr="41.png"/>
          <p:cNvPicPr>
            <a:picLocks noChangeAspect="1"/>
          </p:cNvPicPr>
          <p:nvPr/>
        </p:nvPicPr>
        <p:blipFill>
          <a:blip r:embed="rId16"/>
          <a:srcRect/>
          <a:stretch>
            <a:fillRect/>
          </a:stretch>
        </p:blipFill>
        <p:spPr bwMode="auto">
          <a:xfrm>
            <a:off x="2454275" y="5232400"/>
            <a:ext cx="301625" cy="301625"/>
          </a:xfrm>
          <a:prstGeom prst="rect">
            <a:avLst/>
          </a:prstGeom>
          <a:noFill/>
          <a:ln w="9525">
            <a:noFill/>
            <a:miter lim="800000"/>
            <a:headEnd/>
            <a:tailEnd/>
          </a:ln>
        </p:spPr>
      </p:pic>
      <p:grpSp>
        <p:nvGrpSpPr>
          <p:cNvPr id="71722" name="Group 69"/>
          <p:cNvGrpSpPr>
            <a:grpSpLocks/>
          </p:cNvGrpSpPr>
          <p:nvPr/>
        </p:nvGrpSpPr>
        <p:grpSpPr bwMode="auto">
          <a:xfrm>
            <a:off x="2589213" y="5297488"/>
            <a:ext cx="617537" cy="652462"/>
            <a:chOff x="339134" y="1031752"/>
            <a:chExt cx="914400" cy="965396"/>
          </a:xfrm>
        </p:grpSpPr>
        <p:pic>
          <p:nvPicPr>
            <p:cNvPr id="176" name="Picture 175" descr="Server.png"/>
            <p:cNvPicPr>
              <a:picLocks noChangeAspect="1"/>
            </p:cNvPicPr>
            <p:nvPr/>
          </p:nvPicPr>
          <p:blipFill>
            <a:blip r:embed="rId20"/>
            <a:stretch>
              <a:fillRect/>
            </a:stretch>
          </p:blipFill>
          <p:spPr>
            <a:xfrm>
              <a:off x="339134" y="1083428"/>
              <a:ext cx="914400" cy="913720"/>
            </a:xfrm>
            <a:prstGeom prst="rect">
              <a:avLst/>
            </a:prstGeom>
            <a:effectLst>
              <a:outerShdw blurRad="76200" dir="18900000" sy="23000" kx="-1200000" algn="bl" rotWithShape="0">
                <a:prstClr val="black">
                  <a:alpha val="20000"/>
                </a:prstClr>
              </a:outerShdw>
            </a:effectLst>
          </p:spPr>
        </p:pic>
        <p:grpSp>
          <p:nvGrpSpPr>
            <p:cNvPr id="71735" name="Group 25"/>
            <p:cNvGrpSpPr>
              <a:grpSpLocks/>
            </p:cNvGrpSpPr>
            <p:nvPr/>
          </p:nvGrpSpPr>
          <p:grpSpPr bwMode="auto">
            <a:xfrm>
              <a:off x="936551" y="1031752"/>
              <a:ext cx="260497" cy="869842"/>
              <a:chOff x="6872841" y="3981401"/>
              <a:chExt cx="260497" cy="869842"/>
            </a:xfrm>
          </p:grpSpPr>
          <p:pic>
            <p:nvPicPr>
              <p:cNvPr id="178" name="Picture 177" descr="ux_excel_large.png"/>
              <p:cNvPicPr>
                <a:picLocks noChangeAspect="1"/>
              </p:cNvPicPr>
              <p:nvPr/>
            </p:nvPicPr>
            <p:blipFill>
              <a:blip r:embed="rId24"/>
              <a:stretch>
                <a:fillRect/>
              </a:stretch>
            </p:blipFill>
            <p:spPr>
              <a:xfrm>
                <a:off x="6872487" y="4284408"/>
                <a:ext cx="260920" cy="263076"/>
              </a:xfrm>
              <a:prstGeom prst="rect">
                <a:avLst/>
              </a:prstGeom>
              <a:effectLst>
                <a:outerShdw blurRad="50800" dist="38100" dir="8100000" algn="tr" rotWithShape="0">
                  <a:prstClr val="black">
                    <a:alpha val="40000"/>
                  </a:prstClr>
                </a:outerShdw>
              </a:effectLst>
            </p:spPr>
          </p:pic>
          <p:pic>
            <p:nvPicPr>
              <p:cNvPr id="179" name="Picture 178" descr="ux_powerPoint_large.png"/>
              <p:cNvPicPr>
                <a:picLocks noChangeAspect="1"/>
              </p:cNvPicPr>
              <p:nvPr/>
            </p:nvPicPr>
            <p:blipFill>
              <a:blip r:embed="rId25"/>
              <a:stretch>
                <a:fillRect/>
              </a:stretch>
            </p:blipFill>
            <p:spPr>
              <a:xfrm>
                <a:off x="6872487" y="4585067"/>
                <a:ext cx="260920" cy="265426"/>
              </a:xfrm>
              <a:prstGeom prst="rect">
                <a:avLst/>
              </a:prstGeom>
              <a:effectLst>
                <a:outerShdw blurRad="50800" dist="38100" dir="8100000" algn="tr" rotWithShape="0">
                  <a:prstClr val="black">
                    <a:alpha val="40000"/>
                  </a:prstClr>
                </a:outerShdw>
              </a:effectLst>
            </p:spPr>
          </p:pic>
          <p:pic>
            <p:nvPicPr>
              <p:cNvPr id="180" name="Picture 179" descr="ux_word_large.png"/>
              <p:cNvPicPr>
                <a:picLocks noChangeAspect="1"/>
              </p:cNvPicPr>
              <p:nvPr/>
            </p:nvPicPr>
            <p:blipFill>
              <a:blip r:embed="rId26"/>
              <a:stretch>
                <a:fillRect/>
              </a:stretch>
            </p:blipFill>
            <p:spPr>
              <a:xfrm>
                <a:off x="6872487" y="3981401"/>
                <a:ext cx="260920" cy="265425"/>
              </a:xfrm>
              <a:prstGeom prst="rect">
                <a:avLst/>
              </a:prstGeom>
              <a:effectLst>
                <a:outerShdw blurRad="50800" dist="38100" dir="8100000" algn="tr" rotWithShape="0">
                  <a:prstClr val="black">
                    <a:alpha val="40000"/>
                  </a:prstClr>
                </a:outerShdw>
              </a:effectLst>
            </p:spPr>
          </p:pic>
        </p:grpSp>
      </p:grpSp>
      <p:pic>
        <p:nvPicPr>
          <p:cNvPr id="71723" name="Picture 180" descr="41.png"/>
          <p:cNvPicPr>
            <a:picLocks noChangeAspect="1"/>
          </p:cNvPicPr>
          <p:nvPr/>
        </p:nvPicPr>
        <p:blipFill>
          <a:blip r:embed="rId16"/>
          <a:srcRect/>
          <a:stretch>
            <a:fillRect/>
          </a:stretch>
        </p:blipFill>
        <p:spPr bwMode="auto">
          <a:xfrm>
            <a:off x="2897188" y="5678488"/>
            <a:ext cx="271462" cy="269875"/>
          </a:xfrm>
          <a:prstGeom prst="rect">
            <a:avLst/>
          </a:prstGeom>
          <a:noFill/>
          <a:ln w="9525">
            <a:noFill/>
            <a:miter lim="800000"/>
            <a:headEnd/>
            <a:tailEnd/>
          </a:ln>
        </p:spPr>
      </p:pic>
      <p:sp>
        <p:nvSpPr>
          <p:cNvPr id="182" name="Rectangle 181"/>
          <p:cNvSpPr/>
          <p:nvPr/>
        </p:nvSpPr>
        <p:spPr>
          <a:xfrm rot="2581274">
            <a:off x="2587754" y="4754615"/>
            <a:ext cx="1987742" cy="697186"/>
          </a:xfrm>
          <a:prstGeom prst="rect">
            <a:avLst/>
          </a:prstGeom>
          <a:effectLst/>
        </p:spPr>
        <p:txBody>
          <a:bodyPr spcFirstLastPara="1" wrap="none">
            <a:prstTxWarp prst="textArchDown">
              <a:avLst>
                <a:gd name="adj" fmla="val 21297353"/>
              </a:avLst>
            </a:prstTxWarp>
            <a:spAutoFit/>
          </a:bodyPr>
          <a:lstStyle/>
          <a:p>
            <a:pPr algn="ctr" eaLnBrk="0" hangingPunct="0">
              <a:defRPr/>
            </a:pPr>
            <a:r>
              <a:rPr lang="en-US" sz="1100" b="1"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INFORMATION PROTECTION</a:t>
            </a:r>
            <a:endParaRPr lang="en-US" sz="110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pic>
        <p:nvPicPr>
          <p:cNvPr id="71725" name="Picture 183" descr="virus_green.png"/>
          <p:cNvPicPr>
            <a:picLocks noChangeAspect="1"/>
          </p:cNvPicPr>
          <p:nvPr/>
        </p:nvPicPr>
        <p:blipFill>
          <a:blip r:embed="rId27"/>
          <a:srcRect/>
          <a:stretch>
            <a:fillRect/>
          </a:stretch>
        </p:blipFill>
        <p:spPr bwMode="auto">
          <a:xfrm rot="7831399">
            <a:off x="1870075" y="2446338"/>
            <a:ext cx="269875" cy="298450"/>
          </a:xfrm>
          <a:prstGeom prst="rect">
            <a:avLst/>
          </a:prstGeom>
          <a:noFill/>
          <a:ln w="9525">
            <a:noFill/>
            <a:miter lim="800000"/>
            <a:headEnd/>
            <a:tailEnd/>
          </a:ln>
        </p:spPr>
      </p:pic>
      <p:sp>
        <p:nvSpPr>
          <p:cNvPr id="183" name="&quot;No&quot; Symbol 182"/>
          <p:cNvSpPr>
            <a:spLocks noChangeAspect="1"/>
          </p:cNvSpPr>
          <p:nvPr/>
        </p:nvSpPr>
        <p:spPr bwMode="auto">
          <a:xfrm>
            <a:off x="1778884" y="2508811"/>
            <a:ext cx="276697" cy="277273"/>
          </a:xfrm>
          <a:prstGeom prst="noSmoking">
            <a:avLst>
              <a:gd name="adj" fmla="val 18921"/>
            </a:avLst>
          </a:prstGeom>
          <a:solidFill>
            <a:srgbClr val="FF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latin typeface="Segoe" pitchFamily="34" charset="0"/>
              <a:ea typeface="ＭＳ Ｐゴシック" charset="-128"/>
              <a:cs typeface="ＭＳ Ｐゴシック" charset="-128"/>
            </a:endParaRPr>
          </a:p>
        </p:txBody>
      </p:sp>
      <p:pic>
        <p:nvPicPr>
          <p:cNvPr id="71729" name="Picture 184" descr="virus_green.png"/>
          <p:cNvPicPr>
            <a:picLocks noChangeAspect="1"/>
          </p:cNvPicPr>
          <p:nvPr/>
        </p:nvPicPr>
        <p:blipFill>
          <a:blip r:embed="rId27"/>
          <a:srcRect/>
          <a:stretch>
            <a:fillRect/>
          </a:stretch>
        </p:blipFill>
        <p:spPr bwMode="auto">
          <a:xfrm rot="7831399">
            <a:off x="3194844" y="1340644"/>
            <a:ext cx="249237" cy="276225"/>
          </a:xfrm>
          <a:prstGeom prst="rect">
            <a:avLst/>
          </a:prstGeom>
          <a:noFill/>
          <a:ln w="9525">
            <a:noFill/>
            <a:miter lim="800000"/>
            <a:headEnd/>
            <a:tailEnd/>
          </a:ln>
        </p:spPr>
      </p:pic>
      <p:sp>
        <p:nvSpPr>
          <p:cNvPr id="186" name="&quot;No&quot; Symbol 185"/>
          <p:cNvSpPr>
            <a:spLocks noChangeAspect="1"/>
          </p:cNvSpPr>
          <p:nvPr/>
        </p:nvSpPr>
        <p:spPr bwMode="auto">
          <a:xfrm>
            <a:off x="3107863" y="1394637"/>
            <a:ext cx="243191" cy="243697"/>
          </a:xfrm>
          <a:prstGeom prst="noSmoking">
            <a:avLst>
              <a:gd name="adj" fmla="val 18921"/>
            </a:avLst>
          </a:prstGeom>
          <a:solidFill>
            <a:srgbClr val="FF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latin typeface="Segoe" pitchFamily="34" charset="0"/>
              <a:ea typeface="ＭＳ Ｐゴシック" charset="-128"/>
              <a:cs typeface="ＭＳ Ｐゴシック" charset="-128"/>
            </a:endParaRPr>
          </a:p>
        </p:txBody>
      </p:sp>
      <p:sp>
        <p:nvSpPr>
          <p:cNvPr id="71733" name="TextBox 68">
            <a:hlinkClick r:id="rId28"/>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par>
                                <p:cTn id="8" presetID="22" presetClass="entr" presetSubtype="8"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500"/>
                                        <p:tgtEl>
                                          <p:spTgt spid="90"/>
                                        </p:tgtEl>
                                      </p:cBhvr>
                                    </p:animEffect>
                                  </p:childTnLst>
                                </p:cTn>
                              </p:par>
                              <p:par>
                                <p:cTn id="11" presetID="22" presetClass="entr" presetSubtype="8"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wipe(left)">
                                      <p:cBhvr>
                                        <p:cTn id="13" dur="500"/>
                                        <p:tgtEl>
                                          <p:spTgt spid="103"/>
                                        </p:tgtEl>
                                      </p:cBhvr>
                                    </p:animEffect>
                                  </p:childTnLst>
                                </p:cTn>
                              </p:par>
                              <p:par>
                                <p:cTn id="14" presetID="10" presetClass="entr" presetSubtype="0" fill="hold" nodeType="withEffect">
                                  <p:stCondLst>
                                    <p:cond delay="0"/>
                                  </p:stCondLst>
                                  <p:childTnLst>
                                    <p:set>
                                      <p:cBhvr>
                                        <p:cTn id="15" dur="1" fill="hold">
                                          <p:stCondLst>
                                            <p:cond delay="0"/>
                                          </p:stCondLst>
                                        </p:cTn>
                                        <p:tgtEl>
                                          <p:spTgt spid="153"/>
                                        </p:tgtEl>
                                        <p:attrNameLst>
                                          <p:attrName>style.visibility</p:attrName>
                                        </p:attrNameLst>
                                      </p:cBhvr>
                                      <p:to>
                                        <p:strVal val="visible"/>
                                      </p:to>
                                    </p:set>
                                    <p:animEffect transition="in" filter="fade">
                                      <p:cBhvr>
                                        <p:cTn id="16" dur="1000"/>
                                        <p:tgtEl>
                                          <p:spTgt spid="153"/>
                                        </p:tgtEl>
                                      </p:cBhvr>
                                    </p:animEffect>
                                  </p:childTnLst>
                                </p:cTn>
                              </p:par>
                              <p:par>
                                <p:cTn id="17" presetID="10" presetClass="entr" presetSubtype="0" fill="hold" nodeType="withEffect">
                                  <p:stCondLst>
                                    <p:cond delay="0"/>
                                  </p:stCondLst>
                                  <p:childTnLst>
                                    <p:set>
                                      <p:cBhvr>
                                        <p:cTn id="18" dur="1" fill="hold">
                                          <p:stCondLst>
                                            <p:cond delay="0"/>
                                          </p:stCondLst>
                                        </p:cTn>
                                        <p:tgtEl>
                                          <p:spTgt spid="160"/>
                                        </p:tgtEl>
                                        <p:attrNameLst>
                                          <p:attrName>style.visibility</p:attrName>
                                        </p:attrNameLst>
                                      </p:cBhvr>
                                      <p:to>
                                        <p:strVal val="visible"/>
                                      </p:to>
                                    </p:set>
                                    <p:animEffect transition="in" filter="fade">
                                      <p:cBhvr>
                                        <p:cTn id="19" dur="1000"/>
                                        <p:tgtEl>
                                          <p:spTgt spid="160"/>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183"/>
                                        </p:tgtEl>
                                        <p:attrNameLst>
                                          <p:attrName>style.visibility</p:attrName>
                                        </p:attrNameLst>
                                      </p:cBhvr>
                                      <p:to>
                                        <p:strVal val="visible"/>
                                      </p:to>
                                    </p:set>
                                    <p:animEffect transition="in" filter="dissolve">
                                      <p:cBhvr>
                                        <p:cTn id="23" dur="500"/>
                                        <p:tgtEl>
                                          <p:spTgt spid="183"/>
                                        </p:tgtEl>
                                      </p:cBhvr>
                                    </p:animEffect>
                                  </p:childTnLst>
                                </p:cTn>
                              </p:par>
                            </p:childTnLst>
                          </p:cTn>
                        </p:par>
                        <p:par>
                          <p:cTn id="24" fill="hold">
                            <p:stCondLst>
                              <p:cond delay="1500"/>
                            </p:stCondLst>
                            <p:childTnLst>
                              <p:par>
                                <p:cTn id="25" presetID="9" presetClass="entr" presetSubtype="0" fill="hold" nodeType="afterEffect">
                                  <p:stCondLst>
                                    <p:cond delay="0"/>
                                  </p:stCondLst>
                                  <p:childTnLst>
                                    <p:set>
                                      <p:cBhvr>
                                        <p:cTn id="26" dur="1" fill="hold">
                                          <p:stCondLst>
                                            <p:cond delay="0"/>
                                          </p:stCondLst>
                                        </p:cTn>
                                        <p:tgtEl>
                                          <p:spTgt spid="186"/>
                                        </p:tgtEl>
                                        <p:attrNameLst>
                                          <p:attrName>style.visibility</p:attrName>
                                        </p:attrNameLst>
                                      </p:cBhvr>
                                      <p:to>
                                        <p:strVal val="visible"/>
                                      </p:to>
                                    </p:set>
                                    <p:animEffect transition="in" filter="dissolve">
                                      <p:cBhvr>
                                        <p:cTn id="2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Box 1">
            <a:hlinkClick r:id="rId2"/>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a:hlinkClick r:id="rId3"/>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
        <p:nvSpPr>
          <p:cNvPr id="74755" name="Text Box 3"/>
          <p:cNvSpPr txBox="1">
            <a:spLocks noChangeArrowheads="1"/>
          </p:cNvSpPr>
          <p:nvPr/>
        </p:nvSpPr>
        <p:spPr bwMode="auto">
          <a:xfrm>
            <a:off x="2422525" y="4383088"/>
            <a:ext cx="4591050" cy="457200"/>
          </a:xfrm>
          <a:prstGeom prst="rect">
            <a:avLst/>
          </a:prstGeom>
          <a:noFill/>
          <a:ln w="9525">
            <a:noFill/>
            <a:miter lim="800000"/>
            <a:headEnd/>
            <a:tailEnd/>
          </a:ln>
          <a:effectLst/>
        </p:spPr>
        <p:txBody>
          <a:bodyPr wrap="none">
            <a:spAutoFit/>
          </a:bodyPr>
          <a:lstStyle/>
          <a:p>
            <a:r>
              <a:rPr lang="en-US" altLang="zh-CN">
                <a:hlinkClick r:id="rId4"/>
              </a:rPr>
              <a:t>www.51pptmoban.com</a:t>
            </a:r>
            <a:r>
              <a:rPr lang="en-US" altLang="zh-CN"/>
              <a:t> </a:t>
            </a:r>
            <a:r>
              <a:rPr lang="zh-CN" altLang="en-US"/>
              <a:t>搜集整理</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ounded Rectangle 28"/>
          <p:cNvSpPr/>
          <p:nvPr/>
        </p:nvSpPr>
        <p:spPr bwMode="auto">
          <a:xfrm>
            <a:off x="536575" y="5418138"/>
            <a:ext cx="7616825" cy="1290637"/>
          </a:xfrm>
          <a:prstGeom prst="roundRect">
            <a:avLst>
              <a:gd name="adj" fmla="val 1259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42" name="TextBox 41"/>
          <p:cNvSpPr txBox="1"/>
          <p:nvPr/>
        </p:nvSpPr>
        <p:spPr>
          <a:xfrm>
            <a:off x="676431" y="5522854"/>
            <a:ext cx="7354645" cy="1105391"/>
          </a:xfrm>
          <a:prstGeom prst="roundRect">
            <a:avLst>
              <a:gd name="adj" fmla="val 7820"/>
            </a:avLst>
          </a:prstGeom>
          <a:solidFill>
            <a:schemeClr val="bg1"/>
          </a:solidFill>
          <a:ln w="158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lIns="457200" tIns="0" bIns="0" anchor="ctr"/>
          <a:lstStyle/>
          <a:p>
            <a:pPr marL="800100" eaLnBrk="0" hangingPunct="0">
              <a:lnSpc>
                <a:spcPts val="2000"/>
              </a:lnSpc>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When we first deployed Forefront Client Security, we discovered that we had at least four times as many infections as we thought. Since then, we have seen a downward trend in the number of computers infected. </a:t>
            </a:r>
          </a:p>
          <a:p>
            <a:pPr marL="800100" eaLnBrk="0" hangingPunct="0">
              <a:lnSpc>
                <a:spcPts val="2000"/>
              </a:lnSpc>
              <a:defRPr/>
            </a:pP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Andrew Julian</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 Lead Operating Systems Programmer </a:t>
            </a:r>
          </a:p>
        </p:txBody>
      </p:sp>
      <p:pic>
        <p:nvPicPr>
          <p:cNvPr id="76803" name="Picture 2" descr="Allina">
            <a:hlinkClick r:id="rId3"/>
          </p:cNvPr>
          <p:cNvPicPr>
            <a:picLocks noChangeAspect="1" noChangeArrowheads="1"/>
          </p:cNvPicPr>
          <p:nvPr/>
        </p:nvPicPr>
        <p:blipFill>
          <a:blip r:embed="rId4"/>
          <a:srcRect/>
          <a:stretch>
            <a:fillRect/>
          </a:stretch>
        </p:blipFill>
        <p:spPr bwMode="auto">
          <a:xfrm>
            <a:off x="893763" y="6113463"/>
            <a:ext cx="758825" cy="471487"/>
          </a:xfrm>
          <a:prstGeom prst="rect">
            <a:avLst/>
          </a:prstGeom>
          <a:noFill/>
          <a:ln w="9525">
            <a:noFill/>
            <a:miter lim="800000"/>
            <a:headEnd/>
            <a:tailEnd/>
          </a:ln>
        </p:spPr>
      </p:pic>
      <p:sp>
        <p:nvSpPr>
          <p:cNvPr id="43" name="TextBox 42"/>
          <p:cNvSpPr txBox="1"/>
          <p:nvPr/>
        </p:nvSpPr>
        <p:spPr>
          <a:xfrm>
            <a:off x="723900" y="4953000"/>
            <a:ext cx="1333500" cy="221615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13800" b="1" dirty="0">
                <a:solidFill>
                  <a:srgbClr val="FCB504"/>
                </a:solidFill>
                <a:latin typeface="Times New Roman" pitchFamily="18" charset="0"/>
                <a:ea typeface="ＭＳ Ｐゴシック" charset="-128"/>
                <a:cs typeface="Times New Roman" pitchFamily="18" charset="0"/>
              </a:rPr>
              <a:t>“</a:t>
            </a:r>
            <a:endParaRPr lang="en-US" sz="13800" b="1" dirty="0">
              <a:solidFill>
                <a:srgbClr val="FCB504"/>
              </a:solidFill>
              <a:latin typeface="Times New Roman" pitchFamily="18" charset="0"/>
              <a:ea typeface="ＭＳ Ｐゴシック" charset="-128"/>
              <a:cs typeface="Times New Roman" pitchFamily="18" charset="0"/>
            </a:endParaRPr>
          </a:p>
        </p:txBody>
      </p:sp>
      <p:sp>
        <p:nvSpPr>
          <p:cNvPr id="26" name="Rounded Rectangle 25"/>
          <p:cNvSpPr/>
          <p:nvPr/>
        </p:nvSpPr>
        <p:spPr bwMode="auto">
          <a:xfrm>
            <a:off x="374650" y="1216025"/>
            <a:ext cx="8420100" cy="1057275"/>
          </a:xfrm>
          <a:prstGeom prst="roundRect">
            <a:avLst>
              <a:gd name="adj" fmla="val 1739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27" name="Double Bracket 26"/>
          <p:cNvSpPr/>
          <p:nvPr/>
        </p:nvSpPr>
        <p:spPr bwMode="auto">
          <a:xfrm>
            <a:off x="522288" y="1360488"/>
            <a:ext cx="8124825" cy="768350"/>
          </a:xfrm>
          <a:prstGeom prst="bracketPair">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noFill/>
          </a:ln>
          <a:effectLst>
            <a:outerShdw blurRad="50800" dist="38100" algn="l" rotWithShape="0">
              <a:prstClr val="black">
                <a:alpha val="40000"/>
              </a:prstClr>
            </a:outerShdw>
          </a:effectLst>
        </p:spPr>
        <p:txBody>
          <a:bodyPr lIns="1920240" rIns="1005840" anchor="ctr"/>
          <a:lstStyle/>
          <a:p>
            <a:pPr eaLnBrk="0" hangingPunct="0">
              <a:lnSpc>
                <a:spcPct val="115000"/>
              </a:lnSpc>
              <a:spcBef>
                <a:spcPts val="200"/>
              </a:spcBef>
              <a:spcAft>
                <a:spcPts val="100"/>
              </a:spcAft>
              <a:defRPr/>
            </a:pPr>
            <a:r>
              <a:rPr lang="en-US" sz="1300" b="1" dirty="0">
                <a:solidFill>
                  <a:schemeClr val="bg1"/>
                </a:solidFill>
                <a:latin typeface="Segoe" charset="0"/>
                <a:ea typeface="ＭＳ Ｐゴシック" charset="-128"/>
                <a:cs typeface="ＭＳ Ｐゴシック" charset="-128"/>
              </a:rPr>
              <a:t>Healthcare Company Simplifies Management, Boosts Protection with New Security </a:t>
            </a:r>
            <a:r>
              <a:rPr lang="en-US" sz="1300" b="1" dirty="0">
                <a:solidFill>
                  <a:schemeClr val="bg1"/>
                </a:solidFill>
                <a:latin typeface="Segoe" charset="0"/>
                <a:ea typeface="ＭＳ Ｐゴシック" charset="-128"/>
                <a:cs typeface="ＭＳ Ｐゴシック" charset="-128"/>
              </a:rPr>
              <a:t>Solution</a:t>
            </a:r>
          </a:p>
        </p:txBody>
      </p:sp>
      <p:sp>
        <p:nvSpPr>
          <p:cNvPr id="30" name="Rectangle 29"/>
          <p:cNvSpPr/>
          <p:nvPr/>
        </p:nvSpPr>
        <p:spPr bwMode="auto">
          <a:xfrm>
            <a:off x="647700" y="1357313"/>
            <a:ext cx="1655763" cy="763587"/>
          </a:xfrm>
          <a:prstGeom prst="rect">
            <a:avLst/>
          </a:prstGeom>
          <a:gradFill>
            <a:gsLst>
              <a:gs pos="0">
                <a:schemeClr val="bg1">
                  <a:alpha val="48000"/>
                </a:schemeClr>
              </a:gs>
              <a:gs pos="13000">
                <a:schemeClr val="bg1"/>
              </a:gs>
              <a:gs pos="61000">
                <a:schemeClr val="bg1"/>
              </a:gs>
              <a:gs pos="100000">
                <a:schemeClr val="bg1">
                  <a:alpha val="46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76808" name="Title 21"/>
          <p:cNvSpPr>
            <a:spLocks noGrp="1"/>
          </p:cNvSpPr>
          <p:nvPr>
            <p:ph type="title"/>
          </p:nvPr>
        </p:nvSpPr>
        <p:spPr/>
        <p:txBody>
          <a:bodyPr/>
          <a:lstStyle/>
          <a:p>
            <a:r>
              <a:rPr altLang="zh-CN" smtClean="0"/>
              <a:t>Customer Testimonial</a:t>
            </a:r>
            <a:br>
              <a:rPr altLang="zh-CN" smtClean="0"/>
            </a:br>
            <a:r>
              <a:rPr lang="en-GB" altLang="zh-CN" sz="1800" i="1" smtClean="0"/>
              <a:t> Allina Hospitals &amp; Clinics </a:t>
            </a:r>
            <a:endParaRPr altLang="zh-CN" sz="1800" i="1" smtClean="0"/>
          </a:p>
        </p:txBody>
      </p:sp>
      <p:grpSp>
        <p:nvGrpSpPr>
          <p:cNvPr id="76809" name="Group 36"/>
          <p:cNvGrpSpPr>
            <a:grpSpLocks/>
          </p:cNvGrpSpPr>
          <p:nvPr/>
        </p:nvGrpSpPr>
        <p:grpSpPr bwMode="auto">
          <a:xfrm>
            <a:off x="541338" y="2424113"/>
            <a:ext cx="2560637" cy="2786062"/>
            <a:chOff x="541861" y="2416461"/>
            <a:chExt cx="2560321" cy="2785731"/>
          </a:xfrm>
        </p:grpSpPr>
        <p:sp>
          <p:nvSpPr>
            <p:cNvPr id="39" name="TextBox 38"/>
            <p:cNvSpPr txBox="1"/>
            <p:nvPr/>
          </p:nvSpPr>
          <p:spPr>
            <a:xfrm>
              <a:off x="541861" y="2449794"/>
              <a:ext cx="2560321" cy="2752398"/>
            </a:xfrm>
            <a:prstGeom prst="roundRect">
              <a:avLst>
                <a:gd name="adj" fmla="val 6568"/>
              </a:avLst>
            </a:prstGeom>
            <a:gradFill>
              <a:gsLst>
                <a:gs pos="25000">
                  <a:schemeClr val="bg1"/>
                </a:gs>
                <a:gs pos="50000">
                  <a:schemeClr val="bg1">
                    <a:lumMod val="95000"/>
                  </a:schemeClr>
                </a:gs>
                <a:gs pos="75000">
                  <a:schemeClr val="bg1"/>
                </a:gs>
              </a:gsLst>
              <a:lin ang="2700000" scaled="0"/>
            </a:gradFill>
            <a:ln>
              <a:solidFill>
                <a:schemeClr val="bg2"/>
              </a:solidFill>
            </a:ln>
            <a:effectLst>
              <a:outerShdw blurRad="50800" dist="38100" algn="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tIns="731520"/>
            <a:lstStyle/>
            <a:p>
              <a:pPr marL="115888" lvl="1" indent="-115888" eaLnBrk="0" hangingPunct="0">
                <a:spcBef>
                  <a:spcPts val="600"/>
                </a:spcBef>
                <a:spcAft>
                  <a:spcPts val="600"/>
                </a:spcAft>
                <a:buClr>
                  <a:schemeClr val="tx1">
                    <a:lumMod val="65000"/>
                    <a:lumOff val="35000"/>
                  </a:schemeClr>
                </a:buClr>
                <a:buFont typeface="Arial" pitchFamily="34" charset="0"/>
                <a:buChar char="•"/>
                <a:defRPr/>
              </a:pPr>
              <a:r>
                <a:rPr lang="en-US" sz="1400" dirty="0">
                  <a:solidFill>
                    <a:schemeClr val="tx1"/>
                  </a:solidFill>
                </a:rPr>
                <a:t>Improving protection of critical systems</a:t>
              </a:r>
            </a:p>
            <a:p>
              <a:pPr marL="115888" lvl="1" indent="-115888" eaLnBrk="0" hangingPunct="0">
                <a:spcBef>
                  <a:spcPts val="600"/>
                </a:spcBef>
                <a:spcAft>
                  <a:spcPts val="600"/>
                </a:spcAft>
                <a:buClr>
                  <a:schemeClr val="tx1">
                    <a:lumMod val="65000"/>
                    <a:lumOff val="35000"/>
                  </a:schemeClr>
                </a:buClr>
                <a:buFont typeface="Arial" pitchFamily="34" charset="0"/>
                <a:buChar char="•"/>
                <a:defRPr/>
              </a:pPr>
              <a:r>
                <a:rPr lang="en-US" sz="1400" dirty="0">
                  <a:solidFill>
                    <a:schemeClr val="tx1"/>
                  </a:solidFill>
                </a:rPr>
                <a:t>Integrating a security solution with the IT environment</a:t>
              </a:r>
            </a:p>
            <a:p>
              <a:pPr marL="115888" lvl="1" indent="-115888" eaLnBrk="0" hangingPunct="0">
                <a:spcBef>
                  <a:spcPts val="600"/>
                </a:spcBef>
                <a:spcAft>
                  <a:spcPts val="600"/>
                </a:spcAft>
                <a:buClr>
                  <a:schemeClr val="tx1">
                    <a:lumMod val="65000"/>
                    <a:lumOff val="35000"/>
                  </a:schemeClr>
                </a:buClr>
                <a:buFont typeface="Arial" pitchFamily="34" charset="0"/>
                <a:buChar char="•"/>
                <a:defRPr/>
              </a:pPr>
              <a:r>
                <a:rPr lang="en-US" sz="1400" dirty="0">
                  <a:solidFill>
                    <a:schemeClr val="tx1"/>
                  </a:solidFill>
                </a:rPr>
                <a:t>Improving reporting capabilities</a:t>
              </a:r>
            </a:p>
          </p:txBody>
        </p:sp>
        <p:sp>
          <p:nvSpPr>
            <p:cNvPr id="34" name="Round Same Side Corner Rectangle 33"/>
            <p:cNvSpPr/>
            <p:nvPr/>
          </p:nvSpPr>
          <p:spPr bwMode="auto">
            <a:xfrm rot="10800000" flipH="1" flipV="1">
              <a:off x="541862" y="2416461"/>
              <a:ext cx="2560320" cy="600487"/>
            </a:xfrm>
            <a:prstGeom prst="round2SameRect">
              <a:avLst/>
            </a:prstGeom>
            <a:solidFill>
              <a:schemeClr val="tx2">
                <a:lumMod val="65000"/>
                <a:lumOff val="35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eaLnBrk="0" hangingPunct="0">
                <a:spcAft>
                  <a:spcPts val="800"/>
                </a:spcAft>
                <a:defRPr/>
              </a:pPr>
              <a:r>
                <a:rPr lang="en-US" sz="16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BUSINESS SITUATION</a:t>
              </a:r>
            </a:p>
          </p:txBody>
        </p:sp>
      </p:grpSp>
      <p:grpSp>
        <p:nvGrpSpPr>
          <p:cNvPr id="76810" name="Group 48"/>
          <p:cNvGrpSpPr>
            <a:grpSpLocks/>
          </p:cNvGrpSpPr>
          <p:nvPr/>
        </p:nvGrpSpPr>
        <p:grpSpPr bwMode="auto">
          <a:xfrm>
            <a:off x="6110288" y="2424113"/>
            <a:ext cx="2560637" cy="2795587"/>
            <a:chOff x="6021499" y="2416461"/>
            <a:chExt cx="2560320" cy="2795256"/>
          </a:xfrm>
        </p:grpSpPr>
        <p:sp>
          <p:nvSpPr>
            <p:cNvPr id="41" name="TextBox 40"/>
            <p:cNvSpPr txBox="1"/>
            <p:nvPr/>
          </p:nvSpPr>
          <p:spPr>
            <a:xfrm>
              <a:off x="6021499" y="2502176"/>
              <a:ext cx="2560320" cy="2709541"/>
            </a:xfrm>
            <a:prstGeom prst="roundRect">
              <a:avLst>
                <a:gd name="adj" fmla="val 9092"/>
              </a:avLst>
            </a:prstGeom>
            <a:gradFill>
              <a:gsLst>
                <a:gs pos="25000">
                  <a:schemeClr val="bg1"/>
                </a:gs>
                <a:gs pos="50000">
                  <a:schemeClr val="bg1">
                    <a:lumMod val="95000"/>
                  </a:schemeClr>
                </a:gs>
                <a:gs pos="75000">
                  <a:schemeClr val="bg1"/>
                </a:gs>
              </a:gsLst>
              <a:lin ang="2700000" scaled="0"/>
            </a:gradFill>
            <a:ln>
              <a:solidFill>
                <a:schemeClr val="bg2"/>
              </a:solidFill>
            </a:ln>
            <a:effectLst>
              <a:outerShdw blurRad="50800" dist="38100" algn="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tIns="731520" bIns="457200"/>
            <a:lstStyle/>
            <a:p>
              <a:pPr marL="115888" lvl="1" indent="-115888" eaLnBrk="0" hangingPunct="0">
                <a:spcBef>
                  <a:spcPts val="300"/>
                </a:spcBef>
                <a:spcAft>
                  <a:spcPts val="300"/>
                </a:spcAft>
                <a:buClr>
                  <a:schemeClr val="tx1">
                    <a:lumMod val="65000"/>
                    <a:lumOff val="35000"/>
                  </a:schemeClr>
                </a:buClr>
                <a:defRPr/>
              </a:pPr>
              <a:endParaRPr lang="en-US" sz="1400" dirty="0">
                <a:solidFill>
                  <a:schemeClr val="tx1"/>
                </a:solidFill>
              </a:endParaRPr>
            </a:p>
          </p:txBody>
        </p:sp>
        <p:sp>
          <p:nvSpPr>
            <p:cNvPr id="36" name="Round Same Side Corner Rectangle 35"/>
            <p:cNvSpPr/>
            <p:nvPr/>
          </p:nvSpPr>
          <p:spPr bwMode="auto">
            <a:xfrm rot="10800000" flipH="1" flipV="1">
              <a:off x="6021499" y="2416461"/>
              <a:ext cx="2560320" cy="600487"/>
            </a:xfrm>
            <a:prstGeom prst="round2SameRect">
              <a:avLst/>
            </a:prstGeom>
            <a:solidFill>
              <a:schemeClr val="tx2">
                <a:lumMod val="65000"/>
                <a:lumOff val="35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eaLnBrk="0" hangingPunct="0">
                <a:spcBef>
                  <a:spcPts val="300"/>
                </a:spcBef>
                <a:spcAft>
                  <a:spcPts val="300"/>
                </a:spcAft>
                <a:defRPr/>
              </a:pPr>
              <a:r>
                <a:rPr lang="en-US" sz="16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BENEFITS PROVIDED</a:t>
              </a:r>
            </a:p>
          </p:txBody>
        </p:sp>
      </p:grpSp>
      <p:grpSp>
        <p:nvGrpSpPr>
          <p:cNvPr id="76811" name="Group 47"/>
          <p:cNvGrpSpPr>
            <a:grpSpLocks/>
          </p:cNvGrpSpPr>
          <p:nvPr/>
        </p:nvGrpSpPr>
        <p:grpSpPr bwMode="auto">
          <a:xfrm>
            <a:off x="3325813" y="2424113"/>
            <a:ext cx="2560637" cy="2786062"/>
            <a:chOff x="3268494" y="2416461"/>
            <a:chExt cx="2560320" cy="2785731"/>
          </a:xfrm>
        </p:grpSpPr>
        <p:sp>
          <p:nvSpPr>
            <p:cNvPr id="40" name="TextBox 39"/>
            <p:cNvSpPr txBox="1"/>
            <p:nvPr/>
          </p:nvSpPr>
          <p:spPr>
            <a:xfrm>
              <a:off x="3268494" y="2443445"/>
              <a:ext cx="2560320" cy="2758747"/>
            </a:xfrm>
            <a:prstGeom prst="roundRect">
              <a:avLst>
                <a:gd name="adj" fmla="val 7410"/>
              </a:avLst>
            </a:prstGeom>
            <a:gradFill>
              <a:gsLst>
                <a:gs pos="25000">
                  <a:schemeClr val="bg1"/>
                </a:gs>
                <a:gs pos="50000">
                  <a:schemeClr val="bg1">
                    <a:lumMod val="95000"/>
                  </a:schemeClr>
                </a:gs>
                <a:gs pos="75000">
                  <a:schemeClr val="bg1"/>
                </a:gs>
              </a:gsLst>
              <a:lin ang="2700000" scaled="0"/>
            </a:gradFill>
            <a:ln>
              <a:solidFill>
                <a:schemeClr val="bg2"/>
              </a:solidFill>
            </a:ln>
            <a:effectLst>
              <a:outerShdw blurRad="50800" dist="38100" algn="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tIns="731520"/>
            <a:lstStyle/>
            <a:p>
              <a:pPr marL="115888" lvl="1" indent="-115888" eaLnBrk="0" hangingPunct="0">
                <a:spcBef>
                  <a:spcPts val="600"/>
                </a:spcBef>
                <a:spcAft>
                  <a:spcPts val="600"/>
                </a:spcAft>
                <a:buClr>
                  <a:schemeClr val="accent1">
                    <a:lumMod val="50000"/>
                  </a:schemeClr>
                </a:buClr>
                <a:buFont typeface="Arial" pitchFamily="34" charset="0"/>
                <a:buChar char="•"/>
                <a:defRPr/>
              </a:pPr>
              <a:endParaRPr lang="en-US" sz="1400" dirty="0">
                <a:solidFill>
                  <a:schemeClr val="tx1"/>
                </a:solidFill>
              </a:endParaRPr>
            </a:p>
          </p:txBody>
        </p:sp>
        <p:sp>
          <p:nvSpPr>
            <p:cNvPr id="35" name="Round Same Side Corner Rectangle 34"/>
            <p:cNvSpPr/>
            <p:nvPr/>
          </p:nvSpPr>
          <p:spPr bwMode="auto">
            <a:xfrm rot="10800000" flipH="1" flipV="1">
              <a:off x="3268494" y="2416461"/>
              <a:ext cx="2560320" cy="600487"/>
            </a:xfrm>
            <a:prstGeom prst="round2SameRect">
              <a:avLst/>
            </a:prstGeom>
            <a:solidFill>
              <a:schemeClr val="tx2">
                <a:lumMod val="65000"/>
                <a:lumOff val="35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eaLnBrk="0" hangingPunct="0">
                <a:spcAft>
                  <a:spcPts val="800"/>
                </a:spcAft>
                <a:defRPr/>
              </a:pPr>
              <a:r>
                <a:rPr lang="en-US" sz="16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SOLUTION</a:t>
              </a:r>
            </a:p>
          </p:txBody>
        </p:sp>
        <p:cxnSp>
          <p:nvCxnSpPr>
            <p:cNvPr id="46" name="Straight Connector 45"/>
            <p:cNvCxnSpPr/>
            <p:nvPr/>
          </p:nvCxnSpPr>
          <p:spPr bwMode="auto">
            <a:xfrm>
              <a:off x="3503979" y="4167181"/>
              <a:ext cx="2119086" cy="1588"/>
            </a:xfrm>
            <a:prstGeom prst="line">
              <a:avLst/>
            </a:prstGeom>
            <a:solidFill>
              <a:schemeClr val="accent1"/>
            </a:solidFill>
            <a:ln w="9525" cap="flat" cmpd="sng" algn="ctr">
              <a:gradFill>
                <a:gsLst>
                  <a:gs pos="0">
                    <a:schemeClr val="accent1">
                      <a:shade val="30000"/>
                      <a:satMod val="115000"/>
                      <a:alpha val="0"/>
                    </a:schemeClr>
                  </a:gs>
                  <a:gs pos="50000">
                    <a:schemeClr val="bg2">
                      <a:lumMod val="75000"/>
                    </a:schemeClr>
                  </a:gs>
                  <a:gs pos="100000">
                    <a:schemeClr val="accent1">
                      <a:shade val="100000"/>
                      <a:satMod val="115000"/>
                      <a:alpha val="0"/>
                    </a:schemeClr>
                  </a:gs>
                </a:gsLst>
                <a:lin ang="0" scaled="0"/>
              </a:gradFill>
              <a:prstDash val="solid"/>
              <a:round/>
              <a:headEnd type="none" w="med" len="med"/>
              <a:tailEnd type="none" w="med" len="med"/>
            </a:ln>
            <a:effectLst/>
          </p:spPr>
        </p:cxnSp>
      </p:grpSp>
      <p:sp>
        <p:nvSpPr>
          <p:cNvPr id="44" name="Rectangle 43"/>
          <p:cNvSpPr/>
          <p:nvPr/>
        </p:nvSpPr>
        <p:spPr>
          <a:xfrm>
            <a:off x="509588" y="6673850"/>
            <a:ext cx="8132762" cy="307975"/>
          </a:xfrm>
          <a:prstGeom prst="rect">
            <a:avLst/>
          </a:prstGeom>
        </p:spPr>
        <p:txBody>
          <a:bodyPr>
            <a:spAutoFit/>
          </a:bodyPr>
          <a:lstStyle/>
          <a:p>
            <a:pPr eaLnBrk="0" hangingPunct="0">
              <a:defRPr/>
            </a:pPr>
            <a:r>
              <a:rPr lang="en-US" sz="700" dirty="0">
                <a:solidFill>
                  <a:schemeClr val="tx1">
                    <a:lumMod val="75000"/>
                    <a:lumOff val="25000"/>
                  </a:schemeClr>
                </a:solidFill>
                <a:ea typeface="ＭＳ Ｐゴシック" charset="-128"/>
                <a:cs typeface="ＭＳ Ｐゴシック" charset="-128"/>
              </a:rPr>
              <a:t>Source: </a:t>
            </a:r>
            <a:r>
              <a:rPr lang="en-US" sz="700" i="1" dirty="0">
                <a:solidFill>
                  <a:schemeClr val="tx1">
                    <a:lumMod val="75000"/>
                    <a:lumOff val="25000"/>
                  </a:schemeClr>
                </a:solidFill>
                <a:ea typeface="ＭＳ Ｐゴシック" charset="-128"/>
                <a:cs typeface="ＭＳ Ｐゴシック" charset="-128"/>
              </a:rPr>
              <a:t>Secure Collaboration for Aerospace and Defense Firms</a:t>
            </a:r>
            <a:r>
              <a:rPr lang="en-US" sz="700" dirty="0">
                <a:solidFill>
                  <a:schemeClr val="tx1">
                    <a:lumMod val="75000"/>
                    <a:lumOff val="25000"/>
                  </a:schemeClr>
                </a:solidFill>
                <a:ea typeface="ＭＳ Ｐゴシック" charset="-128"/>
                <a:cs typeface="ＭＳ Ｐゴシック" charset="-128"/>
              </a:rPr>
              <a:t>. Microsoft case study, April 2009. </a:t>
            </a:r>
            <a:r>
              <a:rPr lang="en-US" sz="700" dirty="0">
                <a:solidFill>
                  <a:schemeClr val="tx1">
                    <a:lumMod val="75000"/>
                    <a:lumOff val="25000"/>
                  </a:schemeClr>
                </a:solidFill>
                <a:ea typeface="ＭＳ Ｐゴシック" charset="-128"/>
                <a:cs typeface="ＭＳ Ｐゴシック" charset="-128"/>
                <a:hlinkClick r:id="rId5"/>
              </a:rPr>
              <a:t>http://www.microsoft.com/casestudies/Case_Study_Detail.aspx?CaseStudyID=4000003996</a:t>
            </a:r>
            <a:endParaRPr lang="en-US" sz="700" dirty="0">
              <a:solidFill>
                <a:schemeClr val="tx1">
                  <a:lumMod val="75000"/>
                  <a:lumOff val="25000"/>
                </a:schemeClr>
              </a:solidFill>
              <a:ea typeface="ＭＳ Ｐゴシック" charset="-128"/>
              <a:cs typeface="ＭＳ Ｐゴシック" charset="-128"/>
            </a:endParaRPr>
          </a:p>
          <a:p>
            <a:pPr eaLnBrk="0" hangingPunct="0">
              <a:defRPr/>
            </a:pPr>
            <a:endParaRPr lang="en-US" sz="700" dirty="0">
              <a:solidFill>
                <a:schemeClr val="tx1">
                  <a:lumMod val="75000"/>
                  <a:lumOff val="25000"/>
                </a:schemeClr>
              </a:solidFill>
              <a:ea typeface="ＭＳ Ｐゴシック" charset="-128"/>
              <a:cs typeface="ＭＳ Ｐゴシック" charset="-128"/>
            </a:endParaRPr>
          </a:p>
        </p:txBody>
      </p:sp>
      <p:pic>
        <p:nvPicPr>
          <p:cNvPr id="76813" name="Picture 2" descr="Allina">
            <a:hlinkClick r:id="rId3"/>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955675" y="1435100"/>
            <a:ext cx="998538" cy="619125"/>
          </a:xfrm>
          <a:prstGeom prst="rect">
            <a:avLst/>
          </a:prstGeom>
          <a:noFill/>
          <a:ln w="9525">
            <a:noFill/>
            <a:miter lim="800000"/>
            <a:headEnd/>
            <a:tailEnd/>
          </a:ln>
        </p:spPr>
      </p:pic>
      <p:pic>
        <p:nvPicPr>
          <p:cNvPr id="76814" name="Picture 4" descr="W:\Microsoft Backup\Resources DVD 36\DVD_ART36\Logos\Forefront Client Security\forefront client security grid bl h.png"/>
          <p:cNvPicPr>
            <a:picLocks noChangeAspect="1" noChangeArrowheads="1"/>
          </p:cNvPicPr>
          <p:nvPr/>
        </p:nvPicPr>
        <p:blipFill>
          <a:blip r:embed="rId6"/>
          <a:srcRect/>
          <a:stretch>
            <a:fillRect/>
          </a:stretch>
        </p:blipFill>
        <p:spPr bwMode="auto">
          <a:xfrm>
            <a:off x="3913188" y="3390900"/>
            <a:ext cx="1416050" cy="546100"/>
          </a:xfrm>
          <a:prstGeom prst="rect">
            <a:avLst/>
          </a:prstGeom>
          <a:noFill/>
          <a:ln w="9525">
            <a:noFill/>
            <a:miter lim="800000"/>
            <a:headEnd/>
            <a:tailEnd/>
          </a:ln>
        </p:spPr>
      </p:pic>
      <p:pic>
        <p:nvPicPr>
          <p:cNvPr id="76815" name="Picture 48" descr="https://mediabank.partners.extranet.microsoft.com/transfer/rad2426D/0/Forefront_h_rgb.png"/>
          <p:cNvPicPr>
            <a:picLocks noChangeAspect="1" noChangeArrowheads="1"/>
          </p:cNvPicPr>
          <p:nvPr/>
        </p:nvPicPr>
        <p:blipFill>
          <a:blip r:embed="rId7"/>
          <a:srcRect/>
          <a:stretch>
            <a:fillRect/>
          </a:stretch>
        </p:blipFill>
        <p:spPr bwMode="auto">
          <a:xfrm>
            <a:off x="3908425" y="4440238"/>
            <a:ext cx="1347788" cy="377825"/>
          </a:xfrm>
          <a:prstGeom prst="rect">
            <a:avLst/>
          </a:prstGeom>
          <a:noFill/>
          <a:ln w="9525">
            <a:noFill/>
            <a:miter lim="800000"/>
            <a:headEnd/>
            <a:tailEnd/>
          </a:ln>
        </p:spPr>
      </p:pic>
      <p:sp>
        <p:nvSpPr>
          <p:cNvPr id="76816" name="TextBox 50"/>
          <p:cNvSpPr txBox="1">
            <a:spLocks noChangeArrowheads="1"/>
          </p:cNvSpPr>
          <p:nvPr/>
        </p:nvSpPr>
        <p:spPr bwMode="auto">
          <a:xfrm>
            <a:off x="4189413" y="4799013"/>
            <a:ext cx="1373187" cy="215900"/>
          </a:xfrm>
          <a:prstGeom prst="rect">
            <a:avLst/>
          </a:prstGeom>
          <a:noFill/>
          <a:ln w="9525">
            <a:noFill/>
            <a:miter lim="800000"/>
            <a:headEnd/>
            <a:tailEnd/>
          </a:ln>
        </p:spPr>
        <p:txBody>
          <a:bodyPr>
            <a:spAutoFit/>
          </a:bodyPr>
          <a:lstStyle/>
          <a:p>
            <a:pPr eaLnBrk="0" hangingPunct="0"/>
            <a:r>
              <a:rPr lang="en-US" altLang="zh-CN" sz="800">
                <a:latin typeface="Segoe"/>
              </a:rPr>
              <a:t>Management Consoles</a:t>
            </a:r>
          </a:p>
        </p:txBody>
      </p:sp>
      <p:sp>
        <p:nvSpPr>
          <p:cNvPr id="53" name="Rectangle 52"/>
          <p:cNvSpPr/>
          <p:nvPr/>
        </p:nvSpPr>
        <p:spPr>
          <a:xfrm>
            <a:off x="6234113" y="3119438"/>
            <a:ext cx="2543175" cy="2046287"/>
          </a:xfrm>
          <a:prstGeom prst="rect">
            <a:avLst/>
          </a:prstGeom>
        </p:spPr>
        <p:txBody>
          <a:bodyPr>
            <a:spAutoFit/>
          </a:bodyPr>
          <a:lstStyle/>
          <a:p>
            <a:pPr marL="115888" lvl="1" indent="-115888" eaLnBrk="0" hangingPunct="0">
              <a:spcBef>
                <a:spcPts val="300"/>
              </a:spcBef>
              <a:spcAft>
                <a:spcPts val="300"/>
              </a:spcAft>
              <a:buClr>
                <a:srgbClr val="000000">
                  <a:lumMod val="65000"/>
                  <a:lumOff val="35000"/>
                </a:srgbClr>
              </a:buClr>
              <a:buFont typeface="Arial" pitchFamily="34" charset="0"/>
              <a:buChar char="•"/>
              <a:defRPr/>
            </a:pPr>
            <a:r>
              <a:rPr lang="en-US" sz="1400" dirty="0">
                <a:solidFill>
                  <a:srgbClr val="000000"/>
                </a:solidFill>
                <a:latin typeface="Segoe"/>
                <a:ea typeface="+mn-ea"/>
              </a:rPr>
              <a:t>Simplified and centralized management</a:t>
            </a:r>
          </a:p>
          <a:p>
            <a:pPr marL="115888" lvl="1" indent="-115888" eaLnBrk="0" hangingPunct="0">
              <a:spcBef>
                <a:spcPts val="300"/>
              </a:spcBef>
              <a:spcAft>
                <a:spcPts val="300"/>
              </a:spcAft>
              <a:buClr>
                <a:srgbClr val="000000">
                  <a:lumMod val="65000"/>
                  <a:lumOff val="35000"/>
                </a:srgbClr>
              </a:buClr>
              <a:buFont typeface="Arial" pitchFamily="34" charset="0"/>
              <a:buChar char="•"/>
              <a:defRPr/>
            </a:pPr>
            <a:r>
              <a:rPr lang="en-US" sz="1400" dirty="0">
                <a:solidFill>
                  <a:srgbClr val="000000"/>
                </a:solidFill>
                <a:latin typeface="Segoe"/>
                <a:ea typeface="+mn-ea"/>
              </a:rPr>
              <a:t>Improved integration </a:t>
            </a:r>
            <a:br>
              <a:rPr lang="en-US" sz="1400" dirty="0">
                <a:solidFill>
                  <a:srgbClr val="000000"/>
                </a:solidFill>
                <a:latin typeface="Segoe"/>
                <a:ea typeface="+mn-ea"/>
              </a:rPr>
            </a:br>
            <a:r>
              <a:rPr lang="en-US" sz="1400" dirty="0">
                <a:solidFill>
                  <a:srgbClr val="000000"/>
                </a:solidFill>
                <a:latin typeface="Segoe"/>
                <a:ea typeface="+mn-ea"/>
              </a:rPr>
              <a:t>with the existing IT environment</a:t>
            </a:r>
          </a:p>
          <a:p>
            <a:pPr marL="115888" lvl="1" indent="-115888" eaLnBrk="0" hangingPunct="0">
              <a:spcBef>
                <a:spcPts val="300"/>
              </a:spcBef>
              <a:spcAft>
                <a:spcPts val="300"/>
              </a:spcAft>
              <a:buClr>
                <a:srgbClr val="000000">
                  <a:lumMod val="65000"/>
                  <a:lumOff val="35000"/>
                </a:srgbClr>
              </a:buClr>
              <a:buFont typeface="Arial" pitchFamily="34" charset="0"/>
              <a:buChar char="•"/>
              <a:defRPr/>
            </a:pPr>
            <a:r>
              <a:rPr lang="en-US" sz="1400" dirty="0">
                <a:solidFill>
                  <a:srgbClr val="000000"/>
                </a:solidFill>
                <a:latin typeface="Segoe"/>
                <a:ea typeface="+mn-ea"/>
              </a:rPr>
              <a:t>Increased IT visibility </a:t>
            </a:r>
          </a:p>
          <a:p>
            <a:pPr marL="115888" lvl="1" indent="-115888" eaLnBrk="0" hangingPunct="0">
              <a:spcBef>
                <a:spcPts val="300"/>
              </a:spcBef>
              <a:spcAft>
                <a:spcPts val="300"/>
              </a:spcAft>
              <a:buClr>
                <a:srgbClr val="000000">
                  <a:lumMod val="65000"/>
                  <a:lumOff val="35000"/>
                </a:srgbClr>
              </a:buClr>
              <a:buFont typeface="Arial" pitchFamily="34" charset="0"/>
              <a:buChar char="•"/>
              <a:defRPr/>
            </a:pPr>
            <a:r>
              <a:rPr lang="en-US" sz="1400" dirty="0">
                <a:solidFill>
                  <a:srgbClr val="000000"/>
                </a:solidFill>
                <a:latin typeface="Segoe"/>
                <a:ea typeface="+mn-ea"/>
              </a:rPr>
              <a:t>Improved and </a:t>
            </a:r>
            <a:br>
              <a:rPr lang="en-US" sz="1400" dirty="0">
                <a:solidFill>
                  <a:srgbClr val="000000"/>
                </a:solidFill>
                <a:latin typeface="Segoe"/>
                <a:ea typeface="+mn-ea"/>
              </a:rPr>
            </a:br>
            <a:r>
              <a:rPr lang="en-US" sz="1400" dirty="0">
                <a:solidFill>
                  <a:srgbClr val="000000"/>
                </a:solidFill>
                <a:latin typeface="Segoe"/>
                <a:ea typeface="+mn-ea"/>
              </a:rPr>
              <a:t>unified protection</a:t>
            </a:r>
          </a:p>
        </p:txBody>
      </p:sp>
      <p:sp>
        <p:nvSpPr>
          <p:cNvPr id="76818" name="TextBox 27">
            <a:hlinkClick r:id="rId8"/>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49" name="Group 21"/>
          <p:cNvGrpSpPr>
            <a:grpSpLocks/>
          </p:cNvGrpSpPr>
          <p:nvPr/>
        </p:nvGrpSpPr>
        <p:grpSpPr bwMode="auto">
          <a:xfrm>
            <a:off x="-76200" y="1663700"/>
            <a:ext cx="8940800" cy="2139950"/>
            <a:chOff x="-138830" y="1275680"/>
            <a:chExt cx="8940583" cy="2140064"/>
          </a:xfrm>
        </p:grpSpPr>
        <p:sp>
          <p:nvSpPr>
            <p:cNvPr id="22" name="Round Single Corner Rectangle 21"/>
            <p:cNvSpPr/>
            <p:nvPr/>
          </p:nvSpPr>
          <p:spPr bwMode="auto">
            <a:xfrm rot="10800000" flipH="1" flipV="1">
              <a:off x="-138830" y="1991638"/>
              <a:ext cx="8940583" cy="1424106"/>
            </a:xfrm>
            <a:prstGeom prst="round1Rect">
              <a:avLst/>
            </a:prstGeom>
            <a:gradFill flip="none" rotWithShape="1">
              <a:gsLst>
                <a:gs pos="0">
                  <a:srgbClr val="3C8C93"/>
                </a:gs>
                <a:gs pos="50000">
                  <a:srgbClr val="3C8C93"/>
                </a:gs>
                <a:gs pos="100000">
                  <a:srgbClr val="09BED1"/>
                </a:gs>
              </a:gsLst>
              <a:lin ang="13500000" scaled="1"/>
              <a:tileRect/>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a:bevelT/>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UI" pitchFamily="34" charset="0"/>
                <a:ea typeface="ＭＳ Ｐゴシック" charset="-128"/>
                <a:cs typeface="Segoe UI" pitchFamily="34" charset="0"/>
              </a:endParaRPr>
            </a:p>
          </p:txBody>
        </p:sp>
        <p:sp>
          <p:nvSpPr>
            <p:cNvPr id="23" name="Rectangle 22"/>
            <p:cNvSpPr/>
            <p:nvPr/>
          </p:nvSpPr>
          <p:spPr>
            <a:xfrm>
              <a:off x="526317" y="2258395"/>
              <a:ext cx="3928967" cy="857296"/>
            </a:xfrm>
            <a:prstGeom prst="rect">
              <a:avLst/>
            </a:prstGeom>
          </p:spPr>
          <p:txBody>
            <a:bodyPr>
              <a:spAutoFit/>
            </a:bodyPr>
            <a:lstStyle/>
            <a:p>
              <a:pPr eaLnBrk="0" hangingPunct="0">
                <a:defRPr/>
              </a:pPr>
              <a:r>
                <a:rPr lang="en-US"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PROTECT </a:t>
              </a:r>
              <a:r>
                <a:rPr lang="en-US"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Everywhere</a:t>
              </a:r>
              <a:r>
                <a:rPr lang="en-US"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r>
                <a:rPr lang="en-US"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p>
            <a:p>
              <a:pPr eaLnBrk="0" hangingPunct="0">
                <a:spcBef>
                  <a:spcPts val="200"/>
                </a:spcBef>
                <a:defRPr/>
              </a:pPr>
              <a:r>
                <a:rPr lang="en-US"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ACCESS </a:t>
              </a:r>
              <a:r>
                <a:rPr lang="en-US"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Anywhere</a:t>
              </a:r>
            </a:p>
          </p:txBody>
        </p:sp>
        <p:grpSp>
          <p:nvGrpSpPr>
            <p:cNvPr id="78855" name="Group 20"/>
            <p:cNvGrpSpPr>
              <a:grpSpLocks/>
            </p:cNvGrpSpPr>
            <p:nvPr/>
          </p:nvGrpSpPr>
          <p:grpSpPr bwMode="auto">
            <a:xfrm>
              <a:off x="6264637" y="1275680"/>
              <a:ext cx="1905000" cy="1905000"/>
              <a:chOff x="9897185" y="1551253"/>
              <a:chExt cx="1905000" cy="1905000"/>
            </a:xfrm>
          </p:grpSpPr>
          <p:grpSp>
            <p:nvGrpSpPr>
              <p:cNvPr id="78856" name="Group 58"/>
              <p:cNvGrpSpPr>
                <a:grpSpLocks/>
              </p:cNvGrpSpPr>
              <p:nvPr/>
            </p:nvGrpSpPr>
            <p:grpSpPr bwMode="auto">
              <a:xfrm>
                <a:off x="9897185" y="1551253"/>
                <a:ext cx="1905000" cy="1905000"/>
                <a:chOff x="-965200" y="2382364"/>
                <a:chExt cx="1905000" cy="1905000"/>
              </a:xfrm>
            </p:grpSpPr>
            <p:sp>
              <p:nvSpPr>
                <p:cNvPr id="31" name="Rounded Rectangle 30"/>
                <p:cNvSpPr/>
                <p:nvPr/>
              </p:nvSpPr>
              <p:spPr bwMode="auto">
                <a:xfrm>
                  <a:off x="-928335" y="2563349"/>
                  <a:ext cx="1857330" cy="169554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latin typeface="Segoe UI" pitchFamily="34" charset="0"/>
                    <a:ea typeface="ＭＳ Ｐゴシック" charset="-128"/>
                    <a:cs typeface="Segoe UI" pitchFamily="34" charset="0"/>
                  </a:endParaRPr>
                </a:p>
              </p:txBody>
            </p:sp>
            <p:sp>
              <p:nvSpPr>
                <p:cNvPr id="32" name="Block Arc 31"/>
                <p:cNvSpPr/>
                <p:nvPr/>
              </p:nvSpPr>
              <p:spPr bwMode="auto">
                <a:xfrm flipV="1">
                  <a:off x="-964847" y="2382364"/>
                  <a:ext cx="1904954" cy="1905101"/>
                </a:xfrm>
                <a:prstGeom prst="blockArc">
                  <a:avLst>
                    <a:gd name="adj1" fmla="val 10800000"/>
                    <a:gd name="adj2" fmla="val 21409210"/>
                    <a:gd name="adj3" fmla="val 4931"/>
                  </a:avLst>
                </a:prstGeom>
                <a:gradFill>
                  <a:gsLst>
                    <a:gs pos="0">
                      <a:schemeClr val="accent1">
                        <a:lumMod val="25000"/>
                      </a:schemeClr>
                    </a:gs>
                    <a:gs pos="50000">
                      <a:schemeClr val="accent1">
                        <a:lumMod val="50000"/>
                        <a:alpha val="39000"/>
                      </a:scheme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eaLnBrk="0" hangingPunct="0">
                    <a:defRPr/>
                  </a:pPr>
                  <a:endParaRPr lang="en-US" dirty="0">
                    <a:latin typeface="Segoe UI" pitchFamily="34" charset="0"/>
                    <a:ea typeface="ＭＳ Ｐゴシック" charset="-128"/>
                    <a:cs typeface="Segoe UI" pitchFamily="34" charset="0"/>
                  </a:endParaRPr>
                </a:p>
              </p:txBody>
            </p:sp>
          </p:grpSp>
          <p:sp>
            <p:nvSpPr>
              <p:cNvPr id="26" name="Oval 25"/>
              <p:cNvSpPr/>
              <p:nvPr/>
            </p:nvSpPr>
            <p:spPr bwMode="auto">
              <a:xfrm>
                <a:off x="10137239" y="2903497"/>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dirty="0">
                  <a:latin typeface="Segoe UI" pitchFamily="34" charset="0"/>
                  <a:ea typeface="ＭＳ Ｐゴシック" charset="-128"/>
                  <a:cs typeface="Segoe UI" pitchFamily="34" charset="0"/>
                </a:endParaRPr>
              </a:p>
            </p:txBody>
          </p:sp>
          <p:grpSp>
            <p:nvGrpSpPr>
              <p:cNvPr id="78860" name="Group 35"/>
              <p:cNvGrpSpPr>
                <a:grpSpLocks/>
              </p:cNvGrpSpPr>
              <p:nvPr/>
            </p:nvGrpSpPr>
            <p:grpSpPr bwMode="auto">
              <a:xfrm>
                <a:off x="10106325" y="2339494"/>
                <a:ext cx="1558094" cy="997325"/>
                <a:chOff x="-1795842" y="3032045"/>
                <a:chExt cx="1012160" cy="647876"/>
              </a:xfrm>
            </p:grpSpPr>
            <p:pic>
              <p:nvPicPr>
                <p:cNvPr id="28" name="Picture 27"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29230" y="3032558"/>
                  <a:ext cx="131998" cy="472343"/>
                </a:xfrm>
                <a:prstGeom prst="rect">
                  <a:avLst/>
                </a:prstGeom>
                <a:noFill/>
                <a:effectLst>
                  <a:outerShdw blurRad="190500" sx="102000" sy="102000" algn="ctr" rotWithShape="0">
                    <a:schemeClr val="bg1">
                      <a:alpha val="70000"/>
                    </a:schemeClr>
                  </a:outerShdw>
                </a:effectLst>
              </p:spPr>
            </p:pic>
            <p:pic>
              <p:nvPicPr>
                <p:cNvPr id="78862" name="Picture 28"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78863" name="Picture 29"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grpSp>
      </p:grpSp>
      <p:sp>
        <p:nvSpPr>
          <p:cNvPr id="78850" name="TextBox 13">
            <a:hlinkClick r:id="rId6"/>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45" name="Rounded Rectangle 44"/>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56" name="Text Placeholder 2"/>
          <p:cNvSpPr txBox="1">
            <a:spLocks/>
          </p:cNvSpPr>
          <p:nvPr/>
        </p:nvSpPr>
        <p:spPr>
          <a:xfrm>
            <a:off x="-153988" y="1760538"/>
            <a:ext cx="4530726" cy="1147762"/>
          </a:xfrm>
          <a:prstGeom prst="rect">
            <a:avLst/>
          </a:prstGeom>
        </p:spPr>
        <p:txBody>
          <a:bodyPr/>
          <a:lstStyle/>
          <a:p>
            <a:pPr marL="576263" lvl="1" indent="-6350" defTabSz="914099" eaLnBrk="0" hangingPunct="0">
              <a:lnSpc>
                <a:spcPct val="90000"/>
              </a:lnSpc>
              <a:spcBef>
                <a:spcPts val="800"/>
              </a:spcBef>
              <a:spcAft>
                <a:spcPts val="600"/>
              </a:spcAft>
              <a:buClr>
                <a:srgbClr val="3C938C"/>
              </a:buClr>
              <a:buSzPct val="120000"/>
              <a:defRPr/>
            </a:pPr>
            <a:r>
              <a:rPr lang="en-US" sz="1200" b="1" dirty="0">
                <a:solidFill>
                  <a:srgbClr val="3C938C"/>
                </a:solidFill>
                <a:latin typeface="Segoe" charset="0"/>
                <a:ea typeface="ＭＳ Ｐゴシック" charset="-128"/>
                <a:cs typeface="ＭＳ Ｐゴシック" charset="-128"/>
              </a:rPr>
              <a:t>Engine Detection and Removal Capabilities</a:t>
            </a:r>
          </a:p>
          <a:p>
            <a:pPr marL="800100" lvl="1" indent="-230188" defTabSz="914099" eaLnBrk="0" hangingPunct="0">
              <a:lnSpc>
                <a:spcPct val="90000"/>
              </a:lnSpc>
              <a:spcBef>
                <a:spcPts val="0"/>
              </a:spcBef>
              <a:spcAft>
                <a:spcPts val="600"/>
              </a:spcAft>
              <a:buClr>
                <a:srgbClr val="3C938C"/>
              </a:buClr>
              <a:buSzPct val="120000"/>
              <a:buFont typeface="Arial" pitchFamily="34" charset="0"/>
              <a:buChar char="•"/>
              <a:defRPr/>
            </a:pPr>
            <a:r>
              <a:rPr lang="en-US" sz="1200" dirty="0">
                <a:latin typeface="Segoe" charset="0"/>
                <a:ea typeface="ＭＳ Ｐゴシック" charset="-128"/>
                <a:cs typeface="ＭＳ Ｐゴシック" charset="-128"/>
              </a:rPr>
              <a:t>One solution for spyware and virus protection</a:t>
            </a:r>
          </a:p>
          <a:p>
            <a:pPr marL="800100" lvl="1" indent="-230188" defTabSz="914099" eaLnBrk="0" hangingPunct="0">
              <a:lnSpc>
                <a:spcPct val="90000"/>
              </a:lnSpc>
              <a:spcBef>
                <a:spcPts val="0"/>
              </a:spcBef>
              <a:spcAft>
                <a:spcPts val="600"/>
              </a:spcAft>
              <a:buClr>
                <a:srgbClr val="3C938C"/>
              </a:buClr>
              <a:buSzPct val="120000"/>
              <a:buFont typeface="Arial" pitchFamily="34" charset="0"/>
              <a:buChar char="•"/>
              <a:defRPr/>
            </a:pPr>
            <a:r>
              <a:rPr lang="en-US" sz="1200" dirty="0">
                <a:latin typeface="Segoe" charset="0"/>
                <a:ea typeface="ＭＳ Ｐゴシック" charset="-128"/>
                <a:cs typeface="ＭＳ Ｐゴシック" charset="-128"/>
              </a:rPr>
              <a:t>Real-time detection using Microsoft</a:t>
            </a:r>
            <a:r>
              <a:rPr lang="en-US" sz="1200" baseline="30000" dirty="0">
                <a:latin typeface="Segoe" charset="0"/>
                <a:ea typeface="ＭＳ Ｐゴシック" charset="-128"/>
                <a:cs typeface="ＭＳ Ｐゴシック" charset="-128"/>
              </a:rPr>
              <a:t>®</a:t>
            </a:r>
            <a:r>
              <a:rPr lang="en-US" sz="1200" dirty="0">
                <a:latin typeface="Segoe" charset="0"/>
                <a:ea typeface="ＭＳ Ｐゴシック" charset="-128"/>
                <a:cs typeface="ＭＳ Ｐゴシック" charset="-128"/>
              </a:rPr>
              <a:t> Windows</a:t>
            </a:r>
            <a:r>
              <a:rPr lang="en-US" sz="1200" baseline="30000" dirty="0">
                <a:latin typeface="Segoe" charset="0"/>
                <a:ea typeface="ＭＳ Ｐゴシック" charset="-128"/>
                <a:cs typeface="ＭＳ Ｐゴシック" charset="-128"/>
              </a:rPr>
              <a:t>®</a:t>
            </a:r>
            <a:r>
              <a:rPr lang="en-US" sz="1200" dirty="0">
                <a:latin typeface="Segoe" charset="0"/>
                <a:ea typeface="ＭＳ Ｐゴシック" charset="-128"/>
                <a:cs typeface="ＭＳ Ｐゴシック" charset="-128"/>
              </a:rPr>
              <a:t> Filter Manager technology </a:t>
            </a:r>
          </a:p>
          <a:p>
            <a:pPr marL="800100" lvl="1" indent="-230188" defTabSz="914099" eaLnBrk="0" hangingPunct="0">
              <a:lnSpc>
                <a:spcPct val="90000"/>
              </a:lnSpc>
              <a:spcBef>
                <a:spcPts val="0"/>
              </a:spcBef>
              <a:spcAft>
                <a:spcPts val="600"/>
              </a:spcAft>
              <a:buClr>
                <a:srgbClr val="3C938C"/>
              </a:buClr>
              <a:buSzPct val="120000"/>
              <a:buFont typeface="Arial" pitchFamily="34" charset="0"/>
              <a:buChar char="•"/>
              <a:defRPr/>
            </a:pPr>
            <a:r>
              <a:rPr lang="en-US" sz="1200" dirty="0">
                <a:latin typeface="Segoe" charset="0"/>
                <a:ea typeface="ＭＳ Ｐゴシック" charset="-128"/>
                <a:cs typeface="ＭＳ Ｐゴシック" charset="-128"/>
              </a:rPr>
              <a:t>Assurance that system is fully functional after cleaning</a:t>
            </a:r>
          </a:p>
        </p:txBody>
      </p:sp>
      <p:sp>
        <p:nvSpPr>
          <p:cNvPr id="80902" name="Title 61"/>
          <p:cNvSpPr>
            <a:spLocks noGrp="1"/>
          </p:cNvSpPr>
          <p:nvPr>
            <p:ph type="title"/>
          </p:nvPr>
        </p:nvSpPr>
        <p:spPr/>
        <p:txBody>
          <a:bodyPr/>
          <a:lstStyle/>
          <a:p>
            <a:r>
              <a:rPr altLang="zh-CN" smtClean="0">
                <a:solidFill>
                  <a:srgbClr val="000000"/>
                </a:solidFill>
                <a:cs typeface="Segoe UI" pitchFamily="34" charset="0"/>
              </a:rPr>
              <a:t>Unified Malware Protection</a:t>
            </a:r>
          </a:p>
        </p:txBody>
      </p:sp>
      <p:pic>
        <p:nvPicPr>
          <p:cNvPr id="80903" name="Picture 3" descr="C:\Users\joel.sloss.ADVAIYA\Desktop\Logos\Forefront Client Security\forefront client security grid bl h.png"/>
          <p:cNvPicPr>
            <a:picLocks noChangeAspect="1" noChangeArrowheads="1"/>
          </p:cNvPicPr>
          <p:nvPr/>
        </p:nvPicPr>
        <p:blipFill>
          <a:blip r:embed="rId3"/>
          <a:srcRect/>
          <a:stretch>
            <a:fillRect/>
          </a:stretch>
        </p:blipFill>
        <p:spPr bwMode="auto">
          <a:xfrm>
            <a:off x="538163" y="1058863"/>
            <a:ext cx="1201737" cy="465137"/>
          </a:xfrm>
          <a:prstGeom prst="rect">
            <a:avLst/>
          </a:prstGeom>
          <a:noFill/>
          <a:ln w="9525">
            <a:noFill/>
            <a:miter lim="800000"/>
            <a:headEnd/>
            <a:tailEnd/>
          </a:ln>
        </p:spPr>
      </p:pic>
      <p:sp>
        <p:nvSpPr>
          <p:cNvPr id="48" name="Rounded Rectangle 47"/>
          <p:cNvSpPr/>
          <p:nvPr/>
        </p:nvSpPr>
        <p:spPr bwMode="auto">
          <a:xfrm>
            <a:off x="381000" y="3184525"/>
            <a:ext cx="8367713" cy="2998788"/>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pic>
        <p:nvPicPr>
          <p:cNvPr id="80905" name="Picture 50" descr="round.png"/>
          <p:cNvPicPr>
            <a:picLocks noChangeAspect="1"/>
          </p:cNvPicPr>
          <p:nvPr/>
        </p:nvPicPr>
        <p:blipFill>
          <a:blip r:embed="rId4"/>
          <a:srcRect t="14310" b="11925"/>
          <a:stretch>
            <a:fillRect/>
          </a:stretch>
        </p:blipFill>
        <p:spPr bwMode="auto">
          <a:xfrm>
            <a:off x="2052638" y="3279775"/>
            <a:ext cx="3833812" cy="2827338"/>
          </a:xfrm>
          <a:prstGeom prst="rect">
            <a:avLst/>
          </a:prstGeom>
          <a:noFill/>
          <a:ln w="9525">
            <a:noFill/>
            <a:miter lim="800000"/>
            <a:headEnd/>
            <a:tailEnd/>
          </a:ln>
        </p:spPr>
      </p:pic>
      <p:grpSp>
        <p:nvGrpSpPr>
          <p:cNvPr id="80906" name="Group 102"/>
          <p:cNvGrpSpPr>
            <a:grpSpLocks/>
          </p:cNvGrpSpPr>
          <p:nvPr/>
        </p:nvGrpSpPr>
        <p:grpSpPr bwMode="auto">
          <a:xfrm>
            <a:off x="457200" y="4005263"/>
            <a:ext cx="1033463" cy="1339850"/>
            <a:chOff x="2705672" y="4597600"/>
            <a:chExt cx="1032952" cy="1340448"/>
          </a:xfrm>
        </p:grpSpPr>
        <p:pic>
          <p:nvPicPr>
            <p:cNvPr id="80944" name="Picture 78" descr="Server.png"/>
            <p:cNvPicPr>
              <a:picLocks noChangeAspect="1"/>
            </p:cNvPicPr>
            <p:nvPr/>
          </p:nvPicPr>
          <p:blipFill>
            <a:blip r:embed="rId5"/>
            <a:srcRect/>
            <a:stretch>
              <a:fillRect/>
            </a:stretch>
          </p:blipFill>
          <p:spPr bwMode="auto">
            <a:xfrm>
              <a:off x="2720422" y="5023648"/>
              <a:ext cx="914400" cy="914400"/>
            </a:xfrm>
            <a:prstGeom prst="rect">
              <a:avLst/>
            </a:prstGeom>
            <a:noFill/>
            <a:ln w="9525">
              <a:noFill/>
              <a:miter lim="800000"/>
              <a:headEnd/>
              <a:tailEnd/>
            </a:ln>
          </p:spPr>
        </p:pic>
        <p:sp>
          <p:nvSpPr>
            <p:cNvPr id="90" name="Rectangle 14"/>
            <p:cNvSpPr txBox="1">
              <a:spLocks noChangeArrowheads="1"/>
            </p:cNvSpPr>
            <p:nvPr/>
          </p:nvSpPr>
          <p:spPr bwMode="auto">
            <a:xfrm>
              <a:off x="2705672" y="4597600"/>
              <a:ext cx="1032952" cy="430404"/>
            </a:xfrm>
            <a:prstGeom prst="rect">
              <a:avLst/>
            </a:prstGeom>
            <a:noFill/>
            <a:ln w="9525">
              <a:noFill/>
              <a:miter lim="800000"/>
              <a:headEnd/>
              <a:tailEnd/>
            </a:ln>
          </p:spPr>
          <p:txBody>
            <a:bodyPr>
              <a:spAutoFit/>
            </a:bodyPr>
            <a:lstStyle/>
            <a:p>
              <a:pPr algn="ctr" eaLnBrk="0" hangingPunct="0">
                <a:defRPr/>
              </a:pPr>
              <a:r>
                <a:rPr lang="en-US" sz="1100" dirty="0">
                  <a:latin typeface="Segoe UI" pitchFamily="34" charset="0"/>
                  <a:ea typeface="+mn-ea"/>
                  <a:cs typeface="Segoe UI" pitchFamily="34" charset="0"/>
                </a:rPr>
                <a:t>Management Console</a:t>
              </a:r>
            </a:p>
          </p:txBody>
        </p:sp>
      </p:grpSp>
      <p:grpSp>
        <p:nvGrpSpPr>
          <p:cNvPr id="80907" name="Group 135"/>
          <p:cNvGrpSpPr>
            <a:grpSpLocks/>
          </p:cNvGrpSpPr>
          <p:nvPr/>
        </p:nvGrpSpPr>
        <p:grpSpPr bwMode="auto">
          <a:xfrm>
            <a:off x="1243013" y="4686300"/>
            <a:ext cx="728662" cy="220663"/>
            <a:chOff x="1812104" y="6468556"/>
            <a:chExt cx="1543017" cy="188836"/>
          </a:xfrm>
        </p:grpSpPr>
        <p:cxnSp>
          <p:nvCxnSpPr>
            <p:cNvPr id="80942" name="Straight Connector 97"/>
            <p:cNvCxnSpPr>
              <a:cxnSpLocks noChangeShapeType="1"/>
            </p:cNvCxnSpPr>
            <p:nvPr/>
          </p:nvCxnSpPr>
          <p:spPr bwMode="auto">
            <a:xfrm>
              <a:off x="1813704" y="6468556"/>
              <a:ext cx="1541417" cy="1588"/>
            </a:xfrm>
            <a:prstGeom prst="line">
              <a:avLst/>
            </a:prstGeom>
            <a:noFill/>
            <a:ln w="9525" algn="ctr">
              <a:solidFill>
                <a:schemeClr val="tx1"/>
              </a:solidFill>
              <a:round/>
              <a:headEnd/>
              <a:tailEnd type="triangle" w="med" len="med"/>
            </a:ln>
          </p:spPr>
        </p:cxnSp>
        <p:cxnSp>
          <p:nvCxnSpPr>
            <p:cNvPr id="80943" name="Straight Connector 98"/>
            <p:cNvCxnSpPr>
              <a:cxnSpLocks noChangeShapeType="1"/>
            </p:cNvCxnSpPr>
            <p:nvPr/>
          </p:nvCxnSpPr>
          <p:spPr bwMode="auto">
            <a:xfrm>
              <a:off x="1812104" y="6655804"/>
              <a:ext cx="1541417" cy="1588"/>
            </a:xfrm>
            <a:prstGeom prst="line">
              <a:avLst/>
            </a:prstGeom>
            <a:noFill/>
            <a:ln w="9525" algn="ctr">
              <a:solidFill>
                <a:schemeClr val="tx1"/>
              </a:solidFill>
              <a:round/>
              <a:headEnd type="triangle" w="med" len="med"/>
              <a:tailEnd/>
            </a:ln>
          </p:spPr>
        </p:cxnSp>
      </p:grpSp>
      <p:sp>
        <p:nvSpPr>
          <p:cNvPr id="93" name="Rectangle 14"/>
          <p:cNvSpPr txBox="1">
            <a:spLocks noChangeArrowheads="1"/>
          </p:cNvSpPr>
          <p:nvPr/>
        </p:nvSpPr>
        <p:spPr bwMode="auto">
          <a:xfrm>
            <a:off x="7272338" y="5345113"/>
            <a:ext cx="1268412" cy="261937"/>
          </a:xfrm>
          <a:prstGeom prst="rect">
            <a:avLst/>
          </a:prstGeom>
          <a:noFill/>
          <a:ln w="9525">
            <a:noFill/>
            <a:miter lim="800000"/>
            <a:headEnd/>
            <a:tailEnd/>
          </a:ln>
        </p:spPr>
        <p:txBody>
          <a:bodyPr wrap="none">
            <a:spAutoFit/>
          </a:bodyPr>
          <a:lstStyle/>
          <a:p>
            <a:pPr algn="ctr" eaLnBrk="0" hangingPunct="0">
              <a:defRPr/>
            </a:pPr>
            <a:r>
              <a:rPr lang="en-US" sz="1100" dirty="0">
                <a:latin typeface="Segoe UI" pitchFamily="34" charset="0"/>
                <a:ea typeface="+mn-ea"/>
                <a:cs typeface="Segoe UI" pitchFamily="34" charset="0"/>
              </a:rPr>
              <a:t>Malicious Threats</a:t>
            </a:r>
          </a:p>
        </p:txBody>
      </p:sp>
      <p:pic>
        <p:nvPicPr>
          <p:cNvPr id="101" name="Picture 100" descr="cloud.png"/>
          <p:cNvPicPr>
            <a:picLocks noChangeAspect="1"/>
          </p:cNvPicPr>
          <p:nvPr/>
        </p:nvPicPr>
        <p:blipFill>
          <a:blip r:embed="rId6"/>
          <a:stretch>
            <a:fillRect/>
          </a:stretch>
        </p:blipFill>
        <p:spPr>
          <a:xfrm>
            <a:off x="6858000" y="4572000"/>
            <a:ext cx="1752600" cy="750888"/>
          </a:xfrm>
          <a:prstGeom prst="rect">
            <a:avLst/>
          </a:prstGeom>
          <a:noFill/>
          <a:effectLst>
            <a:outerShdw blurRad="50800" dist="38100" dir="2700000" algn="tl" rotWithShape="0">
              <a:prstClr val="black">
                <a:alpha val="40000"/>
              </a:prstClr>
            </a:outerShdw>
          </a:effectLst>
        </p:spPr>
      </p:pic>
      <p:sp>
        <p:nvSpPr>
          <p:cNvPr id="80910" name="Rectangle 115"/>
          <p:cNvSpPr>
            <a:spLocks noChangeArrowheads="1"/>
          </p:cNvSpPr>
          <p:nvPr/>
        </p:nvSpPr>
        <p:spPr bwMode="auto">
          <a:xfrm>
            <a:off x="5049838" y="4454525"/>
            <a:ext cx="755650" cy="369888"/>
          </a:xfrm>
          <a:prstGeom prst="rect">
            <a:avLst/>
          </a:prstGeom>
          <a:noFill/>
          <a:ln w="9525">
            <a:noFill/>
            <a:miter lim="800000"/>
            <a:headEnd/>
            <a:tailEnd/>
          </a:ln>
        </p:spPr>
        <p:txBody>
          <a:bodyPr wrap="none">
            <a:spAutoFit/>
          </a:bodyPr>
          <a:lstStyle/>
          <a:p>
            <a:pPr algn="ctr" defTabSz="1466850" eaLnBrk="0" hangingPunct="0">
              <a:lnSpc>
                <a:spcPct val="90000"/>
              </a:lnSpc>
              <a:buClr>
                <a:srgbClr val="008000"/>
              </a:buClr>
              <a:buSzPct val="80000"/>
            </a:pPr>
            <a:r>
              <a:rPr lang="en-US" altLang="zh-CN" sz="1000">
                <a:latin typeface="Segoe"/>
              </a:rPr>
              <a:t>Antivirus /</a:t>
            </a:r>
            <a:br>
              <a:rPr lang="en-US" altLang="zh-CN" sz="1000">
                <a:latin typeface="Segoe"/>
              </a:rPr>
            </a:br>
            <a:r>
              <a:rPr lang="en-US" altLang="zh-CN" sz="1000">
                <a:latin typeface="Segoe"/>
              </a:rPr>
              <a:t>worms</a:t>
            </a:r>
          </a:p>
        </p:txBody>
      </p:sp>
      <p:sp>
        <p:nvSpPr>
          <p:cNvPr id="80911" name="Rectangle 116"/>
          <p:cNvSpPr>
            <a:spLocks noChangeArrowheads="1"/>
          </p:cNvSpPr>
          <p:nvPr/>
        </p:nvSpPr>
        <p:spPr bwMode="auto">
          <a:xfrm>
            <a:off x="4284663" y="4811713"/>
            <a:ext cx="641350" cy="369887"/>
          </a:xfrm>
          <a:prstGeom prst="rect">
            <a:avLst/>
          </a:prstGeom>
          <a:noFill/>
          <a:ln w="9525">
            <a:noFill/>
            <a:miter lim="800000"/>
            <a:headEnd/>
            <a:tailEnd/>
          </a:ln>
        </p:spPr>
        <p:txBody>
          <a:bodyPr wrap="none">
            <a:spAutoFit/>
          </a:bodyPr>
          <a:lstStyle/>
          <a:p>
            <a:pPr marL="0" lvl="1" algn="ctr" defTabSz="1466850" eaLnBrk="0" hangingPunct="0">
              <a:lnSpc>
                <a:spcPct val="90000"/>
              </a:lnSpc>
              <a:buClr>
                <a:srgbClr val="008000"/>
              </a:buClr>
              <a:buSzPct val="80000"/>
            </a:pPr>
            <a:r>
              <a:rPr lang="en-US" altLang="zh-CN" sz="1000">
                <a:latin typeface="Segoe"/>
              </a:rPr>
              <a:t>Anti-</a:t>
            </a:r>
          </a:p>
          <a:p>
            <a:pPr marL="0" lvl="1" algn="ctr" defTabSz="1466850" eaLnBrk="0" hangingPunct="0">
              <a:lnSpc>
                <a:spcPct val="90000"/>
              </a:lnSpc>
              <a:buClr>
                <a:srgbClr val="008000"/>
              </a:buClr>
              <a:buSzPct val="80000"/>
            </a:pPr>
            <a:r>
              <a:rPr lang="en-US" altLang="zh-CN" sz="1000">
                <a:latin typeface="Segoe"/>
              </a:rPr>
              <a:t>spyware</a:t>
            </a:r>
          </a:p>
        </p:txBody>
      </p:sp>
      <p:sp>
        <p:nvSpPr>
          <p:cNvPr id="80912" name="Rectangle 117"/>
          <p:cNvSpPr>
            <a:spLocks noChangeArrowheads="1"/>
          </p:cNvSpPr>
          <p:nvPr/>
        </p:nvSpPr>
        <p:spPr bwMode="auto">
          <a:xfrm>
            <a:off x="4267200" y="4114800"/>
            <a:ext cx="712788" cy="369888"/>
          </a:xfrm>
          <a:prstGeom prst="rect">
            <a:avLst/>
          </a:prstGeom>
          <a:noFill/>
          <a:ln w="9525">
            <a:noFill/>
            <a:miter lim="800000"/>
            <a:headEnd/>
            <a:tailEnd/>
          </a:ln>
        </p:spPr>
        <p:txBody>
          <a:bodyPr>
            <a:spAutoFit/>
          </a:bodyPr>
          <a:lstStyle/>
          <a:p>
            <a:pPr marL="0" lvl="1" algn="ctr" defTabSz="1466850" eaLnBrk="0" hangingPunct="0">
              <a:lnSpc>
                <a:spcPct val="90000"/>
              </a:lnSpc>
              <a:buClr>
                <a:srgbClr val="008000"/>
              </a:buClr>
              <a:buSzPct val="80000"/>
            </a:pPr>
            <a:r>
              <a:rPr lang="en-US" altLang="zh-CN" sz="1000">
                <a:latin typeface="Segoe"/>
              </a:rPr>
              <a:t>Heuristic </a:t>
            </a:r>
            <a:br>
              <a:rPr lang="en-US" altLang="zh-CN" sz="1000">
                <a:latin typeface="Segoe"/>
              </a:rPr>
            </a:br>
            <a:r>
              <a:rPr lang="en-US" altLang="zh-CN" sz="1000">
                <a:latin typeface="Segoe"/>
              </a:rPr>
              <a:t>detection</a:t>
            </a:r>
          </a:p>
        </p:txBody>
      </p:sp>
      <p:sp>
        <p:nvSpPr>
          <p:cNvPr id="80913" name="Rectangle 118"/>
          <p:cNvSpPr>
            <a:spLocks noChangeArrowheads="1"/>
          </p:cNvSpPr>
          <p:nvPr/>
        </p:nvSpPr>
        <p:spPr bwMode="auto">
          <a:xfrm>
            <a:off x="3252788" y="4964113"/>
            <a:ext cx="860425" cy="508000"/>
          </a:xfrm>
          <a:prstGeom prst="rect">
            <a:avLst/>
          </a:prstGeom>
          <a:noFill/>
          <a:ln w="9525">
            <a:noFill/>
            <a:miter lim="800000"/>
            <a:headEnd/>
            <a:tailEnd/>
          </a:ln>
        </p:spPr>
        <p:txBody>
          <a:bodyPr>
            <a:spAutoFit/>
          </a:bodyPr>
          <a:lstStyle/>
          <a:p>
            <a:pPr marL="0" lvl="1" algn="ctr" defTabSz="1466850" eaLnBrk="0" hangingPunct="0">
              <a:lnSpc>
                <a:spcPct val="90000"/>
              </a:lnSpc>
              <a:buClr>
                <a:srgbClr val="008000"/>
              </a:buClr>
              <a:buSzPct val="80000"/>
            </a:pPr>
            <a:r>
              <a:rPr lang="en-US" altLang="zh-CN" sz="1000">
                <a:latin typeface="Segoe"/>
              </a:rPr>
              <a:t>User-mode </a:t>
            </a:r>
            <a:br>
              <a:rPr lang="en-US" altLang="zh-CN" sz="1000">
                <a:latin typeface="Segoe"/>
              </a:rPr>
            </a:br>
            <a:r>
              <a:rPr lang="en-US" altLang="zh-CN" sz="1000">
                <a:latin typeface="Segoe"/>
              </a:rPr>
              <a:t>rootkit scanning</a:t>
            </a:r>
          </a:p>
        </p:txBody>
      </p:sp>
      <p:sp>
        <p:nvSpPr>
          <p:cNvPr id="80914" name="Rectangle 119"/>
          <p:cNvSpPr>
            <a:spLocks noChangeArrowheads="1"/>
          </p:cNvSpPr>
          <p:nvPr/>
        </p:nvSpPr>
        <p:spPr bwMode="auto">
          <a:xfrm>
            <a:off x="3048000" y="3962400"/>
            <a:ext cx="1304925" cy="369888"/>
          </a:xfrm>
          <a:prstGeom prst="rect">
            <a:avLst/>
          </a:prstGeom>
          <a:noFill/>
          <a:ln w="9525">
            <a:noFill/>
            <a:miter lim="800000"/>
            <a:headEnd/>
            <a:tailEnd/>
          </a:ln>
        </p:spPr>
        <p:txBody>
          <a:bodyPr>
            <a:spAutoFit/>
          </a:bodyPr>
          <a:lstStyle/>
          <a:p>
            <a:pPr marL="0" lvl="1" algn="ctr" defTabSz="1466850" eaLnBrk="0" hangingPunct="0">
              <a:lnSpc>
                <a:spcPct val="90000"/>
              </a:lnSpc>
              <a:buClr>
                <a:srgbClr val="008000"/>
              </a:buClr>
              <a:buSzPct val="80000"/>
            </a:pPr>
            <a:r>
              <a:rPr lang="en-US" altLang="zh-CN" sz="1000">
                <a:latin typeface="Segoe"/>
              </a:rPr>
              <a:t>Behavior </a:t>
            </a:r>
            <a:br>
              <a:rPr lang="en-US" altLang="zh-CN" sz="1000">
                <a:latin typeface="Segoe"/>
              </a:rPr>
            </a:br>
            <a:r>
              <a:rPr lang="en-US" altLang="zh-CN" sz="1000">
                <a:latin typeface="Segoe"/>
              </a:rPr>
              <a:t>analysis</a:t>
            </a:r>
          </a:p>
        </p:txBody>
      </p:sp>
      <p:sp>
        <p:nvSpPr>
          <p:cNvPr id="121" name="Arc 120"/>
          <p:cNvSpPr/>
          <p:nvPr/>
        </p:nvSpPr>
        <p:spPr bwMode="auto">
          <a:xfrm rot="5400000">
            <a:off x="2263775" y="3573463"/>
            <a:ext cx="2035175" cy="1838325"/>
          </a:xfrm>
          <a:prstGeom prst="arc">
            <a:avLst>
              <a:gd name="adj1" fmla="val 11508300"/>
              <a:gd name="adj2" fmla="val 16189191"/>
            </a:avLst>
          </a:prstGeom>
          <a:noFill/>
          <a:ln w="19050" cap="flat" cmpd="sng" algn="ctr">
            <a:solidFill>
              <a:schemeClr val="bg1">
                <a:lumMod val="50000"/>
                <a:alpha val="52000"/>
              </a:schemeClr>
            </a:solidFill>
            <a:prstDash val="sysDash"/>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22" name="Arc 121"/>
          <p:cNvSpPr/>
          <p:nvPr/>
        </p:nvSpPr>
        <p:spPr bwMode="auto">
          <a:xfrm rot="5400000">
            <a:off x="2321719" y="3920331"/>
            <a:ext cx="1981200" cy="1760538"/>
          </a:xfrm>
          <a:prstGeom prst="arc">
            <a:avLst>
              <a:gd name="adj1" fmla="val 16227200"/>
              <a:gd name="adj2" fmla="val 21019945"/>
            </a:avLst>
          </a:prstGeom>
          <a:noFill/>
          <a:ln w="19050" cap="flat" cmpd="sng" algn="ctr">
            <a:solidFill>
              <a:schemeClr val="bg1">
                <a:lumMod val="50000"/>
                <a:alpha val="52000"/>
              </a:schemeClr>
            </a:solidFill>
            <a:prstDash val="sysDash"/>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cxnSp>
        <p:nvCxnSpPr>
          <p:cNvPr id="123" name="Straight Connector 122"/>
          <p:cNvCxnSpPr/>
          <p:nvPr/>
        </p:nvCxnSpPr>
        <p:spPr bwMode="auto">
          <a:xfrm rot="10800000">
            <a:off x="3663950" y="4648200"/>
            <a:ext cx="1289050" cy="0"/>
          </a:xfrm>
          <a:prstGeom prst="line">
            <a:avLst/>
          </a:prstGeom>
          <a:noFill/>
          <a:ln w="19050" cap="flat" cmpd="sng" algn="ctr">
            <a:solidFill>
              <a:schemeClr val="bg1">
                <a:lumMod val="50000"/>
                <a:alpha val="52000"/>
              </a:schemeClr>
            </a:solidFill>
            <a:prstDash val="sysDash"/>
            <a:round/>
            <a:headEnd type="none" w="med" len="med"/>
            <a:tailEnd type="none" w="med" len="med"/>
          </a:ln>
          <a:effectLst>
            <a:outerShdw blurRad="50800" dist="38100" dir="2700000" algn="tl" rotWithShape="0">
              <a:prstClr val="black">
                <a:alpha val="40000"/>
              </a:prstClr>
            </a:outerShdw>
          </a:effectLst>
        </p:spPr>
      </p:cxnSp>
      <p:pic>
        <p:nvPicPr>
          <p:cNvPr id="80918" name="Picture 57" descr="My Computer.png"/>
          <p:cNvPicPr>
            <a:picLocks noChangeAspect="1"/>
          </p:cNvPicPr>
          <p:nvPr/>
        </p:nvPicPr>
        <p:blipFill>
          <a:blip r:embed="rId7"/>
          <a:srcRect/>
          <a:stretch>
            <a:fillRect/>
          </a:stretch>
        </p:blipFill>
        <p:spPr bwMode="auto">
          <a:xfrm>
            <a:off x="2514600" y="4283075"/>
            <a:ext cx="768350" cy="768350"/>
          </a:xfrm>
          <a:prstGeom prst="rect">
            <a:avLst/>
          </a:prstGeom>
          <a:noFill/>
          <a:ln w="9525">
            <a:noFill/>
            <a:miter lim="800000"/>
            <a:headEnd/>
            <a:tailEnd/>
          </a:ln>
        </p:spPr>
      </p:pic>
      <p:sp>
        <p:nvSpPr>
          <p:cNvPr id="130" name="Arc 129"/>
          <p:cNvSpPr/>
          <p:nvPr/>
        </p:nvSpPr>
        <p:spPr bwMode="auto">
          <a:xfrm rot="5400000">
            <a:off x="3453606" y="3617119"/>
            <a:ext cx="2922588" cy="2057400"/>
          </a:xfrm>
          <a:prstGeom prst="arc">
            <a:avLst>
              <a:gd name="adj1" fmla="val 13285513"/>
              <a:gd name="adj2" fmla="val 19252055"/>
            </a:avLst>
          </a:prstGeom>
          <a:noFill/>
          <a:ln w="1905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37" name="Arc 136"/>
          <p:cNvSpPr/>
          <p:nvPr/>
        </p:nvSpPr>
        <p:spPr bwMode="auto">
          <a:xfrm rot="5400000">
            <a:off x="2878138" y="3644900"/>
            <a:ext cx="2373312" cy="2033588"/>
          </a:xfrm>
          <a:prstGeom prst="arc">
            <a:avLst>
              <a:gd name="adj1" fmla="val 12778093"/>
              <a:gd name="adj2" fmla="val 19664857"/>
            </a:avLst>
          </a:prstGeom>
          <a:noFill/>
          <a:ln w="19050" cap="flat" cmpd="sng" algn="ctr">
            <a:solidFill>
              <a:schemeClr val="bg1">
                <a:lumMod val="50000"/>
                <a:alpha val="52000"/>
              </a:schemeClr>
            </a:solidFill>
            <a:prstDash val="sysDash"/>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38" name="Text Placeholder 2"/>
          <p:cNvSpPr txBox="1">
            <a:spLocks/>
          </p:cNvSpPr>
          <p:nvPr/>
        </p:nvSpPr>
        <p:spPr>
          <a:xfrm>
            <a:off x="4059238" y="1760538"/>
            <a:ext cx="4529137" cy="1147762"/>
          </a:xfrm>
          <a:prstGeom prst="rect">
            <a:avLst/>
          </a:prstGeom>
        </p:spPr>
        <p:txBody>
          <a:bodyPr/>
          <a:lstStyle/>
          <a:p>
            <a:pPr marL="576263" lvl="1" indent="-6350" defTabSz="914099" eaLnBrk="0" hangingPunct="0">
              <a:lnSpc>
                <a:spcPct val="90000"/>
              </a:lnSpc>
              <a:spcBef>
                <a:spcPts val="800"/>
              </a:spcBef>
              <a:spcAft>
                <a:spcPts val="600"/>
              </a:spcAft>
              <a:buClr>
                <a:srgbClr val="3C938C"/>
              </a:buClr>
              <a:buSzPct val="120000"/>
              <a:defRPr/>
            </a:pPr>
            <a:r>
              <a:rPr lang="en-US" sz="1200" b="1" dirty="0">
                <a:solidFill>
                  <a:srgbClr val="3C938C"/>
                </a:solidFill>
                <a:latin typeface="Segoe" charset="0"/>
                <a:ea typeface="ＭＳ Ｐゴシック" charset="-128"/>
                <a:cs typeface="ＭＳ Ｐゴシック" charset="-128"/>
              </a:rPr>
              <a:t>Comprehensive Antivirus/Anti-Spyware Protection</a:t>
            </a:r>
          </a:p>
          <a:p>
            <a:pPr marL="800100" lvl="1" indent="-230188" defTabSz="914099" eaLnBrk="0" hangingPunct="0">
              <a:lnSpc>
                <a:spcPct val="90000"/>
              </a:lnSpc>
              <a:spcBef>
                <a:spcPts val="0"/>
              </a:spcBef>
              <a:spcAft>
                <a:spcPts val="600"/>
              </a:spcAft>
              <a:buClr>
                <a:srgbClr val="3C938C"/>
              </a:buClr>
              <a:buSzPct val="120000"/>
              <a:buFont typeface="Arial" pitchFamily="34" charset="0"/>
              <a:buChar char="•"/>
              <a:defRPr/>
            </a:pPr>
            <a:r>
              <a:rPr lang="en-US" sz="1200" dirty="0">
                <a:latin typeface="Segoe" charset="0"/>
                <a:ea typeface="ＭＳ Ｐゴシック" charset="-128"/>
                <a:cs typeface="ＭＳ Ｐゴシック" charset="-128"/>
              </a:rPr>
              <a:t>Single scanning agent to enhance client machine performance</a:t>
            </a:r>
          </a:p>
          <a:p>
            <a:pPr marL="800100" lvl="1" indent="-230188" defTabSz="914099" eaLnBrk="0" hangingPunct="0">
              <a:lnSpc>
                <a:spcPct val="90000"/>
              </a:lnSpc>
              <a:spcBef>
                <a:spcPts val="0"/>
              </a:spcBef>
              <a:spcAft>
                <a:spcPts val="600"/>
              </a:spcAft>
              <a:buClr>
                <a:srgbClr val="3C938C"/>
              </a:buClr>
              <a:buSzPct val="120000"/>
              <a:buFont typeface="Arial" pitchFamily="34" charset="0"/>
              <a:buChar char="•"/>
              <a:defRPr/>
            </a:pPr>
            <a:r>
              <a:rPr lang="en-US" sz="1200" dirty="0">
                <a:latin typeface="Segoe" charset="0"/>
                <a:ea typeface="ＭＳ Ｐゴシック" charset="-128"/>
                <a:cs typeface="ＭＳ Ｐゴシック" charset="-128"/>
              </a:rPr>
              <a:t>On-access protection via kernel mode mini-filter</a:t>
            </a:r>
          </a:p>
        </p:txBody>
      </p:sp>
      <p:sp>
        <p:nvSpPr>
          <p:cNvPr id="61" name="Round Same Side Corner Rectangle 60"/>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80925" name="Group 41"/>
          <p:cNvGrpSpPr>
            <a:grpSpLocks/>
          </p:cNvGrpSpPr>
          <p:nvPr/>
        </p:nvGrpSpPr>
        <p:grpSpPr bwMode="auto">
          <a:xfrm>
            <a:off x="7927975" y="434975"/>
            <a:ext cx="1025525" cy="660400"/>
            <a:chOff x="7327990" y="687613"/>
            <a:chExt cx="2055649" cy="1323006"/>
          </a:xfrm>
        </p:grpSpPr>
        <p:sp>
          <p:nvSpPr>
            <p:cNvPr id="64" name="Oval 63"/>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65" name="TextBox 64"/>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66" name="Block Arc 65"/>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80927" name="Group 72"/>
          <p:cNvGrpSpPr>
            <a:grpSpLocks/>
          </p:cNvGrpSpPr>
          <p:nvPr/>
        </p:nvGrpSpPr>
        <p:grpSpPr bwMode="auto">
          <a:xfrm>
            <a:off x="8031163" y="30163"/>
            <a:ext cx="917575" cy="587375"/>
            <a:chOff x="-1795842" y="3032045"/>
            <a:chExt cx="1012160" cy="647876"/>
          </a:xfrm>
        </p:grpSpPr>
        <p:pic>
          <p:nvPicPr>
            <p:cNvPr id="68" name="Picture 2" descr="\\eventsql\dvd\Online_ART\DVD_ART35\Artwork_Imagery\Icons - Illustrations\people\black silhouettes\PRB man silhouette people ready.png"/>
            <p:cNvPicPr>
              <a:picLocks noChangeAspect="1" noChangeArrowheads="1"/>
            </p:cNvPicPr>
            <p:nvPr/>
          </p:nvPicPr>
          <p:blipFill>
            <a:blip r:embed="rId8"/>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80936" name="Picture 68" descr="explorer.exe_I0104_0409.png"/>
            <p:cNvPicPr>
              <a:picLocks noChangeAspect="1"/>
            </p:cNvPicPr>
            <p:nvPr/>
          </p:nvPicPr>
          <p:blipFill>
            <a:blip r:embed="rId9"/>
            <a:srcRect/>
            <a:stretch>
              <a:fillRect/>
            </a:stretch>
          </p:blipFill>
          <p:spPr bwMode="auto">
            <a:xfrm>
              <a:off x="-1329180" y="3134423"/>
              <a:ext cx="545498" cy="545498"/>
            </a:xfrm>
            <a:prstGeom prst="rect">
              <a:avLst/>
            </a:prstGeom>
            <a:noFill/>
            <a:ln w="9525">
              <a:noFill/>
              <a:miter lim="800000"/>
              <a:headEnd/>
              <a:tailEnd/>
            </a:ln>
          </p:spPr>
        </p:pic>
        <p:pic>
          <p:nvPicPr>
            <p:cNvPr id="80937" name="Picture 69" descr="Virtual App.png"/>
            <p:cNvPicPr>
              <a:picLocks noChangeAspect="1"/>
            </p:cNvPicPr>
            <p:nvPr/>
          </p:nvPicPr>
          <p:blipFill>
            <a:blip r:embed="rId10"/>
            <a:srcRect/>
            <a:stretch>
              <a:fillRect/>
            </a:stretch>
          </p:blipFill>
          <p:spPr bwMode="invGray">
            <a:xfrm>
              <a:off x="-1795842" y="3233392"/>
              <a:ext cx="601727" cy="374885"/>
            </a:xfrm>
            <a:prstGeom prst="rect">
              <a:avLst/>
            </a:prstGeom>
            <a:noFill/>
            <a:ln w="9525">
              <a:noFill/>
              <a:miter lim="800000"/>
              <a:headEnd/>
              <a:tailEnd/>
            </a:ln>
          </p:spPr>
        </p:pic>
      </p:grpSp>
      <p:pic>
        <p:nvPicPr>
          <p:cNvPr id="67" name="Picture 66" descr="virus_green.png"/>
          <p:cNvPicPr>
            <a:picLocks noChangeAspect="1"/>
          </p:cNvPicPr>
          <p:nvPr/>
        </p:nvPicPr>
        <p:blipFill>
          <a:blip r:embed="rId11"/>
          <a:srcRect/>
          <a:stretch>
            <a:fillRect/>
          </a:stretch>
        </p:blipFill>
        <p:spPr bwMode="auto">
          <a:xfrm rot="-4560000">
            <a:off x="6734175" y="5178425"/>
            <a:ext cx="180975" cy="200025"/>
          </a:xfrm>
          <a:prstGeom prst="rect">
            <a:avLst/>
          </a:prstGeom>
          <a:noFill/>
          <a:ln w="9525">
            <a:noFill/>
            <a:miter lim="800000"/>
            <a:headEnd/>
            <a:tailEnd/>
          </a:ln>
        </p:spPr>
      </p:pic>
      <p:pic>
        <p:nvPicPr>
          <p:cNvPr id="71" name="Picture 70" descr="virus_green.png"/>
          <p:cNvPicPr>
            <a:picLocks noChangeAspect="1"/>
          </p:cNvPicPr>
          <p:nvPr/>
        </p:nvPicPr>
        <p:blipFill>
          <a:blip r:embed="rId11"/>
          <a:srcRect/>
          <a:stretch>
            <a:fillRect/>
          </a:stretch>
        </p:blipFill>
        <p:spPr bwMode="auto">
          <a:xfrm rot="-4440000">
            <a:off x="6801644" y="5501482"/>
            <a:ext cx="180975" cy="198437"/>
          </a:xfrm>
          <a:prstGeom prst="rect">
            <a:avLst/>
          </a:prstGeom>
          <a:noFill/>
          <a:ln w="9525">
            <a:noFill/>
            <a:miter lim="800000"/>
            <a:headEnd/>
            <a:tailEnd/>
          </a:ln>
        </p:spPr>
      </p:pic>
      <p:pic>
        <p:nvPicPr>
          <p:cNvPr id="73" name="Picture 72" descr="virus_green.png"/>
          <p:cNvPicPr>
            <a:picLocks noChangeAspect="1"/>
          </p:cNvPicPr>
          <p:nvPr/>
        </p:nvPicPr>
        <p:blipFill>
          <a:blip r:embed="rId11"/>
          <a:srcRect/>
          <a:stretch>
            <a:fillRect/>
          </a:stretch>
        </p:blipFill>
        <p:spPr bwMode="auto">
          <a:xfrm rot="-4440000">
            <a:off x="6973094" y="4953794"/>
            <a:ext cx="180975" cy="198437"/>
          </a:xfrm>
          <a:prstGeom prst="rect">
            <a:avLst/>
          </a:prstGeom>
          <a:noFill/>
          <a:ln w="9525">
            <a:noFill/>
            <a:miter lim="800000"/>
            <a:headEnd/>
            <a:tailEnd/>
          </a:ln>
        </p:spPr>
      </p:pic>
      <p:pic>
        <p:nvPicPr>
          <p:cNvPr id="74" name="Picture 73" descr="virus_green.png"/>
          <p:cNvPicPr>
            <a:picLocks noChangeAspect="1"/>
          </p:cNvPicPr>
          <p:nvPr/>
        </p:nvPicPr>
        <p:blipFill>
          <a:blip r:embed="rId11"/>
          <a:srcRect/>
          <a:stretch>
            <a:fillRect/>
          </a:stretch>
        </p:blipFill>
        <p:spPr bwMode="auto">
          <a:xfrm rot="-5201964">
            <a:off x="7215188" y="4516438"/>
            <a:ext cx="180975" cy="200025"/>
          </a:xfrm>
          <a:prstGeom prst="rect">
            <a:avLst/>
          </a:prstGeom>
          <a:noFill/>
          <a:ln w="9525">
            <a:noFill/>
            <a:miter lim="800000"/>
            <a:headEnd/>
            <a:tailEnd/>
          </a:ln>
        </p:spPr>
      </p:pic>
      <p:pic>
        <p:nvPicPr>
          <p:cNvPr id="75" name="Picture 74" descr="virus_green.png"/>
          <p:cNvPicPr>
            <a:picLocks noChangeAspect="1"/>
          </p:cNvPicPr>
          <p:nvPr/>
        </p:nvPicPr>
        <p:blipFill>
          <a:blip r:embed="rId11"/>
          <a:srcRect/>
          <a:stretch>
            <a:fillRect/>
          </a:stretch>
        </p:blipFill>
        <p:spPr bwMode="auto">
          <a:xfrm rot="-6267080">
            <a:off x="7217569" y="4152106"/>
            <a:ext cx="179388" cy="200025"/>
          </a:xfrm>
          <a:prstGeom prst="rect">
            <a:avLst/>
          </a:prstGeom>
          <a:noFill/>
          <a:ln w="9525">
            <a:noFill/>
            <a:miter lim="800000"/>
            <a:headEnd/>
            <a:tailEnd/>
          </a:ln>
        </p:spPr>
      </p:pic>
      <p:pic>
        <p:nvPicPr>
          <p:cNvPr id="76" name="Picture 75" descr="virus_green.png"/>
          <p:cNvPicPr>
            <a:picLocks noChangeAspect="1"/>
          </p:cNvPicPr>
          <p:nvPr/>
        </p:nvPicPr>
        <p:blipFill>
          <a:blip r:embed="rId11"/>
          <a:srcRect/>
          <a:stretch>
            <a:fillRect/>
          </a:stretch>
        </p:blipFill>
        <p:spPr bwMode="auto">
          <a:xfrm rot="-6189008">
            <a:off x="6805613" y="4057650"/>
            <a:ext cx="179388" cy="19843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15000" fill="hold" nodeType="clickEffect">
                                  <p:stCondLst>
                                    <p:cond delay="0"/>
                                  </p:stCondLst>
                                  <p:childTnLst>
                                    <p:anim calcmode="discrete" valueType="str">
                                      <p:cBhvr>
                                        <p:cTn id="6" dur="500" fill="hold"/>
                                        <p:tgtEl>
                                          <p:spTgt spid="130"/>
                                        </p:tgtEl>
                                        <p:attrNameLst>
                                          <p:attrName>style.visibility</p:attrName>
                                        </p:attrNameLst>
                                      </p:cBhvr>
                                      <p:tavLst>
                                        <p:tav tm="0">
                                          <p:val>
                                            <p:strVal val="hidden"/>
                                          </p:val>
                                        </p:tav>
                                        <p:tav tm="50000">
                                          <p:val>
                                            <p:strVal val="visible"/>
                                          </p:val>
                                        </p:tav>
                                      </p:tavLst>
                                    </p:anim>
                                  </p:childTnLst>
                                </p:cTn>
                              </p:par>
                              <p:par>
                                <p:cTn id="7" presetID="0" presetClass="path" presetSubtype="0" repeatCount="3000" accel="50000" decel="50000" fill="hold" nodeType="withEffect">
                                  <p:stCondLst>
                                    <p:cond delay="100"/>
                                  </p:stCondLst>
                                  <p:childTnLst>
                                    <p:animMotion origin="layout" path="M 3.88889E-6 2.19857E-6 L -0.08507 -0.04582 " pathEditMode="relative" rAng="0" ptsTypes="AA">
                                      <p:cBhvr>
                                        <p:cTn id="8" dur="2000" fill="hold"/>
                                        <p:tgtEl>
                                          <p:spTgt spid="67"/>
                                        </p:tgtEl>
                                        <p:attrNameLst>
                                          <p:attrName>ppt_x</p:attrName>
                                          <p:attrName>ppt_y</p:attrName>
                                        </p:attrNameLst>
                                      </p:cBhvr>
                                      <p:rCtr x="-4300" y="-2300"/>
                                    </p:animMotion>
                                  </p:childTnLst>
                                </p:cTn>
                              </p:par>
                              <p:par>
                                <p:cTn id="9" presetID="0" presetClass="path" presetSubtype="0" repeatCount="3000" accel="50000" decel="50000" fill="hold" nodeType="withEffect">
                                  <p:stCondLst>
                                    <p:cond delay="400"/>
                                  </p:stCondLst>
                                  <p:childTnLst>
                                    <p:animMotion origin="layout" path="M -1.38889E-6 2.33279E-6 L -0.09687 -0.07313 " pathEditMode="relative" rAng="0" ptsTypes="AA">
                                      <p:cBhvr>
                                        <p:cTn id="10" dur="2000" fill="hold"/>
                                        <p:tgtEl>
                                          <p:spTgt spid="71"/>
                                        </p:tgtEl>
                                        <p:attrNameLst>
                                          <p:attrName>ppt_x</p:attrName>
                                          <p:attrName>ppt_y</p:attrName>
                                        </p:attrNameLst>
                                      </p:cBhvr>
                                      <p:rCtr x="-4800" y="-3700"/>
                                    </p:animMotion>
                                  </p:childTnLst>
                                </p:cTn>
                              </p:par>
                              <p:par>
                                <p:cTn id="11" presetID="0" presetClass="path" presetSubtype="0" repeatCount="3000" accel="50000" decel="50000" fill="hold" nodeType="withEffect">
                                  <p:stCondLst>
                                    <p:cond delay="400"/>
                                  </p:stCondLst>
                                  <p:childTnLst>
                                    <p:animMotion origin="layout" path="M -1.38889E-6 4.96181E-6 L -0.10937 -0.02731 " pathEditMode="relative" rAng="0" ptsTypes="AA">
                                      <p:cBhvr>
                                        <p:cTn id="12" dur="2000" fill="hold"/>
                                        <p:tgtEl>
                                          <p:spTgt spid="73"/>
                                        </p:tgtEl>
                                        <p:attrNameLst>
                                          <p:attrName>ppt_x</p:attrName>
                                          <p:attrName>ppt_y</p:attrName>
                                        </p:attrNameLst>
                                      </p:cBhvr>
                                      <p:rCtr x="-5500" y="-1400"/>
                                    </p:animMotion>
                                  </p:childTnLst>
                                </p:cTn>
                              </p:par>
                              <p:par>
                                <p:cTn id="13" presetID="0" presetClass="path" presetSubtype="0" repeatCount="3000" accel="50000" decel="50000" fill="hold" nodeType="withEffect">
                                  <p:stCondLst>
                                    <p:cond delay="400"/>
                                  </p:stCondLst>
                                  <p:childTnLst>
                                    <p:animMotion origin="layout" path="M -2.77778E-7 -2.36288E-6 L -0.13281 0.00324 " pathEditMode="relative" rAng="0" ptsTypes="AA">
                                      <p:cBhvr>
                                        <p:cTn id="14" dur="2000" fill="hold"/>
                                        <p:tgtEl>
                                          <p:spTgt spid="74"/>
                                        </p:tgtEl>
                                        <p:attrNameLst>
                                          <p:attrName>ppt_x</p:attrName>
                                          <p:attrName>ppt_y</p:attrName>
                                        </p:attrNameLst>
                                      </p:cBhvr>
                                      <p:rCtr x="-6600" y="200"/>
                                    </p:animMotion>
                                  </p:childTnLst>
                                </p:cTn>
                              </p:par>
                              <p:par>
                                <p:cTn id="15" presetID="0" presetClass="path" presetSubtype="0" repeatCount="3000" accel="50000" decel="50000" fill="hold" nodeType="withEffect">
                                  <p:stCondLst>
                                    <p:cond delay="400"/>
                                  </p:stCondLst>
                                  <p:childTnLst>
                                    <p:animMotion origin="layout" path="M -3.88889E-6 -3.94353E-6 L -0.13784 0.03564 " pathEditMode="relative" rAng="0" ptsTypes="AA">
                                      <p:cBhvr>
                                        <p:cTn id="16" dur="2000" fill="hold"/>
                                        <p:tgtEl>
                                          <p:spTgt spid="75"/>
                                        </p:tgtEl>
                                        <p:attrNameLst>
                                          <p:attrName>ppt_x</p:attrName>
                                          <p:attrName>ppt_y</p:attrName>
                                        </p:attrNameLst>
                                      </p:cBhvr>
                                      <p:rCtr x="-6900" y="1800"/>
                                    </p:animMotion>
                                  </p:childTnLst>
                                </p:cTn>
                              </p:par>
                              <p:par>
                                <p:cTn id="17" presetID="0" presetClass="path" presetSubtype="0" repeatCount="3000" accel="50000" decel="50000" fill="hold" nodeType="withEffect">
                                  <p:stCondLst>
                                    <p:cond delay="400"/>
                                  </p:stCondLst>
                                  <p:childTnLst>
                                    <p:animMotion origin="layout" path="M 5E-6 1.73108E-6 L -0.0927 0.02731 " pathEditMode="relative" rAng="0" ptsTypes="AA">
                                      <p:cBhvr>
                                        <p:cTn id="18" dur="2000" fill="hold"/>
                                        <p:tgtEl>
                                          <p:spTgt spid="76"/>
                                        </p:tgtEl>
                                        <p:attrNameLst>
                                          <p:attrName>ppt_x</p:attrName>
                                          <p:attrName>ppt_y</p:attrName>
                                        </p:attrNameLst>
                                      </p:cBhvr>
                                      <p:rCtr x="-4600" y="1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rapezoid 60"/>
          <p:cNvSpPr/>
          <p:nvPr/>
        </p:nvSpPr>
        <p:spPr bwMode="auto">
          <a:xfrm rot="10800000">
            <a:off x="4438650" y="704850"/>
            <a:ext cx="4756150" cy="4933950"/>
          </a:xfrm>
          <a:prstGeom prst="trapezoid">
            <a:avLst>
              <a:gd name="adj" fmla="val 40613"/>
            </a:avLst>
          </a:prstGeom>
          <a:gradFill>
            <a:gsLst>
              <a:gs pos="0">
                <a:schemeClr val="bg1">
                  <a:alpha val="6000"/>
                </a:schemeClr>
              </a:gs>
              <a:gs pos="50000">
                <a:schemeClr val="bg1"/>
              </a:gs>
              <a:gs pos="100000">
                <a:schemeClr val="bg2">
                  <a:lumMod val="75000"/>
                  <a:alpha val="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latin typeface="Segoe" pitchFamily="34" charset="0"/>
              <a:ea typeface="ＭＳ Ｐゴシック" charset="-128"/>
              <a:cs typeface="ＭＳ Ｐゴシック" charset="-128"/>
            </a:endParaRPr>
          </a:p>
        </p:txBody>
      </p:sp>
      <p:sp>
        <p:nvSpPr>
          <p:cNvPr id="63" name="Trapezoid 62"/>
          <p:cNvSpPr/>
          <p:nvPr/>
        </p:nvSpPr>
        <p:spPr bwMode="auto">
          <a:xfrm rot="10800000">
            <a:off x="-95250" y="704850"/>
            <a:ext cx="4756150" cy="4933950"/>
          </a:xfrm>
          <a:prstGeom prst="trapezoid">
            <a:avLst>
              <a:gd name="adj" fmla="val 40613"/>
            </a:avLst>
          </a:prstGeom>
          <a:gradFill>
            <a:gsLst>
              <a:gs pos="0">
                <a:schemeClr val="bg1">
                  <a:alpha val="6000"/>
                </a:schemeClr>
              </a:gs>
              <a:gs pos="50000">
                <a:schemeClr val="bg1"/>
              </a:gs>
              <a:gs pos="100000">
                <a:schemeClr val="bg2">
                  <a:lumMod val="75000"/>
                  <a:alpha val="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latin typeface="Segoe" pitchFamily="34" charset="0"/>
              <a:ea typeface="ＭＳ Ｐゴシック" charset="-128"/>
              <a:cs typeface="ＭＳ Ｐゴシック" charset="-128"/>
            </a:endParaRPr>
          </a:p>
        </p:txBody>
      </p:sp>
      <p:sp>
        <p:nvSpPr>
          <p:cNvPr id="60" name="Rectangle 59"/>
          <p:cNvSpPr/>
          <p:nvPr/>
        </p:nvSpPr>
        <p:spPr bwMode="auto">
          <a:xfrm>
            <a:off x="4721225" y="981075"/>
            <a:ext cx="4191000" cy="5876925"/>
          </a:xfrm>
          <a:prstGeom prst="rect">
            <a:avLst/>
          </a:prstGeom>
          <a:gradFill>
            <a:gsLst>
              <a:gs pos="0">
                <a:schemeClr val="accent1">
                  <a:lumMod val="50000"/>
                  <a:alpha val="0"/>
                </a:schemeClr>
              </a:gs>
              <a:gs pos="75000">
                <a:schemeClr val="bg2">
                  <a:lumMod val="40000"/>
                  <a:lumOff val="60000"/>
                  <a:alpha val="55000"/>
                </a:schemeClr>
              </a:gs>
              <a:gs pos="100000">
                <a:schemeClr val="bg2">
                  <a:lumMod val="75000"/>
                  <a:alpha val="2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latin typeface="Segoe" pitchFamily="34" charset="0"/>
              <a:ea typeface="ＭＳ Ｐゴシック" charset="-128"/>
              <a:cs typeface="ＭＳ Ｐゴシック" charset="-128"/>
            </a:endParaRPr>
          </a:p>
        </p:txBody>
      </p:sp>
      <p:sp>
        <p:nvSpPr>
          <p:cNvPr id="62" name="Rectangle 61"/>
          <p:cNvSpPr/>
          <p:nvPr/>
        </p:nvSpPr>
        <p:spPr bwMode="auto">
          <a:xfrm>
            <a:off x="187325" y="981075"/>
            <a:ext cx="4191000" cy="5876925"/>
          </a:xfrm>
          <a:prstGeom prst="rect">
            <a:avLst/>
          </a:prstGeom>
          <a:gradFill>
            <a:gsLst>
              <a:gs pos="0">
                <a:schemeClr val="accent1">
                  <a:lumMod val="50000"/>
                  <a:alpha val="0"/>
                </a:schemeClr>
              </a:gs>
              <a:gs pos="75000">
                <a:schemeClr val="bg2">
                  <a:lumMod val="40000"/>
                  <a:lumOff val="60000"/>
                  <a:alpha val="55000"/>
                </a:schemeClr>
              </a:gs>
              <a:gs pos="100000">
                <a:schemeClr val="bg2">
                  <a:lumMod val="75000"/>
                  <a:alpha val="2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latin typeface="Segoe" pitchFamily="34" charset="0"/>
              <a:ea typeface="ＭＳ Ｐゴシック" charset="-128"/>
              <a:cs typeface="ＭＳ Ｐゴシック" charset="-128"/>
            </a:endParaRPr>
          </a:p>
        </p:txBody>
      </p:sp>
      <p:sp>
        <p:nvSpPr>
          <p:cNvPr id="64" name="Rectangle 63"/>
          <p:cNvSpPr/>
          <p:nvPr/>
        </p:nvSpPr>
        <p:spPr bwMode="auto">
          <a:xfrm>
            <a:off x="0" y="5711825"/>
            <a:ext cx="9144000" cy="895350"/>
          </a:xfrm>
          <a:prstGeom prst="rect">
            <a:avLst/>
          </a:prstGeom>
          <a:gradFill>
            <a:gsLst>
              <a:gs pos="0">
                <a:schemeClr val="bg2">
                  <a:alpha val="71000"/>
                </a:schemeClr>
              </a:gs>
              <a:gs pos="50000">
                <a:schemeClr val="bg1">
                  <a:alpha val="0"/>
                </a:schemeClr>
              </a:gs>
              <a:gs pos="100000">
                <a:schemeClr val="bg2">
                  <a:lumMod val="75000"/>
                  <a:alpha val="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latin typeface="Segoe" pitchFamily="34" charset="0"/>
              <a:ea typeface="ＭＳ Ｐゴシック" charset="-128"/>
              <a:cs typeface="ＭＳ Ｐゴシック" charset="-128"/>
            </a:endParaRPr>
          </a:p>
        </p:txBody>
      </p:sp>
      <p:sp>
        <p:nvSpPr>
          <p:cNvPr id="73" name="Rectangle 72"/>
          <p:cNvSpPr/>
          <p:nvPr/>
        </p:nvSpPr>
        <p:spPr>
          <a:xfrm>
            <a:off x="677801" y="6204080"/>
            <a:ext cx="3406749" cy="461665"/>
          </a:xfrm>
          <a:prstGeom prst="rect">
            <a:avLst/>
          </a:prstGeom>
        </p:spPr>
        <p:txBody>
          <a:bodyPr>
            <a:spAutoFit/>
          </a:bodyPr>
          <a:lstStyle/>
          <a:p>
            <a:pPr algn="ctr" defTabSz="914099" eaLnBrk="0" hangingPunct="0">
              <a:defRPr/>
            </a:pPr>
            <a:r>
              <a:rPr lang="en-US" b="1" dirty="0">
                <a:solidFill>
                  <a:srgbClr val="294D17"/>
                </a:solidFill>
                <a:latin typeface="Segoe" pitchFamily="34" charset="0"/>
                <a:ea typeface="+mn-ea"/>
              </a:rPr>
              <a:t>Agility</a:t>
            </a:r>
            <a:r>
              <a:rPr lang="en-US" b="1" dirty="0">
                <a:solidFill>
                  <a:srgbClr val="FCB504"/>
                </a:solidFill>
                <a:latin typeface="Segoe" pitchFamily="34" charset="0"/>
                <a:ea typeface="+mn-ea"/>
              </a:rPr>
              <a:t> </a:t>
            </a:r>
            <a:r>
              <a:rPr lang="en-US" sz="2000" dirty="0">
                <a:solidFill>
                  <a:srgbClr val="000000"/>
                </a:solidFill>
                <a:latin typeface="Segoe" pitchFamily="34" charset="0"/>
                <a:ea typeface="+mn-ea"/>
              </a:rPr>
              <a:t>and</a:t>
            </a:r>
            <a:r>
              <a:rPr lang="en-US" sz="2000" dirty="0">
                <a:solidFill>
                  <a:srgbClr val="FFFFFF"/>
                </a:solidFill>
                <a:latin typeface="Segoe" pitchFamily="34" charset="0"/>
                <a:ea typeface="+mn-ea"/>
              </a:rPr>
              <a:t> </a:t>
            </a:r>
            <a:r>
              <a:rPr lang="en-US" b="1" dirty="0">
                <a:solidFill>
                  <a:srgbClr val="294D17"/>
                </a:solidFill>
                <a:latin typeface="Segoe" pitchFamily="34" charset="0"/>
                <a:ea typeface="+mn-ea"/>
              </a:rPr>
              <a:t>Flexibility</a:t>
            </a:r>
            <a:r>
              <a:rPr lang="en-US" b="1" dirty="0">
                <a:gradFill>
                  <a:gsLst>
                    <a:gs pos="0">
                      <a:srgbClr val="BBE0E3">
                        <a:lumMod val="50000"/>
                      </a:srgbClr>
                    </a:gs>
                    <a:gs pos="75000">
                      <a:srgbClr val="BBE0E3">
                        <a:lumMod val="25000"/>
                      </a:srgbClr>
                    </a:gs>
                    <a:gs pos="100000">
                      <a:srgbClr val="BBE0E3">
                        <a:lumMod val="10000"/>
                      </a:srgbClr>
                    </a:gs>
                  </a:gsLst>
                  <a:lin ang="5400000" scaled="0"/>
                </a:gradFill>
                <a:latin typeface="Segoe" pitchFamily="34" charset="0"/>
                <a:ea typeface="+mn-ea"/>
              </a:rPr>
              <a:t> </a:t>
            </a:r>
          </a:p>
        </p:txBody>
      </p:sp>
      <p:sp>
        <p:nvSpPr>
          <p:cNvPr id="74" name="Rectangle 73"/>
          <p:cNvSpPr/>
          <p:nvPr/>
        </p:nvSpPr>
        <p:spPr>
          <a:xfrm>
            <a:off x="5154613" y="6203950"/>
            <a:ext cx="3324225" cy="461963"/>
          </a:xfrm>
          <a:prstGeom prst="rect">
            <a:avLst/>
          </a:prstGeom>
        </p:spPr>
        <p:txBody>
          <a:bodyPr>
            <a:spAutoFit/>
          </a:bodyPr>
          <a:lstStyle/>
          <a:p>
            <a:pPr indent="-171450" algn="ctr" defTabSz="914099" eaLnBrk="0" hangingPunct="0">
              <a:defRPr/>
            </a:pPr>
            <a:r>
              <a:rPr lang="en-US" b="1" dirty="0">
                <a:solidFill>
                  <a:srgbClr val="BBE0E3">
                    <a:lumMod val="25000"/>
                  </a:srgbClr>
                </a:solidFill>
                <a:latin typeface="Segoe" pitchFamily="34" charset="0"/>
                <a:ea typeface="+mn-ea"/>
              </a:rPr>
              <a:t>Control</a:t>
            </a:r>
            <a:endParaRPr lang="en-US" b="1" dirty="0">
              <a:solidFill>
                <a:srgbClr val="BBE0E3">
                  <a:lumMod val="25000"/>
                </a:srgbClr>
              </a:solidFill>
              <a:latin typeface="Segoe" pitchFamily="34" charset="0"/>
              <a:ea typeface="+mn-ea"/>
            </a:endParaRPr>
          </a:p>
        </p:txBody>
      </p:sp>
      <p:sp>
        <p:nvSpPr>
          <p:cNvPr id="75" name="Rectangle 9"/>
          <p:cNvSpPr/>
          <p:nvPr/>
        </p:nvSpPr>
        <p:spPr>
          <a:xfrm>
            <a:off x="1079500" y="5907088"/>
            <a:ext cx="2406650" cy="400050"/>
          </a:xfrm>
          <a:prstGeom prst="rect">
            <a:avLst/>
          </a:prstGeom>
        </p:spPr>
        <p:txBody>
          <a:bodyPr>
            <a:spAutoFit/>
          </a:bodyPr>
          <a:lstStyle/>
          <a:p>
            <a:pPr algn="ctr" defTabSz="914099" eaLnBrk="0" hangingPunct="0">
              <a:defRPr/>
            </a:pPr>
            <a:r>
              <a:rPr lang="en-US" sz="2000" b="1" dirty="0">
                <a:solidFill>
                  <a:srgbClr val="000000">
                    <a:lumMod val="85000"/>
                    <a:lumOff val="15000"/>
                  </a:srgbClr>
                </a:solidFill>
                <a:latin typeface="Segoe" pitchFamily="34" charset="0"/>
                <a:ea typeface="+mn-ea"/>
              </a:rPr>
              <a:t>BUSINESS Needs</a:t>
            </a:r>
            <a:endParaRPr lang="en-US" sz="2000" b="1" dirty="0">
              <a:solidFill>
                <a:srgbClr val="000000">
                  <a:lumMod val="85000"/>
                  <a:lumOff val="15000"/>
                </a:srgbClr>
              </a:solidFill>
              <a:latin typeface="Segoe" pitchFamily="34" charset="0"/>
              <a:ea typeface="+mn-ea"/>
            </a:endParaRPr>
          </a:p>
        </p:txBody>
      </p:sp>
      <p:sp>
        <p:nvSpPr>
          <p:cNvPr id="48137" name="Rectangle 75"/>
          <p:cNvSpPr>
            <a:spLocks noChangeArrowheads="1"/>
          </p:cNvSpPr>
          <p:nvPr/>
        </p:nvSpPr>
        <p:spPr bwMode="auto">
          <a:xfrm>
            <a:off x="6196013" y="5907088"/>
            <a:ext cx="1239837" cy="400050"/>
          </a:xfrm>
          <a:prstGeom prst="rect">
            <a:avLst/>
          </a:prstGeom>
          <a:noFill/>
          <a:ln w="9525">
            <a:noFill/>
            <a:miter lim="800000"/>
            <a:headEnd/>
            <a:tailEnd/>
          </a:ln>
        </p:spPr>
        <p:txBody>
          <a:bodyPr wrap="none">
            <a:spAutoFit/>
          </a:bodyPr>
          <a:lstStyle/>
          <a:p>
            <a:pPr algn="ctr" defTabSz="912813" eaLnBrk="0" hangingPunct="0"/>
            <a:r>
              <a:rPr lang="en-US" altLang="zh-CN" sz="2000" b="1">
                <a:solidFill>
                  <a:srgbClr val="262626"/>
                </a:solidFill>
                <a:latin typeface="Segoe"/>
              </a:rPr>
              <a:t>IT Needs</a:t>
            </a:r>
          </a:p>
        </p:txBody>
      </p:sp>
      <p:pic>
        <p:nvPicPr>
          <p:cNvPr id="65" name="Picture 64" descr="tug.png"/>
          <p:cNvPicPr>
            <a:picLocks noChangeAspect="1"/>
          </p:cNvPicPr>
          <p:nvPr/>
        </p:nvPicPr>
        <p:blipFill>
          <a:blip r:embed="rId3"/>
          <a:srcRect l="19461" r="46777"/>
          <a:stretch>
            <a:fillRect/>
          </a:stretch>
        </p:blipFill>
        <p:spPr>
          <a:xfrm>
            <a:off x="0" y="4568825"/>
            <a:ext cx="4830763" cy="1273175"/>
          </a:xfrm>
          <a:prstGeom prst="rect">
            <a:avLst/>
          </a:prstGeom>
          <a:noFill/>
          <a:ln>
            <a:noFill/>
          </a:ln>
          <a:effectLst>
            <a:outerShdw blurRad="50800" dist="38100" dir="5400000" algn="t" rotWithShape="0">
              <a:prstClr val="black">
                <a:alpha val="40000"/>
              </a:prstClr>
            </a:outerShdw>
          </a:effectLst>
        </p:spPr>
      </p:pic>
      <p:pic>
        <p:nvPicPr>
          <p:cNvPr id="84" name="Picture 83" descr="tug.png"/>
          <p:cNvPicPr>
            <a:picLocks noChangeAspect="1"/>
          </p:cNvPicPr>
          <p:nvPr/>
        </p:nvPicPr>
        <p:blipFill>
          <a:blip r:embed="rId3"/>
          <a:srcRect l="51401" r="20422"/>
          <a:stretch>
            <a:fillRect/>
          </a:stretch>
        </p:blipFill>
        <p:spPr>
          <a:xfrm>
            <a:off x="4760913" y="4568825"/>
            <a:ext cx="4344987" cy="1273175"/>
          </a:xfrm>
          <a:prstGeom prst="rect">
            <a:avLst/>
          </a:prstGeom>
          <a:noFill/>
          <a:ln>
            <a:noFill/>
          </a:ln>
          <a:effectLst>
            <a:outerShdw blurRad="50800" dist="38100" dir="5400000" algn="t" rotWithShape="0">
              <a:prstClr val="black">
                <a:alpha val="40000"/>
              </a:prstClr>
            </a:outerShdw>
          </a:effectLst>
        </p:spPr>
      </p:pic>
      <p:grpSp>
        <p:nvGrpSpPr>
          <p:cNvPr id="48140" name="Group 53"/>
          <p:cNvGrpSpPr>
            <a:grpSpLocks/>
          </p:cNvGrpSpPr>
          <p:nvPr/>
        </p:nvGrpSpPr>
        <p:grpSpPr bwMode="auto">
          <a:xfrm>
            <a:off x="655638" y="952500"/>
            <a:ext cx="3252787" cy="3387725"/>
            <a:chOff x="656284" y="953145"/>
            <a:chExt cx="3252552" cy="3386380"/>
          </a:xfrm>
        </p:grpSpPr>
        <p:sp>
          <p:nvSpPr>
            <p:cNvPr id="79" name="Rounded Rectangle 78"/>
            <p:cNvSpPr/>
            <p:nvPr/>
          </p:nvSpPr>
          <p:spPr bwMode="auto">
            <a:xfrm>
              <a:off x="656284" y="953145"/>
              <a:ext cx="3252552" cy="338638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latin typeface="Segoe" pitchFamily="34" charset="0"/>
                <a:ea typeface="ＭＳ Ｐゴシック" charset="-128"/>
                <a:cs typeface="ＭＳ Ｐゴシック" charset="-128"/>
              </a:endParaRPr>
            </a:p>
          </p:txBody>
        </p:sp>
        <p:grpSp>
          <p:nvGrpSpPr>
            <p:cNvPr id="48159" name="Group 39"/>
            <p:cNvGrpSpPr>
              <a:grpSpLocks/>
            </p:cNvGrpSpPr>
            <p:nvPr/>
          </p:nvGrpSpPr>
          <p:grpSpPr bwMode="auto">
            <a:xfrm>
              <a:off x="773800" y="3532564"/>
              <a:ext cx="3017520" cy="688495"/>
              <a:chOff x="773800" y="3532564"/>
              <a:chExt cx="3017520" cy="688495"/>
            </a:xfrm>
          </p:grpSpPr>
          <p:sp>
            <p:nvSpPr>
              <p:cNvPr id="83" name="Rounded Rectangle 82"/>
              <p:cNvSpPr/>
              <p:nvPr/>
            </p:nvSpPr>
            <p:spPr>
              <a:xfrm>
                <a:off x="773751" y="3531809"/>
                <a:ext cx="3017619" cy="685528"/>
              </a:xfrm>
              <a:prstGeom prst="roundRect">
                <a:avLst/>
              </a:prstGeom>
              <a:solidFill>
                <a:schemeClr val="bg1"/>
              </a:solidFill>
              <a:ln w="28575">
                <a:solidFill>
                  <a:srgbClr val="92D050"/>
                </a:solidFill>
              </a:ln>
              <a:effectLst>
                <a:outerShdw blurRad="50800" dist="38100" dir="5400000" algn="t" rotWithShape="0">
                  <a:prstClr val="black">
                    <a:alpha val="40000"/>
                  </a:prstClr>
                </a:outerShdw>
              </a:effectLst>
            </p:spPr>
            <p:txBody>
              <a:bodyPr anchor="ctr"/>
              <a:lstStyle/>
              <a:p>
                <a:pPr algn="ctr" eaLnBrk="0" hangingPunct="0">
                  <a:lnSpc>
                    <a:spcPct val="115000"/>
                  </a:lnSpc>
                  <a:spcBef>
                    <a:spcPts val="200"/>
                  </a:spcBef>
                  <a:spcAft>
                    <a:spcPts val="100"/>
                  </a:spcAft>
                  <a:defRPr/>
                </a:pPr>
                <a:endParaRPr lang="en-US" sz="1600" dirty="0">
                  <a:solidFill>
                    <a:srgbClr val="000000"/>
                  </a:solidFill>
                  <a:latin typeface="Segoe" pitchFamily="34" charset="0"/>
                  <a:ea typeface="ＭＳ Ｐゴシック" charset="-128"/>
                  <a:cs typeface="ＭＳ Ｐゴシック" charset="-128"/>
                </a:endParaRPr>
              </a:p>
            </p:txBody>
          </p:sp>
          <p:sp>
            <p:nvSpPr>
              <p:cNvPr id="48168" name="Rectangle 30"/>
              <p:cNvSpPr>
                <a:spLocks noChangeArrowheads="1"/>
              </p:cNvSpPr>
              <p:nvPr/>
            </p:nvSpPr>
            <p:spPr bwMode="auto">
              <a:xfrm>
                <a:off x="821933" y="3562417"/>
                <a:ext cx="2917860" cy="658642"/>
              </a:xfrm>
              <a:prstGeom prst="rect">
                <a:avLst/>
              </a:prstGeom>
              <a:noFill/>
              <a:ln w="9525">
                <a:noFill/>
                <a:miter lim="800000"/>
                <a:headEnd/>
                <a:tailEnd/>
              </a:ln>
            </p:spPr>
            <p:txBody>
              <a:bodyPr>
                <a:spAutoFit/>
              </a:bodyPr>
              <a:lstStyle/>
              <a:p>
                <a:pPr algn="ctr" eaLnBrk="0" hangingPunct="0">
                  <a:lnSpc>
                    <a:spcPct val="115000"/>
                  </a:lnSpc>
                  <a:spcBef>
                    <a:spcPts val="200"/>
                  </a:spcBef>
                  <a:spcAft>
                    <a:spcPts val="100"/>
                  </a:spcAft>
                </a:pPr>
                <a:r>
                  <a:rPr lang="en-US" altLang="zh-CN" sz="1600">
                    <a:solidFill>
                      <a:srgbClr val="000000"/>
                    </a:solidFill>
                    <a:latin typeface="Segoe"/>
                  </a:rPr>
                  <a:t>Reduce security</a:t>
                </a:r>
                <a:br>
                  <a:rPr lang="en-US" altLang="zh-CN" sz="1600">
                    <a:solidFill>
                      <a:srgbClr val="000000"/>
                    </a:solidFill>
                    <a:latin typeface="Segoe"/>
                  </a:rPr>
                </a:br>
                <a:r>
                  <a:rPr lang="en-US" altLang="zh-CN" sz="1600">
                    <a:solidFill>
                      <a:srgbClr val="000000"/>
                    </a:solidFill>
                    <a:latin typeface="Segoe"/>
                  </a:rPr>
                  <a:t> management costs</a:t>
                </a:r>
              </a:p>
            </p:txBody>
          </p:sp>
        </p:grpSp>
        <p:grpSp>
          <p:nvGrpSpPr>
            <p:cNvPr id="48160" name="Group 40"/>
            <p:cNvGrpSpPr>
              <a:grpSpLocks/>
            </p:cNvGrpSpPr>
            <p:nvPr/>
          </p:nvGrpSpPr>
          <p:grpSpPr bwMode="auto">
            <a:xfrm>
              <a:off x="773800" y="2713145"/>
              <a:ext cx="3017520" cy="685800"/>
              <a:chOff x="773800" y="2713145"/>
              <a:chExt cx="3017520" cy="685800"/>
            </a:xfrm>
          </p:grpSpPr>
          <p:sp>
            <p:nvSpPr>
              <p:cNvPr id="82" name="Rounded Rectangle 81"/>
              <p:cNvSpPr/>
              <p:nvPr/>
            </p:nvSpPr>
            <p:spPr>
              <a:xfrm>
                <a:off x="773751" y="2712984"/>
                <a:ext cx="3017619" cy="685528"/>
              </a:xfrm>
              <a:prstGeom prst="roundRect">
                <a:avLst/>
              </a:prstGeom>
              <a:solidFill>
                <a:schemeClr val="bg1"/>
              </a:solidFill>
              <a:ln w="28575">
                <a:solidFill>
                  <a:srgbClr val="92D050"/>
                </a:solidFill>
              </a:ln>
              <a:effectLst>
                <a:outerShdw blurRad="50800" dist="38100" dir="5400000" algn="t" rotWithShape="0">
                  <a:prstClr val="black">
                    <a:alpha val="40000"/>
                  </a:prstClr>
                </a:outerShdw>
              </a:effectLst>
            </p:spPr>
            <p:txBody>
              <a:bodyPr anchor="ctr"/>
              <a:lstStyle/>
              <a:p>
                <a:pPr algn="ctr" eaLnBrk="0" hangingPunct="0">
                  <a:lnSpc>
                    <a:spcPct val="115000"/>
                  </a:lnSpc>
                  <a:spcBef>
                    <a:spcPts val="200"/>
                  </a:spcBef>
                  <a:spcAft>
                    <a:spcPts val="100"/>
                  </a:spcAft>
                  <a:defRPr/>
                </a:pPr>
                <a:endParaRPr lang="en-US" sz="1600" dirty="0">
                  <a:solidFill>
                    <a:srgbClr val="000000"/>
                  </a:solidFill>
                  <a:latin typeface="Segoe" pitchFamily="34" charset="0"/>
                  <a:ea typeface="ＭＳ Ｐゴシック" charset="-128"/>
                  <a:cs typeface="ＭＳ Ｐゴシック" charset="-128"/>
                </a:endParaRPr>
              </a:p>
            </p:txBody>
          </p:sp>
          <p:sp>
            <p:nvSpPr>
              <p:cNvPr id="48166" name="Rectangle 37"/>
              <p:cNvSpPr>
                <a:spLocks noChangeArrowheads="1"/>
              </p:cNvSpPr>
              <p:nvPr/>
            </p:nvSpPr>
            <p:spPr bwMode="auto">
              <a:xfrm>
                <a:off x="821933" y="2732724"/>
                <a:ext cx="2938409" cy="658642"/>
              </a:xfrm>
              <a:prstGeom prst="rect">
                <a:avLst/>
              </a:prstGeom>
              <a:noFill/>
              <a:ln w="9525">
                <a:noFill/>
                <a:miter lim="800000"/>
                <a:headEnd/>
                <a:tailEnd/>
              </a:ln>
            </p:spPr>
            <p:txBody>
              <a:bodyPr>
                <a:spAutoFit/>
              </a:bodyPr>
              <a:lstStyle/>
              <a:p>
                <a:pPr algn="ctr" eaLnBrk="0" hangingPunct="0">
                  <a:lnSpc>
                    <a:spcPct val="115000"/>
                  </a:lnSpc>
                  <a:spcBef>
                    <a:spcPts val="200"/>
                  </a:spcBef>
                  <a:spcAft>
                    <a:spcPts val="100"/>
                  </a:spcAft>
                </a:pPr>
                <a:r>
                  <a:rPr lang="en-US" altLang="zh-CN" sz="1600">
                    <a:solidFill>
                      <a:srgbClr val="000000"/>
                    </a:solidFill>
                    <a:latin typeface="Segoe"/>
                  </a:rPr>
                  <a:t>Protect sensitive data </a:t>
                </a:r>
                <a:br>
                  <a:rPr lang="en-US" altLang="zh-CN" sz="1600">
                    <a:solidFill>
                      <a:srgbClr val="000000"/>
                    </a:solidFill>
                    <a:latin typeface="Segoe"/>
                  </a:rPr>
                </a:br>
                <a:r>
                  <a:rPr lang="en-US" altLang="zh-CN" sz="1600">
                    <a:solidFill>
                      <a:srgbClr val="000000"/>
                    </a:solidFill>
                    <a:latin typeface="Segoe"/>
                  </a:rPr>
                  <a:t>on endpoints</a:t>
                </a:r>
              </a:p>
            </p:txBody>
          </p:sp>
        </p:grpSp>
        <p:sp>
          <p:nvSpPr>
            <p:cNvPr id="80" name="Rounded Rectangle 79"/>
            <p:cNvSpPr/>
            <p:nvPr/>
          </p:nvSpPr>
          <p:spPr>
            <a:xfrm>
              <a:off x="773751" y="1073747"/>
              <a:ext cx="3017619" cy="687115"/>
            </a:xfrm>
            <a:prstGeom prst="roundRect">
              <a:avLst/>
            </a:prstGeom>
            <a:solidFill>
              <a:schemeClr val="bg1"/>
            </a:solidFill>
            <a:ln w="28575">
              <a:solidFill>
                <a:srgbClr val="92D050"/>
              </a:solidFill>
            </a:ln>
            <a:effectLst>
              <a:outerShdw blurRad="50800" dist="38100" dir="5400000" algn="t" rotWithShape="0">
                <a:prstClr val="black">
                  <a:alpha val="40000"/>
                </a:prstClr>
              </a:outerShdw>
            </a:effectLst>
          </p:spPr>
          <p:txBody>
            <a:bodyPr anchor="ctr"/>
            <a:lstStyle/>
            <a:p>
              <a:pPr algn="ctr" eaLnBrk="0" hangingPunct="0">
                <a:defRPr/>
              </a:pPr>
              <a:endParaRPr lang="en-US" sz="1600" dirty="0">
                <a:latin typeface="Segoe" pitchFamily="34" charset="0"/>
                <a:ea typeface="ＭＳ Ｐゴシック" charset="-128"/>
                <a:cs typeface="ＭＳ Ｐゴシック" charset="-128"/>
              </a:endParaRPr>
            </a:p>
          </p:txBody>
        </p:sp>
        <p:grpSp>
          <p:nvGrpSpPr>
            <p:cNvPr id="48162" name="Group 36"/>
            <p:cNvGrpSpPr>
              <a:grpSpLocks/>
            </p:cNvGrpSpPr>
            <p:nvPr/>
          </p:nvGrpSpPr>
          <p:grpSpPr bwMode="auto">
            <a:xfrm>
              <a:off x="773800" y="1893726"/>
              <a:ext cx="3017520" cy="685800"/>
              <a:chOff x="773800" y="1896459"/>
              <a:chExt cx="3017520" cy="685800"/>
            </a:xfrm>
          </p:grpSpPr>
          <p:sp>
            <p:nvSpPr>
              <p:cNvPr id="81" name="Rounded Rectangle 80"/>
              <p:cNvSpPr/>
              <p:nvPr/>
            </p:nvSpPr>
            <p:spPr>
              <a:xfrm>
                <a:off x="773751" y="1896892"/>
                <a:ext cx="3017619" cy="685528"/>
              </a:xfrm>
              <a:prstGeom prst="roundRect">
                <a:avLst/>
              </a:prstGeom>
              <a:solidFill>
                <a:schemeClr val="bg1"/>
              </a:solidFill>
              <a:ln w="28575">
                <a:solidFill>
                  <a:srgbClr val="92D050"/>
                </a:solidFill>
              </a:ln>
              <a:effectLst>
                <a:outerShdw blurRad="50800" dist="38100" dir="5400000" algn="t" rotWithShape="0">
                  <a:prstClr val="black">
                    <a:alpha val="40000"/>
                  </a:prstClr>
                </a:outerShdw>
              </a:effectLst>
            </p:spPr>
            <p:txBody>
              <a:bodyPr anchor="ctr"/>
              <a:lstStyle/>
              <a:p>
                <a:pPr algn="ctr" eaLnBrk="0" hangingPunct="0">
                  <a:lnSpc>
                    <a:spcPct val="115000"/>
                  </a:lnSpc>
                  <a:spcBef>
                    <a:spcPts val="200"/>
                  </a:spcBef>
                  <a:spcAft>
                    <a:spcPts val="100"/>
                  </a:spcAft>
                  <a:defRPr/>
                </a:pPr>
                <a:endParaRPr lang="en-US" sz="1600" dirty="0">
                  <a:solidFill>
                    <a:srgbClr val="000000"/>
                  </a:solidFill>
                  <a:latin typeface="Segoe" pitchFamily="34" charset="0"/>
                  <a:ea typeface="ＭＳ Ｐゴシック" charset="-128"/>
                  <a:cs typeface="ＭＳ Ｐゴシック" charset="-128"/>
                </a:endParaRPr>
              </a:p>
            </p:txBody>
          </p:sp>
          <p:sp>
            <p:nvSpPr>
              <p:cNvPr id="48164" name="Rectangle 29"/>
              <p:cNvSpPr>
                <a:spLocks noChangeArrowheads="1"/>
              </p:cNvSpPr>
              <p:nvPr/>
            </p:nvSpPr>
            <p:spPr bwMode="auto">
              <a:xfrm>
                <a:off x="848136" y="1940476"/>
                <a:ext cx="2918437" cy="584775"/>
              </a:xfrm>
              <a:prstGeom prst="rect">
                <a:avLst/>
              </a:prstGeom>
              <a:noFill/>
              <a:ln w="9525">
                <a:noFill/>
                <a:miter lim="800000"/>
                <a:headEnd/>
                <a:tailEnd/>
              </a:ln>
            </p:spPr>
            <p:txBody>
              <a:bodyPr>
                <a:spAutoFit/>
              </a:bodyPr>
              <a:lstStyle/>
              <a:p>
                <a:pPr algn="ctr" eaLnBrk="0" hangingPunct="0"/>
                <a:r>
                  <a:rPr lang="en-US" altLang="zh-CN" sz="1600">
                    <a:latin typeface="Segoe"/>
                  </a:rPr>
                  <a:t>Enable secure access to resources from anywhere</a:t>
                </a:r>
              </a:p>
            </p:txBody>
          </p:sp>
        </p:grpSp>
      </p:grpSp>
      <p:grpSp>
        <p:nvGrpSpPr>
          <p:cNvPr id="48141" name="Group 54"/>
          <p:cNvGrpSpPr>
            <a:grpSpLocks/>
          </p:cNvGrpSpPr>
          <p:nvPr/>
        </p:nvGrpSpPr>
        <p:grpSpPr bwMode="auto">
          <a:xfrm>
            <a:off x="5189538" y="952500"/>
            <a:ext cx="3252787" cy="3387725"/>
            <a:chOff x="5220498" y="953145"/>
            <a:chExt cx="3252552" cy="3386380"/>
          </a:xfrm>
        </p:grpSpPr>
        <p:sp>
          <p:nvSpPr>
            <p:cNvPr id="67" name="Rounded Rectangle 66"/>
            <p:cNvSpPr/>
            <p:nvPr/>
          </p:nvSpPr>
          <p:spPr bwMode="auto">
            <a:xfrm>
              <a:off x="5220498" y="953145"/>
              <a:ext cx="3252552" cy="338638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latin typeface="Segoe" pitchFamily="34" charset="0"/>
                <a:ea typeface="ＭＳ Ｐゴシック" charset="-128"/>
                <a:cs typeface="ＭＳ Ｐゴシック" charset="-128"/>
              </a:endParaRPr>
            </a:p>
          </p:txBody>
        </p:sp>
        <p:grpSp>
          <p:nvGrpSpPr>
            <p:cNvPr id="48146" name="Group 47"/>
            <p:cNvGrpSpPr>
              <a:grpSpLocks/>
            </p:cNvGrpSpPr>
            <p:nvPr/>
          </p:nvGrpSpPr>
          <p:grpSpPr bwMode="auto">
            <a:xfrm>
              <a:off x="5338014" y="3532564"/>
              <a:ext cx="3017520" cy="685800"/>
              <a:chOff x="5338014" y="3532564"/>
              <a:chExt cx="3017520" cy="685800"/>
            </a:xfrm>
          </p:grpSpPr>
          <p:sp>
            <p:nvSpPr>
              <p:cNvPr id="72" name="Rounded Rectangle 71"/>
              <p:cNvSpPr/>
              <p:nvPr/>
            </p:nvSpPr>
            <p:spPr>
              <a:xfrm>
                <a:off x="5337965" y="3531809"/>
                <a:ext cx="3017619" cy="687114"/>
              </a:xfrm>
              <a:prstGeom prst="round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anchor="ctr"/>
              <a:lstStyle/>
              <a:p>
                <a:pPr algn="ctr" eaLnBrk="0" hangingPunct="0">
                  <a:lnSpc>
                    <a:spcPct val="115000"/>
                  </a:lnSpc>
                  <a:spcBef>
                    <a:spcPts val="200"/>
                  </a:spcBef>
                  <a:spcAft>
                    <a:spcPts val="100"/>
                  </a:spcAft>
                  <a:defRPr/>
                </a:pPr>
                <a:endParaRPr lang="en-US" sz="1600" dirty="0">
                  <a:solidFill>
                    <a:srgbClr val="000000"/>
                  </a:solidFill>
                  <a:latin typeface="Segoe" pitchFamily="34" charset="0"/>
                  <a:ea typeface="ＭＳ Ｐゴシック" charset="-128"/>
                  <a:cs typeface="ＭＳ Ｐゴシック" charset="-128"/>
                </a:endParaRPr>
              </a:p>
            </p:txBody>
          </p:sp>
          <p:sp>
            <p:nvSpPr>
              <p:cNvPr id="48157" name="Rectangle 31"/>
              <p:cNvSpPr>
                <a:spLocks noChangeArrowheads="1"/>
              </p:cNvSpPr>
              <p:nvPr/>
            </p:nvSpPr>
            <p:spPr bwMode="auto">
              <a:xfrm>
                <a:off x="5654994" y="3557162"/>
                <a:ext cx="2299671" cy="658642"/>
              </a:xfrm>
              <a:prstGeom prst="rect">
                <a:avLst/>
              </a:prstGeom>
              <a:noFill/>
              <a:ln w="9525">
                <a:noFill/>
                <a:miter lim="800000"/>
                <a:headEnd/>
                <a:tailEnd/>
              </a:ln>
            </p:spPr>
            <p:txBody>
              <a:bodyPr>
                <a:spAutoFit/>
              </a:bodyPr>
              <a:lstStyle/>
              <a:p>
                <a:pPr algn="ctr" eaLnBrk="0" hangingPunct="0">
                  <a:lnSpc>
                    <a:spcPct val="115000"/>
                  </a:lnSpc>
                  <a:spcBef>
                    <a:spcPts val="200"/>
                  </a:spcBef>
                  <a:spcAft>
                    <a:spcPts val="100"/>
                  </a:spcAft>
                </a:pPr>
                <a:r>
                  <a:rPr lang="en-US" altLang="zh-CN" sz="1600">
                    <a:solidFill>
                      <a:srgbClr val="000000"/>
                    </a:solidFill>
                    <a:latin typeface="Segoe"/>
                  </a:rPr>
                  <a:t>Multiple vendors and complex management</a:t>
                </a:r>
              </a:p>
            </p:txBody>
          </p:sp>
        </p:grpSp>
        <p:grpSp>
          <p:nvGrpSpPr>
            <p:cNvPr id="48147" name="Group 46"/>
            <p:cNvGrpSpPr>
              <a:grpSpLocks/>
            </p:cNvGrpSpPr>
            <p:nvPr/>
          </p:nvGrpSpPr>
          <p:grpSpPr bwMode="auto">
            <a:xfrm>
              <a:off x="5338014" y="2713145"/>
              <a:ext cx="3017520" cy="685800"/>
              <a:chOff x="5338014" y="2713145"/>
              <a:chExt cx="3017520" cy="685800"/>
            </a:xfrm>
          </p:grpSpPr>
          <p:sp>
            <p:nvSpPr>
              <p:cNvPr id="71" name="Rounded Rectangle 70"/>
              <p:cNvSpPr/>
              <p:nvPr/>
            </p:nvSpPr>
            <p:spPr>
              <a:xfrm>
                <a:off x="5337965" y="2712984"/>
                <a:ext cx="3017619" cy="685528"/>
              </a:xfrm>
              <a:prstGeom prst="round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anchor="ctr"/>
              <a:lstStyle/>
              <a:p>
                <a:pPr algn="ctr" eaLnBrk="0" hangingPunct="0">
                  <a:lnSpc>
                    <a:spcPct val="115000"/>
                  </a:lnSpc>
                  <a:spcBef>
                    <a:spcPts val="200"/>
                  </a:spcBef>
                  <a:spcAft>
                    <a:spcPts val="100"/>
                  </a:spcAft>
                  <a:defRPr/>
                </a:pPr>
                <a:r>
                  <a:rPr lang="en-US" sz="1600" dirty="0">
                    <a:solidFill>
                      <a:srgbClr val="000000"/>
                    </a:solidFill>
                    <a:latin typeface="Segoe" pitchFamily="34" charset="0"/>
                    <a:ea typeface="ＭＳ Ｐゴシック" charset="-128"/>
                    <a:cs typeface="ＭＳ Ｐゴシック" charset="-128"/>
                  </a:rPr>
                  <a:t>Easily accessible sensitive data on multiple devices</a:t>
                </a:r>
                <a:endParaRPr lang="en-US" sz="1600" dirty="0">
                  <a:solidFill>
                    <a:srgbClr val="000000"/>
                  </a:solidFill>
                  <a:latin typeface="Segoe" pitchFamily="34" charset="0"/>
                  <a:ea typeface="ＭＳ Ｐゴシック" charset="-128"/>
                  <a:cs typeface="ＭＳ Ｐゴシック" charset="-128"/>
                </a:endParaRPr>
              </a:p>
            </p:txBody>
          </p:sp>
          <p:sp>
            <p:nvSpPr>
              <p:cNvPr id="48155" name="Rectangle 32"/>
              <p:cNvSpPr>
                <a:spLocks noChangeArrowheads="1"/>
              </p:cNvSpPr>
              <p:nvPr/>
            </p:nvSpPr>
            <p:spPr bwMode="auto">
              <a:xfrm>
                <a:off x="5357322" y="2742467"/>
                <a:ext cx="2902561" cy="351378"/>
              </a:xfrm>
              <a:prstGeom prst="rect">
                <a:avLst/>
              </a:prstGeom>
              <a:noFill/>
              <a:ln w="9525">
                <a:noFill/>
                <a:miter lim="800000"/>
                <a:headEnd/>
                <a:tailEnd/>
              </a:ln>
            </p:spPr>
            <p:txBody>
              <a:bodyPr>
                <a:spAutoFit/>
              </a:bodyPr>
              <a:lstStyle/>
              <a:p>
                <a:pPr algn="ctr" eaLnBrk="0" hangingPunct="0">
                  <a:lnSpc>
                    <a:spcPct val="115000"/>
                  </a:lnSpc>
                  <a:spcBef>
                    <a:spcPts val="200"/>
                  </a:spcBef>
                  <a:spcAft>
                    <a:spcPts val="100"/>
                  </a:spcAft>
                </a:pPr>
                <a:endParaRPr lang="en-US" altLang="zh-CN" sz="1600">
                  <a:solidFill>
                    <a:srgbClr val="000000"/>
                  </a:solidFill>
                  <a:latin typeface="Segoe"/>
                </a:endParaRPr>
              </a:p>
            </p:txBody>
          </p:sp>
        </p:grpSp>
        <p:grpSp>
          <p:nvGrpSpPr>
            <p:cNvPr id="48148" name="Group 43"/>
            <p:cNvGrpSpPr>
              <a:grpSpLocks/>
            </p:cNvGrpSpPr>
            <p:nvPr/>
          </p:nvGrpSpPr>
          <p:grpSpPr bwMode="auto">
            <a:xfrm>
              <a:off x="5338014" y="1074307"/>
              <a:ext cx="3128119" cy="685800"/>
              <a:chOff x="5338014" y="1074307"/>
              <a:chExt cx="3128119" cy="685800"/>
            </a:xfrm>
          </p:grpSpPr>
          <p:sp>
            <p:nvSpPr>
              <p:cNvPr id="69" name="Rounded Rectangle 68"/>
              <p:cNvSpPr/>
              <p:nvPr/>
            </p:nvSpPr>
            <p:spPr>
              <a:xfrm>
                <a:off x="5337965" y="1073747"/>
                <a:ext cx="3017619" cy="687115"/>
              </a:xfrm>
              <a:prstGeom prst="round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anchor="ctr"/>
              <a:lstStyle/>
              <a:p>
                <a:pPr algn="ctr" eaLnBrk="0" hangingPunct="0">
                  <a:lnSpc>
                    <a:spcPct val="115000"/>
                  </a:lnSpc>
                  <a:spcBef>
                    <a:spcPts val="200"/>
                  </a:spcBef>
                  <a:spcAft>
                    <a:spcPts val="100"/>
                  </a:spcAft>
                  <a:defRPr/>
                </a:pPr>
                <a:endParaRPr lang="en-US" sz="1600" dirty="0">
                  <a:solidFill>
                    <a:srgbClr val="000000"/>
                  </a:solidFill>
                  <a:latin typeface="Segoe" pitchFamily="34" charset="0"/>
                  <a:ea typeface="ＭＳ Ｐゴシック" charset="-128"/>
                  <a:cs typeface="ＭＳ Ｐゴシック" charset="-128"/>
                </a:endParaRPr>
              </a:p>
            </p:txBody>
          </p:sp>
          <p:sp>
            <p:nvSpPr>
              <p:cNvPr id="48153" name="Rectangle 42"/>
              <p:cNvSpPr>
                <a:spLocks noChangeArrowheads="1"/>
              </p:cNvSpPr>
              <p:nvPr/>
            </p:nvSpPr>
            <p:spPr bwMode="auto">
              <a:xfrm>
                <a:off x="5372875" y="1090516"/>
                <a:ext cx="3093258" cy="658642"/>
              </a:xfrm>
              <a:prstGeom prst="rect">
                <a:avLst/>
              </a:prstGeom>
              <a:noFill/>
              <a:ln w="9525">
                <a:noFill/>
                <a:miter lim="800000"/>
                <a:headEnd/>
                <a:tailEnd/>
              </a:ln>
            </p:spPr>
            <p:txBody>
              <a:bodyPr>
                <a:spAutoFit/>
              </a:bodyPr>
              <a:lstStyle/>
              <a:p>
                <a:pPr algn="ctr" eaLnBrk="0" hangingPunct="0">
                  <a:lnSpc>
                    <a:spcPct val="115000"/>
                  </a:lnSpc>
                  <a:spcBef>
                    <a:spcPts val="200"/>
                  </a:spcBef>
                  <a:spcAft>
                    <a:spcPts val="100"/>
                  </a:spcAft>
                </a:pPr>
                <a:r>
                  <a:rPr lang="en-US" altLang="zh-CN" sz="1600">
                    <a:solidFill>
                      <a:srgbClr val="000000"/>
                    </a:solidFill>
                    <a:latin typeface="Segoe"/>
                  </a:rPr>
                  <a:t>Financially motivated </a:t>
                </a:r>
                <a:br>
                  <a:rPr lang="en-US" altLang="zh-CN" sz="1600">
                    <a:solidFill>
                      <a:srgbClr val="000000"/>
                    </a:solidFill>
                    <a:latin typeface="Segoe"/>
                  </a:rPr>
                </a:br>
                <a:r>
                  <a:rPr lang="en-US" altLang="zh-CN" sz="1600">
                    <a:solidFill>
                      <a:srgbClr val="000000"/>
                    </a:solidFill>
                    <a:latin typeface="Segoe"/>
                  </a:rPr>
                  <a:t>evolving threats</a:t>
                </a:r>
              </a:p>
            </p:txBody>
          </p:sp>
        </p:grpSp>
        <p:grpSp>
          <p:nvGrpSpPr>
            <p:cNvPr id="48149" name="Group 45"/>
            <p:cNvGrpSpPr>
              <a:grpSpLocks/>
            </p:cNvGrpSpPr>
            <p:nvPr/>
          </p:nvGrpSpPr>
          <p:grpSpPr bwMode="auto">
            <a:xfrm>
              <a:off x="5338014" y="1893726"/>
              <a:ext cx="3017520" cy="685800"/>
              <a:chOff x="5338014" y="1896459"/>
              <a:chExt cx="3017520" cy="685800"/>
            </a:xfrm>
          </p:grpSpPr>
          <p:sp>
            <p:nvSpPr>
              <p:cNvPr id="70" name="Rounded Rectangle 69"/>
              <p:cNvSpPr/>
              <p:nvPr/>
            </p:nvSpPr>
            <p:spPr>
              <a:xfrm>
                <a:off x="5337965" y="1896892"/>
                <a:ext cx="3017619" cy="685528"/>
              </a:xfrm>
              <a:prstGeom prst="round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anchor="ctr"/>
              <a:lstStyle/>
              <a:p>
                <a:pPr algn="ctr" eaLnBrk="0" hangingPunct="0">
                  <a:lnSpc>
                    <a:spcPct val="115000"/>
                  </a:lnSpc>
                  <a:spcBef>
                    <a:spcPts val="200"/>
                  </a:spcBef>
                  <a:spcAft>
                    <a:spcPts val="100"/>
                  </a:spcAft>
                  <a:defRPr/>
                </a:pPr>
                <a:endParaRPr lang="en-US" sz="1600" dirty="0">
                  <a:solidFill>
                    <a:srgbClr val="000000"/>
                  </a:solidFill>
                  <a:latin typeface="Segoe" pitchFamily="34" charset="0"/>
                  <a:ea typeface="ＭＳ Ｐゴシック" charset="-128"/>
                  <a:cs typeface="ＭＳ Ｐゴシック" charset="-128"/>
                </a:endParaRPr>
              </a:p>
            </p:txBody>
          </p:sp>
          <p:sp>
            <p:nvSpPr>
              <p:cNvPr id="48151" name="Rectangle 44"/>
              <p:cNvSpPr>
                <a:spLocks noChangeArrowheads="1"/>
              </p:cNvSpPr>
              <p:nvPr/>
            </p:nvSpPr>
            <p:spPr bwMode="auto">
              <a:xfrm>
                <a:off x="5410200" y="1910038"/>
                <a:ext cx="2819400" cy="658642"/>
              </a:xfrm>
              <a:prstGeom prst="rect">
                <a:avLst/>
              </a:prstGeom>
              <a:noFill/>
              <a:ln w="9525">
                <a:noFill/>
                <a:miter lim="800000"/>
                <a:headEnd/>
                <a:tailEnd/>
              </a:ln>
            </p:spPr>
            <p:txBody>
              <a:bodyPr>
                <a:spAutoFit/>
              </a:bodyPr>
              <a:lstStyle/>
              <a:p>
                <a:pPr algn="ctr" eaLnBrk="0" hangingPunct="0">
                  <a:lnSpc>
                    <a:spcPct val="115000"/>
                  </a:lnSpc>
                  <a:spcBef>
                    <a:spcPts val="200"/>
                  </a:spcBef>
                  <a:spcAft>
                    <a:spcPts val="100"/>
                  </a:spcAft>
                </a:pPr>
                <a:r>
                  <a:rPr lang="en-US" altLang="zh-CN" sz="1600">
                    <a:solidFill>
                      <a:srgbClr val="000000"/>
                    </a:solidFill>
                    <a:latin typeface="Segoe"/>
                  </a:rPr>
                  <a:t>Wide range of users </a:t>
                </a:r>
                <a:br>
                  <a:rPr lang="en-US" altLang="zh-CN" sz="1600">
                    <a:solidFill>
                      <a:srgbClr val="000000"/>
                    </a:solidFill>
                    <a:latin typeface="Segoe"/>
                  </a:rPr>
                </a:br>
                <a:r>
                  <a:rPr lang="en-US" altLang="zh-CN" sz="1600">
                    <a:solidFill>
                      <a:srgbClr val="000000"/>
                    </a:solidFill>
                    <a:latin typeface="Segoe"/>
                  </a:rPr>
                  <a:t>and devices</a:t>
                </a:r>
              </a:p>
            </p:txBody>
          </p:sp>
        </p:grpSp>
      </p:grpSp>
      <p:sp>
        <p:nvSpPr>
          <p:cNvPr id="48142" name="Title 1"/>
          <p:cNvSpPr>
            <a:spLocks noGrp="1"/>
          </p:cNvSpPr>
          <p:nvPr>
            <p:ph type="title"/>
          </p:nvPr>
        </p:nvSpPr>
        <p:spPr/>
        <p:txBody>
          <a:bodyPr/>
          <a:lstStyle/>
          <a:p>
            <a:r>
              <a:rPr altLang="zh-CN" smtClean="0"/>
              <a:t>Business Needs And IT Challenges</a:t>
            </a:r>
          </a:p>
        </p:txBody>
      </p:sp>
      <p:sp>
        <p:nvSpPr>
          <p:cNvPr id="48143" name="Rectangle 41"/>
          <p:cNvSpPr>
            <a:spLocks noChangeArrowheads="1"/>
          </p:cNvSpPr>
          <p:nvPr/>
        </p:nvSpPr>
        <p:spPr bwMode="auto">
          <a:xfrm>
            <a:off x="820738" y="1103313"/>
            <a:ext cx="2917825" cy="585787"/>
          </a:xfrm>
          <a:prstGeom prst="rect">
            <a:avLst/>
          </a:prstGeom>
          <a:noFill/>
          <a:ln w="9525">
            <a:noFill/>
            <a:miter lim="800000"/>
            <a:headEnd/>
            <a:tailEnd/>
          </a:ln>
        </p:spPr>
        <p:txBody>
          <a:bodyPr>
            <a:spAutoFit/>
          </a:bodyPr>
          <a:lstStyle/>
          <a:p>
            <a:pPr algn="ctr" eaLnBrk="0" hangingPunct="0"/>
            <a:r>
              <a:rPr lang="en-US" altLang="zh-CN" sz="1600">
                <a:latin typeface="Segoe"/>
              </a:rPr>
              <a:t>Protect endpoints from advanced threats</a:t>
            </a:r>
          </a:p>
        </p:txBody>
      </p:sp>
      <p:sp>
        <p:nvSpPr>
          <p:cNvPr id="48144" name="TextBox 48">
            <a:hlinkClick r:id="rId4"/>
          </p:cNvPr>
          <p:cNvSpPr txBox="1">
            <a:spLocks noChangeArrowheads="1"/>
          </p:cNvSpPr>
          <p:nvPr/>
        </p:nvSpPr>
        <p:spPr bwMode="auto">
          <a:xfrm>
            <a:off x="4256088" y="5556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41" name="Rounded Rectangle 40"/>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42" name="Round Same Side Corner Rectangle 41"/>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82952" name="Group 41"/>
          <p:cNvGrpSpPr>
            <a:grpSpLocks/>
          </p:cNvGrpSpPr>
          <p:nvPr/>
        </p:nvGrpSpPr>
        <p:grpSpPr bwMode="auto">
          <a:xfrm>
            <a:off x="7927975" y="434975"/>
            <a:ext cx="1025525" cy="660400"/>
            <a:chOff x="7327990" y="687613"/>
            <a:chExt cx="2055649" cy="1323006"/>
          </a:xfrm>
        </p:grpSpPr>
        <p:sp>
          <p:nvSpPr>
            <p:cNvPr id="44" name="Oval 43"/>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45" name="TextBox 44"/>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46" name="Block Arc 45"/>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82954" name="Group 72"/>
          <p:cNvGrpSpPr>
            <a:grpSpLocks/>
          </p:cNvGrpSpPr>
          <p:nvPr/>
        </p:nvGrpSpPr>
        <p:grpSpPr bwMode="auto">
          <a:xfrm>
            <a:off x="8031163" y="30163"/>
            <a:ext cx="917575" cy="587375"/>
            <a:chOff x="-1795842" y="3032045"/>
            <a:chExt cx="1012160" cy="647876"/>
          </a:xfrm>
        </p:grpSpPr>
        <p:pic>
          <p:nvPicPr>
            <p:cNvPr id="48"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82991" name="Picture 48"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82992" name="Picture 49"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25" name="Rounded Rectangle 24"/>
          <p:cNvSpPr/>
          <p:nvPr/>
        </p:nvSpPr>
        <p:spPr bwMode="auto">
          <a:xfrm>
            <a:off x="412750" y="3370263"/>
            <a:ext cx="8367713" cy="2838450"/>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grpSp>
        <p:nvGrpSpPr>
          <p:cNvPr id="82956" name="Group 50"/>
          <p:cNvGrpSpPr>
            <a:grpSpLocks/>
          </p:cNvGrpSpPr>
          <p:nvPr/>
        </p:nvGrpSpPr>
        <p:grpSpPr bwMode="auto">
          <a:xfrm rot="6182616">
            <a:off x="5466556" y="3023395"/>
            <a:ext cx="3013075" cy="3014662"/>
            <a:chOff x="2957238" y="3464964"/>
            <a:chExt cx="2349382" cy="2349382"/>
          </a:xfrm>
        </p:grpSpPr>
        <p:sp>
          <p:nvSpPr>
            <p:cNvPr id="52" name="Oval 51"/>
            <p:cNvSpPr/>
            <p:nvPr/>
          </p:nvSpPr>
          <p:spPr bwMode="auto">
            <a:xfrm rot="5583046">
              <a:off x="2957238" y="3464964"/>
              <a:ext cx="2349382" cy="2349382"/>
            </a:xfrm>
            <a:prstGeom prst="ellipse">
              <a:avLst/>
            </a:prstGeom>
            <a:gradFill flip="none" rotWithShape="1">
              <a:gsLst>
                <a:gs pos="0">
                  <a:schemeClr val="bg1">
                    <a:alpha val="0"/>
                  </a:schemeClr>
                </a:gs>
                <a:gs pos="80000">
                  <a:srgbClr val="A9D1FD"/>
                </a:gs>
                <a:gs pos="39000">
                  <a:schemeClr val="bg1"/>
                </a:gs>
                <a:gs pos="100000">
                  <a:schemeClr val="bg1"/>
                </a:gs>
              </a:gsLst>
              <a:path path="circle">
                <a:fillToRect l="50000" t="50000" r="50000" b="50000"/>
              </a:path>
              <a:tileRect/>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alpha val="0"/>
                    </a:schemeClr>
                  </a:gs>
                </a:gsLst>
                <a:lin ang="5400000" scaled="0"/>
              </a:gra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56" name="Rectangle 55"/>
            <p:cNvSpPr/>
            <p:nvPr/>
          </p:nvSpPr>
          <p:spPr>
            <a:xfrm rot="14861407">
              <a:off x="2997207" y="4039768"/>
              <a:ext cx="1708613" cy="1457098"/>
            </a:xfrm>
            <a:prstGeom prst="rect">
              <a:avLst/>
            </a:prstGeom>
          </p:spPr>
          <p:txBody>
            <a:bodyPr spcFirstLastPara="1" wrap="none">
              <a:prstTxWarp prst="textArchUp">
                <a:avLst/>
              </a:prstTxWarp>
              <a:spAutoFit/>
            </a:bodyPr>
            <a:lstStyle/>
            <a:p>
              <a:pPr marL="0" lvl="1" algn="ctr" defTabSz="1466850" eaLnBrk="0" hangingPunct="0">
                <a:lnSpc>
                  <a:spcPct val="90000"/>
                </a:lnSpc>
                <a:buClr>
                  <a:srgbClr val="008000"/>
                </a:buClr>
                <a:buSzPct val="80000"/>
                <a:defRPr/>
              </a:pPr>
              <a:r>
                <a:rPr lang="en-US" sz="1200" dirty="0">
                  <a:latin typeface="Segoe" pitchFamily="34" charset="0"/>
                  <a:ea typeface="ＭＳ Ｐゴシック" charset="-128"/>
                  <a:cs typeface="ＭＳ Ｐゴシック" charset="-128"/>
                </a:rPr>
                <a:t>On-Demand Scan</a:t>
              </a:r>
            </a:p>
          </p:txBody>
        </p:sp>
      </p:grpSp>
      <p:sp>
        <p:nvSpPr>
          <p:cNvPr id="82957" name="Text Placeholder 2"/>
          <p:cNvSpPr txBox="1">
            <a:spLocks/>
          </p:cNvSpPr>
          <p:nvPr/>
        </p:nvSpPr>
        <p:spPr bwMode="auto">
          <a:xfrm>
            <a:off x="-161925" y="1758950"/>
            <a:ext cx="6026150" cy="1560513"/>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Real-time, scheduled, and on-demand detection and removal</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Minimal end-user disruptions using Filter Manager</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Scans for rootkits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Behavior analysis for polymorphic viruses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Scans for dozens of archives and packers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Quick scan in-memory processes</a:t>
            </a:r>
          </a:p>
          <a:p>
            <a:pPr marL="800100" lvl="1" indent="-230188" defTabSz="912813" eaLnBrk="0" hangingPunct="0">
              <a:lnSpc>
                <a:spcPct val="90000"/>
              </a:lnSpc>
              <a:spcAft>
                <a:spcPts val="600"/>
              </a:spcAft>
              <a:buClr>
                <a:srgbClr val="3C938C"/>
              </a:buClr>
              <a:buSzPct val="120000"/>
              <a:buFont typeface="Arial" charset="0"/>
              <a:buChar char="•"/>
            </a:pPr>
            <a:endParaRPr lang="en-US" altLang="zh-CN" sz="1200">
              <a:latin typeface="Segoe"/>
            </a:endParaRPr>
          </a:p>
        </p:txBody>
      </p:sp>
      <p:sp>
        <p:nvSpPr>
          <p:cNvPr id="82958" name="Title 62"/>
          <p:cNvSpPr>
            <a:spLocks noGrp="1"/>
          </p:cNvSpPr>
          <p:nvPr>
            <p:ph type="title"/>
          </p:nvPr>
        </p:nvSpPr>
        <p:spPr>
          <a:xfrm>
            <a:off x="381000" y="381000"/>
            <a:ext cx="7772400" cy="714375"/>
          </a:xfrm>
        </p:spPr>
        <p:txBody>
          <a:bodyPr/>
          <a:lstStyle/>
          <a:p>
            <a:r>
              <a:rPr altLang="zh-CN" smtClean="0">
                <a:solidFill>
                  <a:srgbClr val="000000"/>
                </a:solidFill>
                <a:cs typeface="Segoe UI" pitchFamily="34" charset="0"/>
              </a:rPr>
              <a:t>Scan Mechanism</a:t>
            </a:r>
          </a:p>
        </p:txBody>
      </p:sp>
      <p:pic>
        <p:nvPicPr>
          <p:cNvPr id="82959" name="Picture 26" descr="C:\Documents and Settings\ashish.joshi\My Documents\My Pictures\Microsoft Clip Organizer\j0433944.png"/>
          <p:cNvPicPr>
            <a:picLocks noChangeAspect="1" noChangeArrowheads="1"/>
          </p:cNvPicPr>
          <p:nvPr/>
        </p:nvPicPr>
        <p:blipFill>
          <a:blip r:embed="rId6"/>
          <a:srcRect/>
          <a:stretch>
            <a:fillRect/>
          </a:stretch>
        </p:blipFill>
        <p:spPr bwMode="auto">
          <a:xfrm>
            <a:off x="892175" y="3821113"/>
            <a:ext cx="860425" cy="862012"/>
          </a:xfrm>
          <a:prstGeom prst="rect">
            <a:avLst/>
          </a:prstGeom>
          <a:noFill/>
          <a:ln w="9525">
            <a:noFill/>
            <a:miter lim="800000"/>
            <a:headEnd/>
            <a:tailEnd/>
          </a:ln>
        </p:spPr>
      </p:pic>
      <p:grpSp>
        <p:nvGrpSpPr>
          <p:cNvPr id="82960" name="Group 65"/>
          <p:cNvGrpSpPr>
            <a:grpSpLocks/>
          </p:cNvGrpSpPr>
          <p:nvPr/>
        </p:nvGrpSpPr>
        <p:grpSpPr bwMode="auto">
          <a:xfrm>
            <a:off x="3168650" y="4581525"/>
            <a:ext cx="1033463" cy="1373188"/>
            <a:chOff x="2673014" y="4564942"/>
            <a:chExt cx="1032952" cy="1373106"/>
          </a:xfrm>
        </p:grpSpPr>
        <p:pic>
          <p:nvPicPr>
            <p:cNvPr id="82984" name="Picture 69" descr="Server.png"/>
            <p:cNvPicPr>
              <a:picLocks noChangeAspect="1"/>
            </p:cNvPicPr>
            <p:nvPr/>
          </p:nvPicPr>
          <p:blipFill>
            <a:blip r:embed="rId7"/>
            <a:srcRect/>
            <a:stretch>
              <a:fillRect/>
            </a:stretch>
          </p:blipFill>
          <p:spPr bwMode="auto">
            <a:xfrm>
              <a:off x="2720422" y="5023648"/>
              <a:ext cx="914400" cy="914400"/>
            </a:xfrm>
            <a:prstGeom prst="rect">
              <a:avLst/>
            </a:prstGeom>
            <a:noFill/>
            <a:ln w="9525">
              <a:noFill/>
              <a:miter lim="800000"/>
              <a:headEnd/>
              <a:tailEnd/>
            </a:ln>
          </p:spPr>
        </p:pic>
        <p:sp>
          <p:nvSpPr>
            <p:cNvPr id="71" name="Rectangle 14"/>
            <p:cNvSpPr txBox="1">
              <a:spLocks noChangeArrowheads="1"/>
            </p:cNvSpPr>
            <p:nvPr/>
          </p:nvSpPr>
          <p:spPr bwMode="auto">
            <a:xfrm>
              <a:off x="2673014" y="4564942"/>
              <a:ext cx="1032952" cy="430187"/>
            </a:xfrm>
            <a:prstGeom prst="rect">
              <a:avLst/>
            </a:prstGeom>
            <a:noFill/>
            <a:ln w="9525">
              <a:noFill/>
              <a:miter lim="800000"/>
              <a:headEnd/>
              <a:tailEnd/>
            </a:ln>
          </p:spPr>
          <p:txBody>
            <a:bodyPr>
              <a:spAutoFit/>
            </a:bodyPr>
            <a:lstStyle/>
            <a:p>
              <a:pPr algn="ctr" eaLnBrk="0" hangingPunct="0">
                <a:defRPr/>
              </a:pPr>
              <a:r>
                <a:rPr lang="en-US" sz="1100" dirty="0">
                  <a:latin typeface="Segoe UI" pitchFamily="34" charset="0"/>
                  <a:ea typeface="+mn-ea"/>
                  <a:cs typeface="Segoe UI" pitchFamily="34" charset="0"/>
                </a:rPr>
                <a:t>Management Console</a:t>
              </a:r>
            </a:p>
          </p:txBody>
        </p:sp>
      </p:grpSp>
      <p:cxnSp>
        <p:nvCxnSpPr>
          <p:cNvPr id="82961" name="Straight Connector 71"/>
          <p:cNvCxnSpPr>
            <a:cxnSpLocks noChangeShapeType="1"/>
          </p:cNvCxnSpPr>
          <p:nvPr/>
        </p:nvCxnSpPr>
        <p:spPr bwMode="auto">
          <a:xfrm>
            <a:off x="1744663" y="4533900"/>
            <a:ext cx="1477962" cy="800100"/>
          </a:xfrm>
          <a:prstGeom prst="line">
            <a:avLst/>
          </a:prstGeom>
          <a:noFill/>
          <a:ln w="9525" algn="ctr">
            <a:solidFill>
              <a:schemeClr val="tx1"/>
            </a:solidFill>
            <a:round/>
            <a:headEnd/>
            <a:tailEnd type="triangle" w="med" len="med"/>
          </a:ln>
        </p:spPr>
      </p:cxnSp>
      <p:grpSp>
        <p:nvGrpSpPr>
          <p:cNvPr id="82962" name="Group 56"/>
          <p:cNvGrpSpPr>
            <a:grpSpLocks/>
          </p:cNvGrpSpPr>
          <p:nvPr/>
        </p:nvGrpSpPr>
        <p:grpSpPr bwMode="auto">
          <a:xfrm rot="6182616">
            <a:off x="5810250" y="3402013"/>
            <a:ext cx="2544763" cy="2681287"/>
            <a:chOff x="2957238" y="3464964"/>
            <a:chExt cx="2349382" cy="2349382"/>
          </a:xfrm>
        </p:grpSpPr>
        <p:sp>
          <p:nvSpPr>
            <p:cNvPr id="58" name="Oval 57"/>
            <p:cNvSpPr/>
            <p:nvPr/>
          </p:nvSpPr>
          <p:spPr bwMode="auto">
            <a:xfrm rot="5583046">
              <a:off x="2957238" y="3464964"/>
              <a:ext cx="2349382" cy="2349382"/>
            </a:xfrm>
            <a:prstGeom prst="ellipse">
              <a:avLst/>
            </a:prstGeom>
            <a:gradFill flip="none" rotWithShape="1">
              <a:gsLst>
                <a:gs pos="0">
                  <a:schemeClr val="bg1">
                    <a:alpha val="0"/>
                  </a:schemeClr>
                </a:gs>
                <a:gs pos="80000">
                  <a:srgbClr val="FFC6A7"/>
                </a:gs>
                <a:gs pos="39000">
                  <a:schemeClr val="bg1"/>
                </a:gs>
                <a:gs pos="100000">
                  <a:schemeClr val="bg1"/>
                </a:gs>
              </a:gsLst>
              <a:path path="circle">
                <a:fillToRect l="50000" t="50000" r="50000" b="50000"/>
              </a:path>
              <a:tileRect/>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alpha val="0"/>
                    </a:schemeClr>
                  </a:gs>
                </a:gsLst>
                <a:lin ang="5400000" scaled="0"/>
              </a:gra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59" name="Rectangle 58"/>
            <p:cNvSpPr/>
            <p:nvPr/>
          </p:nvSpPr>
          <p:spPr>
            <a:xfrm rot="14284366">
              <a:off x="3054846" y="4003158"/>
              <a:ext cx="1708613" cy="1457098"/>
            </a:xfrm>
            <a:prstGeom prst="rect">
              <a:avLst/>
            </a:prstGeom>
          </p:spPr>
          <p:txBody>
            <a:bodyPr spcFirstLastPara="1" wrap="none">
              <a:prstTxWarp prst="textArchUp">
                <a:avLst/>
              </a:prstTxWarp>
              <a:spAutoFit/>
            </a:bodyPr>
            <a:lstStyle/>
            <a:p>
              <a:pPr marL="0" lvl="1" algn="ctr" defTabSz="1466850" eaLnBrk="0" hangingPunct="0">
                <a:lnSpc>
                  <a:spcPct val="90000"/>
                </a:lnSpc>
                <a:buClr>
                  <a:srgbClr val="008000"/>
                </a:buClr>
                <a:buSzPct val="80000"/>
                <a:defRPr/>
              </a:pPr>
              <a:r>
                <a:rPr lang="en-US" sz="1200" dirty="0">
                  <a:latin typeface="Segoe" pitchFamily="34" charset="0"/>
                  <a:ea typeface="ＭＳ Ｐゴシック" charset="-128"/>
                  <a:cs typeface="ＭＳ Ｐゴシック" charset="-128"/>
                </a:rPr>
                <a:t>Schedule Scan</a:t>
              </a:r>
            </a:p>
          </p:txBody>
        </p:sp>
      </p:grpSp>
      <p:grpSp>
        <p:nvGrpSpPr>
          <p:cNvPr id="82963" name="Group 61"/>
          <p:cNvGrpSpPr>
            <a:grpSpLocks/>
          </p:cNvGrpSpPr>
          <p:nvPr/>
        </p:nvGrpSpPr>
        <p:grpSpPr bwMode="auto">
          <a:xfrm rot="6182616">
            <a:off x="6208713" y="3951288"/>
            <a:ext cx="2084387" cy="2116137"/>
            <a:chOff x="2957238" y="3464964"/>
            <a:chExt cx="2349382" cy="2349382"/>
          </a:xfrm>
        </p:grpSpPr>
        <p:sp>
          <p:nvSpPr>
            <p:cNvPr id="65" name="Oval 64"/>
            <p:cNvSpPr/>
            <p:nvPr/>
          </p:nvSpPr>
          <p:spPr bwMode="auto">
            <a:xfrm rot="5583046">
              <a:off x="2957238" y="3464964"/>
              <a:ext cx="2349382" cy="2349382"/>
            </a:xfrm>
            <a:prstGeom prst="ellipse">
              <a:avLst/>
            </a:prstGeom>
            <a:gradFill flip="none" rotWithShape="1">
              <a:gsLst>
                <a:gs pos="0">
                  <a:schemeClr val="bg1">
                    <a:alpha val="0"/>
                  </a:schemeClr>
                </a:gs>
                <a:gs pos="55000">
                  <a:schemeClr val="bg1">
                    <a:alpha val="53000"/>
                  </a:schemeClr>
                </a:gs>
                <a:gs pos="72000">
                  <a:schemeClr val="bg1"/>
                </a:gs>
              </a:gsLst>
              <a:path path="circle">
                <a:fillToRect l="50000" t="50000" r="50000" b="50000"/>
              </a:path>
              <a:tileRect/>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alpha val="0"/>
                    </a:schemeClr>
                  </a:gs>
                </a:gsLst>
                <a:lin ang="5400000" scaled="0"/>
              </a:gra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6" name="Rectangle 65"/>
            <p:cNvSpPr/>
            <p:nvPr/>
          </p:nvSpPr>
          <p:spPr>
            <a:xfrm rot="12467262">
              <a:off x="3168610" y="4108460"/>
              <a:ext cx="1735566" cy="1434471"/>
            </a:xfrm>
            <a:prstGeom prst="rect">
              <a:avLst/>
            </a:prstGeom>
          </p:spPr>
          <p:txBody>
            <a:bodyPr spcFirstLastPara="1" wrap="none">
              <a:prstTxWarp prst="textArchUp">
                <a:avLst/>
              </a:prstTxWarp>
              <a:spAutoFit/>
            </a:bodyPr>
            <a:lstStyle/>
            <a:p>
              <a:pPr marL="0" lvl="1" algn="ctr" defTabSz="1466850" eaLnBrk="0" hangingPunct="0">
                <a:lnSpc>
                  <a:spcPct val="90000"/>
                </a:lnSpc>
                <a:buClr>
                  <a:srgbClr val="008000"/>
                </a:buClr>
                <a:buSzPct val="80000"/>
                <a:defRPr/>
              </a:pPr>
              <a:r>
                <a:rPr lang="en-US" sz="1200" dirty="0">
                  <a:latin typeface="Segoe" pitchFamily="34" charset="0"/>
                  <a:ea typeface="ＭＳ Ｐゴシック" charset="-128"/>
                  <a:cs typeface="ＭＳ Ｐゴシック" charset="-128"/>
                </a:rPr>
                <a:t>Real-Time Scan</a:t>
              </a:r>
            </a:p>
          </p:txBody>
        </p:sp>
      </p:grpSp>
      <p:grpSp>
        <p:nvGrpSpPr>
          <p:cNvPr id="82964" name="Group 71"/>
          <p:cNvGrpSpPr>
            <a:grpSpLocks/>
          </p:cNvGrpSpPr>
          <p:nvPr/>
        </p:nvGrpSpPr>
        <p:grpSpPr bwMode="auto">
          <a:xfrm>
            <a:off x="6786563" y="4722813"/>
            <a:ext cx="1203325" cy="1214437"/>
            <a:chOff x="8035551" y="3929031"/>
            <a:chExt cx="723219" cy="729575"/>
          </a:xfrm>
        </p:grpSpPr>
        <p:sp>
          <p:nvSpPr>
            <p:cNvPr id="68" name="Oval 67"/>
            <p:cNvSpPr/>
            <p:nvPr/>
          </p:nvSpPr>
          <p:spPr bwMode="auto">
            <a:xfrm>
              <a:off x="8035551" y="3929031"/>
              <a:ext cx="723219" cy="729575"/>
            </a:xfrm>
            <a:prstGeom prst="ellipse">
              <a:avLst/>
            </a:prstGeom>
            <a:gradFill flip="none" rotWithShape="1">
              <a:gsLst>
                <a:gs pos="0">
                  <a:schemeClr val="tx1">
                    <a:lumMod val="95000"/>
                    <a:lumOff val="5000"/>
                  </a:schemeClr>
                </a:gs>
                <a:gs pos="81000">
                  <a:schemeClr val="tx1">
                    <a:lumMod val="50000"/>
                    <a:lumOff val="50000"/>
                  </a:schemeClr>
                </a:gs>
                <a:gs pos="100000">
                  <a:schemeClr val="bg1">
                    <a:lumMod val="75000"/>
                  </a:schemeClr>
                </a:gs>
              </a:gsLst>
              <a:lin ang="16200000" scaled="0"/>
              <a:tileRect/>
            </a:gradFill>
            <a:ln w="9525">
              <a:noFill/>
              <a:round/>
              <a:headEnd/>
              <a:tailEnd/>
            </a:ln>
            <a:effectLst>
              <a:outerShdw blurRad="203200" dist="165100" dir="5400000" sx="101000" sy="101000" algn="t" rotWithShape="0">
                <a:prstClr val="black">
                  <a:alpha val="28000"/>
                </a:prstClr>
              </a:outerShdw>
            </a:effectLst>
          </p:spPr>
          <p:txBody>
            <a:bodyPr wrap="none" anchor="ctr"/>
            <a:lstStyle/>
            <a:p>
              <a:pPr algn="ctr" eaLnBrk="0" hangingPunct="0">
                <a:defRPr/>
              </a:pPr>
              <a:endParaRPr lang="en-US" spc="-100" dirty="0">
                <a:ln w="18415" cmpd="sng">
                  <a:noFill/>
                  <a:prstDash val="solid"/>
                </a:ln>
                <a:solidFill>
                  <a:srgbClr val="FFFFFF"/>
                </a:solidFill>
                <a:effectLst>
                  <a:innerShdw blurRad="114300">
                    <a:prstClr val="black"/>
                  </a:innerShdw>
                </a:effectLst>
                <a:latin typeface="Segoe" pitchFamily="34" charset="0"/>
                <a:ea typeface="+mn-ea"/>
              </a:endParaRPr>
            </a:p>
          </p:txBody>
        </p:sp>
        <p:sp>
          <p:nvSpPr>
            <p:cNvPr id="69" name="Flowchart: Connector 68"/>
            <p:cNvSpPr/>
            <p:nvPr/>
          </p:nvSpPr>
          <p:spPr bwMode="auto">
            <a:xfrm>
              <a:off x="8198704" y="3944290"/>
              <a:ext cx="438893" cy="272756"/>
            </a:xfrm>
            <a:prstGeom prst="flowChartConnector">
              <a:avLst/>
            </a:prstGeom>
            <a:gradFill>
              <a:gsLst>
                <a:gs pos="0">
                  <a:schemeClr val="bg1">
                    <a:alpha val="69000"/>
                  </a:schemeClr>
                </a:gs>
                <a:gs pos="50000">
                  <a:schemeClr val="bg1">
                    <a:alpha val="24000"/>
                  </a:schemeClr>
                </a:gs>
                <a:gs pos="100000">
                  <a:schemeClr val="accent1">
                    <a:alpha val="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grpSp>
      <p:pic>
        <p:nvPicPr>
          <p:cNvPr id="82965" name="Picture 3" descr="C:\Documents and Settings\cgarces\Desktop\VISTA ICONS\Vista Icons\mblctr.exe_I0064_0409 v2.png"/>
          <p:cNvPicPr>
            <a:picLocks noChangeAspect="1" noChangeArrowheads="1"/>
          </p:cNvPicPr>
          <p:nvPr/>
        </p:nvPicPr>
        <p:blipFill>
          <a:blip r:embed="rId8"/>
          <a:srcRect/>
          <a:stretch>
            <a:fillRect/>
          </a:stretch>
        </p:blipFill>
        <p:spPr bwMode="auto">
          <a:xfrm>
            <a:off x="7323138" y="5178425"/>
            <a:ext cx="506412" cy="463550"/>
          </a:xfrm>
          <a:prstGeom prst="rect">
            <a:avLst/>
          </a:prstGeom>
          <a:noFill/>
          <a:ln w="9525">
            <a:noFill/>
            <a:miter lim="800000"/>
            <a:headEnd/>
            <a:tailEnd/>
          </a:ln>
        </p:spPr>
      </p:pic>
      <p:pic>
        <p:nvPicPr>
          <p:cNvPr id="82966" name="Picture 74" descr="My Computer.png"/>
          <p:cNvPicPr>
            <a:picLocks noChangeAspect="1"/>
          </p:cNvPicPr>
          <p:nvPr/>
        </p:nvPicPr>
        <p:blipFill>
          <a:blip r:embed="rId9"/>
          <a:srcRect/>
          <a:stretch>
            <a:fillRect/>
          </a:stretch>
        </p:blipFill>
        <p:spPr bwMode="auto">
          <a:xfrm>
            <a:off x="6892925" y="5046663"/>
            <a:ext cx="544513" cy="544512"/>
          </a:xfrm>
          <a:prstGeom prst="rect">
            <a:avLst/>
          </a:prstGeom>
          <a:noFill/>
          <a:ln w="9525">
            <a:noFill/>
            <a:miter lim="800000"/>
            <a:headEnd/>
            <a:tailEnd/>
          </a:ln>
        </p:spPr>
      </p:pic>
      <p:cxnSp>
        <p:nvCxnSpPr>
          <p:cNvPr id="82967" name="Straight Connector 75"/>
          <p:cNvCxnSpPr>
            <a:cxnSpLocks noChangeShapeType="1"/>
          </p:cNvCxnSpPr>
          <p:nvPr/>
        </p:nvCxnSpPr>
        <p:spPr bwMode="auto">
          <a:xfrm flipV="1">
            <a:off x="3984625" y="4538663"/>
            <a:ext cx="1981200" cy="904875"/>
          </a:xfrm>
          <a:prstGeom prst="line">
            <a:avLst/>
          </a:prstGeom>
          <a:noFill/>
          <a:ln w="9525" algn="ctr">
            <a:solidFill>
              <a:srgbClr val="FE6916"/>
            </a:solidFill>
            <a:round/>
            <a:headEnd/>
            <a:tailEnd type="triangle" w="med" len="med"/>
          </a:ln>
        </p:spPr>
      </p:cxnSp>
      <p:cxnSp>
        <p:nvCxnSpPr>
          <p:cNvPr id="74" name="Straight Connector 73"/>
          <p:cNvCxnSpPr/>
          <p:nvPr/>
        </p:nvCxnSpPr>
        <p:spPr bwMode="auto">
          <a:xfrm flipV="1">
            <a:off x="4071938" y="3886200"/>
            <a:ext cx="1795462" cy="1371600"/>
          </a:xfrm>
          <a:prstGeom prst="line">
            <a:avLst/>
          </a:prstGeom>
          <a:solidFill>
            <a:schemeClr val="accent1"/>
          </a:solidFill>
          <a:ln w="9525" cap="flat" cmpd="sng" algn="ctr">
            <a:solidFill>
              <a:schemeClr val="accent1">
                <a:lumMod val="75000"/>
              </a:schemeClr>
            </a:solidFill>
            <a:prstDash val="solid"/>
            <a:round/>
            <a:headEnd type="none" w="med" len="med"/>
            <a:tailEnd type="triangle"/>
          </a:ln>
          <a:effectLst/>
        </p:spPr>
      </p:cxnSp>
      <p:cxnSp>
        <p:nvCxnSpPr>
          <p:cNvPr id="82969" name="Straight Connector 84"/>
          <p:cNvCxnSpPr>
            <a:cxnSpLocks noChangeShapeType="1"/>
          </p:cNvCxnSpPr>
          <p:nvPr/>
        </p:nvCxnSpPr>
        <p:spPr bwMode="auto">
          <a:xfrm rot="16200000" flipV="1">
            <a:off x="6700838" y="4098925"/>
            <a:ext cx="1109662" cy="598488"/>
          </a:xfrm>
          <a:prstGeom prst="line">
            <a:avLst/>
          </a:prstGeom>
          <a:noFill/>
          <a:ln w="9525" algn="ctr">
            <a:solidFill>
              <a:srgbClr val="FE6916"/>
            </a:solidFill>
            <a:round/>
            <a:headEnd/>
            <a:tailEnd type="triangle" w="med" len="med"/>
          </a:ln>
        </p:spPr>
      </p:cxnSp>
      <p:cxnSp>
        <p:nvCxnSpPr>
          <p:cNvPr id="88" name="Straight Connector 87"/>
          <p:cNvCxnSpPr/>
          <p:nvPr/>
        </p:nvCxnSpPr>
        <p:spPr bwMode="auto">
          <a:xfrm rot="16200000" flipV="1">
            <a:off x="6684169" y="4082257"/>
            <a:ext cx="1577975" cy="185737"/>
          </a:xfrm>
          <a:prstGeom prst="line">
            <a:avLst/>
          </a:prstGeom>
          <a:solidFill>
            <a:schemeClr val="accent1"/>
          </a:solidFill>
          <a:ln w="9525" cap="flat" cmpd="sng" algn="ctr">
            <a:solidFill>
              <a:schemeClr val="accent1">
                <a:lumMod val="75000"/>
              </a:schemeClr>
            </a:solidFill>
            <a:prstDash val="solid"/>
            <a:round/>
            <a:headEnd type="none" w="med" len="med"/>
            <a:tailEnd type="triangle"/>
          </a:ln>
          <a:effectLst/>
        </p:spPr>
      </p:cxnSp>
      <p:sp>
        <p:nvSpPr>
          <p:cNvPr id="94" name="Rectangle 14"/>
          <p:cNvSpPr txBox="1">
            <a:spLocks noChangeArrowheads="1"/>
          </p:cNvSpPr>
          <p:nvPr/>
        </p:nvSpPr>
        <p:spPr bwMode="auto">
          <a:xfrm>
            <a:off x="763588" y="4646613"/>
            <a:ext cx="1031875" cy="431800"/>
          </a:xfrm>
          <a:prstGeom prst="rect">
            <a:avLst/>
          </a:prstGeom>
          <a:noFill/>
          <a:ln w="9525">
            <a:noFill/>
            <a:miter lim="800000"/>
            <a:headEnd/>
            <a:tailEnd/>
          </a:ln>
        </p:spPr>
        <p:txBody>
          <a:bodyPr>
            <a:spAutoFit/>
          </a:bodyPr>
          <a:lstStyle/>
          <a:p>
            <a:pPr algn="ctr" eaLnBrk="0" hangingPunct="0">
              <a:defRPr/>
            </a:pPr>
            <a:r>
              <a:rPr lang="en-US" sz="1100" dirty="0">
                <a:latin typeface="Segoe UI" pitchFamily="34" charset="0"/>
                <a:ea typeface="+mn-ea"/>
                <a:cs typeface="Segoe UI" pitchFamily="34" charset="0"/>
              </a:rPr>
              <a:t>Security Administrator</a:t>
            </a:r>
          </a:p>
        </p:txBody>
      </p:sp>
      <p:pic>
        <p:nvPicPr>
          <p:cNvPr id="82972" name="Picture 3" descr="C:\Users\joel.sloss.ADVAIYA\Desktop\Logos\Forefront Client Security\forefront client security grid bl h.png"/>
          <p:cNvPicPr>
            <a:picLocks noChangeAspect="1" noChangeArrowheads="1"/>
          </p:cNvPicPr>
          <p:nvPr/>
        </p:nvPicPr>
        <p:blipFill>
          <a:blip r:embed="rId10"/>
          <a:srcRect/>
          <a:stretch>
            <a:fillRect/>
          </a:stretch>
        </p:blipFill>
        <p:spPr bwMode="auto">
          <a:xfrm>
            <a:off x="538163" y="1058863"/>
            <a:ext cx="1201737" cy="465137"/>
          </a:xfrm>
          <a:prstGeom prst="rect">
            <a:avLst/>
          </a:prstGeom>
          <a:noFill/>
          <a:ln w="9525">
            <a:noFill/>
            <a:miter lim="800000"/>
            <a:headEnd/>
            <a:tailEnd/>
          </a:ln>
        </p:spPr>
      </p:pic>
      <p:sp>
        <p:nvSpPr>
          <p:cNvPr id="82973" name="TextBox 52">
            <a:hlinkClick r:id="rId11"/>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69" name="Rounded Rectangle 68"/>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70" name="Round Same Side Corner Rectangle 69"/>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85000" name="Group 41"/>
          <p:cNvGrpSpPr>
            <a:grpSpLocks/>
          </p:cNvGrpSpPr>
          <p:nvPr/>
        </p:nvGrpSpPr>
        <p:grpSpPr bwMode="auto">
          <a:xfrm>
            <a:off x="7927975" y="434975"/>
            <a:ext cx="1025525" cy="660400"/>
            <a:chOff x="7327990" y="687613"/>
            <a:chExt cx="2055649" cy="1323006"/>
          </a:xfrm>
        </p:grpSpPr>
        <p:sp>
          <p:nvSpPr>
            <p:cNvPr id="73" name="Oval 72"/>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74" name="TextBox 73"/>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75" name="Block Arc 74"/>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85002" name="Group 72"/>
          <p:cNvGrpSpPr>
            <a:grpSpLocks/>
          </p:cNvGrpSpPr>
          <p:nvPr/>
        </p:nvGrpSpPr>
        <p:grpSpPr bwMode="auto">
          <a:xfrm>
            <a:off x="8031163" y="30163"/>
            <a:ext cx="917575" cy="587375"/>
            <a:chOff x="-1795842" y="3032045"/>
            <a:chExt cx="1012160" cy="647876"/>
          </a:xfrm>
        </p:grpSpPr>
        <p:pic>
          <p:nvPicPr>
            <p:cNvPr id="77"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85058" name="Picture 77"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85059" name="Picture 78"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14" name="Rounded Rectangle 13"/>
          <p:cNvSpPr/>
          <p:nvPr/>
        </p:nvSpPr>
        <p:spPr bwMode="auto">
          <a:xfrm>
            <a:off x="381000" y="2838450"/>
            <a:ext cx="8367713" cy="3400425"/>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23" name="Rounded Rectangle 22"/>
          <p:cNvSpPr/>
          <p:nvPr/>
        </p:nvSpPr>
        <p:spPr bwMode="auto">
          <a:xfrm>
            <a:off x="3632200" y="3297238"/>
            <a:ext cx="1644650" cy="2641600"/>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pic>
        <p:nvPicPr>
          <p:cNvPr id="85005" name="Picture 14" descr="My Computer.png"/>
          <p:cNvPicPr>
            <a:picLocks noChangeAspect="1"/>
          </p:cNvPicPr>
          <p:nvPr/>
        </p:nvPicPr>
        <p:blipFill>
          <a:blip r:embed="rId6"/>
          <a:srcRect/>
          <a:stretch>
            <a:fillRect/>
          </a:stretch>
        </p:blipFill>
        <p:spPr bwMode="auto">
          <a:xfrm>
            <a:off x="1133475" y="3452813"/>
            <a:ext cx="914400" cy="914400"/>
          </a:xfrm>
          <a:prstGeom prst="rect">
            <a:avLst/>
          </a:prstGeom>
          <a:noFill/>
          <a:ln w="9525">
            <a:noFill/>
            <a:miter lim="800000"/>
            <a:headEnd/>
            <a:tailEnd/>
          </a:ln>
        </p:spPr>
      </p:pic>
      <p:grpSp>
        <p:nvGrpSpPr>
          <p:cNvPr id="85006" name="Group 17"/>
          <p:cNvGrpSpPr>
            <a:grpSpLocks/>
          </p:cNvGrpSpPr>
          <p:nvPr/>
        </p:nvGrpSpPr>
        <p:grpSpPr bwMode="auto">
          <a:xfrm>
            <a:off x="6911975" y="3505200"/>
            <a:ext cx="1023938" cy="944563"/>
            <a:chOff x="7102929" y="3451860"/>
            <a:chExt cx="1025026" cy="944879"/>
          </a:xfrm>
        </p:grpSpPr>
        <p:pic>
          <p:nvPicPr>
            <p:cNvPr id="85055" name="Picture 15" descr="Server.png"/>
            <p:cNvPicPr>
              <a:picLocks noChangeAspect="1"/>
            </p:cNvPicPr>
            <p:nvPr/>
          </p:nvPicPr>
          <p:blipFill>
            <a:blip r:embed="rId7"/>
            <a:srcRect/>
            <a:stretch>
              <a:fillRect/>
            </a:stretch>
          </p:blipFill>
          <p:spPr bwMode="auto">
            <a:xfrm>
              <a:off x="7102929" y="3451860"/>
              <a:ext cx="914400" cy="914400"/>
            </a:xfrm>
            <a:prstGeom prst="rect">
              <a:avLst/>
            </a:prstGeom>
            <a:noFill/>
            <a:ln w="9525">
              <a:noFill/>
              <a:miter lim="800000"/>
              <a:headEnd/>
              <a:tailEnd/>
            </a:ln>
          </p:spPr>
        </p:pic>
        <p:pic>
          <p:nvPicPr>
            <p:cNvPr id="85056" name="Picture 16" descr="123.png"/>
            <p:cNvPicPr>
              <a:picLocks noChangeAspect="1"/>
            </p:cNvPicPr>
            <p:nvPr/>
          </p:nvPicPr>
          <p:blipFill>
            <a:blip r:embed="rId8"/>
            <a:srcRect/>
            <a:stretch>
              <a:fillRect/>
            </a:stretch>
          </p:blipFill>
          <p:spPr bwMode="auto">
            <a:xfrm>
              <a:off x="7589112" y="3857896"/>
              <a:ext cx="538843" cy="538843"/>
            </a:xfrm>
            <a:prstGeom prst="rect">
              <a:avLst/>
            </a:prstGeom>
            <a:noFill/>
            <a:ln w="9525">
              <a:noFill/>
              <a:miter lim="800000"/>
              <a:headEnd/>
              <a:tailEnd/>
            </a:ln>
          </p:spPr>
        </p:pic>
      </p:grpSp>
      <p:pic>
        <p:nvPicPr>
          <p:cNvPr id="85007" name="Picture 18" descr="Server.png"/>
          <p:cNvPicPr>
            <a:picLocks noChangeAspect="1"/>
          </p:cNvPicPr>
          <p:nvPr/>
        </p:nvPicPr>
        <p:blipFill>
          <a:blip r:embed="rId7"/>
          <a:srcRect/>
          <a:stretch>
            <a:fillRect/>
          </a:stretch>
        </p:blipFill>
        <p:spPr bwMode="auto">
          <a:xfrm>
            <a:off x="3889375" y="3492500"/>
            <a:ext cx="914400" cy="850900"/>
          </a:xfrm>
          <a:prstGeom prst="rect">
            <a:avLst/>
          </a:prstGeom>
          <a:noFill/>
          <a:ln w="9525">
            <a:noFill/>
            <a:miter lim="800000"/>
            <a:headEnd/>
            <a:tailEnd/>
          </a:ln>
        </p:spPr>
      </p:pic>
      <p:sp>
        <p:nvSpPr>
          <p:cNvPr id="31" name="Rounded Rectangle 30"/>
          <p:cNvSpPr/>
          <p:nvPr/>
        </p:nvSpPr>
        <p:spPr>
          <a:xfrm>
            <a:off x="3686175" y="5186363"/>
            <a:ext cx="1503363" cy="611187"/>
          </a:xfrm>
          <a:prstGeom prst="roundRect">
            <a:avLst/>
          </a:prstGeom>
          <a:solidFill>
            <a:schemeClr val="bg2">
              <a:lumMod val="75000"/>
              <a:alpha val="45000"/>
            </a:schemeClr>
          </a:solidFill>
          <a:ln w="28575">
            <a:solidFill>
              <a:schemeClr val="bg1"/>
            </a:solidFill>
          </a:ln>
          <a:effectLst>
            <a:outerShdw blurRad="50800" dist="38100" dir="5400000" algn="t" rotWithShape="0">
              <a:prstClr val="black">
                <a:alpha val="40000"/>
              </a:prstClr>
            </a:outerShdw>
          </a:effectLst>
        </p:spPr>
        <p:txBody>
          <a:bodyPr lIns="137160" anchor="ctr"/>
          <a:lstStyle/>
          <a:p>
            <a:pPr algn="ctr" eaLnBrk="0" hangingPunct="0">
              <a:defRPr/>
            </a:pPr>
            <a:r>
              <a:rPr lang="en-US" sz="1200" dirty="0">
                <a:solidFill>
                  <a:schemeClr val="bg1"/>
                </a:solidFill>
                <a:effectLst>
                  <a:outerShdw blurRad="38100" dist="38100" dir="2700000" algn="tl">
                    <a:srgbClr val="000000">
                      <a:alpha val="43137"/>
                    </a:srgbClr>
                  </a:outerShdw>
                </a:effectLst>
                <a:latin typeface="Segoe Semibold" pitchFamily="34" charset="0"/>
                <a:ea typeface="ＭＳ Ｐゴシック" charset="-128"/>
                <a:cs typeface="ＭＳ Ｐゴシック" charset="-128"/>
              </a:rPr>
              <a:t>Malware Inspection Filter</a:t>
            </a:r>
          </a:p>
        </p:txBody>
      </p:sp>
      <p:sp>
        <p:nvSpPr>
          <p:cNvPr id="85009" name="Title 64"/>
          <p:cNvSpPr>
            <a:spLocks noGrp="1"/>
          </p:cNvSpPr>
          <p:nvPr>
            <p:ph type="title"/>
          </p:nvPr>
        </p:nvSpPr>
        <p:spPr/>
        <p:txBody>
          <a:bodyPr/>
          <a:lstStyle/>
          <a:p>
            <a:r>
              <a:rPr altLang="zh-CN" smtClean="0">
                <a:solidFill>
                  <a:srgbClr val="000000"/>
                </a:solidFill>
                <a:cs typeface="Segoe UI" pitchFamily="34" charset="0"/>
              </a:rPr>
              <a:t>Protection from Web-Based Threats</a:t>
            </a:r>
          </a:p>
        </p:txBody>
      </p:sp>
      <p:sp>
        <p:nvSpPr>
          <p:cNvPr id="57" name="Rectangle 14"/>
          <p:cNvSpPr txBox="1">
            <a:spLocks noChangeArrowheads="1"/>
          </p:cNvSpPr>
          <p:nvPr/>
        </p:nvSpPr>
        <p:spPr bwMode="auto">
          <a:xfrm>
            <a:off x="1011238" y="4322763"/>
            <a:ext cx="1131887" cy="261937"/>
          </a:xfrm>
          <a:prstGeom prst="rect">
            <a:avLst/>
          </a:prstGeom>
          <a:noFill/>
          <a:ln w="9525">
            <a:noFill/>
            <a:miter lim="800000"/>
            <a:headEnd/>
            <a:tailEnd/>
          </a:ln>
        </p:spPr>
        <p:txBody>
          <a:bodyPr wrap="none">
            <a:spAutoFit/>
          </a:bodyPr>
          <a:lstStyle/>
          <a:p>
            <a:pPr algn="ctr" eaLnBrk="0" hangingPunct="0">
              <a:defRPr/>
            </a:pPr>
            <a:r>
              <a:rPr lang="en-US" sz="1100" dirty="0">
                <a:latin typeface="Segoe UI" pitchFamily="34" charset="0"/>
                <a:ea typeface="+mn-ea"/>
                <a:cs typeface="Segoe UI" pitchFamily="34" charset="0"/>
              </a:rPr>
              <a:t>Corporate User</a:t>
            </a:r>
            <a:endParaRPr lang="en-US" sz="1100" dirty="0">
              <a:latin typeface="Segoe UI" pitchFamily="34" charset="0"/>
              <a:ea typeface="+mn-ea"/>
              <a:cs typeface="Segoe UI" pitchFamily="34" charset="0"/>
            </a:endParaRPr>
          </a:p>
        </p:txBody>
      </p:sp>
      <p:sp>
        <p:nvSpPr>
          <p:cNvPr id="59" name="Rectangle 14"/>
          <p:cNvSpPr txBox="1">
            <a:spLocks noChangeArrowheads="1"/>
          </p:cNvSpPr>
          <p:nvPr/>
        </p:nvSpPr>
        <p:spPr bwMode="auto">
          <a:xfrm>
            <a:off x="6945313" y="3116263"/>
            <a:ext cx="901700" cy="261937"/>
          </a:xfrm>
          <a:prstGeom prst="rect">
            <a:avLst/>
          </a:prstGeom>
          <a:noFill/>
          <a:ln w="9525">
            <a:noFill/>
            <a:miter lim="800000"/>
            <a:headEnd/>
            <a:tailEnd/>
          </a:ln>
        </p:spPr>
        <p:txBody>
          <a:bodyPr wrap="none">
            <a:spAutoFit/>
          </a:bodyPr>
          <a:lstStyle/>
          <a:p>
            <a:pPr algn="ctr" eaLnBrk="0" hangingPunct="0">
              <a:defRPr/>
            </a:pPr>
            <a:r>
              <a:rPr lang="en-US" sz="1100" dirty="0">
                <a:latin typeface="Segoe UI" pitchFamily="34" charset="0"/>
                <a:ea typeface="+mn-ea"/>
                <a:cs typeface="Segoe UI" pitchFamily="34" charset="0"/>
              </a:rPr>
              <a:t>Web Server</a:t>
            </a:r>
          </a:p>
        </p:txBody>
      </p:sp>
      <p:sp>
        <p:nvSpPr>
          <p:cNvPr id="85012" name="Rectangle 33"/>
          <p:cNvSpPr>
            <a:spLocks noChangeArrowheads="1"/>
          </p:cNvSpPr>
          <p:nvPr/>
        </p:nvSpPr>
        <p:spPr bwMode="auto">
          <a:xfrm>
            <a:off x="-161925" y="1754188"/>
            <a:ext cx="5394325" cy="989012"/>
          </a:xfrm>
          <a:prstGeom prst="rect">
            <a:avLst/>
          </a:prstGeom>
          <a:noFill/>
          <a:ln w="9525">
            <a:noFill/>
            <a:miter lim="800000"/>
            <a:headEnd/>
            <a:tailEnd/>
          </a:ln>
        </p:spPr>
        <p:txBody>
          <a:bodyPr>
            <a:spAutoFit/>
          </a:bodyPr>
          <a:lstStyle/>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Scans files downloaded from the Internet</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Integrated Microsoft antivirus/anti-malware engine</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Inspection settings per rule</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HTML notification to end user, if infection is present</a:t>
            </a:r>
          </a:p>
        </p:txBody>
      </p:sp>
      <p:grpSp>
        <p:nvGrpSpPr>
          <p:cNvPr id="85013" name="Group 54"/>
          <p:cNvGrpSpPr>
            <a:grpSpLocks/>
          </p:cNvGrpSpPr>
          <p:nvPr/>
        </p:nvGrpSpPr>
        <p:grpSpPr bwMode="auto">
          <a:xfrm>
            <a:off x="2011363" y="3516313"/>
            <a:ext cx="1541462" cy="298450"/>
            <a:chOff x="2011680" y="3373772"/>
            <a:chExt cx="1541417" cy="298919"/>
          </a:xfrm>
        </p:grpSpPr>
        <p:cxnSp>
          <p:nvCxnSpPr>
            <p:cNvPr id="85051" name="Straight Connector 52"/>
            <p:cNvCxnSpPr>
              <a:cxnSpLocks noChangeShapeType="1"/>
            </p:cNvCxnSpPr>
            <p:nvPr/>
          </p:nvCxnSpPr>
          <p:spPr bwMode="auto">
            <a:xfrm>
              <a:off x="2011680" y="3671103"/>
              <a:ext cx="1541417" cy="1588"/>
            </a:xfrm>
            <a:prstGeom prst="line">
              <a:avLst/>
            </a:prstGeom>
            <a:noFill/>
            <a:ln w="9525" algn="ctr">
              <a:solidFill>
                <a:schemeClr val="tx1"/>
              </a:solidFill>
              <a:round/>
              <a:headEnd/>
              <a:tailEnd type="triangle" w="med" len="med"/>
            </a:ln>
          </p:spPr>
        </p:cxnSp>
        <p:grpSp>
          <p:nvGrpSpPr>
            <p:cNvPr id="85052" name="Group 39"/>
            <p:cNvGrpSpPr>
              <a:grpSpLocks/>
            </p:cNvGrpSpPr>
            <p:nvPr/>
          </p:nvGrpSpPr>
          <p:grpSpPr bwMode="auto">
            <a:xfrm>
              <a:off x="2626357" y="3373772"/>
              <a:ext cx="283790" cy="276999"/>
              <a:chOff x="2761218" y="3681264"/>
              <a:chExt cx="283790" cy="276999"/>
            </a:xfrm>
          </p:grpSpPr>
          <p:pic>
            <p:nvPicPr>
              <p:cNvPr id="85053" name="Picture 11" descr="C:\Users\Kevin\Documents\ClipArt\Shapes and Graphics\circular shapes\Circle\grey inner shadow circle.png"/>
              <p:cNvPicPr>
                <a:picLocks noChangeAspect="1" noChangeArrowheads="1"/>
              </p:cNvPicPr>
              <p:nvPr/>
            </p:nvPicPr>
            <p:blipFill>
              <a:blip r:embed="rId9"/>
              <a:srcRect/>
              <a:stretch>
                <a:fillRect/>
              </a:stretch>
            </p:blipFill>
            <p:spPr bwMode="auto">
              <a:xfrm>
                <a:off x="2761218" y="3692323"/>
                <a:ext cx="283790" cy="265551"/>
              </a:xfrm>
              <a:prstGeom prst="rect">
                <a:avLst/>
              </a:prstGeom>
              <a:noFill/>
              <a:ln w="9525">
                <a:noFill/>
                <a:miter lim="800000"/>
                <a:headEnd/>
                <a:tailEnd/>
              </a:ln>
            </p:spPr>
          </p:pic>
          <p:sp>
            <p:nvSpPr>
              <p:cNvPr id="85054" name="TextBox 38"/>
              <p:cNvSpPr txBox="1">
                <a:spLocks noChangeArrowheads="1"/>
              </p:cNvSpPr>
              <p:nvPr/>
            </p:nvSpPr>
            <p:spPr bwMode="auto">
              <a:xfrm>
                <a:off x="2764735" y="3681264"/>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1</a:t>
                </a:r>
              </a:p>
            </p:txBody>
          </p:sp>
        </p:grpSp>
      </p:grpSp>
      <p:grpSp>
        <p:nvGrpSpPr>
          <p:cNvPr id="85014" name="Group 40"/>
          <p:cNvGrpSpPr>
            <a:grpSpLocks/>
          </p:cNvGrpSpPr>
          <p:nvPr/>
        </p:nvGrpSpPr>
        <p:grpSpPr bwMode="auto">
          <a:xfrm>
            <a:off x="3729038" y="5221288"/>
            <a:ext cx="284162" cy="276225"/>
            <a:chOff x="2761218" y="3681264"/>
            <a:chExt cx="283790" cy="276999"/>
          </a:xfrm>
        </p:grpSpPr>
        <p:pic>
          <p:nvPicPr>
            <p:cNvPr id="85049" name="Picture 11" descr="C:\Users\Kevin\Documents\ClipArt\Shapes and Graphics\circular shapes\Circle\grey inner shadow circle.png"/>
            <p:cNvPicPr>
              <a:picLocks noChangeAspect="1" noChangeArrowheads="1"/>
            </p:cNvPicPr>
            <p:nvPr/>
          </p:nvPicPr>
          <p:blipFill>
            <a:blip r:embed="rId9"/>
            <a:srcRect/>
            <a:stretch>
              <a:fillRect/>
            </a:stretch>
          </p:blipFill>
          <p:spPr bwMode="auto">
            <a:xfrm>
              <a:off x="2761218" y="3692323"/>
              <a:ext cx="283790" cy="265551"/>
            </a:xfrm>
            <a:prstGeom prst="rect">
              <a:avLst/>
            </a:prstGeom>
            <a:noFill/>
            <a:ln w="9525">
              <a:noFill/>
              <a:miter lim="800000"/>
              <a:headEnd/>
              <a:tailEnd/>
            </a:ln>
          </p:spPr>
        </p:pic>
        <p:sp>
          <p:nvSpPr>
            <p:cNvPr id="85050" name="TextBox 42"/>
            <p:cNvSpPr txBox="1">
              <a:spLocks noChangeArrowheads="1"/>
            </p:cNvSpPr>
            <p:nvPr/>
          </p:nvSpPr>
          <p:spPr bwMode="auto">
            <a:xfrm>
              <a:off x="2764735" y="3681264"/>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2</a:t>
              </a:r>
            </a:p>
          </p:txBody>
        </p:sp>
      </p:grpSp>
      <p:grpSp>
        <p:nvGrpSpPr>
          <p:cNvPr id="85015" name="Group 69"/>
          <p:cNvGrpSpPr>
            <a:grpSpLocks/>
          </p:cNvGrpSpPr>
          <p:nvPr/>
        </p:nvGrpSpPr>
        <p:grpSpPr bwMode="auto">
          <a:xfrm>
            <a:off x="5437188" y="3517900"/>
            <a:ext cx="1541462" cy="295275"/>
            <a:chOff x="5436580" y="3376044"/>
            <a:chExt cx="1541417" cy="295047"/>
          </a:xfrm>
        </p:grpSpPr>
        <p:cxnSp>
          <p:nvCxnSpPr>
            <p:cNvPr id="85045" name="Straight Connector 60"/>
            <p:cNvCxnSpPr>
              <a:cxnSpLocks noChangeShapeType="1"/>
            </p:cNvCxnSpPr>
            <p:nvPr/>
          </p:nvCxnSpPr>
          <p:spPr bwMode="auto">
            <a:xfrm>
              <a:off x="5436580" y="3669503"/>
              <a:ext cx="1541417" cy="1588"/>
            </a:xfrm>
            <a:prstGeom prst="line">
              <a:avLst/>
            </a:prstGeom>
            <a:noFill/>
            <a:ln w="9525" algn="ctr">
              <a:solidFill>
                <a:schemeClr val="tx1"/>
              </a:solidFill>
              <a:round/>
              <a:headEnd/>
              <a:tailEnd type="triangle" w="med" len="med"/>
            </a:ln>
          </p:spPr>
        </p:cxnSp>
        <p:grpSp>
          <p:nvGrpSpPr>
            <p:cNvPr id="85046" name="Group 43"/>
            <p:cNvGrpSpPr>
              <a:grpSpLocks/>
            </p:cNvGrpSpPr>
            <p:nvPr/>
          </p:nvGrpSpPr>
          <p:grpSpPr bwMode="auto">
            <a:xfrm>
              <a:off x="6108869" y="3376044"/>
              <a:ext cx="283790" cy="276999"/>
              <a:chOff x="2761218" y="3681264"/>
              <a:chExt cx="283790" cy="276999"/>
            </a:xfrm>
          </p:grpSpPr>
          <p:pic>
            <p:nvPicPr>
              <p:cNvPr id="85047" name="Picture 11" descr="C:\Users\Kevin\Documents\ClipArt\Shapes and Graphics\circular shapes\Circle\grey inner shadow circle.png"/>
              <p:cNvPicPr>
                <a:picLocks noChangeAspect="1" noChangeArrowheads="1"/>
              </p:cNvPicPr>
              <p:nvPr/>
            </p:nvPicPr>
            <p:blipFill>
              <a:blip r:embed="rId9"/>
              <a:srcRect/>
              <a:stretch>
                <a:fillRect/>
              </a:stretch>
            </p:blipFill>
            <p:spPr bwMode="auto">
              <a:xfrm>
                <a:off x="2761218" y="3692323"/>
                <a:ext cx="283790" cy="265551"/>
              </a:xfrm>
              <a:prstGeom prst="rect">
                <a:avLst/>
              </a:prstGeom>
              <a:noFill/>
              <a:ln w="9525">
                <a:noFill/>
                <a:miter lim="800000"/>
                <a:headEnd/>
                <a:tailEnd/>
              </a:ln>
            </p:spPr>
          </p:pic>
          <p:sp>
            <p:nvSpPr>
              <p:cNvPr id="85048" name="TextBox 45"/>
              <p:cNvSpPr txBox="1">
                <a:spLocks noChangeArrowheads="1"/>
              </p:cNvSpPr>
              <p:nvPr/>
            </p:nvSpPr>
            <p:spPr bwMode="auto">
              <a:xfrm>
                <a:off x="2764735" y="3681264"/>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3</a:t>
                </a:r>
              </a:p>
            </p:txBody>
          </p:sp>
        </p:grpSp>
      </p:grpSp>
      <p:grpSp>
        <p:nvGrpSpPr>
          <p:cNvPr id="85016" name="Group 68"/>
          <p:cNvGrpSpPr>
            <a:grpSpLocks/>
          </p:cNvGrpSpPr>
          <p:nvPr/>
        </p:nvGrpSpPr>
        <p:grpSpPr bwMode="auto">
          <a:xfrm>
            <a:off x="5435600" y="3975100"/>
            <a:ext cx="1541463" cy="341313"/>
            <a:chOff x="5434980" y="3832393"/>
            <a:chExt cx="1541417" cy="341546"/>
          </a:xfrm>
        </p:grpSpPr>
        <p:cxnSp>
          <p:nvCxnSpPr>
            <p:cNvPr id="85041" name="Straight Connector 61"/>
            <p:cNvCxnSpPr>
              <a:cxnSpLocks noChangeShapeType="1"/>
            </p:cNvCxnSpPr>
            <p:nvPr/>
          </p:nvCxnSpPr>
          <p:spPr bwMode="auto">
            <a:xfrm>
              <a:off x="5434980" y="3832393"/>
              <a:ext cx="1541417" cy="1588"/>
            </a:xfrm>
            <a:prstGeom prst="line">
              <a:avLst/>
            </a:prstGeom>
            <a:noFill/>
            <a:ln w="9525" algn="ctr">
              <a:solidFill>
                <a:schemeClr val="tx1"/>
              </a:solidFill>
              <a:round/>
              <a:headEnd type="triangle" w="med" len="med"/>
              <a:tailEnd/>
            </a:ln>
          </p:spPr>
        </p:cxnSp>
        <p:grpSp>
          <p:nvGrpSpPr>
            <p:cNvPr id="85042" name="Group 46"/>
            <p:cNvGrpSpPr>
              <a:grpSpLocks/>
            </p:cNvGrpSpPr>
            <p:nvPr/>
          </p:nvGrpSpPr>
          <p:grpSpPr bwMode="auto">
            <a:xfrm>
              <a:off x="6111141" y="3896940"/>
              <a:ext cx="283790" cy="276999"/>
              <a:chOff x="2761218" y="3681264"/>
              <a:chExt cx="283790" cy="276999"/>
            </a:xfrm>
          </p:grpSpPr>
          <p:pic>
            <p:nvPicPr>
              <p:cNvPr id="85043" name="Picture 11" descr="C:\Users\Kevin\Documents\ClipArt\Shapes and Graphics\circular shapes\Circle\grey inner shadow circle.png"/>
              <p:cNvPicPr>
                <a:picLocks noChangeAspect="1" noChangeArrowheads="1"/>
              </p:cNvPicPr>
              <p:nvPr/>
            </p:nvPicPr>
            <p:blipFill>
              <a:blip r:embed="rId9"/>
              <a:srcRect/>
              <a:stretch>
                <a:fillRect/>
              </a:stretch>
            </p:blipFill>
            <p:spPr bwMode="auto">
              <a:xfrm>
                <a:off x="2761218" y="3692323"/>
                <a:ext cx="283790" cy="265551"/>
              </a:xfrm>
              <a:prstGeom prst="rect">
                <a:avLst/>
              </a:prstGeom>
              <a:noFill/>
              <a:ln w="9525">
                <a:noFill/>
                <a:miter lim="800000"/>
                <a:headEnd/>
                <a:tailEnd/>
              </a:ln>
            </p:spPr>
          </p:pic>
          <p:sp>
            <p:nvSpPr>
              <p:cNvPr id="85044" name="TextBox 48"/>
              <p:cNvSpPr txBox="1">
                <a:spLocks noChangeArrowheads="1"/>
              </p:cNvSpPr>
              <p:nvPr/>
            </p:nvSpPr>
            <p:spPr bwMode="auto">
              <a:xfrm>
                <a:off x="2764735" y="3681264"/>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4</a:t>
                </a:r>
              </a:p>
            </p:txBody>
          </p:sp>
        </p:grpSp>
      </p:grpSp>
      <p:grpSp>
        <p:nvGrpSpPr>
          <p:cNvPr id="85017" name="Group 49"/>
          <p:cNvGrpSpPr>
            <a:grpSpLocks/>
          </p:cNvGrpSpPr>
          <p:nvPr/>
        </p:nvGrpSpPr>
        <p:grpSpPr bwMode="auto">
          <a:xfrm>
            <a:off x="4868863" y="5232400"/>
            <a:ext cx="284162" cy="276225"/>
            <a:chOff x="2761218" y="3681264"/>
            <a:chExt cx="283790" cy="276999"/>
          </a:xfrm>
        </p:grpSpPr>
        <p:pic>
          <p:nvPicPr>
            <p:cNvPr id="85039" name="Picture 11" descr="C:\Users\Kevin\Documents\ClipArt\Shapes and Graphics\circular shapes\Circle\grey inner shadow circle.png"/>
            <p:cNvPicPr>
              <a:picLocks noChangeAspect="1" noChangeArrowheads="1"/>
            </p:cNvPicPr>
            <p:nvPr/>
          </p:nvPicPr>
          <p:blipFill>
            <a:blip r:embed="rId9"/>
            <a:srcRect/>
            <a:stretch>
              <a:fillRect/>
            </a:stretch>
          </p:blipFill>
          <p:spPr bwMode="auto">
            <a:xfrm>
              <a:off x="2761218" y="3692323"/>
              <a:ext cx="283790" cy="265551"/>
            </a:xfrm>
            <a:prstGeom prst="rect">
              <a:avLst/>
            </a:prstGeom>
            <a:noFill/>
            <a:ln w="9525">
              <a:noFill/>
              <a:miter lim="800000"/>
              <a:headEnd/>
              <a:tailEnd/>
            </a:ln>
          </p:spPr>
        </p:pic>
        <p:sp>
          <p:nvSpPr>
            <p:cNvPr id="85040" name="TextBox 51"/>
            <p:cNvSpPr txBox="1">
              <a:spLocks noChangeArrowheads="1"/>
            </p:cNvSpPr>
            <p:nvPr/>
          </p:nvSpPr>
          <p:spPr bwMode="auto">
            <a:xfrm>
              <a:off x="2764735" y="3681264"/>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6</a:t>
              </a:r>
            </a:p>
          </p:txBody>
        </p:sp>
      </p:grpSp>
      <p:sp>
        <p:nvSpPr>
          <p:cNvPr id="54" name="Rounded Rectangle 53"/>
          <p:cNvSpPr/>
          <p:nvPr/>
        </p:nvSpPr>
        <p:spPr>
          <a:xfrm>
            <a:off x="3679825" y="4518025"/>
            <a:ext cx="1503363" cy="611188"/>
          </a:xfrm>
          <a:prstGeom prst="roundRect">
            <a:avLst/>
          </a:prstGeom>
          <a:solidFill>
            <a:schemeClr val="bg2">
              <a:lumMod val="75000"/>
              <a:alpha val="45000"/>
            </a:schemeClr>
          </a:solidFill>
          <a:ln w="28575">
            <a:solidFill>
              <a:schemeClr val="bg1"/>
            </a:solidFill>
          </a:ln>
          <a:effectLst>
            <a:outerShdw blurRad="50800" dist="38100" dir="5400000" algn="t" rotWithShape="0">
              <a:prstClr val="black">
                <a:alpha val="40000"/>
              </a:prstClr>
            </a:outerShdw>
          </a:effectLst>
        </p:spPr>
        <p:txBody>
          <a:bodyPr lIns="137160" anchor="ctr"/>
          <a:lstStyle/>
          <a:p>
            <a:pPr algn="ctr" eaLnBrk="0" hangingPunct="0">
              <a:defRPr/>
            </a:pPr>
            <a:r>
              <a:rPr lang="en-US" sz="1200" dirty="0">
                <a:solidFill>
                  <a:schemeClr val="bg1"/>
                </a:solidFill>
                <a:effectLst>
                  <a:outerShdw blurRad="38100" dist="38100" dir="2700000" algn="tl">
                    <a:srgbClr val="000000">
                      <a:alpha val="43137"/>
                    </a:srgbClr>
                  </a:outerShdw>
                </a:effectLst>
                <a:latin typeface="Segoe Semibold" pitchFamily="34" charset="0"/>
                <a:ea typeface="ＭＳ Ｐゴシック" charset="-128"/>
                <a:cs typeface="ＭＳ Ｐゴシック" charset="-128"/>
              </a:rPr>
              <a:t>Proxy Engine</a:t>
            </a:r>
          </a:p>
        </p:txBody>
      </p:sp>
      <p:grpSp>
        <p:nvGrpSpPr>
          <p:cNvPr id="85019" name="Group 54"/>
          <p:cNvGrpSpPr>
            <a:grpSpLocks/>
          </p:cNvGrpSpPr>
          <p:nvPr/>
        </p:nvGrpSpPr>
        <p:grpSpPr bwMode="auto">
          <a:xfrm>
            <a:off x="4872038" y="4554538"/>
            <a:ext cx="282575" cy="277812"/>
            <a:chOff x="2761218" y="3681264"/>
            <a:chExt cx="283790" cy="276999"/>
          </a:xfrm>
        </p:grpSpPr>
        <p:pic>
          <p:nvPicPr>
            <p:cNvPr id="85037" name="Picture 11" descr="C:\Users\Kevin\Documents\ClipArt\Shapes and Graphics\circular shapes\Circle\grey inner shadow circle.png"/>
            <p:cNvPicPr>
              <a:picLocks noChangeAspect="1" noChangeArrowheads="1"/>
            </p:cNvPicPr>
            <p:nvPr/>
          </p:nvPicPr>
          <p:blipFill>
            <a:blip r:embed="rId9"/>
            <a:srcRect/>
            <a:stretch>
              <a:fillRect/>
            </a:stretch>
          </p:blipFill>
          <p:spPr bwMode="auto">
            <a:xfrm>
              <a:off x="2761218" y="3692323"/>
              <a:ext cx="283790" cy="265551"/>
            </a:xfrm>
            <a:prstGeom prst="rect">
              <a:avLst/>
            </a:prstGeom>
            <a:noFill/>
            <a:ln w="9525">
              <a:noFill/>
              <a:miter lim="800000"/>
              <a:headEnd/>
              <a:tailEnd/>
            </a:ln>
          </p:spPr>
        </p:pic>
        <p:sp>
          <p:nvSpPr>
            <p:cNvPr id="85038" name="TextBox 63"/>
            <p:cNvSpPr txBox="1">
              <a:spLocks noChangeArrowheads="1"/>
            </p:cNvSpPr>
            <p:nvPr/>
          </p:nvSpPr>
          <p:spPr bwMode="auto">
            <a:xfrm>
              <a:off x="2764735" y="3681264"/>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5</a:t>
              </a:r>
            </a:p>
          </p:txBody>
        </p:sp>
      </p:grpSp>
      <p:grpSp>
        <p:nvGrpSpPr>
          <p:cNvPr id="85020" name="Group 65"/>
          <p:cNvGrpSpPr>
            <a:grpSpLocks/>
          </p:cNvGrpSpPr>
          <p:nvPr/>
        </p:nvGrpSpPr>
        <p:grpSpPr bwMode="auto">
          <a:xfrm>
            <a:off x="2009775" y="3989388"/>
            <a:ext cx="1541463" cy="333375"/>
            <a:chOff x="2010080" y="3847641"/>
            <a:chExt cx="1541417" cy="333114"/>
          </a:xfrm>
        </p:grpSpPr>
        <p:cxnSp>
          <p:nvCxnSpPr>
            <p:cNvPr id="85033" name="Straight Connector 59"/>
            <p:cNvCxnSpPr>
              <a:cxnSpLocks noChangeShapeType="1"/>
            </p:cNvCxnSpPr>
            <p:nvPr/>
          </p:nvCxnSpPr>
          <p:spPr bwMode="auto">
            <a:xfrm>
              <a:off x="2010080" y="3847641"/>
              <a:ext cx="1541417" cy="1588"/>
            </a:xfrm>
            <a:prstGeom prst="line">
              <a:avLst/>
            </a:prstGeom>
            <a:noFill/>
            <a:ln w="9525" algn="ctr">
              <a:solidFill>
                <a:schemeClr val="tx1"/>
              </a:solidFill>
              <a:round/>
              <a:headEnd type="triangle" w="med" len="med"/>
              <a:tailEnd/>
            </a:ln>
          </p:spPr>
        </p:cxnSp>
        <p:grpSp>
          <p:nvGrpSpPr>
            <p:cNvPr id="85034" name="Group 65"/>
            <p:cNvGrpSpPr>
              <a:grpSpLocks/>
            </p:cNvGrpSpPr>
            <p:nvPr/>
          </p:nvGrpSpPr>
          <p:grpSpPr bwMode="auto">
            <a:xfrm>
              <a:off x="2610421" y="3903756"/>
              <a:ext cx="283790" cy="276999"/>
              <a:chOff x="2761218" y="3681264"/>
              <a:chExt cx="283790" cy="276999"/>
            </a:xfrm>
          </p:grpSpPr>
          <p:pic>
            <p:nvPicPr>
              <p:cNvPr id="85035" name="Picture 11" descr="C:\Users\Kevin\Documents\ClipArt\Shapes and Graphics\circular shapes\Circle\grey inner shadow circle.png"/>
              <p:cNvPicPr>
                <a:picLocks noChangeAspect="1" noChangeArrowheads="1"/>
              </p:cNvPicPr>
              <p:nvPr/>
            </p:nvPicPr>
            <p:blipFill>
              <a:blip r:embed="rId9"/>
              <a:srcRect/>
              <a:stretch>
                <a:fillRect/>
              </a:stretch>
            </p:blipFill>
            <p:spPr bwMode="auto">
              <a:xfrm>
                <a:off x="2761218" y="3692323"/>
                <a:ext cx="283790" cy="265551"/>
              </a:xfrm>
              <a:prstGeom prst="rect">
                <a:avLst/>
              </a:prstGeom>
              <a:noFill/>
              <a:ln w="9525">
                <a:noFill/>
                <a:miter lim="800000"/>
                <a:headEnd/>
                <a:tailEnd/>
              </a:ln>
            </p:spPr>
          </p:pic>
          <p:sp>
            <p:nvSpPr>
              <p:cNvPr id="85036" name="TextBox 67"/>
              <p:cNvSpPr txBox="1">
                <a:spLocks noChangeArrowheads="1"/>
              </p:cNvSpPr>
              <p:nvPr/>
            </p:nvSpPr>
            <p:spPr bwMode="auto">
              <a:xfrm>
                <a:off x="2764735" y="3681264"/>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7</a:t>
                </a:r>
              </a:p>
            </p:txBody>
          </p:sp>
        </p:grpSp>
      </p:grpSp>
      <p:pic>
        <p:nvPicPr>
          <p:cNvPr id="71" name="Picture 70" descr="Configurations Menu.png"/>
          <p:cNvPicPr>
            <a:picLocks noChangeAspect="1"/>
          </p:cNvPicPr>
          <p:nvPr/>
        </p:nvPicPr>
        <p:blipFill>
          <a:blip r:embed="rId10"/>
          <a:srcRect/>
          <a:stretch>
            <a:fillRect/>
          </a:stretch>
        </p:blipFill>
        <p:spPr bwMode="auto">
          <a:xfrm>
            <a:off x="1747838" y="3814763"/>
            <a:ext cx="300037" cy="300037"/>
          </a:xfrm>
          <a:prstGeom prst="rect">
            <a:avLst/>
          </a:prstGeom>
          <a:noFill/>
          <a:ln w="9525">
            <a:noFill/>
            <a:miter lim="800000"/>
            <a:headEnd/>
            <a:tailEnd/>
          </a:ln>
        </p:spPr>
      </p:pic>
      <p:sp>
        <p:nvSpPr>
          <p:cNvPr id="81" name="Rounded Rectangular Callout 80"/>
          <p:cNvSpPr/>
          <p:nvPr/>
        </p:nvSpPr>
        <p:spPr bwMode="auto">
          <a:xfrm>
            <a:off x="1011238" y="5105400"/>
            <a:ext cx="2214562" cy="911225"/>
          </a:xfrm>
          <a:prstGeom prst="wedgeRoundRectCallout">
            <a:avLst>
              <a:gd name="adj1" fmla="val 72642"/>
              <a:gd name="adj2" fmla="val 4249"/>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Microsoft Forefront</a:t>
            </a:r>
            <a:r>
              <a:rPr lang="en-US" sz="1100" baseline="30000" dirty="0">
                <a:solidFill>
                  <a:schemeClr val="tx1"/>
                </a:solidFill>
                <a:latin typeface="Segoe UI" pitchFamily="34" charset="0"/>
                <a:cs typeface="Segoe UI" pitchFamily="34" charset="0"/>
              </a:rPr>
              <a:t>®</a:t>
            </a:r>
            <a:r>
              <a:rPr lang="en-US" sz="1100" dirty="0">
                <a:solidFill>
                  <a:schemeClr val="tx1"/>
                </a:solidFill>
                <a:latin typeface="Segoe UI" pitchFamily="34" charset="0"/>
                <a:cs typeface="Segoe UI" pitchFamily="34" charset="0"/>
              </a:rPr>
              <a:t> Threat Management Gateway (TGM) receives the request and determines if it matches any rule for inspection</a:t>
            </a:r>
          </a:p>
        </p:txBody>
      </p:sp>
      <p:sp>
        <p:nvSpPr>
          <p:cNvPr id="82" name="Rounded Rectangular Callout 81"/>
          <p:cNvSpPr/>
          <p:nvPr/>
        </p:nvSpPr>
        <p:spPr bwMode="auto">
          <a:xfrm>
            <a:off x="5181600" y="2492375"/>
            <a:ext cx="2216150" cy="606425"/>
          </a:xfrm>
          <a:prstGeom prst="wedgeRoundRectCallout">
            <a:avLst>
              <a:gd name="adj1" fmla="val 38244"/>
              <a:gd name="adj2" fmla="val 146128"/>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If the request is valid and clean, TMG sends the request to the destination server</a:t>
            </a:r>
          </a:p>
        </p:txBody>
      </p:sp>
      <p:sp>
        <p:nvSpPr>
          <p:cNvPr id="83" name="Rounded Rectangular Callout 82"/>
          <p:cNvSpPr/>
          <p:nvPr/>
        </p:nvSpPr>
        <p:spPr bwMode="auto">
          <a:xfrm>
            <a:off x="5437188" y="4527550"/>
            <a:ext cx="2214562" cy="606425"/>
          </a:xfrm>
          <a:prstGeom prst="wedgeRoundRectCallout">
            <a:avLst>
              <a:gd name="adj1" fmla="val -65505"/>
              <a:gd name="adj2" fmla="val -12700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Destination server sends the requested Web page</a:t>
            </a:r>
          </a:p>
        </p:txBody>
      </p:sp>
      <p:sp>
        <p:nvSpPr>
          <p:cNvPr id="84" name="Rounded Rectangular Callout 83"/>
          <p:cNvSpPr/>
          <p:nvPr/>
        </p:nvSpPr>
        <p:spPr bwMode="auto">
          <a:xfrm>
            <a:off x="5437188" y="4826000"/>
            <a:ext cx="2214562" cy="671513"/>
          </a:xfrm>
          <a:prstGeom prst="wedgeRoundRectCallout">
            <a:avLst>
              <a:gd name="adj1" fmla="val -65682"/>
              <a:gd name="adj2" fmla="val -55808"/>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TMG receives the response from the destination server and processes it first through the proxy engine</a:t>
            </a:r>
          </a:p>
        </p:txBody>
      </p:sp>
      <p:sp>
        <p:nvSpPr>
          <p:cNvPr id="85" name="Rounded Rectangular Callout 84"/>
          <p:cNvSpPr/>
          <p:nvPr/>
        </p:nvSpPr>
        <p:spPr bwMode="auto">
          <a:xfrm>
            <a:off x="5437188" y="5184775"/>
            <a:ext cx="2214562" cy="1054100"/>
          </a:xfrm>
          <a:prstGeom prst="wedgeRoundRectCallout">
            <a:avLst>
              <a:gd name="adj1" fmla="val -67605"/>
              <a:gd name="adj2" fmla="val -3318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If the rule specifies malware inspection, the proxy engine sends the body of the HTTP request to the Malware Inspection Filter</a:t>
            </a:r>
          </a:p>
        </p:txBody>
      </p:sp>
      <p:sp>
        <p:nvSpPr>
          <p:cNvPr id="86" name="Rounded Rectangular Callout 85"/>
          <p:cNvSpPr/>
          <p:nvPr/>
        </p:nvSpPr>
        <p:spPr bwMode="auto">
          <a:xfrm>
            <a:off x="909638" y="4754563"/>
            <a:ext cx="2214562" cy="742950"/>
          </a:xfrm>
          <a:prstGeom prst="wedgeRoundRectCallout">
            <a:avLst>
              <a:gd name="adj1" fmla="val 8445"/>
              <a:gd name="adj2" fmla="val -144349"/>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If the content is allowed, TMG sends the original file to the user</a:t>
            </a:r>
          </a:p>
        </p:txBody>
      </p:sp>
      <p:pic>
        <p:nvPicPr>
          <p:cNvPr id="85028" name="Picture 6" descr="C:\Users\Chrissy\Pictures\DVD_ART36\Artwork_Imagery\Icons - Illustrations\_ WINDOWS SERVER ICONS\Security\Brick Wall firewall fire secure security.png"/>
          <p:cNvPicPr>
            <a:picLocks noChangeAspect="1" noChangeArrowheads="1"/>
          </p:cNvPicPr>
          <p:nvPr/>
        </p:nvPicPr>
        <p:blipFill>
          <a:blip r:embed="rId11"/>
          <a:srcRect/>
          <a:stretch>
            <a:fillRect/>
          </a:stretch>
        </p:blipFill>
        <p:spPr bwMode="auto">
          <a:xfrm>
            <a:off x="4460875" y="3911600"/>
            <a:ext cx="430213" cy="417513"/>
          </a:xfrm>
          <a:prstGeom prst="rect">
            <a:avLst/>
          </a:prstGeom>
          <a:noFill/>
          <a:ln w="9525">
            <a:noFill/>
            <a:miter lim="800000"/>
            <a:headEnd/>
            <a:tailEnd/>
          </a:ln>
        </p:spPr>
      </p:pic>
      <p:pic>
        <p:nvPicPr>
          <p:cNvPr id="85029" name="Picture 2" descr="C:\Users\abbas.luqmani.ADVAIYA\Documents\Abbas_Data\Abbas Docs\Logo\Forefront\TMG\Forefront-TMG10_h_rgb.png"/>
          <p:cNvPicPr>
            <a:picLocks noChangeAspect="1" noChangeArrowheads="1"/>
          </p:cNvPicPr>
          <p:nvPr/>
        </p:nvPicPr>
        <p:blipFill>
          <a:blip r:embed="rId12"/>
          <a:srcRect/>
          <a:stretch>
            <a:fillRect/>
          </a:stretch>
        </p:blipFill>
        <p:spPr bwMode="auto">
          <a:xfrm>
            <a:off x="531813" y="1063625"/>
            <a:ext cx="2395537" cy="460375"/>
          </a:xfrm>
          <a:prstGeom prst="rect">
            <a:avLst/>
          </a:prstGeom>
          <a:noFill/>
          <a:ln w="9525">
            <a:noFill/>
            <a:miter lim="800000"/>
            <a:headEnd/>
            <a:tailEnd/>
          </a:ln>
        </p:spPr>
      </p:pic>
      <p:pic>
        <p:nvPicPr>
          <p:cNvPr id="85030" name="Picture 2" descr="C:\Users\abbas.luqmani.ADVAIYA\Documents\Abbas_Data\Abbas Docs\Logo\Forefront\TMG\Forefront-TMG10_h_rgb.png"/>
          <p:cNvPicPr>
            <a:picLocks noChangeAspect="1" noChangeArrowheads="1"/>
          </p:cNvPicPr>
          <p:nvPr/>
        </p:nvPicPr>
        <p:blipFill>
          <a:blip r:embed="rId12"/>
          <a:srcRect/>
          <a:stretch>
            <a:fillRect/>
          </a:stretch>
        </p:blipFill>
        <p:spPr bwMode="auto">
          <a:xfrm>
            <a:off x="3770313" y="3173413"/>
            <a:ext cx="1335087" cy="255587"/>
          </a:xfrm>
          <a:prstGeom prst="rect">
            <a:avLst/>
          </a:prstGeom>
          <a:noFill/>
          <a:ln w="9525">
            <a:noFill/>
            <a:miter lim="800000"/>
            <a:headEnd/>
            <a:tailEnd/>
          </a:ln>
        </p:spPr>
      </p:pic>
      <p:sp>
        <p:nvSpPr>
          <p:cNvPr id="63" name="Rounded Rectangular Callout 62"/>
          <p:cNvSpPr/>
          <p:nvPr/>
        </p:nvSpPr>
        <p:spPr bwMode="auto">
          <a:xfrm>
            <a:off x="1801813" y="2922588"/>
            <a:ext cx="2216150" cy="606425"/>
          </a:xfrm>
          <a:prstGeom prst="wedgeRoundRectCallout">
            <a:avLst>
              <a:gd name="adj1" fmla="val 39863"/>
              <a:gd name="adj2" fmla="val 91445"/>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Client sends an HTTP request to the target Web site </a:t>
            </a:r>
          </a:p>
        </p:txBody>
      </p:sp>
      <p:sp>
        <p:nvSpPr>
          <p:cNvPr id="85032" name="TextBox 88">
            <a:hlinkClick r:id="rId13"/>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63" presetClass="path" presetSubtype="0" accel="50000" decel="50000" fill="hold" nodeType="withEffect">
                                  <p:stCondLst>
                                    <p:cond delay="0"/>
                                  </p:stCondLst>
                                  <p:childTnLst>
                                    <p:animMotion origin="layout" path="M 4.72222E-6 -0.02894 L 0.21527 -0.02894 " pathEditMode="relative" rAng="0" ptsTypes="AA">
                                      <p:cBhvr>
                                        <p:cTn id="9" dur="2000" fill="hold"/>
                                        <p:tgtEl>
                                          <p:spTgt spid="71"/>
                                        </p:tgtEl>
                                        <p:attrNameLst>
                                          <p:attrName>ppt_x</p:attrName>
                                          <p:attrName>ppt_y</p:attrName>
                                        </p:attrNameLst>
                                      </p:cBhvr>
                                      <p:rCtr x="108" y="0"/>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3"/>
                                        </p:tgtEl>
                                      </p:cBhvr>
                                    </p:animEffect>
                                    <p:set>
                                      <p:cBhvr>
                                        <p:cTn id="18" dur="1" fill="hold">
                                          <p:stCondLst>
                                            <p:cond delay="499"/>
                                          </p:stCondLst>
                                        </p:cTn>
                                        <p:tgtEl>
                                          <p:spTgt spid="63"/>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0.21527 -0.02315 L 0.21527 0.20833 " pathEditMode="relative" rAng="0" ptsTypes="AA">
                                      <p:cBhvr>
                                        <p:cTn id="21" dur="2000" fill="hold"/>
                                        <p:tgtEl>
                                          <p:spTgt spid="71"/>
                                        </p:tgtEl>
                                        <p:attrNameLst>
                                          <p:attrName>ppt_x</p:attrName>
                                          <p:attrName>ppt_y</p:attrName>
                                        </p:attrNameLst>
                                      </p:cBhvr>
                                      <p:rCtr x="0" y="116"/>
                                    </p:animMotion>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1000"/>
                                        <p:tgtEl>
                                          <p:spTgt spid="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1"/>
                                        </p:tgtEl>
                                      </p:cBhvr>
                                    </p:animEffect>
                                    <p:set>
                                      <p:cBhvr>
                                        <p:cTn id="30" dur="1" fill="hold">
                                          <p:stCondLst>
                                            <p:cond delay="499"/>
                                          </p:stCondLst>
                                        </p:cTn>
                                        <p:tgtEl>
                                          <p:spTgt spid="81"/>
                                        </p:tgtEl>
                                        <p:attrNameLst>
                                          <p:attrName>style.visibility</p:attrName>
                                        </p:attrNameLst>
                                      </p:cBhvr>
                                      <p:to>
                                        <p:strVal val="hidden"/>
                                      </p:to>
                                    </p:set>
                                  </p:childTnLst>
                                </p:cTn>
                              </p:par>
                            </p:childTnLst>
                          </p:cTn>
                        </p:par>
                        <p:par>
                          <p:cTn id="31" fill="hold">
                            <p:stCondLst>
                              <p:cond delay="500"/>
                            </p:stCondLst>
                            <p:childTnLst>
                              <p:par>
                                <p:cTn id="32" presetID="64" presetClass="path" presetSubtype="0" accel="50000" decel="50000" fill="hold" nodeType="afterEffect">
                                  <p:stCondLst>
                                    <p:cond delay="0"/>
                                  </p:stCondLst>
                                  <p:childTnLst>
                                    <p:animMotion origin="layout" path="M 0.21701 0.20254 L 0.22256 -0.02894 " pathEditMode="relative" rAng="0" ptsTypes="AA">
                                      <p:cBhvr>
                                        <p:cTn id="33" dur="2000" fill="hold"/>
                                        <p:tgtEl>
                                          <p:spTgt spid="71"/>
                                        </p:tgtEl>
                                        <p:attrNameLst>
                                          <p:attrName>ppt_x</p:attrName>
                                          <p:attrName>ppt_y</p:attrName>
                                        </p:attrNameLst>
                                      </p:cBhvr>
                                      <p:rCtr x="3" y="-116"/>
                                    </p:animMotion>
                                  </p:childTnLst>
                                </p:cTn>
                              </p:par>
                            </p:childTnLst>
                          </p:cTn>
                        </p:par>
                        <p:par>
                          <p:cTn id="34" fill="hold">
                            <p:stCondLst>
                              <p:cond delay="2500"/>
                            </p:stCondLst>
                            <p:childTnLst>
                              <p:par>
                                <p:cTn id="35" presetID="35" presetClass="path" presetSubtype="0" accel="50000" decel="50000" fill="hold" nodeType="afterEffect">
                                  <p:stCondLst>
                                    <p:cond delay="0"/>
                                  </p:stCondLst>
                                  <p:childTnLst>
                                    <p:animMotion origin="layout" path="M 0.58437 -0.02315 L 0.21527 -0.02315 " pathEditMode="relative" rAng="0" ptsTypes="AA">
                                      <p:cBhvr>
                                        <p:cTn id="36" dur="2000" spd="-100000" fill="hold"/>
                                        <p:tgtEl>
                                          <p:spTgt spid="71"/>
                                        </p:tgtEl>
                                        <p:attrNameLst>
                                          <p:attrName>ppt_x</p:attrName>
                                          <p:attrName>ppt_y</p:attrName>
                                        </p:attrNameLst>
                                      </p:cBhvr>
                                      <p:rCtr x="-185" y="0"/>
                                    </p:animMotion>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1000"/>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2"/>
                                        </p:tgtEl>
                                      </p:cBhvr>
                                    </p:animEffect>
                                    <p:set>
                                      <p:cBhvr>
                                        <p:cTn id="45" dur="1" fill="hold">
                                          <p:stCondLst>
                                            <p:cond delay="499"/>
                                          </p:stCondLst>
                                        </p:cTn>
                                        <p:tgtEl>
                                          <p:spTgt spid="82"/>
                                        </p:tgtEl>
                                        <p:attrNameLst>
                                          <p:attrName>style.visibility</p:attrName>
                                        </p:attrNameLst>
                                      </p:cBhvr>
                                      <p:to>
                                        <p:strVal val="hidden"/>
                                      </p:to>
                                    </p:set>
                                  </p:childTnLst>
                                </p:cTn>
                              </p:par>
                            </p:childTnLst>
                          </p:cTn>
                        </p:par>
                        <p:par>
                          <p:cTn id="46" fill="hold">
                            <p:stCondLst>
                              <p:cond delay="500"/>
                            </p:stCondLst>
                            <p:childTnLst>
                              <p:par>
                                <p:cTn id="47" presetID="35" presetClass="path" presetSubtype="0" accel="50000" decel="50000" fill="hold" nodeType="afterEffect">
                                  <p:stCondLst>
                                    <p:cond delay="0"/>
                                  </p:stCondLst>
                                  <p:childTnLst>
                                    <p:animMotion origin="layout" path="M 0.60538 2.59259E-6 L 0.33507 2.59259E-6 " pathEditMode="relative" rAng="0" ptsTypes="AA">
                                      <p:cBhvr>
                                        <p:cTn id="48" dur="2000" fill="hold"/>
                                        <p:tgtEl>
                                          <p:spTgt spid="71"/>
                                        </p:tgtEl>
                                        <p:attrNameLst>
                                          <p:attrName>ppt_x</p:attrName>
                                          <p:attrName>ppt_y</p:attrName>
                                        </p:attrNameLst>
                                      </p:cBhvr>
                                      <p:rCtr x="-135" y="0"/>
                                    </p:animMotion>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1000"/>
                                        <p:tgtEl>
                                          <p:spTgt spid="8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83"/>
                                        </p:tgtEl>
                                      </p:cBhvr>
                                    </p:animEffect>
                                    <p:set>
                                      <p:cBhvr>
                                        <p:cTn id="57" dur="1" fill="hold">
                                          <p:stCondLst>
                                            <p:cond delay="499"/>
                                          </p:stCondLst>
                                        </p:cTn>
                                        <p:tgtEl>
                                          <p:spTgt spid="83"/>
                                        </p:tgtEl>
                                        <p:attrNameLst>
                                          <p:attrName>style.visibility</p:attrName>
                                        </p:attrNameLst>
                                      </p:cBhvr>
                                      <p:to>
                                        <p:strVal val="hidden"/>
                                      </p:to>
                                    </p:set>
                                  </p:childTnLst>
                                </p:cTn>
                              </p:par>
                            </p:childTnLst>
                          </p:cTn>
                        </p:par>
                        <p:par>
                          <p:cTn id="58" fill="hold">
                            <p:stCondLst>
                              <p:cond delay="500"/>
                            </p:stCondLst>
                            <p:childTnLst>
                              <p:par>
                                <p:cTn id="59" presetID="42" presetClass="path" presetSubtype="0" accel="50000" decel="50000" fill="hold" nodeType="afterEffect">
                                  <p:stCondLst>
                                    <p:cond delay="0"/>
                                  </p:stCondLst>
                                  <p:childTnLst>
                                    <p:animMotion origin="layout" path="M 0.33506 2.59259E-6 L 0.33506 0.13148 " pathEditMode="relative" rAng="0" ptsTypes="AA">
                                      <p:cBhvr>
                                        <p:cTn id="60" dur="2000" fill="hold"/>
                                        <p:tgtEl>
                                          <p:spTgt spid="71"/>
                                        </p:tgtEl>
                                        <p:attrNameLst>
                                          <p:attrName>ppt_x</p:attrName>
                                          <p:attrName>ppt_y</p:attrName>
                                        </p:attrNameLst>
                                      </p:cBhvr>
                                      <p:rCtr x="0" y="66"/>
                                    </p:animMotion>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84"/>
                                        </p:tgtEl>
                                        <p:attrNameLst>
                                          <p:attrName>style.visibility</p:attrName>
                                        </p:attrNameLst>
                                      </p:cBhvr>
                                      <p:to>
                                        <p:strVal val="visible"/>
                                      </p:to>
                                    </p:set>
                                    <p:animEffect transition="in" filter="fade">
                                      <p:cBhvr>
                                        <p:cTn id="64" dur="1000"/>
                                        <p:tgtEl>
                                          <p:spTgt spid="8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84"/>
                                        </p:tgtEl>
                                      </p:cBhvr>
                                    </p:animEffect>
                                    <p:set>
                                      <p:cBhvr>
                                        <p:cTn id="69" dur="1" fill="hold">
                                          <p:stCondLst>
                                            <p:cond delay="499"/>
                                          </p:stCondLst>
                                        </p:cTn>
                                        <p:tgtEl>
                                          <p:spTgt spid="84"/>
                                        </p:tgtEl>
                                        <p:attrNameLst>
                                          <p:attrName>style.visibility</p:attrName>
                                        </p:attrNameLst>
                                      </p:cBhvr>
                                      <p:to>
                                        <p:strVal val="hidden"/>
                                      </p:to>
                                    </p:set>
                                  </p:childTnLst>
                                </p:cTn>
                              </p:par>
                            </p:childTnLst>
                          </p:cTn>
                        </p:par>
                        <p:par>
                          <p:cTn id="70" fill="hold">
                            <p:stCondLst>
                              <p:cond delay="500"/>
                            </p:stCondLst>
                            <p:childTnLst>
                              <p:par>
                                <p:cTn id="71" presetID="42" presetClass="path" presetSubtype="0" accel="50000" decel="50000" fill="hold" nodeType="afterEffect">
                                  <p:stCondLst>
                                    <p:cond delay="0"/>
                                  </p:stCondLst>
                                  <p:childTnLst>
                                    <p:animMotion origin="layout" path="M 0.33593 0.13148 L 0.33593 0.23148 " pathEditMode="relative" rAng="0" ptsTypes="AA">
                                      <p:cBhvr>
                                        <p:cTn id="72" dur="2000" fill="hold"/>
                                        <p:tgtEl>
                                          <p:spTgt spid="71"/>
                                        </p:tgtEl>
                                        <p:attrNameLst>
                                          <p:attrName>ppt_x</p:attrName>
                                          <p:attrName>ppt_y</p:attrName>
                                        </p:attrNameLst>
                                      </p:cBhvr>
                                      <p:rCtr x="0" y="50"/>
                                    </p:animMotion>
                                  </p:childTnLst>
                                </p:cTn>
                              </p:par>
                            </p:childTnLst>
                          </p:cTn>
                        </p:par>
                        <p:par>
                          <p:cTn id="73" fill="hold">
                            <p:stCondLst>
                              <p:cond delay="2500"/>
                            </p:stCondLst>
                            <p:childTnLst>
                              <p:par>
                                <p:cTn id="74" presetID="10" presetClass="entr" presetSubtype="0" fill="hold" grpId="0" nodeType="after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1000"/>
                                        <p:tgtEl>
                                          <p:spTgt spid="8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85"/>
                                        </p:tgtEl>
                                      </p:cBhvr>
                                    </p:animEffect>
                                    <p:set>
                                      <p:cBhvr>
                                        <p:cTn id="81" dur="1" fill="hold">
                                          <p:stCondLst>
                                            <p:cond delay="499"/>
                                          </p:stCondLst>
                                        </p:cTn>
                                        <p:tgtEl>
                                          <p:spTgt spid="85"/>
                                        </p:tgtEl>
                                        <p:attrNameLst>
                                          <p:attrName>style.visibility</p:attrName>
                                        </p:attrNameLst>
                                      </p:cBhvr>
                                      <p:to>
                                        <p:strVal val="hidden"/>
                                      </p:to>
                                    </p:set>
                                  </p:childTnLst>
                                </p:cTn>
                              </p:par>
                            </p:childTnLst>
                          </p:cTn>
                        </p:par>
                        <p:par>
                          <p:cTn id="82" fill="hold">
                            <p:stCondLst>
                              <p:cond delay="500"/>
                            </p:stCondLst>
                            <p:childTnLst>
                              <p:par>
                                <p:cTn id="83" presetID="64" presetClass="path" presetSubtype="0" accel="50000" decel="50000" fill="hold" nodeType="afterEffect">
                                  <p:stCondLst>
                                    <p:cond delay="0"/>
                                  </p:stCondLst>
                                  <p:childTnLst>
                                    <p:animMotion origin="layout" path="M 0.34461 0.23148 L 0.34461 2.59259E-6 " pathEditMode="relative" rAng="0" ptsTypes="AA">
                                      <p:cBhvr>
                                        <p:cTn id="84" dur="2000" fill="hold"/>
                                        <p:tgtEl>
                                          <p:spTgt spid="71"/>
                                        </p:tgtEl>
                                        <p:attrNameLst>
                                          <p:attrName>ppt_x</p:attrName>
                                          <p:attrName>ppt_y</p:attrName>
                                        </p:attrNameLst>
                                      </p:cBhvr>
                                      <p:rCtr x="0" y="-116"/>
                                    </p:animMotion>
                                  </p:childTnLst>
                                </p:cTn>
                              </p:par>
                            </p:childTnLst>
                          </p:cTn>
                        </p:par>
                        <p:par>
                          <p:cTn id="85" fill="hold">
                            <p:stCondLst>
                              <p:cond delay="2500"/>
                            </p:stCondLst>
                            <p:childTnLst>
                              <p:par>
                                <p:cTn id="86" presetID="35" presetClass="path" presetSubtype="0" accel="50000" decel="50000" fill="hold" nodeType="afterEffect">
                                  <p:stCondLst>
                                    <p:cond delay="0"/>
                                  </p:stCondLst>
                                  <p:childTnLst>
                                    <p:animMotion origin="layout" path="M 0.33506 0.00694 L 4.72222E-6 0.00694 " pathEditMode="relative" rAng="0" ptsTypes="AA">
                                      <p:cBhvr>
                                        <p:cTn id="87" dur="2000" fill="hold"/>
                                        <p:tgtEl>
                                          <p:spTgt spid="71"/>
                                        </p:tgtEl>
                                        <p:attrNameLst>
                                          <p:attrName>ppt_x</p:attrName>
                                          <p:attrName>ppt_y</p:attrName>
                                        </p:attrNameLst>
                                      </p:cBhvr>
                                      <p:rCtr x="-168" y="0"/>
                                    </p:animMotion>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63" grpId="0" animBg="1"/>
      <p:bldP spid="6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68" name="Rounded Rectangle 67"/>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9" name="Round Same Side Corner Rectangle 68"/>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87048" name="Group 41"/>
          <p:cNvGrpSpPr>
            <a:grpSpLocks/>
          </p:cNvGrpSpPr>
          <p:nvPr/>
        </p:nvGrpSpPr>
        <p:grpSpPr bwMode="auto">
          <a:xfrm>
            <a:off x="7927975" y="434975"/>
            <a:ext cx="1025525" cy="660400"/>
            <a:chOff x="7327990" y="687613"/>
            <a:chExt cx="2055649" cy="1323006"/>
          </a:xfrm>
        </p:grpSpPr>
        <p:sp>
          <p:nvSpPr>
            <p:cNvPr id="71" name="Oval 70"/>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72" name="TextBox 71"/>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73" name="Block Arc 72"/>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87050" name="Group 72"/>
          <p:cNvGrpSpPr>
            <a:grpSpLocks/>
          </p:cNvGrpSpPr>
          <p:nvPr/>
        </p:nvGrpSpPr>
        <p:grpSpPr bwMode="auto">
          <a:xfrm>
            <a:off x="8031163" y="30163"/>
            <a:ext cx="917575" cy="587375"/>
            <a:chOff x="-1795842" y="3032045"/>
            <a:chExt cx="1012160" cy="647876"/>
          </a:xfrm>
        </p:grpSpPr>
        <p:pic>
          <p:nvPicPr>
            <p:cNvPr id="78"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87112" name="Picture 80"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87113" name="Picture 84"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94" name="Rounded Rectangle 93"/>
          <p:cNvSpPr/>
          <p:nvPr/>
        </p:nvSpPr>
        <p:spPr bwMode="auto">
          <a:xfrm>
            <a:off x="165100" y="2846388"/>
            <a:ext cx="8809038" cy="3478212"/>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87052" name="Title 64"/>
          <p:cNvSpPr>
            <a:spLocks noGrp="1"/>
          </p:cNvSpPr>
          <p:nvPr>
            <p:ph type="title"/>
          </p:nvPr>
        </p:nvSpPr>
        <p:spPr/>
        <p:txBody>
          <a:bodyPr/>
          <a:lstStyle/>
          <a:p>
            <a:r>
              <a:rPr altLang="zh-CN" smtClean="0">
                <a:solidFill>
                  <a:srgbClr val="000000"/>
                </a:solidFill>
                <a:cs typeface="Segoe UI" pitchFamily="34" charset="0"/>
              </a:rPr>
              <a:t>URL Filtering</a:t>
            </a:r>
          </a:p>
        </p:txBody>
      </p:sp>
      <p:sp>
        <p:nvSpPr>
          <p:cNvPr id="39" name="TextBox 38"/>
          <p:cNvSpPr txBox="1"/>
          <p:nvPr/>
        </p:nvSpPr>
        <p:spPr>
          <a:xfrm>
            <a:off x="7320721" y="5702158"/>
            <a:ext cx="1431482" cy="184666"/>
          </a:xfrm>
          <a:prstGeom prst="rect">
            <a:avLst/>
          </a:prstGeom>
          <a:noFill/>
        </p:spPr>
        <p:txBody>
          <a:bodyPr wrap="none" lIns="0" tIns="0" rIns="0" bIns="0">
            <a:spAutoFit/>
          </a:bodyPr>
          <a:lstStyle/>
          <a:p>
            <a:pPr algn="ctr" eaLnBrk="0" hangingPunct="0">
              <a:defRPr/>
            </a:pPr>
            <a:r>
              <a:rPr lang="en-US" sz="1200" dirty="0">
                <a:gradFill>
                  <a:gsLst>
                    <a:gs pos="0">
                      <a:schemeClr val="tx1"/>
                    </a:gs>
                    <a:gs pos="86000">
                      <a:schemeClr val="tx1"/>
                    </a:gs>
                  </a:gsLst>
                  <a:lin ang="5400000" scaled="0"/>
                </a:gradFill>
                <a:latin typeface="Segoe" pitchFamily="34" charset="0"/>
                <a:ea typeface="ＭＳ Ｐゴシック" charset="-128"/>
                <a:cs typeface="ＭＳ Ｐゴシック" charset="-128"/>
              </a:rPr>
              <a:t>Reputation Providers</a:t>
            </a:r>
          </a:p>
        </p:txBody>
      </p:sp>
      <p:grpSp>
        <p:nvGrpSpPr>
          <p:cNvPr id="87054" name="Group 66"/>
          <p:cNvGrpSpPr>
            <a:grpSpLocks/>
          </p:cNvGrpSpPr>
          <p:nvPr/>
        </p:nvGrpSpPr>
        <p:grpSpPr bwMode="auto">
          <a:xfrm>
            <a:off x="2371725" y="4811713"/>
            <a:ext cx="982663" cy="966787"/>
            <a:chOff x="2089000" y="3999465"/>
            <a:chExt cx="981531" cy="966813"/>
          </a:xfrm>
        </p:grpSpPr>
        <p:pic>
          <p:nvPicPr>
            <p:cNvPr id="87109" name="Picture 4" descr="C:\Program Files\Microsoft Resource DVD Artwork\DVD_ART\Artwork_Imagery\HARDWARE_IMAGERY\Illustration - Misc Hardware\Windows Vista Illustration Icons\VPN.png"/>
            <p:cNvPicPr>
              <a:picLocks noChangeAspect="1" noChangeArrowheads="1"/>
            </p:cNvPicPr>
            <p:nvPr/>
          </p:nvPicPr>
          <p:blipFill>
            <a:blip r:embed="rId6"/>
            <a:srcRect/>
            <a:stretch>
              <a:fillRect/>
            </a:stretch>
          </p:blipFill>
          <p:spPr bwMode="auto">
            <a:xfrm>
              <a:off x="2089000" y="3999465"/>
              <a:ext cx="739307" cy="872792"/>
            </a:xfrm>
            <a:prstGeom prst="rect">
              <a:avLst/>
            </a:prstGeom>
            <a:noFill/>
            <a:ln w="9525">
              <a:noFill/>
              <a:miter lim="800000"/>
              <a:headEnd/>
              <a:tailEnd/>
            </a:ln>
          </p:spPr>
        </p:pic>
        <p:pic>
          <p:nvPicPr>
            <p:cNvPr id="87110" name="Picture 6" descr="C:\Users\Chrissy\Pictures\DVD_ART36\Artwork_Imagery\Icons - Illustrations\_ WINDOWS SERVER ICONS\Security\Brick Wall firewall fire secure security.png"/>
            <p:cNvPicPr>
              <a:picLocks noChangeAspect="1" noChangeArrowheads="1"/>
            </p:cNvPicPr>
            <p:nvPr/>
          </p:nvPicPr>
          <p:blipFill>
            <a:blip r:embed="rId7"/>
            <a:srcRect/>
            <a:stretch>
              <a:fillRect/>
            </a:stretch>
          </p:blipFill>
          <p:spPr bwMode="auto">
            <a:xfrm>
              <a:off x="2470000" y="4380465"/>
              <a:ext cx="600531" cy="585813"/>
            </a:xfrm>
            <a:prstGeom prst="rect">
              <a:avLst/>
            </a:prstGeom>
            <a:noFill/>
            <a:ln w="9525">
              <a:noFill/>
              <a:miter lim="800000"/>
              <a:headEnd/>
              <a:tailEnd/>
            </a:ln>
          </p:spPr>
        </p:pic>
      </p:grpSp>
      <p:pic>
        <p:nvPicPr>
          <p:cNvPr id="87055" name="Picture 3"/>
          <p:cNvPicPr>
            <a:picLocks noChangeAspect="1" noChangeArrowheads="1"/>
          </p:cNvPicPr>
          <p:nvPr/>
        </p:nvPicPr>
        <p:blipFill>
          <a:blip r:embed="rId8"/>
          <a:srcRect/>
          <a:stretch>
            <a:fillRect/>
          </a:stretch>
        </p:blipFill>
        <p:spPr bwMode="auto">
          <a:xfrm>
            <a:off x="7096125" y="4913313"/>
            <a:ext cx="1787525" cy="762000"/>
          </a:xfrm>
          <a:prstGeom prst="rect">
            <a:avLst/>
          </a:prstGeom>
          <a:noFill/>
          <a:ln w="9525">
            <a:noFill/>
            <a:miter lim="800000"/>
            <a:headEnd/>
            <a:tailEnd/>
          </a:ln>
        </p:spPr>
      </p:pic>
      <p:pic>
        <p:nvPicPr>
          <p:cNvPr id="87056" name="Picture 4"/>
          <p:cNvPicPr>
            <a:picLocks noChangeAspect="1" noChangeArrowheads="1"/>
          </p:cNvPicPr>
          <p:nvPr/>
        </p:nvPicPr>
        <p:blipFill>
          <a:blip r:embed="rId9"/>
          <a:srcRect/>
          <a:stretch>
            <a:fillRect/>
          </a:stretch>
        </p:blipFill>
        <p:spPr bwMode="auto">
          <a:xfrm>
            <a:off x="4132263" y="4794250"/>
            <a:ext cx="2649537" cy="1038225"/>
          </a:xfrm>
          <a:prstGeom prst="rect">
            <a:avLst/>
          </a:prstGeom>
          <a:noFill/>
          <a:ln w="9525">
            <a:noFill/>
            <a:miter lim="800000"/>
            <a:headEnd/>
            <a:tailEnd/>
          </a:ln>
        </p:spPr>
      </p:pic>
      <p:grpSp>
        <p:nvGrpSpPr>
          <p:cNvPr id="87057" name="Group 67"/>
          <p:cNvGrpSpPr>
            <a:grpSpLocks/>
          </p:cNvGrpSpPr>
          <p:nvPr/>
        </p:nvGrpSpPr>
        <p:grpSpPr bwMode="auto">
          <a:xfrm>
            <a:off x="493713" y="4760913"/>
            <a:ext cx="990600" cy="1066800"/>
            <a:chOff x="210312" y="4151865"/>
            <a:chExt cx="990764" cy="1066800"/>
          </a:xfrm>
        </p:grpSpPr>
        <p:pic>
          <p:nvPicPr>
            <p:cNvPr id="87107" name="Picture 2"/>
            <p:cNvPicPr>
              <a:picLocks noChangeAspect="1" noChangeArrowheads="1"/>
            </p:cNvPicPr>
            <p:nvPr/>
          </p:nvPicPr>
          <p:blipFill>
            <a:blip r:embed="rId10"/>
            <a:srcRect/>
            <a:stretch>
              <a:fillRect/>
            </a:stretch>
          </p:blipFill>
          <p:spPr bwMode="auto">
            <a:xfrm>
              <a:off x="210312" y="4151865"/>
              <a:ext cx="838364" cy="838200"/>
            </a:xfrm>
            <a:prstGeom prst="rect">
              <a:avLst/>
            </a:prstGeom>
            <a:noFill/>
            <a:ln w="9525">
              <a:noFill/>
              <a:miter lim="800000"/>
              <a:headEnd/>
              <a:tailEnd/>
            </a:ln>
          </p:spPr>
        </p:pic>
        <p:pic>
          <p:nvPicPr>
            <p:cNvPr id="87108" name="Picture 2"/>
            <p:cNvPicPr>
              <a:picLocks noChangeAspect="1" noChangeArrowheads="1"/>
            </p:cNvPicPr>
            <p:nvPr/>
          </p:nvPicPr>
          <p:blipFill>
            <a:blip r:embed="rId10"/>
            <a:srcRect/>
            <a:stretch>
              <a:fillRect/>
            </a:stretch>
          </p:blipFill>
          <p:spPr bwMode="auto">
            <a:xfrm>
              <a:off x="362712" y="4380465"/>
              <a:ext cx="838364" cy="838200"/>
            </a:xfrm>
            <a:prstGeom prst="rect">
              <a:avLst/>
            </a:prstGeom>
            <a:noFill/>
            <a:ln w="9525">
              <a:noFill/>
              <a:miter lim="800000"/>
              <a:headEnd/>
              <a:tailEnd/>
            </a:ln>
          </p:spPr>
        </p:pic>
      </p:grpSp>
      <p:pic>
        <p:nvPicPr>
          <p:cNvPr id="87058" name="Picture 5"/>
          <p:cNvPicPr>
            <a:picLocks noChangeAspect="1" noChangeArrowheads="1"/>
          </p:cNvPicPr>
          <p:nvPr/>
        </p:nvPicPr>
        <p:blipFill>
          <a:blip r:embed="rId11"/>
          <a:srcRect/>
          <a:stretch>
            <a:fillRect/>
          </a:stretch>
        </p:blipFill>
        <p:spPr bwMode="auto">
          <a:xfrm>
            <a:off x="2247900" y="5702300"/>
            <a:ext cx="1806575" cy="381000"/>
          </a:xfrm>
          <a:prstGeom prst="rect">
            <a:avLst/>
          </a:prstGeom>
          <a:noFill/>
          <a:ln w="9525">
            <a:noFill/>
            <a:miter lim="800000"/>
            <a:headEnd/>
            <a:tailEnd/>
          </a:ln>
        </p:spPr>
      </p:pic>
      <p:sp>
        <p:nvSpPr>
          <p:cNvPr id="50" name="TextBox 49"/>
          <p:cNvSpPr txBox="1"/>
          <p:nvPr/>
        </p:nvSpPr>
        <p:spPr>
          <a:xfrm>
            <a:off x="266296" y="5735290"/>
            <a:ext cx="1596220" cy="369332"/>
          </a:xfrm>
          <a:prstGeom prst="rect">
            <a:avLst/>
          </a:prstGeom>
          <a:noFill/>
        </p:spPr>
        <p:txBody>
          <a:bodyPr lIns="0" tIns="0" rIns="0" bIns="0">
            <a:spAutoFit/>
          </a:bodyPr>
          <a:lstStyle/>
          <a:p>
            <a:pPr algn="ctr" eaLnBrk="0" hangingPunct="0">
              <a:defRPr/>
            </a:pPr>
            <a:r>
              <a:rPr lang="en-US" sz="1200" dirty="0">
                <a:gradFill>
                  <a:gsLst>
                    <a:gs pos="0">
                      <a:schemeClr val="tx1"/>
                    </a:gs>
                    <a:gs pos="86000">
                      <a:schemeClr val="tx1"/>
                    </a:gs>
                  </a:gsLst>
                  <a:lin ang="5400000" scaled="0"/>
                </a:gradFill>
                <a:latin typeface="Segoe" pitchFamily="34" charset="0"/>
                <a:ea typeface="ＭＳ Ｐゴシック" charset="-128"/>
                <a:cs typeface="ＭＳ Ｐゴシック" charset="-128"/>
              </a:rPr>
              <a:t>Managed / Unmanaged Endpoints</a:t>
            </a:r>
          </a:p>
        </p:txBody>
      </p:sp>
      <p:pic>
        <p:nvPicPr>
          <p:cNvPr id="87060" name="Picture 4"/>
          <p:cNvPicPr>
            <a:picLocks noChangeAspect="1" noChangeArrowheads="1"/>
          </p:cNvPicPr>
          <p:nvPr/>
        </p:nvPicPr>
        <p:blipFill>
          <a:blip r:embed="rId9"/>
          <a:srcRect/>
          <a:stretch>
            <a:fillRect/>
          </a:stretch>
        </p:blipFill>
        <p:spPr bwMode="auto">
          <a:xfrm>
            <a:off x="3684588" y="3046413"/>
            <a:ext cx="2447925" cy="1201737"/>
          </a:xfrm>
          <a:prstGeom prst="rect">
            <a:avLst/>
          </a:prstGeom>
          <a:noFill/>
          <a:ln w="9525">
            <a:noFill/>
            <a:miter lim="800000"/>
            <a:headEnd/>
            <a:tailEnd/>
          </a:ln>
        </p:spPr>
      </p:pic>
      <p:grpSp>
        <p:nvGrpSpPr>
          <p:cNvPr id="87061" name="Group 71"/>
          <p:cNvGrpSpPr>
            <a:grpSpLocks/>
          </p:cNvGrpSpPr>
          <p:nvPr/>
        </p:nvGrpSpPr>
        <p:grpSpPr bwMode="auto">
          <a:xfrm>
            <a:off x="4140200" y="2982913"/>
            <a:ext cx="1536700" cy="952500"/>
            <a:chOff x="4186428" y="2816352"/>
            <a:chExt cx="1536192" cy="952618"/>
          </a:xfrm>
        </p:grpSpPr>
        <p:pic>
          <p:nvPicPr>
            <p:cNvPr id="87103" name="Picture 55" descr="Server.png"/>
            <p:cNvPicPr>
              <a:picLocks noChangeAspect="1"/>
            </p:cNvPicPr>
            <p:nvPr/>
          </p:nvPicPr>
          <p:blipFill>
            <a:blip r:embed="rId12"/>
            <a:srcRect/>
            <a:stretch>
              <a:fillRect/>
            </a:stretch>
          </p:blipFill>
          <p:spPr bwMode="auto">
            <a:xfrm>
              <a:off x="4186428" y="2906820"/>
              <a:ext cx="806196" cy="674059"/>
            </a:xfrm>
            <a:prstGeom prst="rect">
              <a:avLst/>
            </a:prstGeom>
            <a:noFill/>
            <a:ln w="9525">
              <a:noFill/>
              <a:miter lim="800000"/>
              <a:headEnd/>
              <a:tailEnd/>
            </a:ln>
          </p:spPr>
        </p:pic>
        <p:pic>
          <p:nvPicPr>
            <p:cNvPr id="87104" name="Picture 56" descr="Server.png"/>
            <p:cNvPicPr>
              <a:picLocks noChangeAspect="1"/>
            </p:cNvPicPr>
            <p:nvPr/>
          </p:nvPicPr>
          <p:blipFill>
            <a:blip r:embed="rId13"/>
            <a:srcRect/>
            <a:stretch>
              <a:fillRect/>
            </a:stretch>
          </p:blipFill>
          <p:spPr bwMode="auto">
            <a:xfrm>
              <a:off x="4488180" y="2871216"/>
              <a:ext cx="848781" cy="709664"/>
            </a:xfrm>
            <a:prstGeom prst="rect">
              <a:avLst/>
            </a:prstGeom>
            <a:noFill/>
            <a:ln w="9525">
              <a:noFill/>
              <a:miter lim="800000"/>
              <a:headEnd/>
              <a:tailEnd/>
            </a:ln>
          </p:spPr>
        </p:pic>
        <p:pic>
          <p:nvPicPr>
            <p:cNvPr id="87105" name="Picture 57" descr="Server.png"/>
            <p:cNvPicPr>
              <a:picLocks noChangeAspect="1"/>
            </p:cNvPicPr>
            <p:nvPr/>
          </p:nvPicPr>
          <p:blipFill>
            <a:blip r:embed="rId14"/>
            <a:srcRect/>
            <a:stretch>
              <a:fillRect/>
            </a:stretch>
          </p:blipFill>
          <p:spPr bwMode="auto">
            <a:xfrm>
              <a:off x="4808220" y="2816352"/>
              <a:ext cx="914400" cy="764528"/>
            </a:xfrm>
            <a:prstGeom prst="rect">
              <a:avLst/>
            </a:prstGeom>
            <a:noFill/>
            <a:ln w="9525">
              <a:noFill/>
              <a:miter lim="800000"/>
              <a:headEnd/>
              <a:tailEnd/>
            </a:ln>
          </p:spPr>
        </p:pic>
        <p:sp>
          <p:nvSpPr>
            <p:cNvPr id="59" name="TextBox 58"/>
            <p:cNvSpPr txBox="1"/>
            <p:nvPr/>
          </p:nvSpPr>
          <p:spPr>
            <a:xfrm>
              <a:off x="4468416" y="3584304"/>
              <a:ext cx="770339" cy="184666"/>
            </a:xfrm>
            <a:prstGeom prst="rect">
              <a:avLst/>
            </a:prstGeom>
            <a:noFill/>
          </p:spPr>
          <p:txBody>
            <a:bodyPr wrap="none" lIns="0" tIns="0" rIns="0" bIns="0">
              <a:spAutoFit/>
            </a:bodyPr>
            <a:lstStyle/>
            <a:p>
              <a:pPr algn="ctr" eaLnBrk="0" hangingPunct="0">
                <a:defRPr/>
              </a:pPr>
              <a:r>
                <a:rPr lang="en-US" sz="1200" dirty="0">
                  <a:gradFill>
                    <a:gsLst>
                      <a:gs pos="0">
                        <a:schemeClr val="tx1"/>
                      </a:gs>
                      <a:gs pos="86000">
                        <a:schemeClr val="tx1"/>
                      </a:gs>
                    </a:gsLst>
                    <a:lin ang="5400000" scaled="0"/>
                  </a:gradFill>
                  <a:latin typeface="Segoe" pitchFamily="34" charset="0"/>
                  <a:ea typeface="ＭＳ Ｐゴシック" charset="-128"/>
                  <a:cs typeface="ＭＳ Ｐゴシック" charset="-128"/>
                </a:rPr>
                <a:t>Web Server</a:t>
              </a:r>
            </a:p>
          </p:txBody>
        </p:sp>
      </p:grpSp>
      <p:cxnSp>
        <p:nvCxnSpPr>
          <p:cNvPr id="87062" name="Straight Arrow Connector 65"/>
          <p:cNvCxnSpPr>
            <a:cxnSpLocks noChangeShapeType="1"/>
          </p:cNvCxnSpPr>
          <p:nvPr/>
        </p:nvCxnSpPr>
        <p:spPr bwMode="auto">
          <a:xfrm>
            <a:off x="6553200" y="5294313"/>
            <a:ext cx="487363" cy="1587"/>
          </a:xfrm>
          <a:prstGeom prst="straightConnector1">
            <a:avLst/>
          </a:prstGeom>
          <a:noFill/>
          <a:ln w="9525" algn="ctr">
            <a:solidFill>
              <a:schemeClr val="tx1"/>
            </a:solidFill>
            <a:prstDash val="dash"/>
            <a:round/>
            <a:headEnd type="triangle" w="med" len="med"/>
            <a:tailEnd/>
          </a:ln>
        </p:spPr>
      </p:cxnSp>
      <p:grpSp>
        <p:nvGrpSpPr>
          <p:cNvPr id="7" name="Group 101"/>
          <p:cNvGrpSpPr>
            <a:grpSpLocks/>
          </p:cNvGrpSpPr>
          <p:nvPr/>
        </p:nvGrpSpPr>
        <p:grpSpPr bwMode="auto">
          <a:xfrm>
            <a:off x="1508125" y="5294313"/>
            <a:ext cx="777875" cy="298450"/>
            <a:chOff x="1508760" y="5035782"/>
            <a:chExt cx="777240" cy="298303"/>
          </a:xfrm>
        </p:grpSpPr>
        <p:cxnSp>
          <p:nvCxnSpPr>
            <p:cNvPr id="87099" name="Straight Arrow Connector 61"/>
            <p:cNvCxnSpPr>
              <a:cxnSpLocks noChangeShapeType="1"/>
            </p:cNvCxnSpPr>
            <p:nvPr/>
          </p:nvCxnSpPr>
          <p:spPr bwMode="auto">
            <a:xfrm>
              <a:off x="1508760" y="5035782"/>
              <a:ext cx="777240" cy="1588"/>
            </a:xfrm>
            <a:prstGeom prst="straightConnector1">
              <a:avLst/>
            </a:prstGeom>
            <a:noFill/>
            <a:ln w="9525" algn="ctr">
              <a:solidFill>
                <a:schemeClr val="tx1"/>
              </a:solidFill>
              <a:round/>
              <a:headEnd/>
              <a:tailEnd type="triangle" w="med" len="med"/>
            </a:ln>
          </p:spPr>
        </p:cxnSp>
        <p:grpSp>
          <p:nvGrpSpPr>
            <p:cNvPr id="87100" name="Group 86"/>
            <p:cNvGrpSpPr>
              <a:grpSpLocks/>
            </p:cNvGrpSpPr>
            <p:nvPr/>
          </p:nvGrpSpPr>
          <p:grpSpPr bwMode="auto">
            <a:xfrm>
              <a:off x="1714789" y="5057086"/>
              <a:ext cx="283788" cy="276999"/>
              <a:chOff x="2956009" y="4014724"/>
              <a:chExt cx="311626" cy="342899"/>
            </a:xfrm>
          </p:grpSpPr>
          <p:pic>
            <p:nvPicPr>
              <p:cNvPr id="87101" name="Picture 11" descr="C:\Users\Kevin\Documents\ClipArt\Shapes and Graphics\circular shapes\Circle\grey inner shadow circle.png"/>
              <p:cNvPicPr>
                <a:picLocks noChangeAspect="1" noChangeArrowheads="1"/>
              </p:cNvPicPr>
              <p:nvPr/>
            </p:nvPicPr>
            <p:blipFill>
              <a:blip r:embed="rId15"/>
              <a:srcRect/>
              <a:stretch>
                <a:fillRect/>
              </a:stretch>
            </p:blipFill>
            <p:spPr bwMode="auto">
              <a:xfrm>
                <a:off x="2956009" y="4027072"/>
                <a:ext cx="311626" cy="328728"/>
              </a:xfrm>
              <a:prstGeom prst="rect">
                <a:avLst/>
              </a:prstGeom>
              <a:noFill/>
              <a:ln w="9525">
                <a:noFill/>
                <a:miter lim="800000"/>
                <a:headEnd/>
                <a:tailEnd/>
              </a:ln>
            </p:spPr>
          </p:pic>
          <p:sp>
            <p:nvSpPr>
              <p:cNvPr id="87102" name="TextBox 76"/>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1</a:t>
                </a:r>
              </a:p>
            </p:txBody>
          </p:sp>
        </p:grpSp>
      </p:grpSp>
      <p:grpSp>
        <p:nvGrpSpPr>
          <p:cNvPr id="9" name="Group 99"/>
          <p:cNvGrpSpPr>
            <a:grpSpLocks/>
          </p:cNvGrpSpPr>
          <p:nvPr/>
        </p:nvGrpSpPr>
        <p:grpSpPr bwMode="auto">
          <a:xfrm>
            <a:off x="3502025" y="5476875"/>
            <a:ext cx="777875" cy="315913"/>
            <a:chOff x="3502152" y="5218662"/>
            <a:chExt cx="777240" cy="316591"/>
          </a:xfrm>
        </p:grpSpPr>
        <p:cxnSp>
          <p:nvCxnSpPr>
            <p:cNvPr id="87095" name="Straight Arrow Connector 63"/>
            <p:cNvCxnSpPr>
              <a:cxnSpLocks noChangeShapeType="1"/>
            </p:cNvCxnSpPr>
            <p:nvPr/>
          </p:nvCxnSpPr>
          <p:spPr bwMode="auto">
            <a:xfrm>
              <a:off x="3502152" y="5218662"/>
              <a:ext cx="777240" cy="1588"/>
            </a:xfrm>
            <a:prstGeom prst="straightConnector1">
              <a:avLst/>
            </a:prstGeom>
            <a:noFill/>
            <a:ln w="9525" algn="ctr">
              <a:solidFill>
                <a:schemeClr val="tx1"/>
              </a:solidFill>
              <a:round/>
              <a:headEnd/>
              <a:tailEnd type="triangle" w="med" len="med"/>
            </a:ln>
          </p:spPr>
        </p:cxnSp>
        <p:grpSp>
          <p:nvGrpSpPr>
            <p:cNvPr id="87096" name="Group 86"/>
            <p:cNvGrpSpPr>
              <a:grpSpLocks/>
            </p:cNvGrpSpPr>
            <p:nvPr/>
          </p:nvGrpSpPr>
          <p:grpSpPr bwMode="auto">
            <a:xfrm>
              <a:off x="3717325" y="5258254"/>
              <a:ext cx="283788" cy="276999"/>
              <a:chOff x="2956009" y="4014724"/>
              <a:chExt cx="311626" cy="342899"/>
            </a:xfrm>
          </p:grpSpPr>
          <p:pic>
            <p:nvPicPr>
              <p:cNvPr id="87097" name="Picture 11" descr="C:\Users\Kevin\Documents\ClipArt\Shapes and Graphics\circular shapes\Circle\grey inner shadow circle.png"/>
              <p:cNvPicPr>
                <a:picLocks noChangeAspect="1" noChangeArrowheads="1"/>
              </p:cNvPicPr>
              <p:nvPr/>
            </p:nvPicPr>
            <p:blipFill>
              <a:blip r:embed="rId15"/>
              <a:srcRect/>
              <a:stretch>
                <a:fillRect/>
              </a:stretch>
            </p:blipFill>
            <p:spPr bwMode="auto">
              <a:xfrm>
                <a:off x="2956009" y="4027072"/>
                <a:ext cx="311626" cy="328728"/>
              </a:xfrm>
              <a:prstGeom prst="rect">
                <a:avLst/>
              </a:prstGeom>
              <a:noFill/>
              <a:ln w="9525">
                <a:noFill/>
                <a:miter lim="800000"/>
                <a:headEnd/>
                <a:tailEnd/>
              </a:ln>
            </p:spPr>
          </p:pic>
          <p:sp>
            <p:nvSpPr>
              <p:cNvPr id="87098" name="TextBox 79"/>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2</a:t>
                </a:r>
              </a:p>
            </p:txBody>
          </p:sp>
        </p:grpSp>
      </p:grpSp>
      <p:grpSp>
        <p:nvGrpSpPr>
          <p:cNvPr id="11" name="Group 97"/>
          <p:cNvGrpSpPr>
            <a:grpSpLocks/>
          </p:cNvGrpSpPr>
          <p:nvPr/>
        </p:nvGrpSpPr>
        <p:grpSpPr bwMode="auto">
          <a:xfrm>
            <a:off x="3063875" y="3822700"/>
            <a:ext cx="1287463" cy="1098550"/>
            <a:chOff x="3063240" y="3565060"/>
            <a:chExt cx="1288415" cy="1098380"/>
          </a:xfrm>
        </p:grpSpPr>
        <p:cxnSp>
          <p:nvCxnSpPr>
            <p:cNvPr id="87091" name="Straight Connector 59"/>
            <p:cNvCxnSpPr>
              <a:cxnSpLocks noChangeShapeType="1"/>
            </p:cNvCxnSpPr>
            <p:nvPr/>
          </p:nvCxnSpPr>
          <p:spPr bwMode="auto">
            <a:xfrm flipV="1">
              <a:off x="3063240" y="3565060"/>
              <a:ext cx="1288415" cy="1098380"/>
            </a:xfrm>
            <a:prstGeom prst="line">
              <a:avLst/>
            </a:prstGeom>
            <a:noFill/>
            <a:ln w="9525" algn="ctr">
              <a:solidFill>
                <a:srgbClr val="00B050"/>
              </a:solidFill>
              <a:prstDash val="dash"/>
              <a:round/>
              <a:headEnd/>
              <a:tailEnd type="triangle" w="med" len="med"/>
            </a:ln>
          </p:spPr>
        </p:cxnSp>
        <p:grpSp>
          <p:nvGrpSpPr>
            <p:cNvPr id="87092" name="Group 86"/>
            <p:cNvGrpSpPr>
              <a:grpSpLocks/>
            </p:cNvGrpSpPr>
            <p:nvPr/>
          </p:nvGrpSpPr>
          <p:grpSpPr bwMode="auto">
            <a:xfrm>
              <a:off x="3689893" y="4106110"/>
              <a:ext cx="283788" cy="276999"/>
              <a:chOff x="2956009" y="4014724"/>
              <a:chExt cx="311626" cy="342899"/>
            </a:xfrm>
          </p:grpSpPr>
          <p:pic>
            <p:nvPicPr>
              <p:cNvPr id="87093" name="Picture 11" descr="C:\Users\Kevin\Documents\ClipArt\Shapes and Graphics\circular shapes\Circle\grey inner shadow circle.png"/>
              <p:cNvPicPr>
                <a:picLocks noChangeAspect="1" noChangeArrowheads="1"/>
              </p:cNvPicPr>
              <p:nvPr/>
            </p:nvPicPr>
            <p:blipFill>
              <a:blip r:embed="rId15"/>
              <a:srcRect/>
              <a:stretch>
                <a:fillRect/>
              </a:stretch>
            </p:blipFill>
            <p:spPr bwMode="auto">
              <a:xfrm>
                <a:off x="2956009" y="4027072"/>
                <a:ext cx="311626" cy="328728"/>
              </a:xfrm>
              <a:prstGeom prst="rect">
                <a:avLst/>
              </a:prstGeom>
              <a:noFill/>
              <a:ln w="9525">
                <a:noFill/>
                <a:miter lim="800000"/>
                <a:headEnd/>
                <a:tailEnd/>
              </a:ln>
            </p:spPr>
          </p:pic>
          <p:sp>
            <p:nvSpPr>
              <p:cNvPr id="87094" name="TextBox 86"/>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4</a:t>
                </a:r>
              </a:p>
            </p:txBody>
          </p:sp>
        </p:grpSp>
      </p:grpSp>
      <p:grpSp>
        <p:nvGrpSpPr>
          <p:cNvPr id="13" name="Group 96"/>
          <p:cNvGrpSpPr>
            <a:grpSpLocks/>
          </p:cNvGrpSpPr>
          <p:nvPr/>
        </p:nvGrpSpPr>
        <p:grpSpPr bwMode="auto">
          <a:xfrm>
            <a:off x="2843213" y="3667125"/>
            <a:ext cx="1289050" cy="1098550"/>
            <a:chOff x="2843784" y="3409612"/>
            <a:chExt cx="1288415" cy="1098380"/>
          </a:xfrm>
        </p:grpSpPr>
        <p:cxnSp>
          <p:nvCxnSpPr>
            <p:cNvPr id="87087" name="Straight Connector 83"/>
            <p:cNvCxnSpPr>
              <a:cxnSpLocks noChangeShapeType="1"/>
            </p:cNvCxnSpPr>
            <p:nvPr/>
          </p:nvCxnSpPr>
          <p:spPr bwMode="auto">
            <a:xfrm flipV="1">
              <a:off x="2843784" y="3409612"/>
              <a:ext cx="1288415" cy="1098380"/>
            </a:xfrm>
            <a:prstGeom prst="line">
              <a:avLst/>
            </a:prstGeom>
            <a:noFill/>
            <a:ln w="9525" algn="ctr">
              <a:solidFill>
                <a:srgbClr val="00B050"/>
              </a:solidFill>
              <a:prstDash val="dash"/>
              <a:round/>
              <a:headEnd type="triangle" w="med" len="med"/>
              <a:tailEnd/>
            </a:ln>
          </p:spPr>
        </p:cxnSp>
        <p:grpSp>
          <p:nvGrpSpPr>
            <p:cNvPr id="87088" name="Group 86"/>
            <p:cNvGrpSpPr>
              <a:grpSpLocks/>
            </p:cNvGrpSpPr>
            <p:nvPr/>
          </p:nvGrpSpPr>
          <p:grpSpPr bwMode="auto">
            <a:xfrm>
              <a:off x="3159541" y="3758638"/>
              <a:ext cx="283788" cy="276999"/>
              <a:chOff x="2956009" y="4014724"/>
              <a:chExt cx="311626" cy="342899"/>
            </a:xfrm>
          </p:grpSpPr>
          <p:pic>
            <p:nvPicPr>
              <p:cNvPr id="87089" name="Picture 11" descr="C:\Users\Kevin\Documents\ClipArt\Shapes and Graphics\circular shapes\Circle\grey inner shadow circle.png"/>
              <p:cNvPicPr>
                <a:picLocks noChangeAspect="1" noChangeArrowheads="1"/>
              </p:cNvPicPr>
              <p:nvPr/>
            </p:nvPicPr>
            <p:blipFill>
              <a:blip r:embed="rId15"/>
              <a:srcRect/>
              <a:stretch>
                <a:fillRect/>
              </a:stretch>
            </p:blipFill>
            <p:spPr bwMode="auto">
              <a:xfrm>
                <a:off x="2956009" y="4027072"/>
                <a:ext cx="311626" cy="328728"/>
              </a:xfrm>
              <a:prstGeom prst="rect">
                <a:avLst/>
              </a:prstGeom>
              <a:noFill/>
              <a:ln w="9525">
                <a:noFill/>
                <a:miter lim="800000"/>
                <a:headEnd/>
                <a:tailEnd/>
              </a:ln>
            </p:spPr>
          </p:pic>
          <p:sp>
            <p:nvSpPr>
              <p:cNvPr id="87090" name="TextBox 89"/>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5</a:t>
                </a:r>
              </a:p>
            </p:txBody>
          </p:sp>
        </p:grpSp>
      </p:grpSp>
      <p:grpSp>
        <p:nvGrpSpPr>
          <p:cNvPr id="15" name="Group 95"/>
          <p:cNvGrpSpPr>
            <a:grpSpLocks/>
          </p:cNvGrpSpPr>
          <p:nvPr/>
        </p:nvGrpSpPr>
        <p:grpSpPr bwMode="auto">
          <a:xfrm>
            <a:off x="1308100" y="4729163"/>
            <a:ext cx="996950" cy="312737"/>
            <a:chOff x="1307592" y="4471870"/>
            <a:chExt cx="996696" cy="312030"/>
          </a:xfrm>
        </p:grpSpPr>
        <p:cxnSp>
          <p:nvCxnSpPr>
            <p:cNvPr id="87083" name="Straight Arrow Connector 73"/>
            <p:cNvCxnSpPr>
              <a:cxnSpLocks noChangeShapeType="1"/>
            </p:cNvCxnSpPr>
            <p:nvPr/>
          </p:nvCxnSpPr>
          <p:spPr bwMode="auto">
            <a:xfrm rot="10800000">
              <a:off x="1307592" y="4782312"/>
              <a:ext cx="996696" cy="1588"/>
            </a:xfrm>
            <a:prstGeom prst="straightConnector1">
              <a:avLst/>
            </a:prstGeom>
            <a:noFill/>
            <a:ln w="9525" algn="ctr">
              <a:solidFill>
                <a:srgbClr val="00B050"/>
              </a:solidFill>
              <a:prstDash val="dash"/>
              <a:round/>
              <a:headEnd/>
              <a:tailEnd type="triangle" w="med" len="med"/>
            </a:ln>
          </p:spPr>
        </p:cxnSp>
        <p:grpSp>
          <p:nvGrpSpPr>
            <p:cNvPr id="87084" name="Group 86"/>
            <p:cNvGrpSpPr>
              <a:grpSpLocks/>
            </p:cNvGrpSpPr>
            <p:nvPr/>
          </p:nvGrpSpPr>
          <p:grpSpPr bwMode="auto">
            <a:xfrm>
              <a:off x="1595917" y="4471870"/>
              <a:ext cx="283788" cy="276999"/>
              <a:chOff x="2956009" y="4014724"/>
              <a:chExt cx="311626" cy="342899"/>
            </a:xfrm>
          </p:grpSpPr>
          <p:pic>
            <p:nvPicPr>
              <p:cNvPr id="87085" name="Picture 11" descr="C:\Users\Kevin\Documents\ClipArt\Shapes and Graphics\circular shapes\Circle\grey inner shadow circle.png"/>
              <p:cNvPicPr>
                <a:picLocks noChangeAspect="1" noChangeArrowheads="1"/>
              </p:cNvPicPr>
              <p:nvPr/>
            </p:nvPicPr>
            <p:blipFill>
              <a:blip r:embed="rId15"/>
              <a:srcRect/>
              <a:stretch>
                <a:fillRect/>
              </a:stretch>
            </p:blipFill>
            <p:spPr bwMode="auto">
              <a:xfrm>
                <a:off x="2956009" y="4027072"/>
                <a:ext cx="311626" cy="328728"/>
              </a:xfrm>
              <a:prstGeom prst="rect">
                <a:avLst/>
              </a:prstGeom>
              <a:noFill/>
              <a:ln w="9525">
                <a:noFill/>
                <a:miter lim="800000"/>
                <a:headEnd/>
                <a:tailEnd/>
              </a:ln>
            </p:spPr>
          </p:pic>
          <p:sp>
            <p:nvSpPr>
              <p:cNvPr id="87086" name="TextBox 92"/>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6</a:t>
                </a:r>
              </a:p>
            </p:txBody>
          </p:sp>
        </p:grpSp>
      </p:grpSp>
      <p:sp>
        <p:nvSpPr>
          <p:cNvPr id="95" name="TextBox 94"/>
          <p:cNvSpPr txBox="1"/>
          <p:nvPr/>
        </p:nvSpPr>
        <p:spPr>
          <a:xfrm>
            <a:off x="4429961" y="5218278"/>
            <a:ext cx="2047034" cy="184666"/>
          </a:xfrm>
          <a:prstGeom prst="rect">
            <a:avLst/>
          </a:prstGeom>
          <a:noFill/>
        </p:spPr>
        <p:txBody>
          <a:bodyPr wrap="none" lIns="0" tIns="0" rIns="0" bIns="0">
            <a:spAutoFit/>
          </a:bodyPr>
          <a:lstStyle/>
          <a:p>
            <a:pPr algn="ctr" eaLnBrk="0" hangingPunct="0">
              <a:defRPr/>
            </a:pPr>
            <a:r>
              <a:rPr lang="en-US" sz="1200" dirty="0">
                <a:gradFill>
                  <a:gsLst>
                    <a:gs pos="0">
                      <a:schemeClr val="tx1"/>
                    </a:gs>
                    <a:gs pos="86000">
                      <a:schemeClr val="tx1"/>
                    </a:gs>
                  </a:gsLst>
                  <a:lin ang="5400000" scaled="0"/>
                </a:gradFill>
                <a:latin typeface="Segoe" pitchFamily="34" charset="0"/>
                <a:ea typeface="ＭＳ Ｐゴシック" charset="-128"/>
                <a:cs typeface="ＭＳ Ｐゴシック" charset="-128"/>
              </a:rPr>
              <a:t>Microsoft Reputation Services</a:t>
            </a:r>
          </a:p>
        </p:txBody>
      </p:sp>
      <p:grpSp>
        <p:nvGrpSpPr>
          <p:cNvPr id="17" name="Group 100"/>
          <p:cNvGrpSpPr>
            <a:grpSpLocks/>
          </p:cNvGrpSpPr>
          <p:nvPr/>
        </p:nvGrpSpPr>
        <p:grpSpPr bwMode="auto">
          <a:xfrm>
            <a:off x="3502025" y="4994275"/>
            <a:ext cx="777875" cy="319088"/>
            <a:chOff x="3502152" y="4737046"/>
            <a:chExt cx="777240" cy="318612"/>
          </a:xfrm>
        </p:grpSpPr>
        <p:grpSp>
          <p:nvGrpSpPr>
            <p:cNvPr id="87079" name="Group 86"/>
            <p:cNvGrpSpPr>
              <a:grpSpLocks/>
            </p:cNvGrpSpPr>
            <p:nvPr/>
          </p:nvGrpSpPr>
          <p:grpSpPr bwMode="auto">
            <a:xfrm>
              <a:off x="3717325" y="4737046"/>
              <a:ext cx="283788" cy="276999"/>
              <a:chOff x="2956009" y="4014724"/>
              <a:chExt cx="311626" cy="342899"/>
            </a:xfrm>
          </p:grpSpPr>
          <p:pic>
            <p:nvPicPr>
              <p:cNvPr id="87081" name="Picture 11" descr="C:\Users\Kevin\Documents\ClipArt\Shapes and Graphics\circular shapes\Circle\grey inner shadow circle.png"/>
              <p:cNvPicPr>
                <a:picLocks noChangeAspect="1" noChangeArrowheads="1"/>
              </p:cNvPicPr>
              <p:nvPr/>
            </p:nvPicPr>
            <p:blipFill>
              <a:blip r:embed="rId15"/>
              <a:srcRect/>
              <a:stretch>
                <a:fillRect/>
              </a:stretch>
            </p:blipFill>
            <p:spPr bwMode="auto">
              <a:xfrm>
                <a:off x="2956009" y="4027072"/>
                <a:ext cx="311626" cy="328728"/>
              </a:xfrm>
              <a:prstGeom prst="rect">
                <a:avLst/>
              </a:prstGeom>
              <a:noFill/>
              <a:ln w="9525">
                <a:noFill/>
                <a:miter lim="800000"/>
                <a:headEnd/>
                <a:tailEnd/>
              </a:ln>
            </p:spPr>
          </p:pic>
          <p:sp>
            <p:nvSpPr>
              <p:cNvPr id="87082" name="TextBox 82"/>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3</a:t>
                </a:r>
              </a:p>
            </p:txBody>
          </p:sp>
        </p:grpSp>
        <p:cxnSp>
          <p:nvCxnSpPr>
            <p:cNvPr id="87080" name="Straight Arrow Connector 98"/>
            <p:cNvCxnSpPr>
              <a:cxnSpLocks noChangeShapeType="1"/>
            </p:cNvCxnSpPr>
            <p:nvPr/>
          </p:nvCxnSpPr>
          <p:spPr bwMode="auto">
            <a:xfrm>
              <a:off x="3502152" y="5054070"/>
              <a:ext cx="777240" cy="1588"/>
            </a:xfrm>
            <a:prstGeom prst="straightConnector1">
              <a:avLst/>
            </a:prstGeom>
            <a:noFill/>
            <a:ln w="9525" algn="ctr">
              <a:solidFill>
                <a:schemeClr val="tx1"/>
              </a:solidFill>
              <a:round/>
              <a:headEnd type="triangle" w="med" len="med"/>
              <a:tailEnd/>
            </a:ln>
          </p:spPr>
        </p:cxnSp>
      </p:grpSp>
      <p:sp>
        <p:nvSpPr>
          <p:cNvPr id="87070" name="Text Placeholder 2"/>
          <p:cNvSpPr txBox="1">
            <a:spLocks/>
          </p:cNvSpPr>
          <p:nvPr/>
        </p:nvSpPr>
        <p:spPr bwMode="auto">
          <a:xfrm>
            <a:off x="-165100" y="1755775"/>
            <a:ext cx="7927975" cy="922338"/>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Blocks malicious sites </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URL category sets and exclusions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Integrated with forward proxy</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Backed by Microsoft Reputation Service (MRS) </a:t>
            </a:r>
          </a:p>
        </p:txBody>
      </p:sp>
      <p:sp>
        <p:nvSpPr>
          <p:cNvPr id="88" name="Rounded Rectangular Callout 87"/>
          <p:cNvSpPr/>
          <p:nvPr/>
        </p:nvSpPr>
        <p:spPr bwMode="auto">
          <a:xfrm>
            <a:off x="284163" y="4070350"/>
            <a:ext cx="2214562" cy="606425"/>
          </a:xfrm>
          <a:prstGeom prst="wedgeRoundRectCallout">
            <a:avLst>
              <a:gd name="adj1" fmla="val 27560"/>
              <a:gd name="adj2" fmla="val 14362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User requests the URL</a:t>
            </a:r>
          </a:p>
        </p:txBody>
      </p:sp>
      <p:sp>
        <p:nvSpPr>
          <p:cNvPr id="91" name="Rounded Rectangular Callout 90"/>
          <p:cNvSpPr/>
          <p:nvPr/>
        </p:nvSpPr>
        <p:spPr bwMode="auto">
          <a:xfrm>
            <a:off x="2335213" y="3967163"/>
            <a:ext cx="2427287" cy="755650"/>
          </a:xfrm>
          <a:prstGeom prst="wedgeRoundRectCallout">
            <a:avLst>
              <a:gd name="adj1" fmla="val 27560"/>
              <a:gd name="adj2" fmla="val 14362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TMG forwards the request to MRS</a:t>
            </a:r>
          </a:p>
        </p:txBody>
      </p:sp>
      <p:sp>
        <p:nvSpPr>
          <p:cNvPr id="96" name="Rounded Rectangular Callout 95"/>
          <p:cNvSpPr/>
          <p:nvPr/>
        </p:nvSpPr>
        <p:spPr bwMode="auto">
          <a:xfrm>
            <a:off x="2613025" y="4105275"/>
            <a:ext cx="2579688" cy="606425"/>
          </a:xfrm>
          <a:prstGeom prst="wedgeRoundRectCallout">
            <a:avLst>
              <a:gd name="adj1" fmla="val -3398"/>
              <a:gd name="adj2" fmla="val 139278"/>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MRS validates that the URL should or should not be allowed, per organizational policies </a:t>
            </a:r>
          </a:p>
        </p:txBody>
      </p:sp>
      <p:sp>
        <p:nvSpPr>
          <p:cNvPr id="97" name="Rounded Rectangular Callout 96"/>
          <p:cNvSpPr/>
          <p:nvPr/>
        </p:nvSpPr>
        <p:spPr bwMode="auto">
          <a:xfrm>
            <a:off x="4140200" y="4187825"/>
            <a:ext cx="2216150" cy="606425"/>
          </a:xfrm>
          <a:prstGeom prst="wedgeRoundRectCallout">
            <a:avLst>
              <a:gd name="adj1" fmla="val -61741"/>
              <a:gd name="adj2" fmla="val -31761"/>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TMG sends a request to the Web server to get the URL</a:t>
            </a:r>
          </a:p>
        </p:txBody>
      </p:sp>
      <p:sp>
        <p:nvSpPr>
          <p:cNvPr id="98" name="Rounded Rectangular Callout 97"/>
          <p:cNvSpPr/>
          <p:nvPr/>
        </p:nvSpPr>
        <p:spPr bwMode="auto">
          <a:xfrm>
            <a:off x="1177925" y="3375025"/>
            <a:ext cx="2216150" cy="606425"/>
          </a:xfrm>
          <a:prstGeom prst="wedgeRoundRectCallout">
            <a:avLst>
              <a:gd name="adj1" fmla="val 60502"/>
              <a:gd name="adj2" fmla="val 58107"/>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Web server allows user to access the URL</a:t>
            </a:r>
          </a:p>
        </p:txBody>
      </p:sp>
      <p:sp>
        <p:nvSpPr>
          <p:cNvPr id="100" name="Rounded Rectangular Callout 99"/>
          <p:cNvSpPr/>
          <p:nvPr/>
        </p:nvSpPr>
        <p:spPr bwMode="auto">
          <a:xfrm>
            <a:off x="457200" y="3822700"/>
            <a:ext cx="2214563" cy="606425"/>
          </a:xfrm>
          <a:prstGeom prst="wedgeRoundRectCallout">
            <a:avLst>
              <a:gd name="adj1" fmla="val -222"/>
              <a:gd name="adj2" fmla="val 14507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User will able to access the URL</a:t>
            </a:r>
          </a:p>
        </p:txBody>
      </p:sp>
      <p:pic>
        <p:nvPicPr>
          <p:cNvPr id="87077" name="Picture 2" descr="C:\Users\abbas.luqmani.ADVAIYA\Documents\Abbas_Data\Abbas Docs\Logo\Forefront\TMG\Forefront-TMG10_h_rgb.png"/>
          <p:cNvPicPr>
            <a:picLocks noChangeAspect="1" noChangeArrowheads="1"/>
          </p:cNvPicPr>
          <p:nvPr/>
        </p:nvPicPr>
        <p:blipFill>
          <a:blip r:embed="rId16"/>
          <a:srcRect/>
          <a:stretch>
            <a:fillRect/>
          </a:stretch>
        </p:blipFill>
        <p:spPr bwMode="auto">
          <a:xfrm>
            <a:off x="531813" y="1063625"/>
            <a:ext cx="2395537" cy="460375"/>
          </a:xfrm>
          <a:prstGeom prst="rect">
            <a:avLst/>
          </a:prstGeom>
          <a:noFill/>
          <a:ln w="9525">
            <a:noFill/>
            <a:miter lim="800000"/>
            <a:headEnd/>
            <a:tailEnd/>
          </a:ln>
        </p:spPr>
      </p:pic>
      <p:sp>
        <p:nvSpPr>
          <p:cNvPr id="87078" name="TextBox 100">
            <a:hlinkClick r:id="rId17"/>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1000"/>
                                        <p:tgtEl>
                                          <p:spTgt spid="8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88"/>
                                        </p:tgtEl>
                                      </p:cBhvr>
                                    </p:animEffect>
                                    <p:set>
                                      <p:cBhvr>
                                        <p:cTn id="16" dur="1" fill="hold">
                                          <p:stCondLst>
                                            <p:cond delay="499"/>
                                          </p:stCondLst>
                                        </p:cTn>
                                        <p:tgtEl>
                                          <p:spTgt spid="88"/>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91"/>
                                        </p:tgtEl>
                                      </p:cBhvr>
                                    </p:animEffect>
                                    <p:set>
                                      <p:cBhvr>
                                        <p:cTn id="29" dur="1" fill="hold">
                                          <p:stCondLst>
                                            <p:cond delay="499"/>
                                          </p:stCondLst>
                                        </p:cTn>
                                        <p:tgtEl>
                                          <p:spTgt spid="91"/>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1000"/>
                                        <p:tgtEl>
                                          <p:spTgt spid="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96"/>
                                        </p:tgtEl>
                                      </p:cBhvr>
                                    </p:animEffect>
                                    <p:set>
                                      <p:cBhvr>
                                        <p:cTn id="42" dur="1" fill="hold">
                                          <p:stCondLst>
                                            <p:cond delay="499"/>
                                          </p:stCondLst>
                                        </p:cTn>
                                        <p:tgtEl>
                                          <p:spTgt spid="96"/>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fade">
                                      <p:cBhvr>
                                        <p:cTn id="50" dur="1000"/>
                                        <p:tgtEl>
                                          <p:spTgt spid="9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97"/>
                                        </p:tgtEl>
                                      </p:cBhvr>
                                    </p:animEffect>
                                    <p:set>
                                      <p:cBhvr>
                                        <p:cTn id="55" dur="1" fill="hold">
                                          <p:stCondLst>
                                            <p:cond delay="499"/>
                                          </p:stCondLst>
                                        </p:cTn>
                                        <p:tgtEl>
                                          <p:spTgt spid="97"/>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fade">
                                      <p:cBhvr>
                                        <p:cTn id="76"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P spid="91" grpId="0" animBg="1"/>
      <p:bldP spid="91" grpId="1" animBg="1"/>
      <p:bldP spid="96" grpId="0" animBg="1"/>
      <p:bldP spid="96" grpId="1" animBg="1"/>
      <p:bldP spid="97" grpId="0" animBg="1"/>
      <p:bldP spid="97" grpId="1" animBg="1"/>
      <p:bldP spid="98" grpId="0" animBg="1"/>
      <p:bldP spid="98" grpId="1" animBg="1"/>
      <p:bldP spid="1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92" name="Rounded Rectangle 91"/>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95" name="Round Same Side Corner Rectangle 94"/>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89096" name="Group 41"/>
          <p:cNvGrpSpPr>
            <a:grpSpLocks/>
          </p:cNvGrpSpPr>
          <p:nvPr/>
        </p:nvGrpSpPr>
        <p:grpSpPr bwMode="auto">
          <a:xfrm>
            <a:off x="7927975" y="434975"/>
            <a:ext cx="1025525" cy="660400"/>
            <a:chOff x="7327990" y="687613"/>
            <a:chExt cx="2055649" cy="1323006"/>
          </a:xfrm>
        </p:grpSpPr>
        <p:sp>
          <p:nvSpPr>
            <p:cNvPr id="99" name="Oval 98"/>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102" name="TextBox 101"/>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103" name="Block Arc 102"/>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89098" name="Group 72"/>
          <p:cNvGrpSpPr>
            <a:grpSpLocks/>
          </p:cNvGrpSpPr>
          <p:nvPr/>
        </p:nvGrpSpPr>
        <p:grpSpPr bwMode="auto">
          <a:xfrm>
            <a:off x="8031163" y="30163"/>
            <a:ext cx="917575" cy="587375"/>
            <a:chOff x="-1795842" y="3032045"/>
            <a:chExt cx="1012160" cy="647876"/>
          </a:xfrm>
        </p:grpSpPr>
        <p:pic>
          <p:nvPicPr>
            <p:cNvPr id="107"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89169" name="Picture 107"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89170" name="Picture 108"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46" name="Rounded Rectangle 45"/>
          <p:cNvSpPr/>
          <p:nvPr/>
        </p:nvSpPr>
        <p:spPr bwMode="auto">
          <a:xfrm>
            <a:off x="552450" y="3025775"/>
            <a:ext cx="8023225" cy="3089275"/>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66" name="Rounded Rectangle 65"/>
          <p:cNvSpPr/>
          <p:nvPr/>
        </p:nvSpPr>
        <p:spPr bwMode="auto">
          <a:xfrm>
            <a:off x="782638" y="4575175"/>
            <a:ext cx="7597775" cy="1379538"/>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89101" name="Text Placeholder 2"/>
          <p:cNvSpPr txBox="1">
            <a:spLocks/>
          </p:cNvSpPr>
          <p:nvPr/>
        </p:nvSpPr>
        <p:spPr bwMode="auto">
          <a:xfrm>
            <a:off x="-165100" y="1755775"/>
            <a:ext cx="8420100" cy="922338"/>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Protects against known vulnerability-based threats at the edge of the network</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Provides same-day availability of patch and NIS signature </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Minimizes opportunities for exploits</a:t>
            </a:r>
          </a:p>
          <a:p>
            <a:pPr marL="1027113" lvl="2" indent="-225425" defTabSz="912813" eaLnBrk="0" hangingPunct="0">
              <a:lnSpc>
                <a:spcPct val="90000"/>
              </a:lnSpc>
              <a:spcAft>
                <a:spcPts val="600"/>
              </a:spcAft>
              <a:buClr>
                <a:srgbClr val="3C938C"/>
              </a:buClr>
              <a:buSzPct val="120000"/>
              <a:buFont typeface="Segoe"/>
              <a:buChar char="–"/>
            </a:pPr>
            <a:r>
              <a:rPr lang="en-US" altLang="zh-CN" sz="1100">
                <a:latin typeface="Segoe"/>
              </a:rPr>
              <a:t>Closes the gap between vulnerability announcement and patch deployment on endpoints</a:t>
            </a:r>
          </a:p>
        </p:txBody>
      </p:sp>
      <p:sp>
        <p:nvSpPr>
          <p:cNvPr id="89102" name="Title 47"/>
          <p:cNvSpPr>
            <a:spLocks noGrp="1"/>
          </p:cNvSpPr>
          <p:nvPr>
            <p:ph type="title"/>
          </p:nvPr>
        </p:nvSpPr>
        <p:spPr/>
        <p:txBody>
          <a:bodyPr/>
          <a:lstStyle/>
          <a:p>
            <a:r>
              <a:rPr altLang="zh-CN" smtClean="0">
                <a:solidFill>
                  <a:srgbClr val="000000"/>
                </a:solidFill>
                <a:cs typeface="Segoe UI" pitchFamily="34" charset="0"/>
              </a:rPr>
              <a:t>Intrusion Prevention System</a:t>
            </a:r>
          </a:p>
        </p:txBody>
      </p:sp>
      <p:grpSp>
        <p:nvGrpSpPr>
          <p:cNvPr id="89103" name="Group 50"/>
          <p:cNvGrpSpPr>
            <a:grpSpLocks/>
          </p:cNvGrpSpPr>
          <p:nvPr/>
        </p:nvGrpSpPr>
        <p:grpSpPr bwMode="auto">
          <a:xfrm>
            <a:off x="1050925" y="4732338"/>
            <a:ext cx="1050925" cy="1119187"/>
            <a:chOff x="3468790" y="3587145"/>
            <a:chExt cx="1050959" cy="1118962"/>
          </a:xfrm>
        </p:grpSpPr>
        <p:pic>
          <p:nvPicPr>
            <p:cNvPr id="89166" name="Picture 66" descr="Server.png"/>
            <p:cNvPicPr>
              <a:picLocks noChangeAspect="1"/>
            </p:cNvPicPr>
            <p:nvPr/>
          </p:nvPicPr>
          <p:blipFill>
            <a:blip r:embed="rId6"/>
            <a:srcRect/>
            <a:stretch>
              <a:fillRect/>
            </a:stretch>
          </p:blipFill>
          <p:spPr bwMode="auto">
            <a:xfrm>
              <a:off x="3604846" y="3587145"/>
              <a:ext cx="778846" cy="786714"/>
            </a:xfrm>
            <a:prstGeom prst="rect">
              <a:avLst/>
            </a:prstGeom>
            <a:noFill/>
            <a:ln w="9525">
              <a:noFill/>
              <a:miter lim="800000"/>
              <a:headEnd/>
              <a:tailEnd/>
            </a:ln>
          </p:spPr>
        </p:pic>
        <p:sp>
          <p:nvSpPr>
            <p:cNvPr id="89167" name="Rectangle 14"/>
            <p:cNvSpPr txBox="1">
              <a:spLocks noChangeArrowheads="1"/>
            </p:cNvSpPr>
            <p:nvPr/>
          </p:nvSpPr>
          <p:spPr bwMode="auto">
            <a:xfrm>
              <a:off x="3468790" y="4305997"/>
              <a:ext cx="1050959" cy="400110"/>
            </a:xfrm>
            <a:prstGeom prst="rect">
              <a:avLst/>
            </a:prstGeom>
            <a:noFill/>
            <a:ln w="9525">
              <a:noFill/>
              <a:miter lim="800000"/>
              <a:headEnd/>
              <a:tailEnd/>
            </a:ln>
          </p:spPr>
          <p:txBody>
            <a:bodyPr>
              <a:spAutoFit/>
            </a:bodyPr>
            <a:lstStyle/>
            <a:p>
              <a:pPr algn="ctr" eaLnBrk="0" hangingPunct="0"/>
              <a:r>
                <a:rPr lang="en-US" altLang="zh-CN" sz="1000">
                  <a:latin typeface="Segoe"/>
                </a:rPr>
                <a:t>MMPC Response Team</a:t>
              </a:r>
            </a:p>
          </p:txBody>
        </p:sp>
      </p:grpSp>
      <p:grpSp>
        <p:nvGrpSpPr>
          <p:cNvPr id="89104" name="Group 73"/>
          <p:cNvGrpSpPr>
            <a:grpSpLocks/>
          </p:cNvGrpSpPr>
          <p:nvPr/>
        </p:nvGrpSpPr>
        <p:grpSpPr bwMode="auto">
          <a:xfrm>
            <a:off x="5402263" y="4899025"/>
            <a:ext cx="1230312" cy="787400"/>
            <a:chOff x="4787521" y="4591681"/>
            <a:chExt cx="1231270" cy="787852"/>
          </a:xfrm>
        </p:grpSpPr>
        <p:pic>
          <p:nvPicPr>
            <p:cNvPr id="89164" name="Picture 67" descr="Server.png"/>
            <p:cNvPicPr>
              <a:picLocks noChangeAspect="1"/>
            </p:cNvPicPr>
            <p:nvPr/>
          </p:nvPicPr>
          <p:blipFill>
            <a:blip r:embed="rId7"/>
            <a:srcRect/>
            <a:stretch>
              <a:fillRect/>
            </a:stretch>
          </p:blipFill>
          <p:spPr bwMode="auto">
            <a:xfrm>
              <a:off x="4982379" y="4591681"/>
              <a:ext cx="778846" cy="561668"/>
            </a:xfrm>
            <a:prstGeom prst="rect">
              <a:avLst/>
            </a:prstGeom>
            <a:noFill/>
            <a:ln w="9525">
              <a:noFill/>
              <a:miter lim="800000"/>
              <a:headEnd/>
              <a:tailEnd/>
            </a:ln>
          </p:spPr>
        </p:pic>
        <p:sp>
          <p:nvSpPr>
            <p:cNvPr id="89165" name="Rectangle 14"/>
            <p:cNvSpPr txBox="1">
              <a:spLocks noChangeArrowheads="1"/>
            </p:cNvSpPr>
            <p:nvPr/>
          </p:nvSpPr>
          <p:spPr bwMode="auto">
            <a:xfrm>
              <a:off x="4787521" y="5133312"/>
              <a:ext cx="1231270" cy="246221"/>
            </a:xfrm>
            <a:prstGeom prst="rect">
              <a:avLst/>
            </a:prstGeom>
            <a:noFill/>
            <a:ln w="9525">
              <a:noFill/>
              <a:miter lim="800000"/>
              <a:headEnd/>
              <a:tailEnd/>
            </a:ln>
          </p:spPr>
          <p:txBody>
            <a:bodyPr>
              <a:spAutoFit/>
            </a:bodyPr>
            <a:lstStyle/>
            <a:p>
              <a:pPr algn="ctr" eaLnBrk="0" hangingPunct="0"/>
              <a:r>
                <a:rPr lang="en-US" altLang="zh-CN" sz="1000">
                  <a:latin typeface="Segoe"/>
                </a:rPr>
                <a:t>Signature Testing</a:t>
              </a:r>
            </a:p>
          </p:txBody>
        </p:sp>
      </p:grpSp>
      <p:grpSp>
        <p:nvGrpSpPr>
          <p:cNvPr id="89105" name="Group 53"/>
          <p:cNvGrpSpPr>
            <a:grpSpLocks/>
          </p:cNvGrpSpPr>
          <p:nvPr/>
        </p:nvGrpSpPr>
        <p:grpSpPr bwMode="auto">
          <a:xfrm>
            <a:off x="3795713" y="4784725"/>
            <a:ext cx="1231900" cy="1014413"/>
            <a:chOff x="4682095" y="3123446"/>
            <a:chExt cx="1231270" cy="1013891"/>
          </a:xfrm>
        </p:grpSpPr>
        <p:pic>
          <p:nvPicPr>
            <p:cNvPr id="89162" name="Picture 70" descr="My Computer.png"/>
            <p:cNvPicPr>
              <a:picLocks noChangeAspect="1"/>
            </p:cNvPicPr>
            <p:nvPr/>
          </p:nvPicPr>
          <p:blipFill>
            <a:blip r:embed="rId8"/>
            <a:srcRect/>
            <a:stretch>
              <a:fillRect/>
            </a:stretch>
          </p:blipFill>
          <p:spPr bwMode="auto">
            <a:xfrm>
              <a:off x="4982379" y="3123446"/>
              <a:ext cx="653304" cy="653304"/>
            </a:xfrm>
            <a:prstGeom prst="rect">
              <a:avLst/>
            </a:prstGeom>
            <a:noFill/>
            <a:ln w="9525">
              <a:noFill/>
              <a:miter lim="800000"/>
              <a:headEnd/>
              <a:tailEnd/>
            </a:ln>
          </p:spPr>
        </p:pic>
        <p:sp>
          <p:nvSpPr>
            <p:cNvPr id="89163" name="Rectangle 14"/>
            <p:cNvSpPr txBox="1">
              <a:spLocks noChangeArrowheads="1"/>
            </p:cNvSpPr>
            <p:nvPr/>
          </p:nvSpPr>
          <p:spPr bwMode="auto">
            <a:xfrm>
              <a:off x="4682095" y="3737227"/>
              <a:ext cx="1231270" cy="400110"/>
            </a:xfrm>
            <a:prstGeom prst="rect">
              <a:avLst/>
            </a:prstGeom>
            <a:noFill/>
            <a:ln w="9525">
              <a:noFill/>
              <a:miter lim="800000"/>
              <a:headEnd/>
              <a:tailEnd/>
            </a:ln>
          </p:spPr>
          <p:txBody>
            <a:bodyPr>
              <a:spAutoFit/>
            </a:bodyPr>
            <a:lstStyle/>
            <a:p>
              <a:pPr algn="ctr" eaLnBrk="0" hangingPunct="0"/>
              <a:r>
                <a:rPr lang="en-US" altLang="zh-CN" sz="1000">
                  <a:latin typeface="Segoe"/>
                </a:rPr>
                <a:t>Signature Development</a:t>
              </a:r>
            </a:p>
          </p:txBody>
        </p:sp>
      </p:grpSp>
      <p:grpSp>
        <p:nvGrpSpPr>
          <p:cNvPr id="89106" name="Group 74"/>
          <p:cNvGrpSpPr>
            <a:grpSpLocks/>
          </p:cNvGrpSpPr>
          <p:nvPr/>
        </p:nvGrpSpPr>
        <p:grpSpPr bwMode="auto">
          <a:xfrm>
            <a:off x="6986588" y="4818063"/>
            <a:ext cx="1231900" cy="949325"/>
            <a:chOff x="6031679" y="4078422"/>
            <a:chExt cx="1231270" cy="949413"/>
          </a:xfrm>
        </p:grpSpPr>
        <p:grpSp>
          <p:nvGrpSpPr>
            <p:cNvPr id="89158" name="Group 49"/>
            <p:cNvGrpSpPr>
              <a:grpSpLocks/>
            </p:cNvGrpSpPr>
            <p:nvPr/>
          </p:nvGrpSpPr>
          <p:grpSpPr bwMode="auto">
            <a:xfrm>
              <a:off x="6287582" y="4078422"/>
              <a:ext cx="746737" cy="746737"/>
              <a:chOff x="5090244" y="4078422"/>
              <a:chExt cx="746737" cy="746737"/>
            </a:xfrm>
          </p:grpSpPr>
          <p:pic>
            <p:nvPicPr>
              <p:cNvPr id="89160" name="Picture 44" descr="Mobility Options.png"/>
              <p:cNvPicPr>
                <a:picLocks noChangeAspect="1"/>
              </p:cNvPicPr>
              <p:nvPr/>
            </p:nvPicPr>
            <p:blipFill>
              <a:blip r:embed="rId9"/>
              <a:srcRect/>
              <a:stretch>
                <a:fillRect/>
              </a:stretch>
            </p:blipFill>
            <p:spPr bwMode="auto">
              <a:xfrm>
                <a:off x="5090244" y="4078422"/>
                <a:ext cx="746737" cy="746737"/>
              </a:xfrm>
              <a:prstGeom prst="rect">
                <a:avLst/>
              </a:prstGeom>
              <a:noFill/>
              <a:ln w="9525">
                <a:noFill/>
                <a:miter lim="800000"/>
                <a:headEnd/>
                <a:tailEnd/>
              </a:ln>
            </p:spPr>
          </p:pic>
          <p:sp>
            <p:nvSpPr>
              <p:cNvPr id="49" name="Right Arrow 48"/>
              <p:cNvSpPr/>
              <p:nvPr/>
            </p:nvSpPr>
            <p:spPr bwMode="auto">
              <a:xfrm>
                <a:off x="5334147" y="4329270"/>
                <a:ext cx="339551" cy="261961"/>
              </a:xfrm>
              <a:prstGeom prst="rightArrow">
                <a:avLst/>
              </a:prstGeom>
              <a:gradFill flip="none" rotWithShape="1">
                <a:gsLst>
                  <a:gs pos="0">
                    <a:srgbClr val="6BBD46"/>
                  </a:gs>
                  <a:gs pos="50000">
                    <a:srgbClr val="62AF3F"/>
                  </a:gs>
                  <a:gs pos="100000">
                    <a:srgbClr val="60DD21"/>
                  </a:gs>
                </a:gsLst>
                <a:lin ang="0" scaled="1"/>
                <a:tileRect/>
              </a:gradFill>
              <a:ln w="9525" cap="flat" cmpd="sng" algn="ctr">
                <a:solidFill>
                  <a:srgbClr val="6BBD46"/>
                </a:solidFill>
                <a:prstDash val="solid"/>
                <a:round/>
                <a:headEnd type="none" w="med" len="med"/>
                <a:tailEnd type="none" w="med" len="med"/>
              </a:ln>
              <a:effectLst>
                <a:outerShdw blurRad="50800" dir="2700000" algn="tl"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sp>
          <p:nvSpPr>
            <p:cNvPr id="89159" name="Rectangle 14"/>
            <p:cNvSpPr txBox="1">
              <a:spLocks noChangeArrowheads="1"/>
            </p:cNvSpPr>
            <p:nvPr/>
          </p:nvSpPr>
          <p:spPr bwMode="auto">
            <a:xfrm>
              <a:off x="6031679" y="4781614"/>
              <a:ext cx="1231270" cy="246221"/>
            </a:xfrm>
            <a:prstGeom prst="rect">
              <a:avLst/>
            </a:prstGeom>
            <a:noFill/>
            <a:ln w="9525">
              <a:noFill/>
              <a:miter lim="800000"/>
              <a:headEnd/>
              <a:tailEnd/>
            </a:ln>
          </p:spPr>
          <p:txBody>
            <a:bodyPr>
              <a:spAutoFit/>
            </a:bodyPr>
            <a:lstStyle/>
            <a:p>
              <a:pPr algn="ctr" eaLnBrk="0" hangingPunct="0"/>
              <a:r>
                <a:rPr lang="en-US" altLang="zh-CN" sz="1000">
                  <a:latin typeface="Segoe"/>
                </a:rPr>
                <a:t>Signature Release</a:t>
              </a:r>
            </a:p>
          </p:txBody>
        </p:sp>
      </p:grpSp>
      <p:grpSp>
        <p:nvGrpSpPr>
          <p:cNvPr id="18" name="Group 101"/>
          <p:cNvGrpSpPr>
            <a:grpSpLocks/>
          </p:cNvGrpSpPr>
          <p:nvPr/>
        </p:nvGrpSpPr>
        <p:grpSpPr bwMode="auto">
          <a:xfrm>
            <a:off x="1965325" y="4254500"/>
            <a:ext cx="1939925" cy="573088"/>
            <a:chOff x="1965472" y="4121084"/>
            <a:chExt cx="1939557" cy="572442"/>
          </a:xfrm>
        </p:grpSpPr>
        <p:cxnSp>
          <p:nvCxnSpPr>
            <p:cNvPr id="89154" name="Straight Arrow Connector 83"/>
            <p:cNvCxnSpPr>
              <a:cxnSpLocks noChangeShapeType="1"/>
            </p:cNvCxnSpPr>
            <p:nvPr/>
          </p:nvCxnSpPr>
          <p:spPr bwMode="auto">
            <a:xfrm rot="10800000" flipV="1">
              <a:off x="1965472" y="4188880"/>
              <a:ext cx="1939557" cy="504646"/>
            </a:xfrm>
            <a:prstGeom prst="straightConnector1">
              <a:avLst/>
            </a:prstGeom>
            <a:noFill/>
            <a:ln w="9525" algn="ctr">
              <a:solidFill>
                <a:schemeClr val="tx1"/>
              </a:solidFill>
              <a:round/>
              <a:headEnd/>
              <a:tailEnd type="triangle" w="med" len="med"/>
            </a:ln>
          </p:spPr>
        </p:cxnSp>
        <p:grpSp>
          <p:nvGrpSpPr>
            <p:cNvPr id="89155" name="Group 86"/>
            <p:cNvGrpSpPr>
              <a:grpSpLocks/>
            </p:cNvGrpSpPr>
            <p:nvPr/>
          </p:nvGrpSpPr>
          <p:grpSpPr bwMode="auto">
            <a:xfrm>
              <a:off x="2718776" y="4121084"/>
              <a:ext cx="283788" cy="276999"/>
              <a:chOff x="2956009" y="4014724"/>
              <a:chExt cx="311626" cy="342899"/>
            </a:xfrm>
          </p:grpSpPr>
          <p:pic>
            <p:nvPicPr>
              <p:cNvPr id="89156" name="Picture 11" descr="C:\Users\Kevin\Documents\ClipArt\Shapes and Graphics\circular shapes\Circle\grey inner shadow circle.png"/>
              <p:cNvPicPr>
                <a:picLocks noChangeAspect="1" noChangeArrowheads="1"/>
              </p:cNvPicPr>
              <p:nvPr/>
            </p:nvPicPr>
            <p:blipFill>
              <a:blip r:embed="rId10"/>
              <a:srcRect/>
              <a:stretch>
                <a:fillRect/>
              </a:stretch>
            </p:blipFill>
            <p:spPr bwMode="auto">
              <a:xfrm>
                <a:off x="2956009" y="4027072"/>
                <a:ext cx="311626" cy="328728"/>
              </a:xfrm>
              <a:prstGeom prst="rect">
                <a:avLst/>
              </a:prstGeom>
              <a:noFill/>
              <a:ln w="9525">
                <a:noFill/>
                <a:miter lim="800000"/>
                <a:headEnd/>
                <a:tailEnd/>
              </a:ln>
            </p:spPr>
          </p:pic>
          <p:sp>
            <p:nvSpPr>
              <p:cNvPr id="89157" name="TextBox 100"/>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1</a:t>
                </a:r>
              </a:p>
            </p:txBody>
          </p:sp>
        </p:grpSp>
      </p:grpSp>
      <p:grpSp>
        <p:nvGrpSpPr>
          <p:cNvPr id="20" name="Group 103"/>
          <p:cNvGrpSpPr>
            <a:grpSpLocks/>
          </p:cNvGrpSpPr>
          <p:nvPr/>
        </p:nvGrpSpPr>
        <p:grpSpPr bwMode="auto">
          <a:xfrm>
            <a:off x="3335338" y="4967288"/>
            <a:ext cx="693737" cy="325437"/>
            <a:chOff x="3334896" y="4834620"/>
            <a:chExt cx="693812" cy="325141"/>
          </a:xfrm>
        </p:grpSpPr>
        <p:cxnSp>
          <p:nvCxnSpPr>
            <p:cNvPr id="89150" name="Straight Arrow Connector 104"/>
            <p:cNvCxnSpPr>
              <a:cxnSpLocks noChangeShapeType="1"/>
            </p:cNvCxnSpPr>
            <p:nvPr/>
          </p:nvCxnSpPr>
          <p:spPr bwMode="auto">
            <a:xfrm>
              <a:off x="3334896" y="5158173"/>
              <a:ext cx="693812" cy="1588"/>
            </a:xfrm>
            <a:prstGeom prst="straightConnector1">
              <a:avLst/>
            </a:prstGeom>
            <a:noFill/>
            <a:ln w="9525" algn="ctr">
              <a:solidFill>
                <a:schemeClr val="tx1"/>
              </a:solidFill>
              <a:round/>
              <a:headEnd/>
              <a:tailEnd type="triangle" w="med" len="med"/>
            </a:ln>
          </p:spPr>
        </p:cxnSp>
        <p:grpSp>
          <p:nvGrpSpPr>
            <p:cNvPr id="89151" name="Group 86"/>
            <p:cNvGrpSpPr>
              <a:grpSpLocks/>
            </p:cNvGrpSpPr>
            <p:nvPr/>
          </p:nvGrpSpPr>
          <p:grpSpPr bwMode="auto">
            <a:xfrm>
              <a:off x="3564534" y="4834620"/>
              <a:ext cx="283788" cy="276999"/>
              <a:chOff x="2956009" y="4014724"/>
              <a:chExt cx="311626" cy="342899"/>
            </a:xfrm>
          </p:grpSpPr>
          <p:pic>
            <p:nvPicPr>
              <p:cNvPr id="89152" name="Picture 11" descr="C:\Users\Kevin\Documents\ClipArt\Shapes and Graphics\circular shapes\Circle\grey inner shadow circle.png"/>
              <p:cNvPicPr>
                <a:picLocks noChangeAspect="1" noChangeArrowheads="1"/>
              </p:cNvPicPr>
              <p:nvPr/>
            </p:nvPicPr>
            <p:blipFill>
              <a:blip r:embed="rId10"/>
              <a:srcRect/>
              <a:stretch>
                <a:fillRect/>
              </a:stretch>
            </p:blipFill>
            <p:spPr bwMode="auto">
              <a:xfrm>
                <a:off x="2956009" y="4027072"/>
                <a:ext cx="311626" cy="328728"/>
              </a:xfrm>
              <a:prstGeom prst="rect">
                <a:avLst/>
              </a:prstGeom>
              <a:noFill/>
              <a:ln w="9525">
                <a:noFill/>
                <a:miter lim="800000"/>
                <a:headEnd/>
                <a:tailEnd/>
              </a:ln>
            </p:spPr>
          </p:pic>
          <p:sp>
            <p:nvSpPr>
              <p:cNvPr id="89153" name="TextBox 74"/>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3</a:t>
                </a:r>
              </a:p>
            </p:txBody>
          </p:sp>
        </p:grpSp>
      </p:grpSp>
      <p:grpSp>
        <p:nvGrpSpPr>
          <p:cNvPr id="89109" name="Group 82"/>
          <p:cNvGrpSpPr>
            <a:grpSpLocks/>
          </p:cNvGrpSpPr>
          <p:nvPr/>
        </p:nvGrpSpPr>
        <p:grpSpPr bwMode="auto">
          <a:xfrm>
            <a:off x="2343150" y="4697413"/>
            <a:ext cx="1231900" cy="1190625"/>
            <a:chOff x="2429127" y="4717562"/>
            <a:chExt cx="1231270" cy="1190526"/>
          </a:xfrm>
        </p:grpSpPr>
        <p:grpSp>
          <p:nvGrpSpPr>
            <p:cNvPr id="89144" name="Group 80"/>
            <p:cNvGrpSpPr>
              <a:grpSpLocks/>
            </p:cNvGrpSpPr>
            <p:nvPr/>
          </p:nvGrpSpPr>
          <p:grpSpPr bwMode="auto">
            <a:xfrm>
              <a:off x="2551078" y="4717562"/>
              <a:ext cx="826766" cy="828778"/>
              <a:chOff x="7705192" y="3582882"/>
              <a:chExt cx="690998" cy="692680"/>
            </a:xfrm>
          </p:grpSpPr>
          <p:pic>
            <p:nvPicPr>
              <p:cNvPr id="89146" name="Picture 77" descr="peep7.png"/>
              <p:cNvPicPr>
                <a:picLocks noChangeAspect="1"/>
              </p:cNvPicPr>
              <p:nvPr/>
            </p:nvPicPr>
            <p:blipFill>
              <a:blip r:embed="rId11"/>
              <a:srcRect/>
              <a:stretch>
                <a:fillRect/>
              </a:stretch>
            </p:blipFill>
            <p:spPr bwMode="auto">
              <a:xfrm>
                <a:off x="7948710" y="3582882"/>
                <a:ext cx="447480" cy="615661"/>
              </a:xfrm>
              <a:prstGeom prst="rect">
                <a:avLst/>
              </a:prstGeom>
              <a:noFill/>
              <a:ln w="9525">
                <a:noFill/>
                <a:miter lim="800000"/>
                <a:headEnd/>
                <a:tailEnd/>
              </a:ln>
            </p:spPr>
          </p:pic>
          <p:grpSp>
            <p:nvGrpSpPr>
              <p:cNvPr id="89147" name="Group 78"/>
              <p:cNvGrpSpPr>
                <a:grpSpLocks/>
              </p:cNvGrpSpPr>
              <p:nvPr/>
            </p:nvGrpSpPr>
            <p:grpSpPr bwMode="auto">
              <a:xfrm rot="-4479950">
                <a:off x="7705192" y="3856280"/>
                <a:ext cx="419282" cy="419282"/>
                <a:chOff x="6764052" y="3053481"/>
                <a:chExt cx="740055" cy="740055"/>
              </a:xfrm>
            </p:grpSpPr>
            <p:pic>
              <p:nvPicPr>
                <p:cNvPr id="89148" name="Picture 76" descr="virus_green.png"/>
                <p:cNvPicPr>
                  <a:picLocks noChangeAspect="1"/>
                </p:cNvPicPr>
                <p:nvPr/>
              </p:nvPicPr>
              <p:blipFill>
                <a:blip r:embed="rId12"/>
                <a:srcRect/>
                <a:stretch>
                  <a:fillRect/>
                </a:stretch>
              </p:blipFill>
              <p:spPr bwMode="auto">
                <a:xfrm rot="-3048602">
                  <a:off x="6838887" y="3135127"/>
                  <a:ext cx="444749" cy="492829"/>
                </a:xfrm>
                <a:prstGeom prst="rect">
                  <a:avLst/>
                </a:prstGeom>
                <a:noFill/>
                <a:ln w="9525">
                  <a:noFill/>
                  <a:miter lim="800000"/>
                  <a:headEnd/>
                  <a:tailEnd/>
                </a:ln>
              </p:spPr>
            </p:pic>
            <p:pic>
              <p:nvPicPr>
                <p:cNvPr id="89149" name="Picture 75" descr="Search.png"/>
                <p:cNvPicPr>
                  <a:picLocks noChangeAspect="1"/>
                </p:cNvPicPr>
                <p:nvPr/>
              </p:nvPicPr>
              <p:blipFill>
                <a:blip r:embed="rId13"/>
                <a:srcRect/>
                <a:stretch>
                  <a:fillRect/>
                </a:stretch>
              </p:blipFill>
              <p:spPr bwMode="auto">
                <a:xfrm>
                  <a:off x="6764052" y="3053481"/>
                  <a:ext cx="740055" cy="740055"/>
                </a:xfrm>
                <a:prstGeom prst="rect">
                  <a:avLst/>
                </a:prstGeom>
                <a:noFill/>
                <a:ln w="9525">
                  <a:noFill/>
                  <a:miter lim="800000"/>
                  <a:headEnd/>
                  <a:tailEnd/>
                </a:ln>
              </p:spPr>
            </p:pic>
          </p:grpSp>
        </p:grpSp>
        <p:sp>
          <p:nvSpPr>
            <p:cNvPr id="89145" name="Rectangle 14"/>
            <p:cNvSpPr txBox="1">
              <a:spLocks noChangeArrowheads="1"/>
            </p:cNvSpPr>
            <p:nvPr/>
          </p:nvSpPr>
          <p:spPr bwMode="auto">
            <a:xfrm>
              <a:off x="2429127" y="5507978"/>
              <a:ext cx="1231270" cy="400110"/>
            </a:xfrm>
            <a:prstGeom prst="rect">
              <a:avLst/>
            </a:prstGeom>
            <a:noFill/>
            <a:ln w="9525">
              <a:noFill/>
              <a:miter lim="800000"/>
              <a:headEnd/>
              <a:tailEnd/>
            </a:ln>
          </p:spPr>
          <p:txBody>
            <a:bodyPr>
              <a:spAutoFit/>
            </a:bodyPr>
            <a:lstStyle/>
            <a:p>
              <a:pPr algn="ctr" eaLnBrk="0" hangingPunct="0"/>
              <a:r>
                <a:rPr lang="en-US" altLang="zh-CN" sz="1000">
                  <a:latin typeface="Segoe"/>
                </a:rPr>
                <a:t>Vulnerability Research</a:t>
              </a:r>
            </a:p>
          </p:txBody>
        </p:sp>
      </p:grpSp>
      <p:grpSp>
        <p:nvGrpSpPr>
          <p:cNvPr id="25" name="Group 102"/>
          <p:cNvGrpSpPr>
            <a:grpSpLocks/>
          </p:cNvGrpSpPr>
          <p:nvPr/>
        </p:nvGrpSpPr>
        <p:grpSpPr bwMode="auto">
          <a:xfrm>
            <a:off x="1754188" y="4968875"/>
            <a:ext cx="693737" cy="323850"/>
            <a:chOff x="1754622" y="4835403"/>
            <a:chExt cx="693812" cy="324358"/>
          </a:xfrm>
        </p:grpSpPr>
        <p:grpSp>
          <p:nvGrpSpPr>
            <p:cNvPr id="89140" name="Group 86"/>
            <p:cNvGrpSpPr>
              <a:grpSpLocks/>
            </p:cNvGrpSpPr>
            <p:nvPr/>
          </p:nvGrpSpPr>
          <p:grpSpPr bwMode="auto">
            <a:xfrm>
              <a:off x="2037759" y="4835403"/>
              <a:ext cx="283788" cy="276999"/>
              <a:chOff x="2956009" y="4014724"/>
              <a:chExt cx="311626" cy="342899"/>
            </a:xfrm>
          </p:grpSpPr>
          <p:pic>
            <p:nvPicPr>
              <p:cNvPr id="89142" name="Picture 11" descr="C:\Users\Kevin\Documents\ClipArt\Shapes and Graphics\circular shapes\Circle\grey inner shadow circle.png"/>
              <p:cNvPicPr>
                <a:picLocks noChangeAspect="1" noChangeArrowheads="1"/>
              </p:cNvPicPr>
              <p:nvPr/>
            </p:nvPicPr>
            <p:blipFill>
              <a:blip r:embed="rId10"/>
              <a:srcRect/>
              <a:stretch>
                <a:fillRect/>
              </a:stretch>
            </p:blipFill>
            <p:spPr bwMode="auto">
              <a:xfrm>
                <a:off x="2956009" y="4027072"/>
                <a:ext cx="311626" cy="328728"/>
              </a:xfrm>
              <a:prstGeom prst="rect">
                <a:avLst/>
              </a:prstGeom>
              <a:noFill/>
              <a:ln w="9525">
                <a:noFill/>
                <a:miter lim="800000"/>
                <a:headEnd/>
                <a:tailEnd/>
              </a:ln>
            </p:spPr>
          </p:pic>
          <p:sp>
            <p:nvSpPr>
              <p:cNvPr id="89143" name="TextBox 60"/>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2</a:t>
                </a:r>
              </a:p>
            </p:txBody>
          </p:sp>
        </p:grpSp>
        <p:cxnSp>
          <p:nvCxnSpPr>
            <p:cNvPr id="89141" name="Straight Arrow Connector 84"/>
            <p:cNvCxnSpPr>
              <a:cxnSpLocks noChangeShapeType="1"/>
            </p:cNvCxnSpPr>
            <p:nvPr/>
          </p:nvCxnSpPr>
          <p:spPr bwMode="auto">
            <a:xfrm>
              <a:off x="1754622" y="5158173"/>
              <a:ext cx="693812" cy="1588"/>
            </a:xfrm>
            <a:prstGeom prst="straightConnector1">
              <a:avLst/>
            </a:prstGeom>
            <a:noFill/>
            <a:ln w="9525" algn="ctr">
              <a:solidFill>
                <a:schemeClr val="tx1"/>
              </a:solidFill>
              <a:round/>
              <a:headEnd/>
              <a:tailEnd type="triangle" w="med" len="med"/>
            </a:ln>
          </p:spPr>
        </p:cxnSp>
      </p:grpSp>
      <p:grpSp>
        <p:nvGrpSpPr>
          <p:cNvPr id="27" name="Group 106"/>
          <p:cNvGrpSpPr>
            <a:grpSpLocks/>
          </p:cNvGrpSpPr>
          <p:nvPr/>
        </p:nvGrpSpPr>
        <p:grpSpPr bwMode="auto">
          <a:xfrm>
            <a:off x="4773613" y="4967288"/>
            <a:ext cx="693737" cy="325437"/>
            <a:chOff x="4774088" y="4834620"/>
            <a:chExt cx="693812" cy="325141"/>
          </a:xfrm>
        </p:grpSpPr>
        <p:cxnSp>
          <p:nvCxnSpPr>
            <p:cNvPr id="89136" name="Straight Arrow Connector 105"/>
            <p:cNvCxnSpPr>
              <a:cxnSpLocks noChangeShapeType="1"/>
            </p:cNvCxnSpPr>
            <p:nvPr/>
          </p:nvCxnSpPr>
          <p:spPr bwMode="auto">
            <a:xfrm>
              <a:off x="4774088" y="5158173"/>
              <a:ext cx="693812" cy="1588"/>
            </a:xfrm>
            <a:prstGeom prst="straightConnector1">
              <a:avLst/>
            </a:prstGeom>
            <a:noFill/>
            <a:ln w="9525" algn="ctr">
              <a:solidFill>
                <a:schemeClr val="tx1"/>
              </a:solidFill>
              <a:round/>
              <a:headEnd/>
              <a:tailEnd type="triangle" w="med" len="med"/>
            </a:ln>
          </p:spPr>
        </p:cxnSp>
        <p:grpSp>
          <p:nvGrpSpPr>
            <p:cNvPr id="89137" name="Group 86"/>
            <p:cNvGrpSpPr>
              <a:grpSpLocks/>
            </p:cNvGrpSpPr>
            <p:nvPr/>
          </p:nvGrpSpPr>
          <p:grpSpPr bwMode="auto">
            <a:xfrm>
              <a:off x="4975637" y="4834620"/>
              <a:ext cx="283788" cy="276999"/>
              <a:chOff x="2956009" y="4014724"/>
              <a:chExt cx="311626" cy="342899"/>
            </a:xfrm>
          </p:grpSpPr>
          <p:pic>
            <p:nvPicPr>
              <p:cNvPr id="89138" name="Picture 11" descr="C:\Users\Kevin\Documents\ClipArt\Shapes and Graphics\circular shapes\Circle\grey inner shadow circle.png"/>
              <p:cNvPicPr>
                <a:picLocks noChangeAspect="1" noChangeArrowheads="1"/>
              </p:cNvPicPr>
              <p:nvPr/>
            </p:nvPicPr>
            <p:blipFill>
              <a:blip r:embed="rId10"/>
              <a:srcRect/>
              <a:stretch>
                <a:fillRect/>
              </a:stretch>
            </p:blipFill>
            <p:spPr bwMode="auto">
              <a:xfrm>
                <a:off x="2956009" y="4027072"/>
                <a:ext cx="311626" cy="328728"/>
              </a:xfrm>
              <a:prstGeom prst="rect">
                <a:avLst/>
              </a:prstGeom>
              <a:noFill/>
              <a:ln w="9525">
                <a:noFill/>
                <a:miter lim="800000"/>
                <a:headEnd/>
                <a:tailEnd/>
              </a:ln>
            </p:spPr>
          </p:pic>
          <p:sp>
            <p:nvSpPr>
              <p:cNvPr id="89139" name="TextBox 90"/>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4</a:t>
                </a:r>
              </a:p>
            </p:txBody>
          </p:sp>
        </p:grpSp>
      </p:grpSp>
      <p:grpSp>
        <p:nvGrpSpPr>
          <p:cNvPr id="29" name="Group 107"/>
          <p:cNvGrpSpPr>
            <a:grpSpLocks/>
          </p:cNvGrpSpPr>
          <p:nvPr/>
        </p:nvGrpSpPr>
        <p:grpSpPr bwMode="auto">
          <a:xfrm>
            <a:off x="6489700" y="4967288"/>
            <a:ext cx="693738" cy="325437"/>
            <a:chOff x="6489374" y="4834620"/>
            <a:chExt cx="693812" cy="325141"/>
          </a:xfrm>
        </p:grpSpPr>
        <p:cxnSp>
          <p:nvCxnSpPr>
            <p:cNvPr id="89132" name="Straight Arrow Connector 49"/>
            <p:cNvCxnSpPr>
              <a:cxnSpLocks noChangeShapeType="1"/>
            </p:cNvCxnSpPr>
            <p:nvPr/>
          </p:nvCxnSpPr>
          <p:spPr bwMode="auto">
            <a:xfrm>
              <a:off x="6489374" y="5158173"/>
              <a:ext cx="693812" cy="1588"/>
            </a:xfrm>
            <a:prstGeom prst="straightConnector1">
              <a:avLst/>
            </a:prstGeom>
            <a:noFill/>
            <a:ln w="9525" algn="ctr">
              <a:solidFill>
                <a:schemeClr val="tx1"/>
              </a:solidFill>
              <a:round/>
              <a:headEnd/>
              <a:tailEnd type="triangle" w="med" len="med"/>
            </a:ln>
          </p:spPr>
        </p:cxnSp>
        <p:grpSp>
          <p:nvGrpSpPr>
            <p:cNvPr id="89133" name="Group 86"/>
            <p:cNvGrpSpPr>
              <a:grpSpLocks/>
            </p:cNvGrpSpPr>
            <p:nvPr/>
          </p:nvGrpSpPr>
          <p:grpSpPr bwMode="auto">
            <a:xfrm>
              <a:off x="6703204" y="4834620"/>
              <a:ext cx="283788" cy="276999"/>
              <a:chOff x="2956009" y="4014724"/>
              <a:chExt cx="311626" cy="342899"/>
            </a:xfrm>
          </p:grpSpPr>
          <p:pic>
            <p:nvPicPr>
              <p:cNvPr id="89134" name="Picture 11" descr="C:\Users\Kevin\Documents\ClipArt\Shapes and Graphics\circular shapes\Circle\grey inner shadow circle.png"/>
              <p:cNvPicPr>
                <a:picLocks noChangeAspect="1" noChangeArrowheads="1"/>
              </p:cNvPicPr>
              <p:nvPr/>
            </p:nvPicPr>
            <p:blipFill>
              <a:blip r:embed="rId10"/>
              <a:srcRect/>
              <a:stretch>
                <a:fillRect/>
              </a:stretch>
            </p:blipFill>
            <p:spPr bwMode="auto">
              <a:xfrm>
                <a:off x="2956009" y="4027072"/>
                <a:ext cx="311626" cy="328728"/>
              </a:xfrm>
              <a:prstGeom prst="rect">
                <a:avLst/>
              </a:prstGeom>
              <a:noFill/>
              <a:ln w="9525">
                <a:noFill/>
                <a:miter lim="800000"/>
                <a:headEnd/>
                <a:tailEnd/>
              </a:ln>
            </p:spPr>
          </p:pic>
          <p:sp>
            <p:nvSpPr>
              <p:cNvPr id="89135" name="TextBox 93"/>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5</a:t>
                </a:r>
              </a:p>
            </p:txBody>
          </p:sp>
        </p:grpSp>
      </p:grpSp>
      <p:grpSp>
        <p:nvGrpSpPr>
          <p:cNvPr id="31" name="Group 108"/>
          <p:cNvGrpSpPr>
            <a:grpSpLocks/>
          </p:cNvGrpSpPr>
          <p:nvPr/>
        </p:nvGrpSpPr>
        <p:grpSpPr bwMode="auto">
          <a:xfrm>
            <a:off x="5427663" y="4297363"/>
            <a:ext cx="1755775" cy="530225"/>
            <a:chOff x="5427041" y="4164116"/>
            <a:chExt cx="1756145" cy="529410"/>
          </a:xfrm>
        </p:grpSpPr>
        <p:cxnSp>
          <p:nvCxnSpPr>
            <p:cNvPr id="89128" name="Straight Arrow Connector 51"/>
            <p:cNvCxnSpPr>
              <a:cxnSpLocks noChangeShapeType="1"/>
            </p:cNvCxnSpPr>
            <p:nvPr/>
          </p:nvCxnSpPr>
          <p:spPr bwMode="auto">
            <a:xfrm>
              <a:off x="5427041" y="4188703"/>
              <a:ext cx="1756145" cy="504823"/>
            </a:xfrm>
            <a:prstGeom prst="straightConnector1">
              <a:avLst/>
            </a:prstGeom>
            <a:noFill/>
            <a:ln w="9525" algn="ctr">
              <a:solidFill>
                <a:schemeClr val="tx1"/>
              </a:solidFill>
              <a:round/>
              <a:headEnd type="triangle" w="med" len="med"/>
              <a:tailEnd/>
            </a:ln>
          </p:spPr>
        </p:cxnSp>
        <p:grpSp>
          <p:nvGrpSpPr>
            <p:cNvPr id="89129" name="Group 86"/>
            <p:cNvGrpSpPr>
              <a:grpSpLocks/>
            </p:cNvGrpSpPr>
            <p:nvPr/>
          </p:nvGrpSpPr>
          <p:grpSpPr bwMode="auto">
            <a:xfrm>
              <a:off x="6347480" y="4164116"/>
              <a:ext cx="283788" cy="276999"/>
              <a:chOff x="2956009" y="4014724"/>
              <a:chExt cx="311626" cy="342899"/>
            </a:xfrm>
          </p:grpSpPr>
          <p:pic>
            <p:nvPicPr>
              <p:cNvPr id="89130" name="Picture 11" descr="C:\Users\Kevin\Documents\ClipArt\Shapes and Graphics\circular shapes\Circle\grey inner shadow circle.png"/>
              <p:cNvPicPr>
                <a:picLocks noChangeAspect="1" noChangeArrowheads="1"/>
              </p:cNvPicPr>
              <p:nvPr/>
            </p:nvPicPr>
            <p:blipFill>
              <a:blip r:embed="rId10"/>
              <a:srcRect/>
              <a:stretch>
                <a:fillRect/>
              </a:stretch>
            </p:blipFill>
            <p:spPr bwMode="auto">
              <a:xfrm>
                <a:off x="2956009" y="4027072"/>
                <a:ext cx="311626" cy="328728"/>
              </a:xfrm>
              <a:prstGeom prst="rect">
                <a:avLst/>
              </a:prstGeom>
              <a:noFill/>
              <a:ln w="9525">
                <a:noFill/>
                <a:miter lim="800000"/>
                <a:headEnd/>
                <a:tailEnd/>
              </a:ln>
            </p:spPr>
          </p:pic>
          <p:sp>
            <p:nvSpPr>
              <p:cNvPr id="89131" name="TextBox 96"/>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6</a:t>
                </a:r>
              </a:p>
            </p:txBody>
          </p:sp>
        </p:grpSp>
      </p:grpSp>
      <p:sp>
        <p:nvSpPr>
          <p:cNvPr id="79" name="Rounded Rectangular Callout 78"/>
          <p:cNvSpPr/>
          <p:nvPr/>
        </p:nvSpPr>
        <p:spPr bwMode="auto">
          <a:xfrm>
            <a:off x="2035175" y="3238500"/>
            <a:ext cx="1812925" cy="269875"/>
          </a:xfrm>
          <a:prstGeom prst="wedgeRoundRectCallout">
            <a:avLst>
              <a:gd name="adj1" fmla="val 65824"/>
              <a:gd name="adj2" fmla="val 32528"/>
              <a:gd name="adj3" fmla="val 16667"/>
            </a:avLst>
          </a:prstGeom>
          <a:gradFill>
            <a:gsLst>
              <a:gs pos="12000">
                <a:schemeClr val="bg1">
                  <a:alpha val="77000"/>
                </a:schemeClr>
              </a:gs>
              <a:gs pos="72000">
                <a:schemeClr val="bg1"/>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0" bIns="0" anchor="ctr"/>
          <a:lstStyle/>
          <a:p>
            <a:pPr algn="ctr" eaLnBrk="0" hangingPunct="0">
              <a:defRPr/>
            </a:pPr>
            <a:r>
              <a:rPr lang="en-US" sz="1050" dirty="0">
                <a:solidFill>
                  <a:schemeClr val="tx1"/>
                </a:solidFill>
              </a:rPr>
              <a:t>Signature Updated</a:t>
            </a:r>
          </a:p>
        </p:txBody>
      </p:sp>
      <p:pic>
        <p:nvPicPr>
          <p:cNvPr id="89115" name="Picture 79" descr="User2.png"/>
          <p:cNvPicPr>
            <a:picLocks noChangeAspect="1"/>
          </p:cNvPicPr>
          <p:nvPr/>
        </p:nvPicPr>
        <p:blipFill>
          <a:blip r:embed="rId14"/>
          <a:srcRect/>
          <a:stretch>
            <a:fillRect/>
          </a:stretch>
        </p:blipFill>
        <p:spPr bwMode="auto">
          <a:xfrm>
            <a:off x="6821488" y="2990850"/>
            <a:ext cx="665162" cy="666750"/>
          </a:xfrm>
          <a:prstGeom prst="rect">
            <a:avLst/>
          </a:prstGeom>
          <a:noFill/>
          <a:ln w="9525">
            <a:noFill/>
            <a:miter lim="800000"/>
            <a:headEnd/>
            <a:tailEnd/>
          </a:ln>
        </p:spPr>
      </p:pic>
      <p:cxnSp>
        <p:nvCxnSpPr>
          <p:cNvPr id="87" name="Straight Connector 86"/>
          <p:cNvCxnSpPr>
            <a:cxnSpLocks noChangeShapeType="1"/>
          </p:cNvCxnSpPr>
          <p:nvPr/>
        </p:nvCxnSpPr>
        <p:spPr bwMode="auto">
          <a:xfrm rot="10800000" flipV="1">
            <a:off x="4668838" y="3440113"/>
            <a:ext cx="2403475" cy="104775"/>
          </a:xfrm>
          <a:prstGeom prst="line">
            <a:avLst/>
          </a:prstGeom>
          <a:noFill/>
          <a:ln w="9525" algn="ctr">
            <a:solidFill>
              <a:schemeClr val="tx1"/>
            </a:solidFill>
            <a:prstDash val="dash"/>
            <a:round/>
            <a:headEnd/>
            <a:tailEnd/>
          </a:ln>
        </p:spPr>
      </p:cxnSp>
      <p:pic>
        <p:nvPicPr>
          <p:cNvPr id="88" name="Picture 87" descr="Configurations Menu.png"/>
          <p:cNvPicPr>
            <a:picLocks noChangeAspect="1"/>
          </p:cNvPicPr>
          <p:nvPr/>
        </p:nvPicPr>
        <p:blipFill>
          <a:blip r:embed="rId15"/>
          <a:srcRect/>
          <a:stretch>
            <a:fillRect/>
          </a:stretch>
        </p:blipFill>
        <p:spPr bwMode="auto">
          <a:xfrm>
            <a:off x="6921500" y="3289300"/>
            <a:ext cx="301625" cy="301625"/>
          </a:xfrm>
          <a:prstGeom prst="rect">
            <a:avLst/>
          </a:prstGeom>
          <a:noFill/>
          <a:ln w="9525">
            <a:noFill/>
            <a:miter lim="800000"/>
            <a:headEnd/>
            <a:tailEnd/>
          </a:ln>
        </p:spPr>
      </p:pic>
      <p:sp>
        <p:nvSpPr>
          <p:cNvPr id="89118" name="Rectangle 14"/>
          <p:cNvSpPr txBox="1">
            <a:spLocks noChangeArrowheads="1"/>
          </p:cNvSpPr>
          <p:nvPr/>
        </p:nvSpPr>
        <p:spPr bwMode="auto">
          <a:xfrm>
            <a:off x="6580188" y="3675063"/>
            <a:ext cx="1231900" cy="246062"/>
          </a:xfrm>
          <a:prstGeom prst="rect">
            <a:avLst/>
          </a:prstGeom>
          <a:noFill/>
          <a:ln w="9525">
            <a:noFill/>
            <a:miter lim="800000"/>
            <a:headEnd/>
            <a:tailEnd/>
          </a:ln>
        </p:spPr>
        <p:txBody>
          <a:bodyPr>
            <a:spAutoFit/>
          </a:bodyPr>
          <a:lstStyle/>
          <a:p>
            <a:pPr algn="ctr" eaLnBrk="0" hangingPunct="0"/>
            <a:r>
              <a:rPr lang="en-US" altLang="zh-CN" sz="1000">
                <a:latin typeface="Segoe"/>
              </a:rPr>
              <a:t>Corporate User</a:t>
            </a:r>
          </a:p>
        </p:txBody>
      </p:sp>
      <p:grpSp>
        <p:nvGrpSpPr>
          <p:cNvPr id="89119" name="Group 110"/>
          <p:cNvGrpSpPr>
            <a:grpSpLocks/>
          </p:cNvGrpSpPr>
          <p:nvPr/>
        </p:nvGrpSpPr>
        <p:grpSpPr bwMode="auto">
          <a:xfrm>
            <a:off x="3679825" y="3200400"/>
            <a:ext cx="1806575" cy="1122363"/>
            <a:chOff x="3738702" y="3199934"/>
            <a:chExt cx="1806677" cy="1122297"/>
          </a:xfrm>
        </p:grpSpPr>
        <p:grpSp>
          <p:nvGrpSpPr>
            <p:cNvPr id="89124" name="Group 43"/>
            <p:cNvGrpSpPr>
              <a:grpSpLocks/>
            </p:cNvGrpSpPr>
            <p:nvPr/>
          </p:nvGrpSpPr>
          <p:grpSpPr bwMode="auto">
            <a:xfrm>
              <a:off x="3738702" y="3199934"/>
              <a:ext cx="1806677" cy="1122297"/>
              <a:chOff x="1780451" y="4955399"/>
              <a:chExt cx="1806677" cy="1122297"/>
            </a:xfrm>
          </p:grpSpPr>
          <p:pic>
            <p:nvPicPr>
              <p:cNvPr id="89126" name="Picture 5"/>
              <p:cNvPicPr>
                <a:picLocks noChangeAspect="1" noChangeArrowheads="1"/>
              </p:cNvPicPr>
              <p:nvPr/>
            </p:nvPicPr>
            <p:blipFill>
              <a:blip r:embed="rId16"/>
              <a:srcRect/>
              <a:stretch>
                <a:fillRect/>
              </a:stretch>
            </p:blipFill>
            <p:spPr bwMode="auto">
              <a:xfrm>
                <a:off x="1780451" y="5696696"/>
                <a:ext cx="1806677" cy="381000"/>
              </a:xfrm>
              <a:prstGeom prst="rect">
                <a:avLst/>
              </a:prstGeom>
              <a:noFill/>
              <a:ln w="9525">
                <a:noFill/>
                <a:miter lim="800000"/>
                <a:headEnd/>
                <a:tailEnd/>
              </a:ln>
            </p:spPr>
          </p:pic>
          <p:pic>
            <p:nvPicPr>
              <p:cNvPr id="89127" name="Picture 63" descr="Server.png"/>
              <p:cNvPicPr>
                <a:picLocks noChangeAspect="1"/>
              </p:cNvPicPr>
              <p:nvPr/>
            </p:nvPicPr>
            <p:blipFill>
              <a:blip r:embed="rId17"/>
              <a:srcRect/>
              <a:stretch>
                <a:fillRect/>
              </a:stretch>
            </p:blipFill>
            <p:spPr bwMode="auto">
              <a:xfrm>
                <a:off x="2102986" y="4955399"/>
                <a:ext cx="914400" cy="786714"/>
              </a:xfrm>
              <a:prstGeom prst="rect">
                <a:avLst/>
              </a:prstGeom>
              <a:noFill/>
              <a:ln w="9525">
                <a:noFill/>
                <a:miter lim="800000"/>
                <a:headEnd/>
                <a:tailEnd/>
              </a:ln>
            </p:spPr>
          </p:pic>
        </p:grpSp>
        <p:pic>
          <p:nvPicPr>
            <p:cNvPr id="89125" name="Picture 6" descr="C:\Users\Chrissy\Pictures\DVD_ART36\Artwork_Imagery\Icons - Illustrations\_ WINDOWS SERVER ICONS\Security\Brick Wall firewall fire secure security.png"/>
            <p:cNvPicPr>
              <a:picLocks noChangeAspect="1" noChangeArrowheads="1"/>
            </p:cNvPicPr>
            <p:nvPr/>
          </p:nvPicPr>
          <p:blipFill>
            <a:blip r:embed="rId18"/>
            <a:srcRect/>
            <a:stretch>
              <a:fillRect/>
            </a:stretch>
          </p:blipFill>
          <p:spPr bwMode="auto">
            <a:xfrm>
              <a:off x="4579265" y="3628423"/>
              <a:ext cx="600531" cy="585813"/>
            </a:xfrm>
            <a:prstGeom prst="rect">
              <a:avLst/>
            </a:prstGeom>
            <a:noFill/>
            <a:ln w="9525">
              <a:noFill/>
              <a:miter lim="800000"/>
              <a:headEnd/>
              <a:tailEnd/>
            </a:ln>
          </p:spPr>
        </p:pic>
      </p:grpSp>
      <p:sp>
        <p:nvSpPr>
          <p:cNvPr id="89" name="Rounded Rectangular Callout 88"/>
          <p:cNvSpPr/>
          <p:nvPr/>
        </p:nvSpPr>
        <p:spPr bwMode="auto">
          <a:xfrm>
            <a:off x="5915025" y="3656013"/>
            <a:ext cx="1812925" cy="365125"/>
          </a:xfrm>
          <a:prstGeom prst="wedgeRoundRectCallout">
            <a:avLst>
              <a:gd name="adj1" fmla="val -109140"/>
              <a:gd name="adj2" fmla="val -71522"/>
              <a:gd name="adj3" fmla="val 16667"/>
            </a:avLst>
          </a:prstGeom>
          <a:gradFill>
            <a:gsLst>
              <a:gs pos="12000">
                <a:schemeClr val="bg1">
                  <a:alpha val="77000"/>
                </a:schemeClr>
              </a:gs>
              <a:gs pos="72000">
                <a:schemeClr val="bg1"/>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0" bIns="0" anchor="ctr"/>
          <a:lstStyle/>
          <a:p>
            <a:pPr algn="ctr" eaLnBrk="0" hangingPunct="0">
              <a:defRPr/>
            </a:pPr>
            <a:r>
              <a:rPr lang="en-US" sz="1050" dirty="0">
                <a:solidFill>
                  <a:schemeClr val="tx1"/>
                </a:solidFill>
              </a:rPr>
              <a:t>Access to Vulnerable Request Denied</a:t>
            </a:r>
          </a:p>
        </p:txBody>
      </p:sp>
      <p:pic>
        <p:nvPicPr>
          <p:cNvPr id="83" name="Picture 82" descr="104.png"/>
          <p:cNvPicPr>
            <a:picLocks noChangeAspect="1"/>
          </p:cNvPicPr>
          <p:nvPr/>
        </p:nvPicPr>
        <p:blipFill>
          <a:blip r:embed="rId19"/>
          <a:srcRect/>
          <a:stretch>
            <a:fillRect/>
          </a:stretch>
        </p:blipFill>
        <p:spPr bwMode="auto">
          <a:xfrm>
            <a:off x="4668838" y="3440113"/>
            <a:ext cx="211137" cy="211137"/>
          </a:xfrm>
          <a:prstGeom prst="rect">
            <a:avLst/>
          </a:prstGeom>
          <a:noFill/>
          <a:ln w="9525">
            <a:noFill/>
            <a:miter lim="800000"/>
            <a:headEnd/>
            <a:tailEnd/>
          </a:ln>
        </p:spPr>
      </p:pic>
      <p:pic>
        <p:nvPicPr>
          <p:cNvPr id="89122" name="Picture 2" descr="C:\Users\abbas.luqmani.ADVAIYA\Documents\Abbas_Data\Abbas Docs\Logo\Forefront\TMG\Forefront-TMG10_h_rgb.png"/>
          <p:cNvPicPr>
            <a:picLocks noChangeAspect="1" noChangeArrowheads="1"/>
          </p:cNvPicPr>
          <p:nvPr/>
        </p:nvPicPr>
        <p:blipFill>
          <a:blip r:embed="rId20"/>
          <a:srcRect/>
          <a:stretch>
            <a:fillRect/>
          </a:stretch>
        </p:blipFill>
        <p:spPr bwMode="auto">
          <a:xfrm>
            <a:off x="531813" y="1063625"/>
            <a:ext cx="2395537" cy="460375"/>
          </a:xfrm>
          <a:prstGeom prst="rect">
            <a:avLst/>
          </a:prstGeom>
          <a:noFill/>
          <a:ln w="9525">
            <a:noFill/>
            <a:miter lim="800000"/>
            <a:headEnd/>
            <a:tailEnd/>
          </a:ln>
        </p:spPr>
      </p:pic>
      <p:sp>
        <p:nvSpPr>
          <p:cNvPr id="89123" name="TextBox 112">
            <a:hlinkClick r:id="rId21"/>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10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right)">
                                      <p:cBhvr>
                                        <p:cTn id="41" dur="500"/>
                                        <p:tgtEl>
                                          <p:spTgt spid="87"/>
                                        </p:tgtEl>
                                      </p:cBhvr>
                                    </p:animEffect>
                                  </p:childTnLst>
                                </p:cTn>
                              </p:par>
                              <p:par>
                                <p:cTn id="42" presetID="10" presetClass="entr" presetSubtype="0" fill="hold" nodeType="with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fade">
                                      <p:cBhvr>
                                        <p:cTn id="44" dur="1000"/>
                                        <p:tgtEl>
                                          <p:spTgt spid="88"/>
                                        </p:tgtEl>
                                      </p:cBhvr>
                                    </p:animEffect>
                                  </p:childTnLst>
                                </p:cTn>
                              </p:par>
                              <p:par>
                                <p:cTn id="45" presetID="35" presetClass="path" presetSubtype="0" accel="50000" decel="50000" fill="hold" nodeType="withEffect">
                                  <p:stCondLst>
                                    <p:cond delay="0"/>
                                  </p:stCondLst>
                                  <p:childTnLst>
                                    <p:animMotion origin="layout" path="M 2.5E-6 4.07407E-6 L -0.25 0.00995 " pathEditMode="relative" rAng="0" ptsTypes="AA">
                                      <p:cBhvr>
                                        <p:cTn id="46" dur="500" fill="hold"/>
                                        <p:tgtEl>
                                          <p:spTgt spid="88"/>
                                        </p:tgtEl>
                                        <p:attrNameLst>
                                          <p:attrName>ppt_x</p:attrName>
                                          <p:attrName>ppt_y</p:attrName>
                                        </p:attrNameLst>
                                      </p:cBhvr>
                                      <p:rCtr x="-12500" y="500"/>
                                    </p:animMotion>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1000"/>
                                        <p:tgtEl>
                                          <p:spTgt spid="83"/>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73" name="Rounded Rectangle 72"/>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74" name="Round Same Side Corner Rectangle 73"/>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91144" name="Group 41"/>
          <p:cNvGrpSpPr>
            <a:grpSpLocks/>
          </p:cNvGrpSpPr>
          <p:nvPr/>
        </p:nvGrpSpPr>
        <p:grpSpPr bwMode="auto">
          <a:xfrm>
            <a:off x="7927975" y="434975"/>
            <a:ext cx="1025525" cy="660400"/>
            <a:chOff x="7327990" y="687613"/>
            <a:chExt cx="2055649" cy="1323006"/>
          </a:xfrm>
        </p:grpSpPr>
        <p:sp>
          <p:nvSpPr>
            <p:cNvPr id="76" name="Oval 75"/>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77" name="TextBox 76"/>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83" name="Block Arc 82"/>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91146" name="Group 72"/>
          <p:cNvGrpSpPr>
            <a:grpSpLocks/>
          </p:cNvGrpSpPr>
          <p:nvPr/>
        </p:nvGrpSpPr>
        <p:grpSpPr bwMode="auto">
          <a:xfrm>
            <a:off x="8031163" y="30163"/>
            <a:ext cx="917575" cy="587375"/>
            <a:chOff x="-1795842" y="3032045"/>
            <a:chExt cx="1012160" cy="647876"/>
          </a:xfrm>
        </p:grpSpPr>
        <p:pic>
          <p:nvPicPr>
            <p:cNvPr id="87"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91213" name="Picture 88"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91214" name="Picture 89"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80" name="Rounded Rectangle 79"/>
          <p:cNvSpPr/>
          <p:nvPr/>
        </p:nvSpPr>
        <p:spPr bwMode="auto">
          <a:xfrm>
            <a:off x="412750" y="2693988"/>
            <a:ext cx="8367713" cy="4003675"/>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91148" name="Text Placeholder 2"/>
          <p:cNvSpPr txBox="1">
            <a:spLocks/>
          </p:cNvSpPr>
          <p:nvPr/>
        </p:nvSpPr>
        <p:spPr bwMode="auto">
          <a:xfrm>
            <a:off x="-165100" y="1755775"/>
            <a:ext cx="7680325" cy="922338"/>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938C"/>
              </a:buClr>
              <a:buSzPct val="120000"/>
            </a:pPr>
            <a:r>
              <a:rPr lang="en-US" altLang="zh-CN" sz="1200">
                <a:latin typeface="Segoe"/>
              </a:rPr>
              <a:t>Protect your organization from security risks inherent to Secure Sockets Layer (SSL) tunnels, such as: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Viruses and other malicious content that could infiltrate the organization undetected</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Users who bypass the organization’s access policy by using tunneling applications over a secure channel (for example, peer-to-peer applications)</a:t>
            </a:r>
          </a:p>
        </p:txBody>
      </p:sp>
      <p:grpSp>
        <p:nvGrpSpPr>
          <p:cNvPr id="91149" name="Group 34"/>
          <p:cNvGrpSpPr>
            <a:grpSpLocks/>
          </p:cNvGrpSpPr>
          <p:nvPr/>
        </p:nvGrpSpPr>
        <p:grpSpPr bwMode="auto">
          <a:xfrm>
            <a:off x="1038225" y="4602163"/>
            <a:ext cx="855663" cy="669925"/>
            <a:chOff x="1166967" y="3898384"/>
            <a:chExt cx="980880" cy="768061"/>
          </a:xfrm>
        </p:grpSpPr>
        <p:grpSp>
          <p:nvGrpSpPr>
            <p:cNvPr id="91208" name="Group 20"/>
            <p:cNvGrpSpPr>
              <a:grpSpLocks/>
            </p:cNvGrpSpPr>
            <p:nvPr/>
          </p:nvGrpSpPr>
          <p:grpSpPr bwMode="auto">
            <a:xfrm>
              <a:off x="1166967" y="3898384"/>
              <a:ext cx="770110" cy="747237"/>
              <a:chOff x="129926" y="1867518"/>
              <a:chExt cx="1087262" cy="1054969"/>
            </a:xfrm>
          </p:grpSpPr>
          <p:pic>
            <p:nvPicPr>
              <p:cNvPr id="27" name="Picture 26" descr="ux_laptop_clean_large.png"/>
              <p:cNvPicPr>
                <a:picLocks noChangeAspect="1"/>
              </p:cNvPicPr>
              <p:nvPr/>
            </p:nvPicPr>
            <p:blipFill>
              <a:blip r:embed="rId6"/>
              <a:stretch>
                <a:fillRect/>
              </a:stretch>
            </p:blipFill>
            <p:spPr>
              <a:xfrm flipH="1">
                <a:off x="129926" y="1867518"/>
                <a:ext cx="1086799" cy="1056102"/>
              </a:xfrm>
              <a:prstGeom prst="rect">
                <a:avLst/>
              </a:prstGeom>
              <a:effectLst>
                <a:outerShdw blurRad="50800" dist="38100" dir="5400000" algn="t" rotWithShape="0">
                  <a:prstClr val="black">
                    <a:alpha val="40000"/>
                  </a:prstClr>
                </a:outerShdw>
              </a:effectLst>
            </p:spPr>
          </p:pic>
          <p:pic>
            <p:nvPicPr>
              <p:cNvPr id="91211" name="Picture 30" descr="7.png"/>
              <p:cNvPicPr>
                <a:picLocks noChangeAspect="1"/>
              </p:cNvPicPr>
              <p:nvPr/>
            </p:nvPicPr>
            <p:blipFill>
              <a:blip r:embed="rId7"/>
              <a:srcRect/>
              <a:stretch>
                <a:fillRect/>
              </a:stretch>
            </p:blipFill>
            <p:spPr bwMode="auto">
              <a:xfrm rot="522620">
                <a:off x="503507" y="1920845"/>
                <a:ext cx="562639" cy="614737"/>
              </a:xfrm>
              <a:prstGeom prst="rect">
                <a:avLst/>
              </a:prstGeom>
              <a:noFill/>
              <a:ln w="9525">
                <a:noFill/>
                <a:miter lim="800000"/>
                <a:headEnd/>
                <a:tailEnd/>
              </a:ln>
            </p:spPr>
          </p:pic>
        </p:grpSp>
        <p:pic>
          <p:nvPicPr>
            <p:cNvPr id="91209" name="Picture 33" descr="peep7.png"/>
            <p:cNvPicPr>
              <a:picLocks noChangeAspect="1"/>
            </p:cNvPicPr>
            <p:nvPr/>
          </p:nvPicPr>
          <p:blipFill>
            <a:blip r:embed="rId8"/>
            <a:srcRect/>
            <a:stretch>
              <a:fillRect/>
            </a:stretch>
          </p:blipFill>
          <p:spPr bwMode="auto">
            <a:xfrm>
              <a:off x="1700367" y="4050784"/>
              <a:ext cx="447480" cy="615661"/>
            </a:xfrm>
            <a:prstGeom prst="rect">
              <a:avLst/>
            </a:prstGeom>
            <a:noFill/>
            <a:ln w="9525">
              <a:noFill/>
              <a:miter lim="800000"/>
              <a:headEnd/>
              <a:tailEnd/>
            </a:ln>
          </p:spPr>
        </p:pic>
      </p:grpSp>
      <p:sp>
        <p:nvSpPr>
          <p:cNvPr id="91150" name="Title 84"/>
          <p:cNvSpPr>
            <a:spLocks noGrp="1"/>
          </p:cNvSpPr>
          <p:nvPr>
            <p:ph type="title"/>
          </p:nvPr>
        </p:nvSpPr>
        <p:spPr/>
        <p:txBody>
          <a:bodyPr/>
          <a:lstStyle/>
          <a:p>
            <a:r>
              <a:rPr altLang="zh-CN" smtClean="0">
                <a:solidFill>
                  <a:srgbClr val="000000"/>
                </a:solidFill>
                <a:cs typeface="Segoe UI" pitchFamily="34" charset="0"/>
              </a:rPr>
              <a:t>HTTPS Inspection</a:t>
            </a:r>
          </a:p>
        </p:txBody>
      </p:sp>
      <p:grpSp>
        <p:nvGrpSpPr>
          <p:cNvPr id="91151" name="Group 16"/>
          <p:cNvGrpSpPr>
            <a:grpSpLocks/>
          </p:cNvGrpSpPr>
          <p:nvPr/>
        </p:nvGrpSpPr>
        <p:grpSpPr bwMode="auto">
          <a:xfrm>
            <a:off x="6677025" y="4638675"/>
            <a:ext cx="1752600" cy="752475"/>
            <a:chOff x="914400" y="4555840"/>
            <a:chExt cx="1752600" cy="751114"/>
          </a:xfrm>
        </p:grpSpPr>
        <p:pic>
          <p:nvPicPr>
            <p:cNvPr id="18" name="Picture 17" descr="cloud.png"/>
            <p:cNvPicPr>
              <a:picLocks noChangeAspect="1"/>
            </p:cNvPicPr>
            <p:nvPr/>
          </p:nvPicPr>
          <p:blipFill>
            <a:blip r:embed="rId9"/>
            <a:stretch>
              <a:fillRect/>
            </a:stretch>
          </p:blipFill>
          <p:spPr>
            <a:xfrm>
              <a:off x="914400" y="4555840"/>
              <a:ext cx="1752600" cy="751114"/>
            </a:xfrm>
            <a:prstGeom prst="rect">
              <a:avLst/>
            </a:prstGeom>
            <a:noFill/>
            <a:effectLst>
              <a:outerShdw blurRad="50800" dist="38100" dir="2700000" algn="tl" rotWithShape="0">
                <a:prstClr val="black">
                  <a:alpha val="40000"/>
                </a:prstClr>
              </a:outerShdw>
            </a:effectLst>
          </p:spPr>
        </p:pic>
        <p:sp>
          <p:nvSpPr>
            <p:cNvPr id="20" name="TextBox 19"/>
            <p:cNvSpPr txBox="1"/>
            <p:nvPr/>
          </p:nvSpPr>
          <p:spPr>
            <a:xfrm>
              <a:off x="1466850" y="4913966"/>
              <a:ext cx="666750" cy="245618"/>
            </a:xfrm>
            <a:prstGeom prst="rect">
              <a:avLst/>
            </a:prstGeom>
            <a:noFill/>
          </p:spPr>
          <p:txBody>
            <a:bodyPr wrap="none">
              <a:spAutoFit/>
            </a:bodyPr>
            <a:lstStyle/>
            <a:p>
              <a:pPr eaLnBrk="0" hangingPunct="0">
                <a:defRPr/>
              </a:pPr>
              <a:r>
                <a:rPr lang="en-US" sz="1000" b="1" dirty="0">
                  <a:solidFill>
                    <a:schemeClr val="tx2">
                      <a:lumMod val="60000"/>
                      <a:lumOff val="40000"/>
                    </a:schemeClr>
                  </a:solidFill>
                  <a:latin typeface="Segoe" pitchFamily="34" charset="0"/>
                  <a:ea typeface="ＭＳ Ｐゴシック" charset="-128"/>
                  <a:cs typeface="ＭＳ Ｐゴシック" charset="-128"/>
                </a:rPr>
                <a:t>Internet</a:t>
              </a:r>
            </a:p>
          </p:txBody>
        </p:sp>
      </p:grpSp>
      <p:sp>
        <p:nvSpPr>
          <p:cNvPr id="52" name="Rounded Rectangle 51"/>
          <p:cNvSpPr/>
          <p:nvPr/>
        </p:nvSpPr>
        <p:spPr bwMode="auto">
          <a:xfrm>
            <a:off x="3589338" y="2787650"/>
            <a:ext cx="1646237" cy="1050925"/>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r>
              <a:rPr lang="en-US" sz="1100" dirty="0">
                <a:latin typeface="Segoe" pitchFamily="34" charset="0"/>
                <a:ea typeface="ＭＳ Ｐゴシック" charset="-128"/>
                <a:cs typeface="ＭＳ Ｐゴシック" charset="-128"/>
              </a:rPr>
              <a:t>HTTPS Settings</a:t>
            </a:r>
          </a:p>
          <a:p>
            <a:pPr marL="112713" indent="-112713" eaLnBrk="0" hangingPunct="0">
              <a:buFont typeface="Arial" pitchFamily="34" charset="0"/>
              <a:buChar char="•"/>
              <a:defRPr/>
            </a:pPr>
            <a:r>
              <a:rPr lang="en-US" sz="1050" dirty="0">
                <a:latin typeface="Segoe" pitchFamily="34" charset="0"/>
                <a:ea typeface="ＭＳ Ｐゴシック" charset="-128"/>
                <a:cs typeface="ＭＳ Ｐゴシック" charset="-128"/>
              </a:rPr>
              <a:t>Certificate validation</a:t>
            </a:r>
          </a:p>
          <a:p>
            <a:pPr marL="112713" indent="-112713" eaLnBrk="0" hangingPunct="0">
              <a:buFont typeface="Arial" pitchFamily="34" charset="0"/>
              <a:buChar char="•"/>
              <a:defRPr/>
            </a:pPr>
            <a:r>
              <a:rPr lang="en-US" sz="1050" dirty="0">
                <a:latin typeface="Segoe" pitchFamily="34" charset="0"/>
                <a:ea typeface="ＭＳ Ｐゴシック" charset="-128"/>
                <a:cs typeface="ＭＳ Ｐゴシック" charset="-128"/>
              </a:rPr>
              <a:t>Source exceptions</a:t>
            </a:r>
          </a:p>
          <a:p>
            <a:pPr marL="112713" indent="-112713" eaLnBrk="0" hangingPunct="0">
              <a:buFont typeface="Arial" pitchFamily="34" charset="0"/>
              <a:buChar char="•"/>
              <a:defRPr/>
            </a:pPr>
            <a:r>
              <a:rPr lang="en-US" sz="1050" dirty="0">
                <a:latin typeface="Segoe" pitchFamily="34" charset="0"/>
                <a:ea typeface="ＭＳ Ｐゴシック" charset="-128"/>
                <a:cs typeface="ＭＳ Ｐゴシック" charset="-128"/>
              </a:rPr>
              <a:t>Destination exceptions</a:t>
            </a:r>
          </a:p>
          <a:p>
            <a:pPr marL="112713" indent="-112713" eaLnBrk="0" hangingPunct="0">
              <a:buFont typeface="Arial" pitchFamily="34" charset="0"/>
              <a:buChar char="•"/>
              <a:defRPr/>
            </a:pPr>
            <a:r>
              <a:rPr lang="en-US" sz="1050" dirty="0">
                <a:latin typeface="Segoe" pitchFamily="34" charset="0"/>
                <a:ea typeface="ＭＳ Ｐゴシック" charset="-128"/>
                <a:cs typeface="ＭＳ Ｐゴシック" charset="-128"/>
              </a:rPr>
              <a:t>Client notification</a:t>
            </a:r>
            <a:endParaRPr lang="en-US" sz="1050" dirty="0">
              <a:latin typeface="Segoe" pitchFamily="34" charset="0"/>
              <a:ea typeface="ＭＳ Ｐゴシック" charset="-128"/>
              <a:cs typeface="ＭＳ Ｐゴシック" charset="-128"/>
            </a:endParaRPr>
          </a:p>
        </p:txBody>
      </p:sp>
      <p:grpSp>
        <p:nvGrpSpPr>
          <p:cNvPr id="91153" name="Group 56"/>
          <p:cNvGrpSpPr>
            <a:grpSpLocks/>
          </p:cNvGrpSpPr>
          <p:nvPr/>
        </p:nvGrpSpPr>
        <p:grpSpPr bwMode="auto">
          <a:xfrm>
            <a:off x="3957638" y="4545013"/>
            <a:ext cx="914400" cy="871537"/>
            <a:chOff x="4144635" y="4069453"/>
            <a:chExt cx="914400" cy="872030"/>
          </a:xfrm>
        </p:grpSpPr>
        <p:pic>
          <p:nvPicPr>
            <p:cNvPr id="91204" name="Picture 63" descr="Server.png"/>
            <p:cNvPicPr>
              <a:picLocks noChangeAspect="1"/>
            </p:cNvPicPr>
            <p:nvPr/>
          </p:nvPicPr>
          <p:blipFill>
            <a:blip r:embed="rId10"/>
            <a:srcRect/>
            <a:stretch>
              <a:fillRect/>
            </a:stretch>
          </p:blipFill>
          <p:spPr bwMode="auto">
            <a:xfrm>
              <a:off x="4144635" y="4069453"/>
              <a:ext cx="914400" cy="786714"/>
            </a:xfrm>
            <a:prstGeom prst="rect">
              <a:avLst/>
            </a:prstGeom>
            <a:noFill/>
            <a:ln w="9525">
              <a:noFill/>
              <a:miter lim="800000"/>
              <a:headEnd/>
              <a:tailEnd/>
            </a:ln>
          </p:spPr>
        </p:pic>
        <p:pic>
          <p:nvPicPr>
            <p:cNvPr id="91205" name="Picture 6" descr="C:\Users\Chrissy\Pictures\DVD_ART36\Artwork_Imagery\Icons - Illustrations\_ WINDOWS SERVER ICONS\Security\Brick Wall firewall fire secure security.png"/>
            <p:cNvPicPr>
              <a:picLocks noChangeAspect="1" noChangeArrowheads="1"/>
            </p:cNvPicPr>
            <p:nvPr/>
          </p:nvPicPr>
          <p:blipFill>
            <a:blip r:embed="rId11"/>
            <a:srcRect/>
            <a:stretch>
              <a:fillRect/>
            </a:stretch>
          </p:blipFill>
          <p:spPr bwMode="auto">
            <a:xfrm>
              <a:off x="4628918" y="4581329"/>
              <a:ext cx="369203" cy="360154"/>
            </a:xfrm>
            <a:prstGeom prst="rect">
              <a:avLst/>
            </a:prstGeom>
            <a:noFill/>
            <a:ln w="9525">
              <a:noFill/>
              <a:miter lim="800000"/>
              <a:headEnd/>
              <a:tailEnd/>
            </a:ln>
          </p:spPr>
        </p:pic>
      </p:grpSp>
      <p:sp>
        <p:nvSpPr>
          <p:cNvPr id="91154" name="TextBox 60"/>
          <p:cNvSpPr txBox="1">
            <a:spLocks noChangeArrowheads="1"/>
          </p:cNvSpPr>
          <p:nvPr/>
        </p:nvSpPr>
        <p:spPr bwMode="auto">
          <a:xfrm>
            <a:off x="3678238" y="6388100"/>
            <a:ext cx="1439862" cy="246063"/>
          </a:xfrm>
          <a:prstGeom prst="rect">
            <a:avLst/>
          </a:prstGeom>
          <a:noFill/>
          <a:ln w="9525">
            <a:noFill/>
            <a:miter lim="800000"/>
            <a:headEnd/>
            <a:tailEnd/>
          </a:ln>
        </p:spPr>
        <p:txBody>
          <a:bodyPr>
            <a:spAutoFit/>
          </a:bodyPr>
          <a:lstStyle/>
          <a:p>
            <a:pPr algn="ctr" eaLnBrk="0" hangingPunct="0"/>
            <a:r>
              <a:rPr lang="en-US" altLang="zh-CN" sz="1000">
                <a:latin typeface="Segoe Semibold"/>
              </a:rPr>
              <a:t>Local Certificate Store</a:t>
            </a:r>
          </a:p>
        </p:txBody>
      </p:sp>
      <p:grpSp>
        <p:nvGrpSpPr>
          <p:cNvPr id="91155" name="Group 61"/>
          <p:cNvGrpSpPr>
            <a:grpSpLocks/>
          </p:cNvGrpSpPr>
          <p:nvPr/>
        </p:nvGrpSpPr>
        <p:grpSpPr bwMode="auto">
          <a:xfrm>
            <a:off x="4041775" y="5653088"/>
            <a:ext cx="779463" cy="788987"/>
            <a:chOff x="4256465" y="5072633"/>
            <a:chExt cx="779349" cy="894700"/>
          </a:xfrm>
        </p:grpSpPr>
        <p:grpSp>
          <p:nvGrpSpPr>
            <p:cNvPr id="91200" name="Group 57"/>
            <p:cNvGrpSpPr>
              <a:grpSpLocks/>
            </p:cNvGrpSpPr>
            <p:nvPr/>
          </p:nvGrpSpPr>
          <p:grpSpPr bwMode="auto">
            <a:xfrm>
              <a:off x="4256465" y="5072633"/>
              <a:ext cx="668447" cy="894700"/>
              <a:chOff x="1975165" y="4354716"/>
              <a:chExt cx="962921" cy="1288847"/>
            </a:xfrm>
          </p:grpSpPr>
          <p:pic>
            <p:nvPicPr>
              <p:cNvPr id="91202" name="Picture 58" descr="Database 2.png"/>
              <p:cNvPicPr>
                <a:picLocks noChangeAspect="1"/>
              </p:cNvPicPr>
              <p:nvPr/>
            </p:nvPicPr>
            <p:blipFill>
              <a:blip r:embed="rId12"/>
              <a:srcRect/>
              <a:stretch>
                <a:fillRect/>
              </a:stretch>
            </p:blipFill>
            <p:spPr bwMode="auto">
              <a:xfrm>
                <a:off x="1975165" y="4680642"/>
                <a:ext cx="962921" cy="962921"/>
              </a:xfrm>
              <a:prstGeom prst="rect">
                <a:avLst/>
              </a:prstGeom>
              <a:noFill/>
              <a:ln w="9525">
                <a:noFill/>
                <a:miter lim="800000"/>
                <a:headEnd/>
                <a:tailEnd/>
              </a:ln>
            </p:spPr>
          </p:pic>
          <p:pic>
            <p:nvPicPr>
              <p:cNvPr id="91203" name="Picture 59" descr="Database 2.png"/>
              <p:cNvPicPr>
                <a:picLocks noChangeAspect="1"/>
              </p:cNvPicPr>
              <p:nvPr/>
            </p:nvPicPr>
            <p:blipFill>
              <a:blip r:embed="rId12"/>
              <a:srcRect/>
              <a:stretch>
                <a:fillRect/>
              </a:stretch>
            </p:blipFill>
            <p:spPr bwMode="auto">
              <a:xfrm>
                <a:off x="1975165" y="4354716"/>
                <a:ext cx="962921" cy="962921"/>
              </a:xfrm>
              <a:prstGeom prst="rect">
                <a:avLst/>
              </a:prstGeom>
              <a:noFill/>
              <a:ln w="9525">
                <a:noFill/>
                <a:miter lim="800000"/>
                <a:headEnd/>
                <a:tailEnd/>
              </a:ln>
            </p:spPr>
          </p:pic>
        </p:grpSp>
        <p:pic>
          <p:nvPicPr>
            <p:cNvPr id="91201" name="Picture 54" descr="Font TC.png"/>
            <p:cNvPicPr>
              <a:picLocks noChangeAspect="1"/>
            </p:cNvPicPr>
            <p:nvPr/>
          </p:nvPicPr>
          <p:blipFill>
            <a:blip r:embed="rId13"/>
            <a:srcRect/>
            <a:stretch>
              <a:fillRect/>
            </a:stretch>
          </p:blipFill>
          <p:spPr bwMode="auto">
            <a:xfrm>
              <a:off x="4648154" y="5255903"/>
              <a:ext cx="387660" cy="387660"/>
            </a:xfrm>
            <a:prstGeom prst="rect">
              <a:avLst/>
            </a:prstGeom>
            <a:noFill/>
            <a:ln w="9525">
              <a:noFill/>
              <a:miter lim="800000"/>
              <a:headEnd/>
              <a:tailEnd/>
            </a:ln>
          </p:spPr>
        </p:pic>
      </p:grpSp>
      <p:sp>
        <p:nvSpPr>
          <p:cNvPr id="91156" name="TextBox 62"/>
          <p:cNvSpPr txBox="1">
            <a:spLocks noChangeArrowheads="1"/>
          </p:cNvSpPr>
          <p:nvPr/>
        </p:nvSpPr>
        <p:spPr bwMode="auto">
          <a:xfrm>
            <a:off x="6859588" y="4259263"/>
            <a:ext cx="1439862" cy="247650"/>
          </a:xfrm>
          <a:prstGeom prst="rect">
            <a:avLst/>
          </a:prstGeom>
          <a:noFill/>
          <a:ln w="9525">
            <a:noFill/>
            <a:miter lim="800000"/>
            <a:headEnd/>
            <a:tailEnd/>
          </a:ln>
        </p:spPr>
        <p:txBody>
          <a:bodyPr>
            <a:spAutoFit/>
          </a:bodyPr>
          <a:lstStyle/>
          <a:p>
            <a:pPr algn="ctr" eaLnBrk="0" hangingPunct="0"/>
            <a:r>
              <a:rPr lang="en-US" altLang="zh-CN" sz="1000">
                <a:latin typeface="Segoe Semibold"/>
              </a:rPr>
              <a:t>Destination Server</a:t>
            </a:r>
          </a:p>
        </p:txBody>
      </p:sp>
      <p:grpSp>
        <p:nvGrpSpPr>
          <p:cNvPr id="91157" name="Group 70"/>
          <p:cNvGrpSpPr>
            <a:grpSpLocks/>
          </p:cNvGrpSpPr>
          <p:nvPr/>
        </p:nvGrpSpPr>
        <p:grpSpPr bwMode="auto">
          <a:xfrm>
            <a:off x="7265988" y="4516438"/>
            <a:ext cx="587375" cy="538162"/>
            <a:chOff x="7509276" y="4042051"/>
            <a:chExt cx="587164" cy="537639"/>
          </a:xfrm>
        </p:grpSpPr>
        <p:pic>
          <p:nvPicPr>
            <p:cNvPr id="91198" name="Picture 87" descr="Server.png"/>
            <p:cNvPicPr>
              <a:picLocks noChangeAspect="1"/>
            </p:cNvPicPr>
            <p:nvPr/>
          </p:nvPicPr>
          <p:blipFill>
            <a:blip r:embed="rId14"/>
            <a:srcRect/>
            <a:stretch>
              <a:fillRect/>
            </a:stretch>
          </p:blipFill>
          <p:spPr bwMode="auto">
            <a:xfrm>
              <a:off x="7509276" y="4042051"/>
              <a:ext cx="587164" cy="505173"/>
            </a:xfrm>
            <a:prstGeom prst="rect">
              <a:avLst/>
            </a:prstGeom>
            <a:noFill/>
            <a:ln w="9525">
              <a:noFill/>
              <a:miter lim="800000"/>
              <a:headEnd/>
              <a:tailEnd/>
            </a:ln>
          </p:spPr>
        </p:pic>
        <p:pic>
          <p:nvPicPr>
            <p:cNvPr id="91199" name="Picture 69" descr="123.png"/>
            <p:cNvPicPr>
              <a:picLocks noChangeAspect="1"/>
            </p:cNvPicPr>
            <p:nvPr/>
          </p:nvPicPr>
          <p:blipFill>
            <a:blip r:embed="rId15"/>
            <a:srcRect/>
            <a:stretch>
              <a:fillRect/>
            </a:stretch>
          </p:blipFill>
          <p:spPr bwMode="auto">
            <a:xfrm>
              <a:off x="7798739" y="4354103"/>
              <a:ext cx="225587" cy="225587"/>
            </a:xfrm>
            <a:prstGeom prst="rect">
              <a:avLst/>
            </a:prstGeom>
            <a:noFill/>
            <a:ln w="9525">
              <a:noFill/>
              <a:miter lim="800000"/>
              <a:headEnd/>
              <a:tailEnd/>
            </a:ln>
          </p:spPr>
        </p:pic>
      </p:grpSp>
      <p:pic>
        <p:nvPicPr>
          <p:cNvPr id="91158" name="Picture 77" descr="41.png"/>
          <p:cNvPicPr>
            <a:picLocks noChangeAspect="1"/>
          </p:cNvPicPr>
          <p:nvPr/>
        </p:nvPicPr>
        <p:blipFill>
          <a:blip r:embed="rId16"/>
          <a:srcRect/>
          <a:stretch>
            <a:fillRect/>
          </a:stretch>
        </p:blipFill>
        <p:spPr bwMode="auto">
          <a:xfrm>
            <a:off x="5610225" y="5126038"/>
            <a:ext cx="361950" cy="361950"/>
          </a:xfrm>
          <a:prstGeom prst="rect">
            <a:avLst/>
          </a:prstGeom>
          <a:noFill/>
          <a:ln w="9525">
            <a:noFill/>
            <a:miter lim="800000"/>
            <a:headEnd/>
            <a:tailEnd/>
          </a:ln>
        </p:spPr>
      </p:pic>
      <p:pic>
        <p:nvPicPr>
          <p:cNvPr id="91159" name="Picture 103" descr="Font TC.png"/>
          <p:cNvPicPr>
            <a:picLocks noChangeAspect="1"/>
          </p:cNvPicPr>
          <p:nvPr/>
        </p:nvPicPr>
        <p:blipFill>
          <a:blip r:embed="rId17"/>
          <a:srcRect/>
          <a:stretch>
            <a:fillRect/>
          </a:stretch>
        </p:blipFill>
        <p:spPr bwMode="auto">
          <a:xfrm>
            <a:off x="5903913" y="5113338"/>
            <a:ext cx="388937" cy="388937"/>
          </a:xfrm>
          <a:prstGeom prst="rect">
            <a:avLst/>
          </a:prstGeom>
          <a:noFill/>
          <a:ln w="9525">
            <a:noFill/>
            <a:miter lim="800000"/>
            <a:headEnd/>
            <a:tailEnd/>
          </a:ln>
        </p:spPr>
      </p:pic>
      <p:pic>
        <p:nvPicPr>
          <p:cNvPr id="91160" name="Picture 104" descr="41.png"/>
          <p:cNvPicPr>
            <a:picLocks noChangeAspect="1"/>
          </p:cNvPicPr>
          <p:nvPr/>
        </p:nvPicPr>
        <p:blipFill>
          <a:blip r:embed="rId16"/>
          <a:srcRect/>
          <a:stretch>
            <a:fillRect/>
          </a:stretch>
        </p:blipFill>
        <p:spPr bwMode="auto">
          <a:xfrm>
            <a:off x="2662238" y="5205413"/>
            <a:ext cx="360362" cy="361950"/>
          </a:xfrm>
          <a:prstGeom prst="rect">
            <a:avLst/>
          </a:prstGeom>
          <a:noFill/>
          <a:ln w="9525">
            <a:noFill/>
            <a:miter lim="800000"/>
            <a:headEnd/>
            <a:tailEnd/>
          </a:ln>
        </p:spPr>
      </p:pic>
      <p:pic>
        <p:nvPicPr>
          <p:cNvPr id="91161" name="Picture 105" descr="Font TC.png"/>
          <p:cNvPicPr>
            <a:picLocks noChangeAspect="1"/>
          </p:cNvPicPr>
          <p:nvPr/>
        </p:nvPicPr>
        <p:blipFill>
          <a:blip r:embed="rId17"/>
          <a:srcRect/>
          <a:stretch>
            <a:fillRect/>
          </a:stretch>
        </p:blipFill>
        <p:spPr bwMode="auto">
          <a:xfrm>
            <a:off x="2955925" y="5192713"/>
            <a:ext cx="388938" cy="387350"/>
          </a:xfrm>
          <a:prstGeom prst="rect">
            <a:avLst/>
          </a:prstGeom>
          <a:noFill/>
          <a:ln w="9525">
            <a:noFill/>
            <a:miter lim="800000"/>
            <a:headEnd/>
            <a:tailEnd/>
          </a:ln>
        </p:spPr>
      </p:pic>
      <p:sp>
        <p:nvSpPr>
          <p:cNvPr id="91162" name="TextBox 108"/>
          <p:cNvSpPr txBox="1">
            <a:spLocks noChangeArrowheads="1"/>
          </p:cNvSpPr>
          <p:nvPr/>
        </p:nvSpPr>
        <p:spPr bwMode="auto">
          <a:xfrm>
            <a:off x="5238750" y="5503863"/>
            <a:ext cx="1439863" cy="554037"/>
          </a:xfrm>
          <a:prstGeom prst="rect">
            <a:avLst/>
          </a:prstGeom>
          <a:noFill/>
          <a:ln w="9525">
            <a:noFill/>
            <a:miter lim="800000"/>
            <a:headEnd/>
            <a:tailEnd/>
          </a:ln>
        </p:spPr>
        <p:txBody>
          <a:bodyPr>
            <a:spAutoFit/>
          </a:bodyPr>
          <a:lstStyle/>
          <a:p>
            <a:pPr algn="ctr" eaLnBrk="0" hangingPunct="0"/>
            <a:r>
              <a:rPr lang="en-US" altLang="zh-CN" sz="1000">
                <a:latin typeface="Segoe Semibold"/>
              </a:rPr>
              <a:t>SSL Handshake using Destination Server’s Certificate</a:t>
            </a:r>
          </a:p>
        </p:txBody>
      </p:sp>
      <p:sp>
        <p:nvSpPr>
          <p:cNvPr id="91163" name="TextBox 109"/>
          <p:cNvSpPr txBox="1">
            <a:spLocks noChangeArrowheads="1"/>
          </p:cNvSpPr>
          <p:nvPr/>
        </p:nvSpPr>
        <p:spPr bwMode="auto">
          <a:xfrm>
            <a:off x="2290763" y="5567363"/>
            <a:ext cx="1439862" cy="400050"/>
          </a:xfrm>
          <a:prstGeom prst="rect">
            <a:avLst/>
          </a:prstGeom>
          <a:noFill/>
          <a:ln w="9525">
            <a:noFill/>
            <a:miter lim="800000"/>
            <a:headEnd/>
            <a:tailEnd/>
          </a:ln>
        </p:spPr>
        <p:txBody>
          <a:bodyPr>
            <a:spAutoFit/>
          </a:bodyPr>
          <a:lstStyle/>
          <a:p>
            <a:pPr algn="ctr" eaLnBrk="0" hangingPunct="0"/>
            <a:r>
              <a:rPr lang="en-US" altLang="zh-CN" sz="1000">
                <a:latin typeface="Segoe Semibold"/>
              </a:rPr>
              <a:t>SSL Handshake using TMG’s Certificate</a:t>
            </a:r>
          </a:p>
        </p:txBody>
      </p:sp>
      <p:sp>
        <p:nvSpPr>
          <p:cNvPr id="91164" name="TextBox 110"/>
          <p:cNvSpPr txBox="1">
            <a:spLocks noChangeArrowheads="1"/>
          </p:cNvSpPr>
          <p:nvPr/>
        </p:nvSpPr>
        <p:spPr bwMode="auto">
          <a:xfrm>
            <a:off x="762000" y="5314950"/>
            <a:ext cx="1439863" cy="246063"/>
          </a:xfrm>
          <a:prstGeom prst="rect">
            <a:avLst/>
          </a:prstGeom>
          <a:noFill/>
          <a:ln w="9525">
            <a:noFill/>
            <a:miter lim="800000"/>
            <a:headEnd/>
            <a:tailEnd/>
          </a:ln>
        </p:spPr>
        <p:txBody>
          <a:bodyPr>
            <a:spAutoFit/>
          </a:bodyPr>
          <a:lstStyle/>
          <a:p>
            <a:pPr algn="ctr" eaLnBrk="0" hangingPunct="0"/>
            <a:r>
              <a:rPr lang="en-US" altLang="zh-CN" sz="1000">
                <a:latin typeface="Segoe Semibold"/>
              </a:rPr>
              <a:t>Client</a:t>
            </a:r>
          </a:p>
        </p:txBody>
      </p:sp>
      <p:grpSp>
        <p:nvGrpSpPr>
          <p:cNvPr id="11" name="Group 128"/>
          <p:cNvGrpSpPr>
            <a:grpSpLocks/>
          </p:cNvGrpSpPr>
          <p:nvPr/>
        </p:nvGrpSpPr>
        <p:grpSpPr bwMode="auto">
          <a:xfrm>
            <a:off x="4098925" y="5411788"/>
            <a:ext cx="296863" cy="485775"/>
            <a:chOff x="4098225" y="4936689"/>
            <a:chExt cx="297284" cy="485192"/>
          </a:xfrm>
        </p:grpSpPr>
        <p:cxnSp>
          <p:nvCxnSpPr>
            <p:cNvPr id="91194" name="Straight Connector 102"/>
            <p:cNvCxnSpPr>
              <a:cxnSpLocks noChangeShapeType="1"/>
            </p:cNvCxnSpPr>
            <p:nvPr/>
          </p:nvCxnSpPr>
          <p:spPr bwMode="auto">
            <a:xfrm rot="5400000">
              <a:off x="4152119" y="5178491"/>
              <a:ext cx="485192" cy="1588"/>
            </a:xfrm>
            <a:prstGeom prst="line">
              <a:avLst/>
            </a:prstGeom>
            <a:noFill/>
            <a:ln w="9525" algn="ctr">
              <a:solidFill>
                <a:schemeClr val="tx1"/>
              </a:solidFill>
              <a:round/>
              <a:headEnd/>
              <a:tailEnd type="triangle" w="med" len="med"/>
            </a:ln>
          </p:spPr>
        </p:cxnSp>
        <p:grpSp>
          <p:nvGrpSpPr>
            <p:cNvPr id="91195" name="Group 113"/>
            <p:cNvGrpSpPr>
              <a:grpSpLocks/>
            </p:cNvGrpSpPr>
            <p:nvPr/>
          </p:nvGrpSpPr>
          <p:grpSpPr bwMode="auto">
            <a:xfrm>
              <a:off x="4098225" y="4997125"/>
              <a:ext cx="283788" cy="276999"/>
              <a:chOff x="1714789" y="5057086"/>
              <a:chExt cx="283788" cy="276999"/>
            </a:xfrm>
          </p:grpSpPr>
          <p:pic>
            <p:nvPicPr>
              <p:cNvPr id="91196" name="Picture 11" descr="C:\Users\Kevin\Documents\ClipArt\Shapes and Graphics\circular shapes\Circle\grey inner shadow circle.png"/>
              <p:cNvPicPr>
                <a:picLocks noChangeAspect="1" noChangeArrowheads="1"/>
              </p:cNvPicPr>
              <p:nvPr/>
            </p:nvPicPr>
            <p:blipFill>
              <a:blip r:embed="rId18"/>
              <a:srcRect/>
              <a:stretch>
                <a:fillRect/>
              </a:stretch>
            </p:blipFill>
            <p:spPr bwMode="auto">
              <a:xfrm>
                <a:off x="1714789" y="5067061"/>
                <a:ext cx="283788" cy="265551"/>
              </a:xfrm>
              <a:prstGeom prst="rect">
                <a:avLst/>
              </a:prstGeom>
              <a:noFill/>
              <a:ln w="9525">
                <a:noFill/>
                <a:miter lim="800000"/>
                <a:headEnd/>
                <a:tailEnd/>
              </a:ln>
            </p:spPr>
          </p:pic>
          <p:sp>
            <p:nvSpPr>
              <p:cNvPr id="91197" name="TextBox 112"/>
              <p:cNvSpPr txBox="1">
                <a:spLocks noChangeArrowheads="1"/>
              </p:cNvSpPr>
              <p:nvPr/>
            </p:nvSpPr>
            <p:spPr bwMode="auto">
              <a:xfrm>
                <a:off x="1718920" y="5057086"/>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2</a:t>
                </a:r>
              </a:p>
            </p:txBody>
          </p:sp>
        </p:grpSp>
      </p:grpSp>
      <p:grpSp>
        <p:nvGrpSpPr>
          <p:cNvPr id="13" name="Group 127"/>
          <p:cNvGrpSpPr>
            <a:grpSpLocks/>
          </p:cNvGrpSpPr>
          <p:nvPr/>
        </p:nvGrpSpPr>
        <p:grpSpPr bwMode="auto">
          <a:xfrm>
            <a:off x="2033588" y="4527550"/>
            <a:ext cx="1893887" cy="325438"/>
            <a:chOff x="2034073" y="4052745"/>
            <a:chExt cx="1894115" cy="324900"/>
          </a:xfrm>
        </p:grpSpPr>
        <p:cxnSp>
          <p:nvCxnSpPr>
            <p:cNvPr id="91190" name="Straight Connector 97"/>
            <p:cNvCxnSpPr>
              <a:cxnSpLocks noChangeShapeType="1"/>
            </p:cNvCxnSpPr>
            <p:nvPr/>
          </p:nvCxnSpPr>
          <p:spPr bwMode="auto">
            <a:xfrm>
              <a:off x="2034073" y="4376057"/>
              <a:ext cx="1894115" cy="1588"/>
            </a:xfrm>
            <a:prstGeom prst="line">
              <a:avLst/>
            </a:prstGeom>
            <a:noFill/>
            <a:ln w="9525" algn="ctr">
              <a:solidFill>
                <a:schemeClr val="tx1"/>
              </a:solidFill>
              <a:round/>
              <a:headEnd/>
              <a:tailEnd type="triangle" w="med" len="med"/>
            </a:ln>
          </p:spPr>
        </p:cxnSp>
        <p:grpSp>
          <p:nvGrpSpPr>
            <p:cNvPr id="91191" name="Group 114"/>
            <p:cNvGrpSpPr>
              <a:grpSpLocks/>
            </p:cNvGrpSpPr>
            <p:nvPr/>
          </p:nvGrpSpPr>
          <p:grpSpPr bwMode="auto">
            <a:xfrm>
              <a:off x="2871129" y="4052745"/>
              <a:ext cx="283788" cy="276999"/>
              <a:chOff x="1714789" y="5057086"/>
              <a:chExt cx="283788" cy="276999"/>
            </a:xfrm>
          </p:grpSpPr>
          <p:pic>
            <p:nvPicPr>
              <p:cNvPr id="91192" name="Picture 11" descr="C:\Users\Kevin\Documents\ClipArt\Shapes and Graphics\circular shapes\Circle\grey inner shadow circle.png"/>
              <p:cNvPicPr>
                <a:picLocks noChangeAspect="1" noChangeArrowheads="1"/>
              </p:cNvPicPr>
              <p:nvPr/>
            </p:nvPicPr>
            <p:blipFill>
              <a:blip r:embed="rId18"/>
              <a:srcRect/>
              <a:stretch>
                <a:fillRect/>
              </a:stretch>
            </p:blipFill>
            <p:spPr bwMode="auto">
              <a:xfrm>
                <a:off x="1714789" y="5067061"/>
                <a:ext cx="283788" cy="265551"/>
              </a:xfrm>
              <a:prstGeom prst="rect">
                <a:avLst/>
              </a:prstGeom>
              <a:noFill/>
              <a:ln w="9525">
                <a:noFill/>
                <a:miter lim="800000"/>
                <a:headEnd/>
                <a:tailEnd/>
              </a:ln>
            </p:spPr>
          </p:pic>
          <p:sp>
            <p:nvSpPr>
              <p:cNvPr id="91193" name="TextBox 116"/>
              <p:cNvSpPr txBox="1">
                <a:spLocks noChangeArrowheads="1"/>
              </p:cNvSpPr>
              <p:nvPr/>
            </p:nvSpPr>
            <p:spPr bwMode="auto">
              <a:xfrm>
                <a:off x="1718920" y="5057086"/>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1</a:t>
                </a:r>
              </a:p>
            </p:txBody>
          </p:sp>
        </p:grpSp>
      </p:grpSp>
      <p:grpSp>
        <p:nvGrpSpPr>
          <p:cNvPr id="15" name="Group 129"/>
          <p:cNvGrpSpPr>
            <a:grpSpLocks/>
          </p:cNvGrpSpPr>
          <p:nvPr/>
        </p:nvGrpSpPr>
        <p:grpSpPr bwMode="auto">
          <a:xfrm>
            <a:off x="4954588" y="4783138"/>
            <a:ext cx="1893887" cy="312737"/>
            <a:chOff x="4954555" y="4307578"/>
            <a:chExt cx="1894115" cy="312663"/>
          </a:xfrm>
        </p:grpSpPr>
        <p:cxnSp>
          <p:nvCxnSpPr>
            <p:cNvPr id="91186" name="Straight Connector 98"/>
            <p:cNvCxnSpPr>
              <a:cxnSpLocks noChangeShapeType="1"/>
            </p:cNvCxnSpPr>
            <p:nvPr/>
          </p:nvCxnSpPr>
          <p:spPr bwMode="auto">
            <a:xfrm>
              <a:off x="4954555" y="4618653"/>
              <a:ext cx="1894115" cy="1588"/>
            </a:xfrm>
            <a:prstGeom prst="line">
              <a:avLst/>
            </a:prstGeom>
            <a:noFill/>
            <a:ln w="9525" algn="ctr">
              <a:solidFill>
                <a:schemeClr val="tx1"/>
              </a:solidFill>
              <a:round/>
              <a:headEnd/>
              <a:tailEnd type="triangle" w="med" len="med"/>
            </a:ln>
          </p:spPr>
        </p:cxnSp>
        <p:grpSp>
          <p:nvGrpSpPr>
            <p:cNvPr id="91187" name="Group 117"/>
            <p:cNvGrpSpPr>
              <a:grpSpLocks/>
            </p:cNvGrpSpPr>
            <p:nvPr/>
          </p:nvGrpSpPr>
          <p:grpSpPr bwMode="auto">
            <a:xfrm>
              <a:off x="5734250" y="4307578"/>
              <a:ext cx="283788" cy="276999"/>
              <a:chOff x="1714789" y="5057086"/>
              <a:chExt cx="283788" cy="276999"/>
            </a:xfrm>
          </p:grpSpPr>
          <p:pic>
            <p:nvPicPr>
              <p:cNvPr id="91188" name="Picture 11" descr="C:\Users\Kevin\Documents\ClipArt\Shapes and Graphics\circular shapes\Circle\grey inner shadow circle.png"/>
              <p:cNvPicPr>
                <a:picLocks noChangeAspect="1" noChangeArrowheads="1"/>
              </p:cNvPicPr>
              <p:nvPr/>
            </p:nvPicPr>
            <p:blipFill>
              <a:blip r:embed="rId18"/>
              <a:srcRect/>
              <a:stretch>
                <a:fillRect/>
              </a:stretch>
            </p:blipFill>
            <p:spPr bwMode="auto">
              <a:xfrm>
                <a:off x="1714789" y="5067061"/>
                <a:ext cx="283788" cy="265551"/>
              </a:xfrm>
              <a:prstGeom prst="rect">
                <a:avLst/>
              </a:prstGeom>
              <a:noFill/>
              <a:ln w="9525">
                <a:noFill/>
                <a:miter lim="800000"/>
                <a:headEnd/>
                <a:tailEnd/>
              </a:ln>
            </p:spPr>
          </p:pic>
          <p:sp>
            <p:nvSpPr>
              <p:cNvPr id="91189" name="TextBox 119"/>
              <p:cNvSpPr txBox="1">
                <a:spLocks noChangeArrowheads="1"/>
              </p:cNvSpPr>
              <p:nvPr/>
            </p:nvSpPr>
            <p:spPr bwMode="auto">
              <a:xfrm>
                <a:off x="1718920" y="5057086"/>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3</a:t>
                </a:r>
              </a:p>
            </p:txBody>
          </p:sp>
        </p:grpSp>
      </p:grpSp>
      <p:grpSp>
        <p:nvGrpSpPr>
          <p:cNvPr id="17" name="Group 130"/>
          <p:cNvGrpSpPr>
            <a:grpSpLocks/>
          </p:cNvGrpSpPr>
          <p:nvPr/>
        </p:nvGrpSpPr>
        <p:grpSpPr bwMode="auto">
          <a:xfrm>
            <a:off x="4394200" y="3838575"/>
            <a:ext cx="365125" cy="668338"/>
            <a:chOff x="4393921" y="3364056"/>
            <a:chExt cx="364945" cy="667512"/>
          </a:xfrm>
        </p:grpSpPr>
        <p:cxnSp>
          <p:nvCxnSpPr>
            <p:cNvPr id="91182" name="Straight Connector 101"/>
            <p:cNvCxnSpPr>
              <a:cxnSpLocks noChangeShapeType="1"/>
            </p:cNvCxnSpPr>
            <p:nvPr/>
          </p:nvCxnSpPr>
          <p:spPr bwMode="auto">
            <a:xfrm rot="5400000">
              <a:off x="4060959" y="3697018"/>
              <a:ext cx="667512" cy="1588"/>
            </a:xfrm>
            <a:prstGeom prst="line">
              <a:avLst/>
            </a:prstGeom>
            <a:noFill/>
            <a:ln w="9525" algn="ctr">
              <a:solidFill>
                <a:schemeClr val="tx1"/>
              </a:solidFill>
              <a:round/>
              <a:headEnd/>
              <a:tailEnd/>
            </a:ln>
          </p:spPr>
        </p:cxnSp>
        <p:grpSp>
          <p:nvGrpSpPr>
            <p:cNvPr id="91183" name="Group 120"/>
            <p:cNvGrpSpPr>
              <a:grpSpLocks/>
            </p:cNvGrpSpPr>
            <p:nvPr/>
          </p:nvGrpSpPr>
          <p:grpSpPr bwMode="auto">
            <a:xfrm>
              <a:off x="4475078" y="3543079"/>
              <a:ext cx="283788" cy="276999"/>
              <a:chOff x="1714789" y="5057086"/>
              <a:chExt cx="283788" cy="276999"/>
            </a:xfrm>
          </p:grpSpPr>
          <p:pic>
            <p:nvPicPr>
              <p:cNvPr id="91184" name="Picture 11" descr="C:\Users\Kevin\Documents\ClipArt\Shapes and Graphics\circular shapes\Circle\grey inner shadow circle.png"/>
              <p:cNvPicPr>
                <a:picLocks noChangeAspect="1" noChangeArrowheads="1"/>
              </p:cNvPicPr>
              <p:nvPr/>
            </p:nvPicPr>
            <p:blipFill>
              <a:blip r:embed="rId18"/>
              <a:srcRect/>
              <a:stretch>
                <a:fillRect/>
              </a:stretch>
            </p:blipFill>
            <p:spPr bwMode="auto">
              <a:xfrm>
                <a:off x="1714789" y="5067061"/>
                <a:ext cx="283788" cy="265551"/>
              </a:xfrm>
              <a:prstGeom prst="rect">
                <a:avLst/>
              </a:prstGeom>
              <a:noFill/>
              <a:ln w="9525">
                <a:noFill/>
                <a:miter lim="800000"/>
                <a:headEnd/>
                <a:tailEnd/>
              </a:ln>
            </p:spPr>
          </p:pic>
          <p:sp>
            <p:nvSpPr>
              <p:cNvPr id="91185" name="TextBox 122"/>
              <p:cNvSpPr txBox="1">
                <a:spLocks noChangeArrowheads="1"/>
              </p:cNvSpPr>
              <p:nvPr/>
            </p:nvSpPr>
            <p:spPr bwMode="auto">
              <a:xfrm>
                <a:off x="1718920" y="5057086"/>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4</a:t>
                </a:r>
              </a:p>
            </p:txBody>
          </p:sp>
        </p:grpSp>
      </p:grpSp>
      <p:grpSp>
        <p:nvGrpSpPr>
          <p:cNvPr id="21" name="Group 126"/>
          <p:cNvGrpSpPr>
            <a:grpSpLocks/>
          </p:cNvGrpSpPr>
          <p:nvPr/>
        </p:nvGrpSpPr>
        <p:grpSpPr bwMode="auto">
          <a:xfrm>
            <a:off x="2033588" y="5149850"/>
            <a:ext cx="1893887" cy="328613"/>
            <a:chOff x="2034073" y="4674637"/>
            <a:chExt cx="1894115" cy="329663"/>
          </a:xfrm>
        </p:grpSpPr>
        <p:cxnSp>
          <p:nvCxnSpPr>
            <p:cNvPr id="91178" name="Straight Connector 99"/>
            <p:cNvCxnSpPr>
              <a:cxnSpLocks noChangeShapeType="1"/>
            </p:cNvCxnSpPr>
            <p:nvPr/>
          </p:nvCxnSpPr>
          <p:spPr bwMode="auto">
            <a:xfrm>
              <a:off x="2034073" y="4674637"/>
              <a:ext cx="1894115" cy="1588"/>
            </a:xfrm>
            <a:prstGeom prst="line">
              <a:avLst/>
            </a:prstGeom>
            <a:noFill/>
            <a:ln w="9525" algn="ctr">
              <a:solidFill>
                <a:schemeClr val="tx1"/>
              </a:solidFill>
              <a:round/>
              <a:headEnd type="triangle" w="med" len="med"/>
              <a:tailEnd/>
            </a:ln>
          </p:spPr>
        </p:cxnSp>
        <p:grpSp>
          <p:nvGrpSpPr>
            <p:cNvPr id="91179" name="Group 123"/>
            <p:cNvGrpSpPr>
              <a:grpSpLocks/>
            </p:cNvGrpSpPr>
            <p:nvPr/>
          </p:nvGrpSpPr>
          <p:grpSpPr bwMode="auto">
            <a:xfrm>
              <a:off x="2346485" y="4727301"/>
              <a:ext cx="283788" cy="276999"/>
              <a:chOff x="1714789" y="5057086"/>
              <a:chExt cx="283788" cy="276999"/>
            </a:xfrm>
          </p:grpSpPr>
          <p:pic>
            <p:nvPicPr>
              <p:cNvPr id="91180" name="Picture 11" descr="C:\Users\Kevin\Documents\ClipArt\Shapes and Graphics\circular shapes\Circle\grey inner shadow circle.png"/>
              <p:cNvPicPr>
                <a:picLocks noChangeAspect="1" noChangeArrowheads="1"/>
              </p:cNvPicPr>
              <p:nvPr/>
            </p:nvPicPr>
            <p:blipFill>
              <a:blip r:embed="rId18"/>
              <a:srcRect/>
              <a:stretch>
                <a:fillRect/>
              </a:stretch>
            </p:blipFill>
            <p:spPr bwMode="auto">
              <a:xfrm>
                <a:off x="1714789" y="5067061"/>
                <a:ext cx="283788" cy="265551"/>
              </a:xfrm>
              <a:prstGeom prst="rect">
                <a:avLst/>
              </a:prstGeom>
              <a:noFill/>
              <a:ln w="9525">
                <a:noFill/>
                <a:miter lim="800000"/>
                <a:headEnd/>
                <a:tailEnd/>
              </a:ln>
            </p:spPr>
          </p:pic>
          <p:sp>
            <p:nvSpPr>
              <p:cNvPr id="91181" name="TextBox 125"/>
              <p:cNvSpPr txBox="1">
                <a:spLocks noChangeArrowheads="1"/>
              </p:cNvSpPr>
              <p:nvPr/>
            </p:nvSpPr>
            <p:spPr bwMode="auto">
              <a:xfrm>
                <a:off x="1718920" y="5057086"/>
                <a:ext cx="225951" cy="276999"/>
              </a:xfrm>
              <a:prstGeom prst="rect">
                <a:avLst/>
              </a:prstGeom>
              <a:noFill/>
              <a:ln w="9525">
                <a:noFill/>
                <a:miter lim="800000"/>
                <a:headEnd/>
                <a:tailEnd/>
              </a:ln>
            </p:spPr>
            <p:txBody>
              <a:bodyPr>
                <a:spAutoFit/>
              </a:bodyPr>
              <a:lstStyle/>
              <a:p>
                <a:pPr eaLnBrk="0" hangingPunct="0"/>
                <a:r>
                  <a:rPr lang="en-US" altLang="zh-CN" sz="1200" b="1">
                    <a:latin typeface="Segoe"/>
                  </a:rPr>
                  <a:t>5</a:t>
                </a:r>
              </a:p>
            </p:txBody>
          </p:sp>
        </p:grpSp>
      </p:grpSp>
      <p:pic>
        <p:nvPicPr>
          <p:cNvPr id="79" name="Picture 4"/>
          <p:cNvPicPr>
            <a:picLocks noChangeAspect="1" noChangeArrowheads="1"/>
          </p:cNvPicPr>
          <p:nvPr/>
        </p:nvPicPr>
        <p:blipFill>
          <a:blip r:embed="rId19"/>
          <a:srcRect/>
          <a:stretch>
            <a:fillRect/>
          </a:stretch>
        </p:blipFill>
        <p:spPr bwMode="auto">
          <a:xfrm>
            <a:off x="404813" y="5286375"/>
            <a:ext cx="3810000" cy="1419225"/>
          </a:xfrm>
          <a:prstGeom prst="rect">
            <a:avLst/>
          </a:prstGeom>
          <a:ln>
            <a:noFill/>
          </a:ln>
          <a:effectLst>
            <a:outerShdw blurRad="292100" dist="139700" dir="2700000" algn="tl" rotWithShape="0">
              <a:srgbClr val="333333">
                <a:alpha val="65000"/>
              </a:srgbClr>
            </a:outerShdw>
          </a:effectLst>
        </p:spPr>
      </p:pic>
      <p:sp>
        <p:nvSpPr>
          <p:cNvPr id="81" name="Rounded Rectangular Callout 80"/>
          <p:cNvSpPr/>
          <p:nvPr/>
        </p:nvSpPr>
        <p:spPr bwMode="auto">
          <a:xfrm>
            <a:off x="741363" y="3687763"/>
            <a:ext cx="2214562" cy="608012"/>
          </a:xfrm>
          <a:prstGeom prst="wedgeRoundRectCallout">
            <a:avLst>
              <a:gd name="adj1" fmla="val 42641"/>
              <a:gd name="adj2" fmla="val 132031"/>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rPr>
              <a:t> Client initiates connection</a:t>
            </a:r>
            <a:endParaRPr lang="en-US" sz="1100" dirty="0">
              <a:solidFill>
                <a:schemeClr val="tx1"/>
              </a:solidFill>
              <a:latin typeface="Segoe UI" pitchFamily="34" charset="0"/>
              <a:cs typeface="Segoe UI" pitchFamily="34" charset="0"/>
            </a:endParaRPr>
          </a:p>
        </p:txBody>
      </p:sp>
      <p:sp>
        <p:nvSpPr>
          <p:cNvPr id="91" name="Rounded Rectangular Callout 90"/>
          <p:cNvSpPr/>
          <p:nvPr/>
        </p:nvSpPr>
        <p:spPr bwMode="auto">
          <a:xfrm>
            <a:off x="5013325" y="5664200"/>
            <a:ext cx="2216150" cy="606425"/>
          </a:xfrm>
          <a:prstGeom prst="wedgeRoundRectCallout">
            <a:avLst>
              <a:gd name="adj1" fmla="val -76333"/>
              <a:gd name="adj2" fmla="val -46795"/>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TMG reads configuration from storage via the configuration manager</a:t>
            </a:r>
          </a:p>
        </p:txBody>
      </p:sp>
      <p:sp>
        <p:nvSpPr>
          <p:cNvPr id="92" name="Rounded Rectangular Callout 91"/>
          <p:cNvSpPr/>
          <p:nvPr/>
        </p:nvSpPr>
        <p:spPr bwMode="auto">
          <a:xfrm>
            <a:off x="4794250" y="4119563"/>
            <a:ext cx="2214563" cy="606425"/>
          </a:xfrm>
          <a:prstGeom prst="wedgeRoundRectCallout">
            <a:avLst>
              <a:gd name="adj1" fmla="val 8649"/>
              <a:gd name="adj2" fmla="val 106907"/>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rPr>
              <a:t> TMG makes SSL handshake with the destination server</a:t>
            </a:r>
            <a:endParaRPr lang="en-US" sz="1100" dirty="0">
              <a:solidFill>
                <a:schemeClr val="tx1"/>
              </a:solidFill>
              <a:latin typeface="Segoe UI" pitchFamily="34" charset="0"/>
              <a:cs typeface="Segoe UI" pitchFamily="34" charset="0"/>
            </a:endParaRPr>
          </a:p>
        </p:txBody>
      </p:sp>
      <p:sp>
        <p:nvSpPr>
          <p:cNvPr id="93" name="Rounded Rectangular Callout 92"/>
          <p:cNvSpPr/>
          <p:nvPr/>
        </p:nvSpPr>
        <p:spPr bwMode="auto">
          <a:xfrm>
            <a:off x="1893888" y="3836988"/>
            <a:ext cx="2216150" cy="606425"/>
          </a:xfrm>
          <a:prstGeom prst="wedgeRoundRectCallout">
            <a:avLst>
              <a:gd name="adj1" fmla="val 62471"/>
              <a:gd name="adj2" fmla="val 936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rPr>
              <a:t> TMG checks server certificate according to HTTPS inspection configuration </a:t>
            </a:r>
            <a:endParaRPr lang="en-US" sz="1100" dirty="0">
              <a:solidFill>
                <a:schemeClr val="tx1"/>
              </a:solidFill>
              <a:latin typeface="Segoe UI" pitchFamily="34" charset="0"/>
              <a:cs typeface="Segoe UI" pitchFamily="34" charset="0"/>
            </a:endParaRPr>
          </a:p>
        </p:txBody>
      </p:sp>
      <p:sp>
        <p:nvSpPr>
          <p:cNvPr id="95" name="Rounded Rectangular Callout 94"/>
          <p:cNvSpPr/>
          <p:nvPr/>
        </p:nvSpPr>
        <p:spPr bwMode="auto">
          <a:xfrm>
            <a:off x="655638" y="4032250"/>
            <a:ext cx="2216150" cy="606425"/>
          </a:xfrm>
          <a:prstGeom prst="wedgeRoundRectCallout">
            <a:avLst>
              <a:gd name="adj1" fmla="val 42641"/>
              <a:gd name="adj2" fmla="val 132031"/>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rPr>
              <a:t>TMG makes SSL handshake with the client workstation</a:t>
            </a:r>
            <a:endParaRPr lang="en-US" sz="1100" dirty="0">
              <a:solidFill>
                <a:schemeClr val="tx1"/>
              </a:solidFill>
              <a:latin typeface="Segoe UI" pitchFamily="34" charset="0"/>
              <a:cs typeface="Segoe UI" pitchFamily="34" charset="0"/>
            </a:endParaRPr>
          </a:p>
        </p:txBody>
      </p:sp>
      <p:pic>
        <p:nvPicPr>
          <p:cNvPr id="91176" name="Picture 2" descr="C:\Users\abbas.luqmani.ADVAIYA\Documents\Abbas_Data\Abbas Docs\Logo\Forefront\TMG\Forefront-TMG10_h_rgb.png"/>
          <p:cNvPicPr>
            <a:picLocks noChangeAspect="1" noChangeArrowheads="1"/>
          </p:cNvPicPr>
          <p:nvPr/>
        </p:nvPicPr>
        <p:blipFill>
          <a:blip r:embed="rId20"/>
          <a:srcRect/>
          <a:stretch>
            <a:fillRect/>
          </a:stretch>
        </p:blipFill>
        <p:spPr bwMode="auto">
          <a:xfrm>
            <a:off x="531813" y="1063625"/>
            <a:ext cx="2395537" cy="460375"/>
          </a:xfrm>
          <a:prstGeom prst="rect">
            <a:avLst/>
          </a:prstGeom>
          <a:noFill/>
          <a:ln w="9525">
            <a:noFill/>
            <a:miter lim="800000"/>
            <a:headEnd/>
            <a:tailEnd/>
          </a:ln>
        </p:spPr>
      </p:pic>
      <p:sp>
        <p:nvSpPr>
          <p:cNvPr id="91177" name="TextBox 93">
            <a:hlinkClick r:id="rId21"/>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1000"/>
                                        <p:tgtEl>
                                          <p:spTgt spid="8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81"/>
                                        </p:tgtEl>
                                      </p:cBhvr>
                                    </p:animEffect>
                                    <p:set>
                                      <p:cBhvr>
                                        <p:cTn id="16" dur="1" fill="hold">
                                          <p:stCondLst>
                                            <p:cond delay="499"/>
                                          </p:stCondLst>
                                        </p:cTn>
                                        <p:tgtEl>
                                          <p:spTgt spid="8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91"/>
                                        </p:tgtEl>
                                      </p:cBhvr>
                                    </p:animEffect>
                                    <p:set>
                                      <p:cBhvr>
                                        <p:cTn id="29" dur="1" fill="hold">
                                          <p:stCondLst>
                                            <p:cond delay="499"/>
                                          </p:stCondLst>
                                        </p:cTn>
                                        <p:tgtEl>
                                          <p:spTgt spid="91"/>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00"/>
                                        <p:tgtEl>
                                          <p:spTgt spid="7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79"/>
                                        </p:tgtEl>
                                      </p:cBhvr>
                                    </p:animEffect>
                                    <p:set>
                                      <p:cBhvr>
                                        <p:cTn id="38" dur="1" fill="hold">
                                          <p:stCondLst>
                                            <p:cond delay="499"/>
                                          </p:stCondLst>
                                        </p:cTn>
                                        <p:tgtEl>
                                          <p:spTgt spid="79"/>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1000"/>
                                        <p:tgtEl>
                                          <p:spTgt spid="9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92"/>
                                        </p:tgtEl>
                                      </p:cBhvr>
                                    </p:animEffect>
                                    <p:set>
                                      <p:cBhvr>
                                        <p:cTn id="51" dur="1" fill="hold">
                                          <p:stCondLst>
                                            <p:cond delay="499"/>
                                          </p:stCondLst>
                                        </p:cTn>
                                        <p:tgtEl>
                                          <p:spTgt spid="92"/>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1000"/>
                                        <p:tgtEl>
                                          <p:spTgt spid="9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95"/>
                                        </p:tgtEl>
                                        <p:attrNameLst>
                                          <p:attrName>style.visibility</p:attrName>
                                        </p:attrNameLst>
                                      </p:cBhvr>
                                      <p:to>
                                        <p:strVal val="visible"/>
                                      </p:to>
                                    </p:set>
                                    <p:animEffect transition="in" filter="fade">
                                      <p:cBhvr>
                                        <p:cTn id="7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91" grpId="0" animBg="1"/>
      <p:bldP spid="91" grpId="1" animBg="1"/>
      <p:bldP spid="92" grpId="0" animBg="1"/>
      <p:bldP spid="92" grpId="1" animBg="1"/>
      <p:bldP spid="93" grpId="0" animBg="1"/>
      <p:bldP spid="93" grpId="1" animBg="1"/>
      <p:bldP spid="9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132" name="Rounded Rectangle 131"/>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133" name="Round Same Side Corner Rectangle 132"/>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93192" name="Group 41"/>
          <p:cNvGrpSpPr>
            <a:grpSpLocks/>
          </p:cNvGrpSpPr>
          <p:nvPr/>
        </p:nvGrpSpPr>
        <p:grpSpPr bwMode="auto">
          <a:xfrm>
            <a:off x="7927975" y="434975"/>
            <a:ext cx="1025525" cy="660400"/>
            <a:chOff x="7327990" y="687613"/>
            <a:chExt cx="2055649" cy="1323006"/>
          </a:xfrm>
        </p:grpSpPr>
        <p:sp>
          <p:nvSpPr>
            <p:cNvPr id="146" name="Oval 145"/>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147" name="TextBox 146"/>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151" name="Block Arc 150"/>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93194" name="Group 72"/>
          <p:cNvGrpSpPr>
            <a:grpSpLocks/>
          </p:cNvGrpSpPr>
          <p:nvPr/>
        </p:nvGrpSpPr>
        <p:grpSpPr bwMode="auto">
          <a:xfrm>
            <a:off x="8031163" y="30163"/>
            <a:ext cx="917575" cy="587375"/>
            <a:chOff x="-1795842" y="3032045"/>
            <a:chExt cx="1012160" cy="647876"/>
          </a:xfrm>
        </p:grpSpPr>
        <p:pic>
          <p:nvPicPr>
            <p:cNvPr id="163"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93338" name="Picture 169"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93339" name="Picture 171"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93195" name="Text Placeholder 2"/>
          <p:cNvSpPr txBox="1">
            <a:spLocks/>
          </p:cNvSpPr>
          <p:nvPr/>
        </p:nvSpPr>
        <p:spPr bwMode="auto">
          <a:xfrm>
            <a:off x="484188" y="1258888"/>
            <a:ext cx="8382000" cy="1595437"/>
          </a:xfrm>
          <a:prstGeom prst="rect">
            <a:avLst/>
          </a:prstGeom>
          <a:noFill/>
          <a:ln w="9525">
            <a:noFill/>
            <a:miter lim="800000"/>
            <a:headEnd/>
            <a:tailEnd/>
          </a:ln>
        </p:spPr>
        <p:txBody>
          <a:bodyPr/>
          <a:lstStyle/>
          <a:p>
            <a:pPr marL="342900" indent="-342900" defTabSz="457200" eaLnBrk="0" hangingPunct="0">
              <a:lnSpc>
                <a:spcPct val="90000"/>
              </a:lnSpc>
              <a:spcBef>
                <a:spcPct val="20000"/>
              </a:spcBef>
              <a:buClr>
                <a:srgbClr val="008000"/>
              </a:buClr>
              <a:buSzPct val="80000"/>
              <a:buFont typeface="Wingdings" pitchFamily="2" charset="2"/>
              <a:buChar char="§"/>
            </a:pPr>
            <a:endParaRPr lang="en-US" altLang="zh-CN">
              <a:solidFill>
                <a:srgbClr val="000000"/>
              </a:solidFill>
            </a:endParaRPr>
          </a:p>
        </p:txBody>
      </p:sp>
      <p:sp>
        <p:nvSpPr>
          <p:cNvPr id="2" name="Title 1"/>
          <p:cNvSpPr>
            <a:spLocks noGrp="1"/>
          </p:cNvSpPr>
          <p:nvPr>
            <p:ph type="title"/>
          </p:nvPr>
        </p:nvSpPr>
        <p:spPr>
          <a:xfrm>
            <a:off x="381000" y="381000"/>
            <a:ext cx="8153400" cy="1143000"/>
          </a:xfrm>
        </p:spPr>
        <p:txBody>
          <a:bodyPr/>
          <a:lstStyle/>
          <a:p>
            <a:pPr>
              <a:defRPr/>
            </a:pPr>
            <a:r>
              <a:rPr spc="-30" smtClean="0">
                <a:solidFill>
                  <a:schemeClr val="tx1">
                    <a:lumMod val="85000"/>
                    <a:lumOff val="15000"/>
                  </a:schemeClr>
                </a:solidFill>
                <a:ea typeface="+mj-ea"/>
              </a:rPr>
              <a:t>Protect Information Wherever it Goes or Resides</a:t>
            </a:r>
          </a:p>
        </p:txBody>
      </p:sp>
      <p:sp>
        <p:nvSpPr>
          <p:cNvPr id="93197" name="Text Placeholder 2"/>
          <p:cNvSpPr txBox="1">
            <a:spLocks/>
          </p:cNvSpPr>
          <p:nvPr/>
        </p:nvSpPr>
        <p:spPr bwMode="auto">
          <a:xfrm>
            <a:off x="484188" y="1258888"/>
            <a:ext cx="8382000" cy="1595437"/>
          </a:xfrm>
          <a:prstGeom prst="rect">
            <a:avLst/>
          </a:prstGeom>
          <a:noFill/>
          <a:ln w="9525">
            <a:noFill/>
            <a:miter lim="800000"/>
            <a:headEnd/>
            <a:tailEnd/>
          </a:ln>
        </p:spPr>
        <p:txBody>
          <a:bodyPr/>
          <a:lstStyle/>
          <a:p>
            <a:pPr marL="342900" indent="-342900" defTabSz="457200" eaLnBrk="0" hangingPunct="0">
              <a:lnSpc>
                <a:spcPct val="90000"/>
              </a:lnSpc>
              <a:spcBef>
                <a:spcPct val="20000"/>
              </a:spcBef>
              <a:buClr>
                <a:srgbClr val="008000"/>
              </a:buClr>
              <a:buSzPct val="80000"/>
              <a:buFont typeface="Wingdings" pitchFamily="2" charset="2"/>
              <a:buChar char="§"/>
            </a:pPr>
            <a:endParaRPr lang="en-US" altLang="zh-CN">
              <a:solidFill>
                <a:srgbClr val="000000"/>
              </a:solidFill>
            </a:endParaRPr>
          </a:p>
        </p:txBody>
      </p:sp>
      <p:pic>
        <p:nvPicPr>
          <p:cNvPr id="93198" name="Picture 129" descr="AD-RMS_sml.png"/>
          <p:cNvPicPr>
            <a:picLocks noChangeAspect="1"/>
          </p:cNvPicPr>
          <p:nvPr/>
        </p:nvPicPr>
        <p:blipFill>
          <a:blip r:embed="rId6"/>
          <a:srcRect/>
          <a:stretch>
            <a:fillRect/>
          </a:stretch>
        </p:blipFill>
        <p:spPr bwMode="auto">
          <a:xfrm>
            <a:off x="528638" y="1066800"/>
            <a:ext cx="2489200" cy="425450"/>
          </a:xfrm>
          <a:prstGeom prst="rect">
            <a:avLst/>
          </a:prstGeom>
          <a:noFill/>
          <a:ln w="9525">
            <a:noFill/>
            <a:miter lim="800000"/>
            <a:headEnd/>
            <a:tailEnd/>
          </a:ln>
        </p:spPr>
      </p:pic>
      <p:sp>
        <p:nvSpPr>
          <p:cNvPr id="93199" name="Text Placeholder 2"/>
          <p:cNvSpPr txBox="1">
            <a:spLocks/>
          </p:cNvSpPr>
          <p:nvPr/>
        </p:nvSpPr>
        <p:spPr bwMode="auto">
          <a:xfrm>
            <a:off x="484188" y="1258888"/>
            <a:ext cx="8382000" cy="1595437"/>
          </a:xfrm>
          <a:prstGeom prst="rect">
            <a:avLst/>
          </a:prstGeom>
          <a:noFill/>
          <a:ln w="9525">
            <a:noFill/>
            <a:miter lim="800000"/>
            <a:headEnd/>
            <a:tailEnd/>
          </a:ln>
        </p:spPr>
        <p:txBody>
          <a:bodyPr/>
          <a:lstStyle/>
          <a:p>
            <a:pPr marL="342900" indent="-342900" defTabSz="457200" eaLnBrk="0" hangingPunct="0">
              <a:lnSpc>
                <a:spcPct val="90000"/>
              </a:lnSpc>
              <a:spcBef>
                <a:spcPct val="20000"/>
              </a:spcBef>
              <a:buClr>
                <a:srgbClr val="008000"/>
              </a:buClr>
              <a:buSzPct val="80000"/>
              <a:buFont typeface="Wingdings" pitchFamily="2" charset="2"/>
              <a:buChar char="§"/>
            </a:pPr>
            <a:endParaRPr lang="en-US" altLang="zh-CN"/>
          </a:p>
        </p:txBody>
      </p:sp>
      <p:grpSp>
        <p:nvGrpSpPr>
          <p:cNvPr id="6" name="Group 115"/>
          <p:cNvGrpSpPr>
            <a:grpSpLocks/>
          </p:cNvGrpSpPr>
          <p:nvPr/>
        </p:nvGrpSpPr>
        <p:grpSpPr bwMode="auto">
          <a:xfrm>
            <a:off x="3079750" y="1752600"/>
            <a:ext cx="2949575" cy="2427288"/>
            <a:chOff x="1947" y="840"/>
            <a:chExt cx="1858" cy="1529"/>
          </a:xfrm>
        </p:grpSpPr>
        <p:grpSp>
          <p:nvGrpSpPr>
            <p:cNvPr id="93324" name="Group 124"/>
            <p:cNvGrpSpPr>
              <a:grpSpLocks/>
            </p:cNvGrpSpPr>
            <p:nvPr/>
          </p:nvGrpSpPr>
          <p:grpSpPr bwMode="auto">
            <a:xfrm>
              <a:off x="1947" y="840"/>
              <a:ext cx="1858" cy="1529"/>
              <a:chOff x="236" y="876"/>
              <a:chExt cx="1858" cy="1529"/>
            </a:xfrm>
          </p:grpSpPr>
          <p:pic>
            <p:nvPicPr>
              <p:cNvPr id="226" name="Picture 125" descr="clear rectangle glow Blue"/>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246" y="876"/>
                <a:ext cx="1848" cy="1529"/>
              </a:xfrm>
              <a:prstGeom prst="rect">
                <a:avLst/>
              </a:prstGeom>
              <a:noFill/>
              <a:ln w="9525">
                <a:noFill/>
                <a:miter lim="800000"/>
                <a:headEnd/>
                <a:tailEnd/>
              </a:ln>
            </p:spPr>
          </p:pic>
          <p:pic>
            <p:nvPicPr>
              <p:cNvPr id="93335" name="Picture 126" descr="clear rectangle glow Blue corner copy"/>
              <p:cNvPicPr>
                <a:picLocks noChangeAspect="1" noChangeArrowheads="1"/>
              </p:cNvPicPr>
              <p:nvPr/>
            </p:nvPicPr>
            <p:blipFill>
              <a:blip r:embed="rId8"/>
              <a:srcRect/>
              <a:stretch>
                <a:fillRect/>
              </a:stretch>
            </p:blipFill>
            <p:spPr bwMode="auto">
              <a:xfrm>
                <a:off x="236" y="884"/>
                <a:ext cx="340" cy="340"/>
              </a:xfrm>
              <a:prstGeom prst="rect">
                <a:avLst/>
              </a:prstGeom>
              <a:noFill/>
              <a:ln w="9525">
                <a:noFill/>
                <a:miter lim="800000"/>
                <a:headEnd/>
                <a:tailEnd/>
              </a:ln>
            </p:spPr>
          </p:pic>
          <p:sp>
            <p:nvSpPr>
              <p:cNvPr id="93336" name="Text Box 127"/>
              <p:cNvSpPr txBox="1">
                <a:spLocks noChangeArrowheads="1"/>
              </p:cNvSpPr>
              <p:nvPr/>
            </p:nvSpPr>
            <p:spPr bwMode="auto">
              <a:xfrm>
                <a:off x="324" y="966"/>
                <a:ext cx="159" cy="154"/>
              </a:xfrm>
              <a:prstGeom prst="rect">
                <a:avLst/>
              </a:prstGeom>
              <a:noFill/>
              <a:ln w="9525" algn="ctr">
                <a:noFill/>
                <a:miter lim="800000"/>
                <a:headEnd/>
                <a:tailEnd/>
              </a:ln>
            </p:spPr>
            <p:txBody>
              <a:bodyPr wrap="none">
                <a:spAutoFit/>
              </a:bodyPr>
              <a:lstStyle/>
              <a:p>
                <a:r>
                  <a:rPr lang="en-US" altLang="zh-CN" sz="1000"/>
                  <a:t>2</a:t>
                </a:r>
              </a:p>
            </p:txBody>
          </p:sp>
        </p:grpSp>
        <p:pic>
          <p:nvPicPr>
            <p:cNvPr id="93325" name="Picture 145" descr="arrow 0 blue arrow curved 10"/>
            <p:cNvPicPr>
              <a:picLocks noChangeAspect="1" noChangeArrowheads="1"/>
            </p:cNvPicPr>
            <p:nvPr/>
          </p:nvPicPr>
          <p:blipFill>
            <a:blip r:embed="rId9"/>
            <a:srcRect/>
            <a:stretch>
              <a:fillRect/>
            </a:stretch>
          </p:blipFill>
          <p:spPr bwMode="auto">
            <a:xfrm rot="21482054" flipV="1">
              <a:off x="2842" y="1543"/>
              <a:ext cx="440" cy="348"/>
            </a:xfrm>
            <a:prstGeom prst="rect">
              <a:avLst/>
            </a:prstGeom>
            <a:noFill/>
            <a:ln w="9525">
              <a:noFill/>
              <a:miter lim="800000"/>
              <a:headEnd/>
              <a:tailEnd/>
            </a:ln>
          </p:spPr>
        </p:pic>
        <p:sp>
          <p:nvSpPr>
            <p:cNvPr id="93326" name="Text Box 184"/>
            <p:cNvSpPr txBox="1">
              <a:spLocks noChangeArrowheads="1"/>
            </p:cNvSpPr>
            <p:nvPr/>
          </p:nvSpPr>
          <p:spPr bwMode="auto">
            <a:xfrm>
              <a:off x="2983" y="1014"/>
              <a:ext cx="759" cy="349"/>
            </a:xfrm>
            <a:prstGeom prst="rect">
              <a:avLst/>
            </a:prstGeom>
            <a:noFill/>
            <a:ln w="9525" algn="ctr">
              <a:noFill/>
              <a:miter lim="800000"/>
              <a:headEnd/>
              <a:tailEnd/>
            </a:ln>
          </p:spPr>
          <p:txBody>
            <a:bodyPr>
              <a:spAutoFit/>
            </a:bodyPr>
            <a:lstStyle/>
            <a:p>
              <a:pPr>
                <a:spcBef>
                  <a:spcPct val="50000"/>
                </a:spcBef>
              </a:pPr>
              <a:r>
                <a:rPr lang="en-US" altLang="zh-CN" sz="1000">
                  <a:latin typeface="Segoe UI" pitchFamily="34" charset="0"/>
                </a:rPr>
                <a:t>Protection and policy stay with the file or e-mail</a:t>
              </a:r>
            </a:p>
          </p:txBody>
        </p:sp>
        <p:pic>
          <p:nvPicPr>
            <p:cNvPr id="93327" name="Picture 192" descr="connector stars - gold 2"/>
            <p:cNvPicPr>
              <a:picLocks noChangeAspect="1" noChangeArrowheads="1"/>
            </p:cNvPicPr>
            <p:nvPr/>
          </p:nvPicPr>
          <p:blipFill>
            <a:blip r:embed="rId10"/>
            <a:srcRect t="53339"/>
            <a:stretch>
              <a:fillRect/>
            </a:stretch>
          </p:blipFill>
          <p:spPr bwMode="auto">
            <a:xfrm rot="-8100000">
              <a:off x="2972" y="1330"/>
              <a:ext cx="262" cy="357"/>
            </a:xfrm>
            <a:prstGeom prst="rect">
              <a:avLst/>
            </a:prstGeom>
            <a:noFill/>
            <a:ln w="9525">
              <a:noFill/>
              <a:miter lim="800000"/>
              <a:headEnd/>
              <a:tailEnd/>
            </a:ln>
          </p:spPr>
        </p:pic>
        <p:pic>
          <p:nvPicPr>
            <p:cNvPr id="93328" name="Picture 238" descr="cruzer-micro-512 copy"/>
            <p:cNvPicPr>
              <a:picLocks noChangeAspect="1" noChangeArrowheads="1"/>
            </p:cNvPicPr>
            <p:nvPr/>
          </p:nvPicPr>
          <p:blipFill>
            <a:blip r:embed="rId11"/>
            <a:srcRect/>
            <a:stretch>
              <a:fillRect/>
            </a:stretch>
          </p:blipFill>
          <p:spPr bwMode="auto">
            <a:xfrm>
              <a:off x="3076" y="1632"/>
              <a:ext cx="512" cy="534"/>
            </a:xfrm>
            <a:prstGeom prst="rect">
              <a:avLst/>
            </a:prstGeom>
            <a:noFill/>
            <a:ln w="9525">
              <a:noFill/>
              <a:miter lim="800000"/>
              <a:headEnd/>
              <a:tailEnd/>
            </a:ln>
          </p:spPr>
        </p:pic>
        <p:grpSp>
          <p:nvGrpSpPr>
            <p:cNvPr id="93329" name="Group 91"/>
            <p:cNvGrpSpPr>
              <a:grpSpLocks/>
            </p:cNvGrpSpPr>
            <p:nvPr/>
          </p:nvGrpSpPr>
          <p:grpSpPr bwMode="auto">
            <a:xfrm>
              <a:off x="2292" y="1056"/>
              <a:ext cx="530" cy="559"/>
              <a:chOff x="4644619" y="2513922"/>
              <a:chExt cx="1975104" cy="2084832"/>
            </a:xfrm>
          </p:grpSpPr>
          <p:pic>
            <p:nvPicPr>
              <p:cNvPr id="93330" name="Picture 39" descr="E:\Rushmi\Desktop\Graphics\Document encrypted 3 glow small policy.png"/>
              <p:cNvPicPr>
                <a:picLocks noChangeAspect="1" noChangeArrowheads="1"/>
              </p:cNvPicPr>
              <p:nvPr/>
            </p:nvPicPr>
            <p:blipFill>
              <a:blip r:embed="rId12"/>
              <a:srcRect/>
              <a:stretch>
                <a:fillRect/>
              </a:stretch>
            </p:blipFill>
            <p:spPr bwMode="auto">
              <a:xfrm>
                <a:off x="4644619" y="2513922"/>
                <a:ext cx="1975104" cy="2084832"/>
              </a:xfrm>
              <a:prstGeom prst="rect">
                <a:avLst/>
              </a:prstGeom>
              <a:noFill/>
              <a:ln w="9525">
                <a:noFill/>
                <a:miter lim="800000"/>
                <a:headEnd/>
                <a:tailEnd/>
              </a:ln>
            </p:spPr>
          </p:pic>
          <p:pic>
            <p:nvPicPr>
              <p:cNvPr id="93331" name="Picture 16" descr="MSN dude green"/>
              <p:cNvPicPr>
                <a:picLocks noChangeAspect="1" noChangeArrowheads="1"/>
              </p:cNvPicPr>
              <p:nvPr/>
            </p:nvPicPr>
            <p:blipFill>
              <a:blip r:embed="rId13"/>
              <a:srcRect/>
              <a:stretch>
                <a:fillRect/>
              </a:stretch>
            </p:blipFill>
            <p:spPr bwMode="auto">
              <a:xfrm>
                <a:off x="5847706" y="2919662"/>
                <a:ext cx="224410" cy="228600"/>
              </a:xfrm>
              <a:prstGeom prst="rect">
                <a:avLst/>
              </a:prstGeom>
              <a:noFill/>
              <a:ln w="9525">
                <a:noFill/>
                <a:miter lim="800000"/>
                <a:headEnd/>
                <a:tailEnd/>
              </a:ln>
            </p:spPr>
          </p:pic>
          <p:pic>
            <p:nvPicPr>
              <p:cNvPr id="93332" name="Picture 210" descr="MSN dude green"/>
              <p:cNvPicPr>
                <a:picLocks noChangeAspect="1" noChangeArrowheads="1"/>
              </p:cNvPicPr>
              <p:nvPr/>
            </p:nvPicPr>
            <p:blipFill>
              <a:blip r:embed="rId13"/>
              <a:srcRect/>
              <a:stretch>
                <a:fillRect/>
              </a:stretch>
            </p:blipFill>
            <p:spPr bwMode="auto">
              <a:xfrm>
                <a:off x="5755480" y="2995863"/>
                <a:ext cx="224410" cy="228600"/>
              </a:xfrm>
              <a:prstGeom prst="rect">
                <a:avLst/>
              </a:prstGeom>
              <a:noFill/>
              <a:ln w="9525">
                <a:noFill/>
                <a:miter lim="800000"/>
                <a:headEnd/>
                <a:tailEnd/>
              </a:ln>
            </p:spPr>
          </p:pic>
          <p:pic>
            <p:nvPicPr>
              <p:cNvPr id="93333" name="Picture 16" descr="MSN dude green"/>
              <p:cNvPicPr>
                <a:picLocks noChangeAspect="1" noChangeArrowheads="1"/>
              </p:cNvPicPr>
              <p:nvPr/>
            </p:nvPicPr>
            <p:blipFill>
              <a:blip r:embed="rId13"/>
              <a:srcRect/>
              <a:stretch>
                <a:fillRect/>
              </a:stretch>
            </p:blipFill>
            <p:spPr bwMode="auto">
              <a:xfrm>
                <a:off x="5908173" y="3039978"/>
                <a:ext cx="224467" cy="228600"/>
              </a:xfrm>
              <a:prstGeom prst="rect">
                <a:avLst/>
              </a:prstGeom>
              <a:noFill/>
              <a:ln w="9525">
                <a:noFill/>
                <a:miter lim="800000"/>
                <a:headEnd/>
                <a:tailEnd/>
              </a:ln>
            </p:spPr>
          </p:pic>
        </p:grpSp>
      </p:grpSp>
      <p:grpSp>
        <p:nvGrpSpPr>
          <p:cNvPr id="9" name="Group 116"/>
          <p:cNvGrpSpPr>
            <a:grpSpLocks/>
          </p:cNvGrpSpPr>
          <p:nvPr/>
        </p:nvGrpSpPr>
        <p:grpSpPr bwMode="auto">
          <a:xfrm>
            <a:off x="280988" y="3992563"/>
            <a:ext cx="2957512" cy="2427287"/>
            <a:chOff x="3702" y="833"/>
            <a:chExt cx="1863" cy="1529"/>
          </a:xfrm>
        </p:grpSpPr>
        <p:grpSp>
          <p:nvGrpSpPr>
            <p:cNvPr id="93301" name="Group 248"/>
            <p:cNvGrpSpPr>
              <a:grpSpLocks/>
            </p:cNvGrpSpPr>
            <p:nvPr/>
          </p:nvGrpSpPr>
          <p:grpSpPr bwMode="auto">
            <a:xfrm>
              <a:off x="3702" y="833"/>
              <a:ext cx="1863" cy="1529"/>
              <a:chOff x="3746" y="869"/>
              <a:chExt cx="1863" cy="1529"/>
            </a:xfrm>
          </p:grpSpPr>
          <p:pic>
            <p:nvPicPr>
              <p:cNvPr id="264" name="Picture 249" descr="clear rectangle glow Blue"/>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3761" y="869"/>
                <a:ext cx="1848" cy="1529"/>
              </a:xfrm>
              <a:prstGeom prst="rect">
                <a:avLst/>
              </a:prstGeom>
              <a:noFill/>
              <a:ln w="9525">
                <a:noFill/>
                <a:miter lim="800000"/>
                <a:headEnd/>
                <a:tailEnd/>
              </a:ln>
            </p:spPr>
          </p:pic>
          <p:pic>
            <p:nvPicPr>
              <p:cNvPr id="93322" name="Picture 250" descr="clear rectangle glow Blue corner copy"/>
              <p:cNvPicPr>
                <a:picLocks noChangeAspect="1" noChangeArrowheads="1"/>
              </p:cNvPicPr>
              <p:nvPr/>
            </p:nvPicPr>
            <p:blipFill>
              <a:blip r:embed="rId8"/>
              <a:srcRect/>
              <a:stretch>
                <a:fillRect/>
              </a:stretch>
            </p:blipFill>
            <p:spPr bwMode="auto">
              <a:xfrm>
                <a:off x="3746" y="884"/>
                <a:ext cx="340" cy="340"/>
              </a:xfrm>
              <a:prstGeom prst="rect">
                <a:avLst/>
              </a:prstGeom>
              <a:noFill/>
              <a:ln w="9525">
                <a:noFill/>
                <a:miter lim="800000"/>
                <a:headEnd/>
                <a:tailEnd/>
              </a:ln>
            </p:spPr>
          </p:pic>
          <p:sp>
            <p:nvSpPr>
              <p:cNvPr id="93323" name="Text Box 251"/>
              <p:cNvSpPr txBox="1">
                <a:spLocks noChangeArrowheads="1"/>
              </p:cNvSpPr>
              <p:nvPr/>
            </p:nvSpPr>
            <p:spPr bwMode="auto">
              <a:xfrm>
                <a:off x="3834" y="966"/>
                <a:ext cx="160" cy="154"/>
              </a:xfrm>
              <a:prstGeom prst="rect">
                <a:avLst/>
              </a:prstGeom>
              <a:noFill/>
              <a:ln w="9525" algn="ctr">
                <a:noFill/>
                <a:miter lim="800000"/>
                <a:headEnd/>
                <a:tailEnd/>
              </a:ln>
            </p:spPr>
            <p:txBody>
              <a:bodyPr wrap="none">
                <a:spAutoFit/>
              </a:bodyPr>
              <a:lstStyle/>
              <a:p>
                <a:r>
                  <a:rPr lang="en-US" altLang="zh-CN" sz="1000"/>
                  <a:t>4</a:t>
                </a:r>
              </a:p>
            </p:txBody>
          </p:sp>
        </p:grpSp>
        <p:pic>
          <p:nvPicPr>
            <p:cNvPr id="93302" name="Picture 78" descr="Portal ang team screen"/>
            <p:cNvPicPr>
              <a:picLocks noChangeAspect="1" noChangeArrowheads="1"/>
            </p:cNvPicPr>
            <p:nvPr/>
          </p:nvPicPr>
          <p:blipFill>
            <a:blip r:embed="rId14"/>
            <a:srcRect/>
            <a:stretch>
              <a:fillRect/>
            </a:stretch>
          </p:blipFill>
          <p:spPr bwMode="auto">
            <a:xfrm>
              <a:off x="3796" y="1056"/>
              <a:ext cx="1038" cy="768"/>
            </a:xfrm>
            <a:prstGeom prst="rect">
              <a:avLst/>
            </a:prstGeom>
            <a:noFill/>
            <a:ln w="9525">
              <a:noFill/>
              <a:miter lim="800000"/>
              <a:headEnd/>
              <a:tailEnd/>
            </a:ln>
          </p:spPr>
        </p:pic>
        <p:pic>
          <p:nvPicPr>
            <p:cNvPr id="93303" name="Picture 262" descr="connector stars - gold 2"/>
            <p:cNvPicPr>
              <a:picLocks noChangeAspect="1" noChangeArrowheads="1"/>
            </p:cNvPicPr>
            <p:nvPr/>
          </p:nvPicPr>
          <p:blipFill>
            <a:blip r:embed="rId10"/>
            <a:srcRect t="53339"/>
            <a:stretch>
              <a:fillRect/>
            </a:stretch>
          </p:blipFill>
          <p:spPr bwMode="auto">
            <a:xfrm>
              <a:off x="4708" y="1296"/>
              <a:ext cx="262" cy="280"/>
            </a:xfrm>
            <a:prstGeom prst="rect">
              <a:avLst/>
            </a:prstGeom>
            <a:noFill/>
            <a:ln w="9525">
              <a:noFill/>
              <a:miter lim="800000"/>
              <a:headEnd/>
              <a:tailEnd/>
            </a:ln>
          </p:spPr>
        </p:pic>
        <p:pic>
          <p:nvPicPr>
            <p:cNvPr id="93304" name="Picture 70" descr="E:\Rushmi\Desktop\Graphics\Document.png"/>
            <p:cNvPicPr>
              <a:picLocks noChangeAspect="1" noChangeArrowheads="1"/>
            </p:cNvPicPr>
            <p:nvPr/>
          </p:nvPicPr>
          <p:blipFill>
            <a:blip r:embed="rId15"/>
            <a:srcRect/>
            <a:stretch>
              <a:fillRect/>
            </a:stretch>
          </p:blipFill>
          <p:spPr bwMode="auto">
            <a:xfrm>
              <a:off x="4612" y="960"/>
              <a:ext cx="294" cy="322"/>
            </a:xfrm>
            <a:prstGeom prst="rect">
              <a:avLst/>
            </a:prstGeom>
            <a:noFill/>
            <a:ln w="9525">
              <a:noFill/>
              <a:miter lim="800000"/>
              <a:headEnd/>
              <a:tailEnd/>
            </a:ln>
          </p:spPr>
        </p:pic>
        <p:grpSp>
          <p:nvGrpSpPr>
            <p:cNvPr id="93305" name="Group 109"/>
            <p:cNvGrpSpPr>
              <a:grpSpLocks/>
            </p:cNvGrpSpPr>
            <p:nvPr/>
          </p:nvGrpSpPr>
          <p:grpSpPr bwMode="auto">
            <a:xfrm>
              <a:off x="4867" y="960"/>
              <a:ext cx="417" cy="222"/>
              <a:chOff x="7949292" y="1507672"/>
              <a:chExt cx="737508" cy="393903"/>
            </a:xfrm>
          </p:grpSpPr>
          <p:pic>
            <p:nvPicPr>
              <p:cNvPr id="93315" name="Picture 22" descr="E:\Rushmi\Desktop\Graphics\headline quote white wide.png"/>
              <p:cNvPicPr>
                <a:picLocks noChangeAspect="1" noChangeArrowheads="1"/>
              </p:cNvPicPr>
              <p:nvPr/>
            </p:nvPicPr>
            <p:blipFill>
              <a:blip r:embed="rId16"/>
              <a:srcRect/>
              <a:stretch>
                <a:fillRect/>
              </a:stretch>
            </p:blipFill>
            <p:spPr bwMode="auto">
              <a:xfrm>
                <a:off x="8001000" y="1524000"/>
                <a:ext cx="685800" cy="377575"/>
              </a:xfrm>
              <a:prstGeom prst="rect">
                <a:avLst/>
              </a:prstGeom>
              <a:noFill/>
              <a:ln w="9525">
                <a:noFill/>
                <a:miter lim="800000"/>
                <a:headEnd/>
                <a:tailEnd/>
              </a:ln>
            </p:spPr>
          </p:pic>
          <p:sp>
            <p:nvSpPr>
              <p:cNvPr id="259" name="TextBox 258"/>
              <p:cNvSpPr txBox="1"/>
              <p:nvPr/>
            </p:nvSpPr>
            <p:spPr>
              <a:xfrm>
                <a:off x="7949292" y="1507672"/>
                <a:ext cx="622549" cy="290991"/>
              </a:xfrm>
              <a:prstGeom prst="rect">
                <a:avLst/>
              </a:prstGeom>
              <a:noFill/>
            </p:spPr>
            <p:txBody>
              <a:bodyPr wrap="none">
                <a:spAutoFit/>
              </a:bodyPr>
              <a:lstStyle/>
              <a:p>
                <a:pPr>
                  <a:defRPr/>
                </a:pPr>
                <a:r>
                  <a:rPr lang="en-US" sz="1100" dirty="0">
                    <a:solidFill>
                      <a:schemeClr val="bg2"/>
                    </a:solidFill>
                    <a:latin typeface="+mn-lt"/>
                    <a:ea typeface="ＭＳ Ｐゴシック" charset="-128"/>
                  </a:rPr>
                  <a:t>Policy</a:t>
                </a:r>
              </a:p>
            </p:txBody>
          </p:sp>
          <p:grpSp>
            <p:nvGrpSpPr>
              <p:cNvPr id="93317" name="Group 107"/>
              <p:cNvGrpSpPr>
                <a:grpSpLocks/>
              </p:cNvGrpSpPr>
              <p:nvPr/>
            </p:nvGrpSpPr>
            <p:grpSpPr bwMode="auto">
              <a:xfrm>
                <a:off x="8440919" y="1645029"/>
                <a:ext cx="205570" cy="190112"/>
                <a:chOff x="7037460" y="481374"/>
                <a:chExt cx="305902" cy="282901"/>
              </a:xfrm>
            </p:grpSpPr>
            <p:pic>
              <p:nvPicPr>
                <p:cNvPr id="93318" name="Picture 16" descr="MSN dude green"/>
                <p:cNvPicPr>
                  <a:picLocks noChangeAspect="1" noChangeArrowheads="1"/>
                </p:cNvPicPr>
                <p:nvPr/>
              </p:nvPicPr>
              <p:blipFill>
                <a:blip r:embed="rId13"/>
                <a:srcRect/>
                <a:stretch>
                  <a:fillRect/>
                </a:stretch>
              </p:blipFill>
              <p:spPr bwMode="auto">
                <a:xfrm>
                  <a:off x="7112335" y="481374"/>
                  <a:ext cx="182195" cy="185349"/>
                </a:xfrm>
                <a:prstGeom prst="rect">
                  <a:avLst/>
                </a:prstGeom>
                <a:noFill/>
                <a:ln w="9525">
                  <a:noFill/>
                  <a:miter lim="800000"/>
                  <a:headEnd/>
                  <a:tailEnd/>
                </a:ln>
              </p:spPr>
            </p:pic>
            <p:pic>
              <p:nvPicPr>
                <p:cNvPr id="93319" name="Picture 16" descr="MSN dude green"/>
                <p:cNvPicPr>
                  <a:picLocks noChangeAspect="1" noChangeArrowheads="1"/>
                </p:cNvPicPr>
                <p:nvPr/>
              </p:nvPicPr>
              <p:blipFill>
                <a:blip r:embed="rId13"/>
                <a:srcRect/>
                <a:stretch>
                  <a:fillRect/>
                </a:stretch>
              </p:blipFill>
              <p:spPr bwMode="auto">
                <a:xfrm>
                  <a:off x="7037460" y="543157"/>
                  <a:ext cx="182195" cy="185349"/>
                </a:xfrm>
                <a:prstGeom prst="rect">
                  <a:avLst/>
                </a:prstGeom>
                <a:noFill/>
                <a:ln w="9525">
                  <a:noFill/>
                  <a:miter lim="800000"/>
                  <a:headEnd/>
                  <a:tailEnd/>
                </a:ln>
              </p:spPr>
            </p:pic>
            <p:pic>
              <p:nvPicPr>
                <p:cNvPr id="93320" name="Picture 16" descr="MSN dude green"/>
                <p:cNvPicPr>
                  <a:picLocks noChangeAspect="1" noChangeArrowheads="1"/>
                </p:cNvPicPr>
                <p:nvPr/>
              </p:nvPicPr>
              <p:blipFill>
                <a:blip r:embed="rId13"/>
                <a:srcRect/>
                <a:stretch>
                  <a:fillRect/>
                </a:stretch>
              </p:blipFill>
              <p:spPr bwMode="auto">
                <a:xfrm>
                  <a:off x="7161167" y="578926"/>
                  <a:ext cx="182195" cy="185349"/>
                </a:xfrm>
                <a:prstGeom prst="rect">
                  <a:avLst/>
                </a:prstGeom>
                <a:noFill/>
                <a:ln w="9525">
                  <a:noFill/>
                  <a:miter lim="800000"/>
                  <a:headEnd/>
                  <a:tailEnd/>
                </a:ln>
              </p:spPr>
            </p:pic>
          </p:grpSp>
        </p:grpSp>
        <p:pic>
          <p:nvPicPr>
            <p:cNvPr id="93306" name="Picture 145" descr="arrow 0 blue arrow curved 10"/>
            <p:cNvPicPr>
              <a:picLocks noChangeAspect="1" noChangeArrowheads="1"/>
            </p:cNvPicPr>
            <p:nvPr/>
          </p:nvPicPr>
          <p:blipFill>
            <a:blip r:embed="rId17"/>
            <a:srcRect/>
            <a:stretch>
              <a:fillRect/>
            </a:stretch>
          </p:blipFill>
          <p:spPr bwMode="auto">
            <a:xfrm rot="12717879" flipV="1">
              <a:off x="3954" y="1612"/>
              <a:ext cx="369" cy="291"/>
            </a:xfrm>
            <a:prstGeom prst="rect">
              <a:avLst/>
            </a:prstGeom>
            <a:noFill/>
            <a:ln w="9525">
              <a:noFill/>
              <a:miter lim="800000"/>
              <a:headEnd/>
              <a:tailEnd/>
            </a:ln>
          </p:spPr>
        </p:pic>
        <p:pic>
          <p:nvPicPr>
            <p:cNvPr id="93307" name="Picture 253" descr="XP icon my computer"/>
            <p:cNvPicPr>
              <a:picLocks noChangeAspect="1" noChangeArrowheads="1"/>
            </p:cNvPicPr>
            <p:nvPr/>
          </p:nvPicPr>
          <p:blipFill>
            <a:blip r:embed="rId18"/>
            <a:srcRect/>
            <a:stretch>
              <a:fillRect/>
            </a:stretch>
          </p:blipFill>
          <p:spPr bwMode="auto">
            <a:xfrm>
              <a:off x="4180" y="1872"/>
              <a:ext cx="356" cy="356"/>
            </a:xfrm>
            <a:prstGeom prst="rect">
              <a:avLst/>
            </a:prstGeom>
            <a:noFill/>
            <a:ln w="9525">
              <a:noFill/>
              <a:miter lim="800000"/>
              <a:headEnd/>
              <a:tailEnd/>
            </a:ln>
          </p:spPr>
        </p:pic>
        <p:grpSp>
          <p:nvGrpSpPr>
            <p:cNvPr id="93308" name="Group 97"/>
            <p:cNvGrpSpPr>
              <a:grpSpLocks/>
            </p:cNvGrpSpPr>
            <p:nvPr/>
          </p:nvGrpSpPr>
          <p:grpSpPr bwMode="auto">
            <a:xfrm>
              <a:off x="3796" y="1728"/>
              <a:ext cx="364" cy="384"/>
              <a:chOff x="5239696" y="2513922"/>
              <a:chExt cx="1975104" cy="2084832"/>
            </a:xfrm>
          </p:grpSpPr>
          <p:pic>
            <p:nvPicPr>
              <p:cNvPr id="93311" name="Picture 39" descr="E:\Rushmi\Desktop\Graphics\Document encrypted 3 glow small policy.png"/>
              <p:cNvPicPr>
                <a:picLocks noChangeAspect="1" noChangeArrowheads="1"/>
              </p:cNvPicPr>
              <p:nvPr/>
            </p:nvPicPr>
            <p:blipFill>
              <a:blip r:embed="rId19"/>
              <a:srcRect/>
              <a:stretch>
                <a:fillRect/>
              </a:stretch>
            </p:blipFill>
            <p:spPr bwMode="auto">
              <a:xfrm>
                <a:off x="5239696" y="2513922"/>
                <a:ext cx="1975104" cy="2084832"/>
              </a:xfrm>
              <a:prstGeom prst="rect">
                <a:avLst/>
              </a:prstGeom>
              <a:noFill/>
              <a:ln w="9525">
                <a:noFill/>
                <a:miter lim="800000"/>
                <a:headEnd/>
                <a:tailEnd/>
              </a:ln>
            </p:spPr>
          </p:pic>
          <p:pic>
            <p:nvPicPr>
              <p:cNvPr id="93312" name="Picture 16" descr="MSN dude green"/>
              <p:cNvPicPr>
                <a:picLocks noChangeAspect="1" noChangeArrowheads="1"/>
              </p:cNvPicPr>
              <p:nvPr/>
            </p:nvPicPr>
            <p:blipFill>
              <a:blip r:embed="rId20"/>
              <a:srcRect/>
              <a:stretch>
                <a:fillRect/>
              </a:stretch>
            </p:blipFill>
            <p:spPr bwMode="auto">
              <a:xfrm>
                <a:off x="6491759" y="2919663"/>
                <a:ext cx="224453" cy="228600"/>
              </a:xfrm>
              <a:prstGeom prst="rect">
                <a:avLst/>
              </a:prstGeom>
              <a:noFill/>
              <a:ln w="9525">
                <a:noFill/>
                <a:miter lim="800000"/>
                <a:headEnd/>
                <a:tailEnd/>
              </a:ln>
            </p:spPr>
          </p:pic>
          <p:pic>
            <p:nvPicPr>
              <p:cNvPr id="93313" name="Picture 16" descr="MSN dude green"/>
              <p:cNvPicPr>
                <a:picLocks noChangeAspect="1" noChangeArrowheads="1"/>
              </p:cNvPicPr>
              <p:nvPr/>
            </p:nvPicPr>
            <p:blipFill>
              <a:blip r:embed="rId20"/>
              <a:srcRect/>
              <a:stretch>
                <a:fillRect/>
              </a:stretch>
            </p:blipFill>
            <p:spPr bwMode="auto">
              <a:xfrm>
                <a:off x="6399517" y="2995863"/>
                <a:ext cx="224453" cy="228600"/>
              </a:xfrm>
              <a:prstGeom prst="rect">
                <a:avLst/>
              </a:prstGeom>
              <a:noFill/>
              <a:ln w="9525">
                <a:noFill/>
                <a:miter lim="800000"/>
                <a:headEnd/>
                <a:tailEnd/>
              </a:ln>
            </p:spPr>
          </p:pic>
          <p:pic>
            <p:nvPicPr>
              <p:cNvPr id="93314" name="Picture 16" descr="MSN dude green"/>
              <p:cNvPicPr>
                <a:picLocks noChangeAspect="1" noChangeArrowheads="1"/>
              </p:cNvPicPr>
              <p:nvPr/>
            </p:nvPicPr>
            <p:blipFill>
              <a:blip r:embed="rId20"/>
              <a:srcRect/>
              <a:stretch>
                <a:fillRect/>
              </a:stretch>
            </p:blipFill>
            <p:spPr bwMode="auto">
              <a:xfrm>
                <a:off x="6551917" y="3039979"/>
                <a:ext cx="224453" cy="228600"/>
              </a:xfrm>
              <a:prstGeom prst="rect">
                <a:avLst/>
              </a:prstGeom>
              <a:noFill/>
              <a:ln w="9525">
                <a:noFill/>
                <a:miter lim="800000"/>
                <a:headEnd/>
                <a:tailEnd/>
              </a:ln>
            </p:spPr>
          </p:pic>
        </p:grpSp>
        <p:pic>
          <p:nvPicPr>
            <p:cNvPr id="93309" name="Picture 10" descr="E:\Rushmi\Documents\Work\Graphics\Line\blue span.png"/>
            <p:cNvPicPr>
              <a:picLocks noChangeAspect="1" noChangeArrowheads="1"/>
            </p:cNvPicPr>
            <p:nvPr/>
          </p:nvPicPr>
          <p:blipFill>
            <a:blip r:embed="rId21"/>
            <a:srcRect/>
            <a:stretch>
              <a:fillRect/>
            </a:stretch>
          </p:blipFill>
          <p:spPr bwMode="auto">
            <a:xfrm rot="-10233001">
              <a:off x="4198" y="1082"/>
              <a:ext cx="1224" cy="290"/>
            </a:xfrm>
            <a:prstGeom prst="rect">
              <a:avLst/>
            </a:prstGeom>
            <a:noFill/>
            <a:ln w="9525">
              <a:noFill/>
              <a:miter lim="800000"/>
              <a:headEnd/>
              <a:tailEnd/>
            </a:ln>
          </p:spPr>
        </p:pic>
        <p:sp>
          <p:nvSpPr>
            <p:cNvPr id="93310" name="Text Box 184"/>
            <p:cNvSpPr txBox="1">
              <a:spLocks noChangeArrowheads="1"/>
            </p:cNvSpPr>
            <p:nvPr/>
          </p:nvSpPr>
          <p:spPr bwMode="auto">
            <a:xfrm>
              <a:off x="4587" y="1596"/>
              <a:ext cx="666" cy="252"/>
            </a:xfrm>
            <a:prstGeom prst="rect">
              <a:avLst/>
            </a:prstGeom>
            <a:noFill/>
            <a:ln w="9525" algn="ctr">
              <a:noFill/>
              <a:miter lim="800000"/>
              <a:headEnd/>
              <a:tailEnd/>
            </a:ln>
          </p:spPr>
          <p:txBody>
            <a:bodyPr>
              <a:spAutoFit/>
            </a:bodyPr>
            <a:lstStyle/>
            <a:p>
              <a:pPr>
                <a:spcBef>
                  <a:spcPct val="50000"/>
                </a:spcBef>
              </a:pPr>
              <a:r>
                <a:rPr lang="en-US" altLang="zh-CN" sz="1000">
                  <a:latin typeface="Segoe UI" pitchFamily="34" charset="0"/>
                </a:rPr>
                <a:t>Portal stores file in the clear</a:t>
              </a:r>
            </a:p>
          </p:txBody>
        </p:sp>
      </p:grpSp>
      <p:grpSp>
        <p:nvGrpSpPr>
          <p:cNvPr id="14" name="Group 117"/>
          <p:cNvGrpSpPr>
            <a:grpSpLocks/>
          </p:cNvGrpSpPr>
          <p:nvPr/>
        </p:nvGrpSpPr>
        <p:grpSpPr bwMode="auto">
          <a:xfrm>
            <a:off x="3073400" y="3997325"/>
            <a:ext cx="2949575" cy="2427288"/>
            <a:chOff x="192" y="2250"/>
            <a:chExt cx="1858" cy="1529"/>
          </a:xfrm>
        </p:grpSpPr>
        <p:pic>
          <p:nvPicPr>
            <p:cNvPr id="268" name="Picture 249" descr="clear rectangle glow Blue"/>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202" y="2250"/>
              <a:ext cx="1848" cy="1529"/>
            </a:xfrm>
            <a:prstGeom prst="rect">
              <a:avLst/>
            </a:prstGeom>
            <a:noFill/>
            <a:ln w="9525">
              <a:noFill/>
              <a:miter lim="800000"/>
              <a:headEnd/>
              <a:tailEnd/>
            </a:ln>
          </p:spPr>
        </p:pic>
        <p:grpSp>
          <p:nvGrpSpPr>
            <p:cNvPr id="93280" name="Group 153"/>
            <p:cNvGrpSpPr>
              <a:grpSpLocks/>
            </p:cNvGrpSpPr>
            <p:nvPr/>
          </p:nvGrpSpPr>
          <p:grpSpPr bwMode="auto">
            <a:xfrm>
              <a:off x="772" y="3168"/>
              <a:ext cx="455" cy="480"/>
              <a:chOff x="5239696" y="2513922"/>
              <a:chExt cx="1975104" cy="2084832"/>
            </a:xfrm>
          </p:grpSpPr>
          <p:pic>
            <p:nvPicPr>
              <p:cNvPr id="93297" name="Picture 39" descr="E:\Rushmi\Desktop\Graphics\Document encrypted 3 glow small policy.png"/>
              <p:cNvPicPr>
                <a:picLocks noChangeAspect="1" noChangeArrowheads="1"/>
              </p:cNvPicPr>
              <p:nvPr/>
            </p:nvPicPr>
            <p:blipFill>
              <a:blip r:embed="rId19"/>
              <a:srcRect/>
              <a:stretch>
                <a:fillRect/>
              </a:stretch>
            </p:blipFill>
            <p:spPr bwMode="auto">
              <a:xfrm>
                <a:off x="5239696" y="2513922"/>
                <a:ext cx="1975104" cy="2084832"/>
              </a:xfrm>
              <a:prstGeom prst="rect">
                <a:avLst/>
              </a:prstGeom>
              <a:noFill/>
              <a:ln w="9525">
                <a:noFill/>
                <a:miter lim="800000"/>
                <a:headEnd/>
                <a:tailEnd/>
              </a:ln>
            </p:spPr>
          </p:pic>
          <p:pic>
            <p:nvPicPr>
              <p:cNvPr id="93298" name="Picture 16" descr="MSN dude green"/>
              <p:cNvPicPr>
                <a:picLocks noChangeAspect="1" noChangeArrowheads="1"/>
              </p:cNvPicPr>
              <p:nvPr/>
            </p:nvPicPr>
            <p:blipFill>
              <a:blip r:embed="rId20"/>
              <a:srcRect/>
              <a:stretch>
                <a:fillRect/>
              </a:stretch>
            </p:blipFill>
            <p:spPr bwMode="auto">
              <a:xfrm>
                <a:off x="6491759" y="2919663"/>
                <a:ext cx="224453" cy="228600"/>
              </a:xfrm>
              <a:prstGeom prst="rect">
                <a:avLst/>
              </a:prstGeom>
              <a:noFill/>
              <a:ln w="9525">
                <a:noFill/>
                <a:miter lim="800000"/>
                <a:headEnd/>
                <a:tailEnd/>
              </a:ln>
            </p:spPr>
          </p:pic>
          <p:pic>
            <p:nvPicPr>
              <p:cNvPr id="93299" name="Picture 16" descr="MSN dude green"/>
              <p:cNvPicPr>
                <a:picLocks noChangeAspect="1" noChangeArrowheads="1"/>
              </p:cNvPicPr>
              <p:nvPr/>
            </p:nvPicPr>
            <p:blipFill>
              <a:blip r:embed="rId20"/>
              <a:srcRect/>
              <a:stretch>
                <a:fillRect/>
              </a:stretch>
            </p:blipFill>
            <p:spPr bwMode="auto">
              <a:xfrm>
                <a:off x="6399517" y="2995863"/>
                <a:ext cx="224453" cy="228600"/>
              </a:xfrm>
              <a:prstGeom prst="rect">
                <a:avLst/>
              </a:prstGeom>
              <a:noFill/>
              <a:ln w="9525">
                <a:noFill/>
                <a:miter lim="800000"/>
                <a:headEnd/>
                <a:tailEnd/>
              </a:ln>
            </p:spPr>
          </p:pic>
          <p:pic>
            <p:nvPicPr>
              <p:cNvPr id="93300" name="Picture 16" descr="MSN dude green"/>
              <p:cNvPicPr>
                <a:picLocks noChangeAspect="1" noChangeArrowheads="1"/>
              </p:cNvPicPr>
              <p:nvPr/>
            </p:nvPicPr>
            <p:blipFill>
              <a:blip r:embed="rId20"/>
              <a:srcRect/>
              <a:stretch>
                <a:fillRect/>
              </a:stretch>
            </p:blipFill>
            <p:spPr bwMode="auto">
              <a:xfrm>
                <a:off x="6551917" y="3039979"/>
                <a:ext cx="224453" cy="228600"/>
              </a:xfrm>
              <a:prstGeom prst="rect">
                <a:avLst/>
              </a:prstGeom>
              <a:noFill/>
              <a:ln w="9525">
                <a:noFill/>
                <a:miter lim="800000"/>
                <a:headEnd/>
                <a:tailEnd/>
              </a:ln>
            </p:spPr>
          </p:pic>
        </p:grpSp>
        <p:pic>
          <p:nvPicPr>
            <p:cNvPr id="93281" name="Picture 78" descr="Portal ang team screen"/>
            <p:cNvPicPr>
              <a:picLocks noChangeAspect="1" noChangeArrowheads="1"/>
            </p:cNvPicPr>
            <p:nvPr/>
          </p:nvPicPr>
          <p:blipFill>
            <a:blip r:embed="rId14"/>
            <a:srcRect/>
            <a:stretch>
              <a:fillRect/>
            </a:stretch>
          </p:blipFill>
          <p:spPr bwMode="auto">
            <a:xfrm>
              <a:off x="254" y="2395"/>
              <a:ext cx="1038" cy="768"/>
            </a:xfrm>
            <a:prstGeom prst="rect">
              <a:avLst/>
            </a:prstGeom>
            <a:noFill/>
            <a:ln w="9525">
              <a:noFill/>
              <a:miter lim="800000"/>
              <a:headEnd/>
              <a:tailEnd/>
            </a:ln>
          </p:spPr>
        </p:pic>
        <p:pic>
          <p:nvPicPr>
            <p:cNvPr id="93282" name="Picture 262" descr="connector stars - gold 2"/>
            <p:cNvPicPr>
              <a:picLocks noChangeAspect="1" noChangeArrowheads="1"/>
            </p:cNvPicPr>
            <p:nvPr/>
          </p:nvPicPr>
          <p:blipFill>
            <a:blip r:embed="rId22"/>
            <a:srcRect l="53339"/>
            <a:stretch>
              <a:fillRect/>
            </a:stretch>
          </p:blipFill>
          <p:spPr bwMode="auto">
            <a:xfrm>
              <a:off x="820" y="2976"/>
              <a:ext cx="280" cy="262"/>
            </a:xfrm>
            <a:prstGeom prst="rect">
              <a:avLst/>
            </a:prstGeom>
            <a:noFill/>
            <a:ln w="9525">
              <a:noFill/>
              <a:miter lim="800000"/>
              <a:headEnd/>
              <a:tailEnd/>
            </a:ln>
          </p:spPr>
        </p:pic>
        <p:pic>
          <p:nvPicPr>
            <p:cNvPr id="93283" name="Picture 143" descr="E:\Rushmi\Desktop\Graphics\Document.png"/>
            <p:cNvPicPr>
              <a:picLocks noChangeAspect="1" noChangeArrowheads="1"/>
            </p:cNvPicPr>
            <p:nvPr/>
          </p:nvPicPr>
          <p:blipFill>
            <a:blip r:embed="rId15"/>
            <a:srcRect/>
            <a:stretch>
              <a:fillRect/>
            </a:stretch>
          </p:blipFill>
          <p:spPr bwMode="auto">
            <a:xfrm>
              <a:off x="1102" y="2370"/>
              <a:ext cx="294" cy="322"/>
            </a:xfrm>
            <a:prstGeom prst="rect">
              <a:avLst/>
            </a:prstGeom>
            <a:noFill/>
            <a:ln w="9525">
              <a:noFill/>
              <a:miter lim="800000"/>
              <a:headEnd/>
              <a:tailEnd/>
            </a:ln>
          </p:spPr>
        </p:pic>
        <p:grpSp>
          <p:nvGrpSpPr>
            <p:cNvPr id="93284" name="Group 144"/>
            <p:cNvGrpSpPr>
              <a:grpSpLocks/>
            </p:cNvGrpSpPr>
            <p:nvPr/>
          </p:nvGrpSpPr>
          <p:grpSpPr bwMode="auto">
            <a:xfrm>
              <a:off x="1357" y="2370"/>
              <a:ext cx="417" cy="222"/>
              <a:chOff x="7949291" y="1507672"/>
              <a:chExt cx="737509" cy="393903"/>
            </a:xfrm>
          </p:grpSpPr>
          <p:pic>
            <p:nvPicPr>
              <p:cNvPr id="93291" name="Picture 22" descr="E:\Rushmi\Desktop\Graphics\headline quote white wide.png"/>
              <p:cNvPicPr>
                <a:picLocks noChangeAspect="1" noChangeArrowheads="1"/>
              </p:cNvPicPr>
              <p:nvPr/>
            </p:nvPicPr>
            <p:blipFill>
              <a:blip r:embed="rId16"/>
              <a:srcRect/>
              <a:stretch>
                <a:fillRect/>
              </a:stretch>
            </p:blipFill>
            <p:spPr bwMode="auto">
              <a:xfrm>
                <a:off x="8001000" y="1524000"/>
                <a:ext cx="685800" cy="377575"/>
              </a:xfrm>
              <a:prstGeom prst="rect">
                <a:avLst/>
              </a:prstGeom>
              <a:noFill/>
              <a:ln w="9525">
                <a:noFill/>
                <a:miter lim="800000"/>
                <a:headEnd/>
                <a:tailEnd/>
              </a:ln>
            </p:spPr>
          </p:pic>
          <p:sp>
            <p:nvSpPr>
              <p:cNvPr id="281" name="TextBox 280"/>
              <p:cNvSpPr txBox="1"/>
              <p:nvPr/>
            </p:nvSpPr>
            <p:spPr>
              <a:xfrm>
                <a:off x="7949291" y="1507672"/>
                <a:ext cx="622549" cy="290991"/>
              </a:xfrm>
              <a:prstGeom prst="rect">
                <a:avLst/>
              </a:prstGeom>
              <a:noFill/>
            </p:spPr>
            <p:txBody>
              <a:bodyPr wrap="none">
                <a:spAutoFit/>
              </a:bodyPr>
              <a:lstStyle/>
              <a:p>
                <a:pPr>
                  <a:defRPr/>
                </a:pPr>
                <a:r>
                  <a:rPr lang="en-US" sz="1100" dirty="0">
                    <a:solidFill>
                      <a:schemeClr val="bg2"/>
                    </a:solidFill>
                    <a:latin typeface="+mn-lt"/>
                    <a:ea typeface="ＭＳ Ｐゴシック" charset="-128"/>
                  </a:rPr>
                  <a:t>Policy</a:t>
                </a:r>
              </a:p>
            </p:txBody>
          </p:sp>
          <p:grpSp>
            <p:nvGrpSpPr>
              <p:cNvPr id="93293" name="Group 107"/>
              <p:cNvGrpSpPr>
                <a:grpSpLocks/>
              </p:cNvGrpSpPr>
              <p:nvPr/>
            </p:nvGrpSpPr>
            <p:grpSpPr bwMode="auto">
              <a:xfrm>
                <a:off x="8440921" y="1645031"/>
                <a:ext cx="205570" cy="190112"/>
                <a:chOff x="7037460" y="481374"/>
                <a:chExt cx="305902" cy="282901"/>
              </a:xfrm>
            </p:grpSpPr>
            <p:pic>
              <p:nvPicPr>
                <p:cNvPr id="93294" name="Picture 16" descr="MSN dude green"/>
                <p:cNvPicPr>
                  <a:picLocks noChangeAspect="1" noChangeArrowheads="1"/>
                </p:cNvPicPr>
                <p:nvPr/>
              </p:nvPicPr>
              <p:blipFill>
                <a:blip r:embed="rId13"/>
                <a:srcRect/>
                <a:stretch>
                  <a:fillRect/>
                </a:stretch>
              </p:blipFill>
              <p:spPr bwMode="auto">
                <a:xfrm>
                  <a:off x="7112335" y="481374"/>
                  <a:ext cx="182195" cy="185349"/>
                </a:xfrm>
                <a:prstGeom prst="rect">
                  <a:avLst/>
                </a:prstGeom>
                <a:noFill/>
                <a:ln w="9525">
                  <a:noFill/>
                  <a:miter lim="800000"/>
                  <a:headEnd/>
                  <a:tailEnd/>
                </a:ln>
              </p:spPr>
            </p:pic>
            <p:pic>
              <p:nvPicPr>
                <p:cNvPr id="93295" name="Picture 16" descr="MSN dude green"/>
                <p:cNvPicPr>
                  <a:picLocks noChangeAspect="1" noChangeArrowheads="1"/>
                </p:cNvPicPr>
                <p:nvPr/>
              </p:nvPicPr>
              <p:blipFill>
                <a:blip r:embed="rId13"/>
                <a:srcRect/>
                <a:stretch>
                  <a:fillRect/>
                </a:stretch>
              </p:blipFill>
              <p:spPr bwMode="auto">
                <a:xfrm>
                  <a:off x="7037460" y="543157"/>
                  <a:ext cx="182195" cy="185349"/>
                </a:xfrm>
                <a:prstGeom prst="rect">
                  <a:avLst/>
                </a:prstGeom>
                <a:noFill/>
                <a:ln w="9525">
                  <a:noFill/>
                  <a:miter lim="800000"/>
                  <a:headEnd/>
                  <a:tailEnd/>
                </a:ln>
              </p:spPr>
            </p:pic>
            <p:pic>
              <p:nvPicPr>
                <p:cNvPr id="93296" name="Picture 16" descr="MSN dude green"/>
                <p:cNvPicPr>
                  <a:picLocks noChangeAspect="1" noChangeArrowheads="1"/>
                </p:cNvPicPr>
                <p:nvPr/>
              </p:nvPicPr>
              <p:blipFill>
                <a:blip r:embed="rId13"/>
                <a:srcRect/>
                <a:stretch>
                  <a:fillRect/>
                </a:stretch>
              </p:blipFill>
              <p:spPr bwMode="auto">
                <a:xfrm>
                  <a:off x="7161167" y="578926"/>
                  <a:ext cx="182195" cy="185349"/>
                </a:xfrm>
                <a:prstGeom prst="rect">
                  <a:avLst/>
                </a:prstGeom>
                <a:noFill/>
                <a:ln w="9525">
                  <a:noFill/>
                  <a:miter lim="800000"/>
                  <a:headEnd/>
                  <a:tailEnd/>
                </a:ln>
              </p:spPr>
            </p:pic>
          </p:grpSp>
        </p:grpSp>
        <p:pic>
          <p:nvPicPr>
            <p:cNvPr id="93285" name="Picture 253" descr="XP icon my computer"/>
            <p:cNvPicPr>
              <a:picLocks noChangeAspect="1" noChangeArrowheads="1"/>
            </p:cNvPicPr>
            <p:nvPr/>
          </p:nvPicPr>
          <p:blipFill>
            <a:blip r:embed="rId18"/>
            <a:srcRect/>
            <a:stretch>
              <a:fillRect/>
            </a:stretch>
          </p:blipFill>
          <p:spPr bwMode="auto">
            <a:xfrm>
              <a:off x="340" y="3264"/>
              <a:ext cx="356" cy="356"/>
            </a:xfrm>
            <a:prstGeom prst="rect">
              <a:avLst/>
            </a:prstGeom>
            <a:noFill/>
            <a:ln w="9525">
              <a:noFill/>
              <a:miter lim="800000"/>
              <a:headEnd/>
              <a:tailEnd/>
            </a:ln>
          </p:spPr>
        </p:pic>
        <p:pic>
          <p:nvPicPr>
            <p:cNvPr id="93286" name="Picture 10" descr="E:\Rushmi\Documents\Work\Graphics\Line\blue span.png"/>
            <p:cNvPicPr>
              <a:picLocks noChangeAspect="1" noChangeArrowheads="1"/>
            </p:cNvPicPr>
            <p:nvPr/>
          </p:nvPicPr>
          <p:blipFill>
            <a:blip r:embed="rId21"/>
            <a:srcRect/>
            <a:stretch>
              <a:fillRect/>
            </a:stretch>
          </p:blipFill>
          <p:spPr bwMode="auto">
            <a:xfrm rot="-10233001">
              <a:off x="688" y="2492"/>
              <a:ext cx="1224" cy="290"/>
            </a:xfrm>
            <a:prstGeom prst="rect">
              <a:avLst/>
            </a:prstGeom>
            <a:noFill/>
            <a:ln w="9525">
              <a:noFill/>
              <a:miter lim="800000"/>
              <a:headEnd/>
              <a:tailEnd/>
            </a:ln>
          </p:spPr>
        </p:pic>
        <p:sp>
          <p:nvSpPr>
            <p:cNvPr id="93287" name="Text Box 184"/>
            <p:cNvSpPr txBox="1">
              <a:spLocks noChangeArrowheads="1"/>
            </p:cNvSpPr>
            <p:nvPr/>
          </p:nvSpPr>
          <p:spPr bwMode="auto">
            <a:xfrm>
              <a:off x="1090" y="2916"/>
              <a:ext cx="670" cy="252"/>
            </a:xfrm>
            <a:prstGeom prst="rect">
              <a:avLst/>
            </a:prstGeom>
            <a:noFill/>
            <a:ln w="9525" algn="ctr">
              <a:noFill/>
              <a:miter lim="800000"/>
              <a:headEnd/>
              <a:tailEnd/>
            </a:ln>
          </p:spPr>
          <p:txBody>
            <a:bodyPr>
              <a:spAutoFit/>
            </a:bodyPr>
            <a:lstStyle/>
            <a:p>
              <a:pPr>
                <a:spcBef>
                  <a:spcPct val="50000"/>
                </a:spcBef>
              </a:pPr>
              <a:r>
                <a:rPr lang="en-US" altLang="zh-CN" sz="1000">
                  <a:latin typeface="Segoe UI" pitchFamily="34" charset="0"/>
                </a:rPr>
                <a:t>Portal protects file on access</a:t>
              </a:r>
            </a:p>
          </p:txBody>
        </p:sp>
        <p:pic>
          <p:nvPicPr>
            <p:cNvPr id="93288" name="Picture 86" descr="arrow 0 blue arrow curved 9"/>
            <p:cNvPicPr>
              <a:picLocks noChangeAspect="1" noChangeArrowheads="1"/>
            </p:cNvPicPr>
            <p:nvPr/>
          </p:nvPicPr>
          <p:blipFill>
            <a:blip r:embed="rId23"/>
            <a:srcRect/>
            <a:stretch>
              <a:fillRect/>
            </a:stretch>
          </p:blipFill>
          <p:spPr bwMode="auto">
            <a:xfrm rot="2700000">
              <a:off x="452" y="2842"/>
              <a:ext cx="521" cy="534"/>
            </a:xfrm>
            <a:prstGeom prst="rect">
              <a:avLst/>
            </a:prstGeom>
            <a:noFill/>
            <a:ln w="9525">
              <a:noFill/>
              <a:miter lim="800000"/>
              <a:headEnd/>
              <a:tailEnd/>
            </a:ln>
          </p:spPr>
        </p:pic>
        <p:pic>
          <p:nvPicPr>
            <p:cNvPr id="93289" name="Picture 250" descr="clear rectangle glow Blue corner copy"/>
            <p:cNvPicPr>
              <a:picLocks noChangeAspect="1" noChangeArrowheads="1"/>
            </p:cNvPicPr>
            <p:nvPr/>
          </p:nvPicPr>
          <p:blipFill>
            <a:blip r:embed="rId8"/>
            <a:srcRect/>
            <a:stretch>
              <a:fillRect/>
            </a:stretch>
          </p:blipFill>
          <p:spPr bwMode="auto">
            <a:xfrm>
              <a:off x="192" y="2258"/>
              <a:ext cx="340" cy="340"/>
            </a:xfrm>
            <a:prstGeom prst="rect">
              <a:avLst/>
            </a:prstGeom>
            <a:noFill/>
            <a:ln w="9525">
              <a:noFill/>
              <a:miter lim="800000"/>
              <a:headEnd/>
              <a:tailEnd/>
            </a:ln>
          </p:spPr>
        </p:pic>
        <p:sp>
          <p:nvSpPr>
            <p:cNvPr id="93290" name="Text Box 251"/>
            <p:cNvSpPr txBox="1">
              <a:spLocks noChangeArrowheads="1"/>
            </p:cNvSpPr>
            <p:nvPr/>
          </p:nvSpPr>
          <p:spPr bwMode="auto">
            <a:xfrm>
              <a:off x="280" y="2340"/>
              <a:ext cx="160" cy="154"/>
            </a:xfrm>
            <a:prstGeom prst="rect">
              <a:avLst/>
            </a:prstGeom>
            <a:noFill/>
            <a:ln w="9525" algn="ctr">
              <a:noFill/>
              <a:miter lim="800000"/>
              <a:headEnd/>
              <a:tailEnd/>
            </a:ln>
          </p:spPr>
          <p:txBody>
            <a:bodyPr wrap="none">
              <a:spAutoFit/>
            </a:bodyPr>
            <a:lstStyle/>
            <a:p>
              <a:r>
                <a:rPr lang="en-US" altLang="zh-CN" sz="1000"/>
                <a:t>5</a:t>
              </a:r>
            </a:p>
          </p:txBody>
        </p:sp>
      </p:grpSp>
      <p:grpSp>
        <p:nvGrpSpPr>
          <p:cNvPr id="18" name="Group 114"/>
          <p:cNvGrpSpPr>
            <a:grpSpLocks/>
          </p:cNvGrpSpPr>
          <p:nvPr/>
        </p:nvGrpSpPr>
        <p:grpSpPr bwMode="auto">
          <a:xfrm>
            <a:off x="293688" y="1752600"/>
            <a:ext cx="2949575" cy="2427288"/>
            <a:chOff x="192" y="840"/>
            <a:chExt cx="1858" cy="1529"/>
          </a:xfrm>
        </p:grpSpPr>
        <p:pic>
          <p:nvPicPr>
            <p:cNvPr id="93266" name="Picture 2" descr="E:\Rushmi\Documents\Work\Graphics\Screenshots\Word 2007.png"/>
            <p:cNvPicPr>
              <a:picLocks noChangeAspect="1" noChangeArrowheads="1"/>
            </p:cNvPicPr>
            <p:nvPr/>
          </p:nvPicPr>
          <p:blipFill>
            <a:blip r:embed="rId24"/>
            <a:srcRect/>
            <a:stretch>
              <a:fillRect/>
            </a:stretch>
          </p:blipFill>
          <p:spPr bwMode="auto">
            <a:xfrm>
              <a:off x="268" y="941"/>
              <a:ext cx="1193" cy="883"/>
            </a:xfrm>
            <a:prstGeom prst="rect">
              <a:avLst/>
            </a:prstGeom>
            <a:noFill/>
            <a:ln w="9525">
              <a:noFill/>
              <a:miter lim="800000"/>
              <a:headEnd/>
              <a:tailEnd/>
            </a:ln>
          </p:spPr>
        </p:pic>
        <p:grpSp>
          <p:nvGrpSpPr>
            <p:cNvPr id="93267" name="Group 100"/>
            <p:cNvGrpSpPr>
              <a:grpSpLocks/>
            </p:cNvGrpSpPr>
            <p:nvPr/>
          </p:nvGrpSpPr>
          <p:grpSpPr bwMode="auto">
            <a:xfrm>
              <a:off x="192" y="840"/>
              <a:ext cx="1858" cy="1529"/>
              <a:chOff x="236" y="876"/>
              <a:chExt cx="1858" cy="1529"/>
            </a:xfrm>
          </p:grpSpPr>
          <p:pic>
            <p:nvPicPr>
              <p:cNvPr id="301" name="Picture 20" descr="clear rectangle glow Blue"/>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246" y="876"/>
                <a:ext cx="1848" cy="1529"/>
              </a:xfrm>
              <a:prstGeom prst="rect">
                <a:avLst/>
              </a:prstGeom>
              <a:noFill/>
              <a:ln w="9525">
                <a:noFill/>
                <a:miter lim="800000"/>
                <a:headEnd/>
                <a:tailEnd/>
              </a:ln>
            </p:spPr>
          </p:pic>
          <p:pic>
            <p:nvPicPr>
              <p:cNvPr id="93277" name="Picture 46" descr="clear rectangle glow Blue corner copy"/>
              <p:cNvPicPr>
                <a:picLocks noChangeAspect="1" noChangeArrowheads="1"/>
              </p:cNvPicPr>
              <p:nvPr/>
            </p:nvPicPr>
            <p:blipFill>
              <a:blip r:embed="rId8"/>
              <a:srcRect/>
              <a:stretch>
                <a:fillRect/>
              </a:stretch>
            </p:blipFill>
            <p:spPr bwMode="auto">
              <a:xfrm>
                <a:off x="236" y="884"/>
                <a:ext cx="340" cy="340"/>
              </a:xfrm>
              <a:prstGeom prst="rect">
                <a:avLst/>
              </a:prstGeom>
              <a:noFill/>
              <a:ln w="9525">
                <a:noFill/>
                <a:miter lim="800000"/>
                <a:headEnd/>
                <a:tailEnd/>
              </a:ln>
            </p:spPr>
          </p:pic>
          <p:sp>
            <p:nvSpPr>
              <p:cNvPr id="93278" name="Text Box 48"/>
              <p:cNvSpPr txBox="1">
                <a:spLocks noChangeArrowheads="1"/>
              </p:cNvSpPr>
              <p:nvPr/>
            </p:nvSpPr>
            <p:spPr bwMode="auto">
              <a:xfrm>
                <a:off x="324" y="966"/>
                <a:ext cx="159" cy="154"/>
              </a:xfrm>
              <a:prstGeom prst="rect">
                <a:avLst/>
              </a:prstGeom>
              <a:noFill/>
              <a:ln w="9525" algn="ctr">
                <a:noFill/>
                <a:miter lim="800000"/>
                <a:headEnd/>
                <a:tailEnd/>
              </a:ln>
            </p:spPr>
            <p:txBody>
              <a:bodyPr wrap="none">
                <a:spAutoFit/>
              </a:bodyPr>
              <a:lstStyle/>
              <a:p>
                <a:r>
                  <a:rPr lang="en-US" altLang="zh-CN" sz="1000"/>
                  <a:t>1</a:t>
                </a:r>
              </a:p>
            </p:txBody>
          </p:sp>
        </p:grpSp>
        <p:pic>
          <p:nvPicPr>
            <p:cNvPr id="93268" name="Picture 145" descr="arrow 0 blue arrow curved 10"/>
            <p:cNvPicPr>
              <a:picLocks noChangeAspect="1" noChangeArrowheads="1"/>
            </p:cNvPicPr>
            <p:nvPr/>
          </p:nvPicPr>
          <p:blipFill>
            <a:blip r:embed="rId9"/>
            <a:srcRect/>
            <a:stretch>
              <a:fillRect/>
            </a:stretch>
          </p:blipFill>
          <p:spPr bwMode="auto">
            <a:xfrm rot="20860826" flipV="1">
              <a:off x="1053" y="1423"/>
              <a:ext cx="440" cy="348"/>
            </a:xfrm>
            <a:prstGeom prst="rect">
              <a:avLst/>
            </a:prstGeom>
            <a:noFill/>
            <a:ln w="9525">
              <a:noFill/>
              <a:miter lim="800000"/>
              <a:headEnd/>
              <a:tailEnd/>
            </a:ln>
          </p:spPr>
        </p:pic>
        <p:grpSp>
          <p:nvGrpSpPr>
            <p:cNvPr id="93269" name="Group 90"/>
            <p:cNvGrpSpPr>
              <a:grpSpLocks/>
            </p:cNvGrpSpPr>
            <p:nvPr/>
          </p:nvGrpSpPr>
          <p:grpSpPr bwMode="auto">
            <a:xfrm>
              <a:off x="1442" y="1584"/>
              <a:ext cx="530" cy="559"/>
              <a:chOff x="5239696" y="2513922"/>
              <a:chExt cx="1975104" cy="2084832"/>
            </a:xfrm>
          </p:grpSpPr>
          <p:pic>
            <p:nvPicPr>
              <p:cNvPr id="93272" name="Picture 39" descr="E:\Rushmi\Desktop\Graphics\Document encrypted 3 glow small policy.png"/>
              <p:cNvPicPr>
                <a:picLocks noChangeAspect="1" noChangeArrowheads="1"/>
              </p:cNvPicPr>
              <p:nvPr/>
            </p:nvPicPr>
            <p:blipFill>
              <a:blip r:embed="rId12"/>
              <a:srcRect/>
              <a:stretch>
                <a:fillRect/>
              </a:stretch>
            </p:blipFill>
            <p:spPr bwMode="auto">
              <a:xfrm>
                <a:off x="5239696" y="2513922"/>
                <a:ext cx="1975104" cy="2084832"/>
              </a:xfrm>
              <a:prstGeom prst="rect">
                <a:avLst/>
              </a:prstGeom>
              <a:noFill/>
              <a:ln w="9525">
                <a:noFill/>
                <a:miter lim="800000"/>
                <a:headEnd/>
                <a:tailEnd/>
              </a:ln>
            </p:spPr>
          </p:pic>
          <p:pic>
            <p:nvPicPr>
              <p:cNvPr id="93273" name="Picture 16" descr="MSN dude green"/>
              <p:cNvPicPr>
                <a:picLocks noChangeAspect="1" noChangeArrowheads="1"/>
              </p:cNvPicPr>
              <p:nvPr/>
            </p:nvPicPr>
            <p:blipFill>
              <a:blip r:embed="rId13"/>
              <a:srcRect/>
              <a:stretch>
                <a:fillRect/>
              </a:stretch>
            </p:blipFill>
            <p:spPr bwMode="auto">
              <a:xfrm>
                <a:off x="6491759" y="2919663"/>
                <a:ext cx="224453" cy="228600"/>
              </a:xfrm>
              <a:prstGeom prst="rect">
                <a:avLst/>
              </a:prstGeom>
              <a:noFill/>
              <a:ln w="9525">
                <a:noFill/>
                <a:miter lim="800000"/>
                <a:headEnd/>
                <a:tailEnd/>
              </a:ln>
            </p:spPr>
          </p:pic>
          <p:pic>
            <p:nvPicPr>
              <p:cNvPr id="93274" name="Picture 16" descr="MSN dude green"/>
              <p:cNvPicPr>
                <a:picLocks noChangeAspect="1" noChangeArrowheads="1"/>
              </p:cNvPicPr>
              <p:nvPr/>
            </p:nvPicPr>
            <p:blipFill>
              <a:blip r:embed="rId13"/>
              <a:srcRect/>
              <a:stretch>
                <a:fillRect/>
              </a:stretch>
            </p:blipFill>
            <p:spPr bwMode="auto">
              <a:xfrm>
                <a:off x="6399517" y="2995863"/>
                <a:ext cx="224453" cy="228600"/>
              </a:xfrm>
              <a:prstGeom prst="rect">
                <a:avLst/>
              </a:prstGeom>
              <a:noFill/>
              <a:ln w="9525">
                <a:noFill/>
                <a:miter lim="800000"/>
                <a:headEnd/>
                <a:tailEnd/>
              </a:ln>
            </p:spPr>
          </p:pic>
          <p:pic>
            <p:nvPicPr>
              <p:cNvPr id="93275" name="Picture 16" descr="MSN dude green"/>
              <p:cNvPicPr>
                <a:picLocks noChangeAspect="1" noChangeArrowheads="1"/>
              </p:cNvPicPr>
              <p:nvPr/>
            </p:nvPicPr>
            <p:blipFill>
              <a:blip r:embed="rId13"/>
              <a:srcRect/>
              <a:stretch>
                <a:fillRect/>
              </a:stretch>
            </p:blipFill>
            <p:spPr bwMode="auto">
              <a:xfrm>
                <a:off x="6551917" y="3039979"/>
                <a:ext cx="224453" cy="228600"/>
              </a:xfrm>
              <a:prstGeom prst="rect">
                <a:avLst/>
              </a:prstGeom>
              <a:noFill/>
              <a:ln w="9525">
                <a:noFill/>
                <a:miter lim="800000"/>
                <a:headEnd/>
                <a:tailEnd/>
              </a:ln>
            </p:spPr>
          </p:pic>
        </p:grpSp>
        <p:sp>
          <p:nvSpPr>
            <p:cNvPr id="93270" name="Text Box 184"/>
            <p:cNvSpPr txBox="1">
              <a:spLocks noChangeArrowheads="1"/>
            </p:cNvSpPr>
            <p:nvPr/>
          </p:nvSpPr>
          <p:spPr bwMode="auto">
            <a:xfrm>
              <a:off x="1344" y="1014"/>
              <a:ext cx="679" cy="446"/>
            </a:xfrm>
            <a:prstGeom prst="rect">
              <a:avLst/>
            </a:prstGeom>
            <a:noFill/>
            <a:ln w="9525" algn="ctr">
              <a:noFill/>
              <a:miter lim="800000"/>
              <a:headEnd/>
              <a:tailEnd/>
            </a:ln>
          </p:spPr>
          <p:txBody>
            <a:bodyPr>
              <a:spAutoFit/>
            </a:bodyPr>
            <a:lstStyle/>
            <a:p>
              <a:pPr>
                <a:spcBef>
                  <a:spcPct val="50000"/>
                </a:spcBef>
              </a:pPr>
              <a:r>
                <a:rPr lang="en-US" altLang="zh-CN" sz="1000">
                  <a:latin typeface="Segoe UI" pitchFamily="34" charset="0"/>
                </a:rPr>
                <a:t>Protection and policy stay with the document  or e-mail</a:t>
              </a:r>
            </a:p>
          </p:txBody>
        </p:sp>
        <p:pic>
          <p:nvPicPr>
            <p:cNvPr id="93271" name="Picture 192" descr="connector stars - gold 2"/>
            <p:cNvPicPr>
              <a:picLocks noChangeAspect="1" noChangeArrowheads="1"/>
            </p:cNvPicPr>
            <p:nvPr/>
          </p:nvPicPr>
          <p:blipFill>
            <a:blip r:embed="rId10"/>
            <a:srcRect t="53339"/>
            <a:stretch>
              <a:fillRect/>
            </a:stretch>
          </p:blipFill>
          <p:spPr bwMode="auto">
            <a:xfrm rot="-9660323">
              <a:off x="1275" y="1282"/>
              <a:ext cx="262" cy="308"/>
            </a:xfrm>
            <a:prstGeom prst="rect">
              <a:avLst/>
            </a:prstGeom>
            <a:noFill/>
            <a:ln w="9525">
              <a:noFill/>
              <a:miter lim="800000"/>
              <a:headEnd/>
              <a:tailEnd/>
            </a:ln>
          </p:spPr>
        </p:pic>
      </p:grpSp>
      <p:grpSp>
        <p:nvGrpSpPr>
          <p:cNvPr id="21" name="Group 118"/>
          <p:cNvGrpSpPr>
            <a:grpSpLocks/>
          </p:cNvGrpSpPr>
          <p:nvPr/>
        </p:nvGrpSpPr>
        <p:grpSpPr bwMode="auto">
          <a:xfrm>
            <a:off x="5856288" y="1744663"/>
            <a:ext cx="2949575" cy="2427287"/>
            <a:chOff x="1947" y="2250"/>
            <a:chExt cx="1858" cy="1529"/>
          </a:xfrm>
        </p:grpSpPr>
        <p:grpSp>
          <p:nvGrpSpPr>
            <p:cNvPr id="93253" name="Group 229"/>
            <p:cNvGrpSpPr>
              <a:grpSpLocks/>
            </p:cNvGrpSpPr>
            <p:nvPr/>
          </p:nvGrpSpPr>
          <p:grpSpPr bwMode="auto">
            <a:xfrm>
              <a:off x="1947" y="2250"/>
              <a:ext cx="1858" cy="1529"/>
              <a:chOff x="3746" y="2250"/>
              <a:chExt cx="1858" cy="1529"/>
            </a:xfrm>
          </p:grpSpPr>
          <p:pic>
            <p:nvPicPr>
              <p:cNvPr id="315" name="Picture 212" descr="clear rectangle glow Blue"/>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3756" y="2250"/>
                <a:ext cx="1848" cy="1529"/>
              </a:xfrm>
              <a:prstGeom prst="rect">
                <a:avLst/>
              </a:prstGeom>
              <a:noFill/>
              <a:ln w="9525">
                <a:noFill/>
                <a:miter lim="800000"/>
                <a:headEnd/>
                <a:tailEnd/>
              </a:ln>
            </p:spPr>
          </p:pic>
          <p:pic>
            <p:nvPicPr>
              <p:cNvPr id="93264" name="Picture 213" descr="clear rectangle glow Blue corner copy"/>
              <p:cNvPicPr>
                <a:picLocks noChangeAspect="1" noChangeArrowheads="1"/>
              </p:cNvPicPr>
              <p:nvPr/>
            </p:nvPicPr>
            <p:blipFill>
              <a:blip r:embed="rId8"/>
              <a:srcRect/>
              <a:stretch>
                <a:fillRect/>
              </a:stretch>
            </p:blipFill>
            <p:spPr bwMode="auto">
              <a:xfrm>
                <a:off x="3746" y="2258"/>
                <a:ext cx="340" cy="340"/>
              </a:xfrm>
              <a:prstGeom prst="rect">
                <a:avLst/>
              </a:prstGeom>
              <a:noFill/>
              <a:ln w="9525">
                <a:noFill/>
                <a:miter lim="800000"/>
                <a:headEnd/>
                <a:tailEnd/>
              </a:ln>
            </p:spPr>
          </p:pic>
          <p:sp>
            <p:nvSpPr>
              <p:cNvPr id="93265" name="Text Box 214"/>
              <p:cNvSpPr txBox="1">
                <a:spLocks noChangeArrowheads="1"/>
              </p:cNvSpPr>
              <p:nvPr/>
            </p:nvSpPr>
            <p:spPr bwMode="auto">
              <a:xfrm>
                <a:off x="3833" y="2340"/>
                <a:ext cx="160" cy="154"/>
              </a:xfrm>
              <a:prstGeom prst="rect">
                <a:avLst/>
              </a:prstGeom>
              <a:noFill/>
              <a:ln w="9525" algn="ctr">
                <a:noFill/>
                <a:miter lim="800000"/>
                <a:headEnd/>
                <a:tailEnd/>
              </a:ln>
            </p:spPr>
            <p:txBody>
              <a:bodyPr wrap="none">
                <a:spAutoFit/>
              </a:bodyPr>
              <a:lstStyle/>
              <a:p>
                <a:r>
                  <a:rPr lang="en-US" altLang="zh-CN" sz="1000"/>
                  <a:t>3</a:t>
                </a:r>
              </a:p>
            </p:txBody>
          </p:sp>
        </p:grpSp>
        <p:pic>
          <p:nvPicPr>
            <p:cNvPr id="93254" name="Picture 11" descr="\\eventsql\dvd27\Clip_Installer\DVD_ART\Artwork_Imagery\HARDWARE_IMAGERY\Illustration - Misc Hardware\Windows Vista Illustration Icons\Pocket PC.png"/>
            <p:cNvPicPr>
              <a:picLocks noChangeAspect="1" noChangeArrowheads="1"/>
            </p:cNvPicPr>
            <p:nvPr/>
          </p:nvPicPr>
          <p:blipFill>
            <a:blip r:embed="rId25"/>
            <a:srcRect/>
            <a:stretch>
              <a:fillRect/>
            </a:stretch>
          </p:blipFill>
          <p:spPr bwMode="auto">
            <a:xfrm>
              <a:off x="3264" y="3024"/>
              <a:ext cx="461" cy="576"/>
            </a:xfrm>
            <a:prstGeom prst="rect">
              <a:avLst/>
            </a:prstGeom>
            <a:noFill/>
            <a:ln w="9525">
              <a:noFill/>
              <a:miter lim="800000"/>
              <a:headEnd/>
              <a:tailEnd/>
            </a:ln>
          </p:spPr>
        </p:pic>
        <p:sp>
          <p:nvSpPr>
            <p:cNvPr id="93255" name="Text Box 184"/>
            <p:cNvSpPr txBox="1">
              <a:spLocks noChangeArrowheads="1"/>
            </p:cNvSpPr>
            <p:nvPr/>
          </p:nvSpPr>
          <p:spPr bwMode="auto">
            <a:xfrm>
              <a:off x="3103" y="2436"/>
              <a:ext cx="611" cy="442"/>
            </a:xfrm>
            <a:prstGeom prst="rect">
              <a:avLst/>
            </a:prstGeom>
            <a:noFill/>
            <a:ln w="9525" algn="ctr">
              <a:noFill/>
              <a:miter lim="800000"/>
              <a:headEnd/>
              <a:tailEnd/>
            </a:ln>
          </p:spPr>
          <p:txBody>
            <a:bodyPr>
              <a:spAutoFit/>
            </a:bodyPr>
            <a:lstStyle/>
            <a:p>
              <a:pPr>
                <a:spcBef>
                  <a:spcPct val="50000"/>
                </a:spcBef>
              </a:pPr>
              <a:r>
                <a:rPr lang="en-US" altLang="zh-CN" sz="1000">
                  <a:latin typeface="Segoe UI" pitchFamily="34" charset="0"/>
                </a:rPr>
                <a:t>Protection and policy stay with the file or e-mail</a:t>
              </a:r>
            </a:p>
          </p:txBody>
        </p:sp>
        <p:grpSp>
          <p:nvGrpSpPr>
            <p:cNvPr id="93256" name="Group 91"/>
            <p:cNvGrpSpPr>
              <a:grpSpLocks/>
            </p:cNvGrpSpPr>
            <p:nvPr/>
          </p:nvGrpSpPr>
          <p:grpSpPr bwMode="auto">
            <a:xfrm>
              <a:off x="2349" y="2448"/>
              <a:ext cx="530" cy="559"/>
              <a:chOff x="4822473" y="2513922"/>
              <a:chExt cx="1975104" cy="2084832"/>
            </a:xfrm>
          </p:grpSpPr>
          <p:pic>
            <p:nvPicPr>
              <p:cNvPr id="93259" name="Picture 39" descr="E:\Rushmi\Desktop\Graphics\Document encrypted 3 glow small policy.png"/>
              <p:cNvPicPr>
                <a:picLocks noChangeAspect="1" noChangeArrowheads="1"/>
              </p:cNvPicPr>
              <p:nvPr/>
            </p:nvPicPr>
            <p:blipFill>
              <a:blip r:embed="rId12"/>
              <a:srcRect/>
              <a:stretch>
                <a:fillRect/>
              </a:stretch>
            </p:blipFill>
            <p:spPr bwMode="auto">
              <a:xfrm>
                <a:off x="4822473" y="2513922"/>
                <a:ext cx="1975104" cy="2084832"/>
              </a:xfrm>
              <a:prstGeom prst="rect">
                <a:avLst/>
              </a:prstGeom>
              <a:noFill/>
              <a:ln w="9525">
                <a:noFill/>
                <a:miter lim="800000"/>
                <a:headEnd/>
                <a:tailEnd/>
              </a:ln>
            </p:spPr>
          </p:pic>
          <p:pic>
            <p:nvPicPr>
              <p:cNvPr id="93260" name="Picture 16" descr="MSN dude green"/>
              <p:cNvPicPr>
                <a:picLocks noChangeAspect="1" noChangeArrowheads="1"/>
              </p:cNvPicPr>
              <p:nvPr/>
            </p:nvPicPr>
            <p:blipFill>
              <a:blip r:embed="rId13"/>
              <a:srcRect/>
              <a:stretch>
                <a:fillRect/>
              </a:stretch>
            </p:blipFill>
            <p:spPr bwMode="auto">
              <a:xfrm>
                <a:off x="6014615" y="2919662"/>
                <a:ext cx="224454" cy="228600"/>
              </a:xfrm>
              <a:prstGeom prst="rect">
                <a:avLst/>
              </a:prstGeom>
              <a:noFill/>
              <a:ln w="9525">
                <a:noFill/>
                <a:miter lim="800000"/>
                <a:headEnd/>
                <a:tailEnd/>
              </a:ln>
            </p:spPr>
          </p:pic>
          <p:pic>
            <p:nvPicPr>
              <p:cNvPr id="93261" name="Picture 16" descr="MSN dude green"/>
              <p:cNvPicPr>
                <a:picLocks noChangeAspect="1" noChangeArrowheads="1"/>
              </p:cNvPicPr>
              <p:nvPr/>
            </p:nvPicPr>
            <p:blipFill>
              <a:blip r:embed="rId13"/>
              <a:srcRect/>
              <a:stretch>
                <a:fillRect/>
              </a:stretch>
            </p:blipFill>
            <p:spPr bwMode="auto">
              <a:xfrm>
                <a:off x="5922371" y="2995863"/>
                <a:ext cx="224454" cy="228600"/>
              </a:xfrm>
              <a:prstGeom prst="rect">
                <a:avLst/>
              </a:prstGeom>
              <a:noFill/>
              <a:ln w="9525">
                <a:noFill/>
                <a:miter lim="800000"/>
                <a:headEnd/>
                <a:tailEnd/>
              </a:ln>
            </p:spPr>
          </p:pic>
          <p:pic>
            <p:nvPicPr>
              <p:cNvPr id="93262" name="Picture 16" descr="MSN dude green"/>
              <p:cNvPicPr>
                <a:picLocks noChangeAspect="1" noChangeArrowheads="1"/>
              </p:cNvPicPr>
              <p:nvPr/>
            </p:nvPicPr>
            <p:blipFill>
              <a:blip r:embed="rId13"/>
              <a:srcRect/>
              <a:stretch>
                <a:fillRect/>
              </a:stretch>
            </p:blipFill>
            <p:spPr bwMode="auto">
              <a:xfrm>
                <a:off x="6074772" y="3039979"/>
                <a:ext cx="224454" cy="228600"/>
              </a:xfrm>
              <a:prstGeom prst="rect">
                <a:avLst/>
              </a:prstGeom>
              <a:noFill/>
              <a:ln w="9525">
                <a:noFill/>
                <a:miter lim="800000"/>
                <a:headEnd/>
                <a:tailEnd/>
              </a:ln>
            </p:spPr>
          </p:pic>
        </p:grpSp>
        <p:pic>
          <p:nvPicPr>
            <p:cNvPr id="93257" name="Picture 145" descr="arrow 0 blue arrow curved 10"/>
            <p:cNvPicPr>
              <a:picLocks noChangeAspect="1" noChangeArrowheads="1"/>
            </p:cNvPicPr>
            <p:nvPr/>
          </p:nvPicPr>
          <p:blipFill>
            <a:blip r:embed="rId9"/>
            <a:srcRect/>
            <a:stretch>
              <a:fillRect/>
            </a:stretch>
          </p:blipFill>
          <p:spPr bwMode="auto">
            <a:xfrm rot="21482054" flipV="1">
              <a:off x="2832" y="2880"/>
              <a:ext cx="440" cy="348"/>
            </a:xfrm>
            <a:prstGeom prst="rect">
              <a:avLst/>
            </a:prstGeom>
            <a:noFill/>
            <a:ln w="9525">
              <a:noFill/>
              <a:miter lim="800000"/>
              <a:headEnd/>
              <a:tailEnd/>
            </a:ln>
          </p:spPr>
        </p:pic>
        <p:pic>
          <p:nvPicPr>
            <p:cNvPr id="93258" name="Picture 192" descr="connector stars - gold 2"/>
            <p:cNvPicPr>
              <a:picLocks noChangeAspect="1" noChangeArrowheads="1"/>
            </p:cNvPicPr>
            <p:nvPr/>
          </p:nvPicPr>
          <p:blipFill>
            <a:blip r:embed="rId10"/>
            <a:srcRect t="53339"/>
            <a:stretch>
              <a:fillRect/>
            </a:stretch>
          </p:blipFill>
          <p:spPr bwMode="auto">
            <a:xfrm rot="-9660323">
              <a:off x="3024" y="2688"/>
              <a:ext cx="262" cy="308"/>
            </a:xfrm>
            <a:prstGeom prst="rect">
              <a:avLst/>
            </a:prstGeom>
            <a:noFill/>
            <a:ln w="9525">
              <a:noFill/>
              <a:miter lim="800000"/>
              <a:headEnd/>
              <a:tailEnd/>
            </a:ln>
          </p:spPr>
        </p:pic>
      </p:grpSp>
      <p:grpSp>
        <p:nvGrpSpPr>
          <p:cNvPr id="24" name="Group 119"/>
          <p:cNvGrpSpPr>
            <a:grpSpLocks/>
          </p:cNvGrpSpPr>
          <p:nvPr/>
        </p:nvGrpSpPr>
        <p:grpSpPr bwMode="auto">
          <a:xfrm>
            <a:off x="5865813" y="3990975"/>
            <a:ext cx="2949575" cy="2427288"/>
            <a:chOff x="3702" y="2250"/>
            <a:chExt cx="1858" cy="1529"/>
          </a:xfrm>
        </p:grpSpPr>
        <p:pic>
          <p:nvPicPr>
            <p:cNvPr id="319" name="Picture 212" descr="clear rectangle glow Blue"/>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3712" y="2250"/>
              <a:ext cx="1848" cy="1529"/>
            </a:xfrm>
            <a:prstGeom prst="rect">
              <a:avLst/>
            </a:prstGeom>
            <a:noFill/>
            <a:ln w="9525">
              <a:noFill/>
              <a:miter lim="800000"/>
              <a:headEnd/>
              <a:tailEnd/>
            </a:ln>
          </p:spPr>
        </p:pic>
        <p:pic>
          <p:nvPicPr>
            <p:cNvPr id="93233" name="Picture 213" descr="clear rectangle glow Blue corner copy"/>
            <p:cNvPicPr>
              <a:picLocks noChangeAspect="1" noChangeArrowheads="1"/>
            </p:cNvPicPr>
            <p:nvPr/>
          </p:nvPicPr>
          <p:blipFill>
            <a:blip r:embed="rId8"/>
            <a:srcRect/>
            <a:stretch>
              <a:fillRect/>
            </a:stretch>
          </p:blipFill>
          <p:spPr bwMode="auto">
            <a:xfrm>
              <a:off x="3702" y="2258"/>
              <a:ext cx="340" cy="340"/>
            </a:xfrm>
            <a:prstGeom prst="rect">
              <a:avLst/>
            </a:prstGeom>
            <a:noFill/>
            <a:ln w="9525">
              <a:noFill/>
              <a:miter lim="800000"/>
              <a:headEnd/>
              <a:tailEnd/>
            </a:ln>
          </p:spPr>
        </p:pic>
        <p:sp>
          <p:nvSpPr>
            <p:cNvPr id="93234" name="Text Box 214"/>
            <p:cNvSpPr txBox="1">
              <a:spLocks noChangeArrowheads="1"/>
            </p:cNvSpPr>
            <p:nvPr/>
          </p:nvSpPr>
          <p:spPr bwMode="auto">
            <a:xfrm>
              <a:off x="3789" y="2340"/>
              <a:ext cx="161" cy="155"/>
            </a:xfrm>
            <a:prstGeom prst="rect">
              <a:avLst/>
            </a:prstGeom>
            <a:noFill/>
            <a:ln w="9525" algn="ctr">
              <a:noFill/>
              <a:miter lim="800000"/>
              <a:headEnd/>
              <a:tailEnd/>
            </a:ln>
          </p:spPr>
          <p:txBody>
            <a:bodyPr wrap="none">
              <a:spAutoFit/>
            </a:bodyPr>
            <a:lstStyle/>
            <a:p>
              <a:r>
                <a:rPr lang="en-US" altLang="zh-CN" sz="1000"/>
                <a:t>6</a:t>
              </a:r>
            </a:p>
          </p:txBody>
        </p:sp>
        <p:pic>
          <p:nvPicPr>
            <p:cNvPr id="93235" name="Picture 13" descr="E:\Rushmi\Documents\Work\Graphics\HARDWARE_IMAGERY\Illustration - Misc Hardware\eHome icons\Server applicance large.png"/>
            <p:cNvPicPr>
              <a:picLocks noChangeAspect="1" noChangeArrowheads="1"/>
            </p:cNvPicPr>
            <p:nvPr/>
          </p:nvPicPr>
          <p:blipFill>
            <a:blip r:embed="rId26"/>
            <a:srcRect/>
            <a:stretch>
              <a:fillRect/>
            </a:stretch>
          </p:blipFill>
          <p:spPr bwMode="auto">
            <a:xfrm>
              <a:off x="3892" y="2592"/>
              <a:ext cx="422" cy="576"/>
            </a:xfrm>
            <a:prstGeom prst="rect">
              <a:avLst/>
            </a:prstGeom>
            <a:noFill/>
            <a:ln w="9525">
              <a:noFill/>
              <a:miter lim="800000"/>
              <a:headEnd/>
              <a:tailEnd/>
            </a:ln>
          </p:spPr>
        </p:pic>
        <p:grpSp>
          <p:nvGrpSpPr>
            <p:cNvPr id="93236" name="Group 191"/>
            <p:cNvGrpSpPr>
              <a:grpSpLocks/>
            </p:cNvGrpSpPr>
            <p:nvPr/>
          </p:nvGrpSpPr>
          <p:grpSpPr bwMode="auto">
            <a:xfrm>
              <a:off x="4228" y="3120"/>
              <a:ext cx="530" cy="559"/>
              <a:chOff x="5239696" y="2513922"/>
              <a:chExt cx="1975104" cy="2084832"/>
            </a:xfrm>
          </p:grpSpPr>
          <p:pic>
            <p:nvPicPr>
              <p:cNvPr id="93249" name="Picture 39" descr="E:\Rushmi\Desktop\Graphics\Document encrypted 3 glow small policy.png"/>
              <p:cNvPicPr>
                <a:picLocks noChangeAspect="1" noChangeArrowheads="1"/>
              </p:cNvPicPr>
              <p:nvPr/>
            </p:nvPicPr>
            <p:blipFill>
              <a:blip r:embed="rId12"/>
              <a:srcRect/>
              <a:stretch>
                <a:fillRect/>
              </a:stretch>
            </p:blipFill>
            <p:spPr bwMode="auto">
              <a:xfrm>
                <a:off x="5239696" y="2513922"/>
                <a:ext cx="1975104" cy="2084832"/>
              </a:xfrm>
              <a:prstGeom prst="rect">
                <a:avLst/>
              </a:prstGeom>
              <a:noFill/>
              <a:ln w="9525">
                <a:noFill/>
                <a:miter lim="800000"/>
                <a:headEnd/>
                <a:tailEnd/>
              </a:ln>
            </p:spPr>
          </p:pic>
          <p:pic>
            <p:nvPicPr>
              <p:cNvPr id="93250" name="Picture 16" descr="MSN dude green"/>
              <p:cNvPicPr>
                <a:picLocks noChangeAspect="1" noChangeArrowheads="1"/>
              </p:cNvPicPr>
              <p:nvPr/>
            </p:nvPicPr>
            <p:blipFill>
              <a:blip r:embed="rId13"/>
              <a:srcRect/>
              <a:stretch>
                <a:fillRect/>
              </a:stretch>
            </p:blipFill>
            <p:spPr bwMode="auto">
              <a:xfrm>
                <a:off x="6491759" y="2919663"/>
                <a:ext cx="224453" cy="228600"/>
              </a:xfrm>
              <a:prstGeom prst="rect">
                <a:avLst/>
              </a:prstGeom>
              <a:noFill/>
              <a:ln w="9525">
                <a:noFill/>
                <a:miter lim="800000"/>
                <a:headEnd/>
                <a:tailEnd/>
              </a:ln>
            </p:spPr>
          </p:pic>
          <p:pic>
            <p:nvPicPr>
              <p:cNvPr id="93251" name="Picture 16" descr="MSN dude green"/>
              <p:cNvPicPr>
                <a:picLocks noChangeAspect="1" noChangeArrowheads="1"/>
              </p:cNvPicPr>
              <p:nvPr/>
            </p:nvPicPr>
            <p:blipFill>
              <a:blip r:embed="rId13"/>
              <a:srcRect/>
              <a:stretch>
                <a:fillRect/>
              </a:stretch>
            </p:blipFill>
            <p:spPr bwMode="auto">
              <a:xfrm>
                <a:off x="6399517" y="2995863"/>
                <a:ext cx="224453" cy="228600"/>
              </a:xfrm>
              <a:prstGeom prst="rect">
                <a:avLst/>
              </a:prstGeom>
              <a:noFill/>
              <a:ln w="9525">
                <a:noFill/>
                <a:miter lim="800000"/>
                <a:headEnd/>
                <a:tailEnd/>
              </a:ln>
            </p:spPr>
          </p:pic>
          <p:pic>
            <p:nvPicPr>
              <p:cNvPr id="93252" name="Picture 16" descr="MSN dude green"/>
              <p:cNvPicPr>
                <a:picLocks noChangeAspect="1" noChangeArrowheads="1"/>
              </p:cNvPicPr>
              <p:nvPr/>
            </p:nvPicPr>
            <p:blipFill>
              <a:blip r:embed="rId13"/>
              <a:srcRect/>
              <a:stretch>
                <a:fillRect/>
              </a:stretch>
            </p:blipFill>
            <p:spPr bwMode="auto">
              <a:xfrm>
                <a:off x="6551917" y="3039979"/>
                <a:ext cx="224453" cy="228600"/>
              </a:xfrm>
              <a:prstGeom prst="rect">
                <a:avLst/>
              </a:prstGeom>
              <a:noFill/>
              <a:ln w="9525">
                <a:noFill/>
                <a:miter lim="800000"/>
                <a:headEnd/>
                <a:tailEnd/>
              </a:ln>
            </p:spPr>
          </p:pic>
        </p:grpSp>
        <p:pic>
          <p:nvPicPr>
            <p:cNvPr id="93237" name="Picture 145" descr="arrow 0 blue arrow curved 10"/>
            <p:cNvPicPr>
              <a:picLocks noChangeAspect="1" noChangeArrowheads="1"/>
            </p:cNvPicPr>
            <p:nvPr/>
          </p:nvPicPr>
          <p:blipFill>
            <a:blip r:embed="rId9"/>
            <a:srcRect/>
            <a:stretch>
              <a:fillRect/>
            </a:stretch>
          </p:blipFill>
          <p:spPr bwMode="auto">
            <a:xfrm rot="12600000" flipV="1">
              <a:off x="3953" y="3086"/>
              <a:ext cx="500" cy="396"/>
            </a:xfrm>
            <a:prstGeom prst="rect">
              <a:avLst/>
            </a:prstGeom>
            <a:noFill/>
            <a:ln w="9525">
              <a:noFill/>
              <a:miter lim="800000"/>
              <a:headEnd/>
              <a:tailEnd/>
            </a:ln>
          </p:spPr>
        </p:pic>
        <p:pic>
          <p:nvPicPr>
            <p:cNvPr id="93238" name="Picture 262" descr="connector stars - gold 2"/>
            <p:cNvPicPr>
              <a:picLocks noChangeAspect="1" noChangeArrowheads="1"/>
            </p:cNvPicPr>
            <p:nvPr/>
          </p:nvPicPr>
          <p:blipFill>
            <a:blip r:embed="rId10"/>
            <a:srcRect t="53339"/>
            <a:stretch>
              <a:fillRect/>
            </a:stretch>
          </p:blipFill>
          <p:spPr bwMode="auto">
            <a:xfrm rot="-4654945">
              <a:off x="4310" y="2754"/>
              <a:ext cx="262" cy="280"/>
            </a:xfrm>
            <a:prstGeom prst="rect">
              <a:avLst/>
            </a:prstGeom>
            <a:noFill/>
            <a:ln w="9525">
              <a:noFill/>
              <a:miter lim="800000"/>
              <a:headEnd/>
              <a:tailEnd/>
            </a:ln>
          </p:spPr>
        </p:pic>
        <p:pic>
          <p:nvPicPr>
            <p:cNvPr id="93239" name="Picture 208" descr="E:\Rushmi\Desktop\Graphics\Document.png"/>
            <p:cNvPicPr>
              <a:picLocks noChangeAspect="1" noChangeArrowheads="1"/>
            </p:cNvPicPr>
            <p:nvPr/>
          </p:nvPicPr>
          <p:blipFill>
            <a:blip r:embed="rId15"/>
            <a:srcRect/>
            <a:stretch>
              <a:fillRect/>
            </a:stretch>
          </p:blipFill>
          <p:spPr bwMode="auto">
            <a:xfrm>
              <a:off x="4372" y="2400"/>
              <a:ext cx="294" cy="322"/>
            </a:xfrm>
            <a:prstGeom prst="rect">
              <a:avLst/>
            </a:prstGeom>
            <a:noFill/>
            <a:ln w="9525">
              <a:noFill/>
              <a:miter lim="800000"/>
              <a:headEnd/>
              <a:tailEnd/>
            </a:ln>
          </p:spPr>
        </p:pic>
        <p:grpSp>
          <p:nvGrpSpPr>
            <p:cNvPr id="93240" name="Group 209"/>
            <p:cNvGrpSpPr>
              <a:grpSpLocks/>
            </p:cNvGrpSpPr>
            <p:nvPr/>
          </p:nvGrpSpPr>
          <p:grpSpPr bwMode="auto">
            <a:xfrm>
              <a:off x="4627" y="2400"/>
              <a:ext cx="417" cy="222"/>
              <a:chOff x="7949292" y="1507672"/>
              <a:chExt cx="737508" cy="393903"/>
            </a:xfrm>
          </p:grpSpPr>
          <p:pic>
            <p:nvPicPr>
              <p:cNvPr id="93243" name="Picture 22" descr="E:\Rushmi\Desktop\Graphics\headline quote white wide.png"/>
              <p:cNvPicPr>
                <a:picLocks noChangeAspect="1" noChangeArrowheads="1"/>
              </p:cNvPicPr>
              <p:nvPr/>
            </p:nvPicPr>
            <p:blipFill>
              <a:blip r:embed="rId16"/>
              <a:srcRect/>
              <a:stretch>
                <a:fillRect/>
              </a:stretch>
            </p:blipFill>
            <p:spPr bwMode="auto">
              <a:xfrm>
                <a:off x="8001000" y="1524000"/>
                <a:ext cx="685800" cy="377575"/>
              </a:xfrm>
              <a:prstGeom prst="rect">
                <a:avLst/>
              </a:prstGeom>
              <a:noFill/>
              <a:ln w="9525">
                <a:noFill/>
                <a:miter lim="800000"/>
                <a:headEnd/>
                <a:tailEnd/>
              </a:ln>
            </p:spPr>
          </p:pic>
          <p:sp>
            <p:nvSpPr>
              <p:cNvPr id="331" name="TextBox 330"/>
              <p:cNvSpPr txBox="1"/>
              <p:nvPr/>
            </p:nvSpPr>
            <p:spPr>
              <a:xfrm>
                <a:off x="7949291" y="1507672"/>
                <a:ext cx="622548" cy="290991"/>
              </a:xfrm>
              <a:prstGeom prst="rect">
                <a:avLst/>
              </a:prstGeom>
              <a:noFill/>
            </p:spPr>
            <p:txBody>
              <a:bodyPr wrap="none">
                <a:spAutoFit/>
              </a:bodyPr>
              <a:lstStyle/>
              <a:p>
                <a:pPr>
                  <a:defRPr/>
                </a:pPr>
                <a:r>
                  <a:rPr lang="en-US" sz="1100" dirty="0">
                    <a:solidFill>
                      <a:schemeClr val="bg2"/>
                    </a:solidFill>
                    <a:latin typeface="+mn-lt"/>
                    <a:ea typeface="ＭＳ Ｐゴシック" charset="-128"/>
                  </a:rPr>
                  <a:t>Policy</a:t>
                </a:r>
              </a:p>
            </p:txBody>
          </p:sp>
          <p:grpSp>
            <p:nvGrpSpPr>
              <p:cNvPr id="93245" name="Group 107"/>
              <p:cNvGrpSpPr>
                <a:grpSpLocks/>
              </p:cNvGrpSpPr>
              <p:nvPr/>
            </p:nvGrpSpPr>
            <p:grpSpPr bwMode="auto">
              <a:xfrm>
                <a:off x="8440921" y="1645031"/>
                <a:ext cx="205570" cy="190112"/>
                <a:chOff x="7037460" y="481374"/>
                <a:chExt cx="305902" cy="282901"/>
              </a:xfrm>
            </p:grpSpPr>
            <p:pic>
              <p:nvPicPr>
                <p:cNvPr id="93246" name="Picture 16" descr="MSN dude green"/>
                <p:cNvPicPr>
                  <a:picLocks noChangeAspect="1" noChangeArrowheads="1"/>
                </p:cNvPicPr>
                <p:nvPr/>
              </p:nvPicPr>
              <p:blipFill>
                <a:blip r:embed="rId13"/>
                <a:srcRect/>
                <a:stretch>
                  <a:fillRect/>
                </a:stretch>
              </p:blipFill>
              <p:spPr bwMode="auto">
                <a:xfrm>
                  <a:off x="7112335" y="481374"/>
                  <a:ext cx="182195" cy="185349"/>
                </a:xfrm>
                <a:prstGeom prst="rect">
                  <a:avLst/>
                </a:prstGeom>
                <a:noFill/>
                <a:ln w="9525">
                  <a:noFill/>
                  <a:miter lim="800000"/>
                  <a:headEnd/>
                  <a:tailEnd/>
                </a:ln>
              </p:spPr>
            </p:pic>
            <p:pic>
              <p:nvPicPr>
                <p:cNvPr id="93247" name="Picture 16" descr="MSN dude green"/>
                <p:cNvPicPr>
                  <a:picLocks noChangeAspect="1" noChangeArrowheads="1"/>
                </p:cNvPicPr>
                <p:nvPr/>
              </p:nvPicPr>
              <p:blipFill>
                <a:blip r:embed="rId13"/>
                <a:srcRect/>
                <a:stretch>
                  <a:fillRect/>
                </a:stretch>
              </p:blipFill>
              <p:spPr bwMode="auto">
                <a:xfrm>
                  <a:off x="7037460" y="543157"/>
                  <a:ext cx="182195" cy="185349"/>
                </a:xfrm>
                <a:prstGeom prst="rect">
                  <a:avLst/>
                </a:prstGeom>
                <a:noFill/>
                <a:ln w="9525">
                  <a:noFill/>
                  <a:miter lim="800000"/>
                  <a:headEnd/>
                  <a:tailEnd/>
                </a:ln>
              </p:spPr>
            </p:pic>
            <p:pic>
              <p:nvPicPr>
                <p:cNvPr id="93248" name="Picture 16" descr="MSN dude green"/>
                <p:cNvPicPr>
                  <a:picLocks noChangeAspect="1" noChangeArrowheads="1"/>
                </p:cNvPicPr>
                <p:nvPr/>
              </p:nvPicPr>
              <p:blipFill>
                <a:blip r:embed="rId13"/>
                <a:srcRect/>
                <a:stretch>
                  <a:fillRect/>
                </a:stretch>
              </p:blipFill>
              <p:spPr bwMode="auto">
                <a:xfrm>
                  <a:off x="7161167" y="578926"/>
                  <a:ext cx="182195" cy="185349"/>
                </a:xfrm>
                <a:prstGeom prst="rect">
                  <a:avLst/>
                </a:prstGeom>
                <a:noFill/>
                <a:ln w="9525">
                  <a:noFill/>
                  <a:miter lim="800000"/>
                  <a:headEnd/>
                  <a:tailEnd/>
                </a:ln>
              </p:spPr>
            </p:pic>
          </p:grpSp>
        </p:grpSp>
        <p:sp>
          <p:nvSpPr>
            <p:cNvPr id="93241" name="Text Box 184"/>
            <p:cNvSpPr txBox="1">
              <a:spLocks noChangeArrowheads="1"/>
            </p:cNvSpPr>
            <p:nvPr/>
          </p:nvSpPr>
          <p:spPr bwMode="auto">
            <a:xfrm>
              <a:off x="4531" y="2784"/>
              <a:ext cx="663" cy="346"/>
            </a:xfrm>
            <a:prstGeom prst="rect">
              <a:avLst/>
            </a:prstGeom>
            <a:noFill/>
            <a:ln w="9525" algn="ctr">
              <a:noFill/>
              <a:miter lim="800000"/>
              <a:headEnd/>
              <a:tailEnd/>
            </a:ln>
          </p:spPr>
          <p:txBody>
            <a:bodyPr>
              <a:spAutoFit/>
            </a:bodyPr>
            <a:lstStyle/>
            <a:p>
              <a:pPr>
                <a:spcBef>
                  <a:spcPct val="50000"/>
                </a:spcBef>
              </a:pPr>
              <a:r>
                <a:rPr lang="en-US" altLang="zh-CN" sz="1000">
                  <a:latin typeface="Segoe UI" pitchFamily="34" charset="0"/>
                </a:rPr>
                <a:t>Archive stores file and policy in the clear</a:t>
              </a:r>
            </a:p>
          </p:txBody>
        </p:sp>
        <p:pic>
          <p:nvPicPr>
            <p:cNvPr id="93242" name="Picture 10" descr="E:\Rushmi\Documents\Work\Graphics\Line\blue span.png"/>
            <p:cNvPicPr>
              <a:picLocks noChangeAspect="1" noChangeArrowheads="1"/>
            </p:cNvPicPr>
            <p:nvPr/>
          </p:nvPicPr>
          <p:blipFill>
            <a:blip r:embed="rId21"/>
            <a:srcRect/>
            <a:stretch>
              <a:fillRect/>
            </a:stretch>
          </p:blipFill>
          <p:spPr bwMode="auto">
            <a:xfrm rot="10539575">
              <a:off x="4093" y="2494"/>
              <a:ext cx="1224" cy="289"/>
            </a:xfrm>
            <a:prstGeom prst="rect">
              <a:avLst/>
            </a:prstGeom>
            <a:noFill/>
            <a:ln w="9525">
              <a:noFill/>
              <a:miter lim="800000"/>
              <a:headEnd/>
              <a:tailEnd/>
            </a:ln>
          </p:spPr>
        </p:pic>
      </p:grpSp>
      <p:pic>
        <p:nvPicPr>
          <p:cNvPr id="340" name="Picture 4" descr="C:\Users\Kevin\Desktop\ClipArt\XML Icons\Envelope-Open.png"/>
          <p:cNvPicPr>
            <a:picLocks noChangeAspect="1" noChangeArrowheads="1"/>
          </p:cNvPicPr>
          <p:nvPr/>
        </p:nvPicPr>
        <p:blipFill>
          <a:blip r:embed="rId27" cstate="print">
            <a:duotone>
              <a:schemeClr val="accent5">
                <a:shade val="45000"/>
                <a:satMod val="135000"/>
              </a:schemeClr>
              <a:prstClr val="white"/>
            </a:duotone>
          </a:blip>
          <a:srcRect/>
          <a:stretch>
            <a:fillRect/>
          </a:stretch>
        </p:blipFill>
        <p:spPr bwMode="auto">
          <a:xfrm flipH="1">
            <a:off x="1041399" y="2590800"/>
            <a:ext cx="651409" cy="609600"/>
          </a:xfrm>
          <a:prstGeom prst="rect">
            <a:avLst/>
          </a:prstGeom>
          <a:noFill/>
        </p:spPr>
      </p:pic>
      <p:grpSp>
        <p:nvGrpSpPr>
          <p:cNvPr id="28" name="Group 340"/>
          <p:cNvGrpSpPr>
            <a:grpSpLocks/>
          </p:cNvGrpSpPr>
          <p:nvPr/>
        </p:nvGrpSpPr>
        <p:grpSpPr bwMode="auto">
          <a:xfrm>
            <a:off x="2108200" y="3352800"/>
            <a:ext cx="488950" cy="457200"/>
            <a:chOff x="-1219200" y="2492198"/>
            <a:chExt cx="838200" cy="784402"/>
          </a:xfrm>
        </p:grpSpPr>
        <p:pic>
          <p:nvPicPr>
            <p:cNvPr id="342" name="Picture 4" descr="C:\Users\Kevin\Desktop\ClipArt\XML Icons\Envelope-Open.png"/>
            <p:cNvPicPr>
              <a:picLocks noChangeAspect="1" noChangeArrowheads="1"/>
            </p:cNvPicPr>
            <p:nvPr/>
          </p:nvPicPr>
          <p:blipFill>
            <a:blip r:embed="rId27" cstate="print">
              <a:duotone>
                <a:schemeClr val="accent5">
                  <a:shade val="45000"/>
                  <a:satMod val="135000"/>
                </a:schemeClr>
                <a:prstClr val="white"/>
              </a:duotone>
            </a:blip>
            <a:srcRect/>
            <a:stretch>
              <a:fillRect/>
            </a:stretch>
          </p:blipFill>
          <p:spPr bwMode="auto">
            <a:xfrm flipH="1">
              <a:off x="-1219200" y="2492198"/>
              <a:ext cx="838200" cy="784402"/>
            </a:xfrm>
            <a:prstGeom prst="rect">
              <a:avLst/>
            </a:prstGeom>
            <a:noFill/>
          </p:spPr>
        </p:pic>
        <p:grpSp>
          <p:nvGrpSpPr>
            <p:cNvPr id="93226" name="Group 168"/>
            <p:cNvGrpSpPr>
              <a:grpSpLocks/>
            </p:cNvGrpSpPr>
            <p:nvPr/>
          </p:nvGrpSpPr>
          <p:grpSpPr bwMode="auto">
            <a:xfrm rot="469585">
              <a:off x="-1197216" y="2787452"/>
              <a:ext cx="718390" cy="380663"/>
              <a:chOff x="2175556" y="4318337"/>
              <a:chExt cx="718390" cy="380663"/>
            </a:xfrm>
          </p:grpSpPr>
          <p:pic>
            <p:nvPicPr>
              <p:cNvPr id="93227" name="Picture 22" descr="E:\Rushmi\Desktop\Graphics\headline quote white wide.png"/>
              <p:cNvPicPr>
                <a:picLocks noChangeAspect="1" noChangeArrowheads="1"/>
              </p:cNvPicPr>
              <p:nvPr/>
            </p:nvPicPr>
            <p:blipFill>
              <a:blip r:embed="rId28"/>
              <a:srcRect/>
              <a:stretch>
                <a:fillRect/>
              </a:stretch>
            </p:blipFill>
            <p:spPr bwMode="auto">
              <a:xfrm>
                <a:off x="2278371" y="4361184"/>
                <a:ext cx="615575" cy="337816"/>
              </a:xfrm>
              <a:prstGeom prst="rect">
                <a:avLst/>
              </a:prstGeom>
              <a:noFill/>
              <a:ln w="9525">
                <a:noFill/>
                <a:miter lim="800000"/>
                <a:headEnd/>
                <a:tailEnd/>
              </a:ln>
            </p:spPr>
          </p:pic>
          <p:sp>
            <p:nvSpPr>
              <p:cNvPr id="345" name="TextBox 344"/>
              <p:cNvSpPr txBox="1"/>
              <p:nvPr/>
            </p:nvSpPr>
            <p:spPr bwMode="auto">
              <a:xfrm>
                <a:off x="2173519" y="4317641"/>
                <a:ext cx="672192" cy="318662"/>
              </a:xfrm>
              <a:prstGeom prst="rect">
                <a:avLst/>
              </a:prstGeom>
              <a:noFill/>
            </p:spPr>
            <p:txBody>
              <a:bodyPr wrap="none">
                <a:spAutoFit/>
              </a:bodyPr>
              <a:lstStyle/>
              <a:p>
                <a:pPr>
                  <a:defRPr/>
                </a:pPr>
                <a:r>
                  <a:rPr lang="en-US" sz="600" dirty="0">
                    <a:latin typeface="+mn-lt"/>
                    <a:ea typeface="ＭＳ Ｐゴシック" charset="-128"/>
                  </a:rPr>
                  <a:t>Policy</a:t>
                </a:r>
              </a:p>
            </p:txBody>
          </p:sp>
          <p:pic>
            <p:nvPicPr>
              <p:cNvPr id="93229" name="Picture 16" descr="MSN dude green"/>
              <p:cNvPicPr>
                <a:picLocks noChangeAspect="1" noChangeArrowheads="1"/>
              </p:cNvPicPr>
              <p:nvPr/>
            </p:nvPicPr>
            <p:blipFill>
              <a:blip r:embed="rId29"/>
              <a:srcRect/>
              <a:stretch>
                <a:fillRect/>
              </a:stretch>
            </p:blipFill>
            <p:spPr bwMode="auto">
              <a:xfrm>
                <a:off x="2718406" y="4469467"/>
                <a:ext cx="109900" cy="111440"/>
              </a:xfrm>
              <a:prstGeom prst="rect">
                <a:avLst/>
              </a:prstGeom>
              <a:noFill/>
              <a:ln w="9525">
                <a:noFill/>
                <a:miter lim="800000"/>
                <a:headEnd/>
                <a:tailEnd/>
              </a:ln>
            </p:spPr>
          </p:pic>
          <p:pic>
            <p:nvPicPr>
              <p:cNvPr id="93230" name="Picture 16" descr="MSN dude green"/>
              <p:cNvPicPr>
                <a:picLocks noChangeAspect="1" noChangeArrowheads="1"/>
              </p:cNvPicPr>
              <p:nvPr/>
            </p:nvPicPr>
            <p:blipFill>
              <a:blip r:embed="rId29"/>
              <a:srcRect/>
              <a:stretch>
                <a:fillRect/>
              </a:stretch>
            </p:blipFill>
            <p:spPr bwMode="auto">
              <a:xfrm>
                <a:off x="2673241" y="4506614"/>
                <a:ext cx="109900" cy="111440"/>
              </a:xfrm>
              <a:prstGeom prst="rect">
                <a:avLst/>
              </a:prstGeom>
              <a:noFill/>
              <a:ln w="9525">
                <a:noFill/>
                <a:miter lim="800000"/>
                <a:headEnd/>
                <a:tailEnd/>
              </a:ln>
            </p:spPr>
          </p:pic>
          <p:pic>
            <p:nvPicPr>
              <p:cNvPr id="93231" name="Picture 16" descr="MSN dude green"/>
              <p:cNvPicPr>
                <a:picLocks noChangeAspect="1" noChangeArrowheads="1"/>
              </p:cNvPicPr>
              <p:nvPr/>
            </p:nvPicPr>
            <p:blipFill>
              <a:blip r:embed="rId29"/>
              <a:srcRect/>
              <a:stretch>
                <a:fillRect/>
              </a:stretch>
            </p:blipFill>
            <p:spPr bwMode="auto">
              <a:xfrm>
                <a:off x="2747861" y="4528120"/>
                <a:ext cx="109900" cy="111440"/>
              </a:xfrm>
              <a:prstGeom prst="rect">
                <a:avLst/>
              </a:prstGeom>
              <a:noFill/>
              <a:ln w="9525">
                <a:noFill/>
                <a:miter lim="800000"/>
                <a:headEnd/>
                <a:tailEnd/>
              </a:ln>
            </p:spPr>
          </p:pic>
        </p:grpSp>
      </p:grpSp>
      <p:grpSp>
        <p:nvGrpSpPr>
          <p:cNvPr id="30" name="Group 348"/>
          <p:cNvGrpSpPr>
            <a:grpSpLocks/>
          </p:cNvGrpSpPr>
          <p:nvPr/>
        </p:nvGrpSpPr>
        <p:grpSpPr bwMode="auto">
          <a:xfrm>
            <a:off x="4089400" y="2590800"/>
            <a:ext cx="488950" cy="457200"/>
            <a:chOff x="-1219200" y="2492198"/>
            <a:chExt cx="838200" cy="784402"/>
          </a:xfrm>
        </p:grpSpPr>
        <p:pic>
          <p:nvPicPr>
            <p:cNvPr id="350" name="Picture 4" descr="C:\Users\Kevin\Desktop\ClipArt\XML Icons\Envelope-Open.png"/>
            <p:cNvPicPr>
              <a:picLocks noChangeAspect="1" noChangeArrowheads="1"/>
            </p:cNvPicPr>
            <p:nvPr/>
          </p:nvPicPr>
          <p:blipFill>
            <a:blip r:embed="rId27" cstate="print">
              <a:duotone>
                <a:schemeClr val="accent5">
                  <a:shade val="45000"/>
                  <a:satMod val="135000"/>
                </a:schemeClr>
                <a:prstClr val="white"/>
              </a:duotone>
            </a:blip>
            <a:srcRect/>
            <a:stretch>
              <a:fillRect/>
            </a:stretch>
          </p:blipFill>
          <p:spPr bwMode="auto">
            <a:xfrm flipH="1">
              <a:off x="-1219200" y="2492198"/>
              <a:ext cx="838200" cy="784402"/>
            </a:xfrm>
            <a:prstGeom prst="rect">
              <a:avLst/>
            </a:prstGeom>
            <a:noFill/>
          </p:spPr>
        </p:pic>
        <p:grpSp>
          <p:nvGrpSpPr>
            <p:cNvPr id="93219" name="Group 176"/>
            <p:cNvGrpSpPr>
              <a:grpSpLocks/>
            </p:cNvGrpSpPr>
            <p:nvPr/>
          </p:nvGrpSpPr>
          <p:grpSpPr bwMode="auto">
            <a:xfrm rot="469585">
              <a:off x="-1197216" y="2787452"/>
              <a:ext cx="718390" cy="380663"/>
              <a:chOff x="2175556" y="4318337"/>
              <a:chExt cx="718390" cy="380663"/>
            </a:xfrm>
          </p:grpSpPr>
          <p:pic>
            <p:nvPicPr>
              <p:cNvPr id="93220" name="Picture 22" descr="E:\Rushmi\Desktop\Graphics\headline quote white wide.png"/>
              <p:cNvPicPr>
                <a:picLocks noChangeAspect="1" noChangeArrowheads="1"/>
              </p:cNvPicPr>
              <p:nvPr/>
            </p:nvPicPr>
            <p:blipFill>
              <a:blip r:embed="rId28"/>
              <a:srcRect/>
              <a:stretch>
                <a:fillRect/>
              </a:stretch>
            </p:blipFill>
            <p:spPr bwMode="auto">
              <a:xfrm>
                <a:off x="2278371" y="4361184"/>
                <a:ext cx="615575" cy="337816"/>
              </a:xfrm>
              <a:prstGeom prst="rect">
                <a:avLst/>
              </a:prstGeom>
              <a:noFill/>
              <a:ln w="9525">
                <a:noFill/>
                <a:miter lim="800000"/>
                <a:headEnd/>
                <a:tailEnd/>
              </a:ln>
            </p:spPr>
          </p:pic>
          <p:sp>
            <p:nvSpPr>
              <p:cNvPr id="353" name="TextBox 352"/>
              <p:cNvSpPr txBox="1"/>
              <p:nvPr/>
            </p:nvSpPr>
            <p:spPr bwMode="auto">
              <a:xfrm>
                <a:off x="2173519" y="4317641"/>
                <a:ext cx="672192" cy="318662"/>
              </a:xfrm>
              <a:prstGeom prst="rect">
                <a:avLst/>
              </a:prstGeom>
              <a:noFill/>
            </p:spPr>
            <p:txBody>
              <a:bodyPr wrap="none">
                <a:spAutoFit/>
              </a:bodyPr>
              <a:lstStyle/>
              <a:p>
                <a:pPr>
                  <a:defRPr/>
                </a:pPr>
                <a:r>
                  <a:rPr lang="en-US" sz="600" dirty="0">
                    <a:latin typeface="+mn-lt"/>
                    <a:ea typeface="ＭＳ Ｐゴシック" charset="-128"/>
                  </a:rPr>
                  <a:t>Policy</a:t>
                </a:r>
              </a:p>
            </p:txBody>
          </p:sp>
          <p:pic>
            <p:nvPicPr>
              <p:cNvPr id="93222" name="Picture 16" descr="MSN dude green"/>
              <p:cNvPicPr>
                <a:picLocks noChangeAspect="1" noChangeArrowheads="1"/>
              </p:cNvPicPr>
              <p:nvPr/>
            </p:nvPicPr>
            <p:blipFill>
              <a:blip r:embed="rId29"/>
              <a:srcRect/>
              <a:stretch>
                <a:fillRect/>
              </a:stretch>
            </p:blipFill>
            <p:spPr bwMode="auto">
              <a:xfrm>
                <a:off x="2718406" y="4469467"/>
                <a:ext cx="109900" cy="111440"/>
              </a:xfrm>
              <a:prstGeom prst="rect">
                <a:avLst/>
              </a:prstGeom>
              <a:noFill/>
              <a:ln w="9525">
                <a:noFill/>
                <a:miter lim="800000"/>
                <a:headEnd/>
                <a:tailEnd/>
              </a:ln>
            </p:spPr>
          </p:pic>
          <p:pic>
            <p:nvPicPr>
              <p:cNvPr id="93223" name="Picture 16" descr="MSN dude green"/>
              <p:cNvPicPr>
                <a:picLocks noChangeAspect="1" noChangeArrowheads="1"/>
              </p:cNvPicPr>
              <p:nvPr/>
            </p:nvPicPr>
            <p:blipFill>
              <a:blip r:embed="rId29"/>
              <a:srcRect/>
              <a:stretch>
                <a:fillRect/>
              </a:stretch>
            </p:blipFill>
            <p:spPr bwMode="auto">
              <a:xfrm>
                <a:off x="2673241" y="4506614"/>
                <a:ext cx="109900" cy="111440"/>
              </a:xfrm>
              <a:prstGeom prst="rect">
                <a:avLst/>
              </a:prstGeom>
              <a:noFill/>
              <a:ln w="9525">
                <a:noFill/>
                <a:miter lim="800000"/>
                <a:headEnd/>
                <a:tailEnd/>
              </a:ln>
            </p:spPr>
          </p:pic>
          <p:pic>
            <p:nvPicPr>
              <p:cNvPr id="93224" name="Picture 16" descr="MSN dude green"/>
              <p:cNvPicPr>
                <a:picLocks noChangeAspect="1" noChangeArrowheads="1"/>
              </p:cNvPicPr>
              <p:nvPr/>
            </p:nvPicPr>
            <p:blipFill>
              <a:blip r:embed="rId29"/>
              <a:srcRect/>
              <a:stretch>
                <a:fillRect/>
              </a:stretch>
            </p:blipFill>
            <p:spPr bwMode="auto">
              <a:xfrm>
                <a:off x="2747861" y="4528120"/>
                <a:ext cx="109900" cy="111440"/>
              </a:xfrm>
              <a:prstGeom prst="rect">
                <a:avLst/>
              </a:prstGeom>
              <a:noFill/>
              <a:ln w="9525">
                <a:noFill/>
                <a:miter lim="800000"/>
                <a:headEnd/>
                <a:tailEnd/>
              </a:ln>
            </p:spPr>
          </p:pic>
        </p:grpSp>
      </p:grpSp>
      <p:grpSp>
        <p:nvGrpSpPr>
          <p:cNvPr id="224" name="Group 356"/>
          <p:cNvGrpSpPr>
            <a:grpSpLocks/>
          </p:cNvGrpSpPr>
          <p:nvPr/>
        </p:nvGrpSpPr>
        <p:grpSpPr bwMode="auto">
          <a:xfrm>
            <a:off x="6985000" y="2590800"/>
            <a:ext cx="488950" cy="457200"/>
            <a:chOff x="-1219200" y="2492198"/>
            <a:chExt cx="838200" cy="784402"/>
          </a:xfrm>
        </p:grpSpPr>
        <p:pic>
          <p:nvPicPr>
            <p:cNvPr id="358" name="Picture 4" descr="C:\Users\Kevin\Desktop\ClipArt\XML Icons\Envelope-Open.png"/>
            <p:cNvPicPr>
              <a:picLocks noChangeAspect="1" noChangeArrowheads="1"/>
            </p:cNvPicPr>
            <p:nvPr/>
          </p:nvPicPr>
          <p:blipFill>
            <a:blip r:embed="rId27" cstate="print">
              <a:duotone>
                <a:schemeClr val="accent5">
                  <a:shade val="45000"/>
                  <a:satMod val="135000"/>
                </a:schemeClr>
                <a:prstClr val="white"/>
              </a:duotone>
            </a:blip>
            <a:srcRect/>
            <a:stretch>
              <a:fillRect/>
            </a:stretch>
          </p:blipFill>
          <p:spPr bwMode="auto">
            <a:xfrm flipH="1">
              <a:off x="-1219200" y="2492198"/>
              <a:ext cx="838200" cy="784402"/>
            </a:xfrm>
            <a:prstGeom prst="rect">
              <a:avLst/>
            </a:prstGeom>
            <a:noFill/>
          </p:spPr>
        </p:pic>
        <p:grpSp>
          <p:nvGrpSpPr>
            <p:cNvPr id="93212" name="Group 295"/>
            <p:cNvGrpSpPr>
              <a:grpSpLocks/>
            </p:cNvGrpSpPr>
            <p:nvPr/>
          </p:nvGrpSpPr>
          <p:grpSpPr bwMode="auto">
            <a:xfrm rot="469585">
              <a:off x="-1197216" y="2787452"/>
              <a:ext cx="718390" cy="380663"/>
              <a:chOff x="2175556" y="4318337"/>
              <a:chExt cx="718390" cy="380663"/>
            </a:xfrm>
          </p:grpSpPr>
          <p:pic>
            <p:nvPicPr>
              <p:cNvPr id="93213" name="Picture 22" descr="E:\Rushmi\Desktop\Graphics\headline quote white wide.png"/>
              <p:cNvPicPr>
                <a:picLocks noChangeAspect="1" noChangeArrowheads="1"/>
              </p:cNvPicPr>
              <p:nvPr/>
            </p:nvPicPr>
            <p:blipFill>
              <a:blip r:embed="rId28"/>
              <a:srcRect/>
              <a:stretch>
                <a:fillRect/>
              </a:stretch>
            </p:blipFill>
            <p:spPr bwMode="auto">
              <a:xfrm>
                <a:off x="2278371" y="4361184"/>
                <a:ext cx="615575" cy="337816"/>
              </a:xfrm>
              <a:prstGeom prst="rect">
                <a:avLst/>
              </a:prstGeom>
              <a:noFill/>
              <a:ln w="9525">
                <a:noFill/>
                <a:miter lim="800000"/>
                <a:headEnd/>
                <a:tailEnd/>
              </a:ln>
            </p:spPr>
          </p:pic>
          <p:sp>
            <p:nvSpPr>
              <p:cNvPr id="361" name="TextBox 360"/>
              <p:cNvSpPr txBox="1"/>
              <p:nvPr/>
            </p:nvSpPr>
            <p:spPr bwMode="auto">
              <a:xfrm>
                <a:off x="2173519" y="4317641"/>
                <a:ext cx="672192" cy="318662"/>
              </a:xfrm>
              <a:prstGeom prst="rect">
                <a:avLst/>
              </a:prstGeom>
              <a:noFill/>
            </p:spPr>
            <p:txBody>
              <a:bodyPr wrap="none">
                <a:spAutoFit/>
              </a:bodyPr>
              <a:lstStyle/>
              <a:p>
                <a:pPr>
                  <a:defRPr/>
                </a:pPr>
                <a:r>
                  <a:rPr lang="en-US" sz="600" dirty="0">
                    <a:latin typeface="+mn-lt"/>
                    <a:ea typeface="ＭＳ Ｐゴシック" charset="-128"/>
                  </a:rPr>
                  <a:t>Policy</a:t>
                </a:r>
              </a:p>
            </p:txBody>
          </p:sp>
          <p:pic>
            <p:nvPicPr>
              <p:cNvPr id="93215" name="Picture 16" descr="MSN dude green"/>
              <p:cNvPicPr>
                <a:picLocks noChangeAspect="1" noChangeArrowheads="1"/>
              </p:cNvPicPr>
              <p:nvPr/>
            </p:nvPicPr>
            <p:blipFill>
              <a:blip r:embed="rId29"/>
              <a:srcRect/>
              <a:stretch>
                <a:fillRect/>
              </a:stretch>
            </p:blipFill>
            <p:spPr bwMode="auto">
              <a:xfrm>
                <a:off x="2718406" y="4469467"/>
                <a:ext cx="109900" cy="111440"/>
              </a:xfrm>
              <a:prstGeom prst="rect">
                <a:avLst/>
              </a:prstGeom>
              <a:noFill/>
              <a:ln w="9525">
                <a:noFill/>
                <a:miter lim="800000"/>
                <a:headEnd/>
                <a:tailEnd/>
              </a:ln>
            </p:spPr>
          </p:pic>
          <p:pic>
            <p:nvPicPr>
              <p:cNvPr id="93216" name="Picture 16" descr="MSN dude green"/>
              <p:cNvPicPr>
                <a:picLocks noChangeAspect="1" noChangeArrowheads="1"/>
              </p:cNvPicPr>
              <p:nvPr/>
            </p:nvPicPr>
            <p:blipFill>
              <a:blip r:embed="rId29"/>
              <a:srcRect/>
              <a:stretch>
                <a:fillRect/>
              </a:stretch>
            </p:blipFill>
            <p:spPr bwMode="auto">
              <a:xfrm>
                <a:off x="2673241" y="4506614"/>
                <a:ext cx="109900" cy="111440"/>
              </a:xfrm>
              <a:prstGeom prst="rect">
                <a:avLst/>
              </a:prstGeom>
              <a:noFill/>
              <a:ln w="9525">
                <a:noFill/>
                <a:miter lim="800000"/>
                <a:headEnd/>
                <a:tailEnd/>
              </a:ln>
            </p:spPr>
          </p:pic>
          <p:pic>
            <p:nvPicPr>
              <p:cNvPr id="93217" name="Picture 16" descr="MSN dude green"/>
              <p:cNvPicPr>
                <a:picLocks noChangeAspect="1" noChangeArrowheads="1"/>
              </p:cNvPicPr>
              <p:nvPr/>
            </p:nvPicPr>
            <p:blipFill>
              <a:blip r:embed="rId29"/>
              <a:srcRect/>
              <a:stretch>
                <a:fillRect/>
              </a:stretch>
            </p:blipFill>
            <p:spPr bwMode="auto">
              <a:xfrm>
                <a:off x="2747861" y="4528120"/>
                <a:ext cx="109900" cy="111440"/>
              </a:xfrm>
              <a:prstGeom prst="rect">
                <a:avLst/>
              </a:prstGeom>
              <a:noFill/>
              <a:ln w="9525">
                <a:noFill/>
                <a:miter lim="800000"/>
                <a:headEnd/>
                <a:tailEnd/>
              </a:ln>
            </p:spPr>
          </p:pic>
        </p:grpSp>
      </p:grpSp>
      <p:sp>
        <p:nvSpPr>
          <p:cNvPr id="93210" name="TextBox 153">
            <a:hlinkClick r:id="rId30"/>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24"/>
                                        </p:tgtEl>
                                        <p:attrNameLst>
                                          <p:attrName>style.visibility</p:attrName>
                                        </p:attrNameLst>
                                      </p:cBhvr>
                                      <p:to>
                                        <p:strVal val="visible"/>
                                      </p:to>
                                    </p:set>
                                    <p:animEffect transition="in" filter="fade">
                                      <p:cBhvr>
                                        <p:cTn id="29" dur="500"/>
                                        <p:tgtEl>
                                          <p:spTgt spid="2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45" name="Rounded Rectangle 44"/>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46" name="Round Same Side Corner Rectangle 45"/>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95240" name="Group 41"/>
          <p:cNvGrpSpPr>
            <a:grpSpLocks/>
          </p:cNvGrpSpPr>
          <p:nvPr/>
        </p:nvGrpSpPr>
        <p:grpSpPr bwMode="auto">
          <a:xfrm>
            <a:off x="7927975" y="434975"/>
            <a:ext cx="1025525" cy="660400"/>
            <a:chOff x="7327990" y="687613"/>
            <a:chExt cx="2055649" cy="1323006"/>
          </a:xfrm>
        </p:grpSpPr>
        <p:sp>
          <p:nvSpPr>
            <p:cNvPr id="61" name="Oval 60"/>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62" name="TextBox 61"/>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63" name="Block Arc 62"/>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95242" name="Group 72"/>
          <p:cNvGrpSpPr>
            <a:grpSpLocks/>
          </p:cNvGrpSpPr>
          <p:nvPr/>
        </p:nvGrpSpPr>
        <p:grpSpPr bwMode="auto">
          <a:xfrm>
            <a:off x="8031163" y="30163"/>
            <a:ext cx="917575" cy="587375"/>
            <a:chOff x="-1795842" y="3032045"/>
            <a:chExt cx="1012160" cy="647876"/>
          </a:xfrm>
        </p:grpSpPr>
        <p:pic>
          <p:nvPicPr>
            <p:cNvPr id="65"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95277" name="Picture 65"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95278" name="Picture 66"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95243" name="Rectangle 54"/>
          <p:cNvSpPr>
            <a:spLocks noChangeArrowheads="1"/>
          </p:cNvSpPr>
          <p:nvPr/>
        </p:nvSpPr>
        <p:spPr bwMode="auto">
          <a:xfrm>
            <a:off x="-165100" y="1757363"/>
            <a:ext cx="8704263" cy="989012"/>
          </a:xfrm>
          <a:prstGeom prst="rect">
            <a:avLst/>
          </a:prstGeom>
          <a:noFill/>
          <a:ln w="9525">
            <a:noFill/>
            <a:miter lim="800000"/>
            <a:headEnd/>
            <a:tailEnd/>
          </a:ln>
        </p:spPr>
        <p:txBody>
          <a:bodyPr>
            <a:spAutoFit/>
          </a:bodyPr>
          <a:lstStyle/>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Control access to content across the document lifecycle</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Allow only authorized access to documents based on user or group rights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Secure transmission and storage of sensitive information within the document wherever it goes </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Provide a seamless end-user experience for reading protected content through automated key acquisition</a:t>
            </a:r>
          </a:p>
        </p:txBody>
      </p:sp>
      <p:sp>
        <p:nvSpPr>
          <p:cNvPr id="95244" name="Title 48"/>
          <p:cNvSpPr>
            <a:spLocks noGrp="1"/>
          </p:cNvSpPr>
          <p:nvPr>
            <p:ph type="title"/>
          </p:nvPr>
        </p:nvSpPr>
        <p:spPr/>
        <p:txBody>
          <a:bodyPr/>
          <a:lstStyle/>
          <a:p>
            <a:r>
              <a:rPr altLang="zh-CN" smtClean="0"/>
              <a:t>Rights-Protected Document Overview</a:t>
            </a:r>
          </a:p>
        </p:txBody>
      </p:sp>
      <p:sp>
        <p:nvSpPr>
          <p:cNvPr id="125" name="Rounded Rectangle 124"/>
          <p:cNvSpPr/>
          <p:nvPr/>
        </p:nvSpPr>
        <p:spPr bwMode="auto">
          <a:xfrm>
            <a:off x="381000" y="2890838"/>
            <a:ext cx="8367713" cy="3536950"/>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solidFill>
                <a:srgbClr val="FFFFFF"/>
              </a:solidFill>
              <a:latin typeface="Segoe UI" pitchFamily="34" charset="0"/>
              <a:cs typeface="Segoe UI" pitchFamily="34" charset="0"/>
            </a:endParaRPr>
          </a:p>
        </p:txBody>
      </p:sp>
      <p:sp>
        <p:nvSpPr>
          <p:cNvPr id="126" name="AutoShape 3"/>
          <p:cNvSpPr>
            <a:spLocks noChangeArrowheads="1"/>
          </p:cNvSpPr>
          <p:nvPr/>
        </p:nvSpPr>
        <p:spPr bwMode="auto">
          <a:xfrm rot="10800000">
            <a:off x="3136900" y="3144838"/>
            <a:ext cx="2689225" cy="2968625"/>
          </a:xfrm>
          <a:prstGeom prst="foldedCorner">
            <a:avLst>
              <a:gd name="adj" fmla="val 12500"/>
            </a:avLst>
          </a:prstGeom>
          <a:gradFill>
            <a:gsLst>
              <a:gs pos="0">
                <a:schemeClr val="bg1">
                  <a:lumMod val="95000"/>
                </a:schemeClr>
              </a:gs>
              <a:gs pos="100000">
                <a:schemeClr val="bg1">
                  <a:lumMod val="85000"/>
                </a:schemeClr>
              </a:gs>
            </a:gsLst>
            <a:lin ang="16200000" scaled="1"/>
          </a:gradFill>
          <a:ln w="9525">
            <a:solidFill>
              <a:schemeClr val="tx1"/>
            </a:solidFill>
            <a:round/>
            <a:headEnd/>
            <a:tailEnd/>
          </a:ln>
          <a:effectLst/>
        </p:spPr>
        <p:txBody>
          <a:bodyPr rot="10800000" wrap="none" lIns="91435" tIns="45717" rIns="91435" bIns="45717" anchor="ctr"/>
          <a:lstStyle/>
          <a:p>
            <a:pPr algn="ctr" eaLnBrk="0" hangingPunct="0">
              <a:defRPr/>
            </a:pPr>
            <a:endParaRPr lang="es-ES" sz="1200" b="1" dirty="0">
              <a:solidFill>
                <a:srgbClr val="000000"/>
              </a:solidFill>
              <a:ea typeface="ＭＳ Ｐゴシック" charset="-128"/>
              <a:cs typeface="ＭＳ Ｐゴシック" charset="-128"/>
            </a:endParaRPr>
          </a:p>
        </p:txBody>
      </p:sp>
      <p:grpSp>
        <p:nvGrpSpPr>
          <p:cNvPr id="95247" name="Group 100"/>
          <p:cNvGrpSpPr>
            <a:grpSpLocks/>
          </p:cNvGrpSpPr>
          <p:nvPr/>
        </p:nvGrpSpPr>
        <p:grpSpPr bwMode="auto">
          <a:xfrm>
            <a:off x="6103938" y="3727450"/>
            <a:ext cx="685800" cy="696913"/>
            <a:chOff x="4038600" y="3429000"/>
            <a:chExt cx="685800" cy="696088"/>
          </a:xfrm>
        </p:grpSpPr>
        <p:pic>
          <p:nvPicPr>
            <p:cNvPr id="95270" name="Picture 7" descr="C:\Documents and Settings\justin\Desktop\JC015\Servers computer.png"/>
            <p:cNvPicPr>
              <a:picLocks noChangeAspect="1" noChangeArrowheads="1"/>
            </p:cNvPicPr>
            <p:nvPr/>
          </p:nvPicPr>
          <p:blipFill>
            <a:blip r:embed="rId6"/>
            <a:srcRect/>
            <a:stretch>
              <a:fillRect/>
            </a:stretch>
          </p:blipFill>
          <p:spPr bwMode="auto">
            <a:xfrm>
              <a:off x="4038600" y="3429000"/>
              <a:ext cx="652805" cy="696088"/>
            </a:xfrm>
            <a:prstGeom prst="rect">
              <a:avLst/>
            </a:prstGeom>
            <a:noFill/>
            <a:ln w="9525">
              <a:noFill/>
              <a:miter lim="800000"/>
              <a:headEnd/>
              <a:tailEnd/>
            </a:ln>
          </p:spPr>
        </p:pic>
        <p:grpSp>
          <p:nvGrpSpPr>
            <p:cNvPr id="95271" name="Group 39"/>
            <p:cNvGrpSpPr>
              <a:grpSpLocks/>
            </p:cNvGrpSpPr>
            <p:nvPr/>
          </p:nvGrpSpPr>
          <p:grpSpPr bwMode="auto">
            <a:xfrm>
              <a:off x="4337217" y="3657600"/>
              <a:ext cx="387183" cy="446604"/>
              <a:chOff x="4504894" y="3646456"/>
              <a:chExt cx="480765" cy="630451"/>
            </a:xfrm>
          </p:grpSpPr>
          <p:pic>
            <p:nvPicPr>
              <p:cNvPr id="95272" name="Picture 195" descr="Document_Document01"/>
              <p:cNvPicPr>
                <a:picLocks noChangeAspect="1" noChangeArrowheads="1"/>
              </p:cNvPicPr>
              <p:nvPr/>
            </p:nvPicPr>
            <p:blipFill>
              <a:blip r:embed="rId7"/>
              <a:srcRect/>
              <a:stretch>
                <a:fillRect/>
              </a:stretch>
            </p:blipFill>
            <p:spPr bwMode="auto">
              <a:xfrm>
                <a:off x="4504894" y="3646456"/>
                <a:ext cx="480765" cy="630451"/>
              </a:xfrm>
              <a:prstGeom prst="rect">
                <a:avLst/>
              </a:prstGeom>
              <a:noFill/>
              <a:ln w="9525">
                <a:noFill/>
                <a:miter lim="800000"/>
                <a:headEnd/>
                <a:tailEnd/>
              </a:ln>
            </p:spPr>
          </p:pic>
          <p:pic>
            <p:nvPicPr>
              <p:cNvPr id="95273" name="Picture 5" descr="D:\Clip_Installer\DVD_ART\Artwork_Imagery\HARDWARE_IMAGERY\Illustration - Misc Hardware\Windows Vista Illustration Icons\Complete.png"/>
              <p:cNvPicPr>
                <a:picLocks noChangeAspect="1" noChangeArrowheads="1"/>
              </p:cNvPicPr>
              <p:nvPr/>
            </p:nvPicPr>
            <p:blipFill>
              <a:blip r:embed="rId8"/>
              <a:srcRect/>
              <a:stretch>
                <a:fillRect/>
              </a:stretch>
            </p:blipFill>
            <p:spPr bwMode="auto">
              <a:xfrm>
                <a:off x="4544580" y="3708113"/>
                <a:ext cx="143452" cy="143452"/>
              </a:xfrm>
              <a:prstGeom prst="rect">
                <a:avLst/>
              </a:prstGeom>
              <a:noFill/>
              <a:ln w="9525">
                <a:noFill/>
                <a:miter lim="800000"/>
                <a:headEnd/>
                <a:tailEnd/>
              </a:ln>
            </p:spPr>
          </p:pic>
          <p:pic>
            <p:nvPicPr>
              <p:cNvPr id="95274" name="Picture 6" descr="D:\Clip_Installer\DVD_ART\Artwork_Imagery\HARDWARE_IMAGERY\Illustration - Misc Hardware\Windows Vista Illustration Icons\Error.png"/>
              <p:cNvPicPr>
                <a:picLocks noChangeAspect="1" noChangeArrowheads="1"/>
              </p:cNvPicPr>
              <p:nvPr/>
            </p:nvPicPr>
            <p:blipFill>
              <a:blip r:embed="rId9"/>
              <a:srcRect/>
              <a:stretch>
                <a:fillRect/>
              </a:stretch>
            </p:blipFill>
            <p:spPr bwMode="auto">
              <a:xfrm>
                <a:off x="4534766" y="3871193"/>
                <a:ext cx="165100" cy="165100"/>
              </a:xfrm>
              <a:prstGeom prst="rect">
                <a:avLst/>
              </a:prstGeom>
              <a:noFill/>
              <a:ln w="9525">
                <a:noFill/>
                <a:miter lim="800000"/>
                <a:headEnd/>
                <a:tailEnd/>
              </a:ln>
            </p:spPr>
          </p:pic>
          <p:pic>
            <p:nvPicPr>
              <p:cNvPr id="95275" name="Picture 5" descr="D:\Clip_Installer\DVD_ART\Artwork_Imagery\HARDWARE_IMAGERY\Illustration - Misc Hardware\Windows Vista Illustration Icons\Complete.png"/>
              <p:cNvPicPr>
                <a:picLocks noChangeAspect="1" noChangeArrowheads="1"/>
              </p:cNvPicPr>
              <p:nvPr/>
            </p:nvPicPr>
            <p:blipFill>
              <a:blip r:embed="rId8"/>
              <a:srcRect/>
              <a:stretch>
                <a:fillRect/>
              </a:stretch>
            </p:blipFill>
            <p:spPr bwMode="auto">
              <a:xfrm>
                <a:off x="4539962" y="4036004"/>
                <a:ext cx="143452" cy="143452"/>
              </a:xfrm>
              <a:prstGeom prst="rect">
                <a:avLst/>
              </a:prstGeom>
              <a:noFill/>
              <a:ln w="9525">
                <a:noFill/>
                <a:miter lim="800000"/>
                <a:headEnd/>
                <a:tailEnd/>
              </a:ln>
            </p:spPr>
          </p:pic>
        </p:grpSp>
      </p:grpSp>
      <p:pic>
        <p:nvPicPr>
          <p:cNvPr id="95248" name="Picture 136" descr="My Computer.png"/>
          <p:cNvPicPr>
            <a:picLocks noChangeAspect="1"/>
          </p:cNvPicPr>
          <p:nvPr/>
        </p:nvPicPr>
        <p:blipFill>
          <a:blip r:embed="rId10"/>
          <a:srcRect/>
          <a:stretch>
            <a:fillRect/>
          </a:stretch>
        </p:blipFill>
        <p:spPr bwMode="auto">
          <a:xfrm>
            <a:off x="6103938" y="4568825"/>
            <a:ext cx="685800" cy="685800"/>
          </a:xfrm>
          <a:prstGeom prst="rect">
            <a:avLst/>
          </a:prstGeom>
          <a:noFill/>
          <a:ln w="9525">
            <a:noFill/>
            <a:miter lim="800000"/>
            <a:headEnd/>
            <a:tailEnd/>
          </a:ln>
        </p:spPr>
      </p:pic>
      <p:pic>
        <p:nvPicPr>
          <p:cNvPr id="140" name="Picture 139" descr="Font TC.png"/>
          <p:cNvPicPr>
            <a:picLocks noChangeAspect="1"/>
          </p:cNvPicPr>
          <p:nvPr/>
        </p:nvPicPr>
        <p:blipFill>
          <a:blip r:embed="rId11"/>
          <a:srcRect/>
          <a:stretch>
            <a:fillRect/>
          </a:stretch>
        </p:blipFill>
        <p:spPr bwMode="auto">
          <a:xfrm>
            <a:off x="4587875" y="3417888"/>
            <a:ext cx="387350" cy="387350"/>
          </a:xfrm>
          <a:prstGeom prst="rect">
            <a:avLst/>
          </a:prstGeom>
          <a:noFill/>
          <a:ln w="9525">
            <a:noFill/>
            <a:miter lim="800000"/>
            <a:headEnd/>
            <a:tailEnd/>
          </a:ln>
        </p:spPr>
      </p:pic>
      <p:pic>
        <p:nvPicPr>
          <p:cNvPr id="141" name="Picture 140" descr="Key.png"/>
          <p:cNvPicPr>
            <a:picLocks noChangeAspect="1"/>
          </p:cNvPicPr>
          <p:nvPr/>
        </p:nvPicPr>
        <p:blipFill>
          <a:blip r:embed="rId12"/>
          <a:srcRect/>
          <a:stretch>
            <a:fillRect/>
          </a:stretch>
        </p:blipFill>
        <p:spPr bwMode="auto">
          <a:xfrm>
            <a:off x="4683125" y="3295650"/>
            <a:ext cx="525463" cy="525463"/>
          </a:xfrm>
          <a:prstGeom prst="rect">
            <a:avLst/>
          </a:prstGeom>
          <a:noFill/>
          <a:ln w="9525">
            <a:noFill/>
            <a:miter lim="800000"/>
            <a:headEnd/>
            <a:tailEnd/>
          </a:ln>
        </p:spPr>
      </p:pic>
      <p:sp>
        <p:nvSpPr>
          <p:cNvPr id="95251" name="TextBox 141"/>
          <p:cNvSpPr txBox="1">
            <a:spLocks noChangeArrowheads="1"/>
          </p:cNvSpPr>
          <p:nvPr/>
        </p:nvSpPr>
        <p:spPr bwMode="auto">
          <a:xfrm>
            <a:off x="4406900" y="3838575"/>
            <a:ext cx="846138" cy="400050"/>
          </a:xfrm>
          <a:prstGeom prst="rect">
            <a:avLst/>
          </a:prstGeom>
          <a:noFill/>
          <a:ln w="9525">
            <a:noFill/>
            <a:miter lim="800000"/>
            <a:headEnd/>
            <a:tailEnd/>
          </a:ln>
        </p:spPr>
        <p:txBody>
          <a:bodyPr>
            <a:spAutoFit/>
          </a:bodyPr>
          <a:lstStyle/>
          <a:p>
            <a:pPr algn="ctr" eaLnBrk="0" hangingPunct="0"/>
            <a:r>
              <a:rPr lang="en-US" altLang="zh-CN" sz="1000">
                <a:solidFill>
                  <a:srgbClr val="000000"/>
                </a:solidFill>
                <a:latin typeface="Segoe"/>
              </a:rPr>
              <a:t>Publishing License</a:t>
            </a:r>
          </a:p>
        </p:txBody>
      </p:sp>
      <p:sp>
        <p:nvSpPr>
          <p:cNvPr id="95252" name="TextBox 143"/>
          <p:cNvSpPr txBox="1">
            <a:spLocks noChangeArrowheads="1"/>
          </p:cNvSpPr>
          <p:nvPr/>
        </p:nvSpPr>
        <p:spPr bwMode="auto">
          <a:xfrm>
            <a:off x="5849938" y="4383088"/>
            <a:ext cx="1998662" cy="247650"/>
          </a:xfrm>
          <a:prstGeom prst="rect">
            <a:avLst/>
          </a:prstGeom>
          <a:noFill/>
          <a:ln w="9525">
            <a:noFill/>
            <a:miter lim="800000"/>
            <a:headEnd/>
            <a:tailEnd/>
          </a:ln>
        </p:spPr>
        <p:txBody>
          <a:bodyPr>
            <a:spAutoFit/>
          </a:bodyPr>
          <a:lstStyle/>
          <a:p>
            <a:pPr algn="ctr" eaLnBrk="0" hangingPunct="0"/>
            <a:r>
              <a:rPr lang="en-US" altLang="zh-CN" sz="1000">
                <a:solidFill>
                  <a:srgbClr val="000000"/>
                </a:solidFill>
                <a:latin typeface="Segoe UI" pitchFamily="34" charset="0"/>
                <a:cs typeface="Segoe UI" pitchFamily="34" charset="0"/>
              </a:rPr>
              <a:t>AD RMS </a:t>
            </a:r>
            <a:r>
              <a:rPr lang="en-US" altLang="zh-CN" sz="1000">
                <a:solidFill>
                  <a:srgbClr val="000000"/>
                </a:solidFill>
                <a:latin typeface="Segoe"/>
              </a:rPr>
              <a:t>Server</a:t>
            </a:r>
          </a:p>
        </p:txBody>
      </p:sp>
      <p:sp>
        <p:nvSpPr>
          <p:cNvPr id="95253" name="TextBox 144"/>
          <p:cNvSpPr txBox="1">
            <a:spLocks noChangeArrowheads="1"/>
          </p:cNvSpPr>
          <p:nvPr/>
        </p:nvSpPr>
        <p:spPr bwMode="auto">
          <a:xfrm>
            <a:off x="5849938" y="5235575"/>
            <a:ext cx="2151062" cy="246063"/>
          </a:xfrm>
          <a:prstGeom prst="rect">
            <a:avLst/>
          </a:prstGeom>
          <a:noFill/>
          <a:ln w="9525">
            <a:noFill/>
            <a:miter lim="800000"/>
            <a:headEnd/>
            <a:tailEnd/>
          </a:ln>
        </p:spPr>
        <p:txBody>
          <a:bodyPr>
            <a:spAutoFit/>
          </a:bodyPr>
          <a:lstStyle/>
          <a:p>
            <a:pPr algn="ctr" eaLnBrk="0" hangingPunct="0"/>
            <a:r>
              <a:rPr lang="en-US" altLang="zh-CN" sz="1000">
                <a:solidFill>
                  <a:srgbClr val="000000"/>
                </a:solidFill>
                <a:latin typeface="Segoe UI" pitchFamily="34" charset="0"/>
                <a:cs typeface="Segoe UI" pitchFamily="34" charset="0"/>
              </a:rPr>
              <a:t>AD RMS </a:t>
            </a:r>
            <a:r>
              <a:rPr lang="en-US" altLang="zh-CN" sz="1000">
                <a:solidFill>
                  <a:srgbClr val="000000"/>
                </a:solidFill>
                <a:latin typeface="Segoe"/>
              </a:rPr>
              <a:t>Client</a:t>
            </a:r>
          </a:p>
        </p:txBody>
      </p:sp>
      <p:sp>
        <p:nvSpPr>
          <p:cNvPr id="146" name="Rounded Rectangular Callout 145"/>
          <p:cNvSpPr/>
          <p:nvPr/>
        </p:nvSpPr>
        <p:spPr bwMode="auto">
          <a:xfrm>
            <a:off x="5935663" y="3097213"/>
            <a:ext cx="2214562" cy="506412"/>
          </a:xfrm>
          <a:prstGeom prst="wedgeRoundRectCallout">
            <a:avLst>
              <a:gd name="adj1" fmla="val -90330"/>
              <a:gd name="adj2" fmla="val 68250"/>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rgbClr val="000000"/>
                </a:solidFill>
                <a:latin typeface="Segoe UI" pitchFamily="34" charset="0"/>
                <a:cs typeface="Segoe UI" pitchFamily="34" charset="0"/>
              </a:rPr>
              <a:t>Signed with the AD RMS server’s private key</a:t>
            </a:r>
          </a:p>
        </p:txBody>
      </p:sp>
      <p:sp>
        <p:nvSpPr>
          <p:cNvPr id="147" name="Rounded Rectangular Callout 146"/>
          <p:cNvSpPr/>
          <p:nvPr/>
        </p:nvSpPr>
        <p:spPr bwMode="auto">
          <a:xfrm>
            <a:off x="838200" y="3097213"/>
            <a:ext cx="2216150" cy="903287"/>
          </a:xfrm>
          <a:prstGeom prst="wedgeRoundRectCallout">
            <a:avLst>
              <a:gd name="adj1" fmla="val 75186"/>
              <a:gd name="adj2" fmla="val 26219"/>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rgbClr val="000000"/>
                </a:solidFill>
                <a:latin typeface="Segoe UI" pitchFamily="34" charset="0"/>
                <a:cs typeface="Segoe UI" pitchFamily="34" charset="0"/>
              </a:rPr>
              <a:t>Created when file is protected, encrypted with the Active Directory</a:t>
            </a:r>
            <a:r>
              <a:rPr lang="en-US" sz="1100" baseline="30000" dirty="0">
                <a:solidFill>
                  <a:srgbClr val="000000"/>
                </a:solidFill>
                <a:latin typeface="Segoe UI" pitchFamily="34" charset="0"/>
                <a:cs typeface="Segoe UI" pitchFamily="34" charset="0"/>
              </a:rPr>
              <a:t>®</a:t>
            </a:r>
            <a:r>
              <a:rPr lang="en-US" sz="1100" dirty="0">
                <a:solidFill>
                  <a:srgbClr val="000000"/>
                </a:solidFill>
                <a:latin typeface="Segoe UI" pitchFamily="34" charset="0"/>
                <a:cs typeface="Segoe UI" pitchFamily="34" charset="0"/>
              </a:rPr>
              <a:t> Rights Management Services (AD RMS) server’s public key</a:t>
            </a:r>
          </a:p>
        </p:txBody>
      </p:sp>
      <p:sp>
        <p:nvSpPr>
          <p:cNvPr id="148" name="Rounded Rectangular Callout 147"/>
          <p:cNvSpPr/>
          <p:nvPr/>
        </p:nvSpPr>
        <p:spPr bwMode="auto">
          <a:xfrm>
            <a:off x="730250" y="5441950"/>
            <a:ext cx="2214563" cy="371475"/>
          </a:xfrm>
          <a:prstGeom prst="wedgeRoundRectCallout">
            <a:avLst>
              <a:gd name="adj1" fmla="val 62414"/>
              <a:gd name="adj2" fmla="val -29094"/>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rgbClr val="000000"/>
                </a:solidFill>
                <a:latin typeface="Segoe UI" pitchFamily="34" charset="0"/>
                <a:cs typeface="Segoe UI" pitchFamily="34" charset="0"/>
              </a:rPr>
              <a:t>Encrypted with content key</a:t>
            </a:r>
          </a:p>
        </p:txBody>
      </p:sp>
      <p:grpSp>
        <p:nvGrpSpPr>
          <p:cNvPr id="6" name="Group 43"/>
          <p:cNvGrpSpPr>
            <a:grpSpLocks/>
          </p:cNvGrpSpPr>
          <p:nvPr/>
        </p:nvGrpSpPr>
        <p:grpSpPr bwMode="auto">
          <a:xfrm>
            <a:off x="3244850" y="4389438"/>
            <a:ext cx="2486025" cy="1490662"/>
            <a:chOff x="3115258" y="4015793"/>
            <a:chExt cx="2486645" cy="1489857"/>
          </a:xfrm>
        </p:grpSpPr>
        <p:sp>
          <p:nvSpPr>
            <p:cNvPr id="150" name="AutoShape 11"/>
            <p:cNvSpPr>
              <a:spLocks noChangeArrowheads="1"/>
            </p:cNvSpPr>
            <p:nvPr/>
          </p:nvSpPr>
          <p:spPr bwMode="auto">
            <a:xfrm>
              <a:off x="3118434" y="4590158"/>
              <a:ext cx="2473942" cy="915492"/>
            </a:xfrm>
            <a:prstGeom prst="flowChartDocument">
              <a:avLst/>
            </a:prstGeom>
            <a:solidFill>
              <a:schemeClr val="tx1">
                <a:lumMod val="50000"/>
                <a:lumOff val="50000"/>
                <a:alpha val="61000"/>
              </a:schemeClr>
            </a:solidFill>
            <a:ln w="9525">
              <a:solidFill>
                <a:schemeClr val="bg1">
                  <a:lumMod val="50000"/>
                </a:schemeClr>
              </a:solidFill>
              <a:miter lim="800000"/>
              <a:headEnd/>
              <a:tailEnd/>
            </a:ln>
            <a:effectLst/>
          </p:spPr>
          <p:txBody>
            <a:bodyPr wrap="none" lIns="91435" tIns="45717" rIns="91435" bIns="45717" anchor="ctr"/>
            <a:lstStyle/>
            <a:p>
              <a:pPr algn="ctr" eaLnBrk="0" hangingPunct="0">
                <a:defRPr/>
              </a:pPr>
              <a:r>
                <a:rPr lang="en-US" sz="1000" dirty="0">
                  <a:solidFill>
                    <a:srgbClr val="000000"/>
                  </a:solidFill>
                  <a:latin typeface="Segoe" pitchFamily="34" charset="0"/>
                  <a:ea typeface="ＭＳ Ｐゴシック" charset="-128"/>
                  <a:cs typeface="ＭＳ Ｐゴシック" charset="-128"/>
                </a:rPr>
                <a:t>Contents </a:t>
              </a:r>
              <a:r>
                <a:rPr lang="en-US" sz="1000" dirty="0">
                  <a:solidFill>
                    <a:srgbClr val="000000"/>
                  </a:solidFill>
                  <a:latin typeface="Segoe" pitchFamily="34" charset="0"/>
                  <a:ea typeface="ＭＳ Ｐゴシック" charset="-128"/>
                  <a:cs typeface="ＭＳ Ｐゴシック" charset="-128"/>
                </a:rPr>
                <a:t>of the file</a:t>
              </a:r>
            </a:p>
            <a:p>
              <a:pPr algn="ctr" eaLnBrk="0" hangingPunct="0">
                <a:defRPr/>
              </a:pPr>
              <a:r>
                <a:rPr lang="en-US" sz="1000" dirty="0">
                  <a:solidFill>
                    <a:srgbClr val="000000"/>
                  </a:solidFill>
                  <a:latin typeface="Segoe" pitchFamily="34" charset="0"/>
                  <a:ea typeface="ＭＳ Ｐゴシック" charset="-128"/>
                  <a:cs typeface="ＭＳ Ｐゴシック" charset="-128"/>
                </a:rPr>
                <a:t>(text, pictures, and so on)</a:t>
              </a:r>
            </a:p>
          </p:txBody>
        </p:sp>
        <p:sp>
          <p:nvSpPr>
            <p:cNvPr id="151" name="Text Box 84"/>
            <p:cNvSpPr txBox="1">
              <a:spLocks noChangeArrowheads="1"/>
            </p:cNvSpPr>
            <p:nvPr/>
          </p:nvSpPr>
          <p:spPr bwMode="auto">
            <a:xfrm>
              <a:off x="3115258" y="4015793"/>
              <a:ext cx="2486645" cy="553738"/>
            </a:xfrm>
            <a:prstGeom prst="rect">
              <a:avLst/>
            </a:prstGeom>
            <a:solidFill>
              <a:srgbClr val="3043D0">
                <a:alpha val="72157"/>
              </a:srgbClr>
            </a:solidFill>
            <a:ln w="9525" algn="ctr">
              <a:noFill/>
              <a:miter lim="800000"/>
              <a:headEnd/>
              <a:tailEnd/>
            </a:ln>
            <a:effectLst/>
          </p:spPr>
          <p:txBody>
            <a:bodyPr>
              <a:spAutoFit/>
            </a:bodyPr>
            <a:lstStyle/>
            <a:p>
              <a:pPr eaLnBrk="0" hangingPunct="0">
                <a:defRPr/>
              </a:pPr>
              <a:r>
                <a:rPr lang="en-US" sz="1000" dirty="0">
                  <a:solidFill>
                    <a:srgbClr val="FFFFFF"/>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Usage Rights</a:t>
              </a:r>
            </a:p>
            <a:p>
              <a:pPr eaLnBrk="0" hangingPunct="0">
                <a:defRPr/>
              </a:pPr>
              <a:r>
                <a:rPr lang="en-US" sz="1000" dirty="0">
                  <a:solidFill>
                    <a:srgbClr val="FFFFFF"/>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Bob@fabrikam.com: Read, Print</a:t>
              </a:r>
            </a:p>
            <a:p>
              <a:pPr eaLnBrk="0" hangingPunct="0">
                <a:defRPr/>
              </a:pPr>
              <a:r>
                <a:rPr lang="en-US" sz="1000" dirty="0">
                  <a:solidFill>
                    <a:srgbClr val="FFFFFF"/>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Lawyers@fabrikam.com: Read</a:t>
              </a:r>
            </a:p>
          </p:txBody>
        </p:sp>
      </p:grpSp>
      <p:pic>
        <p:nvPicPr>
          <p:cNvPr id="43" name="Picture 42" descr="Key.png"/>
          <p:cNvPicPr>
            <a:picLocks noChangeAspect="1"/>
          </p:cNvPicPr>
          <p:nvPr/>
        </p:nvPicPr>
        <p:blipFill>
          <a:blip r:embed="rId12" cstate="print">
            <a:grayscl/>
            <a:lum bright="-3000"/>
          </a:blip>
          <a:srcRect l="10419" r="12003"/>
          <a:stretch>
            <a:fillRect/>
          </a:stretch>
        </p:blipFill>
        <p:spPr>
          <a:xfrm rot="18000000">
            <a:off x="3747986" y="3379318"/>
            <a:ext cx="407363" cy="525101"/>
          </a:xfrm>
          <a:prstGeom prst="roundRect">
            <a:avLst>
              <a:gd name="adj" fmla="val 13366"/>
            </a:avLst>
          </a:prstGeom>
          <a:solidFill>
            <a:schemeClr val="bg1">
              <a:alpha val="82000"/>
            </a:schemeClr>
          </a:solidFill>
        </p:spPr>
      </p:pic>
      <p:pic>
        <p:nvPicPr>
          <p:cNvPr id="42" name="Picture 41" descr="Key.png"/>
          <p:cNvPicPr>
            <a:picLocks noChangeAspect="1"/>
          </p:cNvPicPr>
          <p:nvPr/>
        </p:nvPicPr>
        <p:blipFill>
          <a:blip r:embed="rId12" cstate="print"/>
          <a:srcRect l="9457" r="8683"/>
          <a:stretch>
            <a:fillRect/>
          </a:stretch>
        </p:blipFill>
        <p:spPr>
          <a:xfrm>
            <a:off x="3884682" y="3301312"/>
            <a:ext cx="429846" cy="525101"/>
          </a:xfrm>
          <a:prstGeom prst="roundRect">
            <a:avLst>
              <a:gd name="adj" fmla="val 13366"/>
            </a:avLst>
          </a:prstGeom>
          <a:solidFill>
            <a:srgbClr val="92D050">
              <a:alpha val="82000"/>
            </a:srgbClr>
          </a:solidFill>
        </p:spPr>
      </p:pic>
      <p:sp>
        <p:nvSpPr>
          <p:cNvPr id="95260" name="TextBox 142"/>
          <p:cNvSpPr txBox="1">
            <a:spLocks noChangeArrowheads="1"/>
          </p:cNvSpPr>
          <p:nvPr/>
        </p:nvSpPr>
        <p:spPr bwMode="auto">
          <a:xfrm>
            <a:off x="3494088" y="3856038"/>
            <a:ext cx="935037" cy="246062"/>
          </a:xfrm>
          <a:prstGeom prst="rect">
            <a:avLst/>
          </a:prstGeom>
          <a:noFill/>
          <a:ln w="9525">
            <a:noFill/>
            <a:miter lim="800000"/>
            <a:headEnd/>
            <a:tailEnd/>
          </a:ln>
        </p:spPr>
        <p:txBody>
          <a:bodyPr>
            <a:spAutoFit/>
          </a:bodyPr>
          <a:lstStyle/>
          <a:p>
            <a:pPr algn="ctr" eaLnBrk="0" hangingPunct="0"/>
            <a:r>
              <a:rPr lang="en-US" altLang="zh-CN" sz="1000">
                <a:solidFill>
                  <a:srgbClr val="000000"/>
                </a:solidFill>
                <a:latin typeface="Segoe"/>
              </a:rPr>
              <a:t>Content Key</a:t>
            </a:r>
          </a:p>
        </p:txBody>
      </p:sp>
      <p:grpSp>
        <p:nvGrpSpPr>
          <p:cNvPr id="7" name="Group 44"/>
          <p:cNvGrpSpPr>
            <a:grpSpLocks/>
          </p:cNvGrpSpPr>
          <p:nvPr/>
        </p:nvGrpSpPr>
        <p:grpSpPr bwMode="auto">
          <a:xfrm>
            <a:off x="5849938" y="5521325"/>
            <a:ext cx="1119187" cy="838200"/>
            <a:chOff x="5721216" y="5147155"/>
            <a:chExt cx="1117878" cy="838999"/>
          </a:xfrm>
        </p:grpSpPr>
        <p:grpSp>
          <p:nvGrpSpPr>
            <p:cNvPr id="95264" name="Group 133"/>
            <p:cNvGrpSpPr>
              <a:grpSpLocks/>
            </p:cNvGrpSpPr>
            <p:nvPr/>
          </p:nvGrpSpPr>
          <p:grpSpPr bwMode="auto">
            <a:xfrm>
              <a:off x="5885324" y="5147155"/>
              <a:ext cx="864462" cy="640381"/>
              <a:chOff x="7249728" y="4738376"/>
              <a:chExt cx="864462" cy="640381"/>
            </a:xfrm>
          </p:grpSpPr>
          <p:pic>
            <p:nvPicPr>
              <p:cNvPr id="95266" name="Picture 15" descr="C:\Program Files\Microsoft Resource DVD Artwork\DVD_ART\Artwork_Imagery\HARDWARE_IMAGERY\Illustration - Misc Hardware\Windows Vista Illustration Icons\Generic User.png"/>
              <p:cNvPicPr>
                <a:picLocks noChangeAspect="1" noChangeArrowheads="1"/>
              </p:cNvPicPr>
              <p:nvPr/>
            </p:nvPicPr>
            <p:blipFill>
              <a:blip r:embed="rId13"/>
              <a:srcRect/>
              <a:stretch>
                <a:fillRect/>
              </a:stretch>
            </p:blipFill>
            <p:spPr bwMode="auto">
              <a:xfrm>
                <a:off x="7508837" y="4738376"/>
                <a:ext cx="605353" cy="620583"/>
              </a:xfrm>
              <a:prstGeom prst="rect">
                <a:avLst/>
              </a:prstGeom>
              <a:noFill/>
              <a:ln w="9525">
                <a:noFill/>
                <a:miter lim="800000"/>
                <a:headEnd/>
                <a:tailEnd/>
              </a:ln>
            </p:spPr>
          </p:pic>
          <p:pic>
            <p:nvPicPr>
              <p:cNvPr id="95267" name="Picture 55" descr="Configurations Menu.png"/>
              <p:cNvPicPr>
                <a:picLocks noChangeAspect="1"/>
              </p:cNvPicPr>
              <p:nvPr/>
            </p:nvPicPr>
            <p:blipFill>
              <a:blip r:embed="rId14"/>
              <a:srcRect/>
              <a:stretch>
                <a:fillRect/>
              </a:stretch>
            </p:blipFill>
            <p:spPr bwMode="auto">
              <a:xfrm>
                <a:off x="7249728" y="5015884"/>
                <a:ext cx="362873" cy="362873"/>
              </a:xfrm>
              <a:prstGeom prst="rect">
                <a:avLst/>
              </a:prstGeom>
              <a:noFill/>
              <a:ln w="9525">
                <a:noFill/>
                <a:miter lim="800000"/>
                <a:headEnd/>
                <a:tailEnd/>
              </a:ln>
            </p:spPr>
          </p:pic>
        </p:grpSp>
        <p:sp>
          <p:nvSpPr>
            <p:cNvPr id="95265" name="TextBox 46"/>
            <p:cNvSpPr txBox="1">
              <a:spLocks noChangeArrowheads="1"/>
            </p:cNvSpPr>
            <p:nvPr/>
          </p:nvSpPr>
          <p:spPr bwMode="auto">
            <a:xfrm>
              <a:off x="5721216" y="5739933"/>
              <a:ext cx="1117878" cy="246221"/>
            </a:xfrm>
            <a:prstGeom prst="rect">
              <a:avLst/>
            </a:prstGeom>
            <a:noFill/>
            <a:ln w="9525">
              <a:noFill/>
              <a:miter lim="800000"/>
              <a:headEnd/>
              <a:tailEnd/>
            </a:ln>
          </p:spPr>
          <p:txBody>
            <a:bodyPr>
              <a:spAutoFit/>
            </a:bodyPr>
            <a:lstStyle/>
            <a:p>
              <a:pPr algn="ctr" eaLnBrk="0" hangingPunct="0"/>
              <a:r>
                <a:rPr lang="en-US" altLang="zh-CN" sz="1000">
                  <a:solidFill>
                    <a:srgbClr val="000000"/>
                  </a:solidFill>
                  <a:latin typeface="Segoe"/>
                </a:rPr>
                <a:t>End User</a:t>
              </a:r>
            </a:p>
          </p:txBody>
        </p:sp>
      </p:grpSp>
      <p:pic>
        <p:nvPicPr>
          <p:cNvPr id="95262" name="Picture 49" descr="AD-RMS_sml.png"/>
          <p:cNvPicPr>
            <a:picLocks noChangeAspect="1"/>
          </p:cNvPicPr>
          <p:nvPr/>
        </p:nvPicPr>
        <p:blipFill>
          <a:blip r:embed="rId15"/>
          <a:srcRect/>
          <a:stretch>
            <a:fillRect/>
          </a:stretch>
        </p:blipFill>
        <p:spPr bwMode="auto">
          <a:xfrm>
            <a:off x="528638" y="1066800"/>
            <a:ext cx="2489200" cy="425450"/>
          </a:xfrm>
          <a:prstGeom prst="rect">
            <a:avLst/>
          </a:prstGeom>
          <a:noFill/>
          <a:ln w="9525">
            <a:noFill/>
            <a:miter lim="800000"/>
            <a:headEnd/>
            <a:tailEnd/>
          </a:ln>
        </p:spPr>
      </p:pic>
      <p:sp>
        <p:nvSpPr>
          <p:cNvPr id="95263" name="TextBox 47">
            <a:hlinkClick r:id="rId16"/>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500" fill="hold"/>
                                        <p:tgtEl>
                                          <p:spTgt spid="43"/>
                                        </p:tgtEl>
                                      </p:cBhvr>
                                      <p:by x="125000" y="125000"/>
                                    </p:animScale>
                                  </p:childTnLst>
                                </p:cTn>
                              </p:par>
                            </p:childTnLst>
                          </p:cTn>
                        </p:par>
                        <p:par>
                          <p:cTn id="11" fill="hold">
                            <p:stCondLst>
                              <p:cond delay="1500"/>
                            </p:stCondLst>
                            <p:childTnLst>
                              <p:par>
                                <p:cTn id="12" presetID="6" presetClass="emph" presetSubtype="0" fill="hold" nodeType="afterEffect">
                                  <p:stCondLst>
                                    <p:cond delay="0"/>
                                  </p:stCondLst>
                                  <p:childTnLst>
                                    <p:animScale>
                                      <p:cBhvr>
                                        <p:cTn id="13" dur="500" fill="hold"/>
                                        <p:tgtEl>
                                          <p:spTgt spid="43"/>
                                        </p:tgtEl>
                                      </p:cBhvr>
                                      <p:by x="80000" y="80000"/>
                                    </p:animScale>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8"/>
                                        </p:tgtEl>
                                        <p:attrNameLst>
                                          <p:attrName>style.visibility</p:attrName>
                                        </p:attrNameLst>
                                      </p:cBhvr>
                                      <p:to>
                                        <p:strVal val="visible"/>
                                      </p:to>
                                    </p:set>
                                    <p:animEffect transition="in" filter="fade">
                                      <p:cBhvr>
                                        <p:cTn id="22" dur="1000"/>
                                        <p:tgtEl>
                                          <p:spTgt spid="148"/>
                                        </p:tgtEl>
                                      </p:cBhvr>
                                    </p:animEffect>
                                  </p:childTnLst>
                                </p:cTn>
                              </p:par>
                            </p:childTnLst>
                          </p:cTn>
                        </p:par>
                        <p:par>
                          <p:cTn id="23" fill="hold">
                            <p:stCondLst>
                              <p:cond delay="1000"/>
                            </p:stCondLst>
                            <p:childTnLst>
                              <p:par>
                                <p:cTn id="24" presetID="6" presetClass="emph" presetSubtype="0" fill="hold" nodeType="afterEffect">
                                  <p:stCondLst>
                                    <p:cond delay="0"/>
                                  </p:stCondLst>
                                  <p:childTnLst>
                                    <p:animScale>
                                      <p:cBhvr>
                                        <p:cTn id="25" dur="500" fill="hold"/>
                                        <p:tgtEl>
                                          <p:spTgt spid="6"/>
                                        </p:tgtEl>
                                      </p:cBhvr>
                                      <p:by x="125000" y="125000"/>
                                    </p:animScale>
                                  </p:childTnLst>
                                </p:cTn>
                              </p:par>
                            </p:childTnLst>
                          </p:cTn>
                        </p:par>
                        <p:par>
                          <p:cTn id="26" fill="hold">
                            <p:stCondLst>
                              <p:cond delay="1500"/>
                            </p:stCondLst>
                            <p:childTnLst>
                              <p:par>
                                <p:cTn id="27" presetID="6" presetClass="emph" presetSubtype="0" fill="hold" nodeType="afterEffect">
                                  <p:stCondLst>
                                    <p:cond delay="0"/>
                                  </p:stCondLst>
                                  <p:childTnLst>
                                    <p:animScale>
                                      <p:cBhvr>
                                        <p:cTn id="28" dur="500" fill="hold"/>
                                        <p:tgtEl>
                                          <p:spTgt spid="6"/>
                                        </p:tgtEl>
                                      </p:cBhvr>
                                      <p:by x="80000" y="80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6"/>
                                        </p:tgtEl>
                                        <p:attrNameLst>
                                          <p:attrName>style.visibility</p:attrName>
                                        </p:attrNameLst>
                                      </p:cBhvr>
                                      <p:to>
                                        <p:strVal val="visible"/>
                                      </p:to>
                                    </p:set>
                                    <p:animEffect transition="in" filter="fade">
                                      <p:cBhvr>
                                        <p:cTn id="33" dur="1000"/>
                                        <p:tgtEl>
                                          <p:spTgt spid="146"/>
                                        </p:tgtEl>
                                      </p:cBhvr>
                                    </p:animEffect>
                                  </p:childTnLst>
                                </p:cTn>
                              </p:par>
                            </p:childTnLst>
                          </p:cTn>
                        </p:par>
                        <p:par>
                          <p:cTn id="34" fill="hold">
                            <p:stCondLst>
                              <p:cond delay="1000"/>
                            </p:stCondLst>
                            <p:childTnLst>
                              <p:par>
                                <p:cTn id="35" presetID="6" presetClass="emph" presetSubtype="0" fill="hold" nodeType="afterEffect">
                                  <p:stCondLst>
                                    <p:cond delay="0"/>
                                  </p:stCondLst>
                                  <p:childTnLst>
                                    <p:animScale>
                                      <p:cBhvr>
                                        <p:cTn id="36" dur="500" fill="hold"/>
                                        <p:tgtEl>
                                          <p:spTgt spid="140"/>
                                        </p:tgtEl>
                                      </p:cBhvr>
                                      <p:by x="125000" y="125000"/>
                                    </p:animScale>
                                  </p:childTnLst>
                                </p:cTn>
                              </p:par>
                            </p:childTnLst>
                          </p:cTn>
                        </p:par>
                        <p:par>
                          <p:cTn id="37" fill="hold">
                            <p:stCondLst>
                              <p:cond delay="1500"/>
                            </p:stCondLst>
                            <p:childTnLst>
                              <p:par>
                                <p:cTn id="38" presetID="6" presetClass="emph" presetSubtype="0" fill="hold" nodeType="afterEffect">
                                  <p:stCondLst>
                                    <p:cond delay="0"/>
                                  </p:stCondLst>
                                  <p:childTnLst>
                                    <p:animScale>
                                      <p:cBhvr>
                                        <p:cTn id="39" dur="500" fill="hold"/>
                                        <p:tgtEl>
                                          <p:spTgt spid="140"/>
                                        </p:tgtEl>
                                      </p:cBhvr>
                                      <p:by x="80000" y="80000"/>
                                    </p:animScale>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fade">
                                      <p:cBhvr>
                                        <p:cTn id="43" dur="500"/>
                                        <p:tgtEl>
                                          <p:spTgt spid="141"/>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P spid="1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102" name="Rounded Rectangle 101"/>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103" name="Round Same Side Corner Rectangle 102"/>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97288" name="Group 41"/>
          <p:cNvGrpSpPr>
            <a:grpSpLocks/>
          </p:cNvGrpSpPr>
          <p:nvPr/>
        </p:nvGrpSpPr>
        <p:grpSpPr bwMode="auto">
          <a:xfrm>
            <a:off x="7927975" y="434975"/>
            <a:ext cx="1025525" cy="660400"/>
            <a:chOff x="7327990" y="687613"/>
            <a:chExt cx="2055649" cy="1323006"/>
          </a:xfrm>
        </p:grpSpPr>
        <p:sp>
          <p:nvSpPr>
            <p:cNvPr id="105" name="Oval 104"/>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106" name="TextBox 105"/>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107" name="Block Arc 106"/>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97290" name="Group 72"/>
          <p:cNvGrpSpPr>
            <a:grpSpLocks/>
          </p:cNvGrpSpPr>
          <p:nvPr/>
        </p:nvGrpSpPr>
        <p:grpSpPr bwMode="auto">
          <a:xfrm>
            <a:off x="8031163" y="30163"/>
            <a:ext cx="917575" cy="587375"/>
            <a:chOff x="-1795842" y="3032045"/>
            <a:chExt cx="1012160" cy="647876"/>
          </a:xfrm>
        </p:grpSpPr>
        <p:pic>
          <p:nvPicPr>
            <p:cNvPr id="111"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97368" name="Picture 111"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97369" name="Picture 113"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97291" name="Rectangle 5"/>
          <p:cNvSpPr>
            <a:spLocks noGrp="1" noChangeArrowheads="1"/>
          </p:cNvSpPr>
          <p:nvPr>
            <p:ph type="title"/>
          </p:nvPr>
        </p:nvSpPr>
        <p:spPr/>
        <p:txBody>
          <a:bodyPr/>
          <a:lstStyle/>
          <a:p>
            <a:r>
              <a:rPr altLang="zh-CN" smtClean="0"/>
              <a:t>Protecting Documents</a:t>
            </a:r>
          </a:p>
        </p:txBody>
      </p:sp>
      <p:sp>
        <p:nvSpPr>
          <p:cNvPr id="91" name="Rounded Rectangle 90"/>
          <p:cNvSpPr/>
          <p:nvPr/>
        </p:nvSpPr>
        <p:spPr bwMode="auto">
          <a:xfrm>
            <a:off x="381000" y="3078163"/>
            <a:ext cx="8367713" cy="3398837"/>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97293" name="Rectangle 92"/>
          <p:cNvSpPr>
            <a:spLocks noChangeArrowheads="1"/>
          </p:cNvSpPr>
          <p:nvPr/>
        </p:nvSpPr>
        <p:spPr bwMode="auto">
          <a:xfrm>
            <a:off x="-165100" y="1758950"/>
            <a:ext cx="8280400" cy="1230313"/>
          </a:xfrm>
          <a:prstGeom prst="rect">
            <a:avLst/>
          </a:prstGeom>
          <a:noFill/>
          <a:ln w="9525">
            <a:noFill/>
            <a:miter lim="800000"/>
            <a:headEnd/>
            <a:tailEnd/>
          </a:ln>
        </p:spPr>
        <p:txBody>
          <a:bodyPr>
            <a:spAutoFit/>
          </a:bodyPr>
          <a:lstStyle/>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Help protect documents from unauthorized access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Offer document-level encryption to secure information on the fly</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Prevent restricted content from being copied by using the Print Screen feature</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Support file expiration—content in a restricted e-mail cannot be viewed after a specified period of time</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Enable usage rights to be enforced after the information is accessed by an authorized user</a:t>
            </a:r>
          </a:p>
        </p:txBody>
      </p:sp>
      <p:sp>
        <p:nvSpPr>
          <p:cNvPr id="97294" name="TextBox 93"/>
          <p:cNvSpPr txBox="1">
            <a:spLocks noChangeArrowheads="1"/>
          </p:cNvSpPr>
          <p:nvPr/>
        </p:nvSpPr>
        <p:spPr bwMode="auto">
          <a:xfrm>
            <a:off x="5248275" y="5927725"/>
            <a:ext cx="830263" cy="276225"/>
          </a:xfrm>
          <a:prstGeom prst="rect">
            <a:avLst/>
          </a:prstGeom>
          <a:noFill/>
          <a:ln w="9525">
            <a:noFill/>
            <a:miter lim="800000"/>
            <a:headEnd/>
            <a:tailEnd/>
          </a:ln>
        </p:spPr>
        <p:txBody>
          <a:bodyPr>
            <a:spAutoFit/>
          </a:bodyPr>
          <a:lstStyle/>
          <a:p>
            <a:pPr eaLnBrk="0" hangingPunct="0"/>
            <a:r>
              <a:rPr lang="en-US" altLang="zh-CN" sz="1200">
                <a:latin typeface="Calibri" pitchFamily="34" charset="0"/>
              </a:rPr>
              <a:t>Recipient </a:t>
            </a:r>
          </a:p>
        </p:txBody>
      </p:sp>
      <p:sp>
        <p:nvSpPr>
          <p:cNvPr id="97295" name="TextBox 95"/>
          <p:cNvSpPr txBox="1">
            <a:spLocks noChangeArrowheads="1"/>
          </p:cNvSpPr>
          <p:nvPr/>
        </p:nvSpPr>
        <p:spPr bwMode="auto">
          <a:xfrm>
            <a:off x="1466850" y="5892800"/>
            <a:ext cx="1674813" cy="277813"/>
          </a:xfrm>
          <a:prstGeom prst="rect">
            <a:avLst/>
          </a:prstGeom>
          <a:noFill/>
          <a:ln w="9525">
            <a:noFill/>
            <a:miter lim="800000"/>
            <a:headEnd/>
            <a:tailEnd/>
          </a:ln>
        </p:spPr>
        <p:txBody>
          <a:bodyPr>
            <a:spAutoFit/>
          </a:bodyPr>
          <a:lstStyle/>
          <a:p>
            <a:pPr eaLnBrk="0" hangingPunct="0"/>
            <a:r>
              <a:rPr lang="en-US" altLang="zh-CN" sz="1200">
                <a:latin typeface="Calibri" pitchFamily="34" charset="0"/>
              </a:rPr>
              <a:t>Information Author</a:t>
            </a:r>
          </a:p>
        </p:txBody>
      </p:sp>
      <p:sp>
        <p:nvSpPr>
          <p:cNvPr id="97296" name="TextBox 96"/>
          <p:cNvSpPr txBox="1">
            <a:spLocks noChangeArrowheads="1"/>
          </p:cNvSpPr>
          <p:nvPr/>
        </p:nvSpPr>
        <p:spPr bwMode="auto">
          <a:xfrm>
            <a:off x="3602038" y="4505325"/>
            <a:ext cx="949325" cy="373063"/>
          </a:xfrm>
          <a:prstGeom prst="rect">
            <a:avLst/>
          </a:prstGeom>
          <a:noFill/>
          <a:ln w="9525">
            <a:noFill/>
            <a:miter lim="800000"/>
            <a:headEnd/>
            <a:tailEnd/>
          </a:ln>
        </p:spPr>
        <p:txBody>
          <a:bodyPr>
            <a:spAutoFit/>
          </a:bodyPr>
          <a:lstStyle/>
          <a:p>
            <a:pPr algn="ctr" eaLnBrk="0" hangingPunct="0"/>
            <a:r>
              <a:rPr lang="en-US" altLang="zh-CN" sz="1200">
                <a:latin typeface="Calibri" pitchFamily="34" charset="0"/>
              </a:rPr>
              <a:t>AD RMS Server</a:t>
            </a:r>
          </a:p>
        </p:txBody>
      </p:sp>
      <p:grpSp>
        <p:nvGrpSpPr>
          <p:cNvPr id="97297" name="Group 95"/>
          <p:cNvGrpSpPr>
            <a:grpSpLocks/>
          </p:cNvGrpSpPr>
          <p:nvPr/>
        </p:nvGrpSpPr>
        <p:grpSpPr bwMode="auto">
          <a:xfrm>
            <a:off x="6254750" y="3489325"/>
            <a:ext cx="838200" cy="695325"/>
            <a:chOff x="9601200" y="3124200"/>
            <a:chExt cx="609600" cy="506246"/>
          </a:xfrm>
        </p:grpSpPr>
        <p:pic>
          <p:nvPicPr>
            <p:cNvPr id="97365" name="Picture 7" descr="C:\Documents and Settings\justin\Desktop\JC015\Servers computer.png"/>
            <p:cNvPicPr>
              <a:picLocks noChangeAspect="1" noChangeArrowheads="1"/>
            </p:cNvPicPr>
            <p:nvPr/>
          </p:nvPicPr>
          <p:blipFill>
            <a:blip r:embed="rId6"/>
            <a:srcRect/>
            <a:stretch>
              <a:fillRect/>
            </a:stretch>
          </p:blipFill>
          <p:spPr bwMode="auto">
            <a:xfrm>
              <a:off x="9601200" y="3124200"/>
              <a:ext cx="474767" cy="506246"/>
            </a:xfrm>
            <a:prstGeom prst="rect">
              <a:avLst/>
            </a:prstGeom>
            <a:noFill/>
            <a:ln w="9525">
              <a:noFill/>
              <a:miter lim="800000"/>
              <a:headEnd/>
              <a:tailEnd/>
            </a:ln>
          </p:spPr>
        </p:pic>
        <p:pic>
          <p:nvPicPr>
            <p:cNvPr id="97366" name="Picture 107" descr="Configurations.png"/>
            <p:cNvPicPr>
              <a:picLocks noChangeAspect="1"/>
            </p:cNvPicPr>
            <p:nvPr/>
          </p:nvPicPr>
          <p:blipFill>
            <a:blip r:embed="rId7"/>
            <a:srcRect/>
            <a:stretch>
              <a:fillRect/>
            </a:stretch>
          </p:blipFill>
          <p:spPr bwMode="auto">
            <a:xfrm>
              <a:off x="9829800" y="3200400"/>
              <a:ext cx="381000" cy="381000"/>
            </a:xfrm>
            <a:prstGeom prst="rect">
              <a:avLst/>
            </a:prstGeom>
            <a:noFill/>
            <a:ln w="9525">
              <a:noFill/>
              <a:miter lim="800000"/>
              <a:headEnd/>
              <a:tailEnd/>
            </a:ln>
          </p:spPr>
        </p:pic>
      </p:grpSp>
      <p:grpSp>
        <p:nvGrpSpPr>
          <p:cNvPr id="97298" name="Group 100"/>
          <p:cNvGrpSpPr>
            <a:grpSpLocks/>
          </p:cNvGrpSpPr>
          <p:nvPr/>
        </p:nvGrpSpPr>
        <p:grpSpPr bwMode="auto">
          <a:xfrm>
            <a:off x="3968750" y="3641725"/>
            <a:ext cx="685800" cy="695325"/>
            <a:chOff x="4038600" y="3429000"/>
            <a:chExt cx="685800" cy="696088"/>
          </a:xfrm>
        </p:grpSpPr>
        <p:pic>
          <p:nvPicPr>
            <p:cNvPr id="97359" name="Picture 7" descr="C:\Documents and Settings\justin\Desktop\JC015\Servers computer.png"/>
            <p:cNvPicPr>
              <a:picLocks noChangeAspect="1" noChangeArrowheads="1"/>
            </p:cNvPicPr>
            <p:nvPr/>
          </p:nvPicPr>
          <p:blipFill>
            <a:blip r:embed="rId6"/>
            <a:srcRect/>
            <a:stretch>
              <a:fillRect/>
            </a:stretch>
          </p:blipFill>
          <p:spPr bwMode="auto">
            <a:xfrm>
              <a:off x="4038600" y="3429000"/>
              <a:ext cx="652805" cy="696088"/>
            </a:xfrm>
            <a:prstGeom prst="rect">
              <a:avLst/>
            </a:prstGeom>
            <a:noFill/>
            <a:ln w="9525">
              <a:noFill/>
              <a:miter lim="800000"/>
              <a:headEnd/>
              <a:tailEnd/>
            </a:ln>
          </p:spPr>
        </p:pic>
        <p:grpSp>
          <p:nvGrpSpPr>
            <p:cNvPr id="97360" name="Group 39"/>
            <p:cNvGrpSpPr>
              <a:grpSpLocks/>
            </p:cNvGrpSpPr>
            <p:nvPr/>
          </p:nvGrpSpPr>
          <p:grpSpPr bwMode="auto">
            <a:xfrm>
              <a:off x="4337217" y="3657600"/>
              <a:ext cx="387183" cy="446604"/>
              <a:chOff x="4504894" y="3646456"/>
              <a:chExt cx="480765" cy="630451"/>
            </a:xfrm>
          </p:grpSpPr>
          <p:pic>
            <p:nvPicPr>
              <p:cNvPr id="97361" name="Picture 195" descr="Document_Document01"/>
              <p:cNvPicPr>
                <a:picLocks noChangeAspect="1" noChangeArrowheads="1"/>
              </p:cNvPicPr>
              <p:nvPr/>
            </p:nvPicPr>
            <p:blipFill>
              <a:blip r:embed="rId8"/>
              <a:srcRect/>
              <a:stretch>
                <a:fillRect/>
              </a:stretch>
            </p:blipFill>
            <p:spPr bwMode="auto">
              <a:xfrm>
                <a:off x="4504894" y="3646456"/>
                <a:ext cx="480765" cy="630451"/>
              </a:xfrm>
              <a:prstGeom prst="rect">
                <a:avLst/>
              </a:prstGeom>
              <a:noFill/>
              <a:ln w="9525">
                <a:noFill/>
                <a:miter lim="800000"/>
                <a:headEnd/>
                <a:tailEnd/>
              </a:ln>
            </p:spPr>
          </p:pic>
          <p:pic>
            <p:nvPicPr>
              <p:cNvPr id="97362" name="Picture 5" descr="D:\Clip_Installer\DVD_ART\Artwork_Imagery\HARDWARE_IMAGERY\Illustration - Misc Hardware\Windows Vista Illustration Icons\Complete.png"/>
              <p:cNvPicPr>
                <a:picLocks noChangeAspect="1" noChangeArrowheads="1"/>
              </p:cNvPicPr>
              <p:nvPr/>
            </p:nvPicPr>
            <p:blipFill>
              <a:blip r:embed="rId9"/>
              <a:srcRect/>
              <a:stretch>
                <a:fillRect/>
              </a:stretch>
            </p:blipFill>
            <p:spPr bwMode="auto">
              <a:xfrm>
                <a:off x="4544580" y="3708113"/>
                <a:ext cx="143452" cy="143452"/>
              </a:xfrm>
              <a:prstGeom prst="rect">
                <a:avLst/>
              </a:prstGeom>
              <a:noFill/>
              <a:ln w="9525">
                <a:noFill/>
                <a:miter lim="800000"/>
                <a:headEnd/>
                <a:tailEnd/>
              </a:ln>
            </p:spPr>
          </p:pic>
          <p:pic>
            <p:nvPicPr>
              <p:cNvPr id="97363" name="Picture 6" descr="D:\Clip_Installer\DVD_ART\Artwork_Imagery\HARDWARE_IMAGERY\Illustration - Misc Hardware\Windows Vista Illustration Icons\Error.png"/>
              <p:cNvPicPr>
                <a:picLocks noChangeAspect="1" noChangeArrowheads="1"/>
              </p:cNvPicPr>
              <p:nvPr/>
            </p:nvPicPr>
            <p:blipFill>
              <a:blip r:embed="rId10"/>
              <a:srcRect/>
              <a:stretch>
                <a:fillRect/>
              </a:stretch>
            </p:blipFill>
            <p:spPr bwMode="auto">
              <a:xfrm>
                <a:off x="4534766" y="3871193"/>
                <a:ext cx="165100" cy="165100"/>
              </a:xfrm>
              <a:prstGeom prst="rect">
                <a:avLst/>
              </a:prstGeom>
              <a:noFill/>
              <a:ln w="9525">
                <a:noFill/>
                <a:miter lim="800000"/>
                <a:headEnd/>
                <a:tailEnd/>
              </a:ln>
            </p:spPr>
          </p:pic>
          <p:pic>
            <p:nvPicPr>
              <p:cNvPr id="97364" name="Picture 5" descr="D:\Clip_Installer\DVD_ART\Artwork_Imagery\HARDWARE_IMAGERY\Illustration - Misc Hardware\Windows Vista Illustration Icons\Complete.png"/>
              <p:cNvPicPr>
                <a:picLocks noChangeAspect="1" noChangeArrowheads="1"/>
              </p:cNvPicPr>
              <p:nvPr/>
            </p:nvPicPr>
            <p:blipFill>
              <a:blip r:embed="rId9"/>
              <a:srcRect/>
              <a:stretch>
                <a:fillRect/>
              </a:stretch>
            </p:blipFill>
            <p:spPr bwMode="auto">
              <a:xfrm>
                <a:off x="4539962" y="4036004"/>
                <a:ext cx="143452" cy="143452"/>
              </a:xfrm>
              <a:prstGeom prst="rect">
                <a:avLst/>
              </a:prstGeom>
              <a:noFill/>
              <a:ln w="9525">
                <a:noFill/>
                <a:miter lim="800000"/>
                <a:headEnd/>
                <a:tailEnd/>
              </a:ln>
            </p:spPr>
          </p:pic>
        </p:grpSp>
      </p:grpSp>
      <p:grpSp>
        <p:nvGrpSpPr>
          <p:cNvPr id="97299" name="Group 104"/>
          <p:cNvGrpSpPr>
            <a:grpSpLocks/>
          </p:cNvGrpSpPr>
          <p:nvPr/>
        </p:nvGrpSpPr>
        <p:grpSpPr bwMode="auto">
          <a:xfrm>
            <a:off x="1562100" y="3565525"/>
            <a:ext cx="654050" cy="695325"/>
            <a:chOff x="685800" y="3352800"/>
            <a:chExt cx="653808" cy="696088"/>
          </a:xfrm>
        </p:grpSpPr>
        <p:pic>
          <p:nvPicPr>
            <p:cNvPr id="97357" name="Picture 7" descr="C:\Documents and Settings\justin\Desktop\JC015\Servers computer.png"/>
            <p:cNvPicPr>
              <a:picLocks noChangeAspect="1" noChangeArrowheads="1"/>
            </p:cNvPicPr>
            <p:nvPr/>
          </p:nvPicPr>
          <p:blipFill>
            <a:blip r:embed="rId6"/>
            <a:srcRect/>
            <a:stretch>
              <a:fillRect/>
            </a:stretch>
          </p:blipFill>
          <p:spPr bwMode="auto">
            <a:xfrm>
              <a:off x="685800" y="3352800"/>
              <a:ext cx="652805" cy="696088"/>
            </a:xfrm>
            <a:prstGeom prst="rect">
              <a:avLst/>
            </a:prstGeom>
            <a:noFill/>
            <a:ln w="9525">
              <a:noFill/>
              <a:miter lim="800000"/>
              <a:headEnd/>
              <a:tailEnd/>
            </a:ln>
          </p:spPr>
        </p:pic>
        <p:pic>
          <p:nvPicPr>
            <p:cNvPr id="97358" name="Rectangle 209965"/>
            <p:cNvPicPr>
              <a:picLocks noChangeAspect="1" noChangeArrowheads="1"/>
            </p:cNvPicPr>
            <p:nvPr/>
          </p:nvPicPr>
          <p:blipFill>
            <a:blip r:embed="rId11"/>
            <a:srcRect/>
            <a:stretch>
              <a:fillRect/>
            </a:stretch>
          </p:blipFill>
          <p:spPr bwMode="auto">
            <a:xfrm>
              <a:off x="990600" y="3733800"/>
              <a:ext cx="349008" cy="304800"/>
            </a:xfrm>
            <a:prstGeom prst="rect">
              <a:avLst/>
            </a:prstGeom>
            <a:noFill/>
            <a:ln w="9525">
              <a:noFill/>
              <a:miter lim="800000"/>
              <a:headEnd/>
              <a:tailEnd/>
            </a:ln>
          </p:spPr>
        </p:pic>
      </p:grpSp>
      <p:grpSp>
        <p:nvGrpSpPr>
          <p:cNvPr id="97300" name="Group 108"/>
          <p:cNvGrpSpPr>
            <a:grpSpLocks/>
          </p:cNvGrpSpPr>
          <p:nvPr/>
        </p:nvGrpSpPr>
        <p:grpSpPr bwMode="auto">
          <a:xfrm>
            <a:off x="1682750" y="4937125"/>
            <a:ext cx="898525" cy="838200"/>
            <a:chOff x="304800" y="5029200"/>
            <a:chExt cx="898525" cy="838200"/>
          </a:xfrm>
        </p:grpSpPr>
        <p:pic>
          <p:nvPicPr>
            <p:cNvPr id="97349" name="Picture 134" descr="My Computer.png"/>
            <p:cNvPicPr>
              <a:picLocks noChangeAspect="1"/>
            </p:cNvPicPr>
            <p:nvPr/>
          </p:nvPicPr>
          <p:blipFill>
            <a:blip r:embed="rId12"/>
            <a:srcRect/>
            <a:stretch>
              <a:fillRect/>
            </a:stretch>
          </p:blipFill>
          <p:spPr bwMode="auto">
            <a:xfrm>
              <a:off x="517525" y="5029200"/>
              <a:ext cx="685800" cy="685800"/>
            </a:xfrm>
            <a:prstGeom prst="rect">
              <a:avLst/>
            </a:prstGeom>
            <a:noFill/>
            <a:ln w="9525">
              <a:noFill/>
              <a:miter lim="800000"/>
              <a:headEnd/>
              <a:tailEnd/>
            </a:ln>
          </p:spPr>
        </p:pic>
        <p:pic>
          <p:nvPicPr>
            <p:cNvPr id="97350" name="Picture 15" descr="C:\Program Files\Microsoft Resource DVD Artwork\DVD_ART\Artwork_Imagery\HARDWARE_IMAGERY\Illustration - Misc Hardware\Windows Vista Illustration Icons\Generic User.png"/>
            <p:cNvPicPr>
              <a:picLocks noChangeAspect="1" noChangeArrowheads="1"/>
            </p:cNvPicPr>
            <p:nvPr/>
          </p:nvPicPr>
          <p:blipFill>
            <a:blip r:embed="rId13"/>
            <a:srcRect/>
            <a:stretch>
              <a:fillRect/>
            </a:stretch>
          </p:blipFill>
          <p:spPr bwMode="auto">
            <a:xfrm>
              <a:off x="517525" y="5433851"/>
              <a:ext cx="422909" cy="433549"/>
            </a:xfrm>
            <a:prstGeom prst="rect">
              <a:avLst/>
            </a:prstGeom>
            <a:noFill/>
            <a:ln w="9525">
              <a:noFill/>
              <a:miter lim="800000"/>
              <a:headEnd/>
              <a:tailEnd/>
            </a:ln>
          </p:spPr>
        </p:pic>
        <p:pic>
          <p:nvPicPr>
            <p:cNvPr id="97351" name="Picture 4" descr="C:\Users\Kevin\Desktop\ClipArt\XML Icons\Envelope-Open.png"/>
            <p:cNvPicPr>
              <a:picLocks noChangeAspect="1" noChangeArrowheads="1"/>
            </p:cNvPicPr>
            <p:nvPr/>
          </p:nvPicPr>
          <p:blipFill>
            <a:blip r:embed="rId14"/>
            <a:srcRect/>
            <a:stretch>
              <a:fillRect/>
            </a:stretch>
          </p:blipFill>
          <p:spPr bwMode="auto">
            <a:xfrm>
              <a:off x="304800" y="5562600"/>
              <a:ext cx="237290" cy="228600"/>
            </a:xfrm>
            <a:prstGeom prst="rect">
              <a:avLst/>
            </a:prstGeom>
            <a:noFill/>
            <a:ln w="9525">
              <a:noFill/>
              <a:miter lim="800000"/>
              <a:headEnd/>
              <a:tailEnd/>
            </a:ln>
          </p:spPr>
        </p:pic>
        <p:grpSp>
          <p:nvGrpSpPr>
            <p:cNvPr id="97352" name="Group 55"/>
            <p:cNvGrpSpPr>
              <a:grpSpLocks/>
            </p:cNvGrpSpPr>
            <p:nvPr/>
          </p:nvGrpSpPr>
          <p:grpSpPr bwMode="auto">
            <a:xfrm>
              <a:off x="990600" y="5257800"/>
              <a:ext cx="191102" cy="273683"/>
              <a:chOff x="2417763" y="5775961"/>
              <a:chExt cx="354012" cy="576388"/>
            </a:xfrm>
          </p:grpSpPr>
          <p:pic>
            <p:nvPicPr>
              <p:cNvPr id="97353" name="Picture 5" descr="Document_Writing01"/>
              <p:cNvPicPr>
                <a:picLocks noChangeAspect="1" noChangeArrowheads="1"/>
              </p:cNvPicPr>
              <p:nvPr/>
            </p:nvPicPr>
            <p:blipFill>
              <a:blip r:embed="rId15"/>
              <a:srcRect/>
              <a:stretch>
                <a:fillRect/>
              </a:stretch>
            </p:blipFill>
            <p:spPr bwMode="auto">
              <a:xfrm>
                <a:off x="2417763" y="5775961"/>
                <a:ext cx="354012" cy="576388"/>
              </a:xfrm>
              <a:prstGeom prst="rect">
                <a:avLst/>
              </a:prstGeom>
              <a:noFill/>
              <a:ln w="9525">
                <a:noFill/>
                <a:miter lim="800000"/>
                <a:headEnd/>
                <a:tailEnd/>
              </a:ln>
            </p:spPr>
          </p:pic>
          <p:grpSp>
            <p:nvGrpSpPr>
              <p:cNvPr id="97354" name="Group 52"/>
              <p:cNvGrpSpPr>
                <a:grpSpLocks/>
              </p:cNvGrpSpPr>
              <p:nvPr/>
            </p:nvGrpSpPr>
            <p:grpSpPr bwMode="auto">
              <a:xfrm>
                <a:off x="2443411" y="5857152"/>
                <a:ext cx="202293" cy="400049"/>
                <a:chOff x="2291011" y="4881792"/>
                <a:chExt cx="202293" cy="400049"/>
              </a:xfrm>
            </p:grpSpPr>
            <p:pic>
              <p:nvPicPr>
                <p:cNvPr id="97355" name="Picture 6" descr="D:\Clip_Installer\DVD_ART\Artwork_Imagery\HARDWARE_IMAGERY\Illustration - Misc Hardware\Windows Vista Illustration Icons\Error.png"/>
                <p:cNvPicPr>
                  <a:picLocks noChangeAspect="1" noChangeArrowheads="1"/>
                </p:cNvPicPr>
                <p:nvPr/>
              </p:nvPicPr>
              <p:blipFill>
                <a:blip r:embed="rId16"/>
                <a:srcRect/>
                <a:stretch>
                  <a:fillRect/>
                </a:stretch>
              </p:blipFill>
              <p:spPr bwMode="auto">
                <a:xfrm>
                  <a:off x="2291011" y="5081816"/>
                  <a:ext cx="200025" cy="200025"/>
                </a:xfrm>
                <a:prstGeom prst="rect">
                  <a:avLst/>
                </a:prstGeom>
                <a:noFill/>
                <a:ln w="9525">
                  <a:noFill/>
                  <a:miter lim="800000"/>
                  <a:headEnd/>
                  <a:tailEnd/>
                </a:ln>
              </p:spPr>
            </p:pic>
            <p:pic>
              <p:nvPicPr>
                <p:cNvPr id="97356" name="Picture 5" descr="D:\Clip_Installer\DVD_ART\Artwork_Imagery\HARDWARE_IMAGERY\Illustration - Misc Hardware\Windows Vista Illustration Icons\Complete.png"/>
                <p:cNvPicPr>
                  <a:picLocks noChangeAspect="1" noChangeArrowheads="1"/>
                </p:cNvPicPr>
                <p:nvPr/>
              </p:nvPicPr>
              <p:blipFill>
                <a:blip r:embed="rId17"/>
                <a:srcRect/>
                <a:stretch>
                  <a:fillRect/>
                </a:stretch>
              </p:blipFill>
              <p:spPr bwMode="auto">
                <a:xfrm>
                  <a:off x="2302805" y="4881792"/>
                  <a:ext cx="190499" cy="190499"/>
                </a:xfrm>
                <a:prstGeom prst="rect">
                  <a:avLst/>
                </a:prstGeom>
                <a:noFill/>
                <a:ln w="9525">
                  <a:noFill/>
                  <a:miter lim="800000"/>
                  <a:headEnd/>
                  <a:tailEnd/>
                </a:ln>
              </p:spPr>
            </p:pic>
          </p:grpSp>
        </p:grpSp>
      </p:grpSp>
      <p:grpSp>
        <p:nvGrpSpPr>
          <p:cNvPr id="97301" name="Group 118"/>
          <p:cNvGrpSpPr>
            <a:grpSpLocks/>
          </p:cNvGrpSpPr>
          <p:nvPr/>
        </p:nvGrpSpPr>
        <p:grpSpPr bwMode="auto">
          <a:xfrm>
            <a:off x="5187950" y="5241925"/>
            <a:ext cx="936625" cy="638175"/>
            <a:chOff x="5896384" y="5181600"/>
            <a:chExt cx="747547" cy="509748"/>
          </a:xfrm>
        </p:grpSpPr>
        <p:pic>
          <p:nvPicPr>
            <p:cNvPr id="97346" name="Picture 7" descr="D:\Clip_Installer\DVD_ART\Artwork_Imagery\HARDWARE_IMAGERY\Illustration - Misc Hardware\Windows Vista Illustration Icons\Laptop.png"/>
            <p:cNvPicPr>
              <a:picLocks noChangeAspect="1" noChangeArrowheads="1"/>
            </p:cNvPicPr>
            <p:nvPr/>
          </p:nvPicPr>
          <p:blipFill>
            <a:blip r:embed="rId18"/>
            <a:srcRect/>
            <a:stretch>
              <a:fillRect/>
            </a:stretch>
          </p:blipFill>
          <p:spPr bwMode="auto">
            <a:xfrm>
              <a:off x="5943600" y="5181600"/>
              <a:ext cx="565934" cy="497799"/>
            </a:xfrm>
            <a:prstGeom prst="rect">
              <a:avLst/>
            </a:prstGeom>
            <a:noFill/>
            <a:ln w="9525">
              <a:noFill/>
              <a:miter lim="800000"/>
              <a:headEnd/>
              <a:tailEnd/>
            </a:ln>
          </p:spPr>
        </p:pic>
        <p:pic>
          <p:nvPicPr>
            <p:cNvPr id="97347" name="Picture 15" descr="C:\Program Files\Microsoft Resource DVD Artwork\DVD_ART\Artwork_Imagery\HARDWARE_IMAGERY\Illustration - Misc Hardware\Windows Vista Illustration Icons\Generic User.png"/>
            <p:cNvPicPr>
              <a:picLocks noChangeAspect="1" noChangeArrowheads="1"/>
            </p:cNvPicPr>
            <p:nvPr/>
          </p:nvPicPr>
          <p:blipFill>
            <a:blip r:embed="rId19"/>
            <a:srcRect/>
            <a:stretch>
              <a:fillRect/>
            </a:stretch>
          </p:blipFill>
          <p:spPr bwMode="auto">
            <a:xfrm>
              <a:off x="6324600" y="5363983"/>
              <a:ext cx="319331" cy="327365"/>
            </a:xfrm>
            <a:prstGeom prst="rect">
              <a:avLst/>
            </a:prstGeom>
            <a:noFill/>
            <a:ln w="9525">
              <a:noFill/>
              <a:miter lim="800000"/>
              <a:headEnd/>
              <a:tailEnd/>
            </a:ln>
          </p:spPr>
        </p:pic>
        <p:pic>
          <p:nvPicPr>
            <p:cNvPr id="97348" name="Picture 4" descr="C:\Users\Kevin\Desktop\ClipArt\XML Icons\Envelope-Open.png"/>
            <p:cNvPicPr>
              <a:picLocks noChangeAspect="1" noChangeArrowheads="1"/>
            </p:cNvPicPr>
            <p:nvPr/>
          </p:nvPicPr>
          <p:blipFill>
            <a:blip r:embed="rId20"/>
            <a:srcRect/>
            <a:stretch>
              <a:fillRect/>
            </a:stretch>
          </p:blipFill>
          <p:spPr bwMode="auto">
            <a:xfrm>
              <a:off x="5896384" y="5410200"/>
              <a:ext cx="275816" cy="265715"/>
            </a:xfrm>
            <a:prstGeom prst="rect">
              <a:avLst/>
            </a:prstGeom>
            <a:noFill/>
            <a:ln w="9525">
              <a:noFill/>
              <a:miter lim="800000"/>
              <a:headEnd/>
              <a:tailEnd/>
            </a:ln>
          </p:spPr>
        </p:pic>
      </p:grpSp>
      <p:cxnSp>
        <p:nvCxnSpPr>
          <p:cNvPr id="97302" name="Straight Arrow Connector 157"/>
          <p:cNvCxnSpPr>
            <a:cxnSpLocks noChangeShapeType="1"/>
          </p:cNvCxnSpPr>
          <p:nvPr/>
        </p:nvCxnSpPr>
        <p:spPr bwMode="auto">
          <a:xfrm>
            <a:off x="2405063" y="3870325"/>
            <a:ext cx="1295400" cy="1588"/>
          </a:xfrm>
          <a:prstGeom prst="straightConnector1">
            <a:avLst/>
          </a:prstGeom>
          <a:noFill/>
          <a:ln w="9525" algn="ctr">
            <a:solidFill>
              <a:schemeClr val="tx1"/>
            </a:solidFill>
            <a:round/>
            <a:headEnd type="triangle" w="med" len="med"/>
            <a:tailEnd type="triangle" w="med" len="med"/>
          </a:ln>
        </p:spPr>
      </p:cxnSp>
      <p:cxnSp>
        <p:nvCxnSpPr>
          <p:cNvPr id="97303" name="Straight Arrow Connector 158"/>
          <p:cNvCxnSpPr>
            <a:cxnSpLocks noChangeShapeType="1"/>
          </p:cNvCxnSpPr>
          <p:nvPr/>
        </p:nvCxnSpPr>
        <p:spPr bwMode="auto">
          <a:xfrm>
            <a:off x="4767263" y="3870325"/>
            <a:ext cx="1295400" cy="1588"/>
          </a:xfrm>
          <a:prstGeom prst="straightConnector1">
            <a:avLst/>
          </a:prstGeom>
          <a:noFill/>
          <a:ln w="9525" algn="ctr">
            <a:solidFill>
              <a:schemeClr val="tx1"/>
            </a:solidFill>
            <a:round/>
            <a:headEnd type="triangle" w="med" len="med"/>
            <a:tailEnd type="triangle" w="med" len="med"/>
          </a:ln>
        </p:spPr>
      </p:cxnSp>
      <p:grpSp>
        <p:nvGrpSpPr>
          <p:cNvPr id="12" name="Group 144"/>
          <p:cNvGrpSpPr>
            <a:grpSpLocks/>
          </p:cNvGrpSpPr>
          <p:nvPr/>
        </p:nvGrpSpPr>
        <p:grpSpPr bwMode="auto">
          <a:xfrm>
            <a:off x="2781300" y="4405313"/>
            <a:ext cx="995363" cy="936625"/>
            <a:chOff x="3042138" y="4040188"/>
            <a:chExt cx="996462" cy="936258"/>
          </a:xfrm>
        </p:grpSpPr>
        <p:grpSp>
          <p:nvGrpSpPr>
            <p:cNvPr id="97342" name="Group 83"/>
            <p:cNvGrpSpPr>
              <a:grpSpLocks/>
            </p:cNvGrpSpPr>
            <p:nvPr/>
          </p:nvGrpSpPr>
          <p:grpSpPr bwMode="auto">
            <a:xfrm>
              <a:off x="3289659" y="4126699"/>
              <a:ext cx="283790" cy="276999"/>
              <a:chOff x="2956009" y="4013382"/>
              <a:chExt cx="311626" cy="342899"/>
            </a:xfrm>
          </p:grpSpPr>
          <p:pic>
            <p:nvPicPr>
              <p:cNvPr id="97344"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45" name="TextBox 163"/>
              <p:cNvSpPr txBox="1">
                <a:spLocks noChangeArrowheads="1"/>
              </p:cNvSpPr>
              <p:nvPr/>
            </p:nvSpPr>
            <p:spPr bwMode="auto">
              <a:xfrm>
                <a:off x="2959871" y="4013382"/>
                <a:ext cx="248114" cy="342899"/>
              </a:xfrm>
              <a:prstGeom prst="rect">
                <a:avLst/>
              </a:prstGeom>
              <a:noFill/>
              <a:ln w="9525">
                <a:noFill/>
                <a:miter lim="800000"/>
                <a:headEnd/>
                <a:tailEnd/>
              </a:ln>
            </p:spPr>
            <p:txBody>
              <a:bodyPr>
                <a:spAutoFit/>
              </a:bodyPr>
              <a:lstStyle/>
              <a:p>
                <a:pPr eaLnBrk="0" hangingPunct="0"/>
                <a:r>
                  <a:rPr lang="en-US" altLang="zh-CN" sz="1200" b="1">
                    <a:latin typeface="Segoe"/>
                  </a:rPr>
                  <a:t>1</a:t>
                </a:r>
              </a:p>
            </p:txBody>
          </p:sp>
        </p:grpSp>
        <p:cxnSp>
          <p:nvCxnSpPr>
            <p:cNvPr id="97343" name="Straight Arrow Connector 161"/>
            <p:cNvCxnSpPr>
              <a:cxnSpLocks noChangeShapeType="1"/>
            </p:cNvCxnSpPr>
            <p:nvPr/>
          </p:nvCxnSpPr>
          <p:spPr bwMode="auto">
            <a:xfrm flipV="1">
              <a:off x="3042138" y="4040188"/>
              <a:ext cx="996462" cy="936258"/>
            </a:xfrm>
            <a:prstGeom prst="straightConnector1">
              <a:avLst/>
            </a:prstGeom>
            <a:noFill/>
            <a:ln w="9525" algn="ctr">
              <a:solidFill>
                <a:schemeClr val="tx1"/>
              </a:solidFill>
              <a:round/>
              <a:headEnd type="triangle" w="med" len="med"/>
              <a:tailEnd/>
            </a:ln>
          </p:spPr>
        </p:cxnSp>
      </p:grpSp>
      <p:grpSp>
        <p:nvGrpSpPr>
          <p:cNvPr id="14" name="Group 86"/>
          <p:cNvGrpSpPr>
            <a:grpSpLocks/>
          </p:cNvGrpSpPr>
          <p:nvPr/>
        </p:nvGrpSpPr>
        <p:grpSpPr bwMode="auto">
          <a:xfrm>
            <a:off x="2117725" y="4781550"/>
            <a:ext cx="282575" cy="276225"/>
            <a:chOff x="2956009" y="4014724"/>
            <a:chExt cx="311626" cy="342899"/>
          </a:xfrm>
        </p:grpSpPr>
        <p:pic>
          <p:nvPicPr>
            <p:cNvPr id="97340"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41" name="TextBox 167"/>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2</a:t>
              </a:r>
            </a:p>
          </p:txBody>
        </p:sp>
      </p:grpSp>
      <p:grpSp>
        <p:nvGrpSpPr>
          <p:cNvPr id="97306" name="Group 181"/>
          <p:cNvGrpSpPr>
            <a:grpSpLocks/>
          </p:cNvGrpSpPr>
          <p:nvPr/>
        </p:nvGrpSpPr>
        <p:grpSpPr bwMode="auto">
          <a:xfrm>
            <a:off x="6959600" y="5337175"/>
            <a:ext cx="879475" cy="884238"/>
            <a:chOff x="7221038" y="4972595"/>
            <a:chExt cx="879567" cy="884442"/>
          </a:xfrm>
        </p:grpSpPr>
        <p:sp>
          <p:nvSpPr>
            <p:cNvPr id="170" name="Rounded Rectangle 169"/>
            <p:cNvSpPr/>
            <p:nvPr/>
          </p:nvSpPr>
          <p:spPr bwMode="auto">
            <a:xfrm>
              <a:off x="7221038" y="4972595"/>
              <a:ext cx="879567" cy="884442"/>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pic>
          <p:nvPicPr>
            <p:cNvPr id="97339" name="Picture 170" descr="Key.png"/>
            <p:cNvPicPr>
              <a:picLocks noChangeAspect="1"/>
            </p:cNvPicPr>
            <p:nvPr/>
          </p:nvPicPr>
          <p:blipFill>
            <a:blip r:embed="rId22"/>
            <a:srcRect/>
            <a:stretch>
              <a:fillRect/>
            </a:stretch>
          </p:blipFill>
          <p:spPr bwMode="auto">
            <a:xfrm>
              <a:off x="7309757" y="5079491"/>
              <a:ext cx="702129" cy="702129"/>
            </a:xfrm>
            <a:prstGeom prst="rect">
              <a:avLst/>
            </a:prstGeom>
            <a:noFill/>
            <a:ln w="9525">
              <a:noFill/>
              <a:miter lim="800000"/>
              <a:headEnd/>
              <a:tailEnd/>
            </a:ln>
          </p:spPr>
        </p:pic>
      </p:grpSp>
      <p:grpSp>
        <p:nvGrpSpPr>
          <p:cNvPr id="16" name="Group 86"/>
          <p:cNvGrpSpPr>
            <a:grpSpLocks/>
          </p:cNvGrpSpPr>
          <p:nvPr/>
        </p:nvGrpSpPr>
        <p:grpSpPr bwMode="auto">
          <a:xfrm>
            <a:off x="2387600" y="5583238"/>
            <a:ext cx="282575" cy="276225"/>
            <a:chOff x="2956009" y="4014724"/>
            <a:chExt cx="311626" cy="342899"/>
          </a:xfrm>
        </p:grpSpPr>
        <p:pic>
          <p:nvPicPr>
            <p:cNvPr id="97336"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37" name="TextBox 173"/>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3</a:t>
              </a:r>
            </a:p>
          </p:txBody>
        </p:sp>
      </p:grpSp>
      <p:grpSp>
        <p:nvGrpSpPr>
          <p:cNvPr id="17" name="Group 86"/>
          <p:cNvGrpSpPr>
            <a:grpSpLocks/>
          </p:cNvGrpSpPr>
          <p:nvPr/>
        </p:nvGrpSpPr>
        <p:grpSpPr bwMode="auto">
          <a:xfrm>
            <a:off x="5260975" y="5113338"/>
            <a:ext cx="284163" cy="276225"/>
            <a:chOff x="2956009" y="4014724"/>
            <a:chExt cx="311626" cy="342899"/>
          </a:xfrm>
        </p:grpSpPr>
        <p:pic>
          <p:nvPicPr>
            <p:cNvPr id="97334"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35" name="TextBox 176"/>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5</a:t>
              </a:r>
            </a:p>
          </p:txBody>
        </p:sp>
      </p:grpSp>
      <p:grpSp>
        <p:nvGrpSpPr>
          <p:cNvPr id="18" name="Group 211"/>
          <p:cNvGrpSpPr>
            <a:grpSpLocks/>
          </p:cNvGrpSpPr>
          <p:nvPr/>
        </p:nvGrpSpPr>
        <p:grpSpPr bwMode="auto">
          <a:xfrm>
            <a:off x="4443413" y="4471988"/>
            <a:ext cx="755650" cy="725487"/>
            <a:chOff x="4442777" y="3950333"/>
            <a:chExt cx="756240" cy="726170"/>
          </a:xfrm>
        </p:grpSpPr>
        <p:cxnSp>
          <p:nvCxnSpPr>
            <p:cNvPr id="97330" name="Straight Arrow Connector 178"/>
            <p:cNvCxnSpPr>
              <a:cxnSpLocks noChangeShapeType="1"/>
            </p:cNvCxnSpPr>
            <p:nvPr/>
          </p:nvCxnSpPr>
          <p:spPr bwMode="auto">
            <a:xfrm>
              <a:off x="4442777" y="3950333"/>
              <a:ext cx="756240" cy="726170"/>
            </a:xfrm>
            <a:prstGeom prst="straightConnector1">
              <a:avLst/>
            </a:prstGeom>
            <a:noFill/>
            <a:ln w="9525" algn="ctr">
              <a:solidFill>
                <a:schemeClr val="tx1"/>
              </a:solidFill>
              <a:round/>
              <a:headEnd type="triangle" w="med" len="med"/>
              <a:tailEnd/>
            </a:ln>
          </p:spPr>
        </p:cxnSp>
        <p:grpSp>
          <p:nvGrpSpPr>
            <p:cNvPr id="97331" name="Group 86"/>
            <p:cNvGrpSpPr>
              <a:grpSpLocks/>
            </p:cNvGrpSpPr>
            <p:nvPr/>
          </p:nvGrpSpPr>
          <p:grpSpPr bwMode="auto">
            <a:xfrm>
              <a:off x="4511975" y="4268870"/>
              <a:ext cx="283788" cy="276999"/>
              <a:chOff x="2956009" y="4014724"/>
              <a:chExt cx="311626" cy="342899"/>
            </a:xfrm>
          </p:grpSpPr>
          <p:pic>
            <p:nvPicPr>
              <p:cNvPr id="97332"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33" name="TextBox 185"/>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6</a:t>
                </a:r>
              </a:p>
            </p:txBody>
          </p:sp>
        </p:grpSp>
      </p:grpSp>
      <p:grpSp>
        <p:nvGrpSpPr>
          <p:cNvPr id="20" name="Group 86"/>
          <p:cNvGrpSpPr>
            <a:grpSpLocks/>
          </p:cNvGrpSpPr>
          <p:nvPr/>
        </p:nvGrpSpPr>
        <p:grpSpPr bwMode="auto">
          <a:xfrm>
            <a:off x="4668838" y="4137025"/>
            <a:ext cx="284162" cy="277813"/>
            <a:chOff x="2956009" y="4014724"/>
            <a:chExt cx="311626" cy="342899"/>
          </a:xfrm>
        </p:grpSpPr>
        <p:pic>
          <p:nvPicPr>
            <p:cNvPr id="97328"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29" name="TextBox 192"/>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7</a:t>
              </a:r>
            </a:p>
          </p:txBody>
        </p:sp>
      </p:grpSp>
      <p:grpSp>
        <p:nvGrpSpPr>
          <p:cNvPr id="21" name="Group 86"/>
          <p:cNvGrpSpPr>
            <a:grpSpLocks/>
          </p:cNvGrpSpPr>
          <p:nvPr/>
        </p:nvGrpSpPr>
        <p:grpSpPr bwMode="auto">
          <a:xfrm>
            <a:off x="6985000" y="5060950"/>
            <a:ext cx="284163" cy="276225"/>
            <a:chOff x="2956009" y="4014724"/>
            <a:chExt cx="311626" cy="342899"/>
          </a:xfrm>
        </p:grpSpPr>
        <p:pic>
          <p:nvPicPr>
            <p:cNvPr id="97326"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27" name="TextBox 199"/>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9</a:t>
              </a:r>
            </a:p>
          </p:txBody>
        </p:sp>
      </p:grpSp>
      <p:grpSp>
        <p:nvGrpSpPr>
          <p:cNvPr id="22" name="Group 212"/>
          <p:cNvGrpSpPr>
            <a:grpSpLocks/>
          </p:cNvGrpSpPr>
          <p:nvPr/>
        </p:nvGrpSpPr>
        <p:grpSpPr bwMode="auto">
          <a:xfrm>
            <a:off x="4529138" y="4332288"/>
            <a:ext cx="823912" cy="727075"/>
            <a:chOff x="4529863" y="3810996"/>
            <a:chExt cx="823256" cy="726170"/>
          </a:xfrm>
        </p:grpSpPr>
        <p:grpSp>
          <p:nvGrpSpPr>
            <p:cNvPr id="97322" name="Group 86"/>
            <p:cNvGrpSpPr>
              <a:grpSpLocks/>
            </p:cNvGrpSpPr>
            <p:nvPr/>
          </p:nvGrpSpPr>
          <p:grpSpPr bwMode="auto">
            <a:xfrm>
              <a:off x="5069331" y="4085985"/>
              <a:ext cx="283788" cy="276999"/>
              <a:chOff x="2956009" y="4014724"/>
              <a:chExt cx="311626" cy="342899"/>
            </a:xfrm>
          </p:grpSpPr>
          <p:pic>
            <p:nvPicPr>
              <p:cNvPr id="97324"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25" name="TextBox 210"/>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8</a:t>
                </a:r>
              </a:p>
            </p:txBody>
          </p:sp>
        </p:grpSp>
        <p:cxnSp>
          <p:nvCxnSpPr>
            <p:cNvPr id="97323" name="Straight Arrow Connector 206"/>
            <p:cNvCxnSpPr>
              <a:cxnSpLocks noChangeShapeType="1"/>
            </p:cNvCxnSpPr>
            <p:nvPr/>
          </p:nvCxnSpPr>
          <p:spPr bwMode="auto">
            <a:xfrm>
              <a:off x="4529863" y="3810996"/>
              <a:ext cx="756240" cy="726170"/>
            </a:xfrm>
            <a:prstGeom prst="straightConnector1">
              <a:avLst/>
            </a:prstGeom>
            <a:noFill/>
            <a:ln w="9525" algn="ctr">
              <a:solidFill>
                <a:schemeClr val="tx1"/>
              </a:solidFill>
              <a:round/>
              <a:headEnd/>
              <a:tailEnd type="triangle" w="med" len="med"/>
            </a:ln>
          </p:spPr>
        </p:cxnSp>
      </p:grpSp>
      <p:grpSp>
        <p:nvGrpSpPr>
          <p:cNvPr id="24" name="Group 210"/>
          <p:cNvGrpSpPr>
            <a:grpSpLocks/>
          </p:cNvGrpSpPr>
          <p:nvPr/>
        </p:nvGrpSpPr>
        <p:grpSpPr bwMode="auto">
          <a:xfrm>
            <a:off x="2760663" y="5519738"/>
            <a:ext cx="2468562" cy="320675"/>
            <a:chOff x="2760958" y="4998128"/>
            <a:chExt cx="2467993" cy="319998"/>
          </a:xfrm>
        </p:grpSpPr>
        <p:grpSp>
          <p:nvGrpSpPr>
            <p:cNvPr id="97318" name="Group 86"/>
            <p:cNvGrpSpPr>
              <a:grpSpLocks/>
            </p:cNvGrpSpPr>
            <p:nvPr/>
          </p:nvGrpSpPr>
          <p:grpSpPr bwMode="auto">
            <a:xfrm>
              <a:off x="3797880" y="5041127"/>
              <a:ext cx="283788" cy="276999"/>
              <a:chOff x="2956009" y="4014724"/>
              <a:chExt cx="311626" cy="342899"/>
            </a:xfrm>
          </p:grpSpPr>
          <p:pic>
            <p:nvPicPr>
              <p:cNvPr id="97320" name="Picture 11" descr="C:\Users\Kevin\Documents\ClipArt\Shapes and Graphics\circular shapes\Circle\grey inner shadow circle.png"/>
              <p:cNvPicPr>
                <a:picLocks noChangeAspect="1" noChangeArrowheads="1"/>
              </p:cNvPicPr>
              <p:nvPr/>
            </p:nvPicPr>
            <p:blipFill>
              <a:blip r:embed="rId21"/>
              <a:srcRect/>
              <a:stretch>
                <a:fillRect/>
              </a:stretch>
            </p:blipFill>
            <p:spPr bwMode="auto">
              <a:xfrm>
                <a:off x="2956009" y="4027072"/>
                <a:ext cx="311626" cy="328728"/>
              </a:xfrm>
              <a:prstGeom prst="rect">
                <a:avLst/>
              </a:prstGeom>
              <a:noFill/>
              <a:ln w="9525">
                <a:noFill/>
                <a:miter lim="800000"/>
                <a:headEnd/>
                <a:tailEnd/>
              </a:ln>
            </p:spPr>
          </p:pic>
          <p:sp>
            <p:nvSpPr>
              <p:cNvPr id="97321" name="TextBox 215"/>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4</a:t>
                </a:r>
              </a:p>
            </p:txBody>
          </p:sp>
        </p:grpSp>
        <p:cxnSp>
          <p:nvCxnSpPr>
            <p:cNvPr id="97319" name="Straight Arrow Connector 213"/>
            <p:cNvCxnSpPr>
              <a:cxnSpLocks noChangeShapeType="1"/>
            </p:cNvCxnSpPr>
            <p:nvPr/>
          </p:nvCxnSpPr>
          <p:spPr bwMode="auto">
            <a:xfrm>
              <a:off x="2760958" y="4998128"/>
              <a:ext cx="2467993" cy="1588"/>
            </a:xfrm>
            <a:prstGeom prst="straightConnector1">
              <a:avLst/>
            </a:prstGeom>
            <a:noFill/>
            <a:ln w="9525" algn="ctr">
              <a:solidFill>
                <a:schemeClr val="tx1"/>
              </a:solidFill>
              <a:round/>
              <a:headEnd/>
              <a:tailEnd type="triangle" w="med" len="med"/>
            </a:ln>
          </p:spPr>
        </p:cxnSp>
      </p:grpSp>
      <p:pic>
        <p:nvPicPr>
          <p:cNvPr id="97314" name="Picture 87" descr="AD-RMS_sml.png"/>
          <p:cNvPicPr>
            <a:picLocks noChangeAspect="1"/>
          </p:cNvPicPr>
          <p:nvPr/>
        </p:nvPicPr>
        <p:blipFill>
          <a:blip r:embed="rId23"/>
          <a:srcRect/>
          <a:stretch>
            <a:fillRect/>
          </a:stretch>
        </p:blipFill>
        <p:spPr bwMode="auto">
          <a:xfrm>
            <a:off x="528638" y="1066800"/>
            <a:ext cx="2489200" cy="425450"/>
          </a:xfrm>
          <a:prstGeom prst="rect">
            <a:avLst/>
          </a:prstGeom>
          <a:noFill/>
          <a:ln w="9525">
            <a:noFill/>
            <a:miter lim="800000"/>
            <a:headEnd/>
            <a:tailEnd/>
          </a:ln>
        </p:spPr>
      </p:pic>
      <p:pic>
        <p:nvPicPr>
          <p:cNvPr id="97315" name="Picture 3"/>
          <p:cNvPicPr>
            <a:picLocks noChangeAspect="1" noChangeArrowheads="1"/>
          </p:cNvPicPr>
          <p:nvPr/>
        </p:nvPicPr>
        <p:blipFill>
          <a:blip r:embed="rId24"/>
          <a:srcRect/>
          <a:stretch>
            <a:fillRect/>
          </a:stretch>
        </p:blipFill>
        <p:spPr bwMode="auto">
          <a:xfrm>
            <a:off x="1349375" y="3260725"/>
            <a:ext cx="884238" cy="225425"/>
          </a:xfrm>
          <a:prstGeom prst="rect">
            <a:avLst/>
          </a:prstGeom>
          <a:noFill/>
          <a:ln w="9525">
            <a:noFill/>
            <a:miter lim="800000"/>
            <a:headEnd/>
            <a:tailEnd/>
          </a:ln>
        </p:spPr>
      </p:pic>
      <p:pic>
        <p:nvPicPr>
          <p:cNvPr id="97316" name="Picture 5"/>
          <p:cNvPicPr>
            <a:picLocks noChangeAspect="1" noChangeArrowheads="1"/>
          </p:cNvPicPr>
          <p:nvPr/>
        </p:nvPicPr>
        <p:blipFill>
          <a:blip r:embed="rId25"/>
          <a:srcRect/>
          <a:stretch>
            <a:fillRect/>
          </a:stretch>
        </p:blipFill>
        <p:spPr bwMode="auto">
          <a:xfrm>
            <a:off x="5962650" y="3124200"/>
            <a:ext cx="1352550" cy="300038"/>
          </a:xfrm>
          <a:prstGeom prst="rect">
            <a:avLst/>
          </a:prstGeom>
          <a:noFill/>
          <a:ln w="9525">
            <a:noFill/>
            <a:miter lim="800000"/>
            <a:headEnd/>
            <a:tailEnd/>
          </a:ln>
        </p:spPr>
      </p:pic>
      <p:sp>
        <p:nvSpPr>
          <p:cNvPr id="97317" name="TextBox 91">
            <a:hlinkClick r:id="rId26"/>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381000" y="3124200"/>
            <a:ext cx="8367713" cy="3124200"/>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47" name="Rectangle 46"/>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68" name="Rounded Rectangle 67"/>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9" name="Round Same Side Corner Rectangle 68"/>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99337" name="Group 41"/>
          <p:cNvGrpSpPr>
            <a:grpSpLocks/>
          </p:cNvGrpSpPr>
          <p:nvPr/>
        </p:nvGrpSpPr>
        <p:grpSpPr bwMode="auto">
          <a:xfrm>
            <a:off x="7927975" y="434975"/>
            <a:ext cx="1025525" cy="660400"/>
            <a:chOff x="7327990" y="687613"/>
            <a:chExt cx="2055649" cy="1323006"/>
          </a:xfrm>
        </p:grpSpPr>
        <p:sp>
          <p:nvSpPr>
            <p:cNvPr id="71" name="Oval 70"/>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72" name="TextBox 71"/>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73" name="Block Arc 72"/>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99339" name="Group 72"/>
          <p:cNvGrpSpPr>
            <a:grpSpLocks/>
          </p:cNvGrpSpPr>
          <p:nvPr/>
        </p:nvGrpSpPr>
        <p:grpSpPr bwMode="auto">
          <a:xfrm>
            <a:off x="8031163" y="30163"/>
            <a:ext cx="917575" cy="587375"/>
            <a:chOff x="-1795842" y="3032045"/>
            <a:chExt cx="1012160" cy="647876"/>
          </a:xfrm>
        </p:grpSpPr>
        <p:pic>
          <p:nvPicPr>
            <p:cNvPr id="75"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99377" name="Picture 75"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99378" name="Picture 76"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9934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ltLang="zh-CN"/>
          </a:p>
        </p:txBody>
      </p:sp>
      <p:sp>
        <p:nvSpPr>
          <p:cNvPr id="99341" name="Title 17"/>
          <p:cNvSpPr>
            <a:spLocks noGrp="1"/>
          </p:cNvSpPr>
          <p:nvPr>
            <p:ph type="title"/>
          </p:nvPr>
        </p:nvSpPr>
        <p:spPr/>
        <p:txBody>
          <a:bodyPr/>
          <a:lstStyle/>
          <a:p>
            <a:r>
              <a:rPr altLang="zh-CN" smtClean="0">
                <a:solidFill>
                  <a:srgbClr val="000000"/>
                </a:solidFill>
                <a:cs typeface="Segoe UI" pitchFamily="34" charset="0"/>
              </a:rPr>
              <a:t>Windows DirectAccess </a:t>
            </a:r>
          </a:p>
        </p:txBody>
      </p:sp>
      <p:sp>
        <p:nvSpPr>
          <p:cNvPr id="99342" name="Text Placeholder 2"/>
          <p:cNvSpPr txBox="1">
            <a:spLocks/>
          </p:cNvSpPr>
          <p:nvPr/>
        </p:nvSpPr>
        <p:spPr bwMode="auto">
          <a:xfrm>
            <a:off x="-165100" y="1755775"/>
            <a:ext cx="9309100" cy="1482725"/>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Provide seamless, always-on, secure connectivity to on-premises and remote users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Eliminate the need to connect explicitly to the corporate network while remote</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Facilitate secure, end-to-end communication and collaboration</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Use a policy-based network access approach </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Enable IT to easily service, secure, update, and provision mobile machines—whether they are inside or outside the network</a:t>
            </a:r>
          </a:p>
        </p:txBody>
      </p:sp>
      <p:pic>
        <p:nvPicPr>
          <p:cNvPr id="20" name="Picture 19" descr="cloud.png"/>
          <p:cNvPicPr>
            <a:picLocks noChangeAspect="1"/>
          </p:cNvPicPr>
          <p:nvPr/>
        </p:nvPicPr>
        <p:blipFill>
          <a:blip r:embed="rId6">
            <a:lum bright="100000"/>
          </a:blip>
          <a:stretch>
            <a:fillRect/>
          </a:stretch>
        </p:blipFill>
        <p:spPr>
          <a:xfrm>
            <a:off x="2012950" y="3524250"/>
            <a:ext cx="4192588" cy="2236788"/>
          </a:xfrm>
          <a:prstGeom prst="rect">
            <a:avLst/>
          </a:prstGeom>
          <a:noFill/>
          <a:effectLst>
            <a:outerShdw blurRad="50800" dist="38100" dir="2700000" algn="tl" rotWithShape="0">
              <a:prstClr val="black">
                <a:alpha val="40000"/>
              </a:prstClr>
            </a:outerShdw>
          </a:effectLst>
        </p:spPr>
      </p:pic>
      <p:grpSp>
        <p:nvGrpSpPr>
          <p:cNvPr id="99344" name="Group 25"/>
          <p:cNvGrpSpPr>
            <a:grpSpLocks/>
          </p:cNvGrpSpPr>
          <p:nvPr/>
        </p:nvGrpSpPr>
        <p:grpSpPr bwMode="auto">
          <a:xfrm>
            <a:off x="3279775" y="5005388"/>
            <a:ext cx="1217613" cy="733425"/>
            <a:chOff x="3676079" y="4395216"/>
            <a:chExt cx="1217676" cy="733044"/>
          </a:xfrm>
        </p:grpSpPr>
        <p:pic>
          <p:nvPicPr>
            <p:cNvPr id="99373" name="Picture 21" descr="Server.png"/>
            <p:cNvPicPr>
              <a:picLocks noChangeAspect="1"/>
            </p:cNvPicPr>
            <p:nvPr/>
          </p:nvPicPr>
          <p:blipFill>
            <a:blip r:embed="rId7"/>
            <a:srcRect/>
            <a:stretch>
              <a:fillRect/>
            </a:stretch>
          </p:blipFill>
          <p:spPr bwMode="auto">
            <a:xfrm>
              <a:off x="3676079" y="4395216"/>
              <a:ext cx="557784" cy="557784"/>
            </a:xfrm>
            <a:prstGeom prst="rect">
              <a:avLst/>
            </a:prstGeom>
            <a:noFill/>
            <a:ln w="9525">
              <a:noFill/>
              <a:miter lim="800000"/>
              <a:headEnd/>
              <a:tailEnd/>
            </a:ln>
          </p:spPr>
        </p:pic>
        <p:pic>
          <p:nvPicPr>
            <p:cNvPr id="99374" name="Picture 23" descr="Server.png"/>
            <p:cNvPicPr>
              <a:picLocks noChangeAspect="1"/>
            </p:cNvPicPr>
            <p:nvPr/>
          </p:nvPicPr>
          <p:blipFill>
            <a:blip r:embed="rId8"/>
            <a:srcRect/>
            <a:stretch>
              <a:fillRect/>
            </a:stretch>
          </p:blipFill>
          <p:spPr bwMode="auto">
            <a:xfrm>
              <a:off x="3905441" y="4395216"/>
              <a:ext cx="633984" cy="633984"/>
            </a:xfrm>
            <a:prstGeom prst="rect">
              <a:avLst/>
            </a:prstGeom>
            <a:noFill/>
            <a:ln w="9525">
              <a:noFill/>
              <a:miter lim="800000"/>
              <a:headEnd/>
              <a:tailEnd/>
            </a:ln>
          </p:spPr>
        </p:pic>
        <p:pic>
          <p:nvPicPr>
            <p:cNvPr id="99375" name="Picture 24" descr="Server.png"/>
            <p:cNvPicPr>
              <a:picLocks noChangeAspect="1"/>
            </p:cNvPicPr>
            <p:nvPr/>
          </p:nvPicPr>
          <p:blipFill>
            <a:blip r:embed="rId9"/>
            <a:srcRect/>
            <a:stretch>
              <a:fillRect/>
            </a:stretch>
          </p:blipFill>
          <p:spPr bwMode="auto">
            <a:xfrm>
              <a:off x="4160711" y="4395216"/>
              <a:ext cx="733044" cy="733044"/>
            </a:xfrm>
            <a:prstGeom prst="rect">
              <a:avLst/>
            </a:prstGeom>
            <a:noFill/>
            <a:ln w="9525">
              <a:noFill/>
              <a:miter lim="800000"/>
              <a:headEnd/>
              <a:tailEnd/>
            </a:ln>
          </p:spPr>
        </p:pic>
      </p:grpSp>
      <p:pic>
        <p:nvPicPr>
          <p:cNvPr id="99345" name="Picture 18" descr="Mobility.png"/>
          <p:cNvPicPr>
            <a:picLocks noChangeAspect="1"/>
          </p:cNvPicPr>
          <p:nvPr/>
        </p:nvPicPr>
        <p:blipFill>
          <a:blip r:embed="rId10"/>
          <a:srcRect/>
          <a:stretch>
            <a:fillRect/>
          </a:stretch>
        </p:blipFill>
        <p:spPr bwMode="auto">
          <a:xfrm>
            <a:off x="1662113" y="3900488"/>
            <a:ext cx="914400" cy="914400"/>
          </a:xfrm>
          <a:prstGeom prst="rect">
            <a:avLst/>
          </a:prstGeom>
          <a:noFill/>
          <a:ln w="9525">
            <a:noFill/>
            <a:miter lim="800000"/>
            <a:headEnd/>
            <a:tailEnd/>
          </a:ln>
        </p:spPr>
      </p:pic>
      <p:pic>
        <p:nvPicPr>
          <p:cNvPr id="99346" name="Picture 30" descr="Server.png"/>
          <p:cNvPicPr>
            <a:picLocks noChangeAspect="1"/>
          </p:cNvPicPr>
          <p:nvPr/>
        </p:nvPicPr>
        <p:blipFill>
          <a:blip r:embed="rId11"/>
          <a:srcRect/>
          <a:stretch>
            <a:fillRect/>
          </a:stretch>
        </p:blipFill>
        <p:spPr bwMode="auto">
          <a:xfrm>
            <a:off x="4821238" y="4068763"/>
            <a:ext cx="746125" cy="746125"/>
          </a:xfrm>
          <a:prstGeom prst="rect">
            <a:avLst/>
          </a:prstGeom>
          <a:noFill/>
          <a:ln w="9525">
            <a:noFill/>
            <a:miter lim="800000"/>
            <a:headEnd/>
            <a:tailEnd/>
          </a:ln>
        </p:spPr>
      </p:pic>
      <p:sp>
        <p:nvSpPr>
          <p:cNvPr id="99347" name="TextBox 31"/>
          <p:cNvSpPr txBox="1">
            <a:spLocks noChangeArrowheads="1"/>
          </p:cNvSpPr>
          <p:nvPr/>
        </p:nvSpPr>
        <p:spPr bwMode="auto">
          <a:xfrm>
            <a:off x="1471613" y="4805363"/>
            <a:ext cx="1439862" cy="400050"/>
          </a:xfrm>
          <a:prstGeom prst="rect">
            <a:avLst/>
          </a:prstGeom>
          <a:noFill/>
          <a:ln w="9525">
            <a:noFill/>
            <a:miter lim="800000"/>
            <a:headEnd/>
            <a:tailEnd/>
          </a:ln>
        </p:spPr>
        <p:txBody>
          <a:bodyPr>
            <a:spAutoFit/>
          </a:bodyPr>
          <a:lstStyle/>
          <a:p>
            <a:pPr algn="ctr" eaLnBrk="0" hangingPunct="0"/>
            <a:r>
              <a:rPr lang="en-US" altLang="zh-CN" sz="1000">
                <a:latin typeface="Segoe Semibold"/>
              </a:rPr>
              <a:t>DirectAccess </a:t>
            </a:r>
            <a:br>
              <a:rPr lang="en-US" altLang="zh-CN" sz="1000">
                <a:latin typeface="Segoe Semibold"/>
              </a:rPr>
            </a:br>
            <a:r>
              <a:rPr lang="en-US" altLang="zh-CN" sz="1000">
                <a:latin typeface="Segoe Semibold"/>
              </a:rPr>
              <a:t>Client</a:t>
            </a:r>
          </a:p>
        </p:txBody>
      </p:sp>
      <p:sp>
        <p:nvSpPr>
          <p:cNvPr id="99348" name="TextBox 32"/>
          <p:cNvSpPr txBox="1">
            <a:spLocks noChangeArrowheads="1"/>
          </p:cNvSpPr>
          <p:nvPr/>
        </p:nvSpPr>
        <p:spPr bwMode="auto">
          <a:xfrm>
            <a:off x="3117850" y="5694363"/>
            <a:ext cx="1439863" cy="246062"/>
          </a:xfrm>
          <a:prstGeom prst="rect">
            <a:avLst/>
          </a:prstGeom>
          <a:noFill/>
          <a:ln w="9525">
            <a:noFill/>
            <a:miter lim="800000"/>
            <a:headEnd/>
            <a:tailEnd/>
          </a:ln>
        </p:spPr>
        <p:txBody>
          <a:bodyPr>
            <a:spAutoFit/>
          </a:bodyPr>
          <a:lstStyle/>
          <a:p>
            <a:pPr algn="ctr" eaLnBrk="0" hangingPunct="0"/>
            <a:r>
              <a:rPr lang="en-US" altLang="zh-CN" sz="1000">
                <a:latin typeface="Segoe Semibold"/>
              </a:rPr>
              <a:t>Internet Servers</a:t>
            </a:r>
          </a:p>
        </p:txBody>
      </p:sp>
      <p:sp>
        <p:nvSpPr>
          <p:cNvPr id="99349" name="TextBox 33"/>
          <p:cNvSpPr txBox="1">
            <a:spLocks noChangeArrowheads="1"/>
          </p:cNvSpPr>
          <p:nvPr/>
        </p:nvSpPr>
        <p:spPr bwMode="auto">
          <a:xfrm>
            <a:off x="4557713" y="4805363"/>
            <a:ext cx="1439862" cy="400050"/>
          </a:xfrm>
          <a:prstGeom prst="rect">
            <a:avLst/>
          </a:prstGeom>
          <a:noFill/>
          <a:ln w="9525">
            <a:noFill/>
            <a:miter lim="800000"/>
            <a:headEnd/>
            <a:tailEnd/>
          </a:ln>
        </p:spPr>
        <p:txBody>
          <a:bodyPr>
            <a:spAutoFit/>
          </a:bodyPr>
          <a:lstStyle/>
          <a:p>
            <a:pPr algn="ctr" eaLnBrk="0" hangingPunct="0"/>
            <a:r>
              <a:rPr lang="en-US" altLang="zh-CN" sz="1000">
                <a:latin typeface="Segoe Semibold"/>
              </a:rPr>
              <a:t>DirectAccess </a:t>
            </a:r>
            <a:br>
              <a:rPr lang="en-US" altLang="zh-CN" sz="1000">
                <a:latin typeface="Segoe Semibold"/>
              </a:rPr>
            </a:br>
            <a:r>
              <a:rPr lang="en-US" altLang="zh-CN" sz="1000">
                <a:latin typeface="Segoe Semibold"/>
              </a:rPr>
              <a:t>Server</a:t>
            </a:r>
          </a:p>
        </p:txBody>
      </p:sp>
      <p:cxnSp>
        <p:nvCxnSpPr>
          <p:cNvPr id="99350" name="Straight Arrow Connector 34"/>
          <p:cNvCxnSpPr>
            <a:cxnSpLocks noChangeShapeType="1"/>
          </p:cNvCxnSpPr>
          <p:nvPr/>
        </p:nvCxnSpPr>
        <p:spPr bwMode="auto">
          <a:xfrm flipV="1">
            <a:off x="2379663" y="4297363"/>
            <a:ext cx="3294062" cy="0"/>
          </a:xfrm>
          <a:prstGeom prst="straightConnector1">
            <a:avLst/>
          </a:prstGeom>
          <a:noFill/>
          <a:ln w="9525" algn="ctr">
            <a:solidFill>
              <a:srgbClr val="43792B"/>
            </a:solidFill>
            <a:round/>
            <a:headEnd type="triangle" w="med" len="med"/>
            <a:tailEnd type="triangle" w="med" len="med"/>
          </a:ln>
        </p:spPr>
      </p:cxnSp>
      <p:grpSp>
        <p:nvGrpSpPr>
          <p:cNvPr id="99351" name="Group 42"/>
          <p:cNvGrpSpPr>
            <a:grpSpLocks/>
          </p:cNvGrpSpPr>
          <p:nvPr/>
        </p:nvGrpSpPr>
        <p:grpSpPr bwMode="auto">
          <a:xfrm>
            <a:off x="5329238" y="5564188"/>
            <a:ext cx="2106612" cy="509587"/>
            <a:chOff x="5329830" y="5659184"/>
            <a:chExt cx="2106503" cy="510502"/>
          </a:xfrm>
        </p:grpSpPr>
        <p:grpSp>
          <p:nvGrpSpPr>
            <p:cNvPr id="99368" name="Group 39"/>
            <p:cNvGrpSpPr>
              <a:grpSpLocks/>
            </p:cNvGrpSpPr>
            <p:nvPr/>
          </p:nvGrpSpPr>
          <p:grpSpPr bwMode="auto">
            <a:xfrm>
              <a:off x="5329830" y="5789179"/>
              <a:ext cx="667019" cy="258985"/>
              <a:chOff x="7134131" y="5401787"/>
              <a:chExt cx="1228991" cy="258985"/>
            </a:xfrm>
          </p:grpSpPr>
          <p:cxnSp>
            <p:nvCxnSpPr>
              <p:cNvPr id="99371" name="Straight Arrow Connector 36"/>
              <p:cNvCxnSpPr>
                <a:cxnSpLocks noChangeShapeType="1"/>
              </p:cNvCxnSpPr>
              <p:nvPr/>
            </p:nvCxnSpPr>
            <p:spPr bwMode="auto">
              <a:xfrm>
                <a:off x="7134131" y="5659184"/>
                <a:ext cx="1228991" cy="1588"/>
              </a:xfrm>
              <a:prstGeom prst="straightConnector1">
                <a:avLst/>
              </a:prstGeom>
              <a:noFill/>
              <a:ln w="9525" algn="ctr">
                <a:solidFill>
                  <a:srgbClr val="004070"/>
                </a:solidFill>
                <a:round/>
                <a:headEnd type="triangle" w="med" len="med"/>
                <a:tailEnd type="triangle" w="med" len="med"/>
              </a:ln>
            </p:spPr>
          </p:cxnSp>
          <p:cxnSp>
            <p:nvCxnSpPr>
              <p:cNvPr id="99372" name="Straight Arrow Connector 37"/>
              <p:cNvCxnSpPr>
                <a:cxnSpLocks noChangeShapeType="1"/>
              </p:cNvCxnSpPr>
              <p:nvPr/>
            </p:nvCxnSpPr>
            <p:spPr bwMode="auto">
              <a:xfrm>
                <a:off x="7134131" y="5401787"/>
                <a:ext cx="1228991" cy="1588"/>
              </a:xfrm>
              <a:prstGeom prst="straightConnector1">
                <a:avLst/>
              </a:prstGeom>
              <a:noFill/>
              <a:ln w="9525" algn="ctr">
                <a:solidFill>
                  <a:srgbClr val="43792B"/>
                </a:solidFill>
                <a:round/>
                <a:headEnd type="triangle" w="med" len="med"/>
                <a:tailEnd type="triangle" w="med" len="med"/>
              </a:ln>
            </p:spPr>
          </p:cxnSp>
        </p:grpSp>
        <p:sp>
          <p:nvSpPr>
            <p:cNvPr id="99369" name="TextBox 40"/>
            <p:cNvSpPr txBox="1">
              <a:spLocks noChangeArrowheads="1"/>
            </p:cNvSpPr>
            <p:nvPr/>
          </p:nvSpPr>
          <p:spPr bwMode="auto">
            <a:xfrm>
              <a:off x="5996849" y="5659184"/>
              <a:ext cx="1439484" cy="246221"/>
            </a:xfrm>
            <a:prstGeom prst="rect">
              <a:avLst/>
            </a:prstGeom>
            <a:noFill/>
            <a:ln w="9525">
              <a:noFill/>
              <a:miter lim="800000"/>
              <a:headEnd/>
              <a:tailEnd/>
            </a:ln>
          </p:spPr>
          <p:txBody>
            <a:bodyPr>
              <a:spAutoFit/>
            </a:bodyPr>
            <a:lstStyle/>
            <a:p>
              <a:pPr eaLnBrk="0" hangingPunct="0"/>
              <a:r>
                <a:rPr lang="en-US" altLang="zh-CN" sz="1000">
                  <a:latin typeface="Segoe Semibold"/>
                </a:rPr>
                <a:t>Internal traffic</a:t>
              </a:r>
            </a:p>
          </p:txBody>
        </p:sp>
        <p:sp>
          <p:nvSpPr>
            <p:cNvPr id="99370" name="TextBox 41"/>
            <p:cNvSpPr txBox="1">
              <a:spLocks noChangeArrowheads="1"/>
            </p:cNvSpPr>
            <p:nvPr/>
          </p:nvSpPr>
          <p:spPr bwMode="auto">
            <a:xfrm>
              <a:off x="5996849" y="5923465"/>
              <a:ext cx="1439484" cy="246221"/>
            </a:xfrm>
            <a:prstGeom prst="rect">
              <a:avLst/>
            </a:prstGeom>
            <a:noFill/>
            <a:ln w="9525">
              <a:noFill/>
              <a:miter lim="800000"/>
              <a:headEnd/>
              <a:tailEnd/>
            </a:ln>
          </p:spPr>
          <p:txBody>
            <a:bodyPr>
              <a:spAutoFit/>
            </a:bodyPr>
            <a:lstStyle/>
            <a:p>
              <a:pPr eaLnBrk="0" hangingPunct="0"/>
              <a:r>
                <a:rPr lang="en-US" altLang="zh-CN" sz="1000">
                  <a:latin typeface="Segoe Semibold"/>
                </a:rPr>
                <a:t>Internet traffic</a:t>
              </a:r>
            </a:p>
          </p:txBody>
        </p:sp>
      </p:grpSp>
      <p:sp>
        <p:nvSpPr>
          <p:cNvPr id="44" name="Oval 43"/>
          <p:cNvSpPr/>
          <p:nvPr/>
        </p:nvSpPr>
        <p:spPr bwMode="auto">
          <a:xfrm>
            <a:off x="5580063" y="3452813"/>
            <a:ext cx="1609725" cy="1609725"/>
          </a:xfrm>
          <a:prstGeom prst="ellipse">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solidFill>
              <a:schemeClr val="bg1"/>
            </a:solid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cxnSp>
        <p:nvCxnSpPr>
          <p:cNvPr id="99353" name="Straight Arrow Connector 45"/>
          <p:cNvCxnSpPr>
            <a:cxnSpLocks noChangeShapeType="1"/>
          </p:cNvCxnSpPr>
          <p:nvPr/>
        </p:nvCxnSpPr>
        <p:spPr bwMode="auto">
          <a:xfrm>
            <a:off x="2497138" y="4751388"/>
            <a:ext cx="782637" cy="479425"/>
          </a:xfrm>
          <a:prstGeom prst="straightConnector1">
            <a:avLst/>
          </a:prstGeom>
          <a:noFill/>
          <a:ln w="9525" algn="ctr">
            <a:solidFill>
              <a:srgbClr val="004070"/>
            </a:solidFill>
            <a:round/>
            <a:headEnd type="triangle" w="med" len="med"/>
            <a:tailEnd type="triangle" w="med" len="med"/>
          </a:ln>
        </p:spPr>
      </p:cxnSp>
      <p:grpSp>
        <p:nvGrpSpPr>
          <p:cNvPr id="99354" name="Group 57"/>
          <p:cNvGrpSpPr>
            <a:grpSpLocks/>
          </p:cNvGrpSpPr>
          <p:nvPr/>
        </p:nvGrpSpPr>
        <p:grpSpPr bwMode="auto">
          <a:xfrm>
            <a:off x="6002338" y="3763963"/>
            <a:ext cx="784225" cy="909637"/>
            <a:chOff x="-1303327" y="3351807"/>
            <a:chExt cx="952715" cy="1105893"/>
          </a:xfrm>
        </p:grpSpPr>
        <p:pic>
          <p:nvPicPr>
            <p:cNvPr id="99360" name="Picture 7" descr="C:\Documents and Settings\ashish.joshi\My Documents\My Pictures\Microsoft Clip Organizer\j0431637.png"/>
            <p:cNvPicPr>
              <a:picLocks noChangeAspect="1" noChangeArrowheads="1"/>
            </p:cNvPicPr>
            <p:nvPr/>
          </p:nvPicPr>
          <p:blipFill>
            <a:blip r:embed="rId12"/>
            <a:srcRect/>
            <a:stretch>
              <a:fillRect/>
            </a:stretch>
          </p:blipFill>
          <p:spPr bwMode="auto">
            <a:xfrm>
              <a:off x="-1178512" y="3351807"/>
              <a:ext cx="557603" cy="557603"/>
            </a:xfrm>
            <a:prstGeom prst="rect">
              <a:avLst/>
            </a:prstGeom>
            <a:noFill/>
            <a:ln w="9525">
              <a:noFill/>
              <a:miter lim="800000"/>
              <a:headEnd/>
              <a:tailEnd/>
            </a:ln>
          </p:spPr>
        </p:pic>
        <p:pic>
          <p:nvPicPr>
            <p:cNvPr id="99361" name="Rectangle 12306"/>
            <p:cNvPicPr>
              <a:picLocks noChangeAspect="1" noChangeArrowheads="1"/>
            </p:cNvPicPr>
            <p:nvPr/>
          </p:nvPicPr>
          <p:blipFill>
            <a:blip r:embed="rId13"/>
            <a:srcRect/>
            <a:stretch>
              <a:fillRect/>
            </a:stretch>
          </p:blipFill>
          <p:spPr bwMode="auto">
            <a:xfrm>
              <a:off x="-861752" y="3437706"/>
              <a:ext cx="240843" cy="289011"/>
            </a:xfrm>
            <a:prstGeom prst="rect">
              <a:avLst/>
            </a:prstGeom>
            <a:noFill/>
            <a:ln w="9525">
              <a:noFill/>
              <a:miter lim="800000"/>
              <a:headEnd/>
              <a:tailEnd/>
            </a:ln>
          </p:spPr>
        </p:pic>
        <p:pic>
          <p:nvPicPr>
            <p:cNvPr id="99362" name="Picture 7" descr="C:\Documents and Settings\ashish.joshi\My Documents\My Pictures\Microsoft Clip Organizer\j0431637.png"/>
            <p:cNvPicPr>
              <a:picLocks noChangeAspect="1" noChangeArrowheads="1"/>
            </p:cNvPicPr>
            <p:nvPr/>
          </p:nvPicPr>
          <p:blipFill>
            <a:blip r:embed="rId14"/>
            <a:srcRect/>
            <a:stretch>
              <a:fillRect/>
            </a:stretch>
          </p:blipFill>
          <p:spPr bwMode="auto">
            <a:xfrm>
              <a:off x="-866787" y="3548119"/>
              <a:ext cx="516175" cy="516175"/>
            </a:xfrm>
            <a:prstGeom prst="rect">
              <a:avLst/>
            </a:prstGeom>
            <a:noFill/>
            <a:ln w="9525">
              <a:noFill/>
              <a:miter lim="800000"/>
              <a:headEnd/>
              <a:tailEnd/>
            </a:ln>
          </p:spPr>
        </p:pic>
        <p:pic>
          <p:nvPicPr>
            <p:cNvPr id="99363" name="Picture 7" descr="C:\Documents and Settings\ashish.joshi\My Documents\My Pictures\Microsoft Clip Organizer\j0431637.png"/>
            <p:cNvPicPr>
              <a:picLocks noChangeAspect="1" noChangeArrowheads="1"/>
            </p:cNvPicPr>
            <p:nvPr/>
          </p:nvPicPr>
          <p:blipFill>
            <a:blip r:embed="rId12"/>
            <a:srcRect/>
            <a:stretch>
              <a:fillRect/>
            </a:stretch>
          </p:blipFill>
          <p:spPr bwMode="auto">
            <a:xfrm>
              <a:off x="-1303327" y="3681476"/>
              <a:ext cx="557603" cy="557603"/>
            </a:xfrm>
            <a:prstGeom prst="rect">
              <a:avLst/>
            </a:prstGeom>
            <a:noFill/>
            <a:ln w="9525">
              <a:noFill/>
              <a:miter lim="800000"/>
              <a:headEnd/>
              <a:tailEnd/>
            </a:ln>
          </p:spPr>
        </p:pic>
        <p:pic>
          <p:nvPicPr>
            <p:cNvPr id="99364" name="Rectangle 999452"/>
            <p:cNvPicPr>
              <a:picLocks noChangeAspect="1" noChangeArrowheads="1"/>
            </p:cNvPicPr>
            <p:nvPr/>
          </p:nvPicPr>
          <p:blipFill>
            <a:blip r:embed="rId15"/>
            <a:srcRect/>
            <a:stretch>
              <a:fillRect/>
            </a:stretch>
          </p:blipFill>
          <p:spPr bwMode="auto">
            <a:xfrm>
              <a:off x="-620910" y="3597685"/>
              <a:ext cx="270297" cy="270297"/>
            </a:xfrm>
            <a:prstGeom prst="rect">
              <a:avLst/>
            </a:prstGeom>
            <a:noFill/>
            <a:ln w="9525">
              <a:noFill/>
              <a:miter lim="800000"/>
              <a:headEnd/>
              <a:tailEnd/>
            </a:ln>
          </p:spPr>
        </p:pic>
        <p:pic>
          <p:nvPicPr>
            <p:cNvPr id="99365" name="Picture 6" descr="C:\Documents and Settings\ashish.joshi\My Documents\My Pictures\Microsoft Clip Organizer\j0431598.png"/>
            <p:cNvPicPr>
              <a:picLocks noChangeAspect="1" noChangeArrowheads="1"/>
            </p:cNvPicPr>
            <p:nvPr/>
          </p:nvPicPr>
          <p:blipFill>
            <a:blip r:embed="rId16"/>
            <a:srcRect/>
            <a:stretch>
              <a:fillRect/>
            </a:stretch>
          </p:blipFill>
          <p:spPr bwMode="auto">
            <a:xfrm>
              <a:off x="-1115163" y="3771107"/>
              <a:ext cx="253411" cy="253411"/>
            </a:xfrm>
            <a:prstGeom prst="rect">
              <a:avLst/>
            </a:prstGeom>
            <a:noFill/>
            <a:ln w="9525">
              <a:noFill/>
              <a:miter lim="800000"/>
              <a:headEnd/>
              <a:tailEnd/>
            </a:ln>
          </p:spPr>
        </p:pic>
        <p:pic>
          <p:nvPicPr>
            <p:cNvPr id="99366" name="Picture 7" descr="C:\Documents and Settings\ashish.joshi\My Documents\My Pictures\Microsoft Clip Organizer\j0431637.png"/>
            <p:cNvPicPr>
              <a:picLocks noChangeAspect="1" noChangeArrowheads="1"/>
            </p:cNvPicPr>
            <p:nvPr/>
          </p:nvPicPr>
          <p:blipFill>
            <a:blip r:embed="rId14"/>
            <a:srcRect/>
            <a:stretch>
              <a:fillRect/>
            </a:stretch>
          </p:blipFill>
          <p:spPr bwMode="auto">
            <a:xfrm>
              <a:off x="-991602" y="3877788"/>
              <a:ext cx="516175" cy="516175"/>
            </a:xfrm>
            <a:prstGeom prst="rect">
              <a:avLst/>
            </a:prstGeom>
            <a:noFill/>
            <a:ln w="9525">
              <a:noFill/>
              <a:miter lim="800000"/>
              <a:headEnd/>
              <a:tailEnd/>
            </a:ln>
          </p:spPr>
        </p:pic>
        <p:pic>
          <p:nvPicPr>
            <p:cNvPr id="99367" name="Picture 56" descr="123.png"/>
            <p:cNvPicPr>
              <a:picLocks noChangeAspect="1"/>
            </p:cNvPicPr>
            <p:nvPr/>
          </p:nvPicPr>
          <p:blipFill>
            <a:blip r:embed="rId17"/>
            <a:srcRect/>
            <a:stretch>
              <a:fillRect/>
            </a:stretch>
          </p:blipFill>
          <p:spPr bwMode="auto">
            <a:xfrm>
              <a:off x="-745724" y="4239079"/>
              <a:ext cx="218621" cy="218621"/>
            </a:xfrm>
            <a:prstGeom prst="rect">
              <a:avLst/>
            </a:prstGeom>
            <a:noFill/>
            <a:ln w="9525">
              <a:noFill/>
              <a:miter lim="800000"/>
              <a:headEnd/>
              <a:tailEnd/>
            </a:ln>
          </p:spPr>
        </p:pic>
      </p:grpSp>
      <p:sp>
        <p:nvSpPr>
          <p:cNvPr id="99355" name="TextBox 58"/>
          <p:cNvSpPr txBox="1">
            <a:spLocks noChangeArrowheads="1"/>
          </p:cNvSpPr>
          <p:nvPr/>
        </p:nvSpPr>
        <p:spPr bwMode="auto">
          <a:xfrm>
            <a:off x="5662613" y="4600575"/>
            <a:ext cx="1439862" cy="400050"/>
          </a:xfrm>
          <a:prstGeom prst="rect">
            <a:avLst/>
          </a:prstGeom>
          <a:noFill/>
          <a:ln w="9525">
            <a:noFill/>
            <a:miter lim="800000"/>
            <a:headEnd/>
            <a:tailEnd/>
          </a:ln>
        </p:spPr>
        <p:txBody>
          <a:bodyPr>
            <a:spAutoFit/>
          </a:bodyPr>
          <a:lstStyle/>
          <a:p>
            <a:pPr algn="ctr" eaLnBrk="0" hangingPunct="0"/>
            <a:r>
              <a:rPr lang="en-US" altLang="zh-CN" sz="1000">
                <a:latin typeface="Segoe Semibold"/>
              </a:rPr>
              <a:t>Corporate </a:t>
            </a:r>
            <a:br>
              <a:rPr lang="en-US" altLang="zh-CN" sz="1000">
                <a:latin typeface="Segoe Semibold"/>
              </a:rPr>
            </a:br>
            <a:r>
              <a:rPr lang="en-US" altLang="zh-CN" sz="1000">
                <a:latin typeface="Segoe Semibold"/>
              </a:rPr>
              <a:t>Resources</a:t>
            </a:r>
          </a:p>
        </p:txBody>
      </p:sp>
      <p:sp>
        <p:nvSpPr>
          <p:cNvPr id="99356" name="TextBox 59"/>
          <p:cNvSpPr txBox="1">
            <a:spLocks noChangeArrowheads="1"/>
          </p:cNvSpPr>
          <p:nvPr/>
        </p:nvSpPr>
        <p:spPr bwMode="auto">
          <a:xfrm>
            <a:off x="5673725" y="3513138"/>
            <a:ext cx="1439863" cy="306387"/>
          </a:xfrm>
          <a:prstGeom prst="rect">
            <a:avLst/>
          </a:prstGeom>
          <a:noFill/>
          <a:ln w="9525">
            <a:noFill/>
            <a:miter lim="800000"/>
            <a:headEnd/>
            <a:tailEnd/>
          </a:ln>
        </p:spPr>
        <p:txBody>
          <a:bodyPr>
            <a:spAutoFit/>
          </a:bodyPr>
          <a:lstStyle/>
          <a:p>
            <a:pPr algn="ctr" eaLnBrk="0" hangingPunct="0"/>
            <a:r>
              <a:rPr lang="en-US" altLang="zh-CN" sz="1400" b="1">
                <a:latin typeface="Segoe Semibold"/>
              </a:rPr>
              <a:t>Intranet</a:t>
            </a:r>
          </a:p>
        </p:txBody>
      </p:sp>
      <p:sp>
        <p:nvSpPr>
          <p:cNvPr id="99357" name="TextBox 60"/>
          <p:cNvSpPr txBox="1">
            <a:spLocks noChangeArrowheads="1"/>
          </p:cNvSpPr>
          <p:nvPr/>
        </p:nvSpPr>
        <p:spPr bwMode="auto">
          <a:xfrm>
            <a:off x="3279775" y="3886200"/>
            <a:ext cx="1439863" cy="307975"/>
          </a:xfrm>
          <a:prstGeom prst="rect">
            <a:avLst/>
          </a:prstGeom>
          <a:noFill/>
          <a:ln w="9525">
            <a:noFill/>
            <a:miter lim="800000"/>
            <a:headEnd/>
            <a:tailEnd/>
          </a:ln>
        </p:spPr>
        <p:txBody>
          <a:bodyPr>
            <a:spAutoFit/>
          </a:bodyPr>
          <a:lstStyle/>
          <a:p>
            <a:pPr algn="ctr" eaLnBrk="0" hangingPunct="0"/>
            <a:r>
              <a:rPr lang="en-US" altLang="zh-CN" sz="1400" b="1">
                <a:latin typeface="Segoe Semibold"/>
              </a:rPr>
              <a:t>Internet</a:t>
            </a:r>
          </a:p>
        </p:txBody>
      </p:sp>
      <p:pic>
        <p:nvPicPr>
          <p:cNvPr id="99358" name="Picture 55" descr="AD-RMS_sml.png"/>
          <p:cNvPicPr>
            <a:picLocks noChangeAspect="1"/>
          </p:cNvPicPr>
          <p:nvPr/>
        </p:nvPicPr>
        <p:blipFill>
          <a:blip r:embed="rId18"/>
          <a:srcRect/>
          <a:stretch>
            <a:fillRect/>
          </a:stretch>
        </p:blipFill>
        <p:spPr bwMode="auto">
          <a:xfrm>
            <a:off x="528638" y="1066800"/>
            <a:ext cx="2489200" cy="425450"/>
          </a:xfrm>
          <a:prstGeom prst="rect">
            <a:avLst/>
          </a:prstGeom>
          <a:noFill/>
          <a:ln w="9525">
            <a:noFill/>
            <a:miter lim="800000"/>
            <a:headEnd/>
            <a:tailEnd/>
          </a:ln>
        </p:spPr>
      </p:pic>
      <p:sp>
        <p:nvSpPr>
          <p:cNvPr id="99359" name="TextBox 57">
            <a:hlinkClick r:id="rId19"/>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81" name="Rounded Rectangle 80"/>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86" name="Round Same Side Corner Rectangle 85"/>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101384" name="Group 41"/>
          <p:cNvGrpSpPr>
            <a:grpSpLocks/>
          </p:cNvGrpSpPr>
          <p:nvPr/>
        </p:nvGrpSpPr>
        <p:grpSpPr bwMode="auto">
          <a:xfrm>
            <a:off x="7927975" y="434975"/>
            <a:ext cx="1025525" cy="660400"/>
            <a:chOff x="7327990" y="687613"/>
            <a:chExt cx="2055649" cy="1323006"/>
          </a:xfrm>
        </p:grpSpPr>
        <p:sp>
          <p:nvSpPr>
            <p:cNvPr id="88" name="Oval 87"/>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89" name="TextBox 88"/>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90" name="Block Arc 89"/>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101386" name="Group 72"/>
          <p:cNvGrpSpPr>
            <a:grpSpLocks/>
          </p:cNvGrpSpPr>
          <p:nvPr/>
        </p:nvGrpSpPr>
        <p:grpSpPr bwMode="auto">
          <a:xfrm>
            <a:off x="8031163" y="30163"/>
            <a:ext cx="917575" cy="587375"/>
            <a:chOff x="-1795842" y="3032045"/>
            <a:chExt cx="1012160" cy="647876"/>
          </a:xfrm>
        </p:grpSpPr>
        <p:pic>
          <p:nvPicPr>
            <p:cNvPr id="92"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101470" name="Picture 92"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101471" name="Picture 93"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85" name="Rounded Rectangle 84"/>
          <p:cNvSpPr/>
          <p:nvPr/>
        </p:nvSpPr>
        <p:spPr bwMode="auto">
          <a:xfrm>
            <a:off x="148282" y="2502501"/>
            <a:ext cx="8847438" cy="4213654"/>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grpSp>
        <p:nvGrpSpPr>
          <p:cNvPr id="101390" name="Group 69"/>
          <p:cNvGrpSpPr>
            <a:grpSpLocks/>
          </p:cNvGrpSpPr>
          <p:nvPr/>
        </p:nvGrpSpPr>
        <p:grpSpPr bwMode="auto">
          <a:xfrm>
            <a:off x="317500" y="2725738"/>
            <a:ext cx="8515350" cy="3963987"/>
            <a:chOff x="-740129" y="1365121"/>
            <a:chExt cx="10384227" cy="4834892"/>
          </a:xfrm>
        </p:grpSpPr>
        <p:sp>
          <p:nvSpPr>
            <p:cNvPr id="4" name="Rectangle 3"/>
            <p:cNvSpPr/>
            <p:nvPr/>
          </p:nvSpPr>
          <p:spPr bwMode="auto">
            <a:xfrm>
              <a:off x="2586842" y="3957683"/>
              <a:ext cx="1600200" cy="228600"/>
            </a:xfrm>
            <a:prstGeom prst="rect">
              <a:avLst/>
            </a:prstGeom>
            <a:gradFill flip="none" rotWithShape="1">
              <a:gsLst>
                <a:gs pos="0">
                  <a:srgbClr val="3DCC04"/>
                </a:gs>
                <a:gs pos="50000">
                  <a:srgbClr val="3DCC04"/>
                </a:gs>
                <a:gs pos="100000">
                  <a:srgbClr val="3DCC04">
                    <a:alpha val="31000"/>
                  </a:srgbClr>
                </a:gs>
              </a:gsLst>
              <a:lin ang="10800000" scaled="0"/>
              <a:tileRect/>
            </a:gradFill>
            <a:ln w="9525">
              <a:noFill/>
              <a:miter lim="800000"/>
              <a:headEnd/>
              <a:tailEnd/>
            </a:ln>
            <a:effectLst/>
          </p:spPr>
          <p:txBody>
            <a:bodyPr anchor="b"/>
            <a:lstStyle/>
            <a:p>
              <a:pPr eaLnBrk="0" hangingPunct="0">
                <a:lnSpc>
                  <a:spcPct val="85000"/>
                </a:lnSpc>
                <a:spcBef>
                  <a:spcPct val="20000"/>
                </a:spcBef>
              </a:pPr>
              <a:endParaRPr lang="en-US" altLang="zh-CN" sz="1000" b="1">
                <a:latin typeface="Segoe UI" pitchFamily="34" charset="0"/>
                <a:cs typeface="Segoe UI" pitchFamily="34" charset="0"/>
              </a:endParaRPr>
            </a:p>
          </p:txBody>
        </p:sp>
        <p:pic>
          <p:nvPicPr>
            <p:cNvPr id="5" name="Picture 1" descr="C:\Program Files\Microsoft Resource DVD Artwork\DVD_ART\Artwork_Imagery\HARDWARE_IMAGERY\Illustration - Misc Hardware\Windows Vista Illustration Icons\VPN.png"/>
            <p:cNvPicPr>
              <a:picLocks noChangeAspect="1" noChangeArrowheads="1"/>
            </p:cNvPicPr>
            <p:nvPr/>
          </p:nvPicPr>
          <p:blipFill>
            <a:blip r:embed="rId6"/>
            <a:srcRect/>
            <a:stretch>
              <a:fillRect/>
            </a:stretch>
          </p:blipFill>
          <p:spPr bwMode="auto">
            <a:xfrm>
              <a:off x="4093842" y="3260739"/>
              <a:ext cx="762749" cy="1068827"/>
            </a:xfrm>
            <a:prstGeom prst="rect">
              <a:avLst/>
            </a:prstGeom>
            <a:noFill/>
            <a:effectLst>
              <a:outerShdw blurRad="50800" dist="38100" dir="5400000" algn="t" rotWithShape="0">
                <a:prstClr val="black">
                  <a:alpha val="40000"/>
                </a:prstClr>
              </a:outerShdw>
            </a:effectLst>
          </p:spPr>
        </p:pic>
        <p:sp>
          <p:nvSpPr>
            <p:cNvPr id="7" name="Straight Connector 38916"/>
            <p:cNvSpPr>
              <a:spLocks noChangeShapeType="1"/>
            </p:cNvSpPr>
            <p:nvPr/>
          </p:nvSpPr>
          <p:spPr bwMode="auto">
            <a:xfrm rot="-5400000" flipV="1">
              <a:off x="1351289" y="3982004"/>
              <a:ext cx="3506604" cy="0"/>
            </a:xfrm>
            <a:prstGeom prst="line">
              <a:avLst/>
            </a:prstGeom>
            <a:noFill/>
            <a:ln w="38100" algn="ctr">
              <a:solidFill>
                <a:srgbClr val="000000">
                  <a:lumMod val="65000"/>
                  <a:lumOff val="35000"/>
                </a:srgbClr>
              </a:solidFill>
              <a:round/>
              <a:headEnd/>
              <a:tailEnd/>
            </a:ln>
          </p:spPr>
          <p:txBody>
            <a:bodyPr/>
            <a:lstStyle/>
            <a:p>
              <a:pPr fontAlgn="auto">
                <a:spcBef>
                  <a:spcPts val="0"/>
                </a:spcBef>
                <a:spcAft>
                  <a:spcPts val="0"/>
                </a:spcAft>
                <a:defRPr/>
              </a:pPr>
              <a:endParaRPr lang="en-US" sz="1200" kern="0" dirty="0">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8" name="TextBox 929798"/>
            <p:cNvSpPr txBox="1">
              <a:spLocks noChangeArrowheads="1"/>
            </p:cNvSpPr>
            <p:nvPr/>
          </p:nvSpPr>
          <p:spPr bwMode="auto">
            <a:xfrm>
              <a:off x="3069744" y="3921011"/>
              <a:ext cx="1198330" cy="307868"/>
            </a:xfrm>
            <a:prstGeom prst="rect">
              <a:avLst/>
            </a:prstGeom>
            <a:noFill/>
            <a:ln w="9525">
              <a:noFill/>
              <a:miter lim="800000"/>
              <a:headEnd/>
              <a:tailEnd/>
            </a:ln>
          </p:spPr>
          <p:txBody>
            <a:bodyPr>
              <a:spAutoFit/>
            </a:bodyPr>
            <a:lstStyle/>
            <a:p>
              <a:pPr fontAlgn="auto">
                <a:spcBef>
                  <a:spcPts val="0"/>
                </a:spcBef>
                <a:spcAft>
                  <a:spcPts val="0"/>
                </a:spcAft>
                <a:defRPr/>
              </a:pPr>
              <a:r>
                <a:rPr lang="en-US" sz="1000" b="1" kern="0" dirty="0">
                  <a:latin typeface="Segoe UI" pitchFamily="34" charset="0"/>
                  <a:ea typeface="Segoe UI" pitchFamily="34" charset="0"/>
                  <a:cs typeface="Segoe UI" pitchFamily="34" charset="0"/>
                </a:rPr>
                <a:t>DirectAccess</a:t>
              </a:r>
              <a:endParaRPr lang="en-US" sz="1000" b="1" kern="0" dirty="0">
                <a:latin typeface="Segoe UI" pitchFamily="34" charset="0"/>
                <a:ea typeface="Segoe UI" pitchFamily="34" charset="0"/>
                <a:cs typeface="Segoe UI" pitchFamily="34" charset="0"/>
              </a:endParaRPr>
            </a:p>
          </p:txBody>
        </p:sp>
        <p:sp>
          <p:nvSpPr>
            <p:cNvPr id="9" name="TextBox 929798"/>
            <p:cNvSpPr txBox="1">
              <a:spLocks noChangeArrowheads="1"/>
            </p:cNvSpPr>
            <p:nvPr/>
          </p:nvSpPr>
          <p:spPr bwMode="auto">
            <a:xfrm>
              <a:off x="3069744" y="3578289"/>
              <a:ext cx="1142188" cy="298187"/>
            </a:xfrm>
            <a:prstGeom prst="rect">
              <a:avLst/>
            </a:prstGeom>
            <a:noFill/>
            <a:ln w="9525">
              <a:noFill/>
              <a:miter lim="800000"/>
              <a:headEnd/>
              <a:tailEnd/>
            </a:ln>
          </p:spPr>
          <p:txBody>
            <a:bodyPr>
              <a:spAutoFit/>
            </a:bodyPr>
            <a:lstStyle/>
            <a:p>
              <a:pPr fontAlgn="auto">
                <a:spcBef>
                  <a:spcPts val="0"/>
                </a:spcBef>
                <a:spcAft>
                  <a:spcPts val="0"/>
                </a:spcAft>
                <a:defRPr/>
              </a:pPr>
              <a:r>
                <a:rPr lang="en-US" sz="1000" b="1" kern="0" dirty="0">
                  <a:latin typeface="Segoe UI" pitchFamily="34" charset="0"/>
                  <a:ea typeface="Segoe UI" pitchFamily="34" charset="0"/>
                  <a:cs typeface="Segoe UI" pitchFamily="34" charset="0"/>
                </a:rPr>
                <a:t>HTTPS </a:t>
              </a:r>
              <a:r>
                <a:rPr lang="en-US" sz="1000" b="1" kern="0" dirty="0">
                  <a:latin typeface="Segoe UI" pitchFamily="34" charset="0"/>
                  <a:ea typeface="Segoe UI" pitchFamily="34" charset="0"/>
                  <a:cs typeface="Segoe UI" pitchFamily="34" charset="0"/>
                </a:rPr>
                <a:t>(443)</a:t>
              </a:r>
              <a:endParaRPr lang="en-US" sz="1000" b="1" kern="0" dirty="0">
                <a:latin typeface="Segoe UI" pitchFamily="34" charset="0"/>
                <a:ea typeface="Segoe UI" pitchFamily="34" charset="0"/>
                <a:cs typeface="Segoe UI" pitchFamily="34" charset="0"/>
              </a:endParaRPr>
            </a:p>
          </p:txBody>
        </p:sp>
        <p:sp>
          <p:nvSpPr>
            <p:cNvPr id="10" name="TextBox 929798"/>
            <p:cNvSpPr txBox="1">
              <a:spLocks noChangeArrowheads="1"/>
            </p:cNvSpPr>
            <p:nvPr/>
          </p:nvSpPr>
          <p:spPr bwMode="auto">
            <a:xfrm>
              <a:off x="3069744" y="3266549"/>
              <a:ext cx="1142188" cy="307868"/>
            </a:xfrm>
            <a:prstGeom prst="rect">
              <a:avLst/>
            </a:prstGeom>
            <a:noFill/>
            <a:ln w="9525">
              <a:noFill/>
              <a:miter lim="800000"/>
              <a:headEnd/>
              <a:tailEnd/>
            </a:ln>
          </p:spPr>
          <p:txBody>
            <a:bodyPr>
              <a:spAutoFit/>
            </a:bodyPr>
            <a:lstStyle/>
            <a:p>
              <a:pPr fontAlgn="auto">
                <a:spcBef>
                  <a:spcPts val="0"/>
                </a:spcBef>
                <a:spcAft>
                  <a:spcPts val="0"/>
                </a:spcAft>
                <a:defRPr/>
              </a:pPr>
              <a:r>
                <a:rPr lang="en-US" sz="1000" b="1" kern="0" dirty="0">
                  <a:latin typeface="Segoe UI" pitchFamily="34" charset="0"/>
                  <a:ea typeface="Segoe UI" pitchFamily="34" charset="0"/>
                  <a:cs typeface="Segoe UI" pitchFamily="34" charset="0"/>
                </a:rPr>
                <a:t>Layer3  VPN</a:t>
              </a:r>
              <a:endParaRPr lang="en-US" sz="1000" b="1" kern="0" dirty="0">
                <a:latin typeface="Segoe UI" pitchFamily="34" charset="0"/>
                <a:ea typeface="Segoe UI" pitchFamily="34" charset="0"/>
                <a:cs typeface="Segoe UI" pitchFamily="34" charset="0"/>
              </a:endParaRPr>
            </a:p>
          </p:txBody>
        </p:sp>
        <p:sp>
          <p:nvSpPr>
            <p:cNvPr id="11" name="Straight Connector 38916"/>
            <p:cNvSpPr>
              <a:spLocks noChangeShapeType="1"/>
            </p:cNvSpPr>
            <p:nvPr/>
          </p:nvSpPr>
          <p:spPr bwMode="auto">
            <a:xfrm rot="-5400000" flipV="1">
              <a:off x="4006391" y="3981037"/>
              <a:ext cx="3504668" cy="0"/>
            </a:xfrm>
            <a:prstGeom prst="line">
              <a:avLst/>
            </a:prstGeom>
            <a:noFill/>
            <a:ln w="28575" algn="ctr">
              <a:solidFill>
                <a:srgbClr val="000000">
                  <a:lumMod val="65000"/>
                  <a:lumOff val="35000"/>
                </a:srgbClr>
              </a:solidFill>
              <a:prstDash val="sysDot"/>
              <a:round/>
              <a:headEnd/>
              <a:tailEnd/>
            </a:ln>
          </p:spPr>
          <p:txBody>
            <a:bodyPr/>
            <a:lstStyle/>
            <a:p>
              <a:pPr fontAlgn="auto">
                <a:spcBef>
                  <a:spcPts val="0"/>
                </a:spcBef>
                <a:spcAft>
                  <a:spcPts val="0"/>
                </a:spcAft>
                <a:defRPr/>
              </a:pPr>
              <a:endParaRPr lang="en-US" sz="1200" kern="0" dirty="0">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12" name="Isosceles Triangle 11"/>
            <p:cNvSpPr/>
            <p:nvPr/>
          </p:nvSpPr>
          <p:spPr bwMode="auto">
            <a:xfrm rot="16200000">
              <a:off x="3967201" y="2675513"/>
              <a:ext cx="3428999" cy="2590797"/>
            </a:xfrm>
            <a:prstGeom prst="triangle">
              <a:avLst>
                <a:gd name="adj" fmla="val 49440"/>
              </a:avLst>
            </a:prstGeom>
            <a:gradFill flip="none" rotWithShape="1">
              <a:gsLst>
                <a:gs pos="0">
                  <a:srgbClr val="3DCC04">
                    <a:alpha val="80000"/>
                  </a:srgbClr>
                </a:gs>
                <a:gs pos="50000">
                  <a:srgbClr val="3DCC04">
                    <a:alpha val="80000"/>
                  </a:srgbClr>
                </a:gs>
                <a:gs pos="100000">
                  <a:srgbClr val="3DCC04">
                    <a:alpha val="0"/>
                  </a:srgbClr>
                </a:gs>
              </a:gsLst>
              <a:lin ang="5400000" scaled="1"/>
              <a:tileRect/>
            </a:gradFill>
            <a:ln w="9525">
              <a:noFill/>
              <a:miter lim="800000"/>
              <a:headEnd/>
              <a:tailEnd/>
            </a:ln>
            <a:effectLst/>
          </p:spPr>
          <p:txBody>
            <a:bodyPr anchor="b"/>
            <a:lstStyle/>
            <a:p>
              <a:pPr eaLnBrk="0" hangingPunct="0">
                <a:lnSpc>
                  <a:spcPct val="85000"/>
                </a:lnSpc>
                <a:spcBef>
                  <a:spcPct val="20000"/>
                </a:spcBef>
              </a:pPr>
              <a:endParaRPr lang="en-US" altLang="zh-CN" sz="1000" b="1">
                <a:latin typeface="Segoe UI" pitchFamily="34" charset="0"/>
                <a:cs typeface="Segoe UI" pitchFamily="34" charset="0"/>
              </a:endParaRPr>
            </a:p>
          </p:txBody>
        </p:sp>
        <p:sp>
          <p:nvSpPr>
            <p:cNvPr id="13" name="Rectangle 12"/>
            <p:cNvSpPr/>
            <p:nvPr/>
          </p:nvSpPr>
          <p:spPr bwMode="auto">
            <a:xfrm rot="17732869">
              <a:off x="1131988" y="4794344"/>
              <a:ext cx="2160000" cy="228600"/>
            </a:xfrm>
            <a:prstGeom prst="rect">
              <a:avLst/>
            </a:prstGeom>
            <a:gradFill flip="none" rotWithShape="1">
              <a:gsLst>
                <a:gs pos="0">
                  <a:srgbClr val="3DCC04"/>
                </a:gs>
                <a:gs pos="50000">
                  <a:srgbClr val="3DCC04"/>
                </a:gs>
                <a:gs pos="100000">
                  <a:srgbClr val="3DCC04">
                    <a:alpha val="0"/>
                  </a:srgbClr>
                </a:gs>
              </a:gsLst>
              <a:lin ang="10800000" scaled="0"/>
              <a:tileRect/>
            </a:gradFill>
            <a:ln w="9525">
              <a:noFill/>
              <a:miter lim="800000"/>
              <a:headEnd/>
              <a:tailEnd/>
            </a:ln>
            <a:effectLst/>
          </p:spPr>
          <p:txBody>
            <a:bodyPr anchor="b"/>
            <a:lstStyle/>
            <a:p>
              <a:pPr eaLnBrk="0" hangingPunct="0">
                <a:lnSpc>
                  <a:spcPct val="85000"/>
                </a:lnSpc>
                <a:spcBef>
                  <a:spcPct val="20000"/>
                </a:spcBef>
              </a:pPr>
              <a:endParaRPr lang="en-US" altLang="zh-CN" sz="1000" b="1">
                <a:latin typeface="Segoe UI" pitchFamily="34" charset="0"/>
                <a:cs typeface="Segoe UI" pitchFamily="34" charset="0"/>
              </a:endParaRPr>
            </a:p>
          </p:txBody>
        </p:sp>
        <p:pic>
          <p:nvPicPr>
            <p:cNvPr id="101414" name="Picture 4" descr="http://www.waxer.nl/wp-content/uploads/2008/02/exchangelogo_2.jpg"/>
            <p:cNvPicPr>
              <a:picLocks noChangeAspect="1" noChangeArrowheads="1"/>
            </p:cNvPicPr>
            <p:nvPr/>
          </p:nvPicPr>
          <p:blipFill>
            <a:blip r:embed="rId7"/>
            <a:srcRect l="25243" t="20000" r="22330" b="36667"/>
            <a:stretch>
              <a:fillRect/>
            </a:stretch>
          </p:blipFill>
          <p:spPr bwMode="auto">
            <a:xfrm>
              <a:off x="7246727" y="1721286"/>
              <a:ext cx="306555" cy="295200"/>
            </a:xfrm>
            <a:prstGeom prst="rect">
              <a:avLst/>
            </a:prstGeom>
            <a:noFill/>
            <a:ln w="9525">
              <a:noFill/>
              <a:miter lim="800000"/>
              <a:headEnd/>
              <a:tailEnd/>
            </a:ln>
          </p:spPr>
        </p:pic>
        <p:pic>
          <p:nvPicPr>
            <p:cNvPr id="101415" name="Rectangle 929816"/>
            <p:cNvPicPr>
              <a:picLocks noChangeArrowheads="1"/>
            </p:cNvPicPr>
            <p:nvPr/>
          </p:nvPicPr>
          <p:blipFill>
            <a:blip r:embed="rId8"/>
            <a:srcRect b="-64285"/>
            <a:stretch>
              <a:fillRect/>
            </a:stretch>
          </p:blipFill>
          <p:spPr bwMode="auto">
            <a:xfrm rot="17760000" flipV="1">
              <a:off x="1013709" y="4782109"/>
              <a:ext cx="1866900" cy="231775"/>
            </a:xfrm>
            <a:prstGeom prst="rect">
              <a:avLst/>
            </a:prstGeom>
            <a:noFill/>
            <a:ln w="9525">
              <a:noFill/>
              <a:miter lim="800000"/>
              <a:headEnd/>
              <a:tailEnd/>
            </a:ln>
          </p:spPr>
        </p:pic>
        <p:sp>
          <p:nvSpPr>
            <p:cNvPr id="101416" name="TextBox 15"/>
            <p:cNvSpPr txBox="1">
              <a:spLocks noChangeArrowheads="1"/>
            </p:cNvSpPr>
            <p:nvPr/>
          </p:nvSpPr>
          <p:spPr bwMode="auto">
            <a:xfrm>
              <a:off x="6085404" y="1365121"/>
              <a:ext cx="3505200" cy="316557"/>
            </a:xfrm>
            <a:prstGeom prst="rect">
              <a:avLst/>
            </a:prstGeom>
            <a:noFill/>
            <a:ln w="50800" algn="ctr">
              <a:noFill/>
              <a:miter lim="800000"/>
              <a:headEnd/>
              <a:tailEnd/>
            </a:ln>
          </p:spPr>
          <p:txBody>
            <a:bodyPr>
              <a:spAutoFit/>
            </a:bodyPr>
            <a:lstStyle/>
            <a:p>
              <a:pPr algn="ctr" eaLnBrk="0" hangingPunct="0">
                <a:spcBef>
                  <a:spcPct val="50000"/>
                </a:spcBef>
              </a:pPr>
              <a:r>
                <a:rPr lang="en-US" altLang="zh-CN" sz="1100" b="1">
                  <a:latin typeface="Segoe UI" pitchFamily="34" charset="0"/>
                  <a:cs typeface="Segoe UI" pitchFamily="34" charset="0"/>
                </a:rPr>
                <a:t>Data Center / Corporate Network</a:t>
              </a:r>
            </a:p>
          </p:txBody>
        </p:sp>
        <p:sp>
          <p:nvSpPr>
            <p:cNvPr id="17" name="TextBox 38925"/>
            <p:cNvSpPr txBox="1">
              <a:spLocks noChangeArrowheads="1"/>
            </p:cNvSpPr>
            <p:nvPr/>
          </p:nvSpPr>
          <p:spPr bwMode="auto">
            <a:xfrm>
              <a:off x="-625910" y="4523194"/>
              <a:ext cx="919557" cy="503433"/>
            </a:xfrm>
            <a:prstGeom prst="rect">
              <a:avLst/>
            </a:prstGeom>
            <a:noFill/>
            <a:ln w="9525">
              <a:noFill/>
              <a:miter lim="800000"/>
              <a:headEnd/>
              <a:tailEnd/>
            </a:ln>
          </p:spPr>
          <p:txBody>
            <a:bodyPr wrap="none">
              <a:spAutoFit/>
            </a:bodyPr>
            <a:lstStyle/>
            <a:p>
              <a:pPr algn="r" fontAlgn="auto">
                <a:spcBef>
                  <a:spcPts val="0"/>
                </a:spcBef>
                <a:spcAft>
                  <a:spcPts val="0"/>
                </a:spcAft>
                <a:defRPr/>
              </a:pPr>
              <a:r>
                <a:rPr lang="en-US" sz="1050" b="1" kern="0" dirty="0">
                  <a:latin typeface="Segoe UI" pitchFamily="34" charset="0"/>
                  <a:ea typeface="Segoe UI" pitchFamily="34" charset="0"/>
                  <a:cs typeface="Segoe UI" pitchFamily="34" charset="0"/>
                </a:rPr>
                <a:t>Business </a:t>
              </a:r>
              <a:r>
                <a:rPr lang="en-US" sz="1050" b="1" kern="0" dirty="0">
                  <a:latin typeface="Segoe UI" pitchFamily="34" charset="0"/>
                  <a:ea typeface="Segoe UI" pitchFamily="34" charset="0"/>
                  <a:cs typeface="Segoe UI" pitchFamily="34" charset="0"/>
                </a:rPr>
                <a:t/>
              </a:r>
              <a:br>
                <a:rPr lang="en-US" sz="1050" b="1" kern="0" dirty="0">
                  <a:latin typeface="Segoe UI" pitchFamily="34" charset="0"/>
                  <a:ea typeface="Segoe UI" pitchFamily="34" charset="0"/>
                  <a:cs typeface="Segoe UI" pitchFamily="34" charset="0"/>
                </a:rPr>
              </a:br>
              <a:r>
                <a:rPr lang="en-US" sz="1050" b="1" kern="0" dirty="0">
                  <a:latin typeface="Segoe UI" pitchFamily="34" charset="0"/>
                  <a:ea typeface="Segoe UI" pitchFamily="34" charset="0"/>
                  <a:cs typeface="Segoe UI" pitchFamily="34" charset="0"/>
                </a:rPr>
                <a:t>Partners</a:t>
              </a:r>
              <a:endParaRPr lang="en-US" sz="1050" b="1" kern="0" dirty="0">
                <a:latin typeface="Segoe UI" pitchFamily="34" charset="0"/>
                <a:ea typeface="Segoe UI" pitchFamily="34" charset="0"/>
                <a:cs typeface="Segoe UI" pitchFamily="34" charset="0"/>
              </a:endParaRPr>
            </a:p>
          </p:txBody>
        </p:sp>
        <p:pic>
          <p:nvPicPr>
            <p:cNvPr id="101418" name="Rectangle 929815"/>
            <p:cNvPicPr>
              <a:picLocks noChangeArrowheads="1"/>
            </p:cNvPicPr>
            <p:nvPr/>
          </p:nvPicPr>
          <p:blipFill>
            <a:blip r:embed="rId9"/>
            <a:srcRect b="-64285"/>
            <a:stretch>
              <a:fillRect/>
            </a:stretch>
          </p:blipFill>
          <p:spPr bwMode="auto">
            <a:xfrm rot="13344954" flipV="1">
              <a:off x="674723" y="3148625"/>
              <a:ext cx="1912938" cy="231775"/>
            </a:xfrm>
            <a:prstGeom prst="rect">
              <a:avLst/>
            </a:prstGeom>
            <a:noFill/>
            <a:ln w="9525">
              <a:noFill/>
              <a:miter lim="800000"/>
              <a:headEnd/>
              <a:tailEnd/>
            </a:ln>
          </p:spPr>
        </p:pic>
        <p:pic>
          <p:nvPicPr>
            <p:cNvPr id="101419" name="Rectangle 929816"/>
            <p:cNvPicPr>
              <a:picLocks noChangeArrowheads="1"/>
            </p:cNvPicPr>
            <p:nvPr/>
          </p:nvPicPr>
          <p:blipFill>
            <a:blip r:embed="rId8"/>
            <a:srcRect b="-64285"/>
            <a:stretch>
              <a:fillRect/>
            </a:stretch>
          </p:blipFill>
          <p:spPr bwMode="auto">
            <a:xfrm rot="8076493" flipV="1">
              <a:off x="619161" y="4220187"/>
              <a:ext cx="1866900" cy="231775"/>
            </a:xfrm>
            <a:prstGeom prst="rect">
              <a:avLst/>
            </a:prstGeom>
            <a:noFill/>
            <a:ln w="9525">
              <a:noFill/>
              <a:miter lim="800000"/>
              <a:headEnd/>
              <a:tailEnd/>
            </a:ln>
          </p:spPr>
        </p:pic>
        <p:pic>
          <p:nvPicPr>
            <p:cNvPr id="101420" name="Rectangle 38938"/>
            <p:cNvPicPr>
              <a:picLocks noChangeAspect="1" noChangeArrowheads="1"/>
            </p:cNvPicPr>
            <p:nvPr/>
          </p:nvPicPr>
          <p:blipFill>
            <a:blip r:embed="rId10"/>
            <a:srcRect/>
            <a:stretch>
              <a:fillRect/>
            </a:stretch>
          </p:blipFill>
          <p:spPr bwMode="auto">
            <a:xfrm>
              <a:off x="452473" y="2405675"/>
              <a:ext cx="609600" cy="606425"/>
            </a:xfrm>
            <a:prstGeom prst="rect">
              <a:avLst/>
            </a:prstGeom>
            <a:noFill/>
            <a:ln w="9525">
              <a:noFill/>
              <a:miter lim="800000"/>
              <a:headEnd/>
              <a:tailEnd/>
            </a:ln>
          </p:spPr>
        </p:pic>
        <p:pic>
          <p:nvPicPr>
            <p:cNvPr id="101421" name="Rectangle 38946"/>
            <p:cNvPicPr>
              <a:picLocks noChangeAspect="1" noChangeArrowheads="1"/>
            </p:cNvPicPr>
            <p:nvPr/>
          </p:nvPicPr>
          <p:blipFill>
            <a:blip r:embed="rId11"/>
            <a:srcRect/>
            <a:stretch>
              <a:fillRect/>
            </a:stretch>
          </p:blipFill>
          <p:spPr bwMode="auto">
            <a:xfrm>
              <a:off x="228636" y="4528162"/>
              <a:ext cx="685800" cy="531813"/>
            </a:xfrm>
            <a:prstGeom prst="rect">
              <a:avLst/>
            </a:prstGeom>
            <a:noFill/>
            <a:ln w="9525">
              <a:noFill/>
              <a:miter lim="800000"/>
              <a:headEnd/>
              <a:tailEnd/>
            </a:ln>
          </p:spPr>
        </p:pic>
        <p:sp>
          <p:nvSpPr>
            <p:cNvPr id="22" name="TextBox 38920"/>
            <p:cNvSpPr txBox="1">
              <a:spLocks noChangeArrowheads="1"/>
            </p:cNvSpPr>
            <p:nvPr/>
          </p:nvSpPr>
          <p:spPr bwMode="auto">
            <a:xfrm>
              <a:off x="7125478" y="5013074"/>
              <a:ext cx="2026898" cy="520859"/>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US" sz="1050" b="1" dirty="0">
                  <a:latin typeface="Segoe UI" pitchFamily="34" charset="0"/>
                  <a:ea typeface="Segoe UI" pitchFamily="34" charset="0"/>
                  <a:cs typeface="Segoe UI" pitchFamily="34" charset="0"/>
                </a:rPr>
                <a:t>AD, ADFS, </a:t>
              </a:r>
            </a:p>
            <a:p>
              <a:pPr eaLnBrk="0" fontAlgn="auto" hangingPunct="0">
                <a:spcBef>
                  <a:spcPts val="0"/>
                </a:spcBef>
                <a:spcAft>
                  <a:spcPts val="0"/>
                </a:spcAft>
                <a:defRPr/>
              </a:pPr>
              <a:r>
                <a:rPr lang="en-US" sz="1050" b="1" dirty="0">
                  <a:latin typeface="Segoe UI" pitchFamily="34" charset="0"/>
                  <a:ea typeface="Segoe UI" pitchFamily="34" charset="0"/>
                  <a:cs typeface="Segoe UI" pitchFamily="34" charset="0"/>
                </a:rPr>
                <a:t>RADIUS, LDAP</a:t>
              </a:r>
              <a:endParaRPr lang="en-US" sz="1050" b="1" dirty="0">
                <a:latin typeface="Segoe UI" pitchFamily="34" charset="0"/>
                <a:ea typeface="Segoe UI" pitchFamily="34" charset="0"/>
                <a:cs typeface="Segoe UI" pitchFamily="34" charset="0"/>
              </a:endParaRPr>
            </a:p>
          </p:txBody>
        </p:sp>
        <p:pic>
          <p:nvPicPr>
            <p:cNvPr id="101423" name="Picture 2" descr="C:\Program Files\Microsoft Resource DVD Artwork\DVD_ART\Artwork_Imagery\HARDWARE_IMAGERY\Illustration - Misc Hardware\XML Icons\Pocket PC pda.png"/>
            <p:cNvPicPr>
              <a:picLocks noChangeAspect="1" noChangeArrowheads="1"/>
            </p:cNvPicPr>
            <p:nvPr/>
          </p:nvPicPr>
          <p:blipFill>
            <a:blip r:embed="rId12"/>
            <a:srcRect/>
            <a:stretch>
              <a:fillRect/>
            </a:stretch>
          </p:blipFill>
          <p:spPr bwMode="auto">
            <a:xfrm>
              <a:off x="1386505" y="1792282"/>
              <a:ext cx="355600" cy="677863"/>
            </a:xfrm>
            <a:prstGeom prst="rect">
              <a:avLst/>
            </a:prstGeom>
            <a:noFill/>
            <a:ln w="9525">
              <a:noFill/>
              <a:miter lim="800000"/>
              <a:headEnd/>
              <a:tailEnd/>
            </a:ln>
          </p:spPr>
        </p:pic>
        <p:pic>
          <p:nvPicPr>
            <p:cNvPr id="101424" name="Rectangle 929815"/>
            <p:cNvPicPr>
              <a:picLocks noChangeArrowheads="1"/>
            </p:cNvPicPr>
            <p:nvPr/>
          </p:nvPicPr>
          <p:blipFill>
            <a:blip r:embed="rId13"/>
            <a:srcRect b="-64445"/>
            <a:stretch>
              <a:fillRect/>
            </a:stretch>
          </p:blipFill>
          <p:spPr bwMode="auto">
            <a:xfrm rot="14338517" flipV="1">
              <a:off x="1374017" y="2833506"/>
              <a:ext cx="995363" cy="111125"/>
            </a:xfrm>
            <a:prstGeom prst="rect">
              <a:avLst/>
            </a:prstGeom>
            <a:noFill/>
            <a:ln w="9525">
              <a:noFill/>
              <a:miter lim="800000"/>
              <a:headEnd/>
              <a:tailEnd/>
            </a:ln>
          </p:spPr>
        </p:pic>
        <p:sp>
          <p:nvSpPr>
            <p:cNvPr id="25" name="TextBox 38924"/>
            <p:cNvSpPr txBox="1">
              <a:spLocks noChangeArrowheads="1"/>
            </p:cNvSpPr>
            <p:nvPr/>
          </p:nvSpPr>
          <p:spPr bwMode="auto">
            <a:xfrm>
              <a:off x="11004" y="3024513"/>
              <a:ext cx="1599063" cy="317550"/>
            </a:xfrm>
            <a:prstGeom prst="rect">
              <a:avLst/>
            </a:prstGeom>
            <a:noFill/>
            <a:ln w="9525">
              <a:noFill/>
              <a:miter lim="800000"/>
              <a:headEnd/>
              <a:tailEnd/>
            </a:ln>
          </p:spPr>
          <p:txBody>
            <a:bodyPr>
              <a:spAutoFit/>
            </a:bodyPr>
            <a:lstStyle/>
            <a:p>
              <a:pPr algn="ctr" fontAlgn="auto">
                <a:spcBef>
                  <a:spcPts val="0"/>
                </a:spcBef>
                <a:spcAft>
                  <a:spcPts val="0"/>
                </a:spcAft>
                <a:defRPr/>
              </a:pPr>
              <a:r>
                <a:rPr lang="en-US" sz="1050" b="1" kern="0" dirty="0">
                  <a:latin typeface="Segoe UI" pitchFamily="34" charset="0"/>
                  <a:ea typeface="Segoe UI" pitchFamily="34" charset="0"/>
                  <a:cs typeface="Segoe UI" pitchFamily="34" charset="0"/>
                </a:rPr>
                <a:t>Home </a:t>
              </a:r>
              <a:r>
                <a:rPr lang="en-US" sz="1050" b="1" kern="0" dirty="0">
                  <a:latin typeface="Segoe UI" pitchFamily="34" charset="0"/>
                  <a:ea typeface="Segoe UI" pitchFamily="34" charset="0"/>
                  <a:cs typeface="Segoe UI" pitchFamily="34" charset="0"/>
                </a:rPr>
                <a:t>/ Kiosk</a:t>
              </a:r>
              <a:endParaRPr lang="en-US" sz="1050" b="1" kern="0" dirty="0">
                <a:latin typeface="Segoe UI" pitchFamily="34" charset="0"/>
                <a:ea typeface="Segoe UI" pitchFamily="34" charset="0"/>
                <a:cs typeface="Segoe UI" pitchFamily="34" charset="0"/>
              </a:endParaRPr>
            </a:p>
          </p:txBody>
        </p:sp>
        <p:sp>
          <p:nvSpPr>
            <p:cNvPr id="26" name="TextBox 38925"/>
            <p:cNvSpPr txBox="1">
              <a:spLocks noChangeArrowheads="1"/>
            </p:cNvSpPr>
            <p:nvPr/>
          </p:nvSpPr>
          <p:spPr bwMode="auto">
            <a:xfrm>
              <a:off x="-740129" y="5679154"/>
              <a:ext cx="2054002" cy="520859"/>
            </a:xfrm>
            <a:prstGeom prst="rect">
              <a:avLst/>
            </a:prstGeom>
            <a:noFill/>
            <a:ln w="9525">
              <a:noFill/>
              <a:miter lim="800000"/>
              <a:headEnd/>
              <a:tailEnd/>
            </a:ln>
          </p:spPr>
          <p:txBody>
            <a:bodyPr>
              <a:spAutoFit/>
            </a:bodyPr>
            <a:lstStyle/>
            <a:p>
              <a:pPr algn="r"/>
              <a:r>
                <a:rPr lang="en-US" altLang="zh-CN" sz="1000" b="1">
                  <a:latin typeface="Segoe UI" pitchFamily="34" charset="0"/>
                  <a:cs typeface="Segoe UI" pitchFamily="34" charset="0"/>
                </a:rPr>
                <a:t>Employees’</a:t>
              </a:r>
              <a:br>
                <a:rPr lang="en-US" altLang="zh-CN" sz="1000" b="1">
                  <a:latin typeface="Segoe UI" pitchFamily="34" charset="0"/>
                  <a:cs typeface="Segoe UI" pitchFamily="34" charset="0"/>
                </a:rPr>
              </a:br>
              <a:r>
                <a:rPr lang="en-US" altLang="zh-CN" sz="1000" b="1">
                  <a:latin typeface="Segoe UI" pitchFamily="34" charset="0"/>
                  <a:cs typeface="Segoe UI" pitchFamily="34" charset="0"/>
                </a:rPr>
                <a:t>Managed Machines</a:t>
              </a:r>
            </a:p>
          </p:txBody>
        </p:sp>
        <p:pic>
          <p:nvPicPr>
            <p:cNvPr id="101427" name="Rectangle 38946"/>
            <p:cNvPicPr>
              <a:picLocks noChangeAspect="1" noChangeArrowheads="1"/>
            </p:cNvPicPr>
            <p:nvPr/>
          </p:nvPicPr>
          <p:blipFill>
            <a:blip r:embed="rId11"/>
            <a:srcRect/>
            <a:stretch>
              <a:fillRect/>
            </a:stretch>
          </p:blipFill>
          <p:spPr bwMode="auto">
            <a:xfrm>
              <a:off x="1262098" y="5648937"/>
              <a:ext cx="685800" cy="531813"/>
            </a:xfrm>
            <a:prstGeom prst="rect">
              <a:avLst/>
            </a:prstGeom>
            <a:noFill/>
            <a:ln w="9525">
              <a:noFill/>
              <a:miter lim="800000"/>
              <a:headEnd/>
              <a:tailEnd/>
            </a:ln>
          </p:spPr>
        </p:pic>
        <p:sp>
          <p:nvSpPr>
            <p:cNvPr id="28" name="TextBox 38924"/>
            <p:cNvSpPr txBox="1">
              <a:spLocks noChangeArrowheads="1"/>
            </p:cNvSpPr>
            <p:nvPr/>
          </p:nvSpPr>
          <p:spPr bwMode="auto">
            <a:xfrm>
              <a:off x="1710734" y="2184167"/>
              <a:ext cx="787916" cy="31755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050" b="1" kern="0" dirty="0">
                  <a:latin typeface="Segoe UI" pitchFamily="34" charset="0"/>
                  <a:ea typeface="Segoe UI" pitchFamily="34" charset="0"/>
                  <a:cs typeface="Segoe UI" pitchFamily="34" charset="0"/>
                </a:rPr>
                <a:t>Mobile</a:t>
              </a:r>
              <a:endParaRPr lang="en-US" sz="1050" b="1" kern="0" dirty="0">
                <a:latin typeface="Segoe UI" pitchFamily="34" charset="0"/>
                <a:ea typeface="Segoe UI" pitchFamily="34" charset="0"/>
                <a:cs typeface="Segoe UI" pitchFamily="34" charset="0"/>
              </a:endParaRPr>
            </a:p>
          </p:txBody>
        </p:sp>
        <p:sp>
          <p:nvSpPr>
            <p:cNvPr id="29" name="TextBox 38920"/>
            <p:cNvSpPr txBox="1">
              <a:spLocks noChangeArrowheads="1"/>
            </p:cNvSpPr>
            <p:nvPr/>
          </p:nvSpPr>
          <p:spPr bwMode="auto">
            <a:xfrm>
              <a:off x="7537827" y="1742695"/>
              <a:ext cx="2106271" cy="1384441"/>
            </a:xfrm>
            <a:prstGeom prst="rect">
              <a:avLst/>
            </a:prstGeom>
            <a:noFill/>
            <a:ln w="9525">
              <a:noFill/>
              <a:miter lim="800000"/>
              <a:headEnd/>
              <a:tailEnd/>
            </a:ln>
          </p:spPr>
          <p:txBody>
            <a:bodyPr>
              <a:spAutoFit/>
            </a:bodyPr>
            <a:lstStyle/>
            <a:p>
              <a:pPr eaLnBrk="0" hangingPunct="0">
                <a:spcAft>
                  <a:spcPts val="400"/>
                </a:spcAft>
              </a:pPr>
              <a:r>
                <a:rPr lang="en-US" altLang="zh-CN" sz="1000" b="1">
                  <a:latin typeface="Segoe UI" pitchFamily="34" charset="0"/>
                  <a:cs typeface="Segoe UI" pitchFamily="34" charset="0"/>
                </a:rPr>
                <a:t>Microsoft Exchange</a:t>
              </a:r>
            </a:p>
            <a:p>
              <a:pPr eaLnBrk="0" hangingPunct="0">
                <a:spcAft>
                  <a:spcPts val="400"/>
                </a:spcAft>
              </a:pPr>
              <a:r>
                <a:rPr lang="en-US" altLang="zh-CN" sz="1000" b="1">
                  <a:latin typeface="Segoe UI" pitchFamily="34" charset="0"/>
                  <a:cs typeface="Segoe UI" pitchFamily="34" charset="0"/>
                </a:rPr>
                <a:t>CRM</a:t>
              </a:r>
            </a:p>
            <a:p>
              <a:pPr eaLnBrk="0" hangingPunct="0">
                <a:spcAft>
                  <a:spcPts val="400"/>
                </a:spcAft>
              </a:pPr>
              <a:r>
                <a:rPr lang="en-US" altLang="zh-CN" sz="1000" b="1">
                  <a:latin typeface="Segoe UI" pitchFamily="34" charset="0"/>
                  <a:cs typeface="Segoe UI" pitchFamily="34" charset="0"/>
                </a:rPr>
                <a:t>Microsoft SharePoint</a:t>
              </a:r>
              <a:r>
                <a:rPr lang="en-US" altLang="zh-CN" sz="1000" b="1" baseline="30000">
                  <a:latin typeface="Segoe UI" pitchFamily="34" charset="0"/>
                  <a:cs typeface="Segoe UI" pitchFamily="34" charset="0"/>
                </a:rPr>
                <a:t>®</a:t>
              </a:r>
            </a:p>
            <a:p>
              <a:pPr eaLnBrk="0" hangingPunct="0">
                <a:spcAft>
                  <a:spcPts val="400"/>
                </a:spcAft>
              </a:pPr>
              <a:r>
                <a:rPr lang="en-US" altLang="zh-CN" sz="1000" b="1">
                  <a:latin typeface="Segoe UI" pitchFamily="34" charset="0"/>
                  <a:cs typeface="Segoe UI" pitchFamily="34" charset="0"/>
                </a:rPr>
                <a:t>IIS based</a:t>
              </a:r>
            </a:p>
            <a:p>
              <a:pPr eaLnBrk="0" hangingPunct="0">
                <a:spcAft>
                  <a:spcPts val="400"/>
                </a:spcAft>
              </a:pPr>
              <a:r>
                <a:rPr lang="en-US" altLang="zh-CN" sz="1000" b="1">
                  <a:latin typeface="Segoe UI" pitchFamily="34" charset="0"/>
                  <a:cs typeface="Segoe UI" pitchFamily="34" charset="0"/>
                </a:rPr>
                <a:t>IBM, SAP, Oracle</a:t>
              </a:r>
            </a:p>
          </p:txBody>
        </p:sp>
        <p:sp>
          <p:nvSpPr>
            <p:cNvPr id="30" name="TextBox 38920"/>
            <p:cNvSpPr txBox="1">
              <a:spLocks noChangeArrowheads="1"/>
            </p:cNvSpPr>
            <p:nvPr/>
          </p:nvSpPr>
          <p:spPr bwMode="auto">
            <a:xfrm>
              <a:off x="7551379" y="3334318"/>
              <a:ext cx="1571960" cy="520860"/>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US" sz="1050" b="1" dirty="0">
                  <a:latin typeface="Segoe UI" pitchFamily="34" charset="0"/>
                  <a:ea typeface="Segoe UI" pitchFamily="34" charset="0"/>
                  <a:cs typeface="Segoe UI" pitchFamily="34" charset="0"/>
                </a:rPr>
                <a:t>TS / RDS</a:t>
              </a:r>
            </a:p>
            <a:p>
              <a:pPr eaLnBrk="0" fontAlgn="auto" hangingPunct="0">
                <a:spcBef>
                  <a:spcPts val="0"/>
                </a:spcBef>
                <a:spcAft>
                  <a:spcPts val="0"/>
                </a:spcAft>
                <a:defRPr/>
              </a:pPr>
              <a:r>
                <a:rPr lang="en-US" sz="1050" b="1" dirty="0">
                  <a:latin typeface="Segoe UI" pitchFamily="34" charset="0"/>
                  <a:ea typeface="Segoe UI" pitchFamily="34" charset="0"/>
                  <a:cs typeface="Segoe UI" pitchFamily="34" charset="0"/>
                </a:rPr>
                <a:t>Citrix</a:t>
              </a:r>
              <a:endParaRPr lang="en-US" sz="1050" b="1" dirty="0">
                <a:latin typeface="Segoe UI" pitchFamily="34" charset="0"/>
                <a:ea typeface="Segoe UI" pitchFamily="34" charset="0"/>
                <a:cs typeface="Segoe UI" pitchFamily="34" charset="0"/>
              </a:endParaRPr>
            </a:p>
          </p:txBody>
        </p:sp>
        <p:sp>
          <p:nvSpPr>
            <p:cNvPr id="31" name="TextBox 38920"/>
            <p:cNvSpPr txBox="1">
              <a:spLocks noChangeArrowheads="1"/>
            </p:cNvSpPr>
            <p:nvPr/>
          </p:nvSpPr>
          <p:spPr bwMode="auto">
            <a:xfrm>
              <a:off x="7551379" y="4236624"/>
              <a:ext cx="1268021" cy="520860"/>
            </a:xfrm>
            <a:prstGeom prst="rect">
              <a:avLst/>
            </a:prstGeom>
            <a:noFill/>
            <a:ln w="9525">
              <a:noFill/>
              <a:miter lim="800000"/>
              <a:headEnd/>
              <a:tailEnd/>
            </a:ln>
          </p:spPr>
          <p:txBody>
            <a:bodyPr>
              <a:spAutoFit/>
            </a:bodyPr>
            <a:lstStyle/>
            <a:p>
              <a:pPr eaLnBrk="0" hangingPunct="0"/>
              <a:r>
                <a:rPr lang="en-US" altLang="zh-CN" sz="1000" b="1">
                  <a:latin typeface="Segoe UI" pitchFamily="34" charset="0"/>
                  <a:cs typeface="Segoe UI" pitchFamily="34" charset="0"/>
                </a:rPr>
                <a:t>Non-Web</a:t>
              </a:r>
            </a:p>
            <a:p>
              <a:pPr eaLnBrk="0" hangingPunct="0"/>
              <a:endParaRPr lang="en-US" altLang="zh-CN" sz="1000" b="1">
                <a:latin typeface="Segoe UI" pitchFamily="34" charset="0"/>
                <a:cs typeface="Segoe UI" pitchFamily="34" charset="0"/>
              </a:endParaRPr>
            </a:p>
          </p:txBody>
        </p:sp>
        <p:sp>
          <p:nvSpPr>
            <p:cNvPr id="32" name="Isosceles Triangle 31"/>
            <p:cNvSpPr/>
            <p:nvPr/>
          </p:nvSpPr>
          <p:spPr bwMode="auto">
            <a:xfrm rot="16662558">
              <a:off x="5535782" y="2806644"/>
              <a:ext cx="406800" cy="2511810"/>
            </a:xfrm>
            <a:prstGeom prst="triangle">
              <a:avLst>
                <a:gd name="adj" fmla="val 39597"/>
              </a:avLst>
            </a:prstGeom>
            <a:gradFill flip="none" rotWithShape="1">
              <a:gsLst>
                <a:gs pos="0">
                  <a:srgbClr val="8FBF8F">
                    <a:tint val="66000"/>
                    <a:satMod val="160000"/>
                    <a:alpha val="90000"/>
                  </a:srgbClr>
                </a:gs>
                <a:gs pos="50000">
                  <a:srgbClr val="8FBF8F">
                    <a:tint val="44500"/>
                    <a:satMod val="160000"/>
                    <a:alpha val="60000"/>
                  </a:srgbClr>
                </a:gs>
                <a:gs pos="100000">
                  <a:srgbClr val="8FBF8F">
                    <a:tint val="23500"/>
                    <a:satMod val="160000"/>
                    <a:alpha val="10000"/>
                  </a:srgbClr>
                </a:gs>
              </a:gsLst>
              <a:lin ang="10800000" scaled="1"/>
              <a:tileRect/>
            </a:gradFill>
            <a:ln w="9525">
              <a:noFill/>
              <a:miter lim="800000"/>
              <a:headEnd/>
              <a:tailEnd/>
            </a:ln>
            <a:effectLst/>
          </p:spPr>
          <p:txBody>
            <a:bodyPr anchor="b"/>
            <a:lstStyle/>
            <a:p>
              <a:pPr eaLnBrk="0" hangingPunct="0">
                <a:lnSpc>
                  <a:spcPct val="85000"/>
                </a:lnSpc>
                <a:spcBef>
                  <a:spcPct val="20000"/>
                </a:spcBef>
              </a:pPr>
              <a:endParaRPr lang="en-US" altLang="zh-CN" sz="1000" b="1">
                <a:latin typeface="Segoe UI" pitchFamily="34" charset="0"/>
                <a:cs typeface="Segoe UI" pitchFamily="34" charset="0"/>
              </a:endParaRPr>
            </a:p>
          </p:txBody>
        </p:sp>
        <p:sp>
          <p:nvSpPr>
            <p:cNvPr id="33" name="Isosceles Triangle 32"/>
            <p:cNvSpPr/>
            <p:nvPr/>
          </p:nvSpPr>
          <p:spPr bwMode="auto">
            <a:xfrm rot="15890157">
              <a:off x="5575126" y="2236056"/>
              <a:ext cx="439737" cy="2664490"/>
            </a:xfrm>
            <a:prstGeom prst="triangle">
              <a:avLst>
                <a:gd name="adj" fmla="val 0"/>
              </a:avLst>
            </a:prstGeom>
            <a:gradFill flip="none" rotWithShape="1">
              <a:gsLst>
                <a:gs pos="0">
                  <a:srgbClr val="8FBF8F">
                    <a:tint val="66000"/>
                    <a:satMod val="160000"/>
                    <a:alpha val="90000"/>
                  </a:srgbClr>
                </a:gs>
                <a:gs pos="50000">
                  <a:srgbClr val="8FBF8F">
                    <a:tint val="44500"/>
                    <a:satMod val="160000"/>
                    <a:alpha val="60000"/>
                  </a:srgbClr>
                </a:gs>
                <a:gs pos="100000">
                  <a:srgbClr val="8FBF8F">
                    <a:tint val="23500"/>
                    <a:satMod val="160000"/>
                    <a:alpha val="10000"/>
                  </a:srgbClr>
                </a:gs>
              </a:gsLst>
              <a:lin ang="10800000" scaled="1"/>
              <a:tileRect/>
            </a:gradFill>
            <a:ln w="9525">
              <a:noFill/>
              <a:miter lim="800000"/>
              <a:headEnd/>
              <a:tailEnd/>
            </a:ln>
            <a:effectLst/>
          </p:spPr>
          <p:txBody>
            <a:bodyPr anchor="b"/>
            <a:lstStyle/>
            <a:p>
              <a:pPr eaLnBrk="0" hangingPunct="0">
                <a:lnSpc>
                  <a:spcPct val="85000"/>
                </a:lnSpc>
                <a:spcBef>
                  <a:spcPct val="20000"/>
                </a:spcBef>
              </a:pPr>
              <a:endParaRPr lang="en-US" altLang="zh-CN" sz="1000" b="1">
                <a:latin typeface="Segoe UI" pitchFamily="34" charset="0"/>
                <a:cs typeface="Segoe UI" pitchFamily="34" charset="0"/>
              </a:endParaRPr>
            </a:p>
          </p:txBody>
        </p:sp>
        <p:sp>
          <p:nvSpPr>
            <p:cNvPr id="34" name="Isosceles Triangle 33"/>
            <p:cNvSpPr/>
            <p:nvPr/>
          </p:nvSpPr>
          <p:spPr bwMode="auto">
            <a:xfrm rot="14755236">
              <a:off x="5548345" y="1863921"/>
              <a:ext cx="412698" cy="2848224"/>
            </a:xfrm>
            <a:prstGeom prst="triangle">
              <a:avLst>
                <a:gd name="adj" fmla="val 49440"/>
              </a:avLst>
            </a:prstGeom>
            <a:gradFill flip="none" rotWithShape="1">
              <a:gsLst>
                <a:gs pos="0">
                  <a:srgbClr val="8FBF8F">
                    <a:tint val="66000"/>
                    <a:satMod val="160000"/>
                    <a:alpha val="90000"/>
                  </a:srgbClr>
                </a:gs>
                <a:gs pos="50000">
                  <a:srgbClr val="8FBF8F">
                    <a:tint val="44500"/>
                    <a:satMod val="160000"/>
                    <a:alpha val="60000"/>
                  </a:srgbClr>
                </a:gs>
                <a:gs pos="100000">
                  <a:srgbClr val="8FBF8F">
                    <a:tint val="23500"/>
                    <a:satMod val="160000"/>
                    <a:alpha val="10000"/>
                  </a:srgbClr>
                </a:gs>
              </a:gsLst>
              <a:lin ang="10800000" scaled="1"/>
              <a:tileRect/>
            </a:gradFill>
            <a:ln w="9525">
              <a:noFill/>
              <a:miter lim="800000"/>
              <a:headEnd/>
              <a:tailEnd/>
            </a:ln>
            <a:effectLst/>
          </p:spPr>
          <p:txBody>
            <a:bodyPr anchor="b"/>
            <a:lstStyle/>
            <a:p>
              <a:pPr eaLnBrk="0" hangingPunct="0">
                <a:lnSpc>
                  <a:spcPct val="85000"/>
                </a:lnSpc>
                <a:spcBef>
                  <a:spcPct val="20000"/>
                </a:spcBef>
              </a:pPr>
              <a:endParaRPr lang="en-US" altLang="zh-CN" sz="1000" b="1">
                <a:latin typeface="Segoe UI" pitchFamily="34" charset="0"/>
                <a:cs typeface="Segoe UI" pitchFamily="34" charset="0"/>
              </a:endParaRPr>
            </a:p>
          </p:txBody>
        </p:sp>
        <p:pic>
          <p:nvPicPr>
            <p:cNvPr id="35" name="Picture 1" descr="C:\Program Files\Microsoft Resource DVD Artwork\DVD_ART\Artwork_Imagery\HARDWARE_IMAGERY\Illustration - Misc Hardware\Windows Vista Illustration Icons\VPN.png"/>
            <p:cNvPicPr>
              <a:picLocks noChangeAspect="1" noChangeArrowheads="1"/>
            </p:cNvPicPr>
            <p:nvPr/>
          </p:nvPicPr>
          <p:blipFill>
            <a:blip r:embed="rId6"/>
            <a:srcRect/>
            <a:stretch>
              <a:fillRect/>
            </a:stretch>
          </p:blipFill>
          <p:spPr bwMode="auto">
            <a:xfrm>
              <a:off x="6713129" y="2418458"/>
              <a:ext cx="534311" cy="749340"/>
            </a:xfrm>
            <a:prstGeom prst="rect">
              <a:avLst/>
            </a:prstGeom>
            <a:noFill/>
            <a:effectLst>
              <a:outerShdw blurRad="50800" dist="38100" dir="5400000" algn="t" rotWithShape="0">
                <a:prstClr val="black">
                  <a:alpha val="40000"/>
                </a:prstClr>
              </a:outerShdw>
            </a:effectLst>
          </p:spPr>
        </p:pic>
        <p:pic>
          <p:nvPicPr>
            <p:cNvPr id="36" name="Picture 1" descr="C:\Program Files\Microsoft Resource DVD Artwork\DVD_ART\Artwork_Imagery\HARDWARE_IMAGERY\Illustration - Misc Hardware\Windows Vista Illustration Icons\VPN.png"/>
            <p:cNvPicPr>
              <a:picLocks noChangeAspect="1" noChangeArrowheads="1"/>
            </p:cNvPicPr>
            <p:nvPr/>
          </p:nvPicPr>
          <p:blipFill>
            <a:blip r:embed="rId6"/>
            <a:srcRect/>
            <a:stretch>
              <a:fillRect/>
            </a:stretch>
          </p:blipFill>
          <p:spPr bwMode="auto">
            <a:xfrm>
              <a:off x="6713129" y="3218141"/>
              <a:ext cx="534311" cy="749341"/>
            </a:xfrm>
            <a:prstGeom prst="rect">
              <a:avLst/>
            </a:prstGeom>
            <a:noFill/>
            <a:effectLst>
              <a:outerShdw blurRad="50800" dist="38100" dir="5400000" algn="t" rotWithShape="0">
                <a:prstClr val="black">
                  <a:alpha val="40000"/>
                </a:prstClr>
              </a:outerShdw>
            </a:effectLst>
          </p:spPr>
        </p:pic>
        <p:grpSp>
          <p:nvGrpSpPr>
            <p:cNvPr id="3" name="Group 37"/>
            <p:cNvGrpSpPr/>
            <p:nvPr/>
          </p:nvGrpSpPr>
          <p:grpSpPr>
            <a:xfrm>
              <a:off x="4223703" y="3297019"/>
              <a:ext cx="971451" cy="1187580"/>
              <a:chOff x="3582444" y="-931192"/>
              <a:chExt cx="1927856" cy="2356767"/>
            </a:xfrm>
            <a:effectLst>
              <a:outerShdw blurRad="50800" dist="38100" dir="5400000" algn="t" rotWithShape="0">
                <a:prstClr val="black">
                  <a:alpha val="40000"/>
                </a:prstClr>
              </a:outerShdw>
            </a:effectLst>
          </p:grpSpPr>
          <p:pic>
            <p:nvPicPr>
              <p:cNvPr id="39" name="Picture 4" descr="C:\Program Files\Microsoft Resource DVD Artwork\DVD_ART\Artwork_Imagery\HARDWARE_IMAGERY\Illustration - Misc Hardware\Windows Vista Illustration Icons\VPN.png"/>
              <p:cNvPicPr>
                <a:picLocks noChangeAspect="1" noChangeArrowheads="1"/>
              </p:cNvPicPr>
              <p:nvPr/>
            </p:nvPicPr>
            <p:blipFill>
              <a:blip r:embed="rId14" cstate="screen"/>
              <a:srcRect/>
              <a:stretch>
                <a:fillRect/>
              </a:stretch>
            </p:blipFill>
            <p:spPr bwMode="auto">
              <a:xfrm>
                <a:off x="3582444" y="-849249"/>
                <a:ext cx="1626144" cy="2274824"/>
              </a:xfrm>
              <a:prstGeom prst="rect">
                <a:avLst/>
              </a:prstGeom>
              <a:noFill/>
            </p:spPr>
          </p:pic>
          <p:pic>
            <p:nvPicPr>
              <p:cNvPr id="40" name="Picture 5" descr="C:\Program Files\Microsoft Resource DVD Artwork\DVD_ART\Artwork_Imagery\HARDWARE_IMAGERY\Illustration - Misc Hardware\Windows Security\Security Proactive Content.png"/>
              <p:cNvPicPr>
                <a:picLocks noChangeAspect="1" noChangeArrowheads="1"/>
              </p:cNvPicPr>
              <p:nvPr/>
            </p:nvPicPr>
            <p:blipFill>
              <a:blip r:embed="rId15" cstate="screen"/>
              <a:srcRect/>
              <a:stretch>
                <a:fillRect/>
              </a:stretch>
            </p:blipFill>
            <p:spPr bwMode="auto">
              <a:xfrm flipH="1">
                <a:off x="4271376" y="-931192"/>
                <a:ext cx="1238924" cy="1862383"/>
              </a:xfrm>
              <a:prstGeom prst="rect">
                <a:avLst/>
              </a:prstGeom>
              <a:noFill/>
            </p:spPr>
          </p:pic>
        </p:grpSp>
        <p:sp>
          <p:nvSpPr>
            <p:cNvPr id="41" name="TextBox 929798"/>
            <p:cNvSpPr txBox="1">
              <a:spLocks noChangeArrowheads="1"/>
            </p:cNvSpPr>
            <p:nvPr/>
          </p:nvSpPr>
          <p:spPr bwMode="auto">
            <a:xfrm rot="20108343">
              <a:off x="5369606" y="2999342"/>
              <a:ext cx="1291253" cy="298187"/>
            </a:xfrm>
            <a:prstGeom prst="rect">
              <a:avLst/>
            </a:prstGeom>
            <a:noFill/>
            <a:ln w="9525">
              <a:noFill/>
              <a:miter lim="800000"/>
              <a:headEnd/>
              <a:tailEnd/>
            </a:ln>
          </p:spPr>
          <p:txBody>
            <a:bodyPr>
              <a:spAutoFit/>
            </a:bodyPr>
            <a:lstStyle/>
            <a:p>
              <a:pPr fontAlgn="auto">
                <a:spcBef>
                  <a:spcPts val="0"/>
                </a:spcBef>
                <a:spcAft>
                  <a:spcPts val="0"/>
                </a:spcAft>
                <a:defRPr/>
              </a:pPr>
              <a:r>
                <a:rPr lang="en-US" sz="1000" b="1" kern="0" dirty="0">
                  <a:latin typeface="Segoe UI" pitchFamily="34" charset="0"/>
                  <a:ea typeface="Segoe UI" pitchFamily="34" charset="0"/>
                  <a:cs typeface="Segoe UI" pitchFamily="34" charset="0"/>
                </a:rPr>
                <a:t>HTTPS </a:t>
              </a:r>
              <a:r>
                <a:rPr lang="en-US" sz="1000" b="1" kern="0" dirty="0">
                  <a:latin typeface="Segoe UI" pitchFamily="34" charset="0"/>
                  <a:ea typeface="Segoe UI" pitchFamily="34" charset="0"/>
                  <a:cs typeface="Segoe UI" pitchFamily="34" charset="0"/>
                </a:rPr>
                <a:t>/ HTTP</a:t>
              </a:r>
              <a:endParaRPr lang="en-US" sz="1000" b="1" kern="0" dirty="0">
                <a:latin typeface="Segoe UI" pitchFamily="34" charset="0"/>
                <a:ea typeface="Segoe UI" pitchFamily="34" charset="0"/>
                <a:cs typeface="Segoe UI" pitchFamily="34" charset="0"/>
              </a:endParaRPr>
            </a:p>
          </p:txBody>
        </p:sp>
        <p:sp>
          <p:nvSpPr>
            <p:cNvPr id="42" name="Arc 41"/>
            <p:cNvSpPr/>
            <p:nvPr/>
          </p:nvSpPr>
          <p:spPr bwMode="auto">
            <a:xfrm rot="10800000">
              <a:off x="4629482" y="2926885"/>
              <a:ext cx="3886200" cy="2514600"/>
            </a:xfrm>
            <a:prstGeom prst="arc">
              <a:avLst>
                <a:gd name="adj1" fmla="val 15615067"/>
                <a:gd name="adj2" fmla="val 0"/>
              </a:avLst>
            </a:prstGeom>
            <a:noFill/>
            <a:ln w="57150" cap="flat" cmpd="sng">
              <a:solidFill>
                <a:srgbClr val="000000">
                  <a:lumMod val="75000"/>
                  <a:lumOff val="25000"/>
                </a:srgbClr>
              </a:solidFill>
              <a:prstDash val="solid"/>
              <a:round/>
              <a:headEnd type="none" w="med" len="med"/>
              <a:tailEnd type="none" w="med" len="med"/>
            </a:ln>
            <a:effectLst>
              <a:softEdge rad="12700"/>
            </a:effectLst>
          </p:spPr>
          <p:txBody>
            <a:bodyPr wrap="none" anchor="ctr"/>
            <a:lstStyle/>
            <a:p>
              <a:endParaRPr lang="en-US" altLang="zh-CN" sz="1200">
                <a:effectLst>
                  <a:outerShdw blurRad="38100" dist="38100" dir="2700000" algn="tl">
                    <a:srgbClr val="C0C0C0"/>
                  </a:outerShdw>
                </a:effectLst>
                <a:latin typeface="Segoe UI" pitchFamily="34" charset="0"/>
                <a:cs typeface="Segoe UI" pitchFamily="34" charset="0"/>
              </a:endParaRPr>
            </a:p>
          </p:txBody>
        </p:sp>
        <p:pic>
          <p:nvPicPr>
            <p:cNvPr id="101448" name="Picture 2" descr="C:\Users\meirm\Pictures\ofc-ShrPtSvr07_rgb_r.png"/>
            <p:cNvPicPr>
              <a:picLocks noChangeAspect="1" noChangeArrowheads="1"/>
            </p:cNvPicPr>
            <p:nvPr/>
          </p:nvPicPr>
          <p:blipFill>
            <a:blip r:embed="rId16"/>
            <a:srcRect r="88077"/>
            <a:stretch>
              <a:fillRect/>
            </a:stretch>
          </p:blipFill>
          <p:spPr bwMode="auto">
            <a:xfrm>
              <a:off x="7246726" y="2330886"/>
              <a:ext cx="303937" cy="295200"/>
            </a:xfrm>
            <a:prstGeom prst="rect">
              <a:avLst/>
            </a:prstGeom>
            <a:noFill/>
            <a:ln w="9525">
              <a:noFill/>
              <a:miter lim="800000"/>
              <a:headEnd/>
              <a:tailEnd/>
            </a:ln>
          </p:spPr>
        </p:pic>
        <p:pic>
          <p:nvPicPr>
            <p:cNvPr id="101449" name="Picture 43" descr="Dynamics Logo.png"/>
            <p:cNvPicPr>
              <a:picLocks noChangeAspect="1"/>
            </p:cNvPicPr>
            <p:nvPr/>
          </p:nvPicPr>
          <p:blipFill>
            <a:blip r:embed="rId17"/>
            <a:srcRect r="65625"/>
            <a:stretch>
              <a:fillRect/>
            </a:stretch>
          </p:blipFill>
          <p:spPr bwMode="auto">
            <a:xfrm>
              <a:off x="7246726" y="2026086"/>
              <a:ext cx="292542" cy="295200"/>
            </a:xfrm>
            <a:prstGeom prst="rect">
              <a:avLst/>
            </a:prstGeom>
            <a:noFill/>
            <a:ln w="9525">
              <a:noFill/>
              <a:miter lim="800000"/>
              <a:headEnd/>
              <a:tailEnd/>
            </a:ln>
          </p:spPr>
        </p:pic>
        <p:sp>
          <p:nvSpPr>
            <p:cNvPr id="45" name="TextBox 38920"/>
            <p:cNvSpPr txBox="1">
              <a:spLocks noChangeArrowheads="1"/>
            </p:cNvSpPr>
            <p:nvPr/>
          </p:nvSpPr>
          <p:spPr bwMode="auto">
            <a:xfrm>
              <a:off x="7322941" y="5619129"/>
              <a:ext cx="1676499" cy="315614"/>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US" sz="1050" b="1" dirty="0">
                  <a:latin typeface="Segoe UI" pitchFamily="34" charset="0"/>
                  <a:ea typeface="Segoe UI" pitchFamily="34" charset="0"/>
                  <a:cs typeface="Segoe UI" pitchFamily="34" charset="0"/>
                </a:rPr>
                <a:t>NPS, ILM</a:t>
              </a:r>
              <a:endParaRPr lang="en-US" sz="1050" b="1" dirty="0">
                <a:latin typeface="Segoe UI" pitchFamily="34" charset="0"/>
                <a:ea typeface="Segoe UI" pitchFamily="34" charset="0"/>
                <a:cs typeface="Segoe UI" pitchFamily="34" charset="0"/>
              </a:endParaRPr>
            </a:p>
          </p:txBody>
        </p:sp>
        <p:pic>
          <p:nvPicPr>
            <p:cNvPr id="101451" name="Rectangle 929816"/>
            <p:cNvPicPr>
              <a:picLocks noChangeArrowheads="1"/>
            </p:cNvPicPr>
            <p:nvPr/>
          </p:nvPicPr>
          <p:blipFill>
            <a:blip r:embed="rId8"/>
            <a:srcRect b="-64285"/>
            <a:stretch>
              <a:fillRect/>
            </a:stretch>
          </p:blipFill>
          <p:spPr bwMode="auto">
            <a:xfrm rot="10800000" flipV="1">
              <a:off x="2220043" y="3459824"/>
              <a:ext cx="1866900" cy="231775"/>
            </a:xfrm>
            <a:prstGeom prst="rect">
              <a:avLst/>
            </a:prstGeom>
            <a:noFill/>
            <a:ln w="9525">
              <a:noFill/>
              <a:miter lim="800000"/>
              <a:headEnd/>
              <a:tailEnd/>
            </a:ln>
          </p:spPr>
        </p:pic>
        <p:pic>
          <p:nvPicPr>
            <p:cNvPr id="101452" name="Rectangle 929816"/>
            <p:cNvPicPr>
              <a:picLocks noChangeArrowheads="1"/>
            </p:cNvPicPr>
            <p:nvPr/>
          </p:nvPicPr>
          <p:blipFill>
            <a:blip r:embed="rId8"/>
            <a:srcRect b="-64285"/>
            <a:stretch>
              <a:fillRect/>
            </a:stretch>
          </p:blipFill>
          <p:spPr bwMode="auto">
            <a:xfrm rot="10800000" flipV="1">
              <a:off x="2209157" y="3775510"/>
              <a:ext cx="1866900" cy="231775"/>
            </a:xfrm>
            <a:prstGeom prst="rect">
              <a:avLst/>
            </a:prstGeom>
            <a:noFill/>
            <a:ln w="9525">
              <a:noFill/>
              <a:miter lim="800000"/>
              <a:headEnd/>
              <a:tailEnd/>
            </a:ln>
          </p:spPr>
        </p:pic>
        <p:pic>
          <p:nvPicPr>
            <p:cNvPr id="101453" name="Rectangle 38935"/>
            <p:cNvPicPr>
              <a:picLocks noChangeAspect="1" noChangeArrowheads="1"/>
            </p:cNvPicPr>
            <p:nvPr/>
          </p:nvPicPr>
          <p:blipFill>
            <a:blip r:embed="rId18">
              <a:grayscl/>
            </a:blip>
            <a:srcRect/>
            <a:stretch>
              <a:fillRect/>
            </a:stretch>
          </p:blipFill>
          <p:spPr bwMode="auto">
            <a:xfrm>
              <a:off x="1324011" y="3167675"/>
              <a:ext cx="1828800" cy="1255712"/>
            </a:xfrm>
            <a:prstGeom prst="rect">
              <a:avLst/>
            </a:prstGeom>
            <a:noFill/>
            <a:ln w="9525">
              <a:noFill/>
              <a:miter lim="800000"/>
              <a:headEnd/>
              <a:tailEnd/>
            </a:ln>
          </p:spPr>
        </p:pic>
        <p:pic>
          <p:nvPicPr>
            <p:cNvPr id="101454" name="Picture 49" descr="proxy.png"/>
            <p:cNvPicPr>
              <a:picLocks noChangeAspect="1"/>
            </p:cNvPicPr>
            <p:nvPr/>
          </p:nvPicPr>
          <p:blipFill>
            <a:blip r:embed="rId19">
              <a:clrChange>
                <a:clrFrom>
                  <a:srgbClr val="FFFFFF"/>
                </a:clrFrom>
                <a:clrTo>
                  <a:srgbClr val="FFFFFF">
                    <a:alpha val="0"/>
                  </a:srgbClr>
                </a:clrTo>
              </a:clrChange>
            </a:blip>
            <a:srcRect/>
            <a:stretch>
              <a:fillRect/>
            </a:stretch>
          </p:blipFill>
          <p:spPr bwMode="auto">
            <a:xfrm>
              <a:off x="7246726" y="3410608"/>
              <a:ext cx="320040" cy="320040"/>
            </a:xfrm>
            <a:prstGeom prst="rect">
              <a:avLst/>
            </a:prstGeom>
            <a:noFill/>
            <a:ln w="9525">
              <a:noFill/>
              <a:miter lim="800000"/>
              <a:headEnd/>
              <a:tailEnd/>
            </a:ln>
          </p:spPr>
        </p:pic>
        <p:sp>
          <p:nvSpPr>
            <p:cNvPr id="51" name="TextBox 38936"/>
            <p:cNvSpPr txBox="1">
              <a:spLocks noChangeArrowheads="1"/>
            </p:cNvSpPr>
            <p:nvPr/>
          </p:nvSpPr>
          <p:spPr bwMode="auto">
            <a:xfrm>
              <a:off x="1660677" y="3524094"/>
              <a:ext cx="1161950" cy="409662"/>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sz="1600" b="1" dirty="0">
                  <a:effectLst>
                    <a:reflection blurRad="6350" stA="55000" endA="300" endPos="45500" dir="5400000" sy="-100000" algn="bl" rotWithShape="0"/>
                  </a:effectLst>
                  <a:latin typeface="Segoe UI" pitchFamily="34" charset="0"/>
                  <a:ea typeface="Segoe UI" pitchFamily="34" charset="0"/>
                  <a:cs typeface="Segoe UI" pitchFamily="34" charset="0"/>
                </a:rPr>
                <a:t>Internet</a:t>
              </a:r>
            </a:p>
          </p:txBody>
        </p:sp>
        <p:pic>
          <p:nvPicPr>
            <p:cNvPr id="52" name="Picture 1" descr="C:\Program Files\Microsoft Resource DVD Artwork\DVD_ART\Artwork_Imagery\HARDWARE_IMAGERY\Illustration - Misc Hardware\Windows Vista Illustration Icons\VPN.png"/>
            <p:cNvPicPr>
              <a:picLocks noChangeAspect="1" noChangeArrowheads="1"/>
            </p:cNvPicPr>
            <p:nvPr/>
          </p:nvPicPr>
          <p:blipFill>
            <a:blip r:embed="rId20"/>
            <a:srcRect/>
            <a:stretch>
              <a:fillRect/>
            </a:stretch>
          </p:blipFill>
          <p:spPr bwMode="auto">
            <a:xfrm>
              <a:off x="6713129" y="5075035"/>
              <a:ext cx="435581" cy="609928"/>
            </a:xfrm>
            <a:prstGeom prst="rect">
              <a:avLst/>
            </a:prstGeom>
            <a:noFill/>
            <a:effectLst>
              <a:outerShdw blurRad="50800" dist="38100" dir="5400000" algn="t" rotWithShape="0">
                <a:prstClr val="black">
                  <a:alpha val="40000"/>
                </a:prstClr>
              </a:outerShdw>
            </a:effectLst>
          </p:spPr>
        </p:pic>
        <p:pic>
          <p:nvPicPr>
            <p:cNvPr id="101457" name="Picture 4" descr="http://www.iearobotics.com/personal/juan/linux-logo.png"/>
            <p:cNvPicPr>
              <a:picLocks noChangeAspect="1" noChangeArrowheads="1"/>
            </p:cNvPicPr>
            <p:nvPr/>
          </p:nvPicPr>
          <p:blipFill>
            <a:blip r:embed="rId21"/>
            <a:srcRect/>
            <a:stretch>
              <a:fillRect/>
            </a:stretch>
          </p:blipFill>
          <p:spPr bwMode="auto">
            <a:xfrm>
              <a:off x="304800" y="2152639"/>
              <a:ext cx="304479" cy="335206"/>
            </a:xfrm>
            <a:prstGeom prst="rect">
              <a:avLst/>
            </a:prstGeom>
            <a:noFill/>
            <a:ln w="9525">
              <a:noFill/>
              <a:miter lim="800000"/>
              <a:headEnd/>
              <a:tailEnd/>
            </a:ln>
          </p:spPr>
        </p:pic>
        <p:pic>
          <p:nvPicPr>
            <p:cNvPr id="101458" name="Picture 12" descr="http://www.winvista.it/wp-content/uploads/firefox-logo.png"/>
            <p:cNvPicPr>
              <a:picLocks noChangeAspect="1" noChangeArrowheads="1"/>
            </p:cNvPicPr>
            <p:nvPr/>
          </p:nvPicPr>
          <p:blipFill>
            <a:blip r:embed="rId22"/>
            <a:srcRect/>
            <a:stretch>
              <a:fillRect/>
            </a:stretch>
          </p:blipFill>
          <p:spPr bwMode="auto">
            <a:xfrm>
              <a:off x="269175" y="1524000"/>
              <a:ext cx="336118" cy="336118"/>
            </a:xfrm>
            <a:prstGeom prst="rect">
              <a:avLst/>
            </a:prstGeom>
            <a:noFill/>
            <a:ln w="9525">
              <a:noFill/>
              <a:miter lim="800000"/>
              <a:headEnd/>
              <a:tailEnd/>
            </a:ln>
          </p:spPr>
        </p:pic>
        <p:pic>
          <p:nvPicPr>
            <p:cNvPr id="56" name="Picture 55" descr="apple_safari_.jpg"/>
            <p:cNvPicPr>
              <a:picLocks noChangeAspect="1"/>
            </p:cNvPicPr>
            <p:nvPr/>
          </p:nvPicPr>
          <p:blipFill>
            <a:blip r:embed="rId23" cstate="print">
              <a:clrChange>
                <a:clrFrom>
                  <a:srgbClr val="FCC312"/>
                </a:clrFrom>
                <a:clrTo>
                  <a:srgbClr val="FCC312">
                    <a:alpha val="0"/>
                  </a:srgbClr>
                </a:clrTo>
              </a:clrChange>
            </a:blip>
            <a:stretch>
              <a:fillRect/>
            </a:stretch>
          </p:blipFill>
          <p:spPr>
            <a:xfrm>
              <a:off x="294813" y="1829291"/>
              <a:ext cx="314787" cy="356759"/>
            </a:xfrm>
            <a:prstGeom prst="rect">
              <a:avLst/>
            </a:prstGeom>
            <a:effectLst>
              <a:softEdge rad="31750"/>
            </a:effectLst>
          </p:spPr>
        </p:pic>
        <p:grpSp>
          <p:nvGrpSpPr>
            <p:cNvPr id="101460" name="Group 56"/>
            <p:cNvGrpSpPr>
              <a:grpSpLocks/>
            </p:cNvGrpSpPr>
            <p:nvPr/>
          </p:nvGrpSpPr>
          <p:grpSpPr bwMode="auto">
            <a:xfrm>
              <a:off x="42898" y="2119664"/>
              <a:ext cx="223462" cy="273493"/>
              <a:chOff x="6575186" y="4228040"/>
              <a:chExt cx="1876004" cy="2255680"/>
            </a:xfrm>
          </p:grpSpPr>
          <p:sp>
            <p:nvSpPr>
              <p:cNvPr id="58" name="Rectangle 57"/>
              <p:cNvSpPr/>
              <p:nvPr/>
            </p:nvSpPr>
            <p:spPr bwMode="auto">
              <a:xfrm>
                <a:off x="7193280" y="5126736"/>
                <a:ext cx="685800" cy="960120"/>
              </a:xfrm>
              <a:prstGeom prst="rect">
                <a:avLst/>
              </a:prstGeom>
              <a:solidFill>
                <a:schemeClr val="tx2">
                  <a:lumMod val="50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0" hangingPunct="0">
                  <a:defRPr/>
                </a:pPr>
                <a:endParaRPr lang="en-US" sz="1600" dirty="0">
                  <a:solidFill>
                    <a:schemeClr val="tx1"/>
                  </a:solidFill>
                  <a:effectLst>
                    <a:outerShdw blurRad="38100" dist="38100" dir="2700000" algn="tl">
                      <a:srgbClr val="000000">
                        <a:alpha val="43137"/>
                      </a:srgbClr>
                    </a:outerShdw>
                  </a:effectLst>
                </a:endParaRPr>
              </a:p>
            </p:txBody>
          </p:sp>
          <p:pic>
            <p:nvPicPr>
              <p:cNvPr id="101468" name="Picture 58" descr="Apple_logo_2.jpg"/>
              <p:cNvPicPr>
                <a:picLocks noChangeAspect="1"/>
              </p:cNvPicPr>
              <p:nvPr/>
            </p:nvPicPr>
            <p:blipFill>
              <a:blip r:embed="rId24">
                <a:clrChange>
                  <a:clrFrom>
                    <a:srgbClr val="010101"/>
                  </a:clrFrom>
                  <a:clrTo>
                    <a:srgbClr val="010101">
                      <a:alpha val="0"/>
                    </a:srgbClr>
                  </a:clrTo>
                </a:clrChange>
              </a:blip>
              <a:srcRect l="22119" t="5815" r="24142" b="8034"/>
              <a:stretch>
                <a:fillRect/>
              </a:stretch>
            </p:blipFill>
            <p:spPr bwMode="auto">
              <a:xfrm>
                <a:off x="6575186" y="4228040"/>
                <a:ext cx="1876004" cy="2255680"/>
              </a:xfrm>
              <a:prstGeom prst="rect">
                <a:avLst/>
              </a:prstGeom>
              <a:noFill/>
              <a:ln w="9525">
                <a:noFill/>
                <a:miter lim="800000"/>
                <a:headEnd/>
                <a:tailEnd/>
              </a:ln>
            </p:spPr>
          </p:pic>
        </p:grpSp>
        <p:pic>
          <p:nvPicPr>
            <p:cNvPr id="101461" name="Picture 2" descr="http://upload.wikimedia.org/wikipedia/en/thumb/1/10/Internet_Explorer_7_Logo.png/64px-Internet_Explorer_7_Logo.png">
              <a:hlinkClick r:id="rId25" tooltip="Internet Explorer 7 Logo.png"/>
            </p:cNvPr>
            <p:cNvPicPr>
              <a:picLocks noChangeAspect="1" noChangeArrowheads="1"/>
            </p:cNvPicPr>
            <p:nvPr/>
          </p:nvPicPr>
          <p:blipFill>
            <a:blip r:embed="rId26"/>
            <a:srcRect/>
            <a:stretch>
              <a:fillRect/>
            </a:stretch>
          </p:blipFill>
          <p:spPr bwMode="auto">
            <a:xfrm>
              <a:off x="0" y="1724019"/>
              <a:ext cx="304800" cy="304800"/>
            </a:xfrm>
            <a:prstGeom prst="rect">
              <a:avLst/>
            </a:prstGeom>
            <a:noFill/>
            <a:ln w="9525">
              <a:noFill/>
              <a:miter lim="800000"/>
              <a:headEnd/>
              <a:tailEnd/>
            </a:ln>
          </p:spPr>
        </p:pic>
        <p:pic>
          <p:nvPicPr>
            <p:cNvPr id="101462" name="Picture 3" descr="C:\Users\urili.REDMOND\Documents\Logos\Forefront Unified Access Gateway\Dynamic Grid Logos\Horizontal\Forefront-UAG_h_rgb.png"/>
            <p:cNvPicPr>
              <a:picLocks noChangeAspect="1" noChangeArrowheads="1"/>
            </p:cNvPicPr>
            <p:nvPr/>
          </p:nvPicPr>
          <p:blipFill>
            <a:blip r:embed="rId27"/>
            <a:srcRect/>
            <a:stretch>
              <a:fillRect/>
            </a:stretch>
          </p:blipFill>
          <p:spPr bwMode="auto">
            <a:xfrm>
              <a:off x="3290331" y="2296377"/>
              <a:ext cx="2316072" cy="600463"/>
            </a:xfrm>
            <a:prstGeom prst="rect">
              <a:avLst/>
            </a:prstGeom>
            <a:noFill/>
            <a:ln w="9525">
              <a:noFill/>
              <a:miter lim="800000"/>
              <a:headEnd/>
              <a:tailEnd/>
            </a:ln>
          </p:spPr>
        </p:pic>
        <p:pic>
          <p:nvPicPr>
            <p:cNvPr id="46" name="Picture 1" descr="C:\Program Files\Microsoft Resource DVD Artwork\DVD_ART\Artwork_Imagery\HARDWARE_IMAGERY\Illustration - Misc Hardware\Windows Vista Illustration Icons\VPN.png"/>
            <p:cNvPicPr>
              <a:picLocks noChangeAspect="1" noChangeArrowheads="1"/>
            </p:cNvPicPr>
            <p:nvPr/>
          </p:nvPicPr>
          <p:blipFill>
            <a:blip r:embed="rId20"/>
            <a:srcRect/>
            <a:stretch>
              <a:fillRect/>
            </a:stretch>
          </p:blipFill>
          <p:spPr bwMode="auto">
            <a:xfrm>
              <a:off x="6964797" y="5531997"/>
              <a:ext cx="433644" cy="607992"/>
            </a:xfrm>
            <a:prstGeom prst="rect">
              <a:avLst/>
            </a:prstGeom>
            <a:noFill/>
            <a:effectLst>
              <a:outerShdw blurRad="50800" dist="38100" dir="5400000" algn="t" rotWithShape="0">
                <a:prstClr val="black">
                  <a:alpha val="40000"/>
                </a:prstClr>
              </a:outerShdw>
            </a:effectLst>
          </p:spPr>
        </p:pic>
        <p:pic>
          <p:nvPicPr>
            <p:cNvPr id="37" name="Picture 1" descr="C:\Program Files\Microsoft Resource DVD Artwork\DVD_ART\Artwork_Imagery\HARDWARE_IMAGERY\Illustration - Misc Hardware\Windows Vista Illustration Icons\VPN.png"/>
            <p:cNvPicPr>
              <a:picLocks noChangeAspect="1" noChangeArrowheads="1"/>
            </p:cNvPicPr>
            <p:nvPr/>
          </p:nvPicPr>
          <p:blipFill>
            <a:blip r:embed="rId6"/>
            <a:srcRect/>
            <a:stretch>
              <a:fillRect/>
            </a:stretch>
          </p:blipFill>
          <p:spPr bwMode="auto">
            <a:xfrm>
              <a:off x="6713129" y="4019761"/>
              <a:ext cx="534311" cy="749341"/>
            </a:xfrm>
            <a:prstGeom prst="rect">
              <a:avLst/>
            </a:prstGeom>
            <a:noFill/>
            <a:effectLst>
              <a:outerShdw blurRad="50800" dist="38100" dir="5400000" algn="t" rotWithShape="0">
                <a:prstClr val="black">
                  <a:alpha val="40000"/>
                </a:prstClr>
              </a:outerShdw>
            </a:effectLst>
          </p:spPr>
        </p:pic>
      </p:grpSp>
      <p:sp>
        <p:nvSpPr>
          <p:cNvPr id="101391" name="Text Placeholder 2"/>
          <p:cNvSpPr txBox="1">
            <a:spLocks/>
          </p:cNvSpPr>
          <p:nvPr/>
        </p:nvSpPr>
        <p:spPr bwMode="auto">
          <a:xfrm>
            <a:off x="-165100" y="1755775"/>
            <a:ext cx="9113838" cy="877888"/>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Integrated SSL VPN capabilities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Simplified remote access by non-Windows, down-level, or untrusted endpoints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DirectAccess in Microsoft Windows Server</a:t>
            </a:r>
            <a:r>
              <a:rPr lang="en-US" altLang="zh-CN" sz="1200" baseline="30000">
                <a:latin typeface="Segoe"/>
              </a:rPr>
              <a:t>®</a:t>
            </a:r>
            <a:r>
              <a:rPr lang="en-US" altLang="zh-CN" sz="1200">
                <a:latin typeface="Segoe"/>
              </a:rPr>
              <a:t> 2008 R2, along with Microsoft Forefront</a:t>
            </a:r>
            <a:r>
              <a:rPr lang="en-US" altLang="zh-CN" sz="1200" baseline="30000">
                <a:latin typeface="Segoe"/>
              </a:rPr>
              <a:t>® </a:t>
            </a:r>
            <a:r>
              <a:rPr lang="en-US" altLang="zh-CN" sz="1200">
                <a:latin typeface="Segoe"/>
              </a:rPr>
              <a:t>Unified Access Gateway 2010, enable secure, seamless, always-on access to messaging and applications from Microsoft Windows</a:t>
            </a:r>
            <a:r>
              <a:rPr lang="en-US" altLang="zh-CN" sz="1200" baseline="30000">
                <a:latin typeface="Segoe"/>
              </a:rPr>
              <a:t>®</a:t>
            </a:r>
            <a:r>
              <a:rPr lang="en-US" altLang="zh-CN" sz="1200">
                <a:latin typeface="Segoe"/>
              </a:rPr>
              <a:t> 7 clients</a:t>
            </a:r>
          </a:p>
          <a:p>
            <a:pPr marL="800100" lvl="1" indent="-230188" defTabSz="912813" eaLnBrk="0" hangingPunct="0">
              <a:lnSpc>
                <a:spcPct val="90000"/>
              </a:lnSpc>
              <a:spcAft>
                <a:spcPts val="600"/>
              </a:spcAft>
              <a:buClr>
                <a:srgbClr val="3172C4"/>
              </a:buClr>
              <a:buSzPct val="120000"/>
              <a:buFont typeface="Arial" charset="0"/>
              <a:buChar char="•"/>
            </a:pPr>
            <a:endParaRPr lang="en-US" altLang="zh-CN" sz="1200">
              <a:latin typeface="Segoe"/>
            </a:endParaRPr>
          </a:p>
        </p:txBody>
      </p:sp>
      <p:sp>
        <p:nvSpPr>
          <p:cNvPr id="101392" name="Title 1"/>
          <p:cNvSpPr>
            <a:spLocks noGrp="1"/>
          </p:cNvSpPr>
          <p:nvPr>
            <p:ph type="title"/>
          </p:nvPr>
        </p:nvSpPr>
        <p:spPr/>
        <p:txBody>
          <a:bodyPr/>
          <a:lstStyle/>
          <a:p>
            <a:r>
              <a:rPr altLang="zh-CN" smtClean="0">
                <a:solidFill>
                  <a:srgbClr val="000000"/>
                </a:solidFill>
                <a:cs typeface="Segoe UI" pitchFamily="34" charset="0"/>
              </a:rPr>
              <a:t>Seamless Access to Organizational Resources </a:t>
            </a:r>
          </a:p>
        </p:txBody>
      </p:sp>
      <p:pic>
        <p:nvPicPr>
          <p:cNvPr id="101393" name="Picture 3" descr="C:\Users\joel.sloss.ADVAIYA\Desktop\Logos\Forefront Unified Access Gateway\forefront unified access gateway grid bl h.png"/>
          <p:cNvPicPr>
            <a:picLocks noChangeAspect="1" noChangeArrowheads="1"/>
          </p:cNvPicPr>
          <p:nvPr/>
        </p:nvPicPr>
        <p:blipFill>
          <a:blip r:embed="rId28"/>
          <a:srcRect/>
          <a:stretch>
            <a:fillRect/>
          </a:stretch>
        </p:blipFill>
        <p:spPr bwMode="auto">
          <a:xfrm>
            <a:off x="565150" y="1057275"/>
            <a:ext cx="1966913" cy="449263"/>
          </a:xfrm>
          <a:prstGeom prst="rect">
            <a:avLst/>
          </a:prstGeom>
          <a:noFill/>
          <a:ln w="9525">
            <a:noFill/>
            <a:miter lim="800000"/>
            <a:headEnd/>
            <a:tailEnd/>
          </a:ln>
        </p:spPr>
      </p:pic>
      <p:pic>
        <p:nvPicPr>
          <p:cNvPr id="101394" name="Rectangle 929816"/>
          <p:cNvPicPr>
            <a:picLocks noChangeArrowheads="1"/>
          </p:cNvPicPr>
          <p:nvPr/>
        </p:nvPicPr>
        <p:blipFill>
          <a:blip r:embed="rId29"/>
          <a:srcRect b="-64285"/>
          <a:stretch>
            <a:fillRect/>
          </a:stretch>
        </p:blipFill>
        <p:spPr bwMode="auto">
          <a:xfrm>
            <a:off x="5189538" y="4625975"/>
            <a:ext cx="1236662" cy="174625"/>
          </a:xfrm>
          <a:prstGeom prst="rect">
            <a:avLst/>
          </a:prstGeom>
          <a:noFill/>
          <a:ln w="9525">
            <a:noFill/>
            <a:miter lim="800000"/>
            <a:headEnd/>
            <a:tailEnd/>
          </a:ln>
        </p:spPr>
      </p:pic>
      <p:pic>
        <p:nvPicPr>
          <p:cNvPr id="101395" name="Rectangle 929816"/>
          <p:cNvPicPr>
            <a:picLocks noChangeArrowheads="1"/>
          </p:cNvPicPr>
          <p:nvPr/>
        </p:nvPicPr>
        <p:blipFill>
          <a:blip r:embed="rId8"/>
          <a:srcRect b="-64285"/>
          <a:stretch>
            <a:fillRect/>
          </a:stretch>
        </p:blipFill>
        <p:spPr bwMode="auto">
          <a:xfrm rot="9112010" flipV="1">
            <a:off x="5027613" y="4249738"/>
            <a:ext cx="1554162" cy="169862"/>
          </a:xfrm>
          <a:prstGeom prst="rect">
            <a:avLst/>
          </a:prstGeom>
          <a:noFill/>
          <a:ln w="9525">
            <a:noFill/>
            <a:miter lim="800000"/>
            <a:headEnd/>
            <a:tailEnd/>
          </a:ln>
        </p:spPr>
      </p:pic>
      <p:pic>
        <p:nvPicPr>
          <p:cNvPr id="101396" name="Rectangle 929816"/>
          <p:cNvPicPr>
            <a:picLocks noChangeArrowheads="1"/>
          </p:cNvPicPr>
          <p:nvPr/>
        </p:nvPicPr>
        <p:blipFill>
          <a:blip r:embed="rId8"/>
          <a:srcRect b="-64285"/>
          <a:stretch>
            <a:fillRect/>
          </a:stretch>
        </p:blipFill>
        <p:spPr bwMode="auto">
          <a:xfrm rot="11117925" flipV="1">
            <a:off x="4970463" y="4845050"/>
            <a:ext cx="1543050" cy="190500"/>
          </a:xfrm>
          <a:prstGeom prst="rect">
            <a:avLst/>
          </a:prstGeom>
          <a:noFill/>
          <a:ln w="9525">
            <a:noFill/>
            <a:miter lim="800000"/>
            <a:headEnd/>
            <a:tailEnd/>
          </a:ln>
        </p:spPr>
      </p:pic>
      <p:pic>
        <p:nvPicPr>
          <p:cNvPr id="101397" name="Rectangle 929816"/>
          <p:cNvPicPr>
            <a:picLocks noChangeArrowheads="1"/>
          </p:cNvPicPr>
          <p:nvPr/>
        </p:nvPicPr>
        <p:blipFill>
          <a:blip r:embed="rId8"/>
          <a:srcRect b="-64285"/>
          <a:stretch>
            <a:fillRect/>
          </a:stretch>
        </p:blipFill>
        <p:spPr bwMode="auto">
          <a:xfrm rot="12584272" flipV="1">
            <a:off x="4908550" y="5200650"/>
            <a:ext cx="1543050" cy="190500"/>
          </a:xfrm>
          <a:prstGeom prst="rect">
            <a:avLst/>
          </a:prstGeom>
          <a:noFill/>
          <a:ln w="9525">
            <a:noFill/>
            <a:miter lim="800000"/>
            <a:headEnd/>
            <a:tailEnd/>
          </a:ln>
        </p:spPr>
      </p:pic>
      <p:sp>
        <p:nvSpPr>
          <p:cNvPr id="101398" name="TextBox 81">
            <a:hlinkClick r:id="rId30"/>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57200" y="1795463"/>
            <a:ext cx="8229600" cy="3268662"/>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50178" name="Title 1"/>
          <p:cNvSpPr>
            <a:spLocks noGrp="1"/>
          </p:cNvSpPr>
          <p:nvPr>
            <p:ph type="title"/>
          </p:nvPr>
        </p:nvSpPr>
        <p:spPr>
          <a:xfrm>
            <a:off x="457200" y="304800"/>
            <a:ext cx="8229600" cy="715963"/>
          </a:xfrm>
        </p:spPr>
        <p:txBody>
          <a:bodyPr/>
          <a:lstStyle/>
          <a:p>
            <a:r>
              <a:rPr altLang="zh-CN" smtClean="0">
                <a:solidFill>
                  <a:srgbClr val="C40C0C"/>
                </a:solidFill>
              </a:rPr>
              <a:t>Windows Server 2008 R2</a:t>
            </a:r>
          </a:p>
        </p:txBody>
      </p:sp>
      <p:grpSp>
        <p:nvGrpSpPr>
          <p:cNvPr id="50179" name="Group 27"/>
          <p:cNvGrpSpPr>
            <a:grpSpLocks/>
          </p:cNvGrpSpPr>
          <p:nvPr/>
        </p:nvGrpSpPr>
        <p:grpSpPr bwMode="auto">
          <a:xfrm>
            <a:off x="565150" y="2170113"/>
            <a:ext cx="7969250" cy="2476500"/>
            <a:chOff x="600075" y="1509712"/>
            <a:chExt cx="7969250" cy="2251075"/>
          </a:xfrm>
        </p:grpSpPr>
        <p:pic>
          <p:nvPicPr>
            <p:cNvPr id="50183" name="Picture 2" descr="C:\Program Files\Microsoft Resource DVD Artwork\DVD_ART\Artwork_Imagery\Shapes and Graphics\timeline\timeline line 7 seven segment.png"/>
            <p:cNvPicPr>
              <a:picLocks noChangeAspect="1" noChangeArrowheads="1"/>
            </p:cNvPicPr>
            <p:nvPr/>
          </p:nvPicPr>
          <p:blipFill>
            <a:blip r:embed="rId2"/>
            <a:srcRect/>
            <a:stretch>
              <a:fillRect/>
            </a:stretch>
          </p:blipFill>
          <p:spPr bwMode="auto">
            <a:xfrm>
              <a:off x="600075" y="2446337"/>
              <a:ext cx="7969250" cy="690563"/>
            </a:xfrm>
            <a:prstGeom prst="rect">
              <a:avLst/>
            </a:prstGeom>
            <a:noFill/>
            <a:ln w="9525">
              <a:noFill/>
              <a:miter lim="800000"/>
              <a:headEnd/>
              <a:tailEnd/>
            </a:ln>
          </p:spPr>
        </p:pic>
        <p:grpSp>
          <p:nvGrpSpPr>
            <p:cNvPr id="50184" name="Group 40"/>
            <p:cNvGrpSpPr>
              <a:grpSpLocks/>
            </p:cNvGrpSpPr>
            <p:nvPr/>
          </p:nvGrpSpPr>
          <p:grpSpPr bwMode="auto">
            <a:xfrm>
              <a:off x="1146175" y="2222500"/>
              <a:ext cx="935038" cy="835025"/>
              <a:chOff x="924911" y="2932386"/>
              <a:chExt cx="935420" cy="835903"/>
            </a:xfrm>
          </p:grpSpPr>
          <p:pic>
            <p:nvPicPr>
              <p:cNvPr id="50198" name="Picture 3" descr="C:\Program Files\Microsoft Resource DVD Artwork\DVD_ART\Artwork_Imagery\Shapes and Graphics\timeline\timeline bead oval small gold bead.png"/>
              <p:cNvPicPr>
                <a:picLocks noChangeAspect="1" noChangeArrowheads="1"/>
              </p:cNvPicPr>
              <p:nvPr/>
            </p:nvPicPr>
            <p:blipFill>
              <a:blip r:embed="rId3"/>
              <a:srcRect/>
              <a:stretch>
                <a:fillRect/>
              </a:stretch>
            </p:blipFill>
            <p:spPr bwMode="auto">
              <a:xfrm>
                <a:off x="1103589" y="3215839"/>
                <a:ext cx="547359" cy="552450"/>
              </a:xfrm>
              <a:prstGeom prst="rect">
                <a:avLst/>
              </a:prstGeom>
              <a:noFill/>
              <a:ln w="9525">
                <a:noFill/>
                <a:miter lim="800000"/>
                <a:headEnd/>
                <a:tailEnd/>
              </a:ln>
            </p:spPr>
          </p:pic>
          <p:sp>
            <p:nvSpPr>
              <p:cNvPr id="10" name="TextBox 9"/>
              <p:cNvSpPr txBox="1"/>
              <p:nvPr/>
            </p:nvSpPr>
            <p:spPr>
              <a:xfrm>
                <a:off x="924911" y="2932439"/>
                <a:ext cx="935420" cy="368351"/>
              </a:xfrm>
              <a:prstGeom prst="rect">
                <a:avLst/>
              </a:prstGeom>
              <a:noFill/>
            </p:spPr>
            <p:txBody>
              <a:bodyPr>
                <a:spAutoFit/>
              </a:bodyPr>
              <a:lstStyle/>
              <a:p>
                <a:pPr algn="ctr" defTabSz="914363" fontAlgn="auto">
                  <a:spcBef>
                    <a:spcPts val="0"/>
                  </a:spcBef>
                  <a:spcAft>
                    <a:spcPts val="0"/>
                  </a:spcAft>
                  <a:defRPr/>
                </a:pPr>
                <a:r>
                  <a:rPr lang="en-US" sz="1800" b="1" kern="0" spc="-150" dirty="0">
                    <a:solidFill>
                      <a:srgbClr val="FFFFFF"/>
                    </a:solidFill>
                    <a:effectLst>
                      <a:outerShdw blurRad="38100" dist="38100" dir="2700000" algn="tl">
                        <a:srgbClr val="000000">
                          <a:alpha val="43137"/>
                        </a:srgbClr>
                      </a:outerShdw>
                    </a:effectLst>
                    <a:latin typeface="Calibri" pitchFamily="34" charset="0"/>
                    <a:ea typeface="ＭＳ Ｐゴシック" charset="-128"/>
                  </a:rPr>
                  <a:t>2003</a:t>
                </a:r>
              </a:p>
            </p:txBody>
          </p:sp>
        </p:grpSp>
        <p:grpSp>
          <p:nvGrpSpPr>
            <p:cNvPr id="50185" name="Group 39"/>
            <p:cNvGrpSpPr>
              <a:grpSpLocks/>
            </p:cNvGrpSpPr>
            <p:nvPr/>
          </p:nvGrpSpPr>
          <p:grpSpPr bwMode="auto">
            <a:xfrm>
              <a:off x="2697163" y="2184400"/>
              <a:ext cx="1676400" cy="873125"/>
              <a:chOff x="2843054" y="2932386"/>
              <a:chExt cx="1676400" cy="872689"/>
            </a:xfrm>
          </p:grpSpPr>
          <p:pic>
            <p:nvPicPr>
              <p:cNvPr id="50196" name="Picture 3" descr="C:\Program Files\Microsoft Resource DVD Artwork\DVD_ART\Artwork_Imagery\Shapes and Graphics\timeline\timeline bead oval small gold bead.png"/>
              <p:cNvPicPr>
                <a:picLocks noChangeAspect="1" noChangeArrowheads="1"/>
              </p:cNvPicPr>
              <p:nvPr/>
            </p:nvPicPr>
            <p:blipFill>
              <a:blip r:embed="rId3"/>
              <a:srcRect/>
              <a:stretch>
                <a:fillRect/>
              </a:stretch>
            </p:blipFill>
            <p:spPr bwMode="auto">
              <a:xfrm>
                <a:off x="3394844" y="3252625"/>
                <a:ext cx="547359" cy="552450"/>
              </a:xfrm>
              <a:prstGeom prst="rect">
                <a:avLst/>
              </a:prstGeom>
              <a:noFill/>
              <a:ln w="9525">
                <a:noFill/>
                <a:miter lim="800000"/>
                <a:headEnd/>
                <a:tailEnd/>
              </a:ln>
            </p:spPr>
          </p:pic>
          <p:sp>
            <p:nvSpPr>
              <p:cNvPr id="13" name="TextBox 12"/>
              <p:cNvSpPr txBox="1"/>
              <p:nvPr/>
            </p:nvSpPr>
            <p:spPr>
              <a:xfrm>
                <a:off x="2843054" y="2933020"/>
                <a:ext cx="1676400" cy="369223"/>
              </a:xfrm>
              <a:prstGeom prst="rect">
                <a:avLst/>
              </a:prstGeom>
              <a:noFill/>
            </p:spPr>
            <p:txBody>
              <a:bodyPr>
                <a:spAutoFit/>
              </a:bodyPr>
              <a:lstStyle/>
              <a:p>
                <a:pPr algn="ctr" defTabSz="914363" fontAlgn="auto">
                  <a:spcBef>
                    <a:spcPts val="0"/>
                  </a:spcBef>
                  <a:spcAft>
                    <a:spcPts val="0"/>
                  </a:spcAft>
                  <a:defRPr/>
                </a:pPr>
                <a:r>
                  <a:rPr lang="en-US" sz="1800" b="1" kern="0" spc="-150" dirty="0">
                    <a:solidFill>
                      <a:srgbClr val="FFFFFF"/>
                    </a:solidFill>
                    <a:effectLst>
                      <a:outerShdw blurRad="38100" dist="38100" dir="2700000" algn="tl">
                        <a:srgbClr val="000000">
                          <a:alpha val="43137"/>
                        </a:srgbClr>
                      </a:outerShdw>
                    </a:effectLst>
                    <a:latin typeface="Calibri" pitchFamily="34" charset="0"/>
                    <a:ea typeface="ＭＳ Ｐゴシック" charset="-128"/>
                  </a:rPr>
                  <a:t>2005</a:t>
                </a:r>
              </a:p>
            </p:txBody>
          </p:sp>
        </p:grpSp>
        <p:grpSp>
          <p:nvGrpSpPr>
            <p:cNvPr id="50186" name="Group 38"/>
            <p:cNvGrpSpPr>
              <a:grpSpLocks/>
            </p:cNvGrpSpPr>
            <p:nvPr/>
          </p:nvGrpSpPr>
          <p:grpSpPr bwMode="auto">
            <a:xfrm>
              <a:off x="4478338" y="2227262"/>
              <a:ext cx="1676400" cy="830263"/>
              <a:chOff x="4871551" y="2932386"/>
              <a:chExt cx="1676400" cy="830648"/>
            </a:xfrm>
          </p:grpSpPr>
          <p:pic>
            <p:nvPicPr>
              <p:cNvPr id="50194" name="Picture 3" descr="C:\Program Files\Microsoft Resource DVD Artwork\DVD_ART\Artwork_Imagery\Shapes and Graphics\timeline\timeline bead oval small gold bead.png"/>
              <p:cNvPicPr>
                <a:picLocks noChangeAspect="1" noChangeArrowheads="1"/>
              </p:cNvPicPr>
              <p:nvPr/>
            </p:nvPicPr>
            <p:blipFill>
              <a:blip r:embed="rId3"/>
              <a:srcRect/>
              <a:stretch>
                <a:fillRect/>
              </a:stretch>
            </p:blipFill>
            <p:spPr bwMode="auto">
              <a:xfrm>
                <a:off x="5418085" y="3210584"/>
                <a:ext cx="547359" cy="552450"/>
              </a:xfrm>
              <a:prstGeom prst="rect">
                <a:avLst/>
              </a:prstGeom>
              <a:noFill/>
              <a:ln w="9525">
                <a:noFill/>
                <a:miter lim="800000"/>
                <a:headEnd/>
                <a:tailEnd/>
              </a:ln>
            </p:spPr>
          </p:pic>
          <p:sp>
            <p:nvSpPr>
              <p:cNvPr id="16" name="TextBox 15"/>
              <p:cNvSpPr txBox="1"/>
              <p:nvPr/>
            </p:nvSpPr>
            <p:spPr>
              <a:xfrm>
                <a:off x="4871551" y="2932005"/>
                <a:ext cx="1676400" cy="371023"/>
              </a:xfrm>
              <a:prstGeom prst="rect">
                <a:avLst/>
              </a:prstGeom>
              <a:noFill/>
            </p:spPr>
            <p:txBody>
              <a:bodyPr>
                <a:spAutoFit/>
              </a:bodyPr>
              <a:lstStyle/>
              <a:p>
                <a:pPr algn="ctr" defTabSz="914363" fontAlgn="auto">
                  <a:spcBef>
                    <a:spcPts val="0"/>
                  </a:spcBef>
                  <a:spcAft>
                    <a:spcPts val="0"/>
                  </a:spcAft>
                  <a:defRPr/>
                </a:pPr>
                <a:r>
                  <a:rPr lang="en-US" sz="1800" b="1" kern="0" spc="-150" dirty="0">
                    <a:solidFill>
                      <a:srgbClr val="FFFFFF"/>
                    </a:solidFill>
                    <a:effectLst>
                      <a:outerShdw blurRad="38100" dist="38100" dir="2700000" algn="tl">
                        <a:srgbClr val="000000">
                          <a:alpha val="43137"/>
                        </a:srgbClr>
                      </a:outerShdw>
                    </a:effectLst>
                    <a:latin typeface="Calibri" pitchFamily="34" charset="0"/>
                    <a:ea typeface="ＭＳ Ｐゴシック" charset="-128"/>
                  </a:rPr>
                  <a:t>2008</a:t>
                </a:r>
              </a:p>
            </p:txBody>
          </p:sp>
        </p:grpSp>
        <p:grpSp>
          <p:nvGrpSpPr>
            <p:cNvPr id="50187" name="Group 37"/>
            <p:cNvGrpSpPr>
              <a:grpSpLocks/>
            </p:cNvGrpSpPr>
            <p:nvPr/>
          </p:nvGrpSpPr>
          <p:grpSpPr bwMode="auto">
            <a:xfrm>
              <a:off x="6018213" y="2206625"/>
              <a:ext cx="1676400" cy="850900"/>
              <a:chOff x="6458612" y="2932386"/>
              <a:chExt cx="1676400" cy="851669"/>
            </a:xfrm>
          </p:grpSpPr>
          <p:pic>
            <p:nvPicPr>
              <p:cNvPr id="50192" name="Picture 3" descr="C:\Program Files\Microsoft Resource DVD Artwork\DVD_ART\Artwork_Imagery\Shapes and Graphics\timeline\timeline bead oval small gold bead.png"/>
              <p:cNvPicPr>
                <a:picLocks noChangeAspect="1" noChangeArrowheads="1"/>
              </p:cNvPicPr>
              <p:nvPr/>
            </p:nvPicPr>
            <p:blipFill>
              <a:blip r:embed="rId3"/>
              <a:srcRect/>
              <a:stretch>
                <a:fillRect/>
              </a:stretch>
            </p:blipFill>
            <p:spPr bwMode="auto">
              <a:xfrm>
                <a:off x="7031423" y="3231605"/>
                <a:ext cx="547359" cy="552450"/>
              </a:xfrm>
              <a:prstGeom prst="rect">
                <a:avLst/>
              </a:prstGeom>
              <a:noFill/>
              <a:ln w="9525">
                <a:noFill/>
                <a:miter lim="800000"/>
                <a:headEnd/>
                <a:tailEnd/>
              </a:ln>
            </p:spPr>
          </p:pic>
          <p:sp>
            <p:nvSpPr>
              <p:cNvPr id="19" name="TextBox 18"/>
              <p:cNvSpPr txBox="1"/>
              <p:nvPr/>
            </p:nvSpPr>
            <p:spPr>
              <a:xfrm>
                <a:off x="6458612" y="2932440"/>
                <a:ext cx="1676400" cy="368297"/>
              </a:xfrm>
              <a:prstGeom prst="rect">
                <a:avLst/>
              </a:prstGeom>
              <a:noFill/>
            </p:spPr>
            <p:txBody>
              <a:bodyPr>
                <a:spAutoFit/>
              </a:bodyPr>
              <a:lstStyle/>
              <a:p>
                <a:pPr algn="ctr" defTabSz="914363" fontAlgn="auto">
                  <a:spcBef>
                    <a:spcPts val="0"/>
                  </a:spcBef>
                  <a:spcAft>
                    <a:spcPts val="0"/>
                  </a:spcAft>
                  <a:defRPr/>
                </a:pPr>
                <a:r>
                  <a:rPr lang="en-US" sz="1800" b="1" kern="0" spc="-150" dirty="0">
                    <a:solidFill>
                      <a:srgbClr val="FFFFFF"/>
                    </a:solidFill>
                    <a:effectLst>
                      <a:outerShdw blurRad="38100" dist="38100" dir="2700000" algn="tl">
                        <a:srgbClr val="000000">
                          <a:alpha val="43137"/>
                        </a:srgbClr>
                      </a:outerShdw>
                    </a:effectLst>
                    <a:latin typeface="Calibri" pitchFamily="34" charset="0"/>
                    <a:ea typeface="ＭＳ Ｐゴシック" charset="-128"/>
                  </a:rPr>
                  <a:t>2009</a:t>
                </a:r>
              </a:p>
            </p:txBody>
          </p:sp>
        </p:grpSp>
        <p:pic>
          <p:nvPicPr>
            <p:cNvPr id="50188" name="Picture 6" descr="C:\Program Files\Microsoft Resource DVD Artwork\DVD_ART\BoxShots_Logos\Windows Server 2003 Update Services\Windows Server 2003 Update Services v logo r.png"/>
            <p:cNvPicPr>
              <a:picLocks noChangeAspect="1" noChangeArrowheads="1"/>
            </p:cNvPicPr>
            <p:nvPr/>
          </p:nvPicPr>
          <p:blipFill>
            <a:blip r:embed="rId4"/>
            <a:srcRect b="23244"/>
            <a:stretch>
              <a:fillRect/>
            </a:stretch>
          </p:blipFill>
          <p:spPr bwMode="invGray">
            <a:xfrm>
              <a:off x="815975" y="3109912"/>
              <a:ext cx="1790700" cy="622300"/>
            </a:xfrm>
            <a:prstGeom prst="rect">
              <a:avLst/>
            </a:prstGeom>
            <a:noFill/>
            <a:ln w="9525">
              <a:noFill/>
              <a:miter lim="800000"/>
              <a:headEnd/>
              <a:tailEnd/>
            </a:ln>
          </p:spPr>
        </p:pic>
        <p:pic>
          <p:nvPicPr>
            <p:cNvPr id="50189" name="Picture 8" descr="C:\Program Files\Microsoft Resource DVD Artwork\DVD_ART\BoxShots_Logos\Windows server 2003 R2\Windows Server 2003 r2 logo reverse v.png"/>
            <p:cNvPicPr>
              <a:picLocks noChangeAspect="1" noChangeArrowheads="1"/>
            </p:cNvPicPr>
            <p:nvPr/>
          </p:nvPicPr>
          <p:blipFill>
            <a:blip r:embed="rId5"/>
            <a:srcRect/>
            <a:stretch>
              <a:fillRect/>
            </a:stretch>
          </p:blipFill>
          <p:spPr bwMode="invGray">
            <a:xfrm>
              <a:off x="2663825" y="1509712"/>
              <a:ext cx="1970088" cy="603250"/>
            </a:xfrm>
            <a:prstGeom prst="rect">
              <a:avLst/>
            </a:prstGeom>
            <a:noFill/>
            <a:ln w="9525">
              <a:noFill/>
              <a:miter lim="800000"/>
              <a:headEnd/>
              <a:tailEnd/>
            </a:ln>
          </p:spPr>
        </p:pic>
        <p:pic>
          <p:nvPicPr>
            <p:cNvPr id="22" name="Picture 21" descr="WS08_v_rgb_r.png"/>
            <p:cNvPicPr>
              <a:picLocks noChangeAspect="1"/>
            </p:cNvPicPr>
            <p:nvPr/>
          </p:nvPicPr>
          <p:blipFill>
            <a:blip r:embed="rId6"/>
            <a:srcRect/>
            <a:stretch>
              <a:fillRect/>
            </a:stretch>
          </p:blipFill>
          <p:spPr bwMode="invGray">
            <a:xfrm>
              <a:off x="4605338" y="3156171"/>
              <a:ext cx="1804987" cy="604616"/>
            </a:xfrm>
            <a:prstGeom prst="rect">
              <a:avLst/>
            </a:prstGeom>
            <a:noFill/>
            <a:ln>
              <a:noFill/>
            </a:ln>
            <a:effectLst>
              <a:outerShdw blurRad="50800" dist="38100" dir="2700000" algn="tl" rotWithShape="0">
                <a:srgbClr val="000000">
                  <a:alpha val="39999"/>
                </a:srgbClr>
              </a:outerShdw>
            </a:effectLst>
            <a:extLst>
              <a:ext uri="{909E8E84-426E-40DD-AFC4-6F175D3DCCD1}"/>
              <a:ext uri="{91240B29-F687-4F45-9708-019B960494DF}"/>
            </a:extLst>
          </p:spPr>
        </p:pic>
        <p:sp>
          <p:nvSpPr>
            <p:cNvPr id="23" name="TextBox 22"/>
            <p:cNvSpPr txBox="1"/>
            <p:nvPr/>
          </p:nvSpPr>
          <p:spPr>
            <a:xfrm>
              <a:off x="5781675" y="1923852"/>
              <a:ext cx="2701925" cy="321789"/>
            </a:xfrm>
            <a:prstGeom prst="rect">
              <a:avLst/>
            </a:prstGeom>
          </p:spPr>
          <p:txBody>
            <a:bodyPr lIns="76197" tIns="38098" rIns="76197" bIns="38098">
              <a:spAutoFit/>
            </a:bodyPr>
            <a:lstStyle/>
            <a:p>
              <a:pPr defTabSz="914363" fontAlgn="auto">
                <a:spcBef>
                  <a:spcPts val="0"/>
                </a:spcBef>
                <a:spcAft>
                  <a:spcPts val="0"/>
                </a:spcAft>
                <a:defRPr/>
              </a:pPr>
              <a:r>
                <a:rPr lang="en-US" sz="1600" b="1" kern="0" dirty="0">
                  <a:solidFill>
                    <a:srgbClr val="FFFFFF"/>
                  </a:solidFill>
                  <a:effectLst>
                    <a:outerShdw blurRad="38100" dist="38100" dir="2700000" algn="tl">
                      <a:srgbClr val="000000">
                        <a:alpha val="43137"/>
                      </a:srgbClr>
                    </a:outerShdw>
                  </a:effectLst>
                  <a:latin typeface="Calibri" pitchFamily="34" charset="0"/>
                  <a:ea typeface="ＭＳ Ｐゴシック" charset="-128"/>
                </a:rPr>
                <a:t>Windows Server </a:t>
              </a:r>
              <a:r>
                <a:rPr lang="en-US" sz="1600" kern="0" dirty="0">
                  <a:solidFill>
                    <a:srgbClr val="FFFFFF"/>
                  </a:solidFill>
                  <a:effectLst>
                    <a:outerShdw blurRad="38100" dist="38100" dir="2700000" algn="tl">
                      <a:srgbClr val="000000">
                        <a:alpha val="43137"/>
                      </a:srgbClr>
                    </a:outerShdw>
                  </a:effectLst>
                  <a:latin typeface="Calibri" pitchFamily="34" charset="0"/>
                  <a:ea typeface="ＭＳ Ｐゴシック" charset="-128"/>
                </a:rPr>
                <a:t>2008  </a:t>
              </a:r>
              <a:r>
                <a:rPr lang="en-US" sz="1600" kern="0" dirty="0">
                  <a:solidFill>
                    <a:srgbClr val="D2743A"/>
                  </a:solidFill>
                  <a:effectLst>
                    <a:outerShdw blurRad="38100" dist="38100" dir="2700000" algn="tl">
                      <a:srgbClr val="000000">
                        <a:alpha val="43137"/>
                      </a:srgbClr>
                    </a:outerShdw>
                  </a:effectLst>
                  <a:latin typeface="Calibri" pitchFamily="34" charset="0"/>
                  <a:ea typeface="ＭＳ Ｐゴシック" charset="-128"/>
                </a:rPr>
                <a:t>R2</a:t>
              </a:r>
            </a:p>
          </p:txBody>
        </p:sp>
      </p:grpSp>
      <p:sp>
        <p:nvSpPr>
          <p:cNvPr id="25" name="Title 1"/>
          <p:cNvSpPr txBox="1">
            <a:spLocks/>
          </p:cNvSpPr>
          <p:nvPr/>
        </p:nvSpPr>
        <p:spPr>
          <a:xfrm>
            <a:off x="533400" y="838200"/>
            <a:ext cx="8229600" cy="715963"/>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dirty="0">
              <a:solidFill>
                <a:srgbClr val="C40C0C"/>
              </a:solidFill>
            </a:endParaRPr>
          </a:p>
        </p:txBody>
      </p:sp>
      <p:sp>
        <p:nvSpPr>
          <p:cNvPr id="26" name="TextBox 25"/>
          <p:cNvSpPr txBox="1"/>
          <p:nvPr/>
        </p:nvSpPr>
        <p:spPr>
          <a:xfrm>
            <a:off x="457200" y="838200"/>
            <a:ext cx="8229600" cy="461963"/>
          </a:xfrm>
          <a:prstGeom prst="rect">
            <a:avLst/>
          </a:prstGeom>
          <a:noFill/>
        </p:spPr>
        <p:txBody>
          <a:bodyPr>
            <a:spAutoFit/>
          </a:bodyPr>
          <a:lstStyle/>
          <a:p>
            <a:pPr eaLnBrk="0" hangingPunct="0">
              <a:defRPr/>
            </a:pPr>
            <a:r>
              <a:rPr lang="en-US" dirty="0">
                <a:latin typeface="+mj-lt"/>
                <a:ea typeface="ＭＳ Ｐゴシック" charset="-128"/>
                <a:cs typeface="ＭＳ Ｐゴシック" charset="-128"/>
              </a:rPr>
              <a:t>Release History</a:t>
            </a:r>
            <a:endParaRPr lang="en-US" dirty="0">
              <a:latin typeface="+mj-lt"/>
              <a:ea typeface="ＭＳ Ｐゴシック" charset="-128"/>
              <a:cs typeface="ＭＳ Ｐゴシック" charset="-128"/>
            </a:endParaRPr>
          </a:p>
        </p:txBody>
      </p:sp>
      <p:sp>
        <p:nvSpPr>
          <p:cNvPr id="50182" name="TextBox 23">
            <a:hlinkClick r:id="rId7"/>
          </p:cNvPr>
          <p:cNvSpPr txBox="1">
            <a:spLocks noChangeArrowheads="1"/>
          </p:cNvSpPr>
          <p:nvPr/>
        </p:nvSpPr>
        <p:spPr bwMode="auto">
          <a:xfrm>
            <a:off x="4256088" y="5556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p:cNvSpPr/>
          <p:nvPr/>
        </p:nvSpPr>
        <p:spPr bwMode="auto">
          <a:xfrm rot="16200000" flipV="1">
            <a:off x="7368361" y="-95693"/>
            <a:ext cx="1679945" cy="1871329"/>
          </a:xfrm>
          <a:prstGeom prst="rect">
            <a:avLst/>
          </a:prstGeom>
          <a:gradFill flip="none" rotWithShape="1">
            <a:gsLst>
              <a:gs pos="1000">
                <a:schemeClr val="accent1">
                  <a:lumMod val="50000"/>
                </a:scheme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ea typeface="ＭＳ Ｐゴシック" charset="-128"/>
              <a:cs typeface="ＭＳ Ｐゴシック" charset="-128"/>
            </a:endParaRPr>
          </a:p>
        </p:txBody>
      </p:sp>
      <p:sp>
        <p:nvSpPr>
          <p:cNvPr id="105" name="Rectangle 104"/>
          <p:cNvSpPr/>
          <p:nvPr/>
        </p:nvSpPr>
        <p:spPr bwMode="auto">
          <a:xfrm>
            <a:off x="2643808" y="0"/>
            <a:ext cx="3909391" cy="526773"/>
          </a:xfrm>
          <a:prstGeom prst="rect">
            <a:avLst/>
          </a:prstGeom>
          <a:gradFill>
            <a:gsLst>
              <a:gs pos="0">
                <a:schemeClr val="tx1">
                  <a:lumMod val="75000"/>
                  <a:lumOff val="25000"/>
                </a:schemeClr>
              </a:gs>
              <a:gs pos="100000">
                <a:schemeClr val="bg1">
                  <a:lumMod val="50000"/>
                </a:schemeClr>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grpSp>
        <p:nvGrpSpPr>
          <p:cNvPr id="2" name="Group 177"/>
          <p:cNvGrpSpPr>
            <a:grpSpLocks/>
          </p:cNvGrpSpPr>
          <p:nvPr/>
        </p:nvGrpSpPr>
        <p:grpSpPr bwMode="auto">
          <a:xfrm>
            <a:off x="685800" y="3611563"/>
            <a:ext cx="4106863" cy="3170237"/>
            <a:chOff x="685800" y="3522332"/>
            <a:chExt cx="4106211" cy="3169797"/>
          </a:xfrm>
        </p:grpSpPr>
        <p:sp>
          <p:nvSpPr>
            <p:cNvPr id="116" name="Isosceles Triangle 115"/>
            <p:cNvSpPr/>
            <p:nvPr/>
          </p:nvSpPr>
          <p:spPr bwMode="auto">
            <a:xfrm rot="15521206" flipV="1">
              <a:off x="1154007" y="3054125"/>
              <a:ext cx="3169797" cy="4106211"/>
            </a:xfrm>
            <a:prstGeom prst="triangle">
              <a:avLst>
                <a:gd name="adj" fmla="val 73745"/>
              </a:avLst>
            </a:prstGeom>
            <a:gradFill flip="none" rotWithShape="1">
              <a:gsLst>
                <a:gs pos="14000">
                  <a:schemeClr val="accent3"/>
                </a:gs>
                <a:gs pos="35000">
                  <a:schemeClr val="bg1">
                    <a:lumMod val="65000"/>
                  </a:schemeClr>
                </a:gs>
                <a:gs pos="56000">
                  <a:schemeClr val="bg1">
                    <a:lumMod val="65000"/>
                  </a:schemeClr>
                </a:gs>
                <a:gs pos="75000">
                  <a:schemeClr val="bg1">
                    <a:lumMod val="50000"/>
                    <a:alpha val="0"/>
                  </a:schemeClr>
                </a:gs>
              </a:gsLst>
              <a:path path="circle">
                <a:fillToRect l="100000" b="100000"/>
              </a:path>
              <a:tileRect t="-100000" r="-10000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ct val="20000"/>
                </a:spcBef>
                <a:spcAft>
                  <a:spcPts val="0"/>
                </a:spcAft>
                <a:defRPr/>
              </a:pPr>
              <a:endParaRPr lang="en-US" sz="1800" dirty="0">
                <a:solidFill>
                  <a:prstClr val="white"/>
                </a:solidFill>
              </a:endParaRPr>
            </a:p>
          </p:txBody>
        </p:sp>
        <p:pic>
          <p:nvPicPr>
            <p:cNvPr id="1028" name="Picture 4" descr="C:\Users\victor.melniciuc\Desktop\==Work\UAG + DA slide\custom icons\pattern4.png"/>
            <p:cNvPicPr>
              <a:picLocks noChangeAspect="1" noChangeArrowheads="1"/>
            </p:cNvPicPr>
            <p:nvPr/>
          </p:nvPicPr>
          <p:blipFill>
            <a:blip r:embed="rId3"/>
            <a:srcRect l="30000" t="34445" r="34167" b="34444"/>
            <a:stretch>
              <a:fillRect/>
            </a:stretch>
          </p:blipFill>
          <p:spPr bwMode="auto">
            <a:xfrm>
              <a:off x="1142927" y="3962008"/>
              <a:ext cx="3276080" cy="2133304"/>
            </a:xfrm>
            <a:prstGeom prst="rect">
              <a:avLst/>
            </a:prstGeom>
            <a:noFill/>
            <a:effectLst>
              <a:outerShdw blurRad="50800" dist="38100" dir="5400000" algn="t" rotWithShape="0">
                <a:prstClr val="black">
                  <a:alpha val="40000"/>
                </a:prstClr>
              </a:outerShdw>
            </a:effectLst>
          </p:spPr>
        </p:pic>
      </p:grpSp>
      <p:grpSp>
        <p:nvGrpSpPr>
          <p:cNvPr id="3" name="Group 138"/>
          <p:cNvGrpSpPr>
            <a:grpSpLocks/>
          </p:cNvGrpSpPr>
          <p:nvPr/>
        </p:nvGrpSpPr>
        <p:grpSpPr bwMode="auto">
          <a:xfrm rot="2515208">
            <a:off x="4800600" y="3179763"/>
            <a:ext cx="4106863" cy="3168650"/>
            <a:chOff x="4462021" y="981569"/>
            <a:chExt cx="4106211" cy="3169797"/>
          </a:xfrm>
        </p:grpSpPr>
        <p:sp>
          <p:nvSpPr>
            <p:cNvPr id="145" name="Isosceles Triangle 144"/>
            <p:cNvSpPr/>
            <p:nvPr/>
          </p:nvSpPr>
          <p:spPr bwMode="auto">
            <a:xfrm rot="15521206" flipH="1">
              <a:off x="4930228" y="513362"/>
              <a:ext cx="3169797" cy="4106211"/>
            </a:xfrm>
            <a:prstGeom prst="triangle">
              <a:avLst>
                <a:gd name="adj" fmla="val 73745"/>
              </a:avLst>
            </a:prstGeom>
            <a:gradFill flip="none" rotWithShape="1">
              <a:gsLst>
                <a:gs pos="14000">
                  <a:schemeClr val="accent3"/>
                </a:gs>
                <a:gs pos="35000">
                  <a:schemeClr val="bg1">
                    <a:lumMod val="65000"/>
                  </a:schemeClr>
                </a:gs>
                <a:gs pos="40000">
                  <a:schemeClr val="bg1">
                    <a:lumMod val="65000"/>
                  </a:schemeClr>
                </a:gs>
                <a:gs pos="62000">
                  <a:schemeClr val="bg1">
                    <a:lumMod val="50000"/>
                    <a:alpha val="0"/>
                  </a:schemeClr>
                </a:gs>
              </a:gsLst>
              <a:path path="circle">
                <a:fillToRect l="100000" b="100000"/>
              </a:path>
              <a:tileRect t="-100000" r="-10000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ct val="20000"/>
                </a:spcBef>
                <a:spcAft>
                  <a:spcPts val="0"/>
                </a:spcAft>
                <a:defRPr/>
              </a:pPr>
              <a:endParaRPr lang="en-US" sz="1800" dirty="0">
                <a:solidFill>
                  <a:prstClr val="white"/>
                </a:solidFill>
              </a:endParaRPr>
            </a:p>
          </p:txBody>
        </p:sp>
        <p:sp>
          <p:nvSpPr>
            <p:cNvPr id="146" name="TextBox 145"/>
            <p:cNvSpPr txBox="1"/>
            <p:nvPr/>
          </p:nvSpPr>
          <p:spPr>
            <a:xfrm>
              <a:off x="6198269" y="3485118"/>
              <a:ext cx="653946" cy="231859"/>
            </a:xfrm>
            <a:prstGeom prst="rect">
              <a:avLst/>
            </a:prstGeom>
            <a:noFill/>
            <a:effectLst>
              <a:outerShdw blurRad="76200" dist="38100" dir="5400000" algn="t" rotWithShape="0">
                <a:prstClr val="black">
                  <a:alpha val="24000"/>
                </a:prstClr>
              </a:outerShdw>
            </a:effectLst>
          </p:spPr>
          <p:txBody>
            <a:bodyPr wrap="none">
              <a:spAutoFit/>
            </a:bodyPr>
            <a:lstStyle/>
            <a:p>
              <a:pPr fontAlgn="auto">
                <a:spcBef>
                  <a:spcPts val="0"/>
                </a:spcBef>
                <a:spcAft>
                  <a:spcPts val="0"/>
                </a:spcAft>
                <a:defRPr/>
              </a:pPr>
              <a:r>
                <a:rPr lang="en-US" sz="900" b="1" dirty="0">
                  <a:solidFill>
                    <a:srgbClr val="9BBB59">
                      <a:lumMod val="40000"/>
                      <a:lumOff val="60000"/>
                    </a:srgbClr>
                  </a:solidFill>
                  <a:latin typeface="Segoe" pitchFamily="34" charset="0"/>
                  <a:ea typeface="ＭＳ Ｐゴシック"/>
                  <a:cs typeface="ＭＳ Ｐゴシック" charset="-128"/>
                </a:rPr>
                <a:t>SSL-VPN</a:t>
              </a:r>
            </a:p>
          </p:txBody>
        </p:sp>
      </p:grpSp>
      <p:grpSp>
        <p:nvGrpSpPr>
          <p:cNvPr id="4" name="Group 132"/>
          <p:cNvGrpSpPr>
            <a:grpSpLocks/>
          </p:cNvGrpSpPr>
          <p:nvPr/>
        </p:nvGrpSpPr>
        <p:grpSpPr bwMode="auto">
          <a:xfrm>
            <a:off x="4419600" y="3611563"/>
            <a:ext cx="4138613" cy="3170237"/>
            <a:chOff x="4419600" y="3522334"/>
            <a:chExt cx="4138606" cy="3169797"/>
          </a:xfrm>
        </p:grpSpPr>
        <p:sp>
          <p:nvSpPr>
            <p:cNvPr id="111" name="Isosceles Triangle 110"/>
            <p:cNvSpPr/>
            <p:nvPr/>
          </p:nvSpPr>
          <p:spPr bwMode="auto">
            <a:xfrm rot="6078794" flipH="1" flipV="1">
              <a:off x="4920202" y="3054127"/>
              <a:ext cx="3169797" cy="4106211"/>
            </a:xfrm>
            <a:prstGeom prst="triangle">
              <a:avLst>
                <a:gd name="adj" fmla="val 73745"/>
              </a:avLst>
            </a:prstGeom>
            <a:gradFill flip="none" rotWithShape="1">
              <a:gsLst>
                <a:gs pos="17000">
                  <a:schemeClr val="accent3">
                    <a:lumMod val="50000"/>
                  </a:schemeClr>
                </a:gs>
                <a:gs pos="56000">
                  <a:srgbClr val="38D82C"/>
                </a:gs>
                <a:gs pos="77000">
                  <a:schemeClr val="bg1">
                    <a:lumMod val="50000"/>
                    <a:alpha val="0"/>
                  </a:schemeClr>
                </a:gs>
              </a:gsLst>
              <a:path path="circle">
                <a:fillToRect l="100000" b="100000"/>
              </a:path>
              <a:tileRect t="-100000" r="-10000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ct val="20000"/>
                </a:spcBef>
                <a:spcAft>
                  <a:spcPts val="0"/>
                </a:spcAft>
                <a:defRPr/>
              </a:pPr>
              <a:endParaRPr lang="en-US" sz="1800" dirty="0">
                <a:solidFill>
                  <a:prstClr val="white"/>
                </a:solidFill>
              </a:endParaRPr>
            </a:p>
          </p:txBody>
        </p:sp>
        <p:pic>
          <p:nvPicPr>
            <p:cNvPr id="2052" name="Picture 4" descr="C:\Users\victor.melniciuc\Desktop\==Work\UAG + DA slide\custom icons\pattern3.png"/>
            <p:cNvPicPr>
              <a:picLocks noChangeAspect="1" noChangeArrowheads="1"/>
            </p:cNvPicPr>
            <p:nvPr/>
          </p:nvPicPr>
          <p:blipFill>
            <a:blip r:embed="rId4"/>
            <a:srcRect l="52500" t="53333" r="5833" b="14445"/>
            <a:stretch>
              <a:fillRect/>
            </a:stretch>
          </p:blipFill>
          <p:spPr bwMode="auto">
            <a:xfrm>
              <a:off x="4419600" y="3977883"/>
              <a:ext cx="3809994" cy="2209493"/>
            </a:xfrm>
            <a:prstGeom prst="rect">
              <a:avLst/>
            </a:prstGeom>
            <a:noFill/>
            <a:effectLst>
              <a:outerShdw blurRad="50800" dist="38100" dir="5400000" algn="t" rotWithShape="0">
                <a:prstClr val="black">
                  <a:alpha val="40000"/>
                </a:prstClr>
              </a:outerShdw>
            </a:effectLst>
          </p:spPr>
        </p:pic>
      </p:grpSp>
      <p:cxnSp>
        <p:nvCxnSpPr>
          <p:cNvPr id="153" name="Straight Connector 152"/>
          <p:cNvCxnSpPr/>
          <p:nvPr/>
        </p:nvCxnSpPr>
        <p:spPr>
          <a:xfrm>
            <a:off x="4966362" y="4349646"/>
            <a:ext cx="2773536" cy="2396508"/>
          </a:xfrm>
          <a:prstGeom prst="line">
            <a:avLst/>
          </a:prstGeom>
          <a:ln w="19050">
            <a:gradFill>
              <a:gsLst>
                <a:gs pos="81000">
                  <a:schemeClr val="bg1">
                    <a:lumMod val="85000"/>
                  </a:schemeClr>
                </a:gs>
                <a:gs pos="100000">
                  <a:schemeClr val="tx2">
                    <a:lumMod val="60000"/>
                    <a:lumOff val="4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Group 149"/>
          <p:cNvGrpSpPr>
            <a:grpSpLocks/>
          </p:cNvGrpSpPr>
          <p:nvPr/>
        </p:nvGrpSpPr>
        <p:grpSpPr bwMode="auto">
          <a:xfrm>
            <a:off x="4656138" y="1085850"/>
            <a:ext cx="4106862" cy="3170238"/>
            <a:chOff x="4656789" y="981569"/>
            <a:chExt cx="4106211" cy="3169797"/>
          </a:xfrm>
        </p:grpSpPr>
        <p:grpSp>
          <p:nvGrpSpPr>
            <p:cNvPr id="103574" name="Group 137"/>
            <p:cNvGrpSpPr>
              <a:grpSpLocks/>
            </p:cNvGrpSpPr>
            <p:nvPr/>
          </p:nvGrpSpPr>
          <p:grpSpPr bwMode="auto">
            <a:xfrm>
              <a:off x="4656789" y="981569"/>
              <a:ext cx="4106211" cy="3169797"/>
              <a:chOff x="4462021" y="981569"/>
              <a:chExt cx="4106211" cy="3169797"/>
            </a:xfrm>
          </p:grpSpPr>
          <p:sp>
            <p:nvSpPr>
              <p:cNvPr id="136" name="Isosceles Triangle 135"/>
              <p:cNvSpPr/>
              <p:nvPr/>
            </p:nvSpPr>
            <p:spPr bwMode="auto">
              <a:xfrm rot="15521206" flipH="1">
                <a:off x="4930228" y="513362"/>
                <a:ext cx="3169797" cy="4106211"/>
              </a:xfrm>
              <a:prstGeom prst="triangle">
                <a:avLst>
                  <a:gd name="adj" fmla="val 73745"/>
                </a:avLst>
              </a:prstGeom>
              <a:gradFill flip="none" rotWithShape="1">
                <a:gsLst>
                  <a:gs pos="14000">
                    <a:schemeClr val="accent3"/>
                  </a:gs>
                  <a:gs pos="35000">
                    <a:schemeClr val="bg1">
                      <a:lumMod val="65000"/>
                    </a:schemeClr>
                  </a:gs>
                  <a:gs pos="56000">
                    <a:schemeClr val="bg1">
                      <a:lumMod val="65000"/>
                    </a:schemeClr>
                  </a:gs>
                  <a:gs pos="75000">
                    <a:schemeClr val="bg1">
                      <a:lumMod val="50000"/>
                      <a:alpha val="0"/>
                    </a:schemeClr>
                  </a:gs>
                </a:gsLst>
                <a:path path="circle">
                  <a:fillToRect l="100000" b="100000"/>
                </a:path>
                <a:tileRect t="-100000" r="-10000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ct val="20000"/>
                  </a:spcBef>
                  <a:spcAft>
                    <a:spcPts val="0"/>
                  </a:spcAft>
                  <a:defRPr/>
                </a:pPr>
                <a:endParaRPr lang="en-US" sz="1800" dirty="0">
                  <a:solidFill>
                    <a:prstClr val="white"/>
                  </a:solidFill>
                </a:endParaRPr>
              </a:p>
            </p:txBody>
          </p:sp>
          <p:sp>
            <p:nvSpPr>
              <p:cNvPr id="137" name="TextBox 136"/>
              <p:cNvSpPr txBox="1"/>
              <p:nvPr/>
            </p:nvSpPr>
            <p:spPr>
              <a:xfrm>
                <a:off x="6200057" y="3486296"/>
                <a:ext cx="653946" cy="231743"/>
              </a:xfrm>
              <a:prstGeom prst="rect">
                <a:avLst/>
              </a:prstGeom>
              <a:noFill/>
              <a:effectLst>
                <a:outerShdw blurRad="76200" dist="38100" dir="5400000" algn="t" rotWithShape="0">
                  <a:prstClr val="black">
                    <a:alpha val="24000"/>
                  </a:prstClr>
                </a:outerShdw>
              </a:effectLst>
            </p:spPr>
            <p:txBody>
              <a:bodyPr wrap="none">
                <a:spAutoFit/>
              </a:bodyPr>
              <a:lstStyle/>
              <a:p>
                <a:pPr fontAlgn="auto">
                  <a:spcBef>
                    <a:spcPts val="0"/>
                  </a:spcBef>
                  <a:spcAft>
                    <a:spcPts val="0"/>
                  </a:spcAft>
                  <a:defRPr/>
                </a:pPr>
                <a:r>
                  <a:rPr lang="en-US" sz="900" b="1" dirty="0">
                    <a:solidFill>
                      <a:srgbClr val="9BBB59">
                        <a:lumMod val="40000"/>
                        <a:lumOff val="60000"/>
                      </a:srgbClr>
                    </a:solidFill>
                    <a:latin typeface="Segoe" pitchFamily="34" charset="0"/>
                    <a:ea typeface="ＭＳ Ｐゴシック"/>
                    <a:cs typeface="ＭＳ Ｐゴシック" charset="-128"/>
                  </a:rPr>
                  <a:t>SSL-VPN</a:t>
                </a:r>
              </a:p>
            </p:txBody>
          </p:sp>
        </p:grpSp>
        <p:cxnSp>
          <p:nvCxnSpPr>
            <p:cNvPr id="149" name="Straight Connector 148"/>
            <p:cNvCxnSpPr/>
            <p:nvPr/>
          </p:nvCxnSpPr>
          <p:spPr>
            <a:xfrm>
              <a:off x="4953000" y="3497831"/>
              <a:ext cx="3810000" cy="1588"/>
            </a:xfrm>
            <a:prstGeom prst="line">
              <a:avLst/>
            </a:prstGeom>
            <a:ln w="19050">
              <a:gradFill>
                <a:gsLst>
                  <a:gs pos="81000">
                    <a:schemeClr val="bg1">
                      <a:lumMod val="85000"/>
                    </a:schemeClr>
                  </a:gs>
                  <a:gs pos="100000">
                    <a:schemeClr val="tx2">
                      <a:lumMod val="60000"/>
                      <a:lumOff val="4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94" name="Rectangle 193"/>
          <p:cNvSpPr/>
          <p:nvPr/>
        </p:nvSpPr>
        <p:spPr>
          <a:xfrm>
            <a:off x="3397250" y="2620963"/>
            <a:ext cx="2354263" cy="307975"/>
          </a:xfrm>
          <a:prstGeom prst="rect">
            <a:avLst/>
          </a:prstGeom>
          <a:gradFill>
            <a:gsLst>
              <a:gs pos="0">
                <a:schemeClr val="bg1"/>
              </a:gs>
              <a:gs pos="64000">
                <a:schemeClr val="bg1">
                  <a:alpha val="0"/>
                </a:schemeClr>
              </a:gs>
              <a:gs pos="100000">
                <a:schemeClr val="bg1">
                  <a:lumMod val="65000"/>
                </a:schemeClr>
              </a:gs>
            </a:gsLst>
            <a:lin ang="5400000" scaled="0"/>
          </a:gradFill>
          <a:ln>
            <a:noFill/>
          </a:ln>
          <a:effectLst/>
        </p:spPr>
        <p:txBody>
          <a:bodyPr anchor="ctr">
            <a:spAutoFit/>
          </a:bodyPr>
          <a:lstStyle/>
          <a:p>
            <a:pPr algn="ctr" fontAlgn="auto">
              <a:spcBef>
                <a:spcPts val="0"/>
              </a:spcBef>
              <a:spcAft>
                <a:spcPts val="0"/>
              </a:spcAft>
              <a:defRPr/>
            </a:pPr>
            <a:endParaRPr lang="en-US" sz="1400" b="1" dirty="0">
              <a:solidFill>
                <a:prstClr val="white"/>
              </a:solidFill>
              <a:latin typeface="Segoe" pitchFamily="34" charset="0"/>
              <a:ea typeface="ＭＳ Ｐゴシック"/>
              <a:cs typeface="ＭＳ Ｐゴシック" charset="-128"/>
            </a:endParaRPr>
          </a:p>
        </p:txBody>
      </p:sp>
      <p:sp>
        <p:nvSpPr>
          <p:cNvPr id="13" name="Isosceles Triangle 12"/>
          <p:cNvSpPr/>
          <p:nvPr/>
        </p:nvSpPr>
        <p:spPr bwMode="auto">
          <a:xfrm rot="6078794">
            <a:off x="1434183" y="687959"/>
            <a:ext cx="2882314" cy="3733800"/>
          </a:xfrm>
          <a:prstGeom prst="triangle">
            <a:avLst>
              <a:gd name="adj" fmla="val 73745"/>
            </a:avLst>
          </a:prstGeom>
          <a:gradFill flip="none" rotWithShape="1">
            <a:gsLst>
              <a:gs pos="17000">
                <a:schemeClr val="accent3">
                  <a:lumMod val="50000"/>
                </a:schemeClr>
              </a:gs>
              <a:gs pos="56000">
                <a:srgbClr val="38D82C"/>
              </a:gs>
              <a:gs pos="77000">
                <a:schemeClr val="bg1">
                  <a:lumMod val="50000"/>
                  <a:alpha val="0"/>
                </a:schemeClr>
              </a:gs>
            </a:gsLst>
            <a:path path="circle">
              <a:fillToRect l="100000" b="100000"/>
            </a:path>
            <a:tileRect t="-100000" r="-10000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ct val="20000"/>
              </a:spcBef>
              <a:spcAft>
                <a:spcPts val="0"/>
              </a:spcAft>
              <a:defRPr/>
            </a:pPr>
            <a:endParaRPr lang="en-US" sz="1800" dirty="0">
              <a:solidFill>
                <a:prstClr val="white"/>
              </a:solidFill>
            </a:endParaRPr>
          </a:p>
        </p:txBody>
      </p:sp>
      <p:pic>
        <p:nvPicPr>
          <p:cNvPr id="2050" name="Picture 2" descr="C:\Users\victor.melniciuc\Desktop\==Work\UAG + DA slide\custom icons\pattern1.png"/>
          <p:cNvPicPr>
            <a:picLocks noChangeAspect="1" noChangeArrowheads="1"/>
          </p:cNvPicPr>
          <p:nvPr/>
        </p:nvPicPr>
        <p:blipFill>
          <a:blip r:embed="rId5"/>
          <a:srcRect l="5000" t="8889" r="47500" b="55556"/>
          <a:stretch>
            <a:fillRect/>
          </a:stretch>
        </p:blipFill>
        <p:spPr bwMode="auto">
          <a:xfrm>
            <a:off x="152400" y="1157288"/>
            <a:ext cx="4343400" cy="2438400"/>
          </a:xfrm>
          <a:prstGeom prst="rect">
            <a:avLst/>
          </a:prstGeom>
          <a:noFill/>
          <a:effectLst>
            <a:outerShdw blurRad="50800" dist="38100" dir="5400000" algn="t" rotWithShape="0">
              <a:prstClr val="black">
                <a:alpha val="40000"/>
              </a:prstClr>
            </a:outerShdw>
          </a:effectLst>
        </p:spPr>
      </p:pic>
      <p:sp>
        <p:nvSpPr>
          <p:cNvPr id="99" name="Isosceles Triangle 98"/>
          <p:cNvSpPr/>
          <p:nvPr/>
        </p:nvSpPr>
        <p:spPr bwMode="auto">
          <a:xfrm rot="15521206" flipH="1">
            <a:off x="4865318" y="687958"/>
            <a:ext cx="2882314" cy="3733800"/>
          </a:xfrm>
          <a:prstGeom prst="triangle">
            <a:avLst>
              <a:gd name="adj" fmla="val 73745"/>
            </a:avLst>
          </a:prstGeom>
          <a:gradFill flip="none" rotWithShape="1">
            <a:gsLst>
              <a:gs pos="17000">
                <a:schemeClr val="accent3">
                  <a:lumMod val="50000"/>
                </a:schemeClr>
              </a:gs>
              <a:gs pos="56000">
                <a:srgbClr val="38D82C"/>
              </a:gs>
              <a:gs pos="77000">
                <a:schemeClr val="bg1">
                  <a:lumMod val="50000"/>
                  <a:alpha val="0"/>
                </a:schemeClr>
              </a:gs>
            </a:gsLst>
            <a:path path="circle">
              <a:fillToRect l="100000" b="100000"/>
            </a:path>
            <a:tileRect t="-100000" r="-10000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ct val="20000"/>
              </a:spcBef>
              <a:spcAft>
                <a:spcPts val="0"/>
              </a:spcAft>
              <a:defRPr/>
            </a:pPr>
            <a:endParaRPr lang="en-US" sz="1800" dirty="0">
              <a:solidFill>
                <a:prstClr val="white"/>
              </a:solidFill>
            </a:endParaRPr>
          </a:p>
        </p:txBody>
      </p:sp>
      <p:pic>
        <p:nvPicPr>
          <p:cNvPr id="2051" name="Picture 3" descr="C:\Users\victor.melniciuc\Desktop\==Work\UAG + DA slide\custom icons\pattern2.png"/>
          <p:cNvPicPr>
            <a:picLocks noChangeAspect="1" noChangeArrowheads="1"/>
          </p:cNvPicPr>
          <p:nvPr/>
        </p:nvPicPr>
        <p:blipFill>
          <a:blip r:embed="rId6"/>
          <a:srcRect l="49166" t="12223" r="7500" b="52222"/>
          <a:stretch>
            <a:fillRect/>
          </a:stretch>
        </p:blipFill>
        <p:spPr bwMode="auto">
          <a:xfrm>
            <a:off x="4191000" y="1384300"/>
            <a:ext cx="3962400" cy="2438400"/>
          </a:xfrm>
          <a:prstGeom prst="rect">
            <a:avLst/>
          </a:prstGeom>
          <a:noFill/>
          <a:effectLst>
            <a:outerShdw blurRad="50800" dist="38100" dir="5400000" algn="t" rotWithShape="0">
              <a:prstClr val="black">
                <a:alpha val="40000"/>
              </a:prstClr>
            </a:outerShdw>
          </a:effectLst>
        </p:spPr>
      </p:pic>
      <p:pic>
        <p:nvPicPr>
          <p:cNvPr id="2053" name="Picture 5" descr="C:\Users\victor.melniciuc\Desktop\==Work\UAG + DA slide\custom icons\Glow.png"/>
          <p:cNvPicPr>
            <a:picLocks noChangeAspect="1" noChangeArrowheads="1"/>
          </p:cNvPicPr>
          <p:nvPr/>
        </p:nvPicPr>
        <p:blipFill>
          <a:blip r:embed="rId7"/>
          <a:srcRect l="43333" t="37778" r="34167" b="38889"/>
          <a:stretch>
            <a:fillRect/>
          </a:stretch>
        </p:blipFill>
        <p:spPr bwMode="auto">
          <a:xfrm>
            <a:off x="3581400" y="3132138"/>
            <a:ext cx="2057400" cy="1600200"/>
          </a:xfrm>
          <a:prstGeom prst="rect">
            <a:avLst/>
          </a:prstGeom>
          <a:noFill/>
          <a:ln w="9525">
            <a:noFill/>
            <a:miter lim="800000"/>
            <a:headEnd/>
            <a:tailEnd/>
          </a:ln>
        </p:spPr>
      </p:pic>
      <p:sp>
        <p:nvSpPr>
          <p:cNvPr id="167" name="TextBox 166"/>
          <p:cNvSpPr txBox="1"/>
          <p:nvPr/>
        </p:nvSpPr>
        <p:spPr>
          <a:xfrm>
            <a:off x="569362" y="1554600"/>
            <a:ext cx="439544" cy="1569660"/>
          </a:xfrm>
          <a:prstGeom prst="rect">
            <a:avLst/>
          </a:prstGeom>
          <a:noFill/>
          <a:effectLst>
            <a:outerShdw blurRad="50800" dist="38100" dir="5400000" algn="t" rotWithShape="0">
              <a:prstClr val="black">
                <a:alpha val="46000"/>
              </a:prstClr>
            </a:outerShdw>
          </a:effectLst>
        </p:spPr>
        <p:txBody>
          <a:bodyPr>
            <a:spAutoFit/>
          </a:bodyPr>
          <a:lstStyle/>
          <a:p>
            <a:pPr fontAlgn="auto">
              <a:spcBef>
                <a:spcPts val="0"/>
              </a:spcBef>
              <a:spcAft>
                <a:spcPts val="0"/>
              </a:spcAft>
              <a:defRPr/>
            </a:pPr>
            <a:r>
              <a:rPr lang="en-US" sz="9600" dirty="0">
                <a:gradFill>
                  <a:gsLst>
                    <a:gs pos="0">
                      <a:prstClr val="white"/>
                    </a:gs>
                    <a:gs pos="70000">
                      <a:prstClr val="white">
                        <a:lumMod val="75000"/>
                      </a:prstClr>
                    </a:gs>
                  </a:gsLst>
                  <a:lin ang="5400000" scaled="0"/>
                </a:gradFill>
                <a:latin typeface="Arial"/>
                <a:ea typeface="ＭＳ Ｐゴシック"/>
                <a:cs typeface="ＭＳ Ｐゴシック" charset="-128"/>
              </a:rPr>
              <a:t>{</a:t>
            </a:r>
          </a:p>
        </p:txBody>
      </p:sp>
      <p:pic>
        <p:nvPicPr>
          <p:cNvPr id="17" name="Picture 16" descr="Mobility.png"/>
          <p:cNvPicPr>
            <a:picLocks noChangeAspect="1"/>
          </p:cNvPicPr>
          <p:nvPr/>
        </p:nvPicPr>
        <p:blipFill>
          <a:blip r:embed="rId8"/>
          <a:srcRect/>
          <a:stretch>
            <a:fillRect/>
          </a:stretch>
        </p:blipFill>
        <p:spPr bwMode="auto">
          <a:xfrm>
            <a:off x="993775" y="1782763"/>
            <a:ext cx="587375" cy="587375"/>
          </a:xfrm>
          <a:prstGeom prst="rect">
            <a:avLst/>
          </a:prstGeom>
          <a:noFill/>
          <a:ln w="9525">
            <a:noFill/>
            <a:miter lim="800000"/>
            <a:headEnd/>
            <a:tailEnd/>
          </a:ln>
          <a:effectLst>
            <a:outerShdw dist="114300" dir="5400000" algn="t" rotWithShape="0">
              <a:srgbClr val="000000">
                <a:alpha val="39999"/>
              </a:srgbClr>
            </a:outerShdw>
          </a:effectLst>
        </p:spPr>
      </p:pic>
      <p:pic>
        <p:nvPicPr>
          <p:cNvPr id="18" name="Picture 17" descr="Monitor-Icon.png"/>
          <p:cNvPicPr>
            <a:picLocks noChangeAspect="1"/>
          </p:cNvPicPr>
          <p:nvPr/>
        </p:nvPicPr>
        <p:blipFill>
          <a:blip r:embed="rId9"/>
          <a:srcRect/>
          <a:stretch>
            <a:fillRect/>
          </a:stretch>
        </p:blipFill>
        <p:spPr bwMode="auto">
          <a:xfrm>
            <a:off x="917575" y="2392363"/>
            <a:ext cx="688975" cy="688975"/>
          </a:xfrm>
          <a:prstGeom prst="rect">
            <a:avLst/>
          </a:prstGeom>
          <a:noFill/>
          <a:ln w="9525">
            <a:noFill/>
            <a:miter lim="800000"/>
            <a:headEnd/>
            <a:tailEnd/>
          </a:ln>
          <a:effectLst>
            <a:outerShdw dist="114300" dir="5400000" algn="t" rotWithShape="0">
              <a:srgbClr val="000000">
                <a:alpha val="39999"/>
              </a:srgbClr>
            </a:outerShdw>
          </a:effectLst>
        </p:spPr>
      </p:pic>
      <p:pic>
        <p:nvPicPr>
          <p:cNvPr id="56" name="Picture 4" descr="C:\Program Files\Microsoft Resource DVD Artwork\DVD_ART\Artwork_Imagery\HARDWARE_IMAGERY\Illustration - Misc Hardware\Windows Vista Illustration Icons\VPN.png"/>
          <p:cNvPicPr>
            <a:picLocks noChangeAspect="1" noChangeArrowheads="1"/>
          </p:cNvPicPr>
          <p:nvPr/>
        </p:nvPicPr>
        <p:blipFill>
          <a:blip r:embed="rId10"/>
          <a:srcRect/>
          <a:stretch>
            <a:fillRect/>
          </a:stretch>
        </p:blipFill>
        <p:spPr bwMode="auto">
          <a:xfrm>
            <a:off x="3832225" y="3403600"/>
            <a:ext cx="655638" cy="779463"/>
          </a:xfrm>
          <a:prstGeom prst="rect">
            <a:avLst/>
          </a:prstGeom>
          <a:noFill/>
          <a:effectLst>
            <a:outerShdw blurRad="254000" dist="101600" dir="5400000" algn="t" rotWithShape="0">
              <a:prstClr val="black">
                <a:alpha val="56000"/>
              </a:prstClr>
            </a:outerShdw>
          </a:effectLst>
        </p:spPr>
      </p:pic>
      <p:pic>
        <p:nvPicPr>
          <p:cNvPr id="57" name="Picture 4" descr="C:\Program Files\Microsoft Resource DVD Artwork\DVD_ART\Artwork_Imagery\HARDWARE_IMAGERY\Illustration - Misc Hardware\Windows Vista Illustration Icons\VPN.png"/>
          <p:cNvPicPr>
            <a:picLocks noChangeAspect="1" noChangeArrowheads="1"/>
          </p:cNvPicPr>
          <p:nvPr/>
        </p:nvPicPr>
        <p:blipFill>
          <a:blip r:embed="rId10"/>
          <a:srcRect/>
          <a:stretch>
            <a:fillRect/>
          </a:stretch>
        </p:blipFill>
        <p:spPr bwMode="auto">
          <a:xfrm>
            <a:off x="4165600" y="3405188"/>
            <a:ext cx="796925" cy="947737"/>
          </a:xfrm>
          <a:prstGeom prst="rect">
            <a:avLst/>
          </a:prstGeom>
          <a:noFill/>
          <a:effectLst>
            <a:outerShdw blurRad="254000" dist="101600" dir="5400000" algn="t" rotWithShape="0">
              <a:prstClr val="black">
                <a:alpha val="56000"/>
              </a:prstClr>
            </a:outerShdw>
          </a:effectLst>
        </p:spPr>
      </p:pic>
      <p:pic>
        <p:nvPicPr>
          <p:cNvPr id="58" name="Picture 4" descr="C:\Program Files\Microsoft Resource DVD Artwork\DVD_ART\Artwork_Imagery\HARDWARE_IMAGERY\Illustration - Misc Hardware\Windows Vista Illustration Icons\VPN.png"/>
          <p:cNvPicPr>
            <a:picLocks noChangeAspect="1" noChangeArrowheads="1"/>
          </p:cNvPicPr>
          <p:nvPr/>
        </p:nvPicPr>
        <p:blipFill>
          <a:blip r:embed="rId10"/>
          <a:srcRect/>
          <a:stretch>
            <a:fillRect/>
          </a:stretch>
        </p:blipFill>
        <p:spPr bwMode="auto">
          <a:xfrm>
            <a:off x="4594225" y="3408363"/>
            <a:ext cx="920750" cy="1093787"/>
          </a:xfrm>
          <a:prstGeom prst="rect">
            <a:avLst/>
          </a:prstGeom>
          <a:noFill/>
          <a:effectLst>
            <a:outerShdw blurRad="254000" dist="101600" dir="5400000" algn="t" rotWithShape="0">
              <a:prstClr val="black">
                <a:alpha val="56000"/>
              </a:prstClr>
            </a:outerShdw>
          </a:effectLst>
        </p:spPr>
      </p:pic>
      <p:sp>
        <p:nvSpPr>
          <p:cNvPr id="80" name="TextBox 79"/>
          <p:cNvSpPr txBox="1"/>
          <p:nvPr/>
        </p:nvSpPr>
        <p:spPr>
          <a:xfrm>
            <a:off x="3614626" y="5186564"/>
            <a:ext cx="1926233" cy="338554"/>
          </a:xfrm>
          <a:prstGeom prst="rect">
            <a:avLst/>
          </a:prstGeom>
          <a:noFill/>
        </p:spPr>
        <p:txBody>
          <a:bodyPr wrap="none">
            <a:spAutoFit/>
          </a:bodyPr>
          <a:lstStyle/>
          <a:p>
            <a:pPr fontAlgn="auto">
              <a:spcBef>
                <a:spcPts val="0"/>
              </a:spcBef>
              <a:spcAft>
                <a:spcPts val="0"/>
              </a:spcAft>
              <a:defRPr/>
            </a:pP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38100" dir="5400000" algn="t" rotWithShape="0">
                    <a:prstClr val="black">
                      <a:alpha val="49000"/>
                    </a:prstClr>
                  </a:outerShdw>
                </a:effectLst>
                <a:latin typeface="Segoe" pitchFamily="34" charset="0"/>
                <a:ea typeface="ＭＳ Ｐゴシック"/>
                <a:cs typeface="ＭＳ Ｐゴシック" charset="-128"/>
              </a:rPr>
              <a:t>DirectAccess Server</a:t>
            </a:r>
          </a:p>
        </p:txBody>
      </p:sp>
      <p:grpSp>
        <p:nvGrpSpPr>
          <p:cNvPr id="7" name="Group 174"/>
          <p:cNvGrpSpPr>
            <a:grpSpLocks/>
          </p:cNvGrpSpPr>
          <p:nvPr/>
        </p:nvGrpSpPr>
        <p:grpSpPr bwMode="auto">
          <a:xfrm>
            <a:off x="3505200" y="5770563"/>
            <a:ext cx="2111375" cy="712787"/>
            <a:chOff x="3418318" y="5159946"/>
            <a:chExt cx="2110811" cy="712726"/>
          </a:xfrm>
        </p:grpSpPr>
        <p:sp>
          <p:nvSpPr>
            <p:cNvPr id="124" name="Rounded Rectangle 123"/>
            <p:cNvSpPr/>
            <p:nvPr/>
          </p:nvSpPr>
          <p:spPr bwMode="auto">
            <a:xfrm>
              <a:off x="3418318" y="5159946"/>
              <a:ext cx="2110811" cy="712726"/>
            </a:xfrm>
            <a:prstGeom prst="roundRect">
              <a:avLst>
                <a:gd name="adj" fmla="val 7389"/>
              </a:avLst>
            </a:prstGeom>
            <a:gradFill>
              <a:gsLst>
                <a:gs pos="0">
                  <a:schemeClr val="bg1"/>
                </a:gs>
                <a:gs pos="100000">
                  <a:schemeClr val="bg1">
                    <a:lumMod val="75000"/>
                  </a:schemeClr>
                </a:gs>
              </a:gsLst>
              <a:lin ang="5400000" scaled="0"/>
            </a:gradFill>
            <a:ln>
              <a:headEnd type="none" w="med" len="med"/>
              <a:tailEnd type="none" w="med" len="med"/>
            </a:ln>
            <a:effectLst>
              <a:outerShdw blurRad="101600" dist="63500" dir="5400000" rotWithShape="0">
                <a:srgbClr val="000000">
                  <a:alpha val="35000"/>
                </a:srgbClr>
              </a:outerShdw>
            </a:effectLst>
            <a:scene3d>
              <a:camera prst="orthographicFront">
                <a:rot lat="0" lon="0" rev="0"/>
              </a:camera>
              <a:lightRig rig="threePt" dir="t">
                <a:rot lat="0" lon="0" rev="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pic>
          <p:nvPicPr>
            <p:cNvPr id="103573" name="Picture 3" descr="C:\Users\urili.REDMOND\Documents\Logos\Forefront Unified Access Gateway\Dynamic Grid Logos\Horizontal\Forefront-UAG_h_rgb.png"/>
            <p:cNvPicPr>
              <a:picLocks noChangeAspect="1" noChangeArrowheads="1"/>
            </p:cNvPicPr>
            <p:nvPr/>
          </p:nvPicPr>
          <p:blipFill>
            <a:blip r:embed="rId11"/>
            <a:srcRect/>
            <a:stretch>
              <a:fillRect/>
            </a:stretch>
          </p:blipFill>
          <p:spPr bwMode="auto">
            <a:xfrm>
              <a:off x="3552891" y="5264208"/>
              <a:ext cx="1811038" cy="469529"/>
            </a:xfrm>
            <a:prstGeom prst="rect">
              <a:avLst/>
            </a:prstGeom>
            <a:noFill/>
            <a:ln w="9525">
              <a:noFill/>
              <a:miter lim="800000"/>
              <a:headEnd/>
              <a:tailEnd/>
            </a:ln>
          </p:spPr>
        </p:pic>
      </p:grpSp>
      <p:sp>
        <p:nvSpPr>
          <p:cNvPr id="125" name="TextBox 124"/>
          <p:cNvSpPr txBox="1">
            <a:spLocks noChangeArrowheads="1"/>
          </p:cNvSpPr>
          <p:nvPr/>
        </p:nvSpPr>
        <p:spPr bwMode="auto">
          <a:xfrm>
            <a:off x="4373563" y="5372100"/>
            <a:ext cx="365125" cy="461963"/>
          </a:xfrm>
          <a:prstGeom prst="rect">
            <a:avLst/>
          </a:prstGeom>
          <a:noFill/>
          <a:ln w="9525">
            <a:noFill/>
            <a:miter lim="800000"/>
            <a:headEnd/>
            <a:tailEnd/>
          </a:ln>
        </p:spPr>
        <p:txBody>
          <a:bodyPr wrap="none">
            <a:spAutoFit/>
          </a:bodyPr>
          <a:lstStyle/>
          <a:p>
            <a:r>
              <a:rPr lang="en-US" altLang="zh-CN">
                <a:solidFill>
                  <a:srgbClr val="000000"/>
                </a:solidFill>
              </a:rPr>
              <a:t>+</a:t>
            </a:r>
          </a:p>
        </p:txBody>
      </p:sp>
      <p:sp>
        <p:nvSpPr>
          <p:cNvPr id="151" name="Right Arrow 150"/>
          <p:cNvSpPr/>
          <p:nvPr/>
        </p:nvSpPr>
        <p:spPr bwMode="auto">
          <a:xfrm rot="10800000">
            <a:off x="3963615" y="3535801"/>
            <a:ext cx="198690" cy="304800"/>
          </a:xfrm>
          <a:prstGeom prst="rightArrow">
            <a:avLst/>
          </a:prstGeom>
          <a:gradFill>
            <a:gsLst>
              <a:gs pos="0">
                <a:schemeClr val="bg1"/>
              </a:gs>
              <a:gs pos="100000">
                <a:schemeClr val="accent3">
                  <a:lumMod val="60000"/>
                  <a:lumOff val="40000"/>
                </a:schemeClr>
              </a:gs>
            </a:gsLst>
            <a:lin ang="16200000" scaled="0"/>
          </a:gradFill>
          <a:ln w="6350">
            <a:gradFill>
              <a:gsLst>
                <a:gs pos="0">
                  <a:schemeClr val="bg1"/>
                </a:gs>
                <a:gs pos="29000">
                  <a:schemeClr val="tx1">
                    <a:lumMod val="65000"/>
                    <a:lumOff val="35000"/>
                    <a:alpha val="0"/>
                  </a:schemeClr>
                </a:gs>
              </a:gsLst>
              <a:lin ang="5400000" scaled="0"/>
            </a:gradFill>
          </a:ln>
          <a:effectLst>
            <a:outerShdw blurRad="114300" dist="762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52" name="Right Arrow 151"/>
          <p:cNvSpPr/>
          <p:nvPr/>
        </p:nvSpPr>
        <p:spPr bwMode="auto">
          <a:xfrm rot="10800000" flipH="1">
            <a:off x="4488469" y="3535801"/>
            <a:ext cx="198690" cy="304800"/>
          </a:xfrm>
          <a:prstGeom prst="rightArrow">
            <a:avLst/>
          </a:prstGeom>
          <a:gradFill>
            <a:gsLst>
              <a:gs pos="0">
                <a:schemeClr val="bg1"/>
              </a:gs>
              <a:gs pos="100000">
                <a:schemeClr val="accent3">
                  <a:lumMod val="60000"/>
                  <a:lumOff val="40000"/>
                </a:schemeClr>
              </a:gs>
            </a:gsLst>
            <a:lin ang="16200000" scaled="0"/>
          </a:gradFill>
          <a:ln w="6350">
            <a:gradFill>
              <a:gsLst>
                <a:gs pos="0">
                  <a:schemeClr val="bg1"/>
                </a:gs>
                <a:gs pos="29000">
                  <a:schemeClr val="tx1">
                    <a:lumMod val="65000"/>
                    <a:lumOff val="35000"/>
                    <a:alpha val="0"/>
                  </a:schemeClr>
                </a:gs>
              </a:gsLst>
              <a:lin ang="5400000" scaled="0"/>
            </a:gradFill>
          </a:ln>
          <a:effectLst>
            <a:outerShdw blurRad="139700" dist="76200" dir="48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69" name="TextBox 168"/>
          <p:cNvSpPr txBox="1"/>
          <p:nvPr/>
        </p:nvSpPr>
        <p:spPr>
          <a:xfrm rot="16200000">
            <a:off x="70804" y="2249147"/>
            <a:ext cx="934871" cy="307777"/>
          </a:xfrm>
          <a:prstGeom prst="rect">
            <a:avLst/>
          </a:prstGeom>
          <a:noFill/>
          <a:effectLst>
            <a:outerShdw blurRad="50800" dist="38100" dir="5400000" algn="t" rotWithShape="0">
              <a:prstClr val="black">
                <a:alpha val="46000"/>
              </a:prstClr>
            </a:outerShdw>
          </a:effectLst>
        </p:spPr>
        <p:txBody>
          <a:bodyPr wrap="none">
            <a:spAutoFit/>
          </a:bodyPr>
          <a:lstStyle/>
          <a:p>
            <a:pPr fontAlgn="auto">
              <a:spcBef>
                <a:spcPts val="0"/>
              </a:spcBef>
              <a:spcAft>
                <a:spcPts val="0"/>
              </a:spcAft>
              <a:defRPr/>
            </a:pPr>
            <a:r>
              <a:rPr lang="en-US" sz="1400" dirty="0">
                <a:gradFill>
                  <a:gsLst>
                    <a:gs pos="0">
                      <a:prstClr val="white"/>
                    </a:gs>
                    <a:gs pos="70000">
                      <a:prstClr val="white">
                        <a:lumMod val="85000"/>
                      </a:prstClr>
                    </a:gs>
                  </a:gsLst>
                  <a:lin ang="5400000" scaled="0"/>
                </a:gradFill>
                <a:latin typeface="Segoe" pitchFamily="34" charset="0"/>
                <a:ea typeface="ＭＳ Ｐゴシック"/>
                <a:cs typeface="ＭＳ Ｐゴシック" charset="-128"/>
              </a:rPr>
              <a:t>Managed</a:t>
            </a:r>
          </a:p>
        </p:txBody>
      </p:sp>
      <p:pic>
        <p:nvPicPr>
          <p:cNvPr id="69" name="Picture 68" descr="Configurations.png"/>
          <p:cNvPicPr>
            <a:picLocks noChangeAspect="1"/>
          </p:cNvPicPr>
          <p:nvPr/>
        </p:nvPicPr>
        <p:blipFill>
          <a:blip r:embed="rId12"/>
          <a:stretch>
            <a:fillRect/>
          </a:stretch>
        </p:blipFill>
        <p:spPr>
          <a:xfrm>
            <a:off x="4041775" y="4051300"/>
            <a:ext cx="508000" cy="509588"/>
          </a:xfrm>
          <a:prstGeom prst="rect">
            <a:avLst/>
          </a:prstGeom>
          <a:effectLst>
            <a:outerShdw blurRad="215900" dist="101600" dir="5400000" algn="t" rotWithShape="0">
              <a:prstClr val="black">
                <a:alpha val="82000"/>
              </a:prstClr>
            </a:outerShdw>
          </a:effectLst>
        </p:spPr>
      </p:pic>
      <p:pic>
        <p:nvPicPr>
          <p:cNvPr id="148" name="Picture 35" descr="Security shield windows"/>
          <p:cNvPicPr>
            <a:picLocks noChangeAspect="1" noChangeArrowheads="1"/>
          </p:cNvPicPr>
          <p:nvPr/>
        </p:nvPicPr>
        <p:blipFill>
          <a:blip r:embed="rId13"/>
          <a:srcRect/>
          <a:stretch>
            <a:fillRect/>
          </a:stretch>
        </p:blipFill>
        <p:spPr bwMode="auto">
          <a:xfrm>
            <a:off x="4651375" y="4051300"/>
            <a:ext cx="406400" cy="487363"/>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188" name="TextBox 187"/>
          <p:cNvSpPr txBox="1"/>
          <p:nvPr/>
        </p:nvSpPr>
        <p:spPr>
          <a:xfrm>
            <a:off x="1326807" y="2832380"/>
            <a:ext cx="1111593" cy="246221"/>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Windows 7</a:t>
            </a:r>
          </a:p>
        </p:txBody>
      </p:sp>
      <p:sp>
        <p:nvSpPr>
          <p:cNvPr id="197" name="Rectangle 196"/>
          <p:cNvSpPr/>
          <p:nvPr/>
        </p:nvSpPr>
        <p:spPr>
          <a:xfrm>
            <a:off x="4114800" y="2620963"/>
            <a:ext cx="885825" cy="277812"/>
          </a:xfrm>
          <a:prstGeom prst="rect">
            <a:avLst/>
          </a:prstGeom>
          <a:effectLst>
            <a:outerShdw blurRad="50800" dist="38100" dir="5400000" algn="t" rotWithShape="0">
              <a:prstClr val="black">
                <a:alpha val="40000"/>
              </a:prstClr>
            </a:outerShdw>
          </a:effectLst>
        </p:spPr>
        <p:txBody>
          <a:bodyPr wrap="none">
            <a:spAutoFit/>
          </a:bodyPr>
          <a:lstStyle/>
          <a:p>
            <a:pPr algn="ctr" fontAlgn="auto">
              <a:spcBef>
                <a:spcPts val="0"/>
              </a:spcBef>
              <a:spcAft>
                <a:spcPts val="0"/>
              </a:spcAft>
              <a:defRPr/>
            </a:pPr>
            <a:r>
              <a:rPr lang="en-US" sz="1200" dirty="0">
                <a:solidFill>
                  <a:prstClr val="black">
                    <a:lumMod val="95000"/>
                    <a:lumOff val="5000"/>
                  </a:prstClr>
                </a:solidFill>
                <a:latin typeface="Segoe" pitchFamily="34" charset="0"/>
                <a:ea typeface="ＭＳ Ｐゴシック"/>
                <a:cs typeface="ＭＳ Ｐゴシック" charset="-128"/>
              </a:rPr>
              <a:t>Always On</a:t>
            </a:r>
            <a:endParaRPr lang="en-US" sz="1200" dirty="0">
              <a:solidFill>
                <a:prstClr val="black">
                  <a:lumMod val="95000"/>
                  <a:lumOff val="5000"/>
                </a:prstClr>
              </a:solidFill>
              <a:latin typeface="Segoe" pitchFamily="34" charset="0"/>
              <a:ea typeface="ＭＳ Ｐゴシック"/>
              <a:cs typeface="ＭＳ Ｐゴシック" charset="-128"/>
            </a:endParaRPr>
          </a:p>
        </p:txBody>
      </p:sp>
      <p:grpSp>
        <p:nvGrpSpPr>
          <p:cNvPr id="103466" name="Group 106"/>
          <p:cNvGrpSpPr>
            <a:grpSpLocks/>
          </p:cNvGrpSpPr>
          <p:nvPr/>
        </p:nvGrpSpPr>
        <p:grpSpPr bwMode="auto">
          <a:xfrm>
            <a:off x="7620000" y="1477963"/>
            <a:ext cx="990600" cy="1912937"/>
            <a:chOff x="7402263" y="4356085"/>
            <a:chExt cx="900748" cy="1738400"/>
          </a:xfrm>
        </p:grpSpPr>
        <p:pic>
          <p:nvPicPr>
            <p:cNvPr id="108" name="Picture 164" descr="Server"/>
            <p:cNvPicPr>
              <a:picLocks noChangeAspect="1" noChangeArrowheads="1"/>
            </p:cNvPicPr>
            <p:nvPr/>
          </p:nvPicPr>
          <p:blipFill>
            <a:blip r:embed="rId14"/>
            <a:srcRect/>
            <a:stretch>
              <a:fillRect/>
            </a:stretch>
          </p:blipFill>
          <p:spPr bwMode="auto">
            <a:xfrm>
              <a:off x="7402263" y="4356085"/>
              <a:ext cx="415730" cy="604472"/>
            </a:xfrm>
            <a:prstGeom prst="rect">
              <a:avLst/>
            </a:prstGeom>
            <a:noFill/>
            <a:ln w="9525">
              <a:noFill/>
              <a:miter lim="800000"/>
              <a:headEnd/>
              <a:tailEnd/>
            </a:ln>
            <a:effectLst>
              <a:outerShdw blurRad="190500" dist="114300" dir="5400000" algn="t" rotWithShape="0">
                <a:prstClr val="black">
                  <a:alpha val="40000"/>
                </a:prstClr>
              </a:outerShdw>
            </a:effectLst>
          </p:spPr>
        </p:pic>
        <p:pic>
          <p:nvPicPr>
            <p:cNvPr id="109" name="Picture 164" descr="Server"/>
            <p:cNvPicPr>
              <a:picLocks noChangeAspect="1" noChangeArrowheads="1"/>
            </p:cNvPicPr>
            <p:nvPr/>
          </p:nvPicPr>
          <p:blipFill>
            <a:blip r:embed="rId14"/>
            <a:srcRect/>
            <a:stretch>
              <a:fillRect/>
            </a:stretch>
          </p:blipFill>
          <p:spPr bwMode="auto">
            <a:xfrm>
              <a:off x="7509082" y="4771570"/>
              <a:ext cx="485018" cy="705458"/>
            </a:xfrm>
            <a:prstGeom prst="rect">
              <a:avLst/>
            </a:prstGeom>
            <a:noFill/>
            <a:ln w="9525">
              <a:noFill/>
              <a:miter lim="800000"/>
              <a:headEnd/>
              <a:tailEnd/>
            </a:ln>
            <a:effectLst>
              <a:outerShdw blurRad="190500" dist="114300" dir="5400000" algn="t" rotWithShape="0">
                <a:prstClr val="black">
                  <a:alpha val="40000"/>
                </a:prstClr>
              </a:outerShdw>
            </a:effectLst>
          </p:spPr>
        </p:pic>
        <p:pic>
          <p:nvPicPr>
            <p:cNvPr id="113" name="Picture 164" descr="Server"/>
            <p:cNvPicPr>
              <a:picLocks noChangeAspect="1" noChangeArrowheads="1"/>
            </p:cNvPicPr>
            <p:nvPr/>
          </p:nvPicPr>
          <p:blipFill>
            <a:blip r:embed="rId14"/>
            <a:srcRect/>
            <a:stretch>
              <a:fillRect/>
            </a:stretch>
          </p:blipFill>
          <p:spPr bwMode="auto">
            <a:xfrm>
              <a:off x="7679416" y="5187055"/>
              <a:ext cx="623595" cy="907430"/>
            </a:xfrm>
            <a:prstGeom prst="rect">
              <a:avLst/>
            </a:prstGeom>
            <a:noFill/>
            <a:ln w="9525">
              <a:noFill/>
              <a:miter lim="800000"/>
              <a:headEnd/>
              <a:tailEnd/>
            </a:ln>
            <a:effectLst>
              <a:outerShdw blurRad="190500" dist="114300" dir="5400000" algn="t" rotWithShape="0">
                <a:prstClr val="black">
                  <a:alpha val="40000"/>
                </a:prstClr>
              </a:outerShdw>
            </a:effectLst>
          </p:spPr>
        </p:pic>
      </p:grpSp>
      <p:sp>
        <p:nvSpPr>
          <p:cNvPr id="189" name="TextBox 188"/>
          <p:cNvSpPr txBox="1"/>
          <p:nvPr/>
        </p:nvSpPr>
        <p:spPr>
          <a:xfrm>
            <a:off x="6705600" y="2392801"/>
            <a:ext cx="1111593" cy="400110"/>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Windows Server 2008 R2</a:t>
            </a:r>
          </a:p>
        </p:txBody>
      </p:sp>
      <p:sp>
        <p:nvSpPr>
          <p:cNvPr id="114" name="TextBox 113"/>
          <p:cNvSpPr txBox="1"/>
          <p:nvPr/>
        </p:nvSpPr>
        <p:spPr>
          <a:xfrm>
            <a:off x="6553200" y="1783201"/>
            <a:ext cx="1111593" cy="400110"/>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Windows Server 2008 R2</a:t>
            </a:r>
          </a:p>
        </p:txBody>
      </p:sp>
      <p:sp>
        <p:nvSpPr>
          <p:cNvPr id="115" name="TextBox 114"/>
          <p:cNvSpPr txBox="1"/>
          <p:nvPr/>
        </p:nvSpPr>
        <p:spPr>
          <a:xfrm>
            <a:off x="6889407" y="3002401"/>
            <a:ext cx="1111593" cy="400110"/>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Windows Server 2008 R2</a:t>
            </a:r>
          </a:p>
        </p:txBody>
      </p:sp>
      <p:sp>
        <p:nvSpPr>
          <p:cNvPr id="97" name="Rectangle 96"/>
          <p:cNvSpPr/>
          <p:nvPr/>
        </p:nvSpPr>
        <p:spPr bwMode="auto">
          <a:xfrm>
            <a:off x="304800" y="3078601"/>
            <a:ext cx="533400" cy="304800"/>
          </a:xfrm>
          <a:prstGeom prst="rect">
            <a:avLst/>
          </a:prstGeom>
          <a:gradFill>
            <a:gsLst>
              <a:gs pos="0">
                <a:schemeClr val="bg1">
                  <a:lumMod val="85000"/>
                </a:schemeClr>
              </a:gs>
              <a:gs pos="100000">
                <a:schemeClr val="bg1">
                  <a:lumMod val="65000"/>
                </a:schemeClr>
              </a:gs>
            </a:gsLst>
            <a:lin ang="5400000" scaled="0"/>
          </a:gradFill>
          <a:ln>
            <a:gradFill>
              <a:gsLst>
                <a:gs pos="0">
                  <a:schemeClr val="bg1">
                    <a:lumMod val="50000"/>
                  </a:schemeClr>
                </a:gs>
                <a:gs pos="100000">
                  <a:schemeClr val="bg1">
                    <a:lumMod val="85000"/>
                  </a:schemeClr>
                </a:gs>
              </a:gsLst>
              <a:lin ang="5400000" scaled="0"/>
            </a:gradFill>
            <a:headEnd type="none" w="med" len="med"/>
            <a:tailEnd type="none" w="med" len="med"/>
          </a:ln>
          <a:effectLst/>
          <a:scene3d>
            <a:camera prst="orthographicFront">
              <a:rot lat="0" lon="0" rev="0"/>
            </a:camera>
            <a:lightRig rig="threePt" dir="t">
              <a:rot lat="0" lon="0" rev="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90" name="TextBox 189"/>
          <p:cNvSpPr txBox="1"/>
          <p:nvPr/>
        </p:nvSpPr>
        <p:spPr>
          <a:xfrm>
            <a:off x="304800" y="3078163"/>
            <a:ext cx="533400" cy="277812"/>
          </a:xfrm>
          <a:prstGeom prst="rect">
            <a:avLst/>
          </a:prstGeom>
          <a:noFill/>
          <a:effectLst>
            <a:outerShdw blurRad="38100" dist="25400" dir="5400000" algn="t" rotWithShape="0">
              <a:prstClr val="black">
                <a:alpha val="23000"/>
              </a:prstClr>
            </a:outerShdw>
          </a:effectLst>
        </p:spPr>
        <p:txBody>
          <a:bodyPr>
            <a:spAutoFit/>
          </a:bodyPr>
          <a:lstStyle/>
          <a:p>
            <a:pPr algn="ctr" fontAlgn="auto">
              <a:spcBef>
                <a:spcPts val="0"/>
              </a:spcBef>
              <a:spcAft>
                <a:spcPts val="0"/>
              </a:spcAft>
              <a:defRPr/>
            </a:pPr>
            <a:r>
              <a:rPr lang="en-US" sz="1200" dirty="0">
                <a:solidFill>
                  <a:prstClr val="black">
                    <a:lumMod val="75000"/>
                    <a:lumOff val="25000"/>
                  </a:prstClr>
                </a:solidFill>
                <a:latin typeface="Segoe" pitchFamily="34" charset="0"/>
                <a:ea typeface="ＭＳ Ｐゴシック"/>
                <a:cs typeface="ＭＳ Ｐゴシック" charset="-128"/>
              </a:rPr>
              <a:t>IPv6</a:t>
            </a:r>
          </a:p>
        </p:txBody>
      </p:sp>
      <p:sp>
        <p:nvSpPr>
          <p:cNvPr id="117" name="TextBox 116"/>
          <p:cNvSpPr txBox="1"/>
          <p:nvPr/>
        </p:nvSpPr>
        <p:spPr>
          <a:xfrm>
            <a:off x="1326807" y="2240401"/>
            <a:ext cx="1111593" cy="246221"/>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Windows 7</a:t>
            </a:r>
          </a:p>
        </p:txBody>
      </p:sp>
      <p:sp>
        <p:nvSpPr>
          <p:cNvPr id="119" name="Rectangle 118"/>
          <p:cNvSpPr/>
          <p:nvPr/>
        </p:nvSpPr>
        <p:spPr bwMode="auto">
          <a:xfrm>
            <a:off x="8305800" y="3078601"/>
            <a:ext cx="533400" cy="304800"/>
          </a:xfrm>
          <a:prstGeom prst="rect">
            <a:avLst/>
          </a:prstGeom>
          <a:gradFill>
            <a:gsLst>
              <a:gs pos="0">
                <a:schemeClr val="bg1">
                  <a:lumMod val="85000"/>
                </a:schemeClr>
              </a:gs>
              <a:gs pos="100000">
                <a:schemeClr val="bg1">
                  <a:lumMod val="65000"/>
                </a:schemeClr>
              </a:gs>
            </a:gsLst>
            <a:lin ang="5400000" scaled="0"/>
          </a:gradFill>
          <a:ln>
            <a:gradFill>
              <a:gsLst>
                <a:gs pos="0">
                  <a:schemeClr val="bg1">
                    <a:lumMod val="50000"/>
                  </a:schemeClr>
                </a:gs>
                <a:gs pos="100000">
                  <a:schemeClr val="bg1">
                    <a:lumMod val="85000"/>
                  </a:schemeClr>
                </a:gs>
              </a:gsLst>
              <a:lin ang="5400000" scaled="0"/>
            </a:gradFill>
            <a:headEnd type="none" w="med" len="med"/>
            <a:tailEnd type="none" w="med" len="med"/>
          </a:ln>
          <a:effectLst/>
          <a:scene3d>
            <a:camera prst="orthographicFront">
              <a:rot lat="0" lon="0" rev="0"/>
            </a:camera>
            <a:lightRig rig="threePt" dir="t">
              <a:rot lat="0" lon="0" rev="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20" name="TextBox 119"/>
          <p:cNvSpPr txBox="1"/>
          <p:nvPr/>
        </p:nvSpPr>
        <p:spPr>
          <a:xfrm>
            <a:off x="8305800" y="3078163"/>
            <a:ext cx="533400" cy="277812"/>
          </a:xfrm>
          <a:prstGeom prst="rect">
            <a:avLst/>
          </a:prstGeom>
          <a:noFill/>
          <a:effectLst>
            <a:outerShdw blurRad="38100" dist="25400" dir="5400000" algn="t" rotWithShape="0">
              <a:prstClr val="black">
                <a:alpha val="23000"/>
              </a:prstClr>
            </a:outerShdw>
          </a:effectLst>
        </p:spPr>
        <p:txBody>
          <a:bodyPr>
            <a:spAutoFit/>
          </a:bodyPr>
          <a:lstStyle/>
          <a:p>
            <a:pPr algn="ctr" fontAlgn="auto">
              <a:spcBef>
                <a:spcPts val="0"/>
              </a:spcBef>
              <a:spcAft>
                <a:spcPts val="0"/>
              </a:spcAft>
              <a:defRPr/>
            </a:pPr>
            <a:r>
              <a:rPr lang="en-US" sz="1200" dirty="0">
                <a:solidFill>
                  <a:prstClr val="black">
                    <a:lumMod val="75000"/>
                    <a:lumOff val="25000"/>
                  </a:prstClr>
                </a:solidFill>
                <a:latin typeface="Segoe" pitchFamily="34" charset="0"/>
                <a:ea typeface="ＭＳ Ｐゴシック"/>
                <a:cs typeface="ＭＳ Ｐゴシック" charset="-128"/>
              </a:rPr>
              <a:t>IPv6</a:t>
            </a:r>
          </a:p>
        </p:txBody>
      </p:sp>
      <p:grpSp>
        <p:nvGrpSpPr>
          <p:cNvPr id="10" name="Group 131"/>
          <p:cNvGrpSpPr>
            <a:grpSpLocks/>
          </p:cNvGrpSpPr>
          <p:nvPr/>
        </p:nvGrpSpPr>
        <p:grpSpPr bwMode="auto">
          <a:xfrm>
            <a:off x="6477000" y="4144963"/>
            <a:ext cx="2362200" cy="1912937"/>
            <a:chOff x="6477000" y="4055732"/>
            <a:chExt cx="2362200" cy="1911790"/>
          </a:xfrm>
        </p:grpSpPr>
        <p:grpSp>
          <p:nvGrpSpPr>
            <p:cNvPr id="103554" name="Group 128"/>
            <p:cNvGrpSpPr>
              <a:grpSpLocks/>
            </p:cNvGrpSpPr>
            <p:nvPr/>
          </p:nvGrpSpPr>
          <p:grpSpPr bwMode="auto">
            <a:xfrm>
              <a:off x="6477000" y="4055732"/>
              <a:ext cx="2133603" cy="1911790"/>
              <a:chOff x="6477000" y="4055732"/>
              <a:chExt cx="2133603" cy="1911790"/>
            </a:xfrm>
          </p:grpSpPr>
          <p:grpSp>
            <p:nvGrpSpPr>
              <p:cNvPr id="103560" name="Group 23"/>
              <p:cNvGrpSpPr>
                <a:grpSpLocks/>
              </p:cNvGrpSpPr>
              <p:nvPr/>
            </p:nvGrpSpPr>
            <p:grpSpPr bwMode="auto">
              <a:xfrm>
                <a:off x="7620013" y="4055732"/>
                <a:ext cx="990590" cy="1911790"/>
                <a:chOff x="7402263" y="4356085"/>
                <a:chExt cx="900748" cy="1738400"/>
              </a:xfrm>
            </p:grpSpPr>
            <p:pic>
              <p:nvPicPr>
                <p:cNvPr id="25" name="Picture 164" descr="Server"/>
                <p:cNvPicPr>
                  <a:picLocks noChangeAspect="1" noChangeArrowheads="1"/>
                </p:cNvPicPr>
                <p:nvPr/>
              </p:nvPicPr>
              <p:blipFill>
                <a:blip r:embed="rId14" cstate="print">
                  <a:duotone>
                    <a:prstClr val="black"/>
                    <a:srgbClr val="D9C3A5">
                      <a:tint val="50000"/>
                      <a:satMod val="180000"/>
                    </a:srgbClr>
                  </a:duotone>
                </a:blip>
                <a:srcRect/>
                <a:stretch>
                  <a:fillRect/>
                </a:stretch>
              </p:blipFill>
              <p:spPr bwMode="auto">
                <a:xfrm>
                  <a:off x="7402263" y="4356085"/>
                  <a:ext cx="415735" cy="604621"/>
                </a:xfrm>
                <a:prstGeom prst="rect">
                  <a:avLst/>
                </a:prstGeom>
                <a:noFill/>
                <a:ln w="9525">
                  <a:noFill/>
                  <a:miter lim="800000"/>
                  <a:headEnd/>
                  <a:tailEnd/>
                </a:ln>
                <a:effectLst>
                  <a:outerShdw blurRad="190500" dist="114300" dir="5400000" algn="t" rotWithShape="0">
                    <a:prstClr val="black">
                      <a:alpha val="40000"/>
                    </a:prstClr>
                  </a:outerShdw>
                </a:effectLst>
              </p:spPr>
            </p:pic>
            <p:pic>
              <p:nvPicPr>
                <p:cNvPr id="26" name="Picture 164" descr="Server"/>
                <p:cNvPicPr>
                  <a:picLocks noChangeAspect="1" noChangeArrowheads="1"/>
                </p:cNvPicPr>
                <p:nvPr/>
              </p:nvPicPr>
              <p:blipFill>
                <a:blip r:embed="rId14" cstate="print">
                  <a:duotone>
                    <a:prstClr val="black"/>
                    <a:srgbClr val="D9C3A5">
                      <a:tint val="50000"/>
                      <a:satMod val="180000"/>
                    </a:srgbClr>
                  </a:duotone>
                </a:blip>
                <a:srcRect/>
                <a:stretch>
                  <a:fillRect/>
                </a:stretch>
              </p:blipFill>
              <p:spPr bwMode="auto">
                <a:xfrm>
                  <a:off x="7509746" y="4771819"/>
                  <a:ext cx="485023" cy="705391"/>
                </a:xfrm>
                <a:prstGeom prst="rect">
                  <a:avLst/>
                </a:prstGeom>
                <a:noFill/>
                <a:ln w="9525">
                  <a:noFill/>
                  <a:miter lim="800000"/>
                  <a:headEnd/>
                  <a:tailEnd/>
                </a:ln>
                <a:effectLst>
                  <a:outerShdw blurRad="190500" dist="114300" dir="5400000" algn="t" rotWithShape="0">
                    <a:prstClr val="black">
                      <a:alpha val="40000"/>
                    </a:prstClr>
                  </a:outerShdw>
                </a:effectLst>
              </p:spPr>
            </p:pic>
            <p:pic>
              <p:nvPicPr>
                <p:cNvPr id="27" name="Picture 164" descr="Server"/>
                <p:cNvPicPr>
                  <a:picLocks noChangeAspect="1" noChangeArrowheads="1"/>
                </p:cNvPicPr>
                <p:nvPr/>
              </p:nvPicPr>
              <p:blipFill>
                <a:blip r:embed="rId14" cstate="print">
                  <a:duotone>
                    <a:prstClr val="black"/>
                    <a:srgbClr val="D9C3A5">
                      <a:tint val="50000"/>
                      <a:satMod val="180000"/>
                    </a:srgbClr>
                  </a:duotone>
                </a:blip>
                <a:srcRect/>
                <a:stretch>
                  <a:fillRect/>
                </a:stretch>
              </p:blipFill>
              <p:spPr bwMode="auto">
                <a:xfrm>
                  <a:off x="7679410" y="5187553"/>
                  <a:ext cx="623601" cy="906932"/>
                </a:xfrm>
                <a:prstGeom prst="rect">
                  <a:avLst/>
                </a:prstGeom>
                <a:noFill/>
                <a:ln w="9525">
                  <a:noFill/>
                  <a:miter lim="800000"/>
                  <a:headEnd/>
                  <a:tailEnd/>
                </a:ln>
                <a:effectLst>
                  <a:outerShdw blurRad="190500" dist="114300" dir="5400000" algn="t" rotWithShape="0">
                    <a:prstClr val="black">
                      <a:alpha val="40000"/>
                    </a:prstClr>
                  </a:outerShdw>
                </a:effectLst>
              </p:spPr>
            </p:pic>
          </p:grpSp>
          <p:sp>
            <p:nvSpPr>
              <p:cNvPr id="191" name="TextBox 190"/>
              <p:cNvSpPr txBox="1"/>
              <p:nvPr/>
            </p:nvSpPr>
            <p:spPr>
              <a:xfrm>
                <a:off x="6553200" y="4208132"/>
                <a:ext cx="1066800" cy="400110"/>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Windows Server 2003</a:t>
                </a:r>
              </a:p>
            </p:txBody>
          </p:sp>
          <p:sp>
            <p:nvSpPr>
              <p:cNvPr id="192" name="TextBox 191"/>
              <p:cNvSpPr txBox="1"/>
              <p:nvPr/>
            </p:nvSpPr>
            <p:spPr>
              <a:xfrm>
                <a:off x="6477000" y="4735177"/>
                <a:ext cx="1295400" cy="400110"/>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Legacy Application Server</a:t>
                </a:r>
              </a:p>
            </p:txBody>
          </p:sp>
          <p:sp>
            <p:nvSpPr>
              <p:cNvPr id="193" name="TextBox 192"/>
              <p:cNvSpPr txBox="1"/>
              <p:nvPr/>
            </p:nvSpPr>
            <p:spPr>
              <a:xfrm>
                <a:off x="6629400" y="5351132"/>
                <a:ext cx="1295400" cy="400110"/>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Non-Windows Server</a:t>
                </a:r>
              </a:p>
            </p:txBody>
          </p:sp>
        </p:grpSp>
        <p:grpSp>
          <p:nvGrpSpPr>
            <p:cNvPr id="103555" name="Group 130"/>
            <p:cNvGrpSpPr>
              <a:grpSpLocks/>
            </p:cNvGrpSpPr>
            <p:nvPr/>
          </p:nvGrpSpPr>
          <p:grpSpPr bwMode="auto">
            <a:xfrm>
              <a:off x="8305800" y="5655932"/>
              <a:ext cx="533400" cy="304800"/>
              <a:chOff x="8305800" y="5655932"/>
              <a:chExt cx="533400" cy="304800"/>
            </a:xfrm>
          </p:grpSpPr>
          <p:sp>
            <p:nvSpPr>
              <p:cNvPr id="121" name="Rectangle 120"/>
              <p:cNvSpPr/>
              <p:nvPr/>
            </p:nvSpPr>
            <p:spPr bwMode="auto">
              <a:xfrm>
                <a:off x="8305800" y="5655932"/>
                <a:ext cx="533400" cy="304800"/>
              </a:xfrm>
              <a:prstGeom prst="rect">
                <a:avLst/>
              </a:prstGeom>
              <a:gradFill>
                <a:gsLst>
                  <a:gs pos="0">
                    <a:schemeClr val="bg1">
                      <a:lumMod val="85000"/>
                    </a:schemeClr>
                  </a:gs>
                  <a:gs pos="100000">
                    <a:schemeClr val="bg1">
                      <a:lumMod val="65000"/>
                    </a:schemeClr>
                  </a:gs>
                </a:gsLst>
                <a:lin ang="5400000" scaled="0"/>
              </a:gradFill>
              <a:ln>
                <a:gradFill>
                  <a:gsLst>
                    <a:gs pos="0">
                      <a:schemeClr val="bg1">
                        <a:lumMod val="50000"/>
                      </a:schemeClr>
                    </a:gs>
                    <a:gs pos="100000">
                      <a:schemeClr val="bg1">
                        <a:lumMod val="85000"/>
                      </a:schemeClr>
                    </a:gs>
                  </a:gsLst>
                  <a:lin ang="5400000" scaled="0"/>
                </a:gradFill>
                <a:headEnd type="none" w="med" len="med"/>
                <a:tailEnd type="none" w="med" len="med"/>
              </a:ln>
              <a:effectLst/>
              <a:scene3d>
                <a:camera prst="orthographicFront">
                  <a:rot lat="0" lon="0" rev="0"/>
                </a:camera>
                <a:lightRig rig="threePt" dir="t">
                  <a:rot lat="0" lon="0" rev="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23" name="TextBox 122"/>
              <p:cNvSpPr txBox="1"/>
              <p:nvPr/>
            </p:nvSpPr>
            <p:spPr>
              <a:xfrm>
                <a:off x="8305800" y="5656559"/>
                <a:ext cx="533400" cy="276059"/>
              </a:xfrm>
              <a:prstGeom prst="rect">
                <a:avLst/>
              </a:prstGeom>
              <a:noFill/>
              <a:effectLst>
                <a:outerShdw blurRad="38100" dist="25400" dir="5400000" algn="t" rotWithShape="0">
                  <a:prstClr val="black">
                    <a:alpha val="23000"/>
                  </a:prstClr>
                </a:outerShdw>
              </a:effectLst>
            </p:spPr>
            <p:txBody>
              <a:bodyPr>
                <a:spAutoFit/>
              </a:bodyPr>
              <a:lstStyle/>
              <a:p>
                <a:pPr algn="ctr" fontAlgn="auto">
                  <a:spcBef>
                    <a:spcPts val="0"/>
                  </a:spcBef>
                  <a:spcAft>
                    <a:spcPts val="0"/>
                  </a:spcAft>
                  <a:defRPr/>
                </a:pPr>
                <a:r>
                  <a:rPr lang="en-US" sz="1200" dirty="0">
                    <a:solidFill>
                      <a:prstClr val="black">
                        <a:lumMod val="75000"/>
                        <a:lumOff val="25000"/>
                      </a:prstClr>
                    </a:solidFill>
                    <a:latin typeface="Segoe" pitchFamily="34" charset="0"/>
                    <a:ea typeface="ＭＳ Ｐゴシック"/>
                    <a:cs typeface="ＭＳ Ｐゴシック" charset="-128"/>
                  </a:rPr>
                  <a:t>IPv4</a:t>
                </a:r>
              </a:p>
            </p:txBody>
          </p:sp>
        </p:grpSp>
      </p:grpSp>
      <p:grpSp>
        <p:nvGrpSpPr>
          <p:cNvPr id="15" name="Group 134"/>
          <p:cNvGrpSpPr>
            <a:grpSpLocks/>
          </p:cNvGrpSpPr>
          <p:nvPr/>
        </p:nvGrpSpPr>
        <p:grpSpPr bwMode="auto">
          <a:xfrm>
            <a:off x="304800" y="3840163"/>
            <a:ext cx="2514600" cy="2636837"/>
            <a:chOff x="304800" y="3750932"/>
            <a:chExt cx="2514600" cy="2636302"/>
          </a:xfrm>
        </p:grpSpPr>
        <p:sp>
          <p:nvSpPr>
            <p:cNvPr id="168" name="TextBox 167"/>
            <p:cNvSpPr txBox="1"/>
            <p:nvPr/>
          </p:nvSpPr>
          <p:spPr>
            <a:xfrm>
              <a:off x="457200" y="3750932"/>
              <a:ext cx="439544" cy="2400657"/>
            </a:xfrm>
            <a:prstGeom prst="rect">
              <a:avLst/>
            </a:prstGeom>
            <a:noFill/>
            <a:effectLst>
              <a:outerShdw blurRad="50800" dist="38100" dir="5400000" algn="t" rotWithShape="0">
                <a:prstClr val="black">
                  <a:alpha val="46000"/>
                </a:prstClr>
              </a:outerShdw>
            </a:effectLst>
          </p:spPr>
          <p:txBody>
            <a:bodyPr>
              <a:spAutoFit/>
            </a:bodyPr>
            <a:lstStyle/>
            <a:p>
              <a:pPr fontAlgn="auto">
                <a:spcBef>
                  <a:spcPts val="0"/>
                </a:spcBef>
                <a:spcAft>
                  <a:spcPts val="0"/>
                </a:spcAft>
                <a:defRPr/>
              </a:pPr>
              <a:r>
                <a:rPr lang="en-US" sz="15000" dirty="0">
                  <a:gradFill>
                    <a:gsLst>
                      <a:gs pos="0">
                        <a:prstClr val="white"/>
                      </a:gs>
                      <a:gs pos="70000">
                        <a:prstClr val="white">
                          <a:lumMod val="75000"/>
                        </a:prstClr>
                      </a:gs>
                    </a:gsLst>
                    <a:lin ang="5400000" scaled="0"/>
                  </a:gradFill>
                  <a:latin typeface="Segoe Light" pitchFamily="34" charset="0"/>
                  <a:ea typeface="ＭＳ Ｐゴシック"/>
                  <a:cs typeface="ＭＳ Ｐゴシック" charset="-128"/>
                </a:rPr>
                <a:t>{</a:t>
              </a:r>
            </a:p>
          </p:txBody>
        </p:sp>
        <p:pic>
          <p:nvPicPr>
            <p:cNvPr id="16" name="Picture 15" descr="Mobility.png"/>
            <p:cNvPicPr>
              <a:picLocks noChangeAspect="1"/>
            </p:cNvPicPr>
            <p:nvPr/>
          </p:nvPicPr>
          <p:blipFill>
            <a:blip r:embed="rId15">
              <a:grayscl/>
            </a:blip>
            <a:stretch>
              <a:fillRect/>
            </a:stretch>
          </p:blipFill>
          <p:spPr>
            <a:xfrm flipH="1">
              <a:off x="1055688" y="4055670"/>
              <a:ext cx="603250" cy="601540"/>
            </a:xfrm>
            <a:prstGeom prst="rect">
              <a:avLst/>
            </a:prstGeom>
            <a:effectLst>
              <a:outerShdw blurRad="190500" dist="114300" dir="5400000" algn="t" rotWithShape="0">
                <a:prstClr val="black">
                  <a:alpha val="40000"/>
                </a:prstClr>
              </a:outerShdw>
            </a:effectLst>
          </p:spPr>
        </p:pic>
        <p:pic>
          <p:nvPicPr>
            <p:cNvPr id="19" name="Picture 18" descr="My-Computer-Green.png"/>
            <p:cNvPicPr>
              <a:picLocks noChangeAspect="1"/>
            </p:cNvPicPr>
            <p:nvPr/>
          </p:nvPicPr>
          <p:blipFill>
            <a:blip r:embed="rId16">
              <a:grayscl/>
            </a:blip>
            <a:stretch>
              <a:fillRect/>
            </a:stretch>
          </p:blipFill>
          <p:spPr>
            <a:xfrm flipH="1">
              <a:off x="990600" y="4684193"/>
              <a:ext cx="674688" cy="674550"/>
            </a:xfrm>
            <a:prstGeom prst="rect">
              <a:avLst/>
            </a:prstGeom>
            <a:effectLst>
              <a:outerShdw blurRad="190500" dist="114300" dir="5400000" algn="t" rotWithShape="0">
                <a:prstClr val="black">
                  <a:alpha val="40000"/>
                </a:prstClr>
              </a:outerShdw>
            </a:effectLst>
          </p:spPr>
        </p:pic>
        <p:pic>
          <p:nvPicPr>
            <p:cNvPr id="28" name="Picture 27" descr="PDA.png"/>
            <p:cNvPicPr>
              <a:picLocks noChangeAspect="1"/>
            </p:cNvPicPr>
            <p:nvPr/>
          </p:nvPicPr>
          <p:blipFill>
            <a:blip r:embed="rId17">
              <a:grayscl/>
            </a:blip>
            <a:stretch>
              <a:fillRect/>
            </a:stretch>
          </p:blipFill>
          <p:spPr>
            <a:xfrm rot="20893530" flipH="1">
              <a:off x="1041400" y="5473020"/>
              <a:ext cx="506413" cy="507897"/>
            </a:xfrm>
            <a:prstGeom prst="rect">
              <a:avLst/>
            </a:prstGeom>
            <a:effectLst>
              <a:outerShdw blurRad="190500" dist="114300" dir="5400000" algn="t" rotWithShape="0">
                <a:prstClr val="black">
                  <a:alpha val="40000"/>
                </a:prstClr>
              </a:outerShdw>
            </a:effectLst>
          </p:spPr>
        </p:pic>
        <p:sp>
          <p:nvSpPr>
            <p:cNvPr id="155" name="TextBox 154"/>
            <p:cNvSpPr txBox="1"/>
            <p:nvPr/>
          </p:nvSpPr>
          <p:spPr>
            <a:xfrm>
              <a:off x="1219200" y="5732132"/>
              <a:ext cx="1005966" cy="246221"/>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PDA</a:t>
              </a:r>
            </a:p>
          </p:txBody>
        </p:sp>
        <p:sp>
          <p:nvSpPr>
            <p:cNvPr id="158" name="TextBox 157"/>
            <p:cNvSpPr txBox="1"/>
            <p:nvPr/>
          </p:nvSpPr>
          <p:spPr>
            <a:xfrm>
              <a:off x="1468314" y="4360532"/>
              <a:ext cx="1351086" cy="400110"/>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Windows Vista/ Windows XP</a:t>
              </a:r>
            </a:p>
          </p:txBody>
        </p:sp>
        <p:sp>
          <p:nvSpPr>
            <p:cNvPr id="161" name="TextBox 160"/>
            <p:cNvSpPr txBox="1"/>
            <p:nvPr/>
          </p:nvSpPr>
          <p:spPr>
            <a:xfrm>
              <a:off x="1447800" y="5122532"/>
              <a:ext cx="1111593" cy="246221"/>
            </a:xfrm>
            <a:prstGeom prst="rect">
              <a:avLst/>
            </a:prstGeom>
            <a:noFill/>
          </p:spPr>
          <p:txBody>
            <a:bodyPr>
              <a:spAutoFit/>
            </a:bodyPr>
            <a:lstStyle/>
            <a:p>
              <a:pPr algn="ctr" fontAlgn="auto">
                <a:spcBef>
                  <a:spcPts val="0"/>
                </a:spcBef>
                <a:spcAft>
                  <a:spcPts val="0"/>
                </a:spcAft>
                <a:defRPr/>
              </a:pPr>
              <a:r>
                <a:rPr lang="en-US" sz="1000" b="1" dirty="0">
                  <a:gradFill>
                    <a:gsLst>
                      <a:gs pos="0">
                        <a:prstClr val="white"/>
                      </a:gs>
                      <a:gs pos="100000">
                        <a:prstClr val="white">
                          <a:lumMod val="75000"/>
                        </a:prstClr>
                      </a:gs>
                    </a:gsLst>
                    <a:lin ang="5400000" scaled="0"/>
                  </a:gradFill>
                  <a:effectLst>
                    <a:outerShdw blurRad="190500" dist="38100" dir="5400000" algn="t" rotWithShape="0">
                      <a:prstClr val="black">
                        <a:alpha val="70000"/>
                      </a:prstClr>
                    </a:outerShdw>
                    <a:reflection blurRad="6350" stA="50000" endA="300" endPos="50000" dist="29997" dir="5400000" sy="-100000" algn="bl" rotWithShape="0"/>
                  </a:effectLst>
                  <a:latin typeface="Segoe" pitchFamily="34" charset="0"/>
                  <a:ea typeface="ＭＳ Ｐゴシック"/>
                  <a:cs typeface="ＭＳ Ｐゴシック" charset="-128"/>
                </a:rPr>
                <a:t>Non-Windows</a:t>
              </a:r>
            </a:p>
          </p:txBody>
        </p:sp>
        <p:sp>
          <p:nvSpPr>
            <p:cNvPr id="170" name="TextBox 169"/>
            <p:cNvSpPr txBox="1"/>
            <p:nvPr/>
          </p:nvSpPr>
          <p:spPr>
            <a:xfrm rot="16200000">
              <a:off x="-116950" y="4920772"/>
              <a:ext cx="1151277" cy="307777"/>
            </a:xfrm>
            <a:prstGeom prst="rect">
              <a:avLst/>
            </a:prstGeom>
            <a:noFill/>
            <a:effectLst>
              <a:outerShdw blurRad="50800" dist="38100" dir="5400000" algn="t" rotWithShape="0">
                <a:prstClr val="black">
                  <a:alpha val="46000"/>
                </a:prstClr>
              </a:outerShdw>
            </a:effectLst>
          </p:spPr>
          <p:txBody>
            <a:bodyPr wrap="none">
              <a:spAutoFit/>
            </a:bodyPr>
            <a:lstStyle/>
            <a:p>
              <a:pPr fontAlgn="auto">
                <a:spcBef>
                  <a:spcPts val="0"/>
                </a:spcBef>
                <a:spcAft>
                  <a:spcPts val="0"/>
                </a:spcAft>
                <a:defRPr/>
              </a:pPr>
              <a:r>
                <a:rPr lang="en-US" sz="1400" dirty="0">
                  <a:gradFill>
                    <a:gsLst>
                      <a:gs pos="0">
                        <a:prstClr val="white"/>
                      </a:gs>
                      <a:gs pos="70000">
                        <a:prstClr val="white">
                          <a:lumMod val="85000"/>
                        </a:prstClr>
                      </a:gs>
                    </a:gsLst>
                    <a:lin ang="5400000" scaled="0"/>
                  </a:gradFill>
                  <a:latin typeface="Segoe" pitchFamily="34" charset="0"/>
                  <a:ea typeface="ＭＳ Ｐゴシック"/>
                  <a:cs typeface="ＭＳ Ｐゴシック" charset="-128"/>
                </a:rPr>
                <a:t>Unmanaged</a:t>
              </a:r>
            </a:p>
          </p:txBody>
        </p:sp>
        <p:sp>
          <p:nvSpPr>
            <p:cNvPr id="126" name="Rectangle 125"/>
            <p:cNvSpPr/>
            <p:nvPr/>
          </p:nvSpPr>
          <p:spPr bwMode="auto">
            <a:xfrm>
              <a:off x="304800" y="5834791"/>
              <a:ext cx="533400" cy="533400"/>
            </a:xfrm>
            <a:prstGeom prst="rect">
              <a:avLst/>
            </a:prstGeom>
            <a:gradFill>
              <a:gsLst>
                <a:gs pos="0">
                  <a:schemeClr val="bg1">
                    <a:lumMod val="85000"/>
                  </a:schemeClr>
                </a:gs>
                <a:gs pos="100000">
                  <a:schemeClr val="bg1">
                    <a:lumMod val="65000"/>
                  </a:schemeClr>
                </a:gs>
              </a:gsLst>
              <a:lin ang="5400000" scaled="0"/>
            </a:gradFill>
            <a:ln>
              <a:gradFill>
                <a:gsLst>
                  <a:gs pos="0">
                    <a:schemeClr val="bg1">
                      <a:lumMod val="50000"/>
                    </a:schemeClr>
                  </a:gs>
                  <a:gs pos="100000">
                    <a:schemeClr val="bg1">
                      <a:lumMod val="85000"/>
                    </a:schemeClr>
                  </a:gs>
                </a:gsLst>
                <a:lin ang="5400000" scaled="0"/>
              </a:gradFill>
              <a:headEnd type="none" w="med" len="med"/>
              <a:tailEnd type="none" w="med" len="med"/>
            </a:ln>
            <a:effectLst/>
            <a:scene3d>
              <a:camera prst="orthographicFront">
                <a:rot lat="0" lon="0" rev="0"/>
              </a:camera>
              <a:lightRig rig="threePt" dir="t">
                <a:rot lat="0" lon="0" rev="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27" name="TextBox 126"/>
            <p:cNvSpPr txBox="1"/>
            <p:nvPr/>
          </p:nvSpPr>
          <p:spPr>
            <a:xfrm>
              <a:off x="304800" y="5884099"/>
              <a:ext cx="533400" cy="503135"/>
            </a:xfrm>
            <a:prstGeom prst="rect">
              <a:avLst/>
            </a:prstGeom>
            <a:noFill/>
            <a:effectLst>
              <a:outerShdw blurRad="38100" dist="25400" dir="5400000" algn="t" rotWithShape="0">
                <a:prstClr val="black">
                  <a:alpha val="23000"/>
                </a:prstClr>
              </a:outerShdw>
            </a:effectLst>
          </p:spPr>
          <p:txBody>
            <a:bodyPr>
              <a:spAutoFit/>
            </a:bodyPr>
            <a:lstStyle/>
            <a:p>
              <a:pPr algn="ctr" fontAlgn="auto">
                <a:lnSpc>
                  <a:spcPts val="1000"/>
                </a:lnSpc>
                <a:spcBef>
                  <a:spcPts val="0"/>
                </a:spcBef>
                <a:spcAft>
                  <a:spcPts val="0"/>
                </a:spcAft>
                <a:defRPr/>
              </a:pPr>
              <a:r>
                <a:rPr lang="en-US" sz="1200" dirty="0">
                  <a:solidFill>
                    <a:prstClr val="black">
                      <a:lumMod val="75000"/>
                      <a:lumOff val="25000"/>
                    </a:prstClr>
                  </a:solidFill>
                  <a:latin typeface="Segoe" pitchFamily="34" charset="0"/>
                  <a:ea typeface="ＭＳ Ｐゴシック"/>
                  <a:cs typeface="ＭＳ Ｐゴシック" charset="-128"/>
                </a:rPr>
                <a:t>IPv6</a:t>
              </a:r>
            </a:p>
            <a:p>
              <a:pPr algn="ctr" fontAlgn="auto">
                <a:lnSpc>
                  <a:spcPts val="1000"/>
                </a:lnSpc>
                <a:spcBef>
                  <a:spcPts val="0"/>
                </a:spcBef>
                <a:spcAft>
                  <a:spcPts val="0"/>
                </a:spcAft>
                <a:defRPr/>
              </a:pPr>
              <a:r>
                <a:rPr lang="en-US" sz="1000" dirty="0">
                  <a:solidFill>
                    <a:prstClr val="black">
                      <a:lumMod val="75000"/>
                      <a:lumOff val="25000"/>
                    </a:prstClr>
                  </a:solidFill>
                  <a:latin typeface="Segoe" pitchFamily="34" charset="0"/>
                  <a:ea typeface="ＭＳ Ｐゴシック"/>
                  <a:cs typeface="ＭＳ Ｐゴシック" charset="-128"/>
                </a:rPr>
                <a:t>or</a:t>
              </a:r>
            </a:p>
            <a:p>
              <a:pPr algn="ctr" fontAlgn="auto">
                <a:lnSpc>
                  <a:spcPts val="1200"/>
                </a:lnSpc>
                <a:spcBef>
                  <a:spcPts val="0"/>
                </a:spcBef>
                <a:spcAft>
                  <a:spcPts val="0"/>
                </a:spcAft>
                <a:defRPr/>
              </a:pPr>
              <a:r>
                <a:rPr lang="en-US" sz="1200" dirty="0">
                  <a:solidFill>
                    <a:prstClr val="black">
                      <a:lumMod val="75000"/>
                      <a:lumOff val="25000"/>
                    </a:prstClr>
                  </a:solidFill>
                  <a:latin typeface="Segoe" pitchFamily="34" charset="0"/>
                  <a:ea typeface="ＭＳ Ｐゴシック"/>
                  <a:cs typeface="ＭＳ Ｐゴシック" charset="-128"/>
                </a:rPr>
                <a:t>IPv4</a:t>
              </a:r>
            </a:p>
          </p:txBody>
        </p:sp>
      </p:grpSp>
      <p:sp>
        <p:nvSpPr>
          <p:cNvPr id="9" name="Rectangle 8"/>
          <p:cNvSpPr/>
          <p:nvPr/>
        </p:nvSpPr>
        <p:spPr>
          <a:xfrm>
            <a:off x="2547938" y="198438"/>
            <a:ext cx="4081462" cy="277812"/>
          </a:xfrm>
          <a:prstGeom prst="rect">
            <a:avLst/>
          </a:prstGeom>
          <a:noFill/>
        </p:spPr>
        <p:txBody>
          <a:bodyPr>
            <a:spAutoFit/>
          </a:bodyPr>
          <a:lstStyle/>
          <a:p>
            <a:pPr algn="ctr" fontAlgn="auto">
              <a:spcBef>
                <a:spcPts val="0"/>
              </a:spcBef>
              <a:spcAft>
                <a:spcPts val="0"/>
              </a:spcAft>
              <a:defRPr/>
            </a:pPr>
            <a:r>
              <a:rPr lang="en-US" sz="1200" dirty="0">
                <a:solidFill>
                  <a:prstClr val="white"/>
                </a:solidFill>
                <a:effectLst>
                  <a:outerShdw blurRad="88900" dist="38100" dir="5400000" algn="t" rotWithShape="0">
                    <a:prstClr val="black">
                      <a:alpha val="49000"/>
                    </a:prstClr>
                  </a:outerShdw>
                </a:effectLst>
                <a:latin typeface="Segoe" pitchFamily="34" charset="0"/>
                <a:ea typeface="ＭＳ Ｐゴシック"/>
                <a:cs typeface="ＭＳ Ｐゴシック" charset="-128"/>
              </a:rPr>
              <a:t>Unified Access Gateway and DirectAccess: Better Together </a:t>
            </a:r>
          </a:p>
        </p:txBody>
      </p:sp>
      <p:sp>
        <p:nvSpPr>
          <p:cNvPr id="103" name="Rectangle 102"/>
          <p:cNvSpPr/>
          <p:nvPr/>
        </p:nvSpPr>
        <p:spPr bwMode="auto">
          <a:xfrm>
            <a:off x="2637203" y="1091733"/>
            <a:ext cx="3915996" cy="242131"/>
          </a:xfrm>
          <a:prstGeom prst="rect">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02" name="Rectangle 101"/>
          <p:cNvSpPr/>
          <p:nvPr/>
        </p:nvSpPr>
        <p:spPr bwMode="auto">
          <a:xfrm>
            <a:off x="2637203" y="580433"/>
            <a:ext cx="3915996" cy="242131"/>
          </a:xfrm>
          <a:prstGeom prst="rect">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01" name="Rectangle 100"/>
          <p:cNvSpPr/>
          <p:nvPr/>
        </p:nvSpPr>
        <p:spPr bwMode="auto">
          <a:xfrm>
            <a:off x="2637203" y="833957"/>
            <a:ext cx="3915996" cy="250931"/>
          </a:xfrm>
          <a:prstGeom prst="rect">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40" name="Rectangle 139"/>
          <p:cNvSpPr/>
          <p:nvPr/>
        </p:nvSpPr>
        <p:spPr>
          <a:xfrm>
            <a:off x="2617788" y="554038"/>
            <a:ext cx="3959225" cy="260350"/>
          </a:xfrm>
          <a:prstGeom prst="rect">
            <a:avLst/>
          </a:prstGeom>
          <a:effectLst>
            <a:outerShdw blurRad="25400" dist="12700" dir="5400000" algn="t" rotWithShape="0">
              <a:prstClr val="black">
                <a:alpha val="52000"/>
              </a:prstClr>
            </a:outerShdw>
          </a:effectLst>
        </p:spPr>
        <p:txBody>
          <a:bodyPr>
            <a:spAutoFit/>
          </a:bodyPr>
          <a:lstStyle/>
          <a:p>
            <a:pPr marL="182880" indent="-182880" algn="ctr" fontAlgn="auto">
              <a:spcBef>
                <a:spcPts val="600"/>
              </a:spcBef>
              <a:spcAft>
                <a:spcPts val="0"/>
              </a:spcAft>
              <a:buClr>
                <a:srgbClr val="9BBB59">
                  <a:lumMod val="60000"/>
                  <a:lumOff val="40000"/>
                </a:srgbClr>
              </a:buClr>
              <a:defRPr/>
            </a:pPr>
            <a:r>
              <a:rPr lang="en-US" sz="1050" b="1" spc="-20" dirty="0">
                <a:solidFill>
                  <a:prstClr val="white"/>
                </a:solidFill>
                <a:latin typeface="Segoe" pitchFamily="34" charset="0"/>
                <a:ea typeface="ＭＳ Ｐゴシック"/>
                <a:cs typeface="ＭＳ Ｐゴシック" charset="-128"/>
              </a:rPr>
              <a:t>Extends access to line-of-business servers with IPv4 support</a:t>
            </a:r>
          </a:p>
        </p:txBody>
      </p:sp>
      <p:sp>
        <p:nvSpPr>
          <p:cNvPr id="141" name="Rectangle 140"/>
          <p:cNvSpPr/>
          <p:nvPr/>
        </p:nvSpPr>
        <p:spPr>
          <a:xfrm>
            <a:off x="2662238" y="823913"/>
            <a:ext cx="3836987" cy="261937"/>
          </a:xfrm>
          <a:prstGeom prst="rect">
            <a:avLst/>
          </a:prstGeom>
          <a:effectLst>
            <a:outerShdw blurRad="25400" dist="12700" dir="5400000" algn="t" rotWithShape="0">
              <a:prstClr val="black">
                <a:alpha val="52000"/>
              </a:prstClr>
            </a:outerShdw>
          </a:effectLst>
        </p:spPr>
        <p:txBody>
          <a:bodyPr>
            <a:spAutoFit/>
          </a:bodyPr>
          <a:lstStyle/>
          <a:p>
            <a:pPr marL="182880" indent="-182880" algn="ctr" fontAlgn="auto">
              <a:spcBef>
                <a:spcPts val="600"/>
              </a:spcBef>
              <a:spcAft>
                <a:spcPts val="0"/>
              </a:spcAft>
              <a:buClr>
                <a:srgbClr val="9BBB59">
                  <a:lumMod val="60000"/>
                  <a:lumOff val="40000"/>
                </a:srgbClr>
              </a:buClr>
              <a:defRPr/>
            </a:pPr>
            <a:r>
              <a:rPr lang="en-US" sz="1100" b="1" spc="-20" dirty="0">
                <a:solidFill>
                  <a:prstClr val="white"/>
                </a:solidFill>
                <a:latin typeface="Segoe" pitchFamily="34" charset="0"/>
                <a:ea typeface="ＭＳ Ｐゴシック"/>
                <a:cs typeface="ＭＳ Ｐゴシック" charset="-128"/>
              </a:rPr>
              <a:t>Provides access for down-level and non-Windows clients</a:t>
            </a:r>
          </a:p>
        </p:txBody>
      </p:sp>
      <p:sp>
        <p:nvSpPr>
          <p:cNvPr id="142" name="Rectangle 141"/>
          <p:cNvSpPr/>
          <p:nvPr/>
        </p:nvSpPr>
        <p:spPr>
          <a:xfrm>
            <a:off x="2651125" y="1095375"/>
            <a:ext cx="3876675" cy="261938"/>
          </a:xfrm>
          <a:prstGeom prst="rect">
            <a:avLst/>
          </a:prstGeom>
          <a:effectLst>
            <a:outerShdw blurRad="25400" dist="12700" dir="5400000" algn="t" rotWithShape="0">
              <a:prstClr val="black">
                <a:alpha val="52000"/>
              </a:prstClr>
            </a:outerShdw>
          </a:effectLst>
        </p:spPr>
        <p:txBody>
          <a:bodyPr>
            <a:spAutoFit/>
          </a:bodyPr>
          <a:lstStyle/>
          <a:p>
            <a:pPr marL="182880" indent="-182880" algn="ctr" fontAlgn="auto">
              <a:spcBef>
                <a:spcPts val="600"/>
              </a:spcBef>
              <a:spcAft>
                <a:spcPts val="0"/>
              </a:spcAft>
              <a:buClr>
                <a:srgbClr val="9BBB59">
                  <a:lumMod val="60000"/>
                  <a:lumOff val="40000"/>
                </a:srgbClr>
              </a:buClr>
              <a:defRPr/>
            </a:pPr>
            <a:r>
              <a:rPr lang="en-US" sz="1100" b="1" spc="-20" dirty="0">
                <a:solidFill>
                  <a:prstClr val="white"/>
                </a:solidFill>
                <a:latin typeface="Segoe" pitchFamily="34" charset="0"/>
                <a:ea typeface="ＭＳ Ｐゴシック"/>
                <a:cs typeface="ＭＳ Ｐゴシック" charset="-128"/>
              </a:rPr>
              <a:t>Enhances scalability and management</a:t>
            </a:r>
          </a:p>
        </p:txBody>
      </p:sp>
      <p:sp>
        <p:nvSpPr>
          <p:cNvPr id="107" name="Rectangle 106"/>
          <p:cNvSpPr/>
          <p:nvPr/>
        </p:nvSpPr>
        <p:spPr bwMode="auto">
          <a:xfrm>
            <a:off x="2637203" y="1343779"/>
            <a:ext cx="3915996" cy="242131"/>
          </a:xfrm>
          <a:prstGeom prst="rect">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10" name="Rectangle 109"/>
          <p:cNvSpPr/>
          <p:nvPr/>
        </p:nvSpPr>
        <p:spPr bwMode="auto">
          <a:xfrm>
            <a:off x="2637203" y="1593872"/>
            <a:ext cx="3915996" cy="242131"/>
          </a:xfrm>
          <a:prstGeom prst="rect">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43" name="Rectangle 142"/>
          <p:cNvSpPr/>
          <p:nvPr/>
        </p:nvSpPr>
        <p:spPr>
          <a:xfrm>
            <a:off x="2662238" y="1344613"/>
            <a:ext cx="3865562" cy="261937"/>
          </a:xfrm>
          <a:prstGeom prst="rect">
            <a:avLst/>
          </a:prstGeom>
          <a:effectLst>
            <a:outerShdw blurRad="25400" dist="12700" dir="5400000" algn="t" rotWithShape="0">
              <a:prstClr val="black">
                <a:alpha val="52000"/>
              </a:prstClr>
            </a:outerShdw>
          </a:effectLst>
        </p:spPr>
        <p:txBody>
          <a:bodyPr>
            <a:spAutoFit/>
          </a:bodyPr>
          <a:lstStyle/>
          <a:p>
            <a:pPr marL="182880" indent="-182880" algn="ctr" fontAlgn="auto">
              <a:spcBef>
                <a:spcPts val="600"/>
              </a:spcBef>
              <a:spcAft>
                <a:spcPts val="0"/>
              </a:spcAft>
              <a:buClr>
                <a:srgbClr val="9BBB59">
                  <a:lumMod val="60000"/>
                  <a:lumOff val="40000"/>
                </a:srgbClr>
              </a:buClr>
              <a:defRPr/>
            </a:pPr>
            <a:r>
              <a:rPr lang="en-US" sz="1100" b="1" spc="-20" dirty="0">
                <a:solidFill>
                  <a:prstClr val="white"/>
                </a:solidFill>
                <a:latin typeface="Segoe" pitchFamily="34" charset="0"/>
                <a:ea typeface="ＭＳ Ｐゴシック"/>
                <a:cs typeface="ＭＳ Ｐゴシック" charset="-128"/>
              </a:rPr>
              <a:t>Simplifies deployment and administration</a:t>
            </a:r>
          </a:p>
        </p:txBody>
      </p:sp>
      <p:sp>
        <p:nvSpPr>
          <p:cNvPr id="144" name="Rectangle 143"/>
          <p:cNvSpPr/>
          <p:nvPr/>
        </p:nvSpPr>
        <p:spPr>
          <a:xfrm>
            <a:off x="2662238" y="1584325"/>
            <a:ext cx="3865562" cy="260350"/>
          </a:xfrm>
          <a:prstGeom prst="rect">
            <a:avLst/>
          </a:prstGeom>
          <a:effectLst>
            <a:outerShdw blurRad="25400" dist="12700" dir="5400000" algn="t" rotWithShape="0">
              <a:prstClr val="black">
                <a:alpha val="52000"/>
              </a:prstClr>
            </a:outerShdw>
          </a:effectLst>
        </p:spPr>
        <p:txBody>
          <a:bodyPr>
            <a:spAutoFit/>
          </a:bodyPr>
          <a:lstStyle/>
          <a:p>
            <a:pPr marL="182880" indent="-182880" algn="ctr" fontAlgn="auto">
              <a:spcBef>
                <a:spcPts val="600"/>
              </a:spcBef>
              <a:spcAft>
                <a:spcPts val="0"/>
              </a:spcAft>
              <a:buClr>
                <a:srgbClr val="9BBB59">
                  <a:lumMod val="60000"/>
                  <a:lumOff val="40000"/>
                </a:srgbClr>
              </a:buClr>
              <a:defRPr/>
            </a:pPr>
            <a:r>
              <a:rPr lang="en-US" sz="1100" b="1" spc="-20" dirty="0">
                <a:solidFill>
                  <a:prstClr val="white"/>
                </a:solidFill>
                <a:latin typeface="Segoe" pitchFamily="34" charset="0"/>
                <a:ea typeface="ＭＳ Ｐゴシック"/>
                <a:cs typeface="ＭＳ Ｐゴシック" charset="-128"/>
              </a:rPr>
              <a:t>Delivers a hardened-edge solution</a:t>
            </a:r>
          </a:p>
        </p:txBody>
      </p:sp>
      <p:pic>
        <p:nvPicPr>
          <p:cNvPr id="103502" name="Picture 3"/>
          <p:cNvPicPr>
            <a:picLocks noChangeAspect="1" noChangeArrowheads="1"/>
          </p:cNvPicPr>
          <p:nvPr/>
        </p:nvPicPr>
        <p:blipFill>
          <a:blip r:embed="rId18"/>
          <a:srcRect/>
          <a:stretch>
            <a:fillRect/>
          </a:stretch>
        </p:blipFill>
        <p:spPr bwMode="auto">
          <a:xfrm>
            <a:off x="3873500" y="4764088"/>
            <a:ext cx="1331913" cy="401637"/>
          </a:xfrm>
          <a:prstGeom prst="rect">
            <a:avLst/>
          </a:prstGeom>
          <a:noFill/>
          <a:ln w="9525">
            <a:noFill/>
            <a:miter lim="800000"/>
            <a:headEnd/>
            <a:tailEnd/>
          </a:ln>
        </p:spPr>
      </p:pic>
      <p:grpSp>
        <p:nvGrpSpPr>
          <p:cNvPr id="20" name="Group 153"/>
          <p:cNvGrpSpPr>
            <a:grpSpLocks/>
          </p:cNvGrpSpPr>
          <p:nvPr/>
        </p:nvGrpSpPr>
        <p:grpSpPr bwMode="auto">
          <a:xfrm>
            <a:off x="2641600" y="-1676400"/>
            <a:ext cx="3886200" cy="1447800"/>
            <a:chOff x="1752600" y="2590800"/>
            <a:chExt cx="3200400" cy="1447800"/>
          </a:xfrm>
        </p:grpSpPr>
        <p:sp>
          <p:nvSpPr>
            <p:cNvPr id="128" name="Rectangle 127"/>
            <p:cNvSpPr/>
            <p:nvPr/>
          </p:nvSpPr>
          <p:spPr>
            <a:xfrm>
              <a:off x="1752600" y="2590800"/>
              <a:ext cx="3200400" cy="1447800"/>
            </a:xfrm>
            <a:prstGeom prst="rect">
              <a:avLst/>
            </a:prstGeom>
            <a:gradFill>
              <a:gsLst>
                <a:gs pos="13000">
                  <a:schemeClr val="bg1"/>
                </a:gs>
                <a:gs pos="100000">
                  <a:schemeClr val="bg1">
                    <a:lumMod val="65000"/>
                  </a:schemeClr>
                </a:gs>
              </a:gsLst>
              <a:lin ang="5400000" scaled="0"/>
            </a:gradFill>
            <a:ln w="85725">
              <a:gradFill>
                <a:gsLst>
                  <a:gs pos="0">
                    <a:schemeClr val="bg1">
                      <a:alpha val="59000"/>
                    </a:schemeClr>
                  </a:gs>
                  <a:gs pos="100000">
                    <a:schemeClr val="tx1">
                      <a:lumMod val="75000"/>
                      <a:lumOff val="25000"/>
                      <a:alpha val="19000"/>
                    </a:schemeClr>
                  </a:gs>
                </a:gsLst>
                <a:lin ang="5400000" scaled="0"/>
              </a:gradFill>
            </a:ln>
            <a:effectLst>
              <a:outerShdw blurRad="177800" dist="63500" dir="5400000" sx="104000" sy="104000" algn="t" rotWithShape="0">
                <a:prstClr val="black">
                  <a:alpha val="40000"/>
                </a:prstClr>
              </a:outerShdw>
            </a:effectLst>
          </p:spPr>
          <p:txBody>
            <a:bodyPr lIns="457200" tIns="274320" rIns="274320"/>
            <a:lstStyle/>
            <a:p>
              <a:pPr fontAlgn="auto">
                <a:spcBef>
                  <a:spcPts val="0"/>
                </a:spcBef>
                <a:spcAft>
                  <a:spcPts val="0"/>
                </a:spcAft>
                <a:defRPr/>
              </a:pP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t>UAG provides access for </a:t>
              </a:r>
              <a:b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b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t>down-level and non-Windows clients</a:t>
              </a:r>
            </a:p>
          </p:txBody>
        </p:sp>
        <p:sp>
          <p:nvSpPr>
            <p:cNvPr id="147" name="Right Arrow 146"/>
            <p:cNvSpPr/>
            <p:nvPr/>
          </p:nvSpPr>
          <p:spPr bwMode="auto">
            <a:xfrm>
              <a:off x="1752600" y="2819400"/>
              <a:ext cx="304800" cy="381000"/>
            </a:xfrm>
            <a:prstGeom prst="rightArrow">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grpSp>
      <p:grpSp>
        <p:nvGrpSpPr>
          <p:cNvPr id="21" name="Group 155"/>
          <p:cNvGrpSpPr>
            <a:grpSpLocks/>
          </p:cNvGrpSpPr>
          <p:nvPr/>
        </p:nvGrpSpPr>
        <p:grpSpPr bwMode="auto">
          <a:xfrm>
            <a:off x="2613025" y="-1714500"/>
            <a:ext cx="3886200" cy="1447800"/>
            <a:chOff x="1752600" y="2590800"/>
            <a:chExt cx="3200400" cy="1447800"/>
          </a:xfrm>
        </p:grpSpPr>
        <p:sp>
          <p:nvSpPr>
            <p:cNvPr id="157" name="Rectangle 156"/>
            <p:cNvSpPr/>
            <p:nvPr/>
          </p:nvSpPr>
          <p:spPr>
            <a:xfrm>
              <a:off x="1752600" y="2590800"/>
              <a:ext cx="3200400" cy="1447800"/>
            </a:xfrm>
            <a:prstGeom prst="rect">
              <a:avLst/>
            </a:prstGeom>
            <a:gradFill>
              <a:gsLst>
                <a:gs pos="13000">
                  <a:schemeClr val="bg1"/>
                </a:gs>
                <a:gs pos="100000">
                  <a:schemeClr val="bg1">
                    <a:lumMod val="65000"/>
                  </a:schemeClr>
                </a:gs>
              </a:gsLst>
              <a:lin ang="5400000" scaled="0"/>
            </a:gradFill>
            <a:ln w="85725">
              <a:gradFill>
                <a:gsLst>
                  <a:gs pos="0">
                    <a:schemeClr val="bg1">
                      <a:alpha val="59000"/>
                    </a:schemeClr>
                  </a:gs>
                  <a:gs pos="100000">
                    <a:schemeClr val="tx1">
                      <a:lumMod val="75000"/>
                      <a:lumOff val="25000"/>
                      <a:alpha val="19000"/>
                    </a:schemeClr>
                  </a:gs>
                </a:gsLst>
                <a:lin ang="5400000" scaled="0"/>
              </a:gradFill>
            </a:ln>
            <a:effectLst>
              <a:outerShdw blurRad="177800" dist="63500" dir="5400000" sx="104000" sy="104000" algn="t" rotWithShape="0">
                <a:prstClr val="black">
                  <a:alpha val="40000"/>
                </a:prstClr>
              </a:outerShdw>
            </a:effectLst>
          </p:spPr>
          <p:txBody>
            <a:bodyPr lIns="457200" tIns="274320" rIns="274320"/>
            <a:lstStyle/>
            <a:p>
              <a:pPr fontAlgn="auto">
                <a:spcBef>
                  <a:spcPts val="0"/>
                </a:spcBef>
                <a:spcAft>
                  <a:spcPts val="0"/>
                </a:spcAft>
                <a:defRPr/>
              </a:pP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t>UAG improves adoption and extends access to existing infrastructure</a:t>
              </a:r>
            </a:p>
          </p:txBody>
        </p:sp>
        <p:sp>
          <p:nvSpPr>
            <p:cNvPr id="159" name="Right Arrow 158"/>
            <p:cNvSpPr/>
            <p:nvPr/>
          </p:nvSpPr>
          <p:spPr bwMode="auto">
            <a:xfrm>
              <a:off x="1752600" y="2819400"/>
              <a:ext cx="304800" cy="381000"/>
            </a:xfrm>
            <a:prstGeom prst="rightArrow">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grpSp>
      <p:grpSp>
        <p:nvGrpSpPr>
          <p:cNvPr id="22" name="Group 163"/>
          <p:cNvGrpSpPr>
            <a:grpSpLocks/>
          </p:cNvGrpSpPr>
          <p:nvPr/>
        </p:nvGrpSpPr>
        <p:grpSpPr bwMode="auto">
          <a:xfrm>
            <a:off x="2636838" y="-1676400"/>
            <a:ext cx="3886200" cy="1447800"/>
            <a:chOff x="1748979" y="2553211"/>
            <a:chExt cx="3200400" cy="1447800"/>
          </a:xfrm>
        </p:grpSpPr>
        <p:sp>
          <p:nvSpPr>
            <p:cNvPr id="165" name="Rectangle 164"/>
            <p:cNvSpPr/>
            <p:nvPr/>
          </p:nvSpPr>
          <p:spPr>
            <a:xfrm>
              <a:off x="1748979" y="2553211"/>
              <a:ext cx="3200400" cy="1447800"/>
            </a:xfrm>
            <a:prstGeom prst="rect">
              <a:avLst/>
            </a:prstGeom>
            <a:gradFill>
              <a:gsLst>
                <a:gs pos="13000">
                  <a:schemeClr val="bg1"/>
                </a:gs>
                <a:gs pos="100000">
                  <a:schemeClr val="bg1">
                    <a:lumMod val="65000"/>
                  </a:schemeClr>
                </a:gs>
              </a:gsLst>
              <a:lin ang="5400000" scaled="0"/>
            </a:gradFill>
            <a:ln w="85725">
              <a:gradFill>
                <a:gsLst>
                  <a:gs pos="0">
                    <a:schemeClr val="bg1">
                      <a:alpha val="59000"/>
                    </a:schemeClr>
                  </a:gs>
                  <a:gs pos="100000">
                    <a:schemeClr val="tx1">
                      <a:lumMod val="75000"/>
                      <a:lumOff val="25000"/>
                      <a:alpha val="19000"/>
                    </a:schemeClr>
                  </a:gs>
                </a:gsLst>
                <a:lin ang="5400000" scaled="0"/>
              </a:gradFill>
            </a:ln>
            <a:effectLst>
              <a:outerShdw blurRad="177800" dist="63500" dir="5400000" sx="104000" sy="104000" algn="t" rotWithShape="0">
                <a:prstClr val="black">
                  <a:alpha val="40000"/>
                </a:prstClr>
              </a:outerShdw>
            </a:effectLst>
          </p:spPr>
          <p:txBody>
            <a:bodyPr lIns="457200" tIns="274320" rIns="274320"/>
            <a:lstStyle/>
            <a:p>
              <a:pPr fontAlgn="auto">
                <a:spcBef>
                  <a:spcPts val="0"/>
                </a:spcBef>
                <a:spcAft>
                  <a:spcPts val="0"/>
                </a:spcAft>
                <a:defRPr/>
              </a:pP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t>UAG enhances scale and management with integrated </a:t>
              </a:r>
              <a:b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b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t>LB and array capabilities</a:t>
              </a:r>
            </a:p>
          </p:txBody>
        </p:sp>
        <p:sp>
          <p:nvSpPr>
            <p:cNvPr id="166" name="Right Arrow 165"/>
            <p:cNvSpPr/>
            <p:nvPr/>
          </p:nvSpPr>
          <p:spPr bwMode="auto">
            <a:xfrm>
              <a:off x="1752600" y="2819400"/>
              <a:ext cx="304800" cy="381000"/>
            </a:xfrm>
            <a:prstGeom prst="rightArrow">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grpSp>
      <p:grpSp>
        <p:nvGrpSpPr>
          <p:cNvPr id="23" name="Group 170"/>
          <p:cNvGrpSpPr>
            <a:grpSpLocks/>
          </p:cNvGrpSpPr>
          <p:nvPr/>
        </p:nvGrpSpPr>
        <p:grpSpPr bwMode="auto">
          <a:xfrm>
            <a:off x="2641600" y="-1676400"/>
            <a:ext cx="3886200" cy="1447800"/>
            <a:chOff x="1752599" y="2590800"/>
            <a:chExt cx="3200400" cy="1447800"/>
          </a:xfrm>
        </p:grpSpPr>
        <p:sp>
          <p:nvSpPr>
            <p:cNvPr id="173" name="Rectangle 172"/>
            <p:cNvSpPr/>
            <p:nvPr/>
          </p:nvSpPr>
          <p:spPr>
            <a:xfrm>
              <a:off x="1752599" y="2590800"/>
              <a:ext cx="3200400" cy="1447800"/>
            </a:xfrm>
            <a:prstGeom prst="rect">
              <a:avLst/>
            </a:prstGeom>
            <a:gradFill>
              <a:gsLst>
                <a:gs pos="13000">
                  <a:schemeClr val="bg1"/>
                </a:gs>
                <a:gs pos="100000">
                  <a:schemeClr val="bg1">
                    <a:lumMod val="65000"/>
                  </a:schemeClr>
                </a:gs>
              </a:gsLst>
              <a:lin ang="5400000" scaled="0"/>
            </a:gradFill>
            <a:ln w="85725">
              <a:gradFill>
                <a:gsLst>
                  <a:gs pos="0">
                    <a:schemeClr val="bg1">
                      <a:alpha val="59000"/>
                    </a:schemeClr>
                  </a:gs>
                  <a:gs pos="100000">
                    <a:schemeClr val="tx1">
                      <a:lumMod val="75000"/>
                      <a:lumOff val="25000"/>
                      <a:alpha val="19000"/>
                    </a:schemeClr>
                  </a:gs>
                </a:gsLst>
                <a:lin ang="5400000" scaled="0"/>
              </a:gradFill>
            </a:ln>
            <a:effectLst>
              <a:outerShdw blurRad="177800" dist="63500" dir="5400000" sx="104000" sy="104000" algn="t" rotWithShape="0">
                <a:prstClr val="black">
                  <a:alpha val="40000"/>
                </a:prstClr>
              </a:outerShdw>
            </a:effectLst>
          </p:spPr>
          <p:txBody>
            <a:bodyPr lIns="457200" tIns="274320" rIns="274320"/>
            <a:lstStyle/>
            <a:p>
              <a:pPr fontAlgn="auto">
                <a:spcBef>
                  <a:spcPts val="0"/>
                </a:spcBef>
                <a:spcAft>
                  <a:spcPts val="0"/>
                </a:spcAft>
                <a:defRPr/>
              </a:pP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t>UAG uses wizards and tools to simplify deployments and ongoing management</a:t>
              </a:r>
            </a:p>
          </p:txBody>
        </p:sp>
        <p:sp>
          <p:nvSpPr>
            <p:cNvPr id="174" name="Right Arrow 173"/>
            <p:cNvSpPr/>
            <p:nvPr/>
          </p:nvSpPr>
          <p:spPr bwMode="auto">
            <a:xfrm>
              <a:off x="1752600" y="2819400"/>
              <a:ext cx="304800" cy="381000"/>
            </a:xfrm>
            <a:prstGeom prst="rightArrow">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grpSp>
      <p:grpSp>
        <p:nvGrpSpPr>
          <p:cNvPr id="24" name="Group 174"/>
          <p:cNvGrpSpPr>
            <a:grpSpLocks/>
          </p:cNvGrpSpPr>
          <p:nvPr/>
        </p:nvGrpSpPr>
        <p:grpSpPr bwMode="auto">
          <a:xfrm>
            <a:off x="2590800" y="-1676400"/>
            <a:ext cx="3886200" cy="1447800"/>
            <a:chOff x="1729902" y="2590800"/>
            <a:chExt cx="3200400" cy="1447800"/>
          </a:xfrm>
        </p:grpSpPr>
        <p:sp>
          <p:nvSpPr>
            <p:cNvPr id="176" name="Rectangle 175"/>
            <p:cNvSpPr/>
            <p:nvPr/>
          </p:nvSpPr>
          <p:spPr>
            <a:xfrm>
              <a:off x="1729902" y="2590800"/>
              <a:ext cx="3200400" cy="1447800"/>
            </a:xfrm>
            <a:prstGeom prst="rect">
              <a:avLst/>
            </a:prstGeom>
            <a:gradFill>
              <a:gsLst>
                <a:gs pos="13000">
                  <a:schemeClr val="bg1"/>
                </a:gs>
                <a:gs pos="100000">
                  <a:schemeClr val="bg1">
                    <a:lumMod val="65000"/>
                  </a:schemeClr>
                </a:gs>
              </a:gsLst>
              <a:lin ang="5400000" scaled="0"/>
            </a:gradFill>
            <a:ln w="85725">
              <a:gradFill>
                <a:gsLst>
                  <a:gs pos="0">
                    <a:schemeClr val="bg1">
                      <a:alpha val="59000"/>
                    </a:schemeClr>
                  </a:gs>
                  <a:gs pos="100000">
                    <a:schemeClr val="tx1">
                      <a:lumMod val="75000"/>
                      <a:lumOff val="25000"/>
                      <a:alpha val="19000"/>
                    </a:schemeClr>
                  </a:gs>
                </a:gsLst>
                <a:lin ang="5400000" scaled="0"/>
              </a:gradFill>
            </a:ln>
            <a:effectLst>
              <a:outerShdw blurRad="177800" dist="63500" dir="5400000" sx="104000" sy="104000" algn="t" rotWithShape="0">
                <a:prstClr val="black">
                  <a:alpha val="40000"/>
                </a:prstClr>
              </a:outerShdw>
            </a:effectLst>
          </p:spPr>
          <p:txBody>
            <a:bodyPr lIns="457200" tIns="274320" rIns="274320"/>
            <a:lstStyle/>
            <a:p>
              <a:pPr fontAlgn="auto">
                <a:spcBef>
                  <a:spcPts val="0"/>
                </a:spcBef>
                <a:spcAft>
                  <a:spcPts val="0"/>
                </a:spcAft>
                <a:defRPr/>
              </a:pPr>
              <a:r>
                <a:rPr lang="en-US" sz="1600" dirty="0">
                  <a:gradFill>
                    <a:gsLst>
                      <a:gs pos="0">
                        <a:prstClr val="black">
                          <a:lumMod val="75000"/>
                          <a:lumOff val="25000"/>
                        </a:prstClr>
                      </a:gs>
                      <a:gs pos="100000">
                        <a:prstClr val="black">
                          <a:lumMod val="95000"/>
                          <a:lumOff val="5000"/>
                        </a:prstClr>
                      </a:gs>
                    </a:gsLst>
                    <a:lin ang="5400000" scaled="0"/>
                  </a:gradFill>
                  <a:effectLst>
                    <a:outerShdw blurRad="88900" dist="88900" dir="5400000" algn="t" rotWithShape="0">
                      <a:prstClr val="black">
                        <a:alpha val="26000"/>
                      </a:prstClr>
                    </a:outerShdw>
                  </a:effectLst>
                  <a:latin typeface="Segoe" pitchFamily="34" charset="0"/>
                  <a:ea typeface="ＭＳ Ｐゴシック"/>
                  <a:cs typeface="ＭＳ Ｐゴシック" charset="-128"/>
                </a:rPr>
                <a:t>UAG is a hardened-edge appliance available in HW and virtual options</a:t>
              </a:r>
            </a:p>
          </p:txBody>
        </p:sp>
        <p:sp>
          <p:nvSpPr>
            <p:cNvPr id="177" name="Right Arrow 176"/>
            <p:cNvSpPr/>
            <p:nvPr/>
          </p:nvSpPr>
          <p:spPr bwMode="auto">
            <a:xfrm>
              <a:off x="1752600" y="2819400"/>
              <a:ext cx="304800" cy="381000"/>
            </a:xfrm>
            <a:prstGeom prst="rightArrow">
              <a:avLst/>
            </a:prstGeom>
            <a:gradFill>
              <a:gsLst>
                <a:gs pos="0">
                  <a:schemeClr val="accent4">
                    <a:lumMod val="75000"/>
                  </a:schemeClr>
                </a:gs>
                <a:gs pos="100000">
                  <a:schemeClr val="accent4"/>
                </a:gs>
              </a:gsLst>
              <a:lin ang="16200000" scaled="0"/>
            </a:gradFill>
            <a:ln w="9525">
              <a:noFill/>
              <a:miter lim="800000"/>
              <a:headEnd/>
              <a:tailEnd/>
            </a:ln>
            <a:effectLst>
              <a:innerShdw blurRad="63500" dist="50800" dir="16200000">
                <a:prstClr val="black">
                  <a:alpha val="50000"/>
                </a:prstClr>
              </a:inn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grpSp>
      <p:sp>
        <p:nvSpPr>
          <p:cNvPr id="118" name="Round Same Side Corner Rectangle 117"/>
          <p:cNvSpPr/>
          <p:nvPr/>
        </p:nvSpPr>
        <p:spPr bwMode="auto">
          <a:xfrm rot="10800000">
            <a:off x="7924799" y="-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a:defRPr/>
            </a:pPr>
            <a:endParaRPr lang="en-US" sz="1800" kern="0" dirty="0">
              <a:solidFill>
                <a:prstClr val="black"/>
              </a:solidFill>
              <a:latin typeface="Segoe" charset="0"/>
              <a:ea typeface="ＭＳ Ｐゴシック"/>
              <a:cs typeface="ＭＳ Ｐゴシック" charset="-128"/>
            </a:endParaRPr>
          </a:p>
        </p:txBody>
      </p:sp>
      <p:grpSp>
        <p:nvGrpSpPr>
          <p:cNvPr id="103511" name="Group 41"/>
          <p:cNvGrpSpPr>
            <a:grpSpLocks/>
          </p:cNvGrpSpPr>
          <p:nvPr/>
        </p:nvGrpSpPr>
        <p:grpSpPr bwMode="auto">
          <a:xfrm>
            <a:off x="7927975" y="434975"/>
            <a:ext cx="1025525" cy="660400"/>
            <a:chOff x="7327990" y="687613"/>
            <a:chExt cx="2055649" cy="1323006"/>
          </a:xfrm>
        </p:grpSpPr>
        <p:sp>
          <p:nvSpPr>
            <p:cNvPr id="131" name="Oval 130"/>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solidFill>
                  <a:prstClr val="black"/>
                </a:solidFill>
                <a:ea typeface="ＭＳ Ｐゴシック" charset="-128"/>
                <a:cs typeface="ＭＳ Ｐゴシック" charset="-128"/>
              </a:endParaRPr>
            </a:p>
          </p:txBody>
        </p:sp>
        <p:sp>
          <p:nvSpPr>
            <p:cNvPr id="132" name="TextBox 131"/>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a:cs typeface="ＭＳ Ｐゴシック" charset="-128"/>
                </a:rPr>
                <a:t>access anywhere</a:t>
              </a:r>
            </a:p>
          </p:txBody>
        </p:sp>
      </p:grpSp>
      <p:sp>
        <p:nvSpPr>
          <p:cNvPr id="133" name="Block Arc 132"/>
          <p:cNvSpPr/>
          <p:nvPr/>
        </p:nvSpPr>
        <p:spPr bwMode="auto">
          <a:xfrm flipV="1">
            <a:off x="7924800" y="190500"/>
            <a:ext cx="1076325" cy="1076325"/>
          </a:xfrm>
          <a:prstGeom prst="blockArc">
            <a:avLst>
              <a:gd name="adj1" fmla="val 10800000"/>
              <a:gd name="adj2" fmla="val 21409210"/>
              <a:gd name="adj3" fmla="val 4931"/>
            </a:avLst>
          </a:prstGeom>
          <a:gradFill>
            <a:gsLst>
              <a:gs pos="0">
                <a:schemeClr val="accent1">
                  <a:lumMod val="25000"/>
                </a:schemeClr>
              </a:gs>
              <a:gs pos="50000">
                <a:schemeClr val="accent1">
                  <a:lumMod val="50000"/>
                  <a:alpha val="39000"/>
                </a:scheme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grpSp>
        <p:nvGrpSpPr>
          <p:cNvPr id="103513" name="Group 72"/>
          <p:cNvGrpSpPr>
            <a:grpSpLocks/>
          </p:cNvGrpSpPr>
          <p:nvPr/>
        </p:nvGrpSpPr>
        <p:grpSpPr bwMode="auto">
          <a:xfrm>
            <a:off x="8031163" y="30163"/>
            <a:ext cx="917575" cy="587375"/>
            <a:chOff x="-1795842" y="3032045"/>
            <a:chExt cx="1012160" cy="647876"/>
          </a:xfrm>
        </p:grpSpPr>
        <p:pic>
          <p:nvPicPr>
            <p:cNvPr id="164" name="Picture 2" descr="\\eventsql\dvd\Online_ART\DVD_ART35\Artwork_Imagery\Icons - Illustrations\people\black silhouettes\PRB man silhouette people ready.png"/>
            <p:cNvPicPr>
              <a:picLocks noChangeAspect="1" noChangeArrowheads="1"/>
            </p:cNvPicPr>
            <p:nvPr/>
          </p:nvPicPr>
          <p:blipFill>
            <a:blip r:embed="rId19"/>
            <a:srcRect/>
            <a:stretch>
              <a:fillRect/>
            </a:stretch>
          </p:blipFill>
          <p:spPr bwMode="auto">
            <a:xfrm>
              <a:off x="-1330038" y="3032045"/>
              <a:ext cx="133087" cy="472774"/>
            </a:xfrm>
            <a:prstGeom prst="rect">
              <a:avLst/>
            </a:prstGeom>
            <a:noFill/>
            <a:effectLst>
              <a:outerShdw blurRad="190500" sx="102000" sy="102000" algn="ctr" rotWithShape="0">
                <a:schemeClr val="bg1">
                  <a:alpha val="70000"/>
                </a:schemeClr>
              </a:outerShdw>
            </a:effectLst>
          </p:spPr>
        </p:pic>
        <p:pic>
          <p:nvPicPr>
            <p:cNvPr id="103516" name="Picture 170" descr="explorer.exe_I0104_0409.png"/>
            <p:cNvPicPr>
              <a:picLocks noChangeAspect="1"/>
            </p:cNvPicPr>
            <p:nvPr/>
          </p:nvPicPr>
          <p:blipFill>
            <a:blip r:embed="rId20"/>
            <a:srcRect/>
            <a:stretch>
              <a:fillRect/>
            </a:stretch>
          </p:blipFill>
          <p:spPr bwMode="auto">
            <a:xfrm>
              <a:off x="-1329180" y="3134423"/>
              <a:ext cx="545498" cy="545498"/>
            </a:xfrm>
            <a:prstGeom prst="rect">
              <a:avLst/>
            </a:prstGeom>
            <a:noFill/>
            <a:ln w="9525">
              <a:noFill/>
              <a:miter lim="800000"/>
              <a:headEnd/>
              <a:tailEnd/>
            </a:ln>
          </p:spPr>
        </p:pic>
        <p:pic>
          <p:nvPicPr>
            <p:cNvPr id="103517" name="Picture 171" descr="Virtual App.png"/>
            <p:cNvPicPr>
              <a:picLocks noChangeAspect="1"/>
            </p:cNvPicPr>
            <p:nvPr/>
          </p:nvPicPr>
          <p:blipFill>
            <a:blip r:embed="rId21"/>
            <a:srcRect/>
            <a:stretch>
              <a:fillRect/>
            </a:stretch>
          </p:blipFill>
          <p:spPr bwMode="invGray">
            <a:xfrm>
              <a:off x="-1795842" y="3233392"/>
              <a:ext cx="601727" cy="374885"/>
            </a:xfrm>
            <a:prstGeom prst="rect">
              <a:avLst/>
            </a:prstGeom>
            <a:noFill/>
            <a:ln w="9525">
              <a:noFill/>
              <a:miter lim="800000"/>
              <a:headEnd/>
              <a:tailEnd/>
            </a:ln>
          </p:spPr>
        </p:pic>
      </p:grpSp>
      <p:sp>
        <p:nvSpPr>
          <p:cNvPr id="103514" name="TextBox 128">
            <a:hlinkClick r:id="rId22"/>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500"/>
                                        <p:tgtEl>
                                          <p:spTgt spid="12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000"/>
                                        <p:tgtEl>
                                          <p:spTgt spid="4"/>
                                        </p:tgtEl>
                                      </p:cBhvr>
                                    </p:animEffect>
                                  </p:childTnLst>
                                </p:cTn>
                              </p:par>
                            </p:childTnLst>
                          </p:cTn>
                        </p:par>
                        <p:par>
                          <p:cTn id="24" fill="hold">
                            <p:stCondLst>
                              <p:cond delay="4500"/>
                            </p:stCondLst>
                            <p:childTnLst>
                              <p:par>
                                <p:cTn id="25" presetID="63" presetClass="path" presetSubtype="0" accel="50000" decel="50000" fill="hold" nodeType="afterEffect">
                                  <p:stCondLst>
                                    <p:cond delay="0"/>
                                  </p:stCondLst>
                                  <p:childTnLst>
                                    <p:animMotion origin="layout" path="M 0 4.07031E-7 L 0 0.33857 " pathEditMode="relative" rAng="0" ptsTypes="AA">
                                      <p:cBhvr>
                                        <p:cTn id="26" dur="2000" fill="hold"/>
                                        <p:tgtEl>
                                          <p:spTgt spid="21"/>
                                        </p:tgtEl>
                                        <p:attrNameLst>
                                          <p:attrName>ppt_x</p:attrName>
                                          <p:attrName>ppt_y</p:attrName>
                                        </p:attrNameLst>
                                      </p:cBhvr>
                                      <p:rCtr x="0" y="169"/>
                                    </p:animMotion>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1000"/>
                                        <p:tgtEl>
                                          <p:spTgt spid="102"/>
                                        </p:tgtEl>
                                      </p:cBhvr>
                                    </p:animEffect>
                                    <p:anim calcmode="lin" valueType="num">
                                      <p:cBhvr>
                                        <p:cTn id="32" dur="1000" fill="hold"/>
                                        <p:tgtEl>
                                          <p:spTgt spid="102"/>
                                        </p:tgtEl>
                                        <p:attrNameLst>
                                          <p:attrName>ppt_x</p:attrName>
                                        </p:attrNameLst>
                                      </p:cBhvr>
                                      <p:tavLst>
                                        <p:tav tm="0">
                                          <p:val>
                                            <p:strVal val="#ppt_x"/>
                                          </p:val>
                                        </p:tav>
                                        <p:tav tm="100000">
                                          <p:val>
                                            <p:strVal val="#ppt_x"/>
                                          </p:val>
                                        </p:tav>
                                      </p:tavLst>
                                    </p:anim>
                                    <p:anim calcmode="lin" valueType="num">
                                      <p:cBhvr>
                                        <p:cTn id="33" dur="1000" fill="hold"/>
                                        <p:tgtEl>
                                          <p:spTgt spid="102"/>
                                        </p:tgtEl>
                                        <p:attrNameLst>
                                          <p:attrName>ppt_y</p:attrName>
                                        </p:attrNameLst>
                                      </p:cBhvr>
                                      <p:tavLst>
                                        <p:tav tm="0">
                                          <p:val>
                                            <p:strVal val="#ppt_y+.1"/>
                                          </p:val>
                                        </p:tav>
                                        <p:tav tm="100000">
                                          <p:val>
                                            <p:strVal val="#ppt_y"/>
                                          </p:val>
                                        </p:tav>
                                      </p:tavLst>
                                    </p:anim>
                                  </p:childTnLst>
                                </p:cTn>
                              </p:par>
                              <p:par>
                                <p:cTn id="34" presetID="53" presetClass="exit" presetSubtype="0" fill="hold" nodeType="withEffect">
                                  <p:stCondLst>
                                    <p:cond delay="0"/>
                                  </p:stCondLst>
                                  <p:childTnLst>
                                    <p:anim calcmode="lin" valueType="num">
                                      <p:cBhvr>
                                        <p:cTn id="35" dur="500"/>
                                        <p:tgtEl>
                                          <p:spTgt spid="21"/>
                                        </p:tgtEl>
                                        <p:attrNameLst>
                                          <p:attrName>ppt_w</p:attrName>
                                        </p:attrNameLst>
                                      </p:cBhvr>
                                      <p:tavLst>
                                        <p:tav tm="0">
                                          <p:val>
                                            <p:strVal val="ppt_w"/>
                                          </p:val>
                                        </p:tav>
                                        <p:tav tm="100000">
                                          <p:val>
                                            <p:fltVal val="0"/>
                                          </p:val>
                                        </p:tav>
                                      </p:tavLst>
                                    </p:anim>
                                    <p:anim calcmode="lin" valueType="num">
                                      <p:cBhvr>
                                        <p:cTn id="36" dur="500"/>
                                        <p:tgtEl>
                                          <p:spTgt spid="21"/>
                                        </p:tgtEl>
                                        <p:attrNameLst>
                                          <p:attrName>ppt_h</p:attrName>
                                        </p:attrNameLst>
                                      </p:cBhvr>
                                      <p:tavLst>
                                        <p:tav tm="0">
                                          <p:val>
                                            <p:strVal val="ppt_h"/>
                                          </p:val>
                                        </p:tav>
                                        <p:tav tm="100000">
                                          <p:val>
                                            <p:fltVal val="0"/>
                                          </p:val>
                                        </p:tav>
                                      </p:tavLst>
                                    </p:anim>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140"/>
                                        </p:tgtEl>
                                        <p:attrNameLst>
                                          <p:attrName>style.visibility</p:attrName>
                                        </p:attrNameLst>
                                      </p:cBhvr>
                                      <p:to>
                                        <p:strVal val="visible"/>
                                      </p:to>
                                    </p:set>
                                    <p:animEffect transition="in" filter="fade">
                                      <p:cBhvr>
                                        <p:cTn id="41" dur="1000"/>
                                        <p:tgtEl>
                                          <p:spTgt spid="140"/>
                                        </p:tgtEl>
                                      </p:cBhvr>
                                    </p:animEffect>
                                    <p:anim calcmode="lin" valueType="num">
                                      <p:cBhvr>
                                        <p:cTn id="42" dur="1000" fill="hold"/>
                                        <p:tgtEl>
                                          <p:spTgt spid="140"/>
                                        </p:tgtEl>
                                        <p:attrNameLst>
                                          <p:attrName>ppt_x</p:attrName>
                                        </p:attrNameLst>
                                      </p:cBhvr>
                                      <p:tavLst>
                                        <p:tav tm="0">
                                          <p:val>
                                            <p:strVal val="#ppt_x"/>
                                          </p:val>
                                        </p:tav>
                                        <p:tav tm="100000">
                                          <p:val>
                                            <p:strVal val="#ppt_x"/>
                                          </p:val>
                                        </p:tav>
                                      </p:tavLst>
                                    </p:anim>
                                    <p:anim calcmode="lin" valueType="num">
                                      <p:cBhvr>
                                        <p:cTn id="43"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22" presetClass="entr" presetSubtype="2"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right)">
                                      <p:cBhvr>
                                        <p:cTn id="54" dur="2000"/>
                                        <p:tgtEl>
                                          <p:spTgt spid="2"/>
                                        </p:tgtEl>
                                      </p:cBhvr>
                                    </p:animEffect>
                                  </p:childTnLst>
                                </p:cTn>
                              </p:par>
                              <p:par>
                                <p:cTn id="55" presetID="22" presetClass="entr" presetSubtype="8"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1000"/>
                                        <p:tgtEl>
                                          <p:spTgt spid="5"/>
                                        </p:tgtEl>
                                      </p:cBhvr>
                                    </p:animEffect>
                                  </p:childTnLst>
                                </p:cTn>
                              </p:par>
                              <p:par>
                                <p:cTn id="58" presetID="22" presetClass="entr" presetSubtype="8"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1000"/>
                                        <p:tgtEl>
                                          <p:spTgt spid="3"/>
                                        </p:tgtEl>
                                      </p:cBhvr>
                                    </p:animEffect>
                                  </p:childTnLst>
                                </p:cTn>
                              </p:par>
                            </p:childTnLst>
                          </p:cTn>
                        </p:par>
                        <p:par>
                          <p:cTn id="61" fill="hold">
                            <p:stCondLst>
                              <p:cond delay="3000"/>
                            </p:stCondLst>
                            <p:childTnLst>
                              <p:par>
                                <p:cTn id="62" presetID="63" presetClass="path" presetSubtype="0" accel="50000" decel="50000" fill="hold" nodeType="afterEffect">
                                  <p:stCondLst>
                                    <p:cond delay="0"/>
                                  </p:stCondLst>
                                  <p:childTnLst>
                                    <p:animMotion origin="layout" path="M 0 4.07031E-7 L 0 0.33857 " pathEditMode="relative" rAng="0" ptsTypes="AA">
                                      <p:cBhvr>
                                        <p:cTn id="63" dur="2000" fill="hold"/>
                                        <p:tgtEl>
                                          <p:spTgt spid="20"/>
                                        </p:tgtEl>
                                        <p:attrNameLst>
                                          <p:attrName>ppt_x</p:attrName>
                                          <p:attrName>ppt_y</p:attrName>
                                        </p:attrNameLst>
                                      </p:cBhvr>
                                      <p:rCtr x="0" y="169"/>
                                    </p:animMotion>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01"/>
                                        </p:tgtEl>
                                        <p:attrNameLst>
                                          <p:attrName>style.visibility</p:attrName>
                                        </p:attrNameLst>
                                      </p:cBhvr>
                                      <p:to>
                                        <p:strVal val="visible"/>
                                      </p:to>
                                    </p:set>
                                    <p:animEffect transition="in" filter="fade">
                                      <p:cBhvr>
                                        <p:cTn id="68" dur="1000"/>
                                        <p:tgtEl>
                                          <p:spTgt spid="101"/>
                                        </p:tgtEl>
                                      </p:cBhvr>
                                    </p:animEffect>
                                    <p:anim calcmode="lin" valueType="num">
                                      <p:cBhvr>
                                        <p:cTn id="69" dur="1000" fill="hold"/>
                                        <p:tgtEl>
                                          <p:spTgt spid="101"/>
                                        </p:tgtEl>
                                        <p:attrNameLst>
                                          <p:attrName>ppt_x</p:attrName>
                                        </p:attrNameLst>
                                      </p:cBhvr>
                                      <p:tavLst>
                                        <p:tav tm="0">
                                          <p:val>
                                            <p:strVal val="#ppt_x"/>
                                          </p:val>
                                        </p:tav>
                                        <p:tav tm="100000">
                                          <p:val>
                                            <p:strVal val="#ppt_x"/>
                                          </p:val>
                                        </p:tav>
                                      </p:tavLst>
                                    </p:anim>
                                    <p:anim calcmode="lin" valueType="num">
                                      <p:cBhvr>
                                        <p:cTn id="70" dur="1000" fill="hold"/>
                                        <p:tgtEl>
                                          <p:spTgt spid="10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41"/>
                                        </p:tgtEl>
                                        <p:attrNameLst>
                                          <p:attrName>style.visibility</p:attrName>
                                        </p:attrNameLst>
                                      </p:cBhvr>
                                      <p:to>
                                        <p:strVal val="visible"/>
                                      </p:to>
                                    </p:set>
                                    <p:animEffect transition="in" filter="fade">
                                      <p:cBhvr>
                                        <p:cTn id="73" dur="1000"/>
                                        <p:tgtEl>
                                          <p:spTgt spid="141"/>
                                        </p:tgtEl>
                                      </p:cBhvr>
                                    </p:animEffect>
                                    <p:anim calcmode="lin" valueType="num">
                                      <p:cBhvr>
                                        <p:cTn id="74" dur="1000" fill="hold"/>
                                        <p:tgtEl>
                                          <p:spTgt spid="141"/>
                                        </p:tgtEl>
                                        <p:attrNameLst>
                                          <p:attrName>ppt_x</p:attrName>
                                        </p:attrNameLst>
                                      </p:cBhvr>
                                      <p:tavLst>
                                        <p:tav tm="0">
                                          <p:val>
                                            <p:strVal val="#ppt_x"/>
                                          </p:val>
                                        </p:tav>
                                        <p:tav tm="100000">
                                          <p:val>
                                            <p:strVal val="#ppt_x"/>
                                          </p:val>
                                        </p:tav>
                                      </p:tavLst>
                                    </p:anim>
                                    <p:anim calcmode="lin" valueType="num">
                                      <p:cBhvr>
                                        <p:cTn id="75" dur="1000" fill="hold"/>
                                        <p:tgtEl>
                                          <p:spTgt spid="141"/>
                                        </p:tgtEl>
                                        <p:attrNameLst>
                                          <p:attrName>ppt_y</p:attrName>
                                        </p:attrNameLst>
                                      </p:cBhvr>
                                      <p:tavLst>
                                        <p:tav tm="0">
                                          <p:val>
                                            <p:strVal val="#ppt_y+.1"/>
                                          </p:val>
                                        </p:tav>
                                        <p:tav tm="100000">
                                          <p:val>
                                            <p:strVal val="#ppt_y"/>
                                          </p:val>
                                        </p:tav>
                                      </p:tavLst>
                                    </p:anim>
                                  </p:childTnLst>
                                </p:cTn>
                              </p:par>
                              <p:par>
                                <p:cTn id="76" presetID="53" presetClass="exit" presetSubtype="0" fill="hold" nodeType="withEffect">
                                  <p:stCondLst>
                                    <p:cond delay="0"/>
                                  </p:stCondLst>
                                  <p:childTnLst>
                                    <p:anim calcmode="lin" valueType="num">
                                      <p:cBhvr>
                                        <p:cTn id="77" dur="500"/>
                                        <p:tgtEl>
                                          <p:spTgt spid="20"/>
                                        </p:tgtEl>
                                        <p:attrNameLst>
                                          <p:attrName>ppt_w</p:attrName>
                                        </p:attrNameLst>
                                      </p:cBhvr>
                                      <p:tavLst>
                                        <p:tav tm="0">
                                          <p:val>
                                            <p:strVal val="ppt_w"/>
                                          </p:val>
                                        </p:tav>
                                        <p:tav tm="100000">
                                          <p:val>
                                            <p:fltVal val="0"/>
                                          </p:val>
                                        </p:tav>
                                      </p:tavLst>
                                    </p:anim>
                                    <p:anim calcmode="lin" valueType="num">
                                      <p:cBhvr>
                                        <p:cTn id="78" dur="500"/>
                                        <p:tgtEl>
                                          <p:spTgt spid="20"/>
                                        </p:tgtEl>
                                        <p:attrNameLst>
                                          <p:attrName>ppt_h</p:attrName>
                                        </p:attrNameLst>
                                      </p:cBhvr>
                                      <p:tavLst>
                                        <p:tav tm="0">
                                          <p:val>
                                            <p:strVal val="ppt_h"/>
                                          </p:val>
                                        </p:tav>
                                        <p:tav tm="100000">
                                          <p:val>
                                            <p:fltVal val="0"/>
                                          </p:val>
                                        </p:tav>
                                      </p:tavLst>
                                    </p:anim>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52"/>
                                        </p:tgtEl>
                                        <p:attrNameLst>
                                          <p:attrName>style.visibility</p:attrName>
                                        </p:attrNameLst>
                                      </p:cBhvr>
                                      <p:to>
                                        <p:strVal val="visible"/>
                                      </p:to>
                                    </p:set>
                                    <p:animEffect transition="in" filter="wipe(left)">
                                      <p:cBhvr>
                                        <p:cTn id="85" dur="2000"/>
                                        <p:tgtEl>
                                          <p:spTgt spid="152"/>
                                        </p:tgtEl>
                                      </p:cBhvr>
                                    </p:animEffect>
                                  </p:childTnLst>
                                </p:cTn>
                              </p:par>
                              <p:par>
                                <p:cTn id="86" presetID="22" presetClass="entr" presetSubtype="2" fill="hold" nodeType="withEffect">
                                  <p:stCondLst>
                                    <p:cond delay="0"/>
                                  </p:stCondLst>
                                  <p:childTnLst>
                                    <p:set>
                                      <p:cBhvr>
                                        <p:cTn id="87" dur="1" fill="hold">
                                          <p:stCondLst>
                                            <p:cond delay="0"/>
                                          </p:stCondLst>
                                        </p:cTn>
                                        <p:tgtEl>
                                          <p:spTgt spid="151"/>
                                        </p:tgtEl>
                                        <p:attrNameLst>
                                          <p:attrName>style.visibility</p:attrName>
                                        </p:attrNameLst>
                                      </p:cBhvr>
                                      <p:to>
                                        <p:strVal val="visible"/>
                                      </p:to>
                                    </p:set>
                                    <p:animEffect transition="in" filter="wipe(right)">
                                      <p:cBhvr>
                                        <p:cTn id="88" dur="2000"/>
                                        <p:tgtEl>
                                          <p:spTgt spid="151"/>
                                        </p:tgtEl>
                                      </p:cBhvr>
                                    </p:animEffect>
                                  </p:childTnLst>
                                </p:cTn>
                              </p:par>
                              <p:par>
                                <p:cTn id="89" presetID="22" presetClass="entr" presetSubtype="2" fill="hold" nodeType="withEffect">
                                  <p:stCondLst>
                                    <p:cond delay="1000"/>
                                  </p:stCondLst>
                                  <p:childTnLst>
                                    <p:set>
                                      <p:cBhvr>
                                        <p:cTn id="90" dur="1" fill="hold">
                                          <p:stCondLst>
                                            <p:cond delay="0"/>
                                          </p:stCondLst>
                                        </p:cTn>
                                        <p:tgtEl>
                                          <p:spTgt spid="56"/>
                                        </p:tgtEl>
                                        <p:attrNameLst>
                                          <p:attrName>style.visibility</p:attrName>
                                        </p:attrNameLst>
                                      </p:cBhvr>
                                      <p:to>
                                        <p:strVal val="visible"/>
                                      </p:to>
                                    </p:set>
                                    <p:animEffect transition="in" filter="wipe(right)">
                                      <p:cBhvr>
                                        <p:cTn id="91" dur="2000"/>
                                        <p:tgtEl>
                                          <p:spTgt spid="56"/>
                                        </p:tgtEl>
                                      </p:cBhvr>
                                    </p:animEffect>
                                  </p:childTnLst>
                                </p:cTn>
                              </p:par>
                              <p:par>
                                <p:cTn id="92" presetID="22" presetClass="entr" presetSubtype="8" fill="hold" nodeType="withEffect">
                                  <p:stCondLst>
                                    <p:cond delay="1600"/>
                                  </p:stCondLst>
                                  <p:childTnLst>
                                    <p:set>
                                      <p:cBhvr>
                                        <p:cTn id="93" dur="1" fill="hold">
                                          <p:stCondLst>
                                            <p:cond delay="0"/>
                                          </p:stCondLst>
                                        </p:cTn>
                                        <p:tgtEl>
                                          <p:spTgt spid="58"/>
                                        </p:tgtEl>
                                        <p:attrNameLst>
                                          <p:attrName>style.visibility</p:attrName>
                                        </p:attrNameLst>
                                      </p:cBhvr>
                                      <p:to>
                                        <p:strVal val="visible"/>
                                      </p:to>
                                    </p:set>
                                    <p:animEffect transition="in" filter="wipe(left)">
                                      <p:cBhvr>
                                        <p:cTn id="94" dur="2000"/>
                                        <p:tgtEl>
                                          <p:spTgt spid="58"/>
                                        </p:tgtEl>
                                      </p:cBhvr>
                                    </p:animEffect>
                                  </p:childTnLst>
                                </p:cTn>
                              </p:par>
                            </p:childTnLst>
                          </p:cTn>
                        </p:par>
                        <p:par>
                          <p:cTn id="95" fill="hold">
                            <p:stCondLst>
                              <p:cond delay="3600"/>
                            </p:stCondLst>
                            <p:childTnLst>
                              <p:par>
                                <p:cTn id="96" presetID="63" presetClass="path" presetSubtype="0" accel="50000" decel="50000" fill="hold" nodeType="afterEffect">
                                  <p:stCondLst>
                                    <p:cond delay="0"/>
                                  </p:stCondLst>
                                  <p:childTnLst>
                                    <p:animMotion origin="layout" path="M 0 4.07031E-7 L 0 0.33857 " pathEditMode="relative" rAng="0" ptsTypes="AA">
                                      <p:cBhvr>
                                        <p:cTn id="97" dur="2000" fill="hold"/>
                                        <p:tgtEl>
                                          <p:spTgt spid="22"/>
                                        </p:tgtEl>
                                        <p:attrNameLst>
                                          <p:attrName>ppt_x</p:attrName>
                                          <p:attrName>ppt_y</p:attrName>
                                        </p:attrNameLst>
                                      </p:cBhvr>
                                      <p:rCtr x="0" y="169"/>
                                    </p:animMotion>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03"/>
                                        </p:tgtEl>
                                        <p:attrNameLst>
                                          <p:attrName>style.visibility</p:attrName>
                                        </p:attrNameLst>
                                      </p:cBhvr>
                                      <p:to>
                                        <p:strVal val="visible"/>
                                      </p:to>
                                    </p:set>
                                    <p:animEffect transition="in" filter="fade">
                                      <p:cBhvr>
                                        <p:cTn id="102" dur="1000"/>
                                        <p:tgtEl>
                                          <p:spTgt spid="103"/>
                                        </p:tgtEl>
                                      </p:cBhvr>
                                    </p:animEffect>
                                    <p:anim calcmode="lin" valueType="num">
                                      <p:cBhvr>
                                        <p:cTn id="103" dur="1000" fill="hold"/>
                                        <p:tgtEl>
                                          <p:spTgt spid="103"/>
                                        </p:tgtEl>
                                        <p:attrNameLst>
                                          <p:attrName>ppt_x</p:attrName>
                                        </p:attrNameLst>
                                      </p:cBhvr>
                                      <p:tavLst>
                                        <p:tav tm="0">
                                          <p:val>
                                            <p:strVal val="#ppt_x"/>
                                          </p:val>
                                        </p:tav>
                                        <p:tav tm="100000">
                                          <p:val>
                                            <p:strVal val="#ppt_x"/>
                                          </p:val>
                                        </p:tav>
                                      </p:tavLst>
                                    </p:anim>
                                    <p:anim calcmode="lin" valueType="num">
                                      <p:cBhvr>
                                        <p:cTn id="104" dur="1000" fill="hold"/>
                                        <p:tgtEl>
                                          <p:spTgt spid="10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42"/>
                                        </p:tgtEl>
                                        <p:attrNameLst>
                                          <p:attrName>style.visibility</p:attrName>
                                        </p:attrNameLst>
                                      </p:cBhvr>
                                      <p:to>
                                        <p:strVal val="visible"/>
                                      </p:to>
                                    </p:set>
                                    <p:animEffect transition="in" filter="fade">
                                      <p:cBhvr>
                                        <p:cTn id="107" dur="1000"/>
                                        <p:tgtEl>
                                          <p:spTgt spid="142"/>
                                        </p:tgtEl>
                                      </p:cBhvr>
                                    </p:animEffect>
                                    <p:anim calcmode="lin" valueType="num">
                                      <p:cBhvr>
                                        <p:cTn id="108" dur="1000" fill="hold"/>
                                        <p:tgtEl>
                                          <p:spTgt spid="142"/>
                                        </p:tgtEl>
                                        <p:attrNameLst>
                                          <p:attrName>ppt_x</p:attrName>
                                        </p:attrNameLst>
                                      </p:cBhvr>
                                      <p:tavLst>
                                        <p:tav tm="0">
                                          <p:val>
                                            <p:strVal val="#ppt_x"/>
                                          </p:val>
                                        </p:tav>
                                        <p:tav tm="100000">
                                          <p:val>
                                            <p:strVal val="#ppt_x"/>
                                          </p:val>
                                        </p:tav>
                                      </p:tavLst>
                                    </p:anim>
                                    <p:anim calcmode="lin" valueType="num">
                                      <p:cBhvr>
                                        <p:cTn id="109" dur="1000" fill="hold"/>
                                        <p:tgtEl>
                                          <p:spTgt spid="142"/>
                                        </p:tgtEl>
                                        <p:attrNameLst>
                                          <p:attrName>ppt_y</p:attrName>
                                        </p:attrNameLst>
                                      </p:cBhvr>
                                      <p:tavLst>
                                        <p:tav tm="0">
                                          <p:val>
                                            <p:strVal val="#ppt_y+.1"/>
                                          </p:val>
                                        </p:tav>
                                        <p:tav tm="100000">
                                          <p:val>
                                            <p:strVal val="#ppt_y"/>
                                          </p:val>
                                        </p:tav>
                                      </p:tavLst>
                                    </p:anim>
                                  </p:childTnLst>
                                </p:cTn>
                              </p:par>
                              <p:par>
                                <p:cTn id="110" presetID="53" presetClass="exit" presetSubtype="0" fill="hold" nodeType="withEffect">
                                  <p:stCondLst>
                                    <p:cond delay="0"/>
                                  </p:stCondLst>
                                  <p:childTnLst>
                                    <p:anim calcmode="lin" valueType="num">
                                      <p:cBhvr>
                                        <p:cTn id="111" dur="500"/>
                                        <p:tgtEl>
                                          <p:spTgt spid="22"/>
                                        </p:tgtEl>
                                        <p:attrNameLst>
                                          <p:attrName>ppt_w</p:attrName>
                                        </p:attrNameLst>
                                      </p:cBhvr>
                                      <p:tavLst>
                                        <p:tav tm="0">
                                          <p:val>
                                            <p:strVal val="ppt_w"/>
                                          </p:val>
                                        </p:tav>
                                        <p:tav tm="100000">
                                          <p:val>
                                            <p:fltVal val="0"/>
                                          </p:val>
                                        </p:tav>
                                      </p:tavLst>
                                    </p:anim>
                                    <p:anim calcmode="lin" valueType="num">
                                      <p:cBhvr>
                                        <p:cTn id="112" dur="500"/>
                                        <p:tgtEl>
                                          <p:spTgt spid="22"/>
                                        </p:tgtEl>
                                        <p:attrNameLst>
                                          <p:attrName>ppt_h</p:attrName>
                                        </p:attrNameLst>
                                      </p:cBhvr>
                                      <p:tavLst>
                                        <p:tav tm="0">
                                          <p:val>
                                            <p:strVal val="ppt_h"/>
                                          </p:val>
                                        </p:tav>
                                        <p:tav tm="100000">
                                          <p:val>
                                            <p:fltVal val="0"/>
                                          </p:val>
                                        </p:tav>
                                      </p:tavLst>
                                    </p:anim>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35" presetClass="entr" presetSubtype="0" fill="hold" nodeType="click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1000"/>
                                        <p:tgtEl>
                                          <p:spTgt spid="69"/>
                                        </p:tgtEl>
                                      </p:cBhvr>
                                    </p:animEffect>
                                    <p:anim calcmode="lin" valueType="num">
                                      <p:cBhvr>
                                        <p:cTn id="120" dur="1000" fill="hold"/>
                                        <p:tgtEl>
                                          <p:spTgt spid="69"/>
                                        </p:tgtEl>
                                        <p:attrNameLst>
                                          <p:attrName>style.rotation</p:attrName>
                                        </p:attrNameLst>
                                      </p:cBhvr>
                                      <p:tavLst>
                                        <p:tav tm="0">
                                          <p:val>
                                            <p:fltVal val="720"/>
                                          </p:val>
                                        </p:tav>
                                        <p:tav tm="100000">
                                          <p:val>
                                            <p:fltVal val="0"/>
                                          </p:val>
                                        </p:tav>
                                      </p:tavLst>
                                    </p:anim>
                                    <p:anim calcmode="lin" valueType="num">
                                      <p:cBhvr>
                                        <p:cTn id="121" dur="1000" fill="hold"/>
                                        <p:tgtEl>
                                          <p:spTgt spid="69"/>
                                        </p:tgtEl>
                                        <p:attrNameLst>
                                          <p:attrName>ppt_h</p:attrName>
                                        </p:attrNameLst>
                                      </p:cBhvr>
                                      <p:tavLst>
                                        <p:tav tm="0">
                                          <p:val>
                                            <p:fltVal val="0"/>
                                          </p:val>
                                        </p:tav>
                                        <p:tav tm="100000">
                                          <p:val>
                                            <p:strVal val="#ppt_h"/>
                                          </p:val>
                                        </p:tav>
                                      </p:tavLst>
                                    </p:anim>
                                    <p:anim calcmode="lin" valueType="num">
                                      <p:cBhvr>
                                        <p:cTn id="122" dur="1000" fill="hold"/>
                                        <p:tgtEl>
                                          <p:spTgt spid="69"/>
                                        </p:tgtEl>
                                        <p:attrNameLst>
                                          <p:attrName>ppt_w</p:attrName>
                                        </p:attrNameLst>
                                      </p:cBhvr>
                                      <p:tavLst>
                                        <p:tav tm="0">
                                          <p:val>
                                            <p:fltVal val="0"/>
                                          </p:val>
                                        </p:tav>
                                        <p:tav tm="100000">
                                          <p:val>
                                            <p:strVal val="#ppt_w"/>
                                          </p:val>
                                        </p:tav>
                                      </p:tavLst>
                                    </p:anim>
                                  </p:childTnLst>
                                </p:cTn>
                              </p:par>
                            </p:childTnLst>
                          </p:cTn>
                        </p:par>
                        <p:par>
                          <p:cTn id="123" fill="hold">
                            <p:stCondLst>
                              <p:cond delay="1000"/>
                            </p:stCondLst>
                            <p:childTnLst>
                              <p:par>
                                <p:cTn id="124" presetID="63" presetClass="path" presetSubtype="0" accel="50000" decel="50000" fill="hold" nodeType="afterEffect">
                                  <p:stCondLst>
                                    <p:cond delay="0"/>
                                  </p:stCondLst>
                                  <p:childTnLst>
                                    <p:animMotion origin="layout" path="M 0 4.07031E-7 L 0 0.33857 " pathEditMode="relative" rAng="0" ptsTypes="AA">
                                      <p:cBhvr>
                                        <p:cTn id="125" dur="2000" fill="hold"/>
                                        <p:tgtEl>
                                          <p:spTgt spid="23"/>
                                        </p:tgtEl>
                                        <p:attrNameLst>
                                          <p:attrName>ppt_x</p:attrName>
                                          <p:attrName>ppt_y</p:attrName>
                                        </p:attrNameLst>
                                      </p:cBhvr>
                                      <p:rCtr x="0" y="169"/>
                                    </p:animMotion>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nodeType="clickEffect">
                                  <p:stCondLst>
                                    <p:cond delay="0"/>
                                  </p:stCondLst>
                                  <p:childTnLst>
                                    <p:set>
                                      <p:cBhvr>
                                        <p:cTn id="129" dur="1" fill="hold">
                                          <p:stCondLst>
                                            <p:cond delay="0"/>
                                          </p:stCondLst>
                                        </p:cTn>
                                        <p:tgtEl>
                                          <p:spTgt spid="107"/>
                                        </p:tgtEl>
                                        <p:attrNameLst>
                                          <p:attrName>style.visibility</p:attrName>
                                        </p:attrNameLst>
                                      </p:cBhvr>
                                      <p:to>
                                        <p:strVal val="visible"/>
                                      </p:to>
                                    </p:set>
                                    <p:animEffect transition="in" filter="fade">
                                      <p:cBhvr>
                                        <p:cTn id="130" dur="1000"/>
                                        <p:tgtEl>
                                          <p:spTgt spid="107"/>
                                        </p:tgtEl>
                                      </p:cBhvr>
                                    </p:animEffect>
                                    <p:anim calcmode="lin" valueType="num">
                                      <p:cBhvr>
                                        <p:cTn id="131" dur="1000" fill="hold"/>
                                        <p:tgtEl>
                                          <p:spTgt spid="107"/>
                                        </p:tgtEl>
                                        <p:attrNameLst>
                                          <p:attrName>ppt_x</p:attrName>
                                        </p:attrNameLst>
                                      </p:cBhvr>
                                      <p:tavLst>
                                        <p:tav tm="0">
                                          <p:val>
                                            <p:strVal val="#ppt_x"/>
                                          </p:val>
                                        </p:tav>
                                        <p:tav tm="100000">
                                          <p:val>
                                            <p:strVal val="#ppt_x"/>
                                          </p:val>
                                        </p:tav>
                                      </p:tavLst>
                                    </p:anim>
                                    <p:anim calcmode="lin" valueType="num">
                                      <p:cBhvr>
                                        <p:cTn id="132" dur="1000" fill="hold"/>
                                        <p:tgtEl>
                                          <p:spTgt spid="107"/>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143"/>
                                        </p:tgtEl>
                                        <p:attrNameLst>
                                          <p:attrName>style.visibility</p:attrName>
                                        </p:attrNameLst>
                                      </p:cBhvr>
                                      <p:to>
                                        <p:strVal val="visible"/>
                                      </p:to>
                                    </p:set>
                                    <p:animEffect transition="in" filter="fade">
                                      <p:cBhvr>
                                        <p:cTn id="135" dur="1000"/>
                                        <p:tgtEl>
                                          <p:spTgt spid="143"/>
                                        </p:tgtEl>
                                      </p:cBhvr>
                                    </p:animEffect>
                                    <p:anim calcmode="lin" valueType="num">
                                      <p:cBhvr>
                                        <p:cTn id="136" dur="1000" fill="hold"/>
                                        <p:tgtEl>
                                          <p:spTgt spid="143"/>
                                        </p:tgtEl>
                                        <p:attrNameLst>
                                          <p:attrName>ppt_x</p:attrName>
                                        </p:attrNameLst>
                                      </p:cBhvr>
                                      <p:tavLst>
                                        <p:tav tm="0">
                                          <p:val>
                                            <p:strVal val="#ppt_x"/>
                                          </p:val>
                                        </p:tav>
                                        <p:tav tm="100000">
                                          <p:val>
                                            <p:strVal val="#ppt_x"/>
                                          </p:val>
                                        </p:tav>
                                      </p:tavLst>
                                    </p:anim>
                                    <p:anim calcmode="lin" valueType="num">
                                      <p:cBhvr>
                                        <p:cTn id="137" dur="1000" fill="hold"/>
                                        <p:tgtEl>
                                          <p:spTgt spid="143"/>
                                        </p:tgtEl>
                                        <p:attrNameLst>
                                          <p:attrName>ppt_y</p:attrName>
                                        </p:attrNameLst>
                                      </p:cBhvr>
                                      <p:tavLst>
                                        <p:tav tm="0">
                                          <p:val>
                                            <p:strVal val="#ppt_y+.1"/>
                                          </p:val>
                                        </p:tav>
                                        <p:tav tm="100000">
                                          <p:val>
                                            <p:strVal val="#ppt_y"/>
                                          </p:val>
                                        </p:tav>
                                      </p:tavLst>
                                    </p:anim>
                                  </p:childTnLst>
                                </p:cTn>
                              </p:par>
                              <p:par>
                                <p:cTn id="138" presetID="53" presetClass="exit" presetSubtype="0" fill="hold" nodeType="withEffect">
                                  <p:stCondLst>
                                    <p:cond delay="0"/>
                                  </p:stCondLst>
                                  <p:childTnLst>
                                    <p:anim calcmode="lin" valueType="num">
                                      <p:cBhvr>
                                        <p:cTn id="139" dur="500"/>
                                        <p:tgtEl>
                                          <p:spTgt spid="23"/>
                                        </p:tgtEl>
                                        <p:attrNameLst>
                                          <p:attrName>ppt_w</p:attrName>
                                        </p:attrNameLst>
                                      </p:cBhvr>
                                      <p:tavLst>
                                        <p:tav tm="0">
                                          <p:val>
                                            <p:strVal val="ppt_w"/>
                                          </p:val>
                                        </p:tav>
                                        <p:tav tm="100000">
                                          <p:val>
                                            <p:fltVal val="0"/>
                                          </p:val>
                                        </p:tav>
                                      </p:tavLst>
                                    </p:anim>
                                    <p:anim calcmode="lin" valueType="num">
                                      <p:cBhvr>
                                        <p:cTn id="140" dur="500"/>
                                        <p:tgtEl>
                                          <p:spTgt spid="23"/>
                                        </p:tgtEl>
                                        <p:attrNameLst>
                                          <p:attrName>ppt_h</p:attrName>
                                        </p:attrNameLst>
                                      </p:cBhvr>
                                      <p:tavLst>
                                        <p:tav tm="0">
                                          <p:val>
                                            <p:strVal val="ppt_h"/>
                                          </p:val>
                                        </p:tav>
                                        <p:tav tm="100000">
                                          <p:val>
                                            <p:fltVal val="0"/>
                                          </p:val>
                                        </p:tav>
                                      </p:tavLst>
                                    </p:anim>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35" presetClass="entr" presetSubtype="0" fill="hold" nodeType="clickEffect">
                                  <p:stCondLst>
                                    <p:cond delay="0"/>
                                  </p:stCondLst>
                                  <p:childTnLst>
                                    <p:set>
                                      <p:cBhvr>
                                        <p:cTn id="146" dur="1" fill="hold">
                                          <p:stCondLst>
                                            <p:cond delay="0"/>
                                          </p:stCondLst>
                                        </p:cTn>
                                        <p:tgtEl>
                                          <p:spTgt spid="148"/>
                                        </p:tgtEl>
                                        <p:attrNameLst>
                                          <p:attrName>style.visibility</p:attrName>
                                        </p:attrNameLst>
                                      </p:cBhvr>
                                      <p:to>
                                        <p:strVal val="visible"/>
                                      </p:to>
                                    </p:set>
                                    <p:animEffect transition="in" filter="fade">
                                      <p:cBhvr>
                                        <p:cTn id="147" dur="1000"/>
                                        <p:tgtEl>
                                          <p:spTgt spid="148"/>
                                        </p:tgtEl>
                                      </p:cBhvr>
                                    </p:animEffect>
                                    <p:anim calcmode="lin" valueType="num">
                                      <p:cBhvr>
                                        <p:cTn id="148" dur="1000" fill="hold"/>
                                        <p:tgtEl>
                                          <p:spTgt spid="148"/>
                                        </p:tgtEl>
                                        <p:attrNameLst>
                                          <p:attrName>style.rotation</p:attrName>
                                        </p:attrNameLst>
                                      </p:cBhvr>
                                      <p:tavLst>
                                        <p:tav tm="0">
                                          <p:val>
                                            <p:fltVal val="720"/>
                                          </p:val>
                                        </p:tav>
                                        <p:tav tm="100000">
                                          <p:val>
                                            <p:fltVal val="0"/>
                                          </p:val>
                                        </p:tav>
                                      </p:tavLst>
                                    </p:anim>
                                    <p:anim calcmode="lin" valueType="num">
                                      <p:cBhvr>
                                        <p:cTn id="149" dur="1000" fill="hold"/>
                                        <p:tgtEl>
                                          <p:spTgt spid="148"/>
                                        </p:tgtEl>
                                        <p:attrNameLst>
                                          <p:attrName>ppt_h</p:attrName>
                                        </p:attrNameLst>
                                      </p:cBhvr>
                                      <p:tavLst>
                                        <p:tav tm="0">
                                          <p:val>
                                            <p:fltVal val="0"/>
                                          </p:val>
                                        </p:tav>
                                        <p:tav tm="100000">
                                          <p:val>
                                            <p:strVal val="#ppt_h"/>
                                          </p:val>
                                        </p:tav>
                                      </p:tavLst>
                                    </p:anim>
                                    <p:anim calcmode="lin" valueType="num">
                                      <p:cBhvr>
                                        <p:cTn id="150" dur="1000" fill="hold"/>
                                        <p:tgtEl>
                                          <p:spTgt spid="148"/>
                                        </p:tgtEl>
                                        <p:attrNameLst>
                                          <p:attrName>ppt_w</p:attrName>
                                        </p:attrNameLst>
                                      </p:cBhvr>
                                      <p:tavLst>
                                        <p:tav tm="0">
                                          <p:val>
                                            <p:fltVal val="0"/>
                                          </p:val>
                                        </p:tav>
                                        <p:tav tm="100000">
                                          <p:val>
                                            <p:strVal val="#ppt_w"/>
                                          </p:val>
                                        </p:tav>
                                      </p:tavLst>
                                    </p:anim>
                                  </p:childTnLst>
                                </p:cTn>
                              </p:par>
                              <p:par>
                                <p:cTn id="151" presetID="10" presetClass="entr" presetSubtype="0" fill="hold" nodeType="withEffect">
                                  <p:stCondLst>
                                    <p:cond delay="0"/>
                                  </p:stCondLst>
                                  <p:childTnLst>
                                    <p:set>
                                      <p:cBhvr>
                                        <p:cTn id="152" dur="1" fill="hold">
                                          <p:stCondLst>
                                            <p:cond delay="0"/>
                                          </p:stCondLst>
                                        </p:cTn>
                                        <p:tgtEl>
                                          <p:spTgt spid="2053"/>
                                        </p:tgtEl>
                                        <p:attrNameLst>
                                          <p:attrName>style.visibility</p:attrName>
                                        </p:attrNameLst>
                                      </p:cBhvr>
                                      <p:to>
                                        <p:strVal val="visible"/>
                                      </p:to>
                                    </p:set>
                                    <p:animEffect transition="in" filter="fade">
                                      <p:cBhvr>
                                        <p:cTn id="153" dur="1000"/>
                                        <p:tgtEl>
                                          <p:spTgt spid="2053"/>
                                        </p:tgtEl>
                                      </p:cBhvr>
                                    </p:animEffect>
                                  </p:childTnLst>
                                </p:cTn>
                              </p:par>
                            </p:childTnLst>
                          </p:cTn>
                        </p:par>
                        <p:par>
                          <p:cTn id="154" fill="hold">
                            <p:stCondLst>
                              <p:cond delay="1000"/>
                            </p:stCondLst>
                            <p:childTnLst>
                              <p:par>
                                <p:cTn id="155" presetID="63" presetClass="path" presetSubtype="0" accel="50000" decel="50000" fill="hold" nodeType="afterEffect">
                                  <p:stCondLst>
                                    <p:cond delay="0"/>
                                  </p:stCondLst>
                                  <p:childTnLst>
                                    <p:animMotion origin="layout" path="M 0 4.07031E-7 L 0 0.33857 " pathEditMode="relative" rAng="0" ptsTypes="AA">
                                      <p:cBhvr>
                                        <p:cTn id="156" dur="2000" fill="hold"/>
                                        <p:tgtEl>
                                          <p:spTgt spid="24"/>
                                        </p:tgtEl>
                                        <p:attrNameLst>
                                          <p:attrName>ppt_x</p:attrName>
                                          <p:attrName>ppt_y</p:attrName>
                                        </p:attrNameLst>
                                      </p:cBhvr>
                                      <p:rCtr x="0" y="169"/>
                                    </p:animMotion>
                                  </p:childTnLst>
                                </p:cTn>
                              </p:par>
                            </p:childTnLst>
                          </p:cTn>
                        </p:par>
                        <p:par>
                          <p:cTn id="157" fill="hold">
                            <p:stCondLst>
                              <p:cond delay="3000"/>
                            </p:stCondLst>
                            <p:childTnLst>
                              <p:par>
                                <p:cTn id="158" presetID="26" presetClass="emph" presetSubtype="0" fill="hold" nodeType="afterEffect">
                                  <p:stCondLst>
                                    <p:cond delay="0"/>
                                  </p:stCondLst>
                                  <p:childTnLst>
                                    <p:animEffect transition="out" filter="fade">
                                      <p:cBhvr>
                                        <p:cTn id="159" dur="1000" tmFilter="0, 0; .2, .5; .8, .5; 1, 0"/>
                                        <p:tgtEl>
                                          <p:spTgt spid="2053"/>
                                        </p:tgtEl>
                                      </p:cBhvr>
                                    </p:animEffect>
                                    <p:animScale>
                                      <p:cBhvr>
                                        <p:cTn id="160" dur="500" autoRev="1" fill="hold"/>
                                        <p:tgtEl>
                                          <p:spTgt spid="2053"/>
                                        </p:tgtEl>
                                      </p:cBhvr>
                                      <p:by x="105000" y="105000"/>
                                    </p:animScale>
                                  </p:childTnLst>
                                </p:cTn>
                              </p:par>
                            </p:childTnLst>
                          </p:cTn>
                        </p:par>
                        <p:par>
                          <p:cTn id="161" fill="hold">
                            <p:stCondLst>
                              <p:cond delay="4000"/>
                            </p:stCondLst>
                            <p:childTnLst>
                              <p:par>
                                <p:cTn id="162" presetID="26" presetClass="emph" presetSubtype="0" fill="hold" nodeType="afterEffect">
                                  <p:stCondLst>
                                    <p:cond delay="0"/>
                                  </p:stCondLst>
                                  <p:childTnLst>
                                    <p:animEffect transition="out" filter="fade">
                                      <p:cBhvr>
                                        <p:cTn id="163" dur="1000" tmFilter="0, 0; .2, .5; .8, .5; 1, 0"/>
                                        <p:tgtEl>
                                          <p:spTgt spid="2053"/>
                                        </p:tgtEl>
                                      </p:cBhvr>
                                    </p:animEffect>
                                    <p:animScale>
                                      <p:cBhvr>
                                        <p:cTn id="164" dur="500" autoRev="1" fill="hold"/>
                                        <p:tgtEl>
                                          <p:spTgt spid="2053"/>
                                        </p:tgtEl>
                                      </p:cBhvr>
                                      <p:by x="105000" y="105000"/>
                                    </p:animScale>
                                  </p:childTnLst>
                                </p:cTn>
                              </p:par>
                            </p:childTnLst>
                          </p:cTn>
                        </p:par>
                        <p:par>
                          <p:cTn id="165" fill="hold">
                            <p:stCondLst>
                              <p:cond delay="5000"/>
                            </p:stCondLst>
                            <p:childTnLst>
                              <p:par>
                                <p:cTn id="166" presetID="26" presetClass="emph" presetSubtype="0" fill="hold" nodeType="afterEffect">
                                  <p:stCondLst>
                                    <p:cond delay="0"/>
                                  </p:stCondLst>
                                  <p:childTnLst>
                                    <p:animEffect transition="out" filter="fade">
                                      <p:cBhvr>
                                        <p:cTn id="167" dur="1000" tmFilter="0, 0; .2, .5; .8, .5; 1, 0"/>
                                        <p:tgtEl>
                                          <p:spTgt spid="2053"/>
                                        </p:tgtEl>
                                      </p:cBhvr>
                                    </p:animEffect>
                                    <p:animScale>
                                      <p:cBhvr>
                                        <p:cTn id="168" dur="500" autoRev="1" fill="hold"/>
                                        <p:tgtEl>
                                          <p:spTgt spid="2053"/>
                                        </p:tgtEl>
                                      </p:cBhvr>
                                      <p:by x="105000" y="105000"/>
                                    </p:animScale>
                                  </p:childTnLst>
                                </p:cTn>
                              </p:par>
                            </p:childTnLst>
                          </p:cTn>
                        </p:par>
                        <p:par>
                          <p:cTn id="169" fill="hold">
                            <p:stCondLst>
                              <p:cond delay="6000"/>
                            </p:stCondLst>
                            <p:childTnLst>
                              <p:par>
                                <p:cTn id="170" presetID="26" presetClass="emph" presetSubtype="0" fill="hold" nodeType="afterEffect">
                                  <p:stCondLst>
                                    <p:cond delay="0"/>
                                  </p:stCondLst>
                                  <p:childTnLst>
                                    <p:animEffect transition="out" filter="fade">
                                      <p:cBhvr>
                                        <p:cTn id="171" dur="1000" tmFilter="0, 0; .2, .5; .8, .5; 1, 0"/>
                                        <p:tgtEl>
                                          <p:spTgt spid="2053"/>
                                        </p:tgtEl>
                                      </p:cBhvr>
                                    </p:animEffect>
                                    <p:animScale>
                                      <p:cBhvr>
                                        <p:cTn id="172" dur="500" autoRev="1" fill="hold"/>
                                        <p:tgtEl>
                                          <p:spTgt spid="2053"/>
                                        </p:tgtEl>
                                      </p:cBhvr>
                                      <p:by x="105000" y="105000"/>
                                    </p:animScale>
                                  </p:childTnLst>
                                </p:cTn>
                              </p:par>
                            </p:childTnLst>
                          </p:cTn>
                        </p:par>
                        <p:par>
                          <p:cTn id="173" fill="hold">
                            <p:stCondLst>
                              <p:cond delay="7000"/>
                            </p:stCondLst>
                            <p:childTnLst>
                              <p:par>
                                <p:cTn id="174" presetID="26" presetClass="emph" presetSubtype="0" fill="hold" nodeType="afterEffect">
                                  <p:stCondLst>
                                    <p:cond delay="0"/>
                                  </p:stCondLst>
                                  <p:childTnLst>
                                    <p:animEffect transition="out" filter="fade">
                                      <p:cBhvr>
                                        <p:cTn id="175" dur="1000" tmFilter="0, 0; .2, .5; .8, .5; 1, 0"/>
                                        <p:tgtEl>
                                          <p:spTgt spid="2053"/>
                                        </p:tgtEl>
                                      </p:cBhvr>
                                    </p:animEffect>
                                    <p:animScale>
                                      <p:cBhvr>
                                        <p:cTn id="176" dur="500" autoRev="1" fill="hold"/>
                                        <p:tgtEl>
                                          <p:spTgt spid="2053"/>
                                        </p:tgtEl>
                                      </p:cBhvr>
                                      <p:by x="105000" y="105000"/>
                                    </p:animScale>
                                  </p:childTnLst>
                                </p:cTn>
                              </p:par>
                            </p:childTnLst>
                          </p:cTn>
                        </p:par>
                        <p:par>
                          <p:cTn id="177" fill="hold">
                            <p:stCondLst>
                              <p:cond delay="8000"/>
                            </p:stCondLst>
                            <p:childTnLst>
                              <p:par>
                                <p:cTn id="178" presetID="26" presetClass="emph" presetSubtype="0" fill="hold" nodeType="afterEffect">
                                  <p:stCondLst>
                                    <p:cond delay="0"/>
                                  </p:stCondLst>
                                  <p:childTnLst>
                                    <p:animEffect transition="out" filter="fade">
                                      <p:cBhvr>
                                        <p:cTn id="179" dur="1000" tmFilter="0, 0; .2, .5; .8, .5; 1, 0"/>
                                        <p:tgtEl>
                                          <p:spTgt spid="2053"/>
                                        </p:tgtEl>
                                      </p:cBhvr>
                                    </p:animEffect>
                                    <p:animScale>
                                      <p:cBhvr>
                                        <p:cTn id="180" dur="500" autoRev="1" fill="hold"/>
                                        <p:tgtEl>
                                          <p:spTgt spid="2053"/>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nodeType="clickEffect">
                                  <p:stCondLst>
                                    <p:cond delay="0"/>
                                  </p:stCondLst>
                                  <p:childTnLst>
                                    <p:set>
                                      <p:cBhvr>
                                        <p:cTn id="184" dur="1" fill="hold">
                                          <p:stCondLst>
                                            <p:cond delay="0"/>
                                          </p:stCondLst>
                                        </p:cTn>
                                        <p:tgtEl>
                                          <p:spTgt spid="110"/>
                                        </p:tgtEl>
                                        <p:attrNameLst>
                                          <p:attrName>style.visibility</p:attrName>
                                        </p:attrNameLst>
                                      </p:cBhvr>
                                      <p:to>
                                        <p:strVal val="visible"/>
                                      </p:to>
                                    </p:set>
                                    <p:animEffect transition="in" filter="fade">
                                      <p:cBhvr>
                                        <p:cTn id="185" dur="1000"/>
                                        <p:tgtEl>
                                          <p:spTgt spid="110"/>
                                        </p:tgtEl>
                                      </p:cBhvr>
                                    </p:animEffect>
                                    <p:anim calcmode="lin" valueType="num">
                                      <p:cBhvr>
                                        <p:cTn id="186" dur="1000" fill="hold"/>
                                        <p:tgtEl>
                                          <p:spTgt spid="110"/>
                                        </p:tgtEl>
                                        <p:attrNameLst>
                                          <p:attrName>ppt_x</p:attrName>
                                        </p:attrNameLst>
                                      </p:cBhvr>
                                      <p:tavLst>
                                        <p:tav tm="0">
                                          <p:val>
                                            <p:strVal val="#ppt_x"/>
                                          </p:val>
                                        </p:tav>
                                        <p:tav tm="100000">
                                          <p:val>
                                            <p:strVal val="#ppt_x"/>
                                          </p:val>
                                        </p:tav>
                                      </p:tavLst>
                                    </p:anim>
                                    <p:anim calcmode="lin" valueType="num">
                                      <p:cBhvr>
                                        <p:cTn id="187" dur="1000" fill="hold"/>
                                        <p:tgtEl>
                                          <p:spTgt spid="110"/>
                                        </p:tgtEl>
                                        <p:attrNameLst>
                                          <p:attrName>ppt_y</p:attrName>
                                        </p:attrNameLst>
                                      </p:cBhvr>
                                      <p:tavLst>
                                        <p:tav tm="0">
                                          <p:val>
                                            <p:strVal val="#ppt_y+.1"/>
                                          </p:val>
                                        </p:tav>
                                        <p:tav tm="100000">
                                          <p:val>
                                            <p:strVal val="#ppt_y"/>
                                          </p:val>
                                        </p:tav>
                                      </p:tavLst>
                                    </p:anim>
                                  </p:childTnLst>
                                </p:cTn>
                              </p:par>
                              <p:par>
                                <p:cTn id="188" presetID="53" presetClass="exit" presetSubtype="0" fill="hold" nodeType="withEffect">
                                  <p:stCondLst>
                                    <p:cond delay="0"/>
                                  </p:stCondLst>
                                  <p:childTnLst>
                                    <p:anim calcmode="lin" valueType="num">
                                      <p:cBhvr>
                                        <p:cTn id="189" dur="500"/>
                                        <p:tgtEl>
                                          <p:spTgt spid="24"/>
                                        </p:tgtEl>
                                        <p:attrNameLst>
                                          <p:attrName>ppt_w</p:attrName>
                                        </p:attrNameLst>
                                      </p:cBhvr>
                                      <p:tavLst>
                                        <p:tav tm="0">
                                          <p:val>
                                            <p:strVal val="ppt_w"/>
                                          </p:val>
                                        </p:tav>
                                        <p:tav tm="100000">
                                          <p:val>
                                            <p:fltVal val="0"/>
                                          </p:val>
                                        </p:tav>
                                      </p:tavLst>
                                    </p:anim>
                                    <p:anim calcmode="lin" valueType="num">
                                      <p:cBhvr>
                                        <p:cTn id="190" dur="500"/>
                                        <p:tgtEl>
                                          <p:spTgt spid="24"/>
                                        </p:tgtEl>
                                        <p:attrNameLst>
                                          <p:attrName>ppt_h</p:attrName>
                                        </p:attrNameLst>
                                      </p:cBhvr>
                                      <p:tavLst>
                                        <p:tav tm="0">
                                          <p:val>
                                            <p:strVal val="ppt_h"/>
                                          </p:val>
                                        </p:tav>
                                        <p:tav tm="100000">
                                          <p:val>
                                            <p:fltVal val="0"/>
                                          </p:val>
                                        </p:tav>
                                      </p:tavLst>
                                    </p:anim>
                                    <p:animEffect transition="out" filter="fade">
                                      <p:cBhvr>
                                        <p:cTn id="191" dur="500"/>
                                        <p:tgtEl>
                                          <p:spTgt spid="24"/>
                                        </p:tgtEl>
                                      </p:cBhvr>
                                    </p:animEffect>
                                    <p:set>
                                      <p:cBhvr>
                                        <p:cTn id="192" dur="1" fill="hold">
                                          <p:stCondLst>
                                            <p:cond delay="499"/>
                                          </p:stCondLst>
                                        </p:cTn>
                                        <p:tgtEl>
                                          <p:spTgt spid="24"/>
                                        </p:tgtEl>
                                        <p:attrNameLst>
                                          <p:attrName>style.visibility</p:attrName>
                                        </p:attrNameLst>
                                      </p:cBhvr>
                                      <p:to>
                                        <p:strVal val="hidden"/>
                                      </p:to>
                                    </p:set>
                                  </p:childTnLst>
                                </p:cTn>
                              </p:par>
                              <p:par>
                                <p:cTn id="193" presetID="42" presetClass="entr" presetSubtype="0" fill="hold" grpId="0" nodeType="withEffect">
                                  <p:stCondLst>
                                    <p:cond delay="0"/>
                                  </p:stCondLst>
                                  <p:childTnLst>
                                    <p:set>
                                      <p:cBhvr>
                                        <p:cTn id="194" dur="1" fill="hold">
                                          <p:stCondLst>
                                            <p:cond delay="0"/>
                                          </p:stCondLst>
                                        </p:cTn>
                                        <p:tgtEl>
                                          <p:spTgt spid="144"/>
                                        </p:tgtEl>
                                        <p:attrNameLst>
                                          <p:attrName>style.visibility</p:attrName>
                                        </p:attrNameLst>
                                      </p:cBhvr>
                                      <p:to>
                                        <p:strVal val="visible"/>
                                      </p:to>
                                    </p:set>
                                    <p:animEffect transition="in" filter="fade">
                                      <p:cBhvr>
                                        <p:cTn id="195" dur="1000"/>
                                        <p:tgtEl>
                                          <p:spTgt spid="144"/>
                                        </p:tgtEl>
                                      </p:cBhvr>
                                    </p:animEffect>
                                    <p:anim calcmode="lin" valueType="num">
                                      <p:cBhvr>
                                        <p:cTn id="196" dur="1000" fill="hold"/>
                                        <p:tgtEl>
                                          <p:spTgt spid="144"/>
                                        </p:tgtEl>
                                        <p:attrNameLst>
                                          <p:attrName>ppt_x</p:attrName>
                                        </p:attrNameLst>
                                      </p:cBhvr>
                                      <p:tavLst>
                                        <p:tav tm="0">
                                          <p:val>
                                            <p:strVal val="#ppt_x"/>
                                          </p:val>
                                        </p:tav>
                                        <p:tav tm="100000">
                                          <p:val>
                                            <p:strVal val="#ppt_x"/>
                                          </p:val>
                                        </p:tav>
                                      </p:tavLst>
                                    </p:anim>
                                    <p:anim calcmode="lin" valueType="num">
                                      <p:cBhvr>
                                        <p:cTn id="197"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40" grpId="0"/>
      <p:bldP spid="141" grpId="0"/>
      <p:bldP spid="142" grpId="0"/>
      <p:bldP spid="143" grpId="0"/>
      <p:bldP spid="1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61" name="Rounded Rectangle 60"/>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2" name="Round Same Side Corner Rectangle 61"/>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105480" name="Group 41"/>
          <p:cNvGrpSpPr>
            <a:grpSpLocks/>
          </p:cNvGrpSpPr>
          <p:nvPr/>
        </p:nvGrpSpPr>
        <p:grpSpPr bwMode="auto">
          <a:xfrm>
            <a:off x="7927975" y="434975"/>
            <a:ext cx="1025525" cy="660400"/>
            <a:chOff x="7327990" y="687613"/>
            <a:chExt cx="2055649" cy="1323006"/>
          </a:xfrm>
        </p:grpSpPr>
        <p:sp>
          <p:nvSpPr>
            <p:cNvPr id="69" name="Oval 68"/>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70" name="TextBox 69"/>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71" name="Block Arc 70"/>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105482" name="Group 72"/>
          <p:cNvGrpSpPr>
            <a:grpSpLocks/>
          </p:cNvGrpSpPr>
          <p:nvPr/>
        </p:nvGrpSpPr>
        <p:grpSpPr bwMode="auto">
          <a:xfrm>
            <a:off x="8031163" y="30163"/>
            <a:ext cx="917575" cy="587375"/>
            <a:chOff x="-1795842" y="3032045"/>
            <a:chExt cx="1012160" cy="647876"/>
          </a:xfrm>
        </p:grpSpPr>
        <p:pic>
          <p:nvPicPr>
            <p:cNvPr id="73"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105520" name="Picture 73"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105521" name="Picture 74"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28" name="Rounded Rectangle 27"/>
          <p:cNvSpPr/>
          <p:nvPr/>
        </p:nvSpPr>
        <p:spPr bwMode="auto">
          <a:xfrm>
            <a:off x="552450" y="4144963"/>
            <a:ext cx="8023225" cy="2051050"/>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37" name="Rounded Rectangle 36"/>
          <p:cNvSpPr/>
          <p:nvPr/>
        </p:nvSpPr>
        <p:spPr bwMode="auto">
          <a:xfrm>
            <a:off x="3886200" y="4283075"/>
            <a:ext cx="4567238" cy="1779588"/>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05485" name="Title 17409"/>
          <p:cNvSpPr>
            <a:spLocks noGrp="1" noChangeArrowheads="1"/>
          </p:cNvSpPr>
          <p:nvPr>
            <p:ph type="title"/>
          </p:nvPr>
        </p:nvSpPr>
        <p:spPr/>
        <p:txBody>
          <a:bodyPr/>
          <a:lstStyle/>
          <a:p>
            <a:r>
              <a:rPr altLang="zh-CN" smtClean="0"/>
              <a:t>Endpoint Health Assessment</a:t>
            </a:r>
          </a:p>
        </p:txBody>
      </p:sp>
      <p:pic>
        <p:nvPicPr>
          <p:cNvPr id="23557" name="Rectangle 18434"/>
          <p:cNvPicPr>
            <a:picLocks noChangeAspect="1" noChangeArrowheads="1"/>
          </p:cNvPicPr>
          <p:nvPr/>
        </p:nvPicPr>
        <p:blipFill>
          <a:blip r:embed="rId6"/>
          <a:stretch>
            <a:fillRect/>
          </a:stretch>
        </p:blipFill>
        <p:spPr bwMode="auto">
          <a:xfrm>
            <a:off x="5176838" y="1811338"/>
            <a:ext cx="3403600" cy="2235200"/>
          </a:xfrm>
          <a:prstGeom prst="rect">
            <a:avLst/>
          </a:prstGeom>
          <a:ln>
            <a:noFill/>
          </a:ln>
          <a:effectLst>
            <a:outerShdw blurRad="292100" dist="139700" dir="2700000" algn="tl" rotWithShape="0">
              <a:srgbClr val="333333">
                <a:alpha val="65000"/>
              </a:srgbClr>
            </a:outerShdw>
          </a:effectLst>
        </p:spPr>
      </p:pic>
      <p:sp>
        <p:nvSpPr>
          <p:cNvPr id="105487" name="Text Placeholder 2"/>
          <p:cNvSpPr txBox="1">
            <a:spLocks/>
          </p:cNvSpPr>
          <p:nvPr/>
        </p:nvSpPr>
        <p:spPr bwMode="auto">
          <a:xfrm>
            <a:off x="-165100" y="1755775"/>
            <a:ext cx="5262563" cy="1711325"/>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Out-of-the-box support for more than 70 variables </a:t>
            </a:r>
            <a:br>
              <a:rPr lang="en-US" altLang="zh-CN" sz="1200">
                <a:latin typeface="Segoe"/>
              </a:rPr>
            </a:br>
            <a:r>
              <a:rPr lang="en-US" altLang="zh-CN" sz="1200">
                <a:latin typeface="Segoe"/>
              </a:rPr>
              <a:t>of detection, including antivirus, anti-malware, </a:t>
            </a:r>
            <a:br>
              <a:rPr lang="en-US" altLang="zh-CN" sz="1200">
                <a:latin typeface="Segoe"/>
              </a:rPr>
            </a:br>
            <a:r>
              <a:rPr lang="en-US" altLang="zh-CN" sz="1200">
                <a:latin typeface="Segoe"/>
              </a:rPr>
              <a:t>and personal firewall</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Easy-to-configure GUI to simplify management </a:t>
            </a:r>
            <a:br>
              <a:rPr lang="en-US" altLang="zh-CN" sz="1200">
                <a:latin typeface="Segoe"/>
              </a:rPr>
            </a:br>
            <a:r>
              <a:rPr lang="en-US" altLang="zh-CN" sz="1200">
                <a:latin typeface="Segoe"/>
              </a:rPr>
              <a:t>of endpoint detection policies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Extended GUI for manually editing policies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Windows Shell Scripting for creating policies </a:t>
            </a:r>
            <a:br>
              <a:rPr lang="en-US" altLang="zh-CN" sz="1200">
                <a:latin typeface="Segoe"/>
              </a:rPr>
            </a:br>
            <a:r>
              <a:rPr lang="en-US" altLang="zh-CN" sz="1200">
                <a:latin typeface="Segoe"/>
              </a:rPr>
              <a:t>and inspecting for client-side variables</a:t>
            </a:r>
          </a:p>
          <a:p>
            <a:pPr marL="800100" lvl="1" indent="-230188" defTabSz="912813" eaLnBrk="0" hangingPunct="0">
              <a:lnSpc>
                <a:spcPct val="90000"/>
              </a:lnSpc>
              <a:spcAft>
                <a:spcPts val="600"/>
              </a:spcAft>
              <a:buClr>
                <a:srgbClr val="3172C4"/>
              </a:buClr>
              <a:buSzPct val="120000"/>
              <a:buFont typeface="Arial" charset="0"/>
              <a:buChar char="•"/>
            </a:pPr>
            <a:endParaRPr lang="en-US" altLang="zh-CN" sz="1200">
              <a:latin typeface="Segoe"/>
            </a:endParaRPr>
          </a:p>
        </p:txBody>
      </p:sp>
      <p:grpSp>
        <p:nvGrpSpPr>
          <p:cNvPr id="46" name="Group 45"/>
          <p:cNvGrpSpPr>
            <a:grpSpLocks/>
          </p:cNvGrpSpPr>
          <p:nvPr/>
        </p:nvGrpSpPr>
        <p:grpSpPr bwMode="auto">
          <a:xfrm>
            <a:off x="4233863" y="4529138"/>
            <a:ext cx="1546225" cy="1300162"/>
            <a:chOff x="4027251" y="4823630"/>
            <a:chExt cx="1546286" cy="1301116"/>
          </a:xfrm>
        </p:grpSpPr>
        <p:grpSp>
          <p:nvGrpSpPr>
            <p:cNvPr id="105515" name="Group 43"/>
            <p:cNvGrpSpPr>
              <a:grpSpLocks/>
            </p:cNvGrpSpPr>
            <p:nvPr/>
          </p:nvGrpSpPr>
          <p:grpSpPr bwMode="auto">
            <a:xfrm>
              <a:off x="4523360" y="5347677"/>
              <a:ext cx="555484" cy="777069"/>
              <a:chOff x="4430842" y="5589359"/>
              <a:chExt cx="677186" cy="947319"/>
            </a:xfrm>
          </p:grpSpPr>
          <p:pic>
            <p:nvPicPr>
              <p:cNvPr id="105517" name="Picture 4" descr="C:\Program Files\Microsoft Resource DVD Artwork\DVD_ART\Artwork_Imagery\HARDWARE_IMAGERY\Illustration - Misc Hardware\Windows Vista Illustration Icons\VPN.png"/>
              <p:cNvPicPr>
                <a:picLocks noChangeAspect="1" noChangeArrowheads="1"/>
              </p:cNvPicPr>
              <p:nvPr/>
            </p:nvPicPr>
            <p:blipFill>
              <a:blip r:embed="rId7"/>
              <a:srcRect/>
              <a:stretch>
                <a:fillRect/>
              </a:stretch>
            </p:blipFill>
            <p:spPr bwMode="auto">
              <a:xfrm>
                <a:off x="4430842" y="5589359"/>
                <a:ext cx="677186" cy="947319"/>
              </a:xfrm>
              <a:prstGeom prst="rect">
                <a:avLst/>
              </a:prstGeom>
              <a:noFill/>
              <a:ln w="9525">
                <a:noFill/>
                <a:miter lim="800000"/>
                <a:headEnd/>
                <a:tailEnd/>
              </a:ln>
            </p:spPr>
          </p:pic>
          <p:pic>
            <p:nvPicPr>
              <p:cNvPr id="105518" name="Picture 5" descr="C:\Program Files\Microsoft Resource DVD Artwork\DVD_ART\Artwork_Imagery\HARDWARE_IMAGERY\Illustration - Misc Hardware\Windows Security\Security Proactive Content.png"/>
              <p:cNvPicPr>
                <a:picLocks noChangeAspect="1" noChangeArrowheads="1"/>
              </p:cNvPicPr>
              <p:nvPr/>
            </p:nvPicPr>
            <p:blipFill>
              <a:blip r:embed="rId8"/>
              <a:srcRect/>
              <a:stretch>
                <a:fillRect/>
              </a:stretch>
            </p:blipFill>
            <p:spPr bwMode="auto">
              <a:xfrm flipH="1">
                <a:off x="4759853" y="5924207"/>
                <a:ext cx="348175" cy="523386"/>
              </a:xfrm>
              <a:prstGeom prst="rect">
                <a:avLst/>
              </a:prstGeom>
              <a:noFill/>
              <a:ln w="9525">
                <a:noFill/>
                <a:miter lim="800000"/>
                <a:headEnd/>
                <a:tailEnd/>
              </a:ln>
            </p:spPr>
          </p:pic>
        </p:grpSp>
        <p:pic>
          <p:nvPicPr>
            <p:cNvPr id="105516" name="Picture 3" descr="C:\Users\urili.REDMOND\Documents\Logos\Forefront Unified Access Gateway\Dynamic Grid Logos\Horizontal\Forefront-UAG_h_rgb.png"/>
            <p:cNvPicPr>
              <a:picLocks noChangeAspect="1" noChangeArrowheads="1"/>
            </p:cNvPicPr>
            <p:nvPr/>
          </p:nvPicPr>
          <p:blipFill>
            <a:blip r:embed="rId9"/>
            <a:srcRect/>
            <a:stretch>
              <a:fillRect/>
            </a:stretch>
          </p:blipFill>
          <p:spPr bwMode="auto">
            <a:xfrm>
              <a:off x="4027251" y="4823630"/>
              <a:ext cx="1546286" cy="400888"/>
            </a:xfrm>
            <a:prstGeom prst="rect">
              <a:avLst/>
            </a:prstGeom>
            <a:noFill/>
            <a:ln w="9525">
              <a:noFill/>
              <a:miter lim="800000"/>
              <a:headEnd/>
              <a:tailEnd/>
            </a:ln>
          </p:spPr>
        </p:pic>
      </p:grpSp>
      <p:grpSp>
        <p:nvGrpSpPr>
          <p:cNvPr id="59" name="Group 58"/>
          <p:cNvGrpSpPr>
            <a:grpSpLocks/>
          </p:cNvGrpSpPr>
          <p:nvPr/>
        </p:nvGrpSpPr>
        <p:grpSpPr bwMode="auto">
          <a:xfrm>
            <a:off x="6348413" y="4364038"/>
            <a:ext cx="1609725" cy="1609725"/>
            <a:chOff x="6318331" y="4959004"/>
            <a:chExt cx="1609344" cy="1609704"/>
          </a:xfrm>
        </p:grpSpPr>
        <p:sp>
          <p:nvSpPr>
            <p:cNvPr id="47" name="Oval 46"/>
            <p:cNvSpPr/>
            <p:nvPr/>
          </p:nvSpPr>
          <p:spPr bwMode="auto">
            <a:xfrm>
              <a:off x="6318331" y="4959004"/>
              <a:ext cx="1609344" cy="1609704"/>
            </a:xfrm>
            <a:prstGeom prst="ellipse">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solidFill>
                <a:schemeClr val="bg1"/>
              </a:solid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105505" name="Group 47"/>
            <p:cNvGrpSpPr>
              <a:grpSpLocks/>
            </p:cNvGrpSpPr>
            <p:nvPr/>
          </p:nvGrpSpPr>
          <p:grpSpPr bwMode="auto">
            <a:xfrm>
              <a:off x="6740695" y="5183754"/>
              <a:ext cx="783594" cy="909581"/>
              <a:chOff x="-1303327" y="3351807"/>
              <a:chExt cx="952715" cy="1105893"/>
            </a:xfrm>
          </p:grpSpPr>
          <p:pic>
            <p:nvPicPr>
              <p:cNvPr id="105507" name="Picture 7" descr="C:\Documents and Settings\ashish.joshi\My Documents\My Pictures\Microsoft Clip Organizer\j0431637.png"/>
              <p:cNvPicPr>
                <a:picLocks noChangeAspect="1" noChangeArrowheads="1"/>
              </p:cNvPicPr>
              <p:nvPr/>
            </p:nvPicPr>
            <p:blipFill>
              <a:blip r:embed="rId10"/>
              <a:srcRect/>
              <a:stretch>
                <a:fillRect/>
              </a:stretch>
            </p:blipFill>
            <p:spPr bwMode="auto">
              <a:xfrm>
                <a:off x="-1178512" y="3351807"/>
                <a:ext cx="557603" cy="557603"/>
              </a:xfrm>
              <a:prstGeom prst="rect">
                <a:avLst/>
              </a:prstGeom>
              <a:noFill/>
              <a:ln w="9525">
                <a:noFill/>
                <a:miter lim="800000"/>
                <a:headEnd/>
                <a:tailEnd/>
              </a:ln>
            </p:spPr>
          </p:pic>
          <p:pic>
            <p:nvPicPr>
              <p:cNvPr id="105508" name="Rectangle 12306"/>
              <p:cNvPicPr>
                <a:picLocks noChangeAspect="1" noChangeArrowheads="1"/>
              </p:cNvPicPr>
              <p:nvPr/>
            </p:nvPicPr>
            <p:blipFill>
              <a:blip r:embed="rId11"/>
              <a:srcRect/>
              <a:stretch>
                <a:fillRect/>
              </a:stretch>
            </p:blipFill>
            <p:spPr bwMode="auto">
              <a:xfrm>
                <a:off x="-861752" y="3437706"/>
                <a:ext cx="240843" cy="289011"/>
              </a:xfrm>
              <a:prstGeom prst="rect">
                <a:avLst/>
              </a:prstGeom>
              <a:noFill/>
              <a:ln w="9525">
                <a:noFill/>
                <a:miter lim="800000"/>
                <a:headEnd/>
                <a:tailEnd/>
              </a:ln>
            </p:spPr>
          </p:pic>
          <p:pic>
            <p:nvPicPr>
              <p:cNvPr id="105509" name="Picture 7" descr="C:\Documents and Settings\ashish.joshi\My Documents\My Pictures\Microsoft Clip Organizer\j0431637.png"/>
              <p:cNvPicPr>
                <a:picLocks noChangeAspect="1" noChangeArrowheads="1"/>
              </p:cNvPicPr>
              <p:nvPr/>
            </p:nvPicPr>
            <p:blipFill>
              <a:blip r:embed="rId12"/>
              <a:srcRect/>
              <a:stretch>
                <a:fillRect/>
              </a:stretch>
            </p:blipFill>
            <p:spPr bwMode="auto">
              <a:xfrm>
                <a:off x="-866787" y="3548119"/>
                <a:ext cx="516175" cy="516175"/>
              </a:xfrm>
              <a:prstGeom prst="rect">
                <a:avLst/>
              </a:prstGeom>
              <a:noFill/>
              <a:ln w="9525">
                <a:noFill/>
                <a:miter lim="800000"/>
                <a:headEnd/>
                <a:tailEnd/>
              </a:ln>
            </p:spPr>
          </p:pic>
          <p:pic>
            <p:nvPicPr>
              <p:cNvPr id="105510" name="Picture 7" descr="C:\Documents and Settings\ashish.joshi\My Documents\My Pictures\Microsoft Clip Organizer\j0431637.png"/>
              <p:cNvPicPr>
                <a:picLocks noChangeAspect="1" noChangeArrowheads="1"/>
              </p:cNvPicPr>
              <p:nvPr/>
            </p:nvPicPr>
            <p:blipFill>
              <a:blip r:embed="rId10"/>
              <a:srcRect/>
              <a:stretch>
                <a:fillRect/>
              </a:stretch>
            </p:blipFill>
            <p:spPr bwMode="auto">
              <a:xfrm>
                <a:off x="-1303327" y="3681476"/>
                <a:ext cx="557603" cy="557603"/>
              </a:xfrm>
              <a:prstGeom prst="rect">
                <a:avLst/>
              </a:prstGeom>
              <a:noFill/>
              <a:ln w="9525">
                <a:noFill/>
                <a:miter lim="800000"/>
                <a:headEnd/>
                <a:tailEnd/>
              </a:ln>
            </p:spPr>
          </p:pic>
          <p:pic>
            <p:nvPicPr>
              <p:cNvPr id="105511" name="Rectangle 999452"/>
              <p:cNvPicPr>
                <a:picLocks noChangeAspect="1" noChangeArrowheads="1"/>
              </p:cNvPicPr>
              <p:nvPr/>
            </p:nvPicPr>
            <p:blipFill>
              <a:blip r:embed="rId13"/>
              <a:srcRect/>
              <a:stretch>
                <a:fillRect/>
              </a:stretch>
            </p:blipFill>
            <p:spPr bwMode="auto">
              <a:xfrm>
                <a:off x="-620910" y="3597685"/>
                <a:ext cx="270297" cy="270297"/>
              </a:xfrm>
              <a:prstGeom prst="rect">
                <a:avLst/>
              </a:prstGeom>
              <a:noFill/>
              <a:ln w="9525">
                <a:noFill/>
                <a:miter lim="800000"/>
                <a:headEnd/>
                <a:tailEnd/>
              </a:ln>
            </p:spPr>
          </p:pic>
          <p:pic>
            <p:nvPicPr>
              <p:cNvPr id="105512" name="Picture 6" descr="C:\Documents and Settings\ashish.joshi\My Documents\My Pictures\Microsoft Clip Organizer\j0431598.png"/>
              <p:cNvPicPr>
                <a:picLocks noChangeAspect="1" noChangeArrowheads="1"/>
              </p:cNvPicPr>
              <p:nvPr/>
            </p:nvPicPr>
            <p:blipFill>
              <a:blip r:embed="rId14"/>
              <a:srcRect/>
              <a:stretch>
                <a:fillRect/>
              </a:stretch>
            </p:blipFill>
            <p:spPr bwMode="auto">
              <a:xfrm>
                <a:off x="-1115163" y="3771107"/>
                <a:ext cx="253411" cy="253411"/>
              </a:xfrm>
              <a:prstGeom prst="rect">
                <a:avLst/>
              </a:prstGeom>
              <a:noFill/>
              <a:ln w="9525">
                <a:noFill/>
                <a:miter lim="800000"/>
                <a:headEnd/>
                <a:tailEnd/>
              </a:ln>
            </p:spPr>
          </p:pic>
          <p:pic>
            <p:nvPicPr>
              <p:cNvPr id="105513" name="Picture 7" descr="C:\Documents and Settings\ashish.joshi\My Documents\My Pictures\Microsoft Clip Organizer\j0431637.png"/>
              <p:cNvPicPr>
                <a:picLocks noChangeAspect="1" noChangeArrowheads="1"/>
              </p:cNvPicPr>
              <p:nvPr/>
            </p:nvPicPr>
            <p:blipFill>
              <a:blip r:embed="rId12"/>
              <a:srcRect/>
              <a:stretch>
                <a:fillRect/>
              </a:stretch>
            </p:blipFill>
            <p:spPr bwMode="auto">
              <a:xfrm>
                <a:off x="-991602" y="3877788"/>
                <a:ext cx="516175" cy="516175"/>
              </a:xfrm>
              <a:prstGeom prst="rect">
                <a:avLst/>
              </a:prstGeom>
              <a:noFill/>
              <a:ln w="9525">
                <a:noFill/>
                <a:miter lim="800000"/>
                <a:headEnd/>
                <a:tailEnd/>
              </a:ln>
            </p:spPr>
          </p:pic>
          <p:pic>
            <p:nvPicPr>
              <p:cNvPr id="105514" name="Picture 55" descr="123.png"/>
              <p:cNvPicPr>
                <a:picLocks noChangeAspect="1"/>
              </p:cNvPicPr>
              <p:nvPr/>
            </p:nvPicPr>
            <p:blipFill>
              <a:blip r:embed="rId15"/>
              <a:srcRect/>
              <a:stretch>
                <a:fillRect/>
              </a:stretch>
            </p:blipFill>
            <p:spPr bwMode="auto">
              <a:xfrm>
                <a:off x="-745724" y="4239079"/>
                <a:ext cx="218621" cy="218621"/>
              </a:xfrm>
              <a:prstGeom prst="rect">
                <a:avLst/>
              </a:prstGeom>
              <a:noFill/>
              <a:ln w="9525">
                <a:noFill/>
                <a:miter lim="800000"/>
                <a:headEnd/>
                <a:tailEnd/>
              </a:ln>
            </p:spPr>
          </p:pic>
        </p:grpSp>
        <p:sp>
          <p:nvSpPr>
            <p:cNvPr id="105506" name="TextBox 56"/>
            <p:cNvSpPr txBox="1">
              <a:spLocks noChangeArrowheads="1"/>
            </p:cNvSpPr>
            <p:nvPr/>
          </p:nvSpPr>
          <p:spPr bwMode="auto">
            <a:xfrm>
              <a:off x="6400861" y="6021028"/>
              <a:ext cx="1439522" cy="396869"/>
            </a:xfrm>
            <a:prstGeom prst="rect">
              <a:avLst/>
            </a:prstGeom>
            <a:noFill/>
            <a:ln w="9525">
              <a:noFill/>
              <a:miter lim="800000"/>
              <a:headEnd/>
              <a:tailEnd/>
            </a:ln>
          </p:spPr>
          <p:txBody>
            <a:bodyPr>
              <a:spAutoFit/>
            </a:bodyPr>
            <a:lstStyle/>
            <a:p>
              <a:pPr algn="ctr" eaLnBrk="0" hangingPunct="0"/>
              <a:r>
                <a:rPr lang="en-US" altLang="zh-CN" sz="1000">
                  <a:latin typeface="Segoe Semibold"/>
                </a:rPr>
                <a:t>Corporate </a:t>
              </a:r>
              <a:br>
                <a:rPr lang="en-US" altLang="zh-CN" sz="1000">
                  <a:latin typeface="Segoe Semibold"/>
                </a:rPr>
              </a:br>
              <a:r>
                <a:rPr lang="en-US" altLang="zh-CN" sz="1000">
                  <a:latin typeface="Segoe Semibold"/>
                </a:rPr>
                <a:t>Resources</a:t>
              </a:r>
            </a:p>
          </p:txBody>
        </p:sp>
      </p:grpSp>
      <p:cxnSp>
        <p:nvCxnSpPr>
          <p:cNvPr id="60" name="Straight Arrow Connector 59"/>
          <p:cNvCxnSpPr>
            <a:cxnSpLocks noChangeShapeType="1"/>
          </p:cNvCxnSpPr>
          <p:nvPr/>
        </p:nvCxnSpPr>
        <p:spPr bwMode="auto">
          <a:xfrm flipV="1">
            <a:off x="1992313" y="4673600"/>
            <a:ext cx="1828800" cy="0"/>
          </a:xfrm>
          <a:prstGeom prst="straightConnector1">
            <a:avLst/>
          </a:prstGeom>
          <a:noFill/>
          <a:ln w="9525" algn="ctr">
            <a:solidFill>
              <a:schemeClr val="tx1"/>
            </a:solidFill>
            <a:round/>
            <a:headEnd/>
            <a:tailEnd type="triangle" w="med" len="med"/>
          </a:ln>
        </p:spPr>
      </p:cxnSp>
      <p:cxnSp>
        <p:nvCxnSpPr>
          <p:cNvPr id="64" name="Straight Arrow Connector 63"/>
          <p:cNvCxnSpPr>
            <a:cxnSpLocks noChangeShapeType="1"/>
          </p:cNvCxnSpPr>
          <p:nvPr/>
        </p:nvCxnSpPr>
        <p:spPr bwMode="auto">
          <a:xfrm flipV="1">
            <a:off x="1992313" y="5521325"/>
            <a:ext cx="1828800" cy="0"/>
          </a:xfrm>
          <a:prstGeom prst="straightConnector1">
            <a:avLst/>
          </a:prstGeom>
          <a:noFill/>
          <a:ln w="9525" algn="ctr">
            <a:solidFill>
              <a:schemeClr val="tx1"/>
            </a:solidFill>
            <a:round/>
            <a:headEnd/>
            <a:tailEnd type="triangle" w="med" len="med"/>
          </a:ln>
        </p:spPr>
      </p:cxnSp>
      <p:pic>
        <p:nvPicPr>
          <p:cNvPr id="24" name="Picture 23" descr="Restricted.png"/>
          <p:cNvPicPr>
            <a:picLocks noChangeAspect="1"/>
          </p:cNvPicPr>
          <p:nvPr/>
        </p:nvPicPr>
        <p:blipFill>
          <a:blip r:embed="rId16"/>
          <a:srcRect/>
          <a:stretch>
            <a:fillRect/>
          </a:stretch>
        </p:blipFill>
        <p:spPr bwMode="auto">
          <a:xfrm>
            <a:off x="2832100" y="4500563"/>
            <a:ext cx="344488" cy="346075"/>
          </a:xfrm>
          <a:prstGeom prst="rect">
            <a:avLst/>
          </a:prstGeom>
          <a:noFill/>
          <a:ln w="9525">
            <a:noFill/>
            <a:miter lim="800000"/>
            <a:headEnd/>
            <a:tailEnd/>
          </a:ln>
        </p:spPr>
      </p:pic>
      <p:grpSp>
        <p:nvGrpSpPr>
          <p:cNvPr id="65" name="Group 64"/>
          <p:cNvGrpSpPr>
            <a:grpSpLocks/>
          </p:cNvGrpSpPr>
          <p:nvPr/>
        </p:nvGrpSpPr>
        <p:grpSpPr bwMode="auto">
          <a:xfrm>
            <a:off x="793750" y="4164013"/>
            <a:ext cx="1697038" cy="949325"/>
            <a:chOff x="792985" y="4563695"/>
            <a:chExt cx="1698534" cy="949849"/>
          </a:xfrm>
        </p:grpSpPr>
        <p:pic>
          <p:nvPicPr>
            <p:cNvPr id="105502" name="Picture 21" descr="Mobility.png"/>
            <p:cNvPicPr>
              <a:picLocks noChangeAspect="1"/>
            </p:cNvPicPr>
            <p:nvPr/>
          </p:nvPicPr>
          <p:blipFill>
            <a:blip r:embed="rId17"/>
            <a:srcRect/>
            <a:stretch>
              <a:fillRect/>
            </a:stretch>
          </p:blipFill>
          <p:spPr bwMode="auto">
            <a:xfrm flipH="1">
              <a:off x="1293246" y="4563695"/>
              <a:ext cx="672356" cy="672356"/>
            </a:xfrm>
            <a:prstGeom prst="rect">
              <a:avLst/>
            </a:prstGeom>
            <a:noFill/>
            <a:ln w="9525">
              <a:noFill/>
              <a:miter lim="800000"/>
              <a:headEnd/>
              <a:tailEnd/>
            </a:ln>
          </p:spPr>
        </p:pic>
        <p:sp>
          <p:nvSpPr>
            <p:cNvPr id="105503" name="Rectangle 14"/>
            <p:cNvSpPr txBox="1">
              <a:spLocks noChangeArrowheads="1"/>
            </p:cNvSpPr>
            <p:nvPr/>
          </p:nvSpPr>
          <p:spPr bwMode="auto">
            <a:xfrm>
              <a:off x="792985" y="5267323"/>
              <a:ext cx="1698534" cy="246221"/>
            </a:xfrm>
            <a:prstGeom prst="rect">
              <a:avLst/>
            </a:prstGeom>
            <a:noFill/>
            <a:ln w="9525">
              <a:noFill/>
              <a:miter lim="800000"/>
              <a:headEnd/>
              <a:tailEnd/>
            </a:ln>
          </p:spPr>
          <p:txBody>
            <a:bodyPr>
              <a:spAutoFit/>
            </a:bodyPr>
            <a:lstStyle/>
            <a:p>
              <a:pPr algn="ctr" eaLnBrk="0" hangingPunct="0"/>
              <a:r>
                <a:rPr lang="en-US" altLang="zh-CN" sz="1000">
                  <a:latin typeface="Segoe"/>
                </a:rPr>
                <a:t>Non-Compliant Endpoint</a:t>
              </a:r>
            </a:p>
          </p:txBody>
        </p:sp>
      </p:grpSp>
      <p:pic>
        <p:nvPicPr>
          <p:cNvPr id="25" name="Picture 24" descr="Right.png"/>
          <p:cNvPicPr>
            <a:picLocks noChangeAspect="1"/>
          </p:cNvPicPr>
          <p:nvPr/>
        </p:nvPicPr>
        <p:blipFill>
          <a:blip r:embed="rId18"/>
          <a:srcRect/>
          <a:stretch>
            <a:fillRect/>
          </a:stretch>
        </p:blipFill>
        <p:spPr bwMode="auto">
          <a:xfrm>
            <a:off x="2832100" y="5348288"/>
            <a:ext cx="344488" cy="346075"/>
          </a:xfrm>
          <a:prstGeom prst="rect">
            <a:avLst/>
          </a:prstGeom>
          <a:noFill/>
          <a:ln w="9525">
            <a:noFill/>
            <a:miter lim="800000"/>
            <a:headEnd/>
            <a:tailEnd/>
          </a:ln>
        </p:spPr>
      </p:pic>
      <p:grpSp>
        <p:nvGrpSpPr>
          <p:cNvPr id="66" name="Group 65"/>
          <p:cNvGrpSpPr>
            <a:grpSpLocks/>
          </p:cNvGrpSpPr>
          <p:nvPr/>
        </p:nvGrpSpPr>
        <p:grpSpPr bwMode="auto">
          <a:xfrm>
            <a:off x="793750" y="5113338"/>
            <a:ext cx="1697038" cy="949325"/>
            <a:chOff x="792985" y="5513544"/>
            <a:chExt cx="1698534" cy="949849"/>
          </a:xfrm>
        </p:grpSpPr>
        <p:pic>
          <p:nvPicPr>
            <p:cNvPr id="105500" name="Picture 22" descr="Mobility.png"/>
            <p:cNvPicPr>
              <a:picLocks noChangeAspect="1"/>
            </p:cNvPicPr>
            <p:nvPr/>
          </p:nvPicPr>
          <p:blipFill>
            <a:blip r:embed="rId17"/>
            <a:srcRect/>
            <a:stretch>
              <a:fillRect/>
            </a:stretch>
          </p:blipFill>
          <p:spPr bwMode="auto">
            <a:xfrm>
              <a:off x="1324590" y="5513544"/>
              <a:ext cx="672356" cy="672356"/>
            </a:xfrm>
            <a:prstGeom prst="rect">
              <a:avLst/>
            </a:prstGeom>
            <a:noFill/>
            <a:ln w="9525">
              <a:noFill/>
              <a:miter lim="800000"/>
              <a:headEnd/>
              <a:tailEnd/>
            </a:ln>
          </p:spPr>
        </p:pic>
        <p:sp>
          <p:nvSpPr>
            <p:cNvPr id="105501" name="Rectangle 14"/>
            <p:cNvSpPr txBox="1">
              <a:spLocks noChangeArrowheads="1"/>
            </p:cNvSpPr>
            <p:nvPr/>
          </p:nvSpPr>
          <p:spPr bwMode="auto">
            <a:xfrm>
              <a:off x="792985" y="6217172"/>
              <a:ext cx="1698534" cy="246221"/>
            </a:xfrm>
            <a:prstGeom prst="rect">
              <a:avLst/>
            </a:prstGeom>
            <a:noFill/>
            <a:ln w="9525">
              <a:noFill/>
              <a:miter lim="800000"/>
              <a:headEnd/>
              <a:tailEnd/>
            </a:ln>
          </p:spPr>
          <p:txBody>
            <a:bodyPr>
              <a:spAutoFit/>
            </a:bodyPr>
            <a:lstStyle/>
            <a:p>
              <a:pPr algn="ctr" eaLnBrk="0" hangingPunct="0"/>
              <a:r>
                <a:rPr lang="en-US" altLang="zh-CN" sz="1000">
                  <a:latin typeface="Segoe"/>
                </a:rPr>
                <a:t>Compliant Endpoint</a:t>
              </a:r>
            </a:p>
          </p:txBody>
        </p:sp>
      </p:grpSp>
      <p:sp>
        <p:nvSpPr>
          <p:cNvPr id="67" name="Rounded Rectangular Callout 66"/>
          <p:cNvSpPr/>
          <p:nvPr/>
        </p:nvSpPr>
        <p:spPr bwMode="auto">
          <a:xfrm>
            <a:off x="2813050" y="4906963"/>
            <a:ext cx="1292225" cy="268287"/>
          </a:xfrm>
          <a:prstGeom prst="wedgeRoundRectCallout">
            <a:avLst>
              <a:gd name="adj1" fmla="val -28749"/>
              <a:gd name="adj2" fmla="val -93666"/>
              <a:gd name="adj3" fmla="val 16667"/>
            </a:avLst>
          </a:prstGeom>
          <a:gradFill>
            <a:gsLst>
              <a:gs pos="12000">
                <a:schemeClr val="bg1">
                  <a:alpha val="77000"/>
                </a:schemeClr>
              </a:gs>
              <a:gs pos="72000">
                <a:schemeClr val="bg1"/>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0" bIns="0" anchor="ctr"/>
          <a:lstStyle/>
          <a:p>
            <a:pPr algn="ctr" eaLnBrk="0" hangingPunct="0">
              <a:defRPr/>
            </a:pPr>
            <a:r>
              <a:rPr lang="en-US" sz="1200" dirty="0">
                <a:solidFill>
                  <a:schemeClr val="tx1"/>
                </a:solidFill>
              </a:rPr>
              <a:t>Access Denied</a:t>
            </a:r>
          </a:p>
        </p:txBody>
      </p:sp>
      <p:sp>
        <p:nvSpPr>
          <p:cNvPr id="68" name="Rounded Rectangular Callout 67"/>
          <p:cNvSpPr/>
          <p:nvPr/>
        </p:nvSpPr>
        <p:spPr bwMode="auto">
          <a:xfrm>
            <a:off x="2813050" y="5756275"/>
            <a:ext cx="1292225" cy="268288"/>
          </a:xfrm>
          <a:prstGeom prst="wedgeRoundRectCallout">
            <a:avLst>
              <a:gd name="adj1" fmla="val -28749"/>
              <a:gd name="adj2" fmla="val -93666"/>
              <a:gd name="adj3" fmla="val 16667"/>
            </a:avLst>
          </a:prstGeom>
          <a:gradFill>
            <a:gsLst>
              <a:gs pos="12000">
                <a:schemeClr val="bg1">
                  <a:alpha val="77000"/>
                </a:schemeClr>
              </a:gs>
              <a:gs pos="72000">
                <a:schemeClr val="bg1"/>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0" bIns="0" anchor="ctr"/>
          <a:lstStyle/>
          <a:p>
            <a:pPr algn="ctr" eaLnBrk="0" hangingPunct="0">
              <a:defRPr/>
            </a:pPr>
            <a:r>
              <a:rPr lang="en-US" sz="1200" dirty="0">
                <a:solidFill>
                  <a:schemeClr val="tx1"/>
                </a:solidFill>
              </a:rPr>
              <a:t>Access Allowed</a:t>
            </a:r>
          </a:p>
        </p:txBody>
      </p:sp>
      <p:pic>
        <p:nvPicPr>
          <p:cNvPr id="105498" name="Picture 3" descr="C:\Users\joel.sloss.ADVAIYA\Desktop\Logos\Forefront Unified Access Gateway\forefront unified access gateway grid bl h.png"/>
          <p:cNvPicPr>
            <a:picLocks noChangeAspect="1" noChangeArrowheads="1"/>
          </p:cNvPicPr>
          <p:nvPr/>
        </p:nvPicPr>
        <p:blipFill>
          <a:blip r:embed="rId19"/>
          <a:srcRect/>
          <a:stretch>
            <a:fillRect/>
          </a:stretch>
        </p:blipFill>
        <p:spPr bwMode="auto">
          <a:xfrm>
            <a:off x="565150" y="1057275"/>
            <a:ext cx="1966913" cy="449263"/>
          </a:xfrm>
          <a:prstGeom prst="rect">
            <a:avLst/>
          </a:prstGeom>
          <a:noFill/>
          <a:ln w="9525">
            <a:noFill/>
            <a:miter lim="800000"/>
            <a:headEnd/>
            <a:tailEnd/>
          </a:ln>
        </p:spPr>
      </p:pic>
      <p:sp>
        <p:nvSpPr>
          <p:cNvPr id="105499" name="TextBox 75">
            <a:hlinkClick r:id="rId20"/>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ppt_w</p:attrName>
                                        </p:attrNameLst>
                                      </p:cBhvr>
                                      <p:tavLst>
                                        <p:tav tm="0">
                                          <p:val>
                                            <p:fltVal val="0"/>
                                          </p:val>
                                        </p:tav>
                                        <p:tav tm="100000">
                                          <p:val>
                                            <p:strVal val="#ppt_w"/>
                                          </p:val>
                                        </p:tav>
                                      </p:tavLst>
                                    </p:anim>
                                    <p:anim calcmode="lin" valueType="num">
                                      <p:cBhvr>
                                        <p:cTn id="8" dur="500" fill="hold"/>
                                        <p:tgtEl>
                                          <p:spTgt spid="23557"/>
                                        </p:tgtEl>
                                        <p:attrNameLst>
                                          <p:attrName>ppt_h</p:attrName>
                                        </p:attrNameLst>
                                      </p:cBhvr>
                                      <p:tavLst>
                                        <p:tav tm="0">
                                          <p:val>
                                            <p:fltVal val="0"/>
                                          </p:val>
                                        </p:tav>
                                        <p:tav tm="100000">
                                          <p:val>
                                            <p:strVal val="#ppt_h"/>
                                          </p:val>
                                        </p:tav>
                                      </p:tavLst>
                                    </p:anim>
                                    <p:animEffect transition="in" filter="fade">
                                      <p:cBhvr>
                                        <p:cTn id="9" dur="500"/>
                                        <p:tgtEl>
                                          <p:spTgt spid="2355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childTnLst>
                                </p:cTn>
                              </p:par>
                              <p:par>
                                <p:cTn id="21" presetID="10"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1000"/>
                                        <p:tgtEl>
                                          <p:spTgt spid="59"/>
                                        </p:tgtEl>
                                      </p:cBhvr>
                                    </p:animEffect>
                                  </p:childTnLst>
                                </p:cTn>
                              </p:par>
                              <p:par>
                                <p:cTn id="24" presetID="10"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childTnLst>
                                </p:cTn>
                              </p:par>
                              <p:par>
                                <p:cTn id="27" presetID="10"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1000"/>
                                        <p:tgtEl>
                                          <p:spTgt spid="65"/>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1000"/>
                                        <p:tgtEl>
                                          <p:spTgt spid="60"/>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0"/>
                                        <p:tgtEl>
                                          <p:spTgt spid="64"/>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67" grpId="0" animBg="1"/>
      <p:bldP spid="6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4"/>
          <p:cNvGrpSpPr>
            <a:grpSpLocks/>
          </p:cNvGrpSpPr>
          <p:nvPr/>
        </p:nvGrpSpPr>
        <p:grpSpPr bwMode="auto">
          <a:xfrm>
            <a:off x="-176213" y="1665288"/>
            <a:ext cx="9077326" cy="2228850"/>
            <a:chOff x="-176784" y="1664852"/>
            <a:chExt cx="9076944" cy="2230492"/>
          </a:xfrm>
        </p:grpSpPr>
        <p:sp>
          <p:nvSpPr>
            <p:cNvPr id="16" name="Round Single Corner Rectangle 15"/>
            <p:cNvSpPr/>
            <p:nvPr/>
          </p:nvSpPr>
          <p:spPr bwMode="auto">
            <a:xfrm rot="10800000" flipH="1" flipV="1">
              <a:off x="-76200" y="2379945"/>
              <a:ext cx="8940583" cy="1424106"/>
            </a:xfrm>
            <a:prstGeom prst="round1Rect">
              <a:avLst/>
            </a:prstGeom>
            <a:gradFill flip="none" rotWithShape="1">
              <a:gsLst>
                <a:gs pos="0">
                  <a:srgbClr val="FFC000">
                    <a:lumMod val="50000"/>
                  </a:srgbClr>
                </a:gs>
                <a:gs pos="50000">
                  <a:srgbClr val="FFC000">
                    <a:lumMod val="75000"/>
                  </a:srgbClr>
                </a:gs>
                <a:gs pos="100000">
                  <a:srgbClr val="FFC000"/>
                </a:gs>
              </a:gsLst>
              <a:lin ang="13500000" scaled="1"/>
              <a:tileRect/>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a:bevelT/>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UI" pitchFamily="34" charset="0"/>
                <a:ea typeface="ＭＳ Ｐゴシック" charset="-128"/>
                <a:cs typeface="Segoe UI" pitchFamily="34" charset="0"/>
              </a:endParaRPr>
            </a:p>
          </p:txBody>
        </p:sp>
        <p:sp>
          <p:nvSpPr>
            <p:cNvPr id="17" name="Rectangle 16"/>
            <p:cNvSpPr/>
            <p:nvPr/>
          </p:nvSpPr>
          <p:spPr>
            <a:xfrm>
              <a:off x="588360" y="2648238"/>
              <a:ext cx="3928897" cy="822931"/>
            </a:xfrm>
            <a:prstGeom prst="rect">
              <a:avLst/>
            </a:prstGeom>
          </p:spPr>
          <p:txBody>
            <a:bodyPr>
              <a:spAutoFit/>
            </a:bodyPr>
            <a:lstStyle/>
            <a:p>
              <a:pPr marL="119063" eaLnBrk="0" hangingPunct="0">
                <a:defRPr/>
              </a:pPr>
              <a:r>
                <a:rPr lang="en-US"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INTEGRATE </a:t>
              </a:r>
              <a:r>
                <a:rPr lang="en-US"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and </a:t>
              </a:r>
            </a:p>
            <a:p>
              <a:pPr marL="119063" eaLnBrk="0" hangingPunct="0">
                <a:defRPr/>
              </a:pPr>
              <a:r>
                <a:rPr lang="en-US"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EXTEND </a:t>
              </a:r>
              <a:r>
                <a:rPr lang="en-US"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Security</a:t>
              </a:r>
            </a:p>
          </p:txBody>
        </p:sp>
        <p:grpSp>
          <p:nvGrpSpPr>
            <p:cNvPr id="107527" name="Group 43"/>
            <p:cNvGrpSpPr>
              <a:grpSpLocks/>
            </p:cNvGrpSpPr>
            <p:nvPr/>
          </p:nvGrpSpPr>
          <p:grpSpPr bwMode="auto">
            <a:xfrm>
              <a:off x="6333836" y="1664852"/>
              <a:ext cx="1905000" cy="1905000"/>
              <a:chOff x="3703050" y="1237464"/>
              <a:chExt cx="1905000" cy="1905000"/>
            </a:xfrm>
          </p:grpSpPr>
          <p:sp>
            <p:nvSpPr>
              <p:cNvPr id="19" name="Rounded Rectangle 18"/>
              <p:cNvSpPr/>
              <p:nvPr/>
            </p:nvSpPr>
            <p:spPr bwMode="auto">
              <a:xfrm>
                <a:off x="3718368" y="1291479"/>
                <a:ext cx="1857297" cy="169511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b="1" dirty="0">
                  <a:latin typeface="Segoe UI" pitchFamily="34" charset="0"/>
                  <a:ea typeface="ＭＳ Ｐゴシック" charset="-128"/>
                  <a:cs typeface="Segoe UI" pitchFamily="34" charset="0"/>
                </a:endParaRPr>
              </a:p>
            </p:txBody>
          </p:sp>
          <p:sp>
            <p:nvSpPr>
              <p:cNvPr id="24" name="Block Arc 23"/>
              <p:cNvSpPr/>
              <p:nvPr/>
            </p:nvSpPr>
            <p:spPr bwMode="auto">
              <a:xfrm flipV="1">
                <a:off x="3702494" y="1237464"/>
                <a:ext cx="1904920" cy="1904814"/>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eaLnBrk="0" hangingPunct="0">
                  <a:defRPr/>
                </a:pPr>
                <a:endParaRPr lang="en-US" b="1" dirty="0">
                  <a:latin typeface="Segoe UI" pitchFamily="34" charset="0"/>
                  <a:ea typeface="ＭＳ Ｐゴシック" charset="-128"/>
                  <a:cs typeface="Segoe UI" pitchFamily="34" charset="0"/>
                </a:endParaRPr>
              </a:p>
            </p:txBody>
          </p:sp>
          <p:grpSp>
            <p:nvGrpSpPr>
              <p:cNvPr id="107530" name="Group 43"/>
              <p:cNvGrpSpPr>
                <a:grpSpLocks/>
              </p:cNvGrpSpPr>
              <p:nvPr/>
            </p:nvGrpSpPr>
            <p:grpSpPr bwMode="auto">
              <a:xfrm>
                <a:off x="3874714" y="2148334"/>
                <a:ext cx="1568936" cy="784665"/>
                <a:chOff x="700964" y="3415859"/>
                <a:chExt cx="1187974" cy="594136"/>
              </a:xfrm>
            </p:grpSpPr>
            <p:pic>
              <p:nvPicPr>
                <p:cNvPr id="107531" name="Picture 30" descr="SLUI.exe_I0003_0409.png"/>
                <p:cNvPicPr>
                  <a:picLocks noChangeAspect="1"/>
                </p:cNvPicPr>
                <p:nvPr/>
              </p:nvPicPr>
              <p:blipFill>
                <a:blip r:embed="rId3"/>
                <a:srcRect/>
                <a:stretch>
                  <a:fillRect/>
                </a:stretch>
              </p:blipFill>
              <p:spPr bwMode="auto">
                <a:xfrm>
                  <a:off x="1117711" y="3611951"/>
                  <a:ext cx="398044" cy="398044"/>
                </a:xfrm>
                <a:prstGeom prst="rect">
                  <a:avLst/>
                </a:prstGeom>
                <a:noFill/>
                <a:ln w="9525">
                  <a:noFill/>
                  <a:miter lim="800000"/>
                  <a:headEnd/>
                  <a:tailEnd/>
                </a:ln>
              </p:spPr>
            </p:pic>
            <p:pic>
              <p:nvPicPr>
                <p:cNvPr id="107532" name="Picture 31" descr="connect.dll_I28a1_0409.png"/>
                <p:cNvPicPr>
                  <a:picLocks noChangeAspect="1"/>
                </p:cNvPicPr>
                <p:nvPr/>
              </p:nvPicPr>
              <p:blipFill>
                <a:blip r:embed="rId4"/>
                <a:srcRect/>
                <a:stretch>
                  <a:fillRect/>
                </a:stretch>
              </p:blipFill>
              <p:spPr bwMode="auto">
                <a:xfrm>
                  <a:off x="1389389" y="3415859"/>
                  <a:ext cx="499549" cy="499549"/>
                </a:xfrm>
                <a:prstGeom prst="rect">
                  <a:avLst/>
                </a:prstGeom>
                <a:noFill/>
                <a:ln w="9525">
                  <a:noFill/>
                  <a:miter lim="800000"/>
                  <a:headEnd/>
                  <a:tailEnd/>
                </a:ln>
              </p:spPr>
            </p:pic>
            <p:pic>
              <p:nvPicPr>
                <p:cNvPr id="107533" name="Picture 32" descr="connect.dll_I28a1_0409.png"/>
                <p:cNvPicPr>
                  <a:picLocks noChangeAspect="1"/>
                </p:cNvPicPr>
                <p:nvPr/>
              </p:nvPicPr>
              <p:blipFill>
                <a:blip r:embed="rId4"/>
                <a:srcRect/>
                <a:stretch>
                  <a:fillRect/>
                </a:stretch>
              </p:blipFill>
              <p:spPr bwMode="auto">
                <a:xfrm>
                  <a:off x="700964" y="3421117"/>
                  <a:ext cx="499549" cy="499549"/>
                </a:xfrm>
                <a:prstGeom prst="rect">
                  <a:avLst/>
                </a:prstGeom>
                <a:noFill/>
                <a:ln w="9525">
                  <a:noFill/>
                  <a:miter lim="800000"/>
                  <a:headEnd/>
                  <a:tailEnd/>
                </a:ln>
              </p:spPr>
            </p:pic>
          </p:grpSp>
        </p:grpSp>
      </p:grpSp>
      <p:sp>
        <p:nvSpPr>
          <p:cNvPr id="107522" name="TextBox 11">
            <a:hlinkClick r:id="rId5"/>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166688" y="1981200"/>
            <a:ext cx="8813800" cy="3633788"/>
          </a:xfrm>
          <a:prstGeom prst="roundRect">
            <a:avLst>
              <a:gd name="adj" fmla="val 2834"/>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latin typeface="Segoe" pitchFamily="34" charset="0"/>
              <a:ea typeface="ＭＳ Ｐゴシック" charset="-128"/>
              <a:cs typeface="ＭＳ Ｐゴシック" charset="-128"/>
            </a:endParaRPr>
          </a:p>
        </p:txBody>
      </p:sp>
      <p:sp>
        <p:nvSpPr>
          <p:cNvPr id="22" name="Rounded Rectangle 21"/>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109571" name="Group 18"/>
          <p:cNvGrpSpPr>
            <a:grpSpLocks/>
          </p:cNvGrpSpPr>
          <p:nvPr/>
        </p:nvGrpSpPr>
        <p:grpSpPr bwMode="auto">
          <a:xfrm>
            <a:off x="7272338" y="-36513"/>
            <a:ext cx="1871662" cy="1716088"/>
            <a:chOff x="7272669" y="-35862"/>
            <a:chExt cx="1871329" cy="1715806"/>
          </a:xfrm>
        </p:grpSpPr>
        <p:sp>
          <p:nvSpPr>
            <p:cNvPr id="21" name="Rectangle 20"/>
            <p:cNvSpPr/>
            <p:nvPr/>
          </p:nvSpPr>
          <p:spPr bwMode="auto">
            <a:xfrm rot="16200000" flipV="1">
              <a:off x="7368361" y="-95693"/>
              <a:ext cx="1679945" cy="1871329"/>
            </a:xfrm>
            <a:prstGeom prst="rect">
              <a:avLst/>
            </a:prstGeom>
            <a:gradFill flip="none" rotWithShape="1">
              <a:gsLst>
                <a:gs pos="1000">
                  <a:srgbClr val="FFC000">
                    <a:alpha val="83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grpSp>
          <p:nvGrpSpPr>
            <p:cNvPr id="109597" name="Group 15"/>
            <p:cNvGrpSpPr>
              <a:grpSpLocks/>
            </p:cNvGrpSpPr>
            <p:nvPr/>
          </p:nvGrpSpPr>
          <p:grpSpPr bwMode="auto">
            <a:xfrm>
              <a:off x="7924799" y="-35862"/>
              <a:ext cx="1076326" cy="1266827"/>
              <a:chOff x="7924799" y="-35862"/>
              <a:chExt cx="1076326" cy="1266827"/>
            </a:xfrm>
          </p:grpSpPr>
          <p:sp>
            <p:nvSpPr>
              <p:cNvPr id="24" name="Round Same Side Corner Rectangle 23"/>
              <p:cNvSpPr/>
              <p:nvPr/>
            </p:nvSpPr>
            <p:spPr bwMode="auto">
              <a:xfrm rot="10800000">
                <a:off x="7924799" y="-3586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solidFill>
                    <a:prstClr val="black"/>
                  </a:solidFill>
                  <a:latin typeface="Segoe" charset="0"/>
                  <a:ea typeface="ＭＳ Ｐゴシック" charset="-128"/>
                  <a:cs typeface="ＭＳ Ｐゴシック" charset="-128"/>
                </a:endParaRPr>
              </a:p>
            </p:txBody>
          </p:sp>
          <p:sp>
            <p:nvSpPr>
              <p:cNvPr id="25" name="Block Arc 24"/>
              <p:cNvSpPr/>
              <p:nvPr/>
            </p:nvSpPr>
            <p:spPr bwMode="auto">
              <a:xfrm flipV="1">
                <a:off x="7925015" y="154608"/>
                <a:ext cx="1076133" cy="1076148"/>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grpSp>
            <p:nvGrpSpPr>
              <p:cNvPr id="109602" name="Group 3"/>
              <p:cNvGrpSpPr>
                <a:grpSpLocks/>
              </p:cNvGrpSpPr>
              <p:nvPr/>
            </p:nvGrpSpPr>
            <p:grpSpPr bwMode="auto">
              <a:xfrm>
                <a:off x="8014833" y="399444"/>
                <a:ext cx="908505" cy="735518"/>
                <a:chOff x="7502524" y="687613"/>
                <a:chExt cx="1819278" cy="1472869"/>
              </a:xfrm>
            </p:grpSpPr>
            <p:sp>
              <p:nvSpPr>
                <p:cNvPr id="27" name="Oval 4"/>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solidFill>
                      <a:prstClr val="black"/>
                    </a:solidFill>
                    <a:ea typeface="ＭＳ Ｐゴシック" charset="-128"/>
                    <a:cs typeface="ＭＳ Ｐゴシック" charset="-128"/>
                  </a:endParaRPr>
                </a:p>
              </p:txBody>
            </p:sp>
            <p:sp>
              <p:nvSpPr>
                <p:cNvPr id="28" name="TextBox 27"/>
                <p:cNvSpPr txBox="1">
                  <a:spLocks noChangeAspect="1"/>
                </p:cNvSpPr>
                <p:nvPr/>
              </p:nvSpPr>
              <p:spPr>
                <a:xfrm>
                  <a:off x="7502524" y="1109287"/>
                  <a:ext cx="1819278" cy="1051195"/>
                </a:xfrm>
                <a:prstGeom prst="rect">
                  <a:avLst/>
                </a:prstGeom>
                <a:noFill/>
              </p:spPr>
              <p:txBody>
                <a:bodyPr/>
                <a:lstStyle/>
                <a:p>
                  <a:pPr algn="ctr" eaLnBrk="0" hangingPunct="0">
                    <a:lnSpc>
                      <a:spcPct val="80000"/>
                    </a:lnSpc>
                    <a:defRPr/>
                  </a:pPr>
                  <a:r>
                    <a:rPr lang="en-US" sz="105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Integrate</a:t>
                  </a: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and extend</a:t>
                  </a:r>
                </a:p>
                <a:p>
                  <a:pPr algn="ctr" eaLnBrk="0" hangingPunct="0">
                    <a:lnSpc>
                      <a:spcPct val="80000"/>
                    </a:lnSpc>
                    <a:defRPr/>
                  </a:pP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security</a:t>
                  </a:r>
                </a:p>
              </p:txBody>
            </p:sp>
          </p:grpSp>
        </p:grpSp>
      </p:grpSp>
      <p:grpSp>
        <p:nvGrpSpPr>
          <p:cNvPr id="109572" name="Group 43"/>
          <p:cNvGrpSpPr>
            <a:grpSpLocks/>
          </p:cNvGrpSpPr>
          <p:nvPr/>
        </p:nvGrpSpPr>
        <p:grpSpPr bwMode="auto">
          <a:xfrm>
            <a:off x="7953375" y="0"/>
            <a:ext cx="974725" cy="547688"/>
            <a:chOff x="700964" y="3415859"/>
            <a:chExt cx="1187974" cy="594136"/>
          </a:xfrm>
        </p:grpSpPr>
        <p:pic>
          <p:nvPicPr>
            <p:cNvPr id="109591" name="Picture 29" descr="SLUI.exe_I0003_0409.png"/>
            <p:cNvPicPr>
              <a:picLocks noChangeAspect="1"/>
            </p:cNvPicPr>
            <p:nvPr/>
          </p:nvPicPr>
          <p:blipFill>
            <a:blip r:embed="rId3"/>
            <a:srcRect/>
            <a:stretch>
              <a:fillRect/>
            </a:stretch>
          </p:blipFill>
          <p:spPr bwMode="auto">
            <a:xfrm>
              <a:off x="1117711" y="3611951"/>
              <a:ext cx="398044" cy="398044"/>
            </a:xfrm>
            <a:prstGeom prst="rect">
              <a:avLst/>
            </a:prstGeom>
            <a:noFill/>
            <a:ln w="9525">
              <a:noFill/>
              <a:miter lim="800000"/>
              <a:headEnd/>
              <a:tailEnd/>
            </a:ln>
          </p:spPr>
        </p:pic>
        <p:pic>
          <p:nvPicPr>
            <p:cNvPr id="109592" name="Picture 30" descr="connect.dll_I28a1_0409.png"/>
            <p:cNvPicPr>
              <a:picLocks noChangeAspect="1"/>
            </p:cNvPicPr>
            <p:nvPr/>
          </p:nvPicPr>
          <p:blipFill>
            <a:blip r:embed="rId4"/>
            <a:srcRect/>
            <a:stretch>
              <a:fillRect/>
            </a:stretch>
          </p:blipFill>
          <p:spPr bwMode="auto">
            <a:xfrm>
              <a:off x="1389389" y="3415859"/>
              <a:ext cx="499549" cy="499549"/>
            </a:xfrm>
            <a:prstGeom prst="rect">
              <a:avLst/>
            </a:prstGeom>
            <a:noFill/>
            <a:ln w="9525">
              <a:noFill/>
              <a:miter lim="800000"/>
              <a:headEnd/>
              <a:tailEnd/>
            </a:ln>
          </p:spPr>
        </p:pic>
        <p:pic>
          <p:nvPicPr>
            <p:cNvPr id="109593" name="Picture 31" descr="connect.dll_I28a1_0409.png"/>
            <p:cNvPicPr>
              <a:picLocks noChangeAspect="1"/>
            </p:cNvPicPr>
            <p:nvPr/>
          </p:nvPicPr>
          <p:blipFill>
            <a:blip r:embed="rId4"/>
            <a:srcRect/>
            <a:stretch>
              <a:fillRect/>
            </a:stretch>
          </p:blipFill>
          <p:spPr bwMode="auto">
            <a:xfrm>
              <a:off x="700964" y="3421117"/>
              <a:ext cx="499549" cy="499549"/>
            </a:xfrm>
            <a:prstGeom prst="rect">
              <a:avLst/>
            </a:prstGeom>
            <a:noFill/>
            <a:ln w="9525">
              <a:noFill/>
              <a:miter lim="800000"/>
              <a:headEnd/>
              <a:tailEnd/>
            </a:ln>
          </p:spPr>
        </p:pic>
      </p:grpSp>
      <p:sp>
        <p:nvSpPr>
          <p:cNvPr id="109573" name="Rectangle 3"/>
          <p:cNvSpPr>
            <a:spLocks noGrp="1" noChangeArrowheads="1"/>
          </p:cNvSpPr>
          <p:nvPr>
            <p:ph type="title"/>
          </p:nvPr>
        </p:nvSpPr>
        <p:spPr/>
        <p:txBody>
          <a:bodyPr/>
          <a:lstStyle/>
          <a:p>
            <a:r>
              <a:rPr altLang="zh-CN" smtClean="0"/>
              <a:t>Integration with Infrastructure</a:t>
            </a:r>
          </a:p>
        </p:txBody>
      </p:sp>
      <p:graphicFrame>
        <p:nvGraphicFramePr>
          <p:cNvPr id="9" name="Table 8"/>
          <p:cNvGraphicFramePr>
            <a:graphicFrameLocks noGrp="1"/>
          </p:cNvGraphicFramePr>
          <p:nvPr/>
        </p:nvGraphicFramePr>
        <p:xfrm>
          <a:off x="420688" y="2157413"/>
          <a:ext cx="8266112" cy="3200400"/>
        </p:xfrm>
        <a:graphic>
          <a:graphicData uri="http://schemas.openxmlformats.org/drawingml/2006/table">
            <a:tbl>
              <a:tblPr firstRow="1" bandRow="1">
                <a:tableStyleId>{0505E3EF-67EA-436B-97B2-0124C06EBD24}</a:tableStyleId>
              </a:tblPr>
              <a:tblGrid>
                <a:gridCol w="1216730"/>
                <a:gridCol w="7049505"/>
              </a:tblGrid>
              <a:tr h="928686">
                <a:tc>
                  <a:txBody>
                    <a:bodyPr/>
                    <a:lstStyle/>
                    <a:p>
                      <a:pPr algn="ctr"/>
                      <a:r>
                        <a:rPr lang="en-US" sz="1400" b="0" dirty="0" smtClean="0">
                          <a:latin typeface="Segoe Semibold" pitchFamily="34" charset="0"/>
                        </a:rPr>
                        <a:t>Windows</a:t>
                      </a:r>
                      <a:endParaRPr lang="en-US" sz="1400" b="0" dirty="0">
                        <a:solidFill>
                          <a:schemeClr val="tx1"/>
                        </a:solidFill>
                        <a:latin typeface="Segoe Semibold" pitchFamily="34" charset="0"/>
                      </a:endParaRPr>
                    </a:p>
                  </a:txBody>
                  <a:tcPr anchor="ctr">
                    <a:gradFill>
                      <a:gsLst>
                        <a:gs pos="0">
                          <a:schemeClr val="bg1">
                            <a:lumMod val="85000"/>
                          </a:schemeClr>
                        </a:gs>
                        <a:gs pos="53000">
                          <a:schemeClr val="bg1">
                            <a:lumMod val="75000"/>
                          </a:schemeClr>
                        </a:gs>
                        <a:gs pos="83000">
                          <a:schemeClr val="bg1">
                            <a:lumMod val="65000"/>
                          </a:schemeClr>
                        </a:gs>
                        <a:gs pos="100000">
                          <a:schemeClr val="bg1">
                            <a:lumMod val="50000"/>
                            <a:alpha val="29000"/>
                          </a:schemeClr>
                        </a:gs>
                      </a:gsLst>
                      <a:lin ang="5400000" scaled="0"/>
                    </a:gradFill>
                  </a:tcPr>
                </a:tc>
                <a:tc>
                  <a:txBody>
                    <a:bodyPr/>
                    <a:lstStyle/>
                    <a:p>
                      <a:pPr marL="344488" marR="0" lvl="1" indent="-230188" algn="l" defTabSz="914099" rtl="0" eaLnBrk="0" fontAlgn="base" latinLnBrk="0" hangingPunct="0">
                        <a:lnSpc>
                          <a:spcPct val="90000"/>
                        </a:lnSpc>
                        <a:spcBef>
                          <a:spcPts val="0"/>
                        </a:spcBef>
                        <a:spcAft>
                          <a:spcPts val="600"/>
                        </a:spcAft>
                        <a:buClr>
                          <a:srgbClr val="3C938C"/>
                        </a:buClr>
                        <a:buSzPct val="120000"/>
                        <a:buFont typeface="Arial" pitchFamily="34" charset="0"/>
                        <a:buChar char="•"/>
                        <a:tabLst/>
                        <a:defRPr/>
                      </a:pPr>
                      <a:r>
                        <a:rPr lang="en-US" sz="1200" b="0" kern="1200" dirty="0" smtClean="0">
                          <a:solidFill>
                            <a:schemeClr val="tx1"/>
                          </a:solidFill>
                          <a:latin typeface="Segoe" charset="0"/>
                          <a:ea typeface="ＭＳ Ｐゴシック" charset="-128"/>
                          <a:cs typeface="ＭＳ Ｐゴシック" charset="-128"/>
                        </a:rPr>
                        <a:t>Filter Manager:</a:t>
                      </a:r>
                      <a:r>
                        <a:rPr lang="en-US" sz="1200" b="0" kern="1200" baseline="0" dirty="0" smtClean="0">
                          <a:solidFill>
                            <a:schemeClr val="tx1"/>
                          </a:solidFill>
                          <a:latin typeface="Segoe" charset="0"/>
                          <a:ea typeface="ＭＳ Ｐゴシック" charset="-128"/>
                          <a:cs typeface="ＭＳ Ｐゴシック" charset="-128"/>
                        </a:rPr>
                        <a:t> Promotes s</a:t>
                      </a:r>
                      <a:r>
                        <a:rPr lang="en-US" sz="1200" b="0" kern="1200" dirty="0" smtClean="0">
                          <a:solidFill>
                            <a:schemeClr val="tx1"/>
                          </a:solidFill>
                          <a:latin typeface="Segoe" charset="0"/>
                          <a:ea typeface="ＭＳ Ｐゴシック" charset="-128"/>
                          <a:cs typeface="ＭＳ Ｐゴシック" charset="-128"/>
                        </a:rPr>
                        <a:t>table performance,</a:t>
                      </a:r>
                      <a:r>
                        <a:rPr lang="en-US" sz="1200" b="0" kern="1200" baseline="0" dirty="0" smtClean="0">
                          <a:solidFill>
                            <a:schemeClr val="tx1"/>
                          </a:solidFill>
                          <a:latin typeface="Segoe" charset="0"/>
                          <a:ea typeface="ＭＳ Ｐゴシック" charset="-128"/>
                          <a:cs typeface="ＭＳ Ｐゴシック" charset="-128"/>
                        </a:rPr>
                        <a:t> </a:t>
                      </a:r>
                      <a:r>
                        <a:rPr lang="en-US" sz="1200" b="0" kern="1200" dirty="0" smtClean="0">
                          <a:solidFill>
                            <a:schemeClr val="tx1"/>
                          </a:solidFill>
                          <a:latin typeface="Segoe" charset="0"/>
                          <a:ea typeface="ＭＳ Ｐゴシック" charset="-128"/>
                          <a:cs typeface="ＭＳ Ｐゴシック" charset="-128"/>
                        </a:rPr>
                        <a:t>scans</a:t>
                      </a:r>
                      <a:r>
                        <a:rPr lang="en-US" sz="1200" b="0" kern="1200" baseline="0" dirty="0" smtClean="0">
                          <a:solidFill>
                            <a:schemeClr val="tx1"/>
                          </a:solidFill>
                          <a:latin typeface="Segoe" charset="0"/>
                          <a:ea typeface="ＭＳ Ｐゴシック" charset="-128"/>
                          <a:cs typeface="ＭＳ Ｐゴシック" charset="-128"/>
                        </a:rPr>
                        <a:t> for</a:t>
                      </a:r>
                      <a:r>
                        <a:rPr lang="en-US" sz="1200" b="0" kern="1200" dirty="0" smtClean="0">
                          <a:solidFill>
                            <a:schemeClr val="tx1"/>
                          </a:solidFill>
                          <a:latin typeface="Segoe" charset="0"/>
                          <a:ea typeface="ＭＳ Ｐゴシック" charset="-128"/>
                          <a:cs typeface="ＭＳ Ｐゴシック" charset="-128"/>
                        </a:rPr>
                        <a:t> viruses and spyware in real</a:t>
                      </a:r>
                      <a:r>
                        <a:rPr lang="en-US" sz="1200" b="0" kern="1200" baseline="0" dirty="0" smtClean="0">
                          <a:solidFill>
                            <a:schemeClr val="tx1"/>
                          </a:solidFill>
                          <a:latin typeface="Segoe" charset="0"/>
                          <a:ea typeface="ＭＳ Ｐゴシック" charset="-128"/>
                          <a:cs typeface="ＭＳ Ｐゴシック" charset="-128"/>
                        </a:rPr>
                        <a:t> </a:t>
                      </a:r>
                      <a:r>
                        <a:rPr lang="en-US" sz="1200" b="0" kern="1200" dirty="0" smtClean="0">
                          <a:solidFill>
                            <a:schemeClr val="tx1"/>
                          </a:solidFill>
                          <a:latin typeface="Segoe" charset="0"/>
                          <a:ea typeface="ＭＳ Ｐゴシック" charset="-128"/>
                          <a:cs typeface="ＭＳ Ｐゴシック" charset="-128"/>
                        </a:rPr>
                        <a:t>time</a:t>
                      </a:r>
                    </a:p>
                    <a:p>
                      <a:pPr marL="344488" marR="0" lvl="1" indent="-230188" algn="l" defTabSz="914099" rtl="0" eaLnBrk="0" fontAlgn="base" latinLnBrk="0" hangingPunct="0">
                        <a:lnSpc>
                          <a:spcPct val="90000"/>
                        </a:lnSpc>
                        <a:spcBef>
                          <a:spcPts val="0"/>
                        </a:spcBef>
                        <a:spcAft>
                          <a:spcPts val="600"/>
                        </a:spcAft>
                        <a:buClr>
                          <a:srgbClr val="3C938C"/>
                        </a:buClr>
                        <a:buSzPct val="120000"/>
                        <a:buFont typeface="Arial" pitchFamily="34" charset="0"/>
                        <a:buChar char="•"/>
                        <a:tabLst/>
                        <a:defRPr/>
                      </a:pPr>
                      <a:r>
                        <a:rPr lang="en-US" sz="1200" b="0" kern="1200" noProof="0" dirty="0" smtClean="0">
                          <a:solidFill>
                            <a:schemeClr val="tx1"/>
                          </a:solidFill>
                          <a:latin typeface="Segoe" charset="0"/>
                          <a:ea typeface="ＭＳ Ｐゴシック" charset="-128"/>
                          <a:cs typeface="ＭＳ Ｐゴシック" charset="-128"/>
                        </a:rPr>
                        <a:t>Support for Transactional NTFS:</a:t>
                      </a:r>
                      <a:r>
                        <a:rPr lang="en-US" sz="1200" b="0" kern="1200" baseline="0" noProof="0" dirty="0" smtClean="0">
                          <a:solidFill>
                            <a:schemeClr val="tx1"/>
                          </a:solidFill>
                          <a:latin typeface="Segoe" charset="0"/>
                          <a:ea typeface="ＭＳ Ｐゴシック" charset="-128"/>
                          <a:cs typeface="ＭＳ Ｐゴシック" charset="-128"/>
                        </a:rPr>
                        <a:t> Efficiently handles errors and protects data</a:t>
                      </a:r>
                      <a:r>
                        <a:rPr lang="en-US" sz="1200" b="0" kern="1200" noProof="0" dirty="0" smtClean="0">
                          <a:solidFill>
                            <a:schemeClr val="tx1"/>
                          </a:solidFill>
                          <a:latin typeface="Segoe" charset="0"/>
                          <a:ea typeface="ＭＳ Ｐゴシック" charset="-128"/>
                          <a:cs typeface="ＭＳ Ｐゴシック" charset="-128"/>
                        </a:rPr>
                        <a:t>, uses Windows Image File (WIM) for hard drive imaging</a:t>
                      </a:r>
                    </a:p>
                  </a:txBody>
                  <a:tcPr anchor="ctr">
                    <a:solidFill>
                      <a:schemeClr val="bg1">
                        <a:lumMod val="85000"/>
                      </a:schemeClr>
                    </a:solidFill>
                  </a:tcPr>
                </a:tc>
              </a:tr>
              <a:tr h="1243013">
                <a:tc>
                  <a:txBody>
                    <a:bodyPr/>
                    <a:lstStyle/>
                    <a:p>
                      <a:pPr algn="ctr"/>
                      <a:r>
                        <a:rPr lang="en-US" sz="1400" b="0" dirty="0" smtClean="0">
                          <a:latin typeface="Segoe Semibold" pitchFamily="34" charset="0"/>
                        </a:rPr>
                        <a:t>Active Directory</a:t>
                      </a:r>
                      <a:endParaRPr lang="en-US" sz="1400" b="0" dirty="0">
                        <a:solidFill>
                          <a:schemeClr val="tx1"/>
                        </a:solidFill>
                        <a:latin typeface="Segoe Semibold" pitchFamily="34" charset="0"/>
                      </a:endParaRPr>
                    </a:p>
                  </a:txBody>
                  <a:tcPr anchor="ctr">
                    <a:gradFill>
                      <a:gsLst>
                        <a:gs pos="0">
                          <a:schemeClr val="bg1">
                            <a:lumMod val="85000"/>
                          </a:schemeClr>
                        </a:gs>
                        <a:gs pos="53000">
                          <a:schemeClr val="bg1">
                            <a:lumMod val="75000"/>
                          </a:schemeClr>
                        </a:gs>
                        <a:gs pos="83000">
                          <a:schemeClr val="bg1">
                            <a:lumMod val="65000"/>
                          </a:schemeClr>
                        </a:gs>
                        <a:gs pos="100000">
                          <a:schemeClr val="bg1">
                            <a:lumMod val="50000"/>
                            <a:alpha val="29000"/>
                          </a:schemeClr>
                        </a:gs>
                      </a:gsLst>
                      <a:lin ang="5400000" scaled="0"/>
                    </a:gradFill>
                  </a:tcPr>
                </a:tc>
                <a:tc>
                  <a:txBody>
                    <a:bodyPr/>
                    <a:lstStyle/>
                    <a:p>
                      <a:pPr marL="344488" marR="0" lvl="1" indent="-230188" algn="l" defTabSz="914099" rtl="0" eaLnBrk="0" fontAlgn="base" latinLnBrk="0" hangingPunct="0">
                        <a:lnSpc>
                          <a:spcPct val="90000"/>
                        </a:lnSpc>
                        <a:spcBef>
                          <a:spcPts val="0"/>
                        </a:spcBef>
                        <a:spcAft>
                          <a:spcPts val="600"/>
                        </a:spcAft>
                        <a:buClr>
                          <a:srgbClr val="3C938C"/>
                        </a:buClr>
                        <a:buSzPct val="120000"/>
                        <a:buFont typeface="Arial" pitchFamily="34" charset="0"/>
                        <a:buChar char="•"/>
                        <a:tabLst/>
                        <a:defRPr/>
                      </a:pPr>
                      <a:r>
                        <a:rPr lang="en-US" sz="1200" b="0" kern="1200" noProof="0" dirty="0" smtClean="0">
                          <a:solidFill>
                            <a:schemeClr val="tx1"/>
                          </a:solidFill>
                          <a:latin typeface="Segoe" charset="0"/>
                          <a:ea typeface="ＭＳ Ｐゴシック" charset="-128"/>
                          <a:cs typeface="ＭＳ Ｐゴシック" charset="-128"/>
                        </a:rPr>
                        <a:t>Single policy configures antivirus, anti-spyware, and state assessment</a:t>
                      </a:r>
                    </a:p>
                    <a:p>
                      <a:pPr marL="344488" marR="0" lvl="1" indent="-230188" algn="l" defTabSz="914099" rtl="0" eaLnBrk="0" fontAlgn="base" latinLnBrk="0" hangingPunct="0">
                        <a:lnSpc>
                          <a:spcPct val="90000"/>
                        </a:lnSpc>
                        <a:spcBef>
                          <a:spcPts val="0"/>
                        </a:spcBef>
                        <a:spcAft>
                          <a:spcPts val="600"/>
                        </a:spcAft>
                        <a:buClr>
                          <a:srgbClr val="3C938C"/>
                        </a:buClr>
                        <a:buSzPct val="120000"/>
                        <a:buFont typeface="Arial" pitchFamily="34" charset="0"/>
                        <a:buChar char="•"/>
                        <a:tabLst/>
                        <a:defRPr/>
                      </a:pPr>
                      <a:r>
                        <a:rPr lang="en-US" sz="1200" b="0" kern="1200" noProof="0" dirty="0" smtClean="0">
                          <a:solidFill>
                            <a:schemeClr val="tx1"/>
                          </a:solidFill>
                          <a:latin typeface="Segoe" charset="0"/>
                          <a:ea typeface="ＭＳ Ｐゴシック" charset="-128"/>
                          <a:cs typeface="ＭＳ Ｐゴシック" charset="-128"/>
                        </a:rPr>
                        <a:t>Forefront Client Security console is integrated with Active Directory for easy policy deployment</a:t>
                      </a:r>
                    </a:p>
                    <a:p>
                      <a:pPr marL="344488" marR="0" lvl="1" indent="-230188" algn="l" defTabSz="914099" rtl="0" eaLnBrk="0" fontAlgn="base" latinLnBrk="0" hangingPunct="0">
                        <a:lnSpc>
                          <a:spcPct val="90000"/>
                        </a:lnSpc>
                        <a:spcBef>
                          <a:spcPts val="0"/>
                        </a:spcBef>
                        <a:spcAft>
                          <a:spcPts val="600"/>
                        </a:spcAft>
                        <a:buClr>
                          <a:srgbClr val="3C938C"/>
                        </a:buClr>
                        <a:buSzPct val="120000"/>
                        <a:buFont typeface="Arial" pitchFamily="34" charset="0"/>
                        <a:buChar char="•"/>
                        <a:tabLst/>
                        <a:defRPr/>
                      </a:pPr>
                      <a:r>
                        <a:rPr lang="en-US" sz="1200" b="0" kern="1200" noProof="0" dirty="0" smtClean="0">
                          <a:solidFill>
                            <a:schemeClr val="tx1"/>
                          </a:solidFill>
                          <a:latin typeface="Segoe" charset="0"/>
                          <a:ea typeface="ＭＳ Ｐゴシック" charset="-128"/>
                          <a:cs typeface="ＭＳ Ｐゴシック" charset="-128"/>
                        </a:rPr>
                        <a:t>Policy also</a:t>
                      </a:r>
                      <a:r>
                        <a:rPr lang="en-US" sz="1200" b="0" kern="1200" baseline="0" noProof="0" dirty="0" smtClean="0">
                          <a:solidFill>
                            <a:schemeClr val="tx1"/>
                          </a:solidFill>
                          <a:latin typeface="Segoe" charset="0"/>
                          <a:ea typeface="ＭＳ Ｐゴシック" charset="-128"/>
                          <a:cs typeface="ＭＳ Ｐゴシック" charset="-128"/>
                        </a:rPr>
                        <a:t> </a:t>
                      </a:r>
                      <a:r>
                        <a:rPr lang="en-US" sz="1200" b="0" kern="1200" noProof="0" dirty="0" smtClean="0">
                          <a:solidFill>
                            <a:schemeClr val="tx1"/>
                          </a:solidFill>
                          <a:latin typeface="Segoe" charset="0"/>
                          <a:ea typeface="ＭＳ Ｐゴシック" charset="-128"/>
                          <a:cs typeface="ＭＳ Ｐゴシック" charset="-128"/>
                        </a:rPr>
                        <a:t>can be deployed via Group Policy management console or through third-party software distribution systems</a:t>
                      </a:r>
                    </a:p>
                  </a:txBody>
                  <a:tcPr anchor="ctr">
                    <a:solidFill>
                      <a:schemeClr val="bg1">
                        <a:lumMod val="85000"/>
                      </a:schemeClr>
                    </a:solidFill>
                  </a:tcPr>
                </a:tc>
              </a:tr>
              <a:tr h="1028700">
                <a:tc>
                  <a:txBody>
                    <a:bodyPr/>
                    <a:lstStyle/>
                    <a:p>
                      <a:pPr algn="ctr"/>
                      <a:r>
                        <a:rPr lang="en-US" sz="1400" b="0" dirty="0" smtClean="0">
                          <a:latin typeface="Segoe Semibold" pitchFamily="34" charset="0"/>
                        </a:rPr>
                        <a:t>Operations Manager (Embedded)</a:t>
                      </a:r>
                      <a:endParaRPr lang="en-US" sz="1400" b="0" dirty="0">
                        <a:solidFill>
                          <a:schemeClr val="tx1"/>
                        </a:solidFill>
                        <a:latin typeface="Segoe Semibold" pitchFamily="34" charset="0"/>
                      </a:endParaRPr>
                    </a:p>
                  </a:txBody>
                  <a:tcPr anchor="ctr">
                    <a:gradFill>
                      <a:gsLst>
                        <a:gs pos="0">
                          <a:schemeClr val="bg1">
                            <a:lumMod val="85000"/>
                          </a:schemeClr>
                        </a:gs>
                        <a:gs pos="53000">
                          <a:schemeClr val="bg1">
                            <a:lumMod val="75000"/>
                          </a:schemeClr>
                        </a:gs>
                        <a:gs pos="83000">
                          <a:schemeClr val="bg1">
                            <a:lumMod val="65000"/>
                          </a:schemeClr>
                        </a:gs>
                        <a:gs pos="100000">
                          <a:schemeClr val="bg1">
                            <a:lumMod val="50000"/>
                            <a:alpha val="29000"/>
                          </a:schemeClr>
                        </a:gs>
                      </a:gsLst>
                      <a:lin ang="5400000" scaled="0"/>
                    </a:gradFill>
                  </a:tcPr>
                </a:tc>
                <a:tc>
                  <a:txBody>
                    <a:bodyPr/>
                    <a:lstStyle/>
                    <a:p>
                      <a:pPr marL="344488" marR="0" lvl="1" indent="-230188" algn="l" defTabSz="914099" rtl="0" eaLnBrk="0" fontAlgn="base" latinLnBrk="0" hangingPunct="0">
                        <a:lnSpc>
                          <a:spcPct val="90000"/>
                        </a:lnSpc>
                        <a:spcBef>
                          <a:spcPts val="0"/>
                        </a:spcBef>
                        <a:spcAft>
                          <a:spcPts val="600"/>
                        </a:spcAft>
                        <a:buClr>
                          <a:srgbClr val="3C938C"/>
                        </a:buClr>
                        <a:buSzPct val="120000"/>
                        <a:buFont typeface="Arial" pitchFamily="34" charset="0"/>
                        <a:buChar char="•"/>
                        <a:tabLst/>
                        <a:defRPr/>
                      </a:pPr>
                      <a:r>
                        <a:rPr lang="en-US" sz="1200" b="0" kern="1200" noProof="0" dirty="0" smtClean="0">
                          <a:solidFill>
                            <a:schemeClr val="tx1"/>
                          </a:solidFill>
                          <a:latin typeface="Segoe" charset="0"/>
                          <a:ea typeface="ＭＳ Ｐゴシック" charset="-128"/>
                          <a:cs typeface="ＭＳ Ｐゴシック" charset="-128"/>
                        </a:rPr>
                        <a:t>Provides real-time alerting and reporting</a:t>
                      </a:r>
                    </a:p>
                    <a:p>
                      <a:pPr marL="344488" marR="0" lvl="1" indent="-230188" algn="l" defTabSz="914099" rtl="0" eaLnBrk="0" fontAlgn="base" latinLnBrk="0" hangingPunct="0">
                        <a:lnSpc>
                          <a:spcPct val="90000"/>
                        </a:lnSpc>
                        <a:spcBef>
                          <a:spcPts val="0"/>
                        </a:spcBef>
                        <a:spcAft>
                          <a:spcPts val="600"/>
                        </a:spcAft>
                        <a:buClr>
                          <a:srgbClr val="3C938C"/>
                        </a:buClr>
                        <a:buSzPct val="120000"/>
                        <a:buFont typeface="Arial" pitchFamily="34" charset="0"/>
                        <a:buChar char="•"/>
                        <a:tabLst/>
                        <a:defRPr/>
                      </a:pPr>
                      <a:r>
                        <a:rPr lang="en-US" sz="1200" b="0" kern="1200" noProof="0" dirty="0" smtClean="0">
                          <a:solidFill>
                            <a:schemeClr val="tx1"/>
                          </a:solidFill>
                          <a:latin typeface="Segoe" charset="0"/>
                          <a:ea typeface="ＭＳ Ｐゴシック" charset="-128"/>
                          <a:cs typeface="ＭＳ Ｐゴシック" charset="-128"/>
                        </a:rPr>
                        <a:t>Event Flood Protection shields the reporting infrastructure during an outbreak from </a:t>
                      </a:r>
                      <a:br>
                        <a:rPr lang="en-US" sz="1200" b="0" kern="1200" noProof="0" dirty="0" smtClean="0">
                          <a:solidFill>
                            <a:schemeClr val="tx1"/>
                          </a:solidFill>
                          <a:latin typeface="Segoe" charset="0"/>
                          <a:ea typeface="ＭＳ Ｐゴシック" charset="-128"/>
                          <a:cs typeface="ＭＳ Ｐゴシック" charset="-128"/>
                        </a:rPr>
                      </a:br>
                      <a:r>
                        <a:rPr lang="en-US" sz="1200" b="0" kern="1200" noProof="0" dirty="0" smtClean="0">
                          <a:solidFill>
                            <a:schemeClr val="tx1"/>
                          </a:solidFill>
                          <a:latin typeface="Segoe" charset="0"/>
                          <a:ea typeface="ＭＳ Ｐゴシック" charset="-128"/>
                          <a:cs typeface="ＭＳ Ｐゴシック" charset="-128"/>
                        </a:rPr>
                        <a:t>infected clients</a:t>
                      </a:r>
                    </a:p>
                  </a:txBody>
                  <a:tcPr anchor="ctr">
                    <a:solidFill>
                      <a:schemeClr val="bg1">
                        <a:lumMod val="85000"/>
                      </a:schemeClr>
                    </a:solidFill>
                  </a:tcPr>
                </a:tc>
              </a:tr>
            </a:tbl>
          </a:graphicData>
        </a:graphic>
      </p:graphicFrame>
      <p:pic>
        <p:nvPicPr>
          <p:cNvPr id="109588" name="Picture 3" descr="C:\Users\joel.sloss.ADVAIYA\Desktop\Logos\Forefront Client Security\forefront client security grid bl h.png"/>
          <p:cNvPicPr>
            <a:picLocks noChangeAspect="1" noChangeArrowheads="1"/>
          </p:cNvPicPr>
          <p:nvPr/>
        </p:nvPicPr>
        <p:blipFill>
          <a:blip r:embed="rId5"/>
          <a:srcRect/>
          <a:stretch>
            <a:fillRect/>
          </a:stretch>
        </p:blipFill>
        <p:spPr bwMode="auto">
          <a:xfrm>
            <a:off x="3505200" y="1058863"/>
            <a:ext cx="1201738" cy="465137"/>
          </a:xfrm>
          <a:prstGeom prst="rect">
            <a:avLst/>
          </a:prstGeom>
          <a:noFill/>
          <a:ln w="9525">
            <a:noFill/>
            <a:miter lim="800000"/>
            <a:headEnd/>
            <a:tailEnd/>
          </a:ln>
        </p:spPr>
      </p:pic>
      <p:pic>
        <p:nvPicPr>
          <p:cNvPr id="109589" name="Picture 19" descr="AD-RMS_sml.png"/>
          <p:cNvPicPr>
            <a:picLocks noChangeAspect="1"/>
          </p:cNvPicPr>
          <p:nvPr/>
        </p:nvPicPr>
        <p:blipFill>
          <a:blip r:embed="rId6"/>
          <a:srcRect/>
          <a:stretch>
            <a:fillRect/>
          </a:stretch>
        </p:blipFill>
        <p:spPr bwMode="auto">
          <a:xfrm>
            <a:off x="528638" y="1066800"/>
            <a:ext cx="2489200" cy="425450"/>
          </a:xfrm>
          <a:prstGeom prst="rect">
            <a:avLst/>
          </a:prstGeom>
          <a:noFill/>
          <a:ln w="9525">
            <a:noFill/>
            <a:miter lim="800000"/>
            <a:headEnd/>
            <a:tailEnd/>
          </a:ln>
        </p:spPr>
      </p:pic>
      <p:sp>
        <p:nvSpPr>
          <p:cNvPr id="109590" name="TextBox 33">
            <a:hlinkClick r:id="rId7"/>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bwMode="auto">
          <a:xfrm>
            <a:off x="4800600" y="1755775"/>
            <a:ext cx="3703058" cy="4458789"/>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fontAlgn="auto">
              <a:spcBef>
                <a:spcPts val="0"/>
              </a:spcBef>
              <a:spcAft>
                <a:spcPts val="0"/>
              </a:spcAft>
              <a:defRPr/>
            </a:pPr>
            <a:endParaRPr lang="en-US" sz="1800" b="1" dirty="0">
              <a:solidFill>
                <a:srgbClr val="FFFFFF"/>
              </a:solidFill>
              <a:latin typeface="Segoe UI" pitchFamily="34" charset="0"/>
              <a:cs typeface="Segoe UI" pitchFamily="34" charset="0"/>
            </a:endParaRPr>
          </a:p>
        </p:txBody>
      </p:sp>
      <p:sp>
        <p:nvSpPr>
          <p:cNvPr id="57" name="Rounded Rectangle 56"/>
          <p:cNvSpPr/>
          <p:nvPr/>
        </p:nvSpPr>
        <p:spPr bwMode="auto">
          <a:xfrm>
            <a:off x="576945" y="1908176"/>
            <a:ext cx="3703058" cy="4306388"/>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fontAlgn="auto">
              <a:spcBef>
                <a:spcPts val="0"/>
              </a:spcBef>
              <a:spcAft>
                <a:spcPts val="0"/>
              </a:spcAft>
              <a:defRPr/>
            </a:pPr>
            <a:endParaRPr lang="en-US" sz="1800" b="1" dirty="0">
              <a:solidFill>
                <a:srgbClr val="FFFFFF"/>
              </a:solidFill>
              <a:latin typeface="Segoe UI" pitchFamily="34" charset="0"/>
              <a:cs typeface="Segoe UI" pitchFamily="34" charset="0"/>
            </a:endParaRPr>
          </a:p>
        </p:txBody>
      </p:sp>
      <p:sp>
        <p:nvSpPr>
          <p:cNvPr id="55" name="Rounded Rectangle 54"/>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sp>
        <p:nvSpPr>
          <p:cNvPr id="111624" name="Text Placeholder 2"/>
          <p:cNvSpPr txBox="1">
            <a:spLocks/>
          </p:cNvSpPr>
          <p:nvPr/>
        </p:nvSpPr>
        <p:spPr bwMode="auto">
          <a:xfrm>
            <a:off x="169863" y="1954213"/>
            <a:ext cx="3992562" cy="2743200"/>
          </a:xfrm>
          <a:prstGeom prst="rect">
            <a:avLst/>
          </a:prstGeom>
          <a:noFill/>
          <a:ln w="9525">
            <a:noFill/>
            <a:miter lim="800000"/>
            <a:headEnd/>
            <a:tailEnd/>
          </a:ln>
        </p:spPr>
        <p:txBody>
          <a:bodyPr/>
          <a:lstStyle/>
          <a:p>
            <a:pPr marL="800100" lvl="1" indent="-230188" defTabSz="912813">
              <a:lnSpc>
                <a:spcPct val="90000"/>
              </a:lnSpc>
              <a:spcAft>
                <a:spcPts val="1200"/>
              </a:spcAft>
              <a:buClr>
                <a:srgbClr val="3172C4"/>
              </a:buClr>
              <a:buSzPct val="120000"/>
            </a:pPr>
            <a:r>
              <a:rPr lang="en-US" altLang="zh-CN" sz="1600">
                <a:solidFill>
                  <a:srgbClr val="000000"/>
                </a:solidFill>
                <a:latin typeface="Segoe Semibold"/>
              </a:rPr>
              <a:t>Microsoft BitLocker</a:t>
            </a:r>
            <a:r>
              <a:rPr lang="en-US" altLang="zh-CN" sz="1600" baseline="30000">
                <a:solidFill>
                  <a:srgbClr val="000000"/>
                </a:solidFill>
                <a:latin typeface="Segoe Semibold"/>
              </a:rPr>
              <a:t>®</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BitLocker Drive Encryption –</a:t>
            </a:r>
            <a:br>
              <a:rPr lang="en-US" altLang="zh-CN" sz="1400">
                <a:latin typeface="Segoe"/>
              </a:rPr>
            </a:br>
            <a:r>
              <a:rPr lang="en-US" altLang="zh-CN" sz="1400">
                <a:latin typeface="Segoe"/>
              </a:rPr>
              <a:t> Windows Volume</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Trusted Platform Module (TPM) </a:t>
            </a:r>
            <a:br>
              <a:rPr lang="en-US" altLang="zh-CN" sz="1400">
                <a:latin typeface="Segoe"/>
              </a:rPr>
            </a:br>
            <a:r>
              <a:rPr lang="en-US" altLang="zh-CN" sz="1400">
                <a:latin typeface="Segoe"/>
              </a:rPr>
              <a:t>to protect data</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Integrity check of Windows boot files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Pre-OS multi-factor authentication</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AES 128-bit or AES 256-bit </a:t>
            </a:r>
            <a:br>
              <a:rPr lang="en-US" altLang="zh-CN" sz="1400">
                <a:latin typeface="Segoe"/>
              </a:rPr>
            </a:br>
            <a:r>
              <a:rPr lang="en-US" altLang="zh-CN" sz="1400">
                <a:latin typeface="Segoe"/>
              </a:rPr>
              <a:t>key encryption</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Store recovery information in Active Directory for manageability</a:t>
            </a:r>
          </a:p>
        </p:txBody>
      </p:sp>
      <p:sp>
        <p:nvSpPr>
          <p:cNvPr id="111625" name="Text Placeholder 2"/>
          <p:cNvSpPr txBox="1">
            <a:spLocks/>
          </p:cNvSpPr>
          <p:nvPr/>
        </p:nvSpPr>
        <p:spPr bwMode="auto">
          <a:xfrm>
            <a:off x="4386263" y="1954213"/>
            <a:ext cx="3921125" cy="2324100"/>
          </a:xfrm>
          <a:prstGeom prst="rect">
            <a:avLst/>
          </a:prstGeom>
          <a:noFill/>
          <a:ln w="9525">
            <a:noFill/>
            <a:miter lim="800000"/>
            <a:headEnd/>
            <a:tailEnd/>
          </a:ln>
        </p:spPr>
        <p:txBody>
          <a:bodyPr/>
          <a:lstStyle/>
          <a:p>
            <a:pPr marL="800100" lvl="1" indent="-230188" defTabSz="912813">
              <a:lnSpc>
                <a:spcPct val="90000"/>
              </a:lnSpc>
              <a:spcAft>
                <a:spcPts val="1200"/>
              </a:spcAft>
              <a:buClr>
                <a:srgbClr val="3172C4"/>
              </a:buClr>
              <a:buSzPct val="120000"/>
            </a:pPr>
            <a:r>
              <a:rPr lang="en-US" altLang="zh-CN" sz="1600">
                <a:solidFill>
                  <a:srgbClr val="000000"/>
                </a:solidFill>
                <a:latin typeface="Segoe Semibold"/>
              </a:rPr>
              <a:t>Microsoft BitLocker-To-Go™</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Data protection for removable storage devices such as USB </a:t>
            </a:r>
            <a:br>
              <a:rPr lang="en-US" altLang="zh-CN" sz="1400">
                <a:latin typeface="Segoe"/>
              </a:rPr>
            </a:br>
            <a:r>
              <a:rPr lang="en-US" altLang="zh-CN" sz="1400">
                <a:latin typeface="Segoe"/>
              </a:rPr>
              <a:t>flash drives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Enhanced data protection against data theft and exposure through easy-to-use encryption technology</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Provides read-only support for removable devices on older versions of the Windows operating system</a:t>
            </a:r>
          </a:p>
        </p:txBody>
      </p:sp>
      <p:grpSp>
        <p:nvGrpSpPr>
          <p:cNvPr id="111626" name="Group 81"/>
          <p:cNvGrpSpPr>
            <a:grpSpLocks/>
          </p:cNvGrpSpPr>
          <p:nvPr/>
        </p:nvGrpSpPr>
        <p:grpSpPr bwMode="auto">
          <a:xfrm>
            <a:off x="1808163" y="4940300"/>
            <a:ext cx="1460500" cy="1071563"/>
            <a:chOff x="5486400" y="2561864"/>
            <a:chExt cx="1134254" cy="832766"/>
          </a:xfrm>
        </p:grpSpPr>
        <p:grpSp>
          <p:nvGrpSpPr>
            <p:cNvPr id="111651" name="Group 81"/>
            <p:cNvGrpSpPr>
              <a:grpSpLocks/>
            </p:cNvGrpSpPr>
            <p:nvPr/>
          </p:nvGrpSpPr>
          <p:grpSpPr bwMode="auto">
            <a:xfrm>
              <a:off x="5486400" y="2561864"/>
              <a:ext cx="1134254" cy="832766"/>
              <a:chOff x="703293" y="5367565"/>
              <a:chExt cx="808181" cy="642486"/>
            </a:xfrm>
          </p:grpSpPr>
          <p:pic>
            <p:nvPicPr>
              <p:cNvPr id="45" name="Picture 3" descr="C:\Program Files\Microsoft Resource DVD Artwork\DVD_ART\Artwork_Imagery\HARDWARE_IMAGERY\Photos - OEM Hardware\Computer\Vista Laptop\Gateway M680 laptop Vista Business.png"/>
              <p:cNvPicPr>
                <a:picLocks noChangeAspect="1" noChangeArrowheads="1"/>
              </p:cNvPicPr>
              <p:nvPr/>
            </p:nvPicPr>
            <p:blipFill>
              <a:blip r:embed="rId3"/>
              <a:srcRect r="-600" b="-6222"/>
              <a:stretch>
                <a:fillRect/>
              </a:stretch>
            </p:blipFill>
            <p:spPr bwMode="auto">
              <a:xfrm>
                <a:off x="703293" y="5371372"/>
                <a:ext cx="808181" cy="638679"/>
              </a:xfrm>
              <a:prstGeom prst="rect">
                <a:avLst/>
              </a:prstGeom>
              <a:noFill/>
              <a:effectLst>
                <a:outerShdw blurRad="50800" dist="38100" dir="2700000" algn="tl" rotWithShape="0">
                  <a:prstClr val="black">
                    <a:alpha val="40000"/>
                  </a:prstClr>
                </a:outerShdw>
              </a:effectLst>
            </p:spPr>
          </p:pic>
          <p:pic>
            <p:nvPicPr>
              <p:cNvPr id="111654" name="Picture 45" descr="futuristic_screen.png"/>
              <p:cNvPicPr>
                <a:picLocks noChangeAspect="1"/>
              </p:cNvPicPr>
              <p:nvPr/>
            </p:nvPicPr>
            <p:blipFill>
              <a:blip r:embed="rId4"/>
              <a:srcRect r="30418" b="28572"/>
              <a:stretch>
                <a:fillRect/>
              </a:stretch>
            </p:blipFill>
            <p:spPr bwMode="auto">
              <a:xfrm>
                <a:off x="703293" y="5367565"/>
                <a:ext cx="558032" cy="433496"/>
              </a:xfrm>
              <a:prstGeom prst="rect">
                <a:avLst/>
              </a:prstGeom>
              <a:noFill/>
              <a:ln w="9525">
                <a:noFill/>
                <a:miter lim="800000"/>
                <a:headEnd/>
                <a:tailEnd/>
              </a:ln>
            </p:spPr>
          </p:pic>
        </p:grpSp>
        <p:pic>
          <p:nvPicPr>
            <p:cNvPr id="111652" name="Picture 2" descr="\\eventsql\dvd\Online_ART\DVD_ART34\Artwork_Imagery\Icons - Illustrations\_WINDOWS VISTA ICONS\Keys secure security.png"/>
            <p:cNvPicPr>
              <a:picLocks noChangeAspect="1" noChangeArrowheads="1"/>
            </p:cNvPicPr>
            <p:nvPr/>
          </p:nvPicPr>
          <p:blipFill>
            <a:blip r:embed="rId5"/>
            <a:srcRect/>
            <a:stretch>
              <a:fillRect/>
            </a:stretch>
          </p:blipFill>
          <p:spPr bwMode="auto">
            <a:xfrm>
              <a:off x="5791200" y="2667000"/>
              <a:ext cx="457200" cy="457200"/>
            </a:xfrm>
            <a:prstGeom prst="rect">
              <a:avLst/>
            </a:prstGeom>
            <a:noFill/>
            <a:ln w="9525">
              <a:noFill/>
              <a:miter lim="800000"/>
              <a:headEnd/>
              <a:tailEnd/>
            </a:ln>
          </p:spPr>
        </p:pic>
      </p:grpSp>
      <p:grpSp>
        <p:nvGrpSpPr>
          <p:cNvPr id="111627" name="Group 82"/>
          <p:cNvGrpSpPr>
            <a:grpSpLocks/>
          </p:cNvGrpSpPr>
          <p:nvPr/>
        </p:nvGrpSpPr>
        <p:grpSpPr bwMode="auto">
          <a:xfrm>
            <a:off x="5715000" y="4940300"/>
            <a:ext cx="1443038" cy="1341438"/>
            <a:chOff x="7010400" y="2438400"/>
            <a:chExt cx="1121634" cy="1042785"/>
          </a:xfrm>
        </p:grpSpPr>
        <p:pic>
          <p:nvPicPr>
            <p:cNvPr id="111649" name="Picture 6" descr="C:\Users\aheaton\AppData\Local\Microsoft\Windows\Temporary Internet Files\Content.IE5\U60ZBJ5U\MCj04315710000[1].png"/>
            <p:cNvPicPr>
              <a:picLocks noChangeAspect="1" noChangeArrowheads="1"/>
            </p:cNvPicPr>
            <p:nvPr/>
          </p:nvPicPr>
          <p:blipFill>
            <a:blip r:embed="rId6"/>
            <a:srcRect/>
            <a:stretch>
              <a:fillRect/>
            </a:stretch>
          </p:blipFill>
          <p:spPr bwMode="auto">
            <a:xfrm>
              <a:off x="7010400" y="2438400"/>
              <a:ext cx="1121634" cy="1042785"/>
            </a:xfrm>
            <a:prstGeom prst="rect">
              <a:avLst/>
            </a:prstGeom>
            <a:noFill/>
            <a:ln w="9525">
              <a:noFill/>
              <a:miter lim="800000"/>
              <a:headEnd/>
              <a:tailEnd/>
            </a:ln>
          </p:spPr>
        </p:pic>
        <p:pic>
          <p:nvPicPr>
            <p:cNvPr id="111650" name="Picture 2" descr="\\eventsql\dvd\Online_ART\DVD_ART34\Artwork_Imagery\Icons - Illustrations\_WINDOWS VISTA ICONS\Keys secure security.png"/>
            <p:cNvPicPr>
              <a:picLocks noChangeAspect="1" noChangeArrowheads="1"/>
            </p:cNvPicPr>
            <p:nvPr/>
          </p:nvPicPr>
          <p:blipFill>
            <a:blip r:embed="rId5"/>
            <a:srcRect/>
            <a:stretch>
              <a:fillRect/>
            </a:stretch>
          </p:blipFill>
          <p:spPr bwMode="auto">
            <a:xfrm>
              <a:off x="7467600" y="2667000"/>
              <a:ext cx="457200" cy="457200"/>
            </a:xfrm>
            <a:prstGeom prst="rect">
              <a:avLst/>
            </a:prstGeom>
            <a:noFill/>
            <a:ln w="9525">
              <a:noFill/>
              <a:miter lim="800000"/>
              <a:headEnd/>
              <a:tailEnd/>
            </a:ln>
          </p:spPr>
        </p:pic>
      </p:grpSp>
      <p:sp>
        <p:nvSpPr>
          <p:cNvPr id="111628" name="Title 25"/>
          <p:cNvSpPr>
            <a:spLocks noGrp="1"/>
          </p:cNvSpPr>
          <p:nvPr>
            <p:ph type="title"/>
          </p:nvPr>
        </p:nvSpPr>
        <p:spPr/>
        <p:txBody>
          <a:bodyPr/>
          <a:lstStyle/>
          <a:p>
            <a:r>
              <a:rPr altLang="zh-CN" smtClean="0"/>
              <a:t>Prevent Data Loss or Theft</a:t>
            </a:r>
          </a:p>
        </p:txBody>
      </p:sp>
      <p:pic>
        <p:nvPicPr>
          <p:cNvPr id="111629" name="Picture 55" descr="Windows7_h_rgb.png"/>
          <p:cNvPicPr>
            <a:picLocks noChangeAspect="1"/>
          </p:cNvPicPr>
          <p:nvPr/>
        </p:nvPicPr>
        <p:blipFill>
          <a:blip r:embed="rId7"/>
          <a:srcRect/>
          <a:stretch>
            <a:fillRect/>
          </a:stretch>
        </p:blipFill>
        <p:spPr bwMode="auto">
          <a:xfrm>
            <a:off x="571500" y="1179513"/>
            <a:ext cx="1425575" cy="228600"/>
          </a:xfrm>
          <a:prstGeom prst="rect">
            <a:avLst/>
          </a:prstGeom>
          <a:noFill/>
          <a:ln w="9525">
            <a:noFill/>
            <a:miter lim="800000"/>
            <a:headEnd/>
            <a:tailEnd/>
          </a:ln>
        </p:spPr>
      </p:pic>
      <p:grpSp>
        <p:nvGrpSpPr>
          <p:cNvPr id="111630" name="Group 34"/>
          <p:cNvGrpSpPr>
            <a:grpSpLocks/>
          </p:cNvGrpSpPr>
          <p:nvPr/>
        </p:nvGrpSpPr>
        <p:grpSpPr bwMode="auto">
          <a:xfrm>
            <a:off x="7272338" y="-36513"/>
            <a:ext cx="1871662" cy="1716088"/>
            <a:chOff x="7272669" y="-35862"/>
            <a:chExt cx="1871329" cy="1715806"/>
          </a:xfrm>
        </p:grpSpPr>
        <p:sp>
          <p:nvSpPr>
            <p:cNvPr id="36" name="Rectangle 35"/>
            <p:cNvSpPr/>
            <p:nvPr/>
          </p:nvSpPr>
          <p:spPr bwMode="auto">
            <a:xfrm rot="16200000" flipV="1">
              <a:off x="7368361" y="-95693"/>
              <a:ext cx="1679945" cy="1871329"/>
            </a:xfrm>
            <a:prstGeom prst="rect">
              <a:avLst/>
            </a:prstGeom>
            <a:gradFill flip="none" rotWithShape="1">
              <a:gsLst>
                <a:gs pos="1000">
                  <a:srgbClr val="FFC000">
                    <a:alpha val="83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grpSp>
          <p:nvGrpSpPr>
            <p:cNvPr id="111639" name="Group 15"/>
            <p:cNvGrpSpPr>
              <a:grpSpLocks/>
            </p:cNvGrpSpPr>
            <p:nvPr/>
          </p:nvGrpSpPr>
          <p:grpSpPr bwMode="auto">
            <a:xfrm>
              <a:off x="7924799" y="-35862"/>
              <a:ext cx="1076326" cy="1266827"/>
              <a:chOff x="7924799" y="-35862"/>
              <a:chExt cx="1076326" cy="1266827"/>
            </a:xfrm>
          </p:grpSpPr>
          <p:sp>
            <p:nvSpPr>
              <p:cNvPr id="43" name="Round Same Side Corner Rectangle 42"/>
              <p:cNvSpPr/>
              <p:nvPr/>
            </p:nvSpPr>
            <p:spPr bwMode="auto">
              <a:xfrm rot="10800000">
                <a:off x="7924799" y="-3586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solidFill>
                    <a:prstClr val="black"/>
                  </a:solidFill>
                  <a:latin typeface="Segoe" charset="0"/>
                  <a:ea typeface="ＭＳ Ｐゴシック" charset="-128"/>
                  <a:cs typeface="ＭＳ Ｐゴシック" charset="-128"/>
                </a:endParaRPr>
              </a:p>
            </p:txBody>
          </p:sp>
          <p:sp>
            <p:nvSpPr>
              <p:cNvPr id="47" name="Block Arc 46"/>
              <p:cNvSpPr/>
              <p:nvPr/>
            </p:nvSpPr>
            <p:spPr bwMode="auto">
              <a:xfrm flipV="1">
                <a:off x="7925015" y="154608"/>
                <a:ext cx="1076133" cy="1076148"/>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grpSp>
            <p:nvGrpSpPr>
              <p:cNvPr id="111644" name="Group 3"/>
              <p:cNvGrpSpPr>
                <a:grpSpLocks/>
              </p:cNvGrpSpPr>
              <p:nvPr/>
            </p:nvGrpSpPr>
            <p:grpSpPr bwMode="auto">
              <a:xfrm>
                <a:off x="8014833" y="399444"/>
                <a:ext cx="908505" cy="735518"/>
                <a:chOff x="7502524" y="687613"/>
                <a:chExt cx="1819278" cy="1472869"/>
              </a:xfrm>
            </p:grpSpPr>
            <p:sp>
              <p:nvSpPr>
                <p:cNvPr id="49" name="Oval 4"/>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solidFill>
                      <a:prstClr val="black"/>
                    </a:solidFill>
                    <a:ea typeface="ＭＳ Ｐゴシック" charset="-128"/>
                    <a:cs typeface="ＭＳ Ｐゴシック" charset="-128"/>
                  </a:endParaRPr>
                </a:p>
              </p:txBody>
            </p:sp>
            <p:sp>
              <p:nvSpPr>
                <p:cNvPr id="50" name="TextBox 49"/>
                <p:cNvSpPr txBox="1">
                  <a:spLocks noChangeAspect="1"/>
                </p:cNvSpPr>
                <p:nvPr/>
              </p:nvSpPr>
              <p:spPr>
                <a:xfrm>
                  <a:off x="7502524" y="1109287"/>
                  <a:ext cx="1819278" cy="1051195"/>
                </a:xfrm>
                <a:prstGeom prst="rect">
                  <a:avLst/>
                </a:prstGeom>
                <a:noFill/>
              </p:spPr>
              <p:txBody>
                <a:bodyPr/>
                <a:lstStyle/>
                <a:p>
                  <a:pPr algn="ctr" eaLnBrk="0" hangingPunct="0">
                    <a:lnSpc>
                      <a:spcPct val="80000"/>
                    </a:lnSpc>
                    <a:defRPr/>
                  </a:pPr>
                  <a:r>
                    <a:rPr lang="en-US" sz="105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Integrate</a:t>
                  </a: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and extend</a:t>
                  </a:r>
                </a:p>
                <a:p>
                  <a:pPr algn="ctr" eaLnBrk="0" hangingPunct="0">
                    <a:lnSpc>
                      <a:spcPct val="80000"/>
                    </a:lnSpc>
                    <a:defRPr/>
                  </a:pP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security</a:t>
                  </a:r>
                </a:p>
              </p:txBody>
            </p:sp>
          </p:grpSp>
        </p:grpSp>
      </p:grpSp>
      <p:grpSp>
        <p:nvGrpSpPr>
          <p:cNvPr id="111631" name="Group 43"/>
          <p:cNvGrpSpPr>
            <a:grpSpLocks/>
          </p:cNvGrpSpPr>
          <p:nvPr/>
        </p:nvGrpSpPr>
        <p:grpSpPr bwMode="auto">
          <a:xfrm>
            <a:off x="7953375" y="0"/>
            <a:ext cx="974725" cy="547688"/>
            <a:chOff x="700964" y="3415859"/>
            <a:chExt cx="1187974" cy="594136"/>
          </a:xfrm>
        </p:grpSpPr>
        <p:pic>
          <p:nvPicPr>
            <p:cNvPr id="111633" name="Picture 51" descr="SLUI.exe_I0003_0409.png"/>
            <p:cNvPicPr>
              <a:picLocks noChangeAspect="1"/>
            </p:cNvPicPr>
            <p:nvPr/>
          </p:nvPicPr>
          <p:blipFill>
            <a:blip r:embed="rId8"/>
            <a:srcRect/>
            <a:stretch>
              <a:fillRect/>
            </a:stretch>
          </p:blipFill>
          <p:spPr bwMode="auto">
            <a:xfrm>
              <a:off x="1117711" y="3611951"/>
              <a:ext cx="398044" cy="398044"/>
            </a:xfrm>
            <a:prstGeom prst="rect">
              <a:avLst/>
            </a:prstGeom>
            <a:noFill/>
            <a:ln w="9525">
              <a:noFill/>
              <a:miter lim="800000"/>
              <a:headEnd/>
              <a:tailEnd/>
            </a:ln>
          </p:spPr>
        </p:pic>
        <p:pic>
          <p:nvPicPr>
            <p:cNvPr id="111634" name="Picture 52" descr="connect.dll_I28a1_0409.png"/>
            <p:cNvPicPr>
              <a:picLocks noChangeAspect="1"/>
            </p:cNvPicPr>
            <p:nvPr/>
          </p:nvPicPr>
          <p:blipFill>
            <a:blip r:embed="rId9"/>
            <a:srcRect/>
            <a:stretch>
              <a:fillRect/>
            </a:stretch>
          </p:blipFill>
          <p:spPr bwMode="auto">
            <a:xfrm>
              <a:off x="1389389" y="3415859"/>
              <a:ext cx="499549" cy="499549"/>
            </a:xfrm>
            <a:prstGeom prst="rect">
              <a:avLst/>
            </a:prstGeom>
            <a:noFill/>
            <a:ln w="9525">
              <a:noFill/>
              <a:miter lim="800000"/>
              <a:headEnd/>
              <a:tailEnd/>
            </a:ln>
          </p:spPr>
        </p:pic>
        <p:pic>
          <p:nvPicPr>
            <p:cNvPr id="111635" name="Picture 58" descr="connect.dll_I28a1_0409.png"/>
            <p:cNvPicPr>
              <a:picLocks noChangeAspect="1"/>
            </p:cNvPicPr>
            <p:nvPr/>
          </p:nvPicPr>
          <p:blipFill>
            <a:blip r:embed="rId9"/>
            <a:srcRect/>
            <a:stretch>
              <a:fillRect/>
            </a:stretch>
          </p:blipFill>
          <p:spPr bwMode="auto">
            <a:xfrm>
              <a:off x="700964" y="3421117"/>
              <a:ext cx="499549" cy="499549"/>
            </a:xfrm>
            <a:prstGeom prst="rect">
              <a:avLst/>
            </a:prstGeom>
            <a:noFill/>
            <a:ln w="9525">
              <a:noFill/>
              <a:miter lim="800000"/>
              <a:headEnd/>
              <a:tailEnd/>
            </a:ln>
          </p:spPr>
        </p:pic>
      </p:grpSp>
      <p:sp>
        <p:nvSpPr>
          <p:cNvPr id="111632" name="TextBox 29">
            <a:hlinkClick r:id="rId10"/>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sp>
        <p:nvSpPr>
          <p:cNvPr id="86" name="Oval 85"/>
          <p:cNvSpPr/>
          <p:nvPr/>
        </p:nvSpPr>
        <p:spPr bwMode="auto">
          <a:xfrm>
            <a:off x="8110304" y="435303"/>
            <a:ext cx="673505" cy="115970"/>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fontAlgn="auto">
              <a:spcBef>
                <a:spcPts val="0"/>
              </a:spcBef>
              <a:spcAft>
                <a:spcPts val="0"/>
              </a:spcAft>
              <a:defRPr/>
            </a:pPr>
            <a:endParaRPr lang="en-US" sz="1050" dirty="0">
              <a:solidFill>
                <a:srgbClr val="000000"/>
              </a:solidFill>
              <a:latin typeface="Segoe" pitchFamily="34" charset="0"/>
              <a:ea typeface="ＭＳ Ｐゴシック"/>
              <a:cs typeface="ＭＳ Ｐゴシック" charset="-128"/>
            </a:endParaRPr>
          </a:p>
        </p:txBody>
      </p:sp>
      <p:sp>
        <p:nvSpPr>
          <p:cNvPr id="113669" name="Title 34"/>
          <p:cNvSpPr>
            <a:spLocks noGrp="1"/>
          </p:cNvSpPr>
          <p:nvPr>
            <p:ph type="title"/>
          </p:nvPr>
        </p:nvSpPr>
        <p:spPr/>
        <p:txBody>
          <a:bodyPr/>
          <a:lstStyle/>
          <a:p>
            <a:r>
              <a:rPr altLang="zh-CN" smtClean="0"/>
              <a:t>Prevent Unauthorized Access to Information</a:t>
            </a:r>
          </a:p>
        </p:txBody>
      </p:sp>
      <p:sp>
        <p:nvSpPr>
          <p:cNvPr id="39" name="Rounded Rectangle 38"/>
          <p:cNvSpPr/>
          <p:nvPr/>
        </p:nvSpPr>
        <p:spPr bwMode="auto">
          <a:xfrm>
            <a:off x="4800600" y="1828800"/>
            <a:ext cx="3703058" cy="4367346"/>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fontAlgn="auto">
              <a:spcBef>
                <a:spcPts val="0"/>
              </a:spcBef>
              <a:spcAft>
                <a:spcPts val="0"/>
              </a:spcAft>
              <a:defRPr/>
            </a:pPr>
            <a:endParaRPr lang="en-US" sz="1800" b="1" dirty="0">
              <a:solidFill>
                <a:srgbClr val="FFFFFF"/>
              </a:solidFill>
              <a:latin typeface="Segoe UI" pitchFamily="34" charset="0"/>
              <a:cs typeface="Segoe UI" pitchFamily="34" charset="0"/>
            </a:endParaRPr>
          </a:p>
        </p:txBody>
      </p:sp>
      <p:sp>
        <p:nvSpPr>
          <p:cNvPr id="40" name="Rounded Rectangle 39"/>
          <p:cNvSpPr/>
          <p:nvPr/>
        </p:nvSpPr>
        <p:spPr bwMode="auto">
          <a:xfrm>
            <a:off x="576945" y="1981200"/>
            <a:ext cx="3703058" cy="4214946"/>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fontAlgn="auto">
              <a:spcBef>
                <a:spcPts val="0"/>
              </a:spcBef>
              <a:spcAft>
                <a:spcPts val="0"/>
              </a:spcAft>
              <a:defRPr/>
            </a:pPr>
            <a:endParaRPr lang="en-US" sz="1800" b="1" dirty="0">
              <a:solidFill>
                <a:srgbClr val="FFFFFF"/>
              </a:solidFill>
              <a:latin typeface="Segoe UI" pitchFamily="34" charset="0"/>
              <a:cs typeface="Segoe UI" pitchFamily="34" charset="0"/>
            </a:endParaRPr>
          </a:p>
        </p:txBody>
      </p:sp>
      <p:sp>
        <p:nvSpPr>
          <p:cNvPr id="113676" name="Text Placeholder 2"/>
          <p:cNvSpPr txBox="1">
            <a:spLocks/>
          </p:cNvSpPr>
          <p:nvPr/>
        </p:nvSpPr>
        <p:spPr bwMode="auto">
          <a:xfrm>
            <a:off x="173038" y="1957388"/>
            <a:ext cx="4116387" cy="2741612"/>
          </a:xfrm>
          <a:prstGeom prst="rect">
            <a:avLst/>
          </a:prstGeom>
          <a:noFill/>
          <a:ln w="9525">
            <a:noFill/>
            <a:miter lim="800000"/>
            <a:headEnd/>
            <a:tailEnd/>
          </a:ln>
        </p:spPr>
        <p:txBody>
          <a:bodyPr/>
          <a:lstStyle/>
          <a:p>
            <a:pPr marL="800100" lvl="1" indent="-230188" defTabSz="912813">
              <a:lnSpc>
                <a:spcPct val="90000"/>
              </a:lnSpc>
              <a:spcAft>
                <a:spcPts val="1200"/>
              </a:spcAft>
              <a:buClr>
                <a:srgbClr val="3172C4"/>
              </a:buClr>
              <a:buSzPct val="120000"/>
            </a:pPr>
            <a:r>
              <a:rPr lang="en-US" altLang="zh-CN" sz="1600">
                <a:solidFill>
                  <a:srgbClr val="000000"/>
                </a:solidFill>
                <a:latin typeface="Segoe Semibold"/>
              </a:rPr>
              <a:t>Windows Device Control</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Prevent installation of </a:t>
            </a:r>
            <a:br>
              <a:rPr lang="en-US" altLang="zh-CN" sz="1400">
                <a:latin typeface="Segoe"/>
              </a:rPr>
            </a:br>
            <a:r>
              <a:rPr lang="en-US" altLang="zh-CN" sz="1400">
                <a:latin typeface="Segoe"/>
              </a:rPr>
              <a:t>prohibited devices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Configure policies to allow administrators to override </a:t>
            </a:r>
            <a:br>
              <a:rPr lang="en-US" altLang="zh-CN" sz="1400">
                <a:latin typeface="Segoe"/>
              </a:rPr>
            </a:br>
            <a:r>
              <a:rPr lang="en-US" altLang="zh-CN" sz="1400">
                <a:latin typeface="Segoe"/>
              </a:rPr>
              <a:t>device installation restrictions </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Control read and write permissions </a:t>
            </a:r>
            <a:br>
              <a:rPr lang="en-US" altLang="zh-CN" sz="1400">
                <a:latin typeface="Segoe"/>
              </a:rPr>
            </a:br>
            <a:r>
              <a:rPr lang="en-US" altLang="zh-CN" sz="1400">
                <a:latin typeface="Segoe"/>
              </a:rPr>
              <a:t>for removable media </a:t>
            </a:r>
          </a:p>
        </p:txBody>
      </p:sp>
      <p:sp>
        <p:nvSpPr>
          <p:cNvPr id="113677" name="Text Placeholder 2"/>
          <p:cNvSpPr txBox="1">
            <a:spLocks/>
          </p:cNvSpPr>
          <p:nvPr/>
        </p:nvSpPr>
        <p:spPr bwMode="auto">
          <a:xfrm>
            <a:off x="4389438" y="1957388"/>
            <a:ext cx="4000500" cy="2322512"/>
          </a:xfrm>
          <a:prstGeom prst="rect">
            <a:avLst/>
          </a:prstGeom>
          <a:noFill/>
          <a:ln w="9525">
            <a:noFill/>
            <a:miter lim="800000"/>
            <a:headEnd/>
            <a:tailEnd/>
          </a:ln>
        </p:spPr>
        <p:txBody>
          <a:bodyPr/>
          <a:lstStyle/>
          <a:p>
            <a:pPr marL="800100" lvl="1" indent="-230188" defTabSz="912813">
              <a:lnSpc>
                <a:spcPct val="90000"/>
              </a:lnSpc>
              <a:spcAft>
                <a:spcPts val="1200"/>
              </a:spcAft>
              <a:buClr>
                <a:srgbClr val="3172C4"/>
              </a:buClr>
              <a:buSzPct val="120000"/>
            </a:pPr>
            <a:r>
              <a:rPr lang="en-US" altLang="zh-CN" sz="1600">
                <a:solidFill>
                  <a:srgbClr val="000000"/>
                </a:solidFill>
                <a:latin typeface="Segoe Semibold"/>
              </a:rPr>
              <a:t>Microsoft AppLocker™</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Prevent unlicensed software from running in the desktop environment</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Help to ensure that the desktop environment is in compliance with corporate policies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400">
                <a:latin typeface="Segoe"/>
              </a:rPr>
              <a:t>AppLocker rules can be associated with a specific user or group </a:t>
            </a:r>
          </a:p>
        </p:txBody>
      </p:sp>
      <p:sp>
        <p:nvSpPr>
          <p:cNvPr id="50" name="TextBox 49"/>
          <p:cNvSpPr txBox="1"/>
          <p:nvPr/>
        </p:nvSpPr>
        <p:spPr bwMode="auto">
          <a:xfrm rot="16200000">
            <a:off x="1856485" y="3813764"/>
            <a:ext cx="1134923" cy="3464153"/>
          </a:xfrm>
          <a:prstGeom prst="roundRect">
            <a:avLst>
              <a:gd name="adj" fmla="val 0"/>
            </a:avLst>
          </a:prstGeom>
          <a:gradFill flip="none" rotWithShape="1">
            <a:gsLst>
              <a:gs pos="12000">
                <a:schemeClr val="bg1">
                  <a:alpha val="0"/>
                </a:schemeClr>
              </a:gs>
              <a:gs pos="72000">
                <a:schemeClr val="bg1">
                  <a:alpha val="55000"/>
                </a:schemeClr>
              </a:gs>
              <a:gs pos="100000">
                <a:srgbClr val="FFFFFF"/>
              </a:gs>
            </a:gsLst>
            <a:lin ang="0" scaled="1"/>
            <a:tileRect/>
          </a:gradFill>
          <a:ln w="15875">
            <a:gradFill flip="none" rotWithShape="1">
              <a:gsLst>
                <a:gs pos="0">
                  <a:schemeClr val="accent1">
                    <a:tint val="66000"/>
                    <a:satMod val="160000"/>
                    <a:alpha val="0"/>
                  </a:schemeClr>
                </a:gs>
                <a:gs pos="50000">
                  <a:schemeClr val="accent1">
                    <a:tint val="44500"/>
                    <a:satMod val="160000"/>
                    <a:alpha val="0"/>
                  </a:schemeClr>
                </a:gs>
                <a:gs pos="100000">
                  <a:schemeClr val="bg1"/>
                </a:gs>
              </a:gsLst>
              <a:lin ang="0" scaled="1"/>
              <a:tileRect/>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fontAlgn="auto">
              <a:spcBef>
                <a:spcPts val="0"/>
              </a:spcBef>
              <a:spcAft>
                <a:spcPts val="0"/>
              </a:spcAft>
              <a:defRPr/>
            </a:pPr>
            <a:endParaRPr lang="en-US" sz="1800" b="1" dirty="0">
              <a:solidFill>
                <a:srgbClr val="FFFFFF"/>
              </a:solidFill>
              <a:latin typeface="Segoe UI" pitchFamily="34" charset="0"/>
              <a:cs typeface="Segoe UI" pitchFamily="34" charset="0"/>
            </a:endParaRPr>
          </a:p>
        </p:txBody>
      </p:sp>
      <p:grpSp>
        <p:nvGrpSpPr>
          <p:cNvPr id="4" name="Group 82"/>
          <p:cNvGrpSpPr/>
          <p:nvPr/>
        </p:nvGrpSpPr>
        <p:grpSpPr>
          <a:xfrm>
            <a:off x="1747002" y="3831876"/>
            <a:ext cx="1280739" cy="1395006"/>
            <a:chOff x="7155366" y="2381353"/>
            <a:chExt cx="1121634" cy="1042785"/>
          </a:xfrm>
          <a:effectLst>
            <a:outerShdw blurRad="50800" dist="38100" dir="5400000" algn="t" rotWithShape="0">
              <a:prstClr val="black">
                <a:alpha val="40000"/>
              </a:prstClr>
            </a:outerShdw>
          </a:effectLst>
        </p:grpSpPr>
        <p:pic>
          <p:nvPicPr>
            <p:cNvPr id="53" name="Picture 6" descr="C:\Users\aheaton\AppData\Local\Microsoft\Windows\Temporary Internet Files\Content.IE5\U60ZBJ5U\MCj04315710000[1].png"/>
            <p:cNvPicPr>
              <a:picLocks noChangeAspect="1" noChangeArrowheads="1"/>
            </p:cNvPicPr>
            <p:nvPr/>
          </p:nvPicPr>
          <p:blipFill>
            <a:blip r:embed="rId3" cstate="print"/>
            <a:srcRect/>
            <a:stretch>
              <a:fillRect/>
            </a:stretch>
          </p:blipFill>
          <p:spPr bwMode="auto">
            <a:xfrm>
              <a:off x="7155366" y="2381353"/>
              <a:ext cx="1121634" cy="1042785"/>
            </a:xfrm>
            <a:prstGeom prst="rect">
              <a:avLst/>
            </a:prstGeom>
            <a:noFill/>
            <a:ln>
              <a:noFill/>
            </a:ln>
          </p:spPr>
        </p:pic>
        <p:pic>
          <p:nvPicPr>
            <p:cNvPr id="55" name="Picture 2" descr="\\eventsql\dvd\Online_ART\DVD_ART34\Artwork_Imagery\Icons - Illustrations\_WINDOWS VISTA ICONS\Keys secure security.png"/>
            <p:cNvPicPr>
              <a:picLocks noChangeAspect="1" noChangeArrowheads="1"/>
            </p:cNvPicPr>
            <p:nvPr/>
          </p:nvPicPr>
          <p:blipFill>
            <a:blip r:embed="rId4" cstate="print"/>
            <a:srcRect/>
            <a:stretch>
              <a:fillRect/>
            </a:stretch>
          </p:blipFill>
          <p:spPr bwMode="auto">
            <a:xfrm>
              <a:off x="7612566" y="2609953"/>
              <a:ext cx="457199" cy="457200"/>
            </a:xfrm>
            <a:prstGeom prst="rect">
              <a:avLst/>
            </a:prstGeom>
            <a:noFill/>
            <a:ln>
              <a:noFill/>
            </a:ln>
          </p:spPr>
        </p:pic>
      </p:grpSp>
      <p:pic>
        <p:nvPicPr>
          <p:cNvPr id="113682" name="Picture 60" descr="ws_rgb_r.png"/>
          <p:cNvPicPr>
            <a:picLocks noChangeAspect="1"/>
          </p:cNvPicPr>
          <p:nvPr/>
        </p:nvPicPr>
        <p:blipFill>
          <a:blip r:embed="rId5"/>
          <a:srcRect/>
          <a:stretch>
            <a:fillRect/>
          </a:stretch>
        </p:blipFill>
        <p:spPr bwMode="auto">
          <a:xfrm>
            <a:off x="1566863" y="5265738"/>
            <a:ext cx="1660525" cy="431800"/>
          </a:xfrm>
          <a:prstGeom prst="rect">
            <a:avLst/>
          </a:prstGeom>
          <a:noFill/>
          <a:ln w="9525">
            <a:noFill/>
            <a:miter lim="800000"/>
            <a:headEnd/>
            <a:tailEnd/>
          </a:ln>
        </p:spPr>
      </p:pic>
      <p:sp>
        <p:nvSpPr>
          <p:cNvPr id="63" name="TextBox 62"/>
          <p:cNvSpPr txBox="1"/>
          <p:nvPr/>
        </p:nvSpPr>
        <p:spPr bwMode="auto">
          <a:xfrm rot="16200000">
            <a:off x="6069552" y="3807120"/>
            <a:ext cx="1134923" cy="3464153"/>
          </a:xfrm>
          <a:prstGeom prst="roundRect">
            <a:avLst>
              <a:gd name="adj" fmla="val 0"/>
            </a:avLst>
          </a:prstGeom>
          <a:gradFill flip="none" rotWithShape="1">
            <a:gsLst>
              <a:gs pos="12000">
                <a:schemeClr val="bg1">
                  <a:alpha val="0"/>
                </a:schemeClr>
              </a:gs>
              <a:gs pos="72000">
                <a:schemeClr val="bg1">
                  <a:alpha val="55000"/>
                </a:schemeClr>
              </a:gs>
              <a:gs pos="100000">
                <a:srgbClr val="FFFFFF"/>
              </a:gs>
            </a:gsLst>
            <a:lin ang="0" scaled="1"/>
            <a:tileRect/>
          </a:gradFill>
          <a:ln w="15875">
            <a:gradFill flip="none" rotWithShape="1">
              <a:gsLst>
                <a:gs pos="0">
                  <a:schemeClr val="accent1">
                    <a:tint val="66000"/>
                    <a:satMod val="160000"/>
                    <a:alpha val="0"/>
                  </a:schemeClr>
                </a:gs>
                <a:gs pos="50000">
                  <a:schemeClr val="accent1">
                    <a:tint val="44500"/>
                    <a:satMod val="160000"/>
                    <a:alpha val="0"/>
                  </a:schemeClr>
                </a:gs>
                <a:gs pos="100000">
                  <a:schemeClr val="bg1"/>
                </a:gs>
              </a:gsLst>
              <a:lin ang="0" scaled="1"/>
              <a:tileRect/>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fontAlgn="auto">
              <a:spcBef>
                <a:spcPts val="0"/>
              </a:spcBef>
              <a:spcAft>
                <a:spcPts val="0"/>
              </a:spcAft>
              <a:defRPr/>
            </a:pPr>
            <a:endParaRPr lang="en-US" sz="1800" b="1" dirty="0">
              <a:solidFill>
                <a:srgbClr val="FFFFFF"/>
              </a:solidFill>
              <a:latin typeface="Segoe UI" pitchFamily="34" charset="0"/>
              <a:cs typeface="Segoe UI" pitchFamily="34" charset="0"/>
            </a:endParaRPr>
          </a:p>
        </p:txBody>
      </p:sp>
      <p:pic>
        <p:nvPicPr>
          <p:cNvPr id="113686" name="Picture 64" descr="ws_rgb_r.png"/>
          <p:cNvPicPr>
            <a:picLocks noChangeAspect="1"/>
          </p:cNvPicPr>
          <p:nvPr/>
        </p:nvPicPr>
        <p:blipFill>
          <a:blip r:embed="rId5"/>
          <a:srcRect/>
          <a:stretch>
            <a:fillRect/>
          </a:stretch>
        </p:blipFill>
        <p:spPr bwMode="auto">
          <a:xfrm>
            <a:off x="5807075" y="5265738"/>
            <a:ext cx="1660525" cy="431800"/>
          </a:xfrm>
          <a:prstGeom prst="rect">
            <a:avLst/>
          </a:prstGeom>
          <a:noFill/>
          <a:ln w="9525">
            <a:noFill/>
            <a:miter lim="800000"/>
            <a:headEnd/>
            <a:tailEnd/>
          </a:ln>
        </p:spPr>
      </p:pic>
      <p:grpSp>
        <p:nvGrpSpPr>
          <p:cNvPr id="113687" name="Group 91"/>
          <p:cNvGrpSpPr>
            <a:grpSpLocks/>
          </p:cNvGrpSpPr>
          <p:nvPr/>
        </p:nvGrpSpPr>
        <p:grpSpPr bwMode="auto">
          <a:xfrm>
            <a:off x="6143625" y="4062413"/>
            <a:ext cx="985838" cy="925512"/>
            <a:chOff x="7653104" y="1932794"/>
            <a:chExt cx="975082" cy="914400"/>
          </a:xfrm>
        </p:grpSpPr>
        <p:pic>
          <p:nvPicPr>
            <p:cNvPr id="113708" name="Picture 67" descr="EXE File.png"/>
            <p:cNvPicPr>
              <a:picLocks noChangeAspect="1"/>
            </p:cNvPicPr>
            <p:nvPr/>
          </p:nvPicPr>
          <p:blipFill>
            <a:blip r:embed="rId6"/>
            <a:srcRect/>
            <a:stretch>
              <a:fillRect/>
            </a:stretch>
          </p:blipFill>
          <p:spPr bwMode="auto">
            <a:xfrm>
              <a:off x="7653104" y="1932794"/>
              <a:ext cx="914400" cy="914400"/>
            </a:xfrm>
            <a:prstGeom prst="rect">
              <a:avLst/>
            </a:prstGeom>
            <a:noFill/>
            <a:ln w="9525">
              <a:noFill/>
              <a:miter lim="800000"/>
              <a:headEnd/>
              <a:tailEnd/>
            </a:ln>
          </p:spPr>
        </p:pic>
        <p:pic>
          <p:nvPicPr>
            <p:cNvPr id="69" name="Picture 2" descr="\\eventsql\dvd\Online_ART\DVD_ART34\Artwork_Imagery\Icons - Illustrations\_WINDOWS VISTA ICONS\Keys secure security.png"/>
            <p:cNvPicPr>
              <a:picLocks noChangeAspect="1" noChangeArrowheads="1"/>
            </p:cNvPicPr>
            <p:nvPr/>
          </p:nvPicPr>
          <p:blipFill>
            <a:blip r:embed="rId7"/>
            <a:srcRect/>
            <a:stretch>
              <a:fillRect/>
            </a:stretch>
          </p:blipFill>
          <p:spPr bwMode="auto">
            <a:xfrm>
              <a:off x="8197957" y="1986121"/>
              <a:ext cx="430229" cy="431320"/>
            </a:xfrm>
            <a:prstGeom prst="rect">
              <a:avLst/>
            </a:prstGeom>
            <a:ln>
              <a:noFill/>
            </a:ln>
            <a:effectLst>
              <a:outerShdw blurRad="292100" dist="139700" dir="2700000" algn="tl" rotWithShape="0">
                <a:srgbClr val="333333">
                  <a:alpha val="65000"/>
                </a:srgbClr>
              </a:outerShdw>
            </a:effectLst>
          </p:spPr>
        </p:pic>
      </p:grpSp>
      <p:grpSp>
        <p:nvGrpSpPr>
          <p:cNvPr id="113688" name="Group 29"/>
          <p:cNvGrpSpPr>
            <a:grpSpLocks/>
          </p:cNvGrpSpPr>
          <p:nvPr/>
        </p:nvGrpSpPr>
        <p:grpSpPr bwMode="auto">
          <a:xfrm>
            <a:off x="7272338" y="-36513"/>
            <a:ext cx="1871662" cy="1716088"/>
            <a:chOff x="7272669" y="-35862"/>
            <a:chExt cx="1871329" cy="1715806"/>
          </a:xfrm>
        </p:grpSpPr>
        <p:sp>
          <p:nvSpPr>
            <p:cNvPr id="31" name="Rectangle 30"/>
            <p:cNvSpPr/>
            <p:nvPr/>
          </p:nvSpPr>
          <p:spPr bwMode="auto">
            <a:xfrm rot="16200000" flipV="1">
              <a:off x="7368361" y="-95693"/>
              <a:ext cx="1679945" cy="1871329"/>
            </a:xfrm>
            <a:prstGeom prst="rect">
              <a:avLst/>
            </a:prstGeom>
            <a:gradFill flip="none" rotWithShape="1">
              <a:gsLst>
                <a:gs pos="1000">
                  <a:srgbClr val="FFC000">
                    <a:alpha val="83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grpSp>
          <p:nvGrpSpPr>
            <p:cNvPr id="113698" name="Group 15"/>
            <p:cNvGrpSpPr>
              <a:grpSpLocks/>
            </p:cNvGrpSpPr>
            <p:nvPr/>
          </p:nvGrpSpPr>
          <p:grpSpPr bwMode="auto">
            <a:xfrm>
              <a:off x="7924799" y="-35862"/>
              <a:ext cx="1076326" cy="1266827"/>
              <a:chOff x="7924799" y="-35862"/>
              <a:chExt cx="1076326" cy="1266827"/>
            </a:xfrm>
          </p:grpSpPr>
          <p:sp>
            <p:nvSpPr>
              <p:cNvPr id="33" name="Round Same Side Corner Rectangle 32"/>
              <p:cNvSpPr/>
              <p:nvPr/>
            </p:nvSpPr>
            <p:spPr bwMode="auto">
              <a:xfrm rot="10800000">
                <a:off x="7924799" y="-3586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solidFill>
                    <a:prstClr val="black"/>
                  </a:solidFill>
                  <a:latin typeface="Segoe" charset="0"/>
                  <a:ea typeface="ＭＳ Ｐゴシック" charset="-128"/>
                  <a:cs typeface="ＭＳ Ｐゴシック" charset="-128"/>
                </a:endParaRPr>
              </a:p>
            </p:txBody>
          </p:sp>
          <p:sp>
            <p:nvSpPr>
              <p:cNvPr id="34" name="Block Arc 33"/>
              <p:cNvSpPr/>
              <p:nvPr/>
            </p:nvSpPr>
            <p:spPr bwMode="auto">
              <a:xfrm flipV="1">
                <a:off x="7925015" y="154608"/>
                <a:ext cx="1076133" cy="1076148"/>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grpSp>
            <p:nvGrpSpPr>
              <p:cNvPr id="113703" name="Group 3"/>
              <p:cNvGrpSpPr>
                <a:grpSpLocks/>
              </p:cNvGrpSpPr>
              <p:nvPr/>
            </p:nvGrpSpPr>
            <p:grpSpPr bwMode="auto">
              <a:xfrm>
                <a:off x="8014833" y="399444"/>
                <a:ext cx="908505" cy="735518"/>
                <a:chOff x="7502524" y="687613"/>
                <a:chExt cx="1819278" cy="1472869"/>
              </a:xfrm>
            </p:grpSpPr>
            <p:sp>
              <p:nvSpPr>
                <p:cNvPr id="47" name="Oval 4"/>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solidFill>
                      <a:prstClr val="black"/>
                    </a:solidFill>
                    <a:ea typeface="ＭＳ Ｐゴシック" charset="-128"/>
                    <a:cs typeface="ＭＳ Ｐゴシック" charset="-128"/>
                  </a:endParaRPr>
                </a:p>
              </p:txBody>
            </p:sp>
            <p:sp>
              <p:nvSpPr>
                <p:cNvPr id="51" name="TextBox 50"/>
                <p:cNvSpPr txBox="1">
                  <a:spLocks noChangeAspect="1"/>
                </p:cNvSpPr>
                <p:nvPr/>
              </p:nvSpPr>
              <p:spPr>
                <a:xfrm>
                  <a:off x="7502524" y="1109287"/>
                  <a:ext cx="1819278" cy="1051195"/>
                </a:xfrm>
                <a:prstGeom prst="rect">
                  <a:avLst/>
                </a:prstGeom>
                <a:noFill/>
              </p:spPr>
              <p:txBody>
                <a:bodyPr/>
                <a:lstStyle/>
                <a:p>
                  <a:pPr algn="ctr" eaLnBrk="0" hangingPunct="0">
                    <a:lnSpc>
                      <a:spcPct val="80000"/>
                    </a:lnSpc>
                    <a:defRPr/>
                  </a:pPr>
                  <a:r>
                    <a:rPr lang="en-US" sz="105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Integrate</a:t>
                  </a: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and extend</a:t>
                  </a:r>
                </a:p>
                <a:p>
                  <a:pPr algn="ctr" eaLnBrk="0" hangingPunct="0">
                    <a:lnSpc>
                      <a:spcPct val="80000"/>
                    </a:lnSpc>
                    <a:defRPr/>
                  </a:pP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security</a:t>
                  </a:r>
                </a:p>
              </p:txBody>
            </p:sp>
          </p:grpSp>
        </p:grpSp>
      </p:grpSp>
      <p:grpSp>
        <p:nvGrpSpPr>
          <p:cNvPr id="113689" name="Group 43"/>
          <p:cNvGrpSpPr>
            <a:grpSpLocks/>
          </p:cNvGrpSpPr>
          <p:nvPr/>
        </p:nvGrpSpPr>
        <p:grpSpPr bwMode="auto">
          <a:xfrm>
            <a:off x="7953375" y="0"/>
            <a:ext cx="974725" cy="547688"/>
            <a:chOff x="700964" y="3415859"/>
            <a:chExt cx="1187974" cy="594136"/>
          </a:xfrm>
        </p:grpSpPr>
        <p:pic>
          <p:nvPicPr>
            <p:cNvPr id="113692" name="Picture 56" descr="SLUI.exe_I0003_0409.png"/>
            <p:cNvPicPr>
              <a:picLocks noChangeAspect="1"/>
            </p:cNvPicPr>
            <p:nvPr/>
          </p:nvPicPr>
          <p:blipFill>
            <a:blip r:embed="rId8"/>
            <a:srcRect/>
            <a:stretch>
              <a:fillRect/>
            </a:stretch>
          </p:blipFill>
          <p:spPr bwMode="auto">
            <a:xfrm>
              <a:off x="1117711" y="3611951"/>
              <a:ext cx="398044" cy="398044"/>
            </a:xfrm>
            <a:prstGeom prst="rect">
              <a:avLst/>
            </a:prstGeom>
            <a:noFill/>
            <a:ln w="9525">
              <a:noFill/>
              <a:miter lim="800000"/>
              <a:headEnd/>
              <a:tailEnd/>
            </a:ln>
          </p:spPr>
        </p:pic>
        <p:pic>
          <p:nvPicPr>
            <p:cNvPr id="113693" name="Picture 57" descr="connect.dll_I28a1_0409.png"/>
            <p:cNvPicPr>
              <a:picLocks noChangeAspect="1"/>
            </p:cNvPicPr>
            <p:nvPr/>
          </p:nvPicPr>
          <p:blipFill>
            <a:blip r:embed="rId9"/>
            <a:srcRect/>
            <a:stretch>
              <a:fillRect/>
            </a:stretch>
          </p:blipFill>
          <p:spPr bwMode="auto">
            <a:xfrm>
              <a:off x="1389389" y="3415859"/>
              <a:ext cx="499549" cy="499549"/>
            </a:xfrm>
            <a:prstGeom prst="rect">
              <a:avLst/>
            </a:prstGeom>
            <a:noFill/>
            <a:ln w="9525">
              <a:noFill/>
              <a:miter lim="800000"/>
              <a:headEnd/>
              <a:tailEnd/>
            </a:ln>
          </p:spPr>
        </p:pic>
        <p:pic>
          <p:nvPicPr>
            <p:cNvPr id="113694" name="Picture 58" descr="connect.dll_I28a1_0409.png"/>
            <p:cNvPicPr>
              <a:picLocks noChangeAspect="1"/>
            </p:cNvPicPr>
            <p:nvPr/>
          </p:nvPicPr>
          <p:blipFill>
            <a:blip r:embed="rId9"/>
            <a:srcRect/>
            <a:stretch>
              <a:fillRect/>
            </a:stretch>
          </p:blipFill>
          <p:spPr bwMode="auto">
            <a:xfrm>
              <a:off x="700964" y="3421117"/>
              <a:ext cx="499549" cy="499549"/>
            </a:xfrm>
            <a:prstGeom prst="rect">
              <a:avLst/>
            </a:prstGeom>
            <a:noFill/>
            <a:ln w="9525">
              <a:noFill/>
              <a:miter lim="800000"/>
              <a:headEnd/>
              <a:tailEnd/>
            </a:ln>
          </p:spPr>
        </p:pic>
      </p:grpSp>
      <p:pic>
        <p:nvPicPr>
          <p:cNvPr id="113690" name="Picture 35" descr="Windows7_h_rgb.png"/>
          <p:cNvPicPr>
            <a:picLocks noChangeAspect="1"/>
          </p:cNvPicPr>
          <p:nvPr/>
        </p:nvPicPr>
        <p:blipFill>
          <a:blip r:embed="rId10"/>
          <a:srcRect/>
          <a:stretch>
            <a:fillRect/>
          </a:stretch>
        </p:blipFill>
        <p:spPr bwMode="auto">
          <a:xfrm>
            <a:off x="571500" y="1179513"/>
            <a:ext cx="1425575" cy="228600"/>
          </a:xfrm>
          <a:prstGeom prst="rect">
            <a:avLst/>
          </a:prstGeom>
          <a:noFill/>
          <a:ln w="9525">
            <a:noFill/>
            <a:miter lim="800000"/>
            <a:headEnd/>
            <a:tailEnd/>
          </a:ln>
        </p:spPr>
      </p:pic>
      <p:sp>
        <p:nvSpPr>
          <p:cNvPr id="113691" name="TextBox 37">
            <a:hlinkClick r:id="rId11"/>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15714" name="Text Placeholder 2"/>
          <p:cNvSpPr txBox="1">
            <a:spLocks/>
          </p:cNvSpPr>
          <p:nvPr/>
        </p:nvSpPr>
        <p:spPr bwMode="auto">
          <a:xfrm>
            <a:off x="-165100" y="1755775"/>
            <a:ext cx="8764588" cy="873125"/>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Health state validation against health requirement policies </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Health policy compliance with health requirement policies</a:t>
            </a:r>
          </a:p>
          <a:p>
            <a:pPr marL="800100" lvl="1" indent="-230188" defTabSz="912813" eaLnBrk="0" hangingPunct="0">
              <a:lnSpc>
                <a:spcPct val="90000"/>
              </a:lnSpc>
              <a:spcAft>
                <a:spcPts val="600"/>
              </a:spcAft>
              <a:buClr>
                <a:srgbClr val="3C8C93"/>
              </a:buClr>
              <a:buSzPct val="120000"/>
              <a:buFont typeface="Arial" charset="0"/>
              <a:buChar char="•"/>
            </a:pPr>
            <a:r>
              <a:rPr lang="en-US" altLang="zh-CN" sz="1200">
                <a:latin typeface="Segoe"/>
              </a:rPr>
              <a:t>Limited access to compliant computers until updates and configuration changes are completed</a:t>
            </a:r>
          </a:p>
        </p:txBody>
      </p:sp>
      <p:sp>
        <p:nvSpPr>
          <p:cNvPr id="37" name="Rounded Rectangle 36"/>
          <p:cNvSpPr/>
          <p:nvPr/>
        </p:nvSpPr>
        <p:spPr bwMode="auto">
          <a:xfrm>
            <a:off x="381000" y="2760663"/>
            <a:ext cx="8367713" cy="3390900"/>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39" name="Rounded Rectangle 38"/>
          <p:cNvSpPr/>
          <p:nvPr/>
        </p:nvSpPr>
        <p:spPr bwMode="auto">
          <a:xfrm>
            <a:off x="4948238" y="4905375"/>
            <a:ext cx="3205162" cy="1038225"/>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solidFill>
              <a:schemeClr val="bg1"/>
            </a:solid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pic>
        <p:nvPicPr>
          <p:cNvPr id="115717" name="Picture 28" descr="Mobility.png"/>
          <p:cNvPicPr>
            <a:picLocks noChangeAspect="1"/>
          </p:cNvPicPr>
          <p:nvPr/>
        </p:nvPicPr>
        <p:blipFill>
          <a:blip r:embed="rId3"/>
          <a:srcRect/>
          <a:stretch>
            <a:fillRect/>
          </a:stretch>
        </p:blipFill>
        <p:spPr bwMode="auto">
          <a:xfrm>
            <a:off x="7162800" y="5094288"/>
            <a:ext cx="671513" cy="671512"/>
          </a:xfrm>
          <a:prstGeom prst="rect">
            <a:avLst/>
          </a:prstGeom>
          <a:noFill/>
          <a:ln w="9525">
            <a:noFill/>
            <a:miter lim="800000"/>
            <a:headEnd/>
            <a:tailEnd/>
          </a:ln>
        </p:spPr>
      </p:pic>
      <p:pic>
        <p:nvPicPr>
          <p:cNvPr id="115718" name="Picture 7" descr="C:\Documents and Settings\justin\Desktop\JC015\Servers computer.png"/>
          <p:cNvPicPr>
            <a:picLocks noChangeAspect="1" noChangeArrowheads="1"/>
          </p:cNvPicPr>
          <p:nvPr/>
        </p:nvPicPr>
        <p:blipFill>
          <a:blip r:embed="rId4"/>
          <a:srcRect/>
          <a:stretch>
            <a:fillRect/>
          </a:stretch>
        </p:blipFill>
        <p:spPr bwMode="auto">
          <a:xfrm>
            <a:off x="5257800" y="5127625"/>
            <a:ext cx="500063" cy="638175"/>
          </a:xfrm>
          <a:prstGeom prst="rect">
            <a:avLst/>
          </a:prstGeom>
          <a:noFill/>
          <a:ln w="9525">
            <a:noFill/>
            <a:miter lim="800000"/>
            <a:headEnd/>
            <a:tailEnd/>
          </a:ln>
        </p:spPr>
      </p:pic>
      <p:pic>
        <p:nvPicPr>
          <p:cNvPr id="115719" name="Picture 34" descr="My Computer.png"/>
          <p:cNvPicPr>
            <a:picLocks noChangeAspect="1"/>
          </p:cNvPicPr>
          <p:nvPr/>
        </p:nvPicPr>
        <p:blipFill>
          <a:blip r:embed="rId5"/>
          <a:srcRect/>
          <a:stretch>
            <a:fillRect/>
          </a:stretch>
        </p:blipFill>
        <p:spPr bwMode="auto">
          <a:xfrm>
            <a:off x="6148388" y="5064125"/>
            <a:ext cx="701675" cy="701675"/>
          </a:xfrm>
          <a:prstGeom prst="rect">
            <a:avLst/>
          </a:prstGeom>
          <a:noFill/>
          <a:ln w="9525">
            <a:noFill/>
            <a:miter lim="800000"/>
            <a:headEnd/>
            <a:tailEnd/>
          </a:ln>
        </p:spPr>
      </p:pic>
      <p:sp>
        <p:nvSpPr>
          <p:cNvPr id="115720" name="TextBox 40"/>
          <p:cNvSpPr txBox="1">
            <a:spLocks noChangeArrowheads="1"/>
          </p:cNvSpPr>
          <p:nvPr/>
        </p:nvSpPr>
        <p:spPr bwMode="auto">
          <a:xfrm>
            <a:off x="5695950" y="4911725"/>
            <a:ext cx="1535113" cy="246063"/>
          </a:xfrm>
          <a:prstGeom prst="rect">
            <a:avLst/>
          </a:prstGeom>
          <a:noFill/>
          <a:ln w="9525">
            <a:noFill/>
            <a:miter lim="800000"/>
            <a:headEnd/>
            <a:tailEnd/>
          </a:ln>
        </p:spPr>
        <p:txBody>
          <a:bodyPr>
            <a:spAutoFit/>
          </a:bodyPr>
          <a:lstStyle/>
          <a:p>
            <a:pPr algn="r" eaLnBrk="0" hangingPunct="0"/>
            <a:r>
              <a:rPr lang="en-US" altLang="zh-CN" sz="1000">
                <a:latin typeface="Segoe Semibold"/>
              </a:rPr>
              <a:t>Corporate Network</a:t>
            </a:r>
          </a:p>
        </p:txBody>
      </p:sp>
      <p:sp>
        <p:nvSpPr>
          <p:cNvPr id="42" name="Rounded Rectangle 41"/>
          <p:cNvSpPr/>
          <p:nvPr/>
        </p:nvSpPr>
        <p:spPr bwMode="auto">
          <a:xfrm>
            <a:off x="7121525" y="3048000"/>
            <a:ext cx="1031875" cy="1524000"/>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solidFill>
              <a:schemeClr val="bg1"/>
            </a:solid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15722" name="TextBox 42"/>
          <p:cNvSpPr txBox="1">
            <a:spLocks noChangeArrowheads="1"/>
          </p:cNvSpPr>
          <p:nvPr/>
        </p:nvSpPr>
        <p:spPr bwMode="auto">
          <a:xfrm>
            <a:off x="7131050" y="3208338"/>
            <a:ext cx="1163638" cy="549275"/>
          </a:xfrm>
          <a:prstGeom prst="rect">
            <a:avLst/>
          </a:prstGeom>
          <a:noFill/>
          <a:ln w="9525">
            <a:noFill/>
            <a:miter lim="800000"/>
            <a:headEnd/>
            <a:tailEnd/>
          </a:ln>
        </p:spPr>
        <p:txBody>
          <a:bodyPr>
            <a:spAutoFit/>
          </a:bodyPr>
          <a:lstStyle/>
          <a:p>
            <a:pPr algn="ctr" eaLnBrk="0" hangingPunct="0"/>
            <a:r>
              <a:rPr lang="en-US" altLang="zh-CN" sz="1000">
                <a:latin typeface="Segoe Semibold"/>
              </a:rPr>
              <a:t>Remediation Servers </a:t>
            </a:r>
            <a:br>
              <a:rPr lang="en-US" altLang="zh-CN" sz="1000">
                <a:latin typeface="Segoe Semibold"/>
              </a:rPr>
            </a:br>
            <a:r>
              <a:rPr lang="en-US" altLang="zh-CN" sz="1000">
                <a:latin typeface="Segoe Semibold"/>
              </a:rPr>
              <a:t>(such as WSUS)</a:t>
            </a:r>
          </a:p>
        </p:txBody>
      </p:sp>
      <p:grpSp>
        <p:nvGrpSpPr>
          <p:cNvPr id="115723" name="Group 27"/>
          <p:cNvGrpSpPr>
            <a:grpSpLocks/>
          </p:cNvGrpSpPr>
          <p:nvPr/>
        </p:nvGrpSpPr>
        <p:grpSpPr bwMode="auto">
          <a:xfrm>
            <a:off x="7358063" y="3997325"/>
            <a:ext cx="588962" cy="485775"/>
            <a:chOff x="7941257" y="2974019"/>
            <a:chExt cx="999034" cy="822674"/>
          </a:xfrm>
        </p:grpSpPr>
        <p:pic>
          <p:nvPicPr>
            <p:cNvPr id="115784" name="Picture 7" descr="C:\Documents and Settings\justin\Desktop\JC015\Servers computer.png"/>
            <p:cNvPicPr>
              <a:picLocks noChangeAspect="1" noChangeArrowheads="1"/>
            </p:cNvPicPr>
            <p:nvPr/>
          </p:nvPicPr>
          <p:blipFill>
            <a:blip r:embed="rId4"/>
            <a:srcRect/>
            <a:stretch>
              <a:fillRect/>
            </a:stretch>
          </p:blipFill>
          <p:spPr bwMode="auto">
            <a:xfrm>
              <a:off x="7941257" y="2974019"/>
              <a:ext cx="652805" cy="751652"/>
            </a:xfrm>
            <a:prstGeom prst="rect">
              <a:avLst/>
            </a:prstGeom>
            <a:noFill/>
            <a:ln w="9525">
              <a:noFill/>
              <a:miter lim="800000"/>
              <a:headEnd/>
              <a:tailEnd/>
            </a:ln>
          </p:spPr>
        </p:pic>
        <p:pic>
          <p:nvPicPr>
            <p:cNvPr id="115785" name="Picture 7" descr="C:\Documents and Settings\justin\Desktop\JC015\Servers computer.png"/>
            <p:cNvPicPr>
              <a:picLocks noChangeAspect="1" noChangeArrowheads="1"/>
            </p:cNvPicPr>
            <p:nvPr/>
          </p:nvPicPr>
          <p:blipFill>
            <a:blip r:embed="rId4"/>
            <a:srcRect/>
            <a:stretch>
              <a:fillRect/>
            </a:stretch>
          </p:blipFill>
          <p:spPr bwMode="auto">
            <a:xfrm>
              <a:off x="8287486" y="3045041"/>
              <a:ext cx="652805" cy="751652"/>
            </a:xfrm>
            <a:prstGeom prst="rect">
              <a:avLst/>
            </a:prstGeom>
            <a:noFill/>
            <a:ln w="9525">
              <a:noFill/>
              <a:miter lim="800000"/>
              <a:headEnd/>
              <a:tailEnd/>
            </a:ln>
          </p:spPr>
        </p:pic>
      </p:grpSp>
      <p:sp>
        <p:nvSpPr>
          <p:cNvPr id="44" name="Rounded Rectangle 43"/>
          <p:cNvSpPr/>
          <p:nvPr/>
        </p:nvSpPr>
        <p:spPr bwMode="auto">
          <a:xfrm>
            <a:off x="5989638" y="3048000"/>
            <a:ext cx="1031875" cy="1524000"/>
          </a:xfrm>
          <a:prstGeom prst="roundRect">
            <a:avLst>
              <a:gd name="adj" fmla="val 3704"/>
            </a:avLst>
          </a:prstGeom>
          <a:gradFill flip="none" rotWithShape="1">
            <a:gsLst>
              <a:gs pos="12000">
                <a:schemeClr val="bg1">
                  <a:lumMod val="50000"/>
                  <a:alpha val="26000"/>
                </a:schemeClr>
              </a:gs>
              <a:gs pos="46000">
                <a:schemeClr val="bg1">
                  <a:lumMod val="50000"/>
                  <a:alpha val="26000"/>
                </a:schemeClr>
              </a:gs>
            </a:gsLst>
            <a:lin ang="0" scaled="1"/>
            <a:tileRect/>
          </a:gradFill>
          <a:ln w="9525" cap="flat" cmpd="sng" algn="ctr">
            <a:solidFill>
              <a:schemeClr val="bg1"/>
            </a:solid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15725" name="TextBox 44"/>
          <p:cNvSpPr txBox="1">
            <a:spLocks noChangeArrowheads="1"/>
          </p:cNvSpPr>
          <p:nvPr/>
        </p:nvSpPr>
        <p:spPr bwMode="auto">
          <a:xfrm>
            <a:off x="5999163" y="3208338"/>
            <a:ext cx="1022350" cy="396875"/>
          </a:xfrm>
          <a:prstGeom prst="rect">
            <a:avLst/>
          </a:prstGeom>
          <a:noFill/>
          <a:ln w="9525">
            <a:noFill/>
            <a:miter lim="800000"/>
            <a:headEnd/>
            <a:tailEnd/>
          </a:ln>
        </p:spPr>
        <p:txBody>
          <a:bodyPr>
            <a:spAutoFit/>
          </a:bodyPr>
          <a:lstStyle/>
          <a:p>
            <a:pPr algn="ctr" eaLnBrk="0" hangingPunct="0"/>
            <a:r>
              <a:rPr lang="en-US" altLang="zh-CN" sz="1000">
                <a:latin typeface="Segoe Semibold"/>
              </a:rPr>
              <a:t>Restricted Network</a:t>
            </a:r>
          </a:p>
        </p:txBody>
      </p:sp>
      <p:cxnSp>
        <p:nvCxnSpPr>
          <p:cNvPr id="54" name="Straight Arrow Connector 53"/>
          <p:cNvCxnSpPr>
            <a:cxnSpLocks noChangeShapeType="1"/>
          </p:cNvCxnSpPr>
          <p:nvPr/>
        </p:nvCxnSpPr>
        <p:spPr bwMode="auto">
          <a:xfrm>
            <a:off x="4424363" y="3894138"/>
            <a:ext cx="3295650" cy="1587"/>
          </a:xfrm>
          <a:prstGeom prst="straightConnector1">
            <a:avLst/>
          </a:prstGeom>
          <a:noFill/>
          <a:ln w="12700" algn="ctr">
            <a:solidFill>
              <a:schemeClr val="tx1"/>
            </a:solidFill>
            <a:prstDash val="dash"/>
            <a:round/>
            <a:headEnd/>
            <a:tailEnd type="triangle" w="med" len="med"/>
          </a:ln>
        </p:spPr>
      </p:cxnSp>
      <p:cxnSp>
        <p:nvCxnSpPr>
          <p:cNvPr id="56" name="Straight Arrow Connector 55"/>
          <p:cNvCxnSpPr>
            <a:cxnSpLocks noChangeShapeType="1"/>
          </p:cNvCxnSpPr>
          <p:nvPr/>
        </p:nvCxnSpPr>
        <p:spPr bwMode="auto">
          <a:xfrm>
            <a:off x="4465638" y="4046538"/>
            <a:ext cx="1096962" cy="830262"/>
          </a:xfrm>
          <a:prstGeom prst="straightConnector1">
            <a:avLst/>
          </a:prstGeom>
          <a:noFill/>
          <a:ln w="12700" algn="ctr">
            <a:solidFill>
              <a:schemeClr val="tx1"/>
            </a:solidFill>
            <a:prstDash val="dash"/>
            <a:round/>
            <a:headEnd/>
            <a:tailEnd type="triangle" w="med" len="med"/>
          </a:ln>
        </p:spPr>
      </p:cxnSp>
      <p:grpSp>
        <p:nvGrpSpPr>
          <p:cNvPr id="115728" name="Group 71"/>
          <p:cNvGrpSpPr>
            <a:grpSpLocks/>
          </p:cNvGrpSpPr>
          <p:nvPr/>
        </p:nvGrpSpPr>
        <p:grpSpPr bwMode="auto">
          <a:xfrm>
            <a:off x="3762375" y="3048000"/>
            <a:ext cx="1023938" cy="1114425"/>
            <a:chOff x="3488266" y="2962881"/>
            <a:chExt cx="1023041" cy="1114997"/>
          </a:xfrm>
        </p:grpSpPr>
        <p:sp>
          <p:nvSpPr>
            <p:cNvPr id="115782" name="TextBox 45"/>
            <p:cNvSpPr txBox="1">
              <a:spLocks noChangeArrowheads="1"/>
            </p:cNvSpPr>
            <p:nvPr/>
          </p:nvSpPr>
          <p:spPr bwMode="auto">
            <a:xfrm>
              <a:off x="3488266" y="2962881"/>
              <a:ext cx="1023041" cy="549557"/>
            </a:xfrm>
            <a:prstGeom prst="rect">
              <a:avLst/>
            </a:prstGeom>
            <a:noFill/>
            <a:ln w="9525">
              <a:noFill/>
              <a:miter lim="800000"/>
              <a:headEnd/>
              <a:tailEnd/>
            </a:ln>
          </p:spPr>
          <p:txBody>
            <a:bodyPr>
              <a:spAutoFit/>
            </a:bodyPr>
            <a:lstStyle/>
            <a:p>
              <a:pPr algn="ctr" eaLnBrk="0" hangingPunct="0"/>
              <a:r>
                <a:rPr lang="en-US" altLang="zh-CN" sz="1000"/>
                <a:t>Microsoft Network Policy Servers (NPS)</a:t>
              </a:r>
              <a:endParaRPr lang="en-US" altLang="zh-CN" sz="1000">
                <a:latin typeface="Segoe Semibold"/>
              </a:endParaRPr>
            </a:p>
          </p:txBody>
        </p:sp>
        <p:pic>
          <p:nvPicPr>
            <p:cNvPr id="115783" name="Picture 7" descr="C:\Documents and Settings\justin\Desktop\JC015\Servers computer.png"/>
            <p:cNvPicPr>
              <a:picLocks noChangeAspect="1" noChangeArrowheads="1"/>
            </p:cNvPicPr>
            <p:nvPr/>
          </p:nvPicPr>
          <p:blipFill>
            <a:blip r:embed="rId4"/>
            <a:srcRect/>
            <a:stretch>
              <a:fillRect/>
            </a:stretch>
          </p:blipFill>
          <p:spPr bwMode="auto">
            <a:xfrm>
              <a:off x="3750734" y="3523551"/>
              <a:ext cx="531666" cy="554327"/>
            </a:xfrm>
            <a:prstGeom prst="rect">
              <a:avLst/>
            </a:prstGeom>
            <a:noFill/>
            <a:ln w="9525">
              <a:noFill/>
              <a:miter lim="800000"/>
              <a:headEnd/>
              <a:tailEnd/>
            </a:ln>
          </p:spPr>
        </p:pic>
      </p:grpSp>
      <p:grpSp>
        <p:nvGrpSpPr>
          <p:cNvPr id="115729" name="Group 59"/>
          <p:cNvGrpSpPr>
            <a:grpSpLocks/>
          </p:cNvGrpSpPr>
          <p:nvPr/>
        </p:nvGrpSpPr>
        <p:grpSpPr bwMode="auto">
          <a:xfrm>
            <a:off x="3551238" y="4881563"/>
            <a:ext cx="492125" cy="658812"/>
            <a:chOff x="1975165" y="4354716"/>
            <a:chExt cx="962921" cy="1288847"/>
          </a:xfrm>
        </p:grpSpPr>
        <p:pic>
          <p:nvPicPr>
            <p:cNvPr id="115780" name="Picture 56" descr="Database 2.png"/>
            <p:cNvPicPr>
              <a:picLocks noChangeAspect="1"/>
            </p:cNvPicPr>
            <p:nvPr/>
          </p:nvPicPr>
          <p:blipFill>
            <a:blip r:embed="rId6"/>
            <a:srcRect/>
            <a:stretch>
              <a:fillRect/>
            </a:stretch>
          </p:blipFill>
          <p:spPr bwMode="auto">
            <a:xfrm>
              <a:off x="1975165" y="4680642"/>
              <a:ext cx="962921" cy="962921"/>
            </a:xfrm>
            <a:prstGeom prst="rect">
              <a:avLst/>
            </a:prstGeom>
            <a:noFill/>
            <a:ln w="9525">
              <a:noFill/>
              <a:miter lim="800000"/>
              <a:headEnd/>
              <a:tailEnd/>
            </a:ln>
          </p:spPr>
        </p:pic>
        <p:pic>
          <p:nvPicPr>
            <p:cNvPr id="115781" name="Picture 58" descr="Database 2.png"/>
            <p:cNvPicPr>
              <a:picLocks noChangeAspect="1"/>
            </p:cNvPicPr>
            <p:nvPr/>
          </p:nvPicPr>
          <p:blipFill>
            <a:blip r:embed="rId6"/>
            <a:srcRect/>
            <a:stretch>
              <a:fillRect/>
            </a:stretch>
          </p:blipFill>
          <p:spPr bwMode="auto">
            <a:xfrm>
              <a:off x="1975165" y="4354716"/>
              <a:ext cx="962921" cy="962921"/>
            </a:xfrm>
            <a:prstGeom prst="rect">
              <a:avLst/>
            </a:prstGeom>
            <a:noFill/>
            <a:ln w="9525">
              <a:noFill/>
              <a:miter lim="800000"/>
              <a:headEnd/>
              <a:tailEnd/>
            </a:ln>
          </p:spPr>
        </p:pic>
      </p:grpSp>
      <p:cxnSp>
        <p:nvCxnSpPr>
          <p:cNvPr id="62" name="Straight Arrow Connector 61"/>
          <p:cNvCxnSpPr>
            <a:cxnSpLocks noChangeShapeType="1"/>
          </p:cNvCxnSpPr>
          <p:nvPr/>
        </p:nvCxnSpPr>
        <p:spPr bwMode="auto">
          <a:xfrm rot="5400000">
            <a:off x="3592513" y="4429125"/>
            <a:ext cx="846137" cy="334963"/>
          </a:xfrm>
          <a:prstGeom prst="straightConnector1">
            <a:avLst/>
          </a:prstGeom>
          <a:noFill/>
          <a:ln w="12700" algn="ctr">
            <a:solidFill>
              <a:schemeClr val="tx1"/>
            </a:solidFill>
            <a:prstDash val="dash"/>
            <a:round/>
            <a:headEnd/>
            <a:tailEnd type="triangle" w="med" len="med"/>
          </a:ln>
        </p:spPr>
      </p:cxnSp>
      <p:sp>
        <p:nvSpPr>
          <p:cNvPr id="115731" name="TextBox 62"/>
          <p:cNvSpPr txBox="1">
            <a:spLocks noChangeArrowheads="1"/>
          </p:cNvSpPr>
          <p:nvPr/>
        </p:nvSpPr>
        <p:spPr bwMode="auto">
          <a:xfrm>
            <a:off x="3074988" y="5486400"/>
            <a:ext cx="1711325" cy="549275"/>
          </a:xfrm>
          <a:prstGeom prst="rect">
            <a:avLst/>
          </a:prstGeom>
          <a:noFill/>
          <a:ln w="9525">
            <a:noFill/>
            <a:miter lim="800000"/>
            <a:headEnd/>
            <a:tailEnd/>
          </a:ln>
        </p:spPr>
        <p:txBody>
          <a:bodyPr>
            <a:spAutoFit/>
          </a:bodyPr>
          <a:lstStyle/>
          <a:p>
            <a:pPr algn="ctr" eaLnBrk="0" hangingPunct="0"/>
            <a:r>
              <a:rPr lang="en-US" altLang="zh-CN" sz="1000"/>
              <a:t>Health Policies </a:t>
            </a:r>
            <a:br>
              <a:rPr lang="en-US" altLang="zh-CN" sz="1000"/>
            </a:br>
            <a:r>
              <a:rPr lang="en-US" altLang="zh-CN" sz="1000"/>
              <a:t>(for example, patch-level, AV signature version)</a:t>
            </a:r>
          </a:p>
        </p:txBody>
      </p:sp>
      <p:sp>
        <p:nvSpPr>
          <p:cNvPr id="64" name="Rounded Rectangle 63"/>
          <p:cNvSpPr/>
          <p:nvPr/>
        </p:nvSpPr>
        <p:spPr bwMode="auto">
          <a:xfrm>
            <a:off x="4694238" y="3741738"/>
            <a:ext cx="723900" cy="304800"/>
          </a:xfrm>
          <a:prstGeom prst="roundRect">
            <a:avLst>
              <a:gd name="adj" fmla="val 18567"/>
            </a:avLst>
          </a:prstGeom>
          <a:gradFill flip="none" rotWithShape="1">
            <a:gsLst>
              <a:gs pos="12000">
                <a:srgbClr val="FE6916"/>
              </a:gs>
              <a:gs pos="46000">
                <a:srgbClr val="F55D09"/>
              </a:gs>
            </a:gsLst>
            <a:lin ang="5400000" scaled="1"/>
            <a:tileRect/>
          </a:gradFill>
          <a:ln w="9525" cap="flat" cmpd="sng" algn="ctr">
            <a:solidFill>
              <a:schemeClr val="bg1"/>
            </a:solidFill>
            <a:prstDash val="solid"/>
            <a:round/>
            <a:headEnd type="none" w="med" len="med"/>
            <a:tailEnd type="none" w="med" len="med"/>
          </a:ln>
          <a:effectLst>
            <a:outerShdw blurRad="317500" sx="110000" sy="110000" algn="ctr" rotWithShape="0">
              <a:prstClr val="black">
                <a:alpha val="15000"/>
              </a:prstClr>
            </a:outerShdw>
          </a:effectLst>
        </p:spPr>
        <p:txBody>
          <a:bodyPr anchor="ctr" anchorCtr="1"/>
          <a:lstStyle/>
          <a:p>
            <a:pPr algn="ctr" eaLnBrk="0" hangingPunct="0">
              <a:defRPr/>
            </a:pPr>
            <a:r>
              <a:rPr lang="en-US" sz="800" dirty="0">
                <a:solidFill>
                  <a:schemeClr val="bg1"/>
                </a:solidFill>
                <a:effectLst>
                  <a:outerShdw blurRad="38100" dist="38100" dir="2700000" algn="tl">
                    <a:srgbClr val="000000">
                      <a:alpha val="43137"/>
                    </a:srgbClr>
                  </a:outerShdw>
                </a:effectLst>
                <a:ea typeface="ＭＳ Ｐゴシック" charset="-128"/>
                <a:cs typeface="ＭＳ Ｐゴシック" charset="-128"/>
              </a:rPr>
              <a:t>Not Policy Compliant</a:t>
            </a:r>
            <a:endParaRPr lang="en-US" sz="800" dirty="0">
              <a:solidFill>
                <a:schemeClr val="bg1"/>
              </a:solidFill>
              <a:effectLst>
                <a:outerShdw blurRad="38100" dist="38100" dir="2700000" algn="tl">
                  <a:srgbClr val="000000">
                    <a:alpha val="43137"/>
                  </a:srgbClr>
                </a:outerShdw>
              </a:effectLst>
              <a:ea typeface="ＭＳ Ｐゴシック" charset="-128"/>
              <a:cs typeface="ＭＳ Ｐゴシック" charset="-128"/>
            </a:endParaRPr>
          </a:p>
        </p:txBody>
      </p:sp>
      <p:sp>
        <p:nvSpPr>
          <p:cNvPr id="65" name="Rounded Rectangle 64"/>
          <p:cNvSpPr/>
          <p:nvPr/>
        </p:nvSpPr>
        <p:spPr bwMode="auto">
          <a:xfrm>
            <a:off x="4618038" y="4275138"/>
            <a:ext cx="723900" cy="304800"/>
          </a:xfrm>
          <a:prstGeom prst="roundRect">
            <a:avLst>
              <a:gd name="adj" fmla="val 18567"/>
            </a:avLst>
          </a:prstGeom>
          <a:gradFill flip="none" rotWithShape="1">
            <a:gsLst>
              <a:gs pos="12000">
                <a:srgbClr val="FFCD15"/>
              </a:gs>
              <a:gs pos="46000">
                <a:srgbClr val="F5E409"/>
              </a:gs>
            </a:gsLst>
            <a:lin ang="5400000" scaled="1"/>
            <a:tileRect/>
          </a:gradFill>
          <a:ln w="9525" cap="flat" cmpd="sng" algn="ctr">
            <a:solidFill>
              <a:schemeClr val="bg1"/>
            </a:solidFill>
            <a:prstDash val="solid"/>
            <a:round/>
            <a:headEnd type="none" w="med" len="med"/>
            <a:tailEnd type="none" w="med" len="med"/>
          </a:ln>
          <a:effectLst>
            <a:outerShdw blurRad="317500" sx="110000" sy="110000" algn="ctr" rotWithShape="0">
              <a:prstClr val="black">
                <a:alpha val="15000"/>
              </a:prstClr>
            </a:outerShdw>
          </a:effectLst>
        </p:spPr>
        <p:txBody>
          <a:bodyPr anchor="ctr" anchorCtr="1"/>
          <a:lstStyle/>
          <a:p>
            <a:pPr algn="ctr" eaLnBrk="0" hangingPunct="0">
              <a:defRPr/>
            </a:pPr>
            <a:r>
              <a:rPr lang="en-US" sz="800" dirty="0">
                <a:ea typeface="ＭＳ Ｐゴシック" charset="-128"/>
                <a:cs typeface="ＭＳ Ｐゴシック" charset="-128"/>
              </a:rPr>
              <a:t>Policy Compliant</a:t>
            </a:r>
            <a:endParaRPr lang="en-US" sz="800" dirty="0">
              <a:ea typeface="ＭＳ Ｐゴシック" charset="-128"/>
              <a:cs typeface="ＭＳ Ｐゴシック" charset="-128"/>
            </a:endParaRPr>
          </a:p>
        </p:txBody>
      </p:sp>
      <p:grpSp>
        <p:nvGrpSpPr>
          <p:cNvPr id="5" name="Group 86"/>
          <p:cNvGrpSpPr>
            <a:grpSpLocks/>
          </p:cNvGrpSpPr>
          <p:nvPr/>
        </p:nvGrpSpPr>
        <p:grpSpPr bwMode="auto">
          <a:xfrm>
            <a:off x="2332038" y="3589338"/>
            <a:ext cx="284162" cy="276225"/>
            <a:chOff x="2956009" y="4014724"/>
            <a:chExt cx="311626" cy="342899"/>
          </a:xfrm>
        </p:grpSpPr>
        <p:pic>
          <p:nvPicPr>
            <p:cNvPr id="115778" name="Picture 11" descr="C:\Users\Kevin\Documents\ClipArt\Shapes and Graphics\circular shapes\Circle\grey inner shadow circle.png"/>
            <p:cNvPicPr>
              <a:picLocks noChangeAspect="1" noChangeArrowheads="1"/>
            </p:cNvPicPr>
            <p:nvPr/>
          </p:nvPicPr>
          <p:blipFill>
            <a:blip r:embed="rId7"/>
            <a:srcRect/>
            <a:stretch>
              <a:fillRect/>
            </a:stretch>
          </p:blipFill>
          <p:spPr bwMode="auto">
            <a:xfrm>
              <a:off x="2956009" y="4027072"/>
              <a:ext cx="311626" cy="328728"/>
            </a:xfrm>
            <a:prstGeom prst="rect">
              <a:avLst/>
            </a:prstGeom>
            <a:noFill/>
            <a:ln w="9525">
              <a:noFill/>
              <a:miter lim="800000"/>
              <a:headEnd/>
              <a:tailEnd/>
            </a:ln>
          </p:spPr>
        </p:pic>
        <p:sp>
          <p:nvSpPr>
            <p:cNvPr id="115779" name="TextBox 67"/>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1</a:t>
              </a:r>
            </a:p>
          </p:txBody>
        </p:sp>
      </p:grpSp>
      <p:grpSp>
        <p:nvGrpSpPr>
          <p:cNvPr id="6" name="Group 86"/>
          <p:cNvGrpSpPr>
            <a:grpSpLocks/>
          </p:cNvGrpSpPr>
          <p:nvPr/>
        </p:nvGrpSpPr>
        <p:grpSpPr bwMode="auto">
          <a:xfrm>
            <a:off x="3725863" y="4343400"/>
            <a:ext cx="282575" cy="276225"/>
            <a:chOff x="2956009" y="4014724"/>
            <a:chExt cx="311626" cy="342899"/>
          </a:xfrm>
        </p:grpSpPr>
        <p:pic>
          <p:nvPicPr>
            <p:cNvPr id="115776" name="Picture 11" descr="C:\Users\Kevin\Documents\ClipArt\Shapes and Graphics\circular shapes\Circle\grey inner shadow circle.png"/>
            <p:cNvPicPr>
              <a:picLocks noChangeAspect="1" noChangeArrowheads="1"/>
            </p:cNvPicPr>
            <p:nvPr/>
          </p:nvPicPr>
          <p:blipFill>
            <a:blip r:embed="rId7"/>
            <a:srcRect/>
            <a:stretch>
              <a:fillRect/>
            </a:stretch>
          </p:blipFill>
          <p:spPr bwMode="auto">
            <a:xfrm>
              <a:off x="2956009" y="4027072"/>
              <a:ext cx="311626" cy="328728"/>
            </a:xfrm>
            <a:prstGeom prst="rect">
              <a:avLst/>
            </a:prstGeom>
            <a:noFill/>
            <a:ln w="9525">
              <a:noFill/>
              <a:miter lim="800000"/>
              <a:headEnd/>
              <a:tailEnd/>
            </a:ln>
          </p:spPr>
        </p:pic>
        <p:sp>
          <p:nvSpPr>
            <p:cNvPr id="115777" name="TextBox 73"/>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2</a:t>
              </a:r>
            </a:p>
          </p:txBody>
        </p:sp>
      </p:grpSp>
      <p:grpSp>
        <p:nvGrpSpPr>
          <p:cNvPr id="7" name="Group 86"/>
          <p:cNvGrpSpPr>
            <a:grpSpLocks/>
          </p:cNvGrpSpPr>
          <p:nvPr/>
        </p:nvGrpSpPr>
        <p:grpSpPr bwMode="auto">
          <a:xfrm>
            <a:off x="5334000" y="4456113"/>
            <a:ext cx="284163" cy="276225"/>
            <a:chOff x="2956009" y="4014724"/>
            <a:chExt cx="311626" cy="342899"/>
          </a:xfrm>
        </p:grpSpPr>
        <p:pic>
          <p:nvPicPr>
            <p:cNvPr id="115774" name="Picture 11" descr="C:\Users\Kevin\Documents\ClipArt\Shapes and Graphics\circular shapes\Circle\grey inner shadow circle.png"/>
            <p:cNvPicPr>
              <a:picLocks noChangeAspect="1" noChangeArrowheads="1"/>
            </p:cNvPicPr>
            <p:nvPr/>
          </p:nvPicPr>
          <p:blipFill>
            <a:blip r:embed="rId7"/>
            <a:srcRect/>
            <a:stretch>
              <a:fillRect/>
            </a:stretch>
          </p:blipFill>
          <p:spPr bwMode="auto">
            <a:xfrm>
              <a:off x="2956009" y="4027072"/>
              <a:ext cx="311626" cy="328728"/>
            </a:xfrm>
            <a:prstGeom prst="rect">
              <a:avLst/>
            </a:prstGeom>
            <a:noFill/>
            <a:ln w="9525">
              <a:noFill/>
              <a:miter lim="800000"/>
              <a:headEnd/>
              <a:tailEnd/>
            </a:ln>
          </p:spPr>
        </p:pic>
        <p:sp>
          <p:nvSpPr>
            <p:cNvPr id="115775" name="TextBox 76"/>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3</a:t>
              </a:r>
            </a:p>
          </p:txBody>
        </p:sp>
      </p:grpSp>
      <p:grpSp>
        <p:nvGrpSpPr>
          <p:cNvPr id="8" name="Group 86"/>
          <p:cNvGrpSpPr>
            <a:grpSpLocks/>
          </p:cNvGrpSpPr>
          <p:nvPr/>
        </p:nvGrpSpPr>
        <p:grpSpPr bwMode="auto">
          <a:xfrm>
            <a:off x="5608638" y="3589338"/>
            <a:ext cx="284162" cy="276225"/>
            <a:chOff x="2956009" y="4014724"/>
            <a:chExt cx="311626" cy="342899"/>
          </a:xfrm>
        </p:grpSpPr>
        <p:pic>
          <p:nvPicPr>
            <p:cNvPr id="115772" name="Picture 11" descr="C:\Users\Kevin\Documents\ClipArt\Shapes and Graphics\circular shapes\Circle\grey inner shadow circle.png"/>
            <p:cNvPicPr>
              <a:picLocks noChangeAspect="1" noChangeArrowheads="1"/>
            </p:cNvPicPr>
            <p:nvPr/>
          </p:nvPicPr>
          <p:blipFill>
            <a:blip r:embed="rId7"/>
            <a:srcRect/>
            <a:stretch>
              <a:fillRect/>
            </a:stretch>
          </p:blipFill>
          <p:spPr bwMode="auto">
            <a:xfrm>
              <a:off x="2956009" y="4027072"/>
              <a:ext cx="311626" cy="328728"/>
            </a:xfrm>
            <a:prstGeom prst="rect">
              <a:avLst/>
            </a:prstGeom>
            <a:noFill/>
            <a:ln w="9525">
              <a:noFill/>
              <a:miter lim="800000"/>
              <a:headEnd/>
              <a:tailEnd/>
            </a:ln>
          </p:spPr>
        </p:pic>
        <p:sp>
          <p:nvSpPr>
            <p:cNvPr id="115773" name="TextBox 79"/>
            <p:cNvSpPr txBox="1">
              <a:spLocks noChangeArrowheads="1"/>
            </p:cNvSpPr>
            <p:nvPr/>
          </p:nvSpPr>
          <p:spPr bwMode="auto">
            <a:xfrm>
              <a:off x="2960545" y="4014724"/>
              <a:ext cx="248116" cy="342899"/>
            </a:xfrm>
            <a:prstGeom prst="rect">
              <a:avLst/>
            </a:prstGeom>
            <a:noFill/>
            <a:ln w="9525">
              <a:noFill/>
              <a:miter lim="800000"/>
              <a:headEnd/>
              <a:tailEnd/>
            </a:ln>
          </p:spPr>
          <p:txBody>
            <a:bodyPr>
              <a:spAutoFit/>
            </a:bodyPr>
            <a:lstStyle/>
            <a:p>
              <a:pPr eaLnBrk="0" hangingPunct="0"/>
              <a:r>
                <a:rPr lang="en-US" altLang="zh-CN" sz="1200" b="1">
                  <a:latin typeface="Segoe"/>
                </a:rPr>
                <a:t>4</a:t>
              </a:r>
            </a:p>
          </p:txBody>
        </p:sp>
      </p:grpSp>
      <p:sp>
        <p:nvSpPr>
          <p:cNvPr id="115738" name="Title 86"/>
          <p:cNvSpPr>
            <a:spLocks noGrp="1"/>
          </p:cNvSpPr>
          <p:nvPr>
            <p:ph type="title"/>
          </p:nvPr>
        </p:nvSpPr>
        <p:spPr/>
        <p:txBody>
          <a:bodyPr/>
          <a:lstStyle/>
          <a:p>
            <a:r>
              <a:rPr altLang="zh-CN" smtClean="0"/>
              <a:t>Network Access Protection</a:t>
            </a:r>
          </a:p>
        </p:txBody>
      </p:sp>
      <p:pic>
        <p:nvPicPr>
          <p:cNvPr id="115739" name="Picture 3" descr="C:\Users\joel.sloss.ADVAIYA\Desktop\Logos\Forefront Unified Access Gateway\forefront unified access gateway grid bl h.png"/>
          <p:cNvPicPr>
            <a:picLocks noChangeAspect="1" noChangeArrowheads="1"/>
          </p:cNvPicPr>
          <p:nvPr/>
        </p:nvPicPr>
        <p:blipFill>
          <a:blip r:embed="rId8"/>
          <a:srcRect/>
          <a:stretch>
            <a:fillRect/>
          </a:stretch>
        </p:blipFill>
        <p:spPr bwMode="auto">
          <a:xfrm>
            <a:off x="5065713" y="1050925"/>
            <a:ext cx="2070100" cy="473075"/>
          </a:xfrm>
          <a:prstGeom prst="rect">
            <a:avLst/>
          </a:prstGeom>
          <a:noFill/>
          <a:ln w="9525">
            <a:noFill/>
            <a:miter lim="800000"/>
            <a:headEnd/>
            <a:tailEnd/>
          </a:ln>
        </p:spPr>
      </p:pic>
      <p:cxnSp>
        <p:nvCxnSpPr>
          <p:cNvPr id="81" name="Straight Arrow Connector 80"/>
          <p:cNvCxnSpPr>
            <a:cxnSpLocks noChangeShapeType="1"/>
          </p:cNvCxnSpPr>
          <p:nvPr/>
        </p:nvCxnSpPr>
        <p:spPr bwMode="auto">
          <a:xfrm>
            <a:off x="1795463" y="3894138"/>
            <a:ext cx="914400" cy="1587"/>
          </a:xfrm>
          <a:prstGeom prst="straightConnector1">
            <a:avLst/>
          </a:prstGeom>
          <a:noFill/>
          <a:ln w="12700" algn="ctr">
            <a:solidFill>
              <a:schemeClr val="tx1"/>
            </a:solidFill>
            <a:prstDash val="dash"/>
            <a:round/>
            <a:headEnd/>
            <a:tailEnd type="triangle" w="med" len="med"/>
          </a:ln>
        </p:spPr>
      </p:cxnSp>
      <p:grpSp>
        <p:nvGrpSpPr>
          <p:cNvPr id="115741" name="Group 33"/>
          <p:cNvGrpSpPr>
            <a:grpSpLocks/>
          </p:cNvGrpSpPr>
          <p:nvPr/>
        </p:nvGrpSpPr>
        <p:grpSpPr bwMode="auto">
          <a:xfrm>
            <a:off x="731838" y="3627438"/>
            <a:ext cx="1752600" cy="750887"/>
            <a:chOff x="3862823" y="1701578"/>
            <a:chExt cx="1752600" cy="751114"/>
          </a:xfrm>
        </p:grpSpPr>
        <p:pic>
          <p:nvPicPr>
            <p:cNvPr id="32" name="Picture 31" descr="cloud.png"/>
            <p:cNvPicPr>
              <a:picLocks noChangeAspect="1"/>
            </p:cNvPicPr>
            <p:nvPr/>
          </p:nvPicPr>
          <p:blipFill>
            <a:blip r:embed="rId9"/>
            <a:stretch>
              <a:fillRect/>
            </a:stretch>
          </p:blipFill>
          <p:spPr>
            <a:xfrm>
              <a:off x="3862823" y="1701578"/>
              <a:ext cx="1752600" cy="751114"/>
            </a:xfrm>
            <a:prstGeom prst="rect">
              <a:avLst/>
            </a:prstGeom>
            <a:noFill/>
            <a:effectLst>
              <a:outerShdw blurRad="50800" dist="38100" dir="2700000" algn="tl" rotWithShape="0">
                <a:prstClr val="black">
                  <a:alpha val="40000"/>
                </a:prstClr>
              </a:outerShdw>
            </a:effectLst>
          </p:spPr>
        </p:pic>
        <p:pic>
          <p:nvPicPr>
            <p:cNvPr id="115771" name="Picture 20" descr="Mobility.png"/>
            <p:cNvPicPr>
              <a:picLocks noChangeAspect="1"/>
            </p:cNvPicPr>
            <p:nvPr/>
          </p:nvPicPr>
          <p:blipFill>
            <a:blip r:embed="rId10"/>
            <a:srcRect/>
            <a:stretch>
              <a:fillRect/>
            </a:stretch>
          </p:blipFill>
          <p:spPr bwMode="auto">
            <a:xfrm>
              <a:off x="4659668" y="1721159"/>
              <a:ext cx="560403" cy="560403"/>
            </a:xfrm>
            <a:prstGeom prst="rect">
              <a:avLst/>
            </a:prstGeom>
            <a:noFill/>
            <a:ln w="9525">
              <a:noFill/>
              <a:miter lim="800000"/>
              <a:headEnd/>
              <a:tailEnd/>
            </a:ln>
          </p:spPr>
        </p:pic>
      </p:grpSp>
      <p:pic>
        <p:nvPicPr>
          <p:cNvPr id="115742" name="Picture 3" descr="C:\Users\joel.sloss.ADVAIYA\Desktop\Logos\Forefront Unified Access Gateway\forefront unified access gateway grid bl h.png"/>
          <p:cNvPicPr>
            <a:picLocks noChangeAspect="1" noChangeArrowheads="1"/>
          </p:cNvPicPr>
          <p:nvPr/>
        </p:nvPicPr>
        <p:blipFill>
          <a:blip r:embed="rId11"/>
          <a:srcRect/>
          <a:stretch>
            <a:fillRect/>
          </a:stretch>
        </p:blipFill>
        <p:spPr bwMode="auto">
          <a:xfrm>
            <a:off x="2408238" y="3997325"/>
            <a:ext cx="1333500" cy="304800"/>
          </a:xfrm>
          <a:prstGeom prst="rect">
            <a:avLst/>
          </a:prstGeom>
          <a:noFill/>
          <a:ln w="9525">
            <a:noFill/>
            <a:miter lim="800000"/>
            <a:headEnd/>
            <a:tailEnd/>
          </a:ln>
        </p:spPr>
      </p:pic>
      <p:sp>
        <p:nvSpPr>
          <p:cNvPr id="75" name="Rounded Rectangular Callout 74"/>
          <p:cNvSpPr/>
          <p:nvPr/>
        </p:nvSpPr>
        <p:spPr bwMode="auto">
          <a:xfrm>
            <a:off x="533400" y="2895600"/>
            <a:ext cx="2214563" cy="706438"/>
          </a:xfrm>
          <a:prstGeom prst="wedgeRoundRectCallout">
            <a:avLst>
              <a:gd name="adj1" fmla="val 26869"/>
              <a:gd name="adj2" fmla="val 105564"/>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Microsoft Forefront</a:t>
            </a:r>
            <a:r>
              <a:rPr lang="en-US" sz="1100" baseline="30000" dirty="0">
                <a:solidFill>
                  <a:schemeClr val="tx1"/>
                </a:solidFill>
                <a:latin typeface="Segoe UI" pitchFamily="34" charset="0"/>
                <a:cs typeface="Segoe UI" pitchFamily="34" charset="0"/>
              </a:rPr>
              <a:t>®</a:t>
            </a:r>
            <a:r>
              <a:rPr lang="en-US" sz="1100" dirty="0">
                <a:solidFill>
                  <a:schemeClr val="tx1"/>
                </a:solidFill>
                <a:latin typeface="Segoe UI" pitchFamily="34" charset="0"/>
                <a:cs typeface="Segoe UI" pitchFamily="34" charset="0"/>
              </a:rPr>
              <a:t> Client Security (FCS): managed machines attempting to connect to the network</a:t>
            </a:r>
          </a:p>
        </p:txBody>
      </p:sp>
      <p:cxnSp>
        <p:nvCxnSpPr>
          <p:cNvPr id="92" name="Straight Arrow Connector 91"/>
          <p:cNvCxnSpPr>
            <a:cxnSpLocks noChangeShapeType="1"/>
          </p:cNvCxnSpPr>
          <p:nvPr/>
        </p:nvCxnSpPr>
        <p:spPr bwMode="auto">
          <a:xfrm>
            <a:off x="3048000" y="3894138"/>
            <a:ext cx="914400" cy="1587"/>
          </a:xfrm>
          <a:prstGeom prst="straightConnector1">
            <a:avLst/>
          </a:prstGeom>
          <a:noFill/>
          <a:ln w="12700" algn="ctr">
            <a:solidFill>
              <a:schemeClr val="tx1"/>
            </a:solidFill>
            <a:prstDash val="dash"/>
            <a:round/>
            <a:headEnd/>
            <a:tailEnd type="triangle" w="med" len="med"/>
          </a:ln>
        </p:spPr>
      </p:cxnSp>
      <p:pic>
        <p:nvPicPr>
          <p:cNvPr id="115745" name="Picture 6" descr="C:\Users\Chrissy\Pictures\DVD_ART36\Artwork_Imagery\Icons - Illustrations\_ WINDOWS SERVER ICONS\Security\Brick Wall firewall fire secure security.png"/>
          <p:cNvPicPr>
            <a:picLocks noChangeAspect="1" noChangeArrowheads="1"/>
          </p:cNvPicPr>
          <p:nvPr/>
        </p:nvPicPr>
        <p:blipFill>
          <a:blip r:embed="rId12"/>
          <a:srcRect/>
          <a:stretch>
            <a:fillRect/>
          </a:stretch>
        </p:blipFill>
        <p:spPr bwMode="auto">
          <a:xfrm>
            <a:off x="2738438" y="3678238"/>
            <a:ext cx="368300" cy="360362"/>
          </a:xfrm>
          <a:prstGeom prst="rect">
            <a:avLst/>
          </a:prstGeom>
          <a:noFill/>
          <a:ln w="9525">
            <a:noFill/>
            <a:miter lim="800000"/>
            <a:headEnd/>
            <a:tailEnd/>
          </a:ln>
        </p:spPr>
      </p:pic>
      <p:sp>
        <p:nvSpPr>
          <p:cNvPr id="93" name="Rounded Rectangular Callout 92"/>
          <p:cNvSpPr/>
          <p:nvPr/>
        </p:nvSpPr>
        <p:spPr bwMode="auto">
          <a:xfrm>
            <a:off x="400050" y="4495800"/>
            <a:ext cx="2933700" cy="661988"/>
          </a:xfrm>
          <a:prstGeom prst="wedgeRoundRectCallout">
            <a:avLst>
              <a:gd name="adj1" fmla="val 71383"/>
              <a:gd name="adj2" fmla="val -28628"/>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UAG as a Network Access Protection (NAP) client checks to ensure that the FCS agent is up-to-date and actively protecting clients</a:t>
            </a:r>
          </a:p>
        </p:txBody>
      </p:sp>
      <p:sp>
        <p:nvSpPr>
          <p:cNvPr id="94" name="Rounded Rectangular Callout 93"/>
          <p:cNvSpPr/>
          <p:nvPr/>
        </p:nvSpPr>
        <p:spPr bwMode="auto">
          <a:xfrm>
            <a:off x="1066800" y="4595813"/>
            <a:ext cx="3586163" cy="606425"/>
          </a:xfrm>
          <a:prstGeom prst="wedgeRoundRectCallout">
            <a:avLst>
              <a:gd name="adj1" fmla="val 65628"/>
              <a:gd name="adj2" fmla="val -4155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If the endpoint has FCS running and is up-to-date, access to the corporate network is allowed</a:t>
            </a:r>
          </a:p>
        </p:txBody>
      </p:sp>
      <p:sp>
        <p:nvSpPr>
          <p:cNvPr id="95" name="Rounded Rectangular Callout 94"/>
          <p:cNvSpPr/>
          <p:nvPr/>
        </p:nvSpPr>
        <p:spPr bwMode="auto">
          <a:xfrm>
            <a:off x="3106738" y="2895600"/>
            <a:ext cx="2765425" cy="606425"/>
          </a:xfrm>
          <a:prstGeom prst="wedgeRoundRectCallout">
            <a:avLst>
              <a:gd name="adj1" fmla="val 37953"/>
              <a:gd name="adj2" fmla="val 108356"/>
              <a:gd name="adj3" fmla="val 16667"/>
            </a:avLst>
          </a:prstGeom>
          <a:gradFill>
            <a:gsLst>
              <a:gs pos="12000">
                <a:schemeClr val="bg1">
                  <a:alpha val="7700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tIns="91440" bIns="91440" anchor="ctr"/>
          <a:lstStyle/>
          <a:p>
            <a:pPr eaLnBrk="0" hangingPunct="0">
              <a:defRPr/>
            </a:pPr>
            <a:r>
              <a:rPr lang="en-US" sz="1100" dirty="0">
                <a:solidFill>
                  <a:schemeClr val="tx1"/>
                </a:solidFill>
                <a:latin typeface="Segoe UI" pitchFamily="34" charset="0"/>
                <a:cs typeface="Segoe UI" pitchFamily="34" charset="0"/>
              </a:rPr>
              <a:t>If the endpoint does not comply, the policy is redirected to the remediation server to update</a:t>
            </a:r>
          </a:p>
        </p:txBody>
      </p:sp>
      <p:pic>
        <p:nvPicPr>
          <p:cNvPr id="115749" name="Picture 35" descr="Security shield windows"/>
          <p:cNvPicPr>
            <a:picLocks noChangeAspect="1" noChangeArrowheads="1"/>
          </p:cNvPicPr>
          <p:nvPr/>
        </p:nvPicPr>
        <p:blipFill>
          <a:blip r:embed="rId13"/>
          <a:srcRect/>
          <a:stretch>
            <a:fillRect/>
          </a:stretch>
        </p:blipFill>
        <p:spPr bwMode="auto">
          <a:xfrm>
            <a:off x="1871663" y="3805238"/>
            <a:ext cx="152400" cy="182562"/>
          </a:xfrm>
          <a:prstGeom prst="rect">
            <a:avLst/>
          </a:prstGeom>
          <a:noFill/>
          <a:ln w="9525">
            <a:noFill/>
            <a:miter lim="800000"/>
            <a:headEnd/>
            <a:tailEnd/>
          </a:ln>
        </p:spPr>
      </p:pic>
      <p:sp>
        <p:nvSpPr>
          <p:cNvPr id="66" name="Rectangle 65"/>
          <p:cNvSpPr/>
          <p:nvPr/>
        </p:nvSpPr>
        <p:spPr bwMode="auto">
          <a:xfrm rot="16200000" flipV="1">
            <a:off x="7368361" y="-95693"/>
            <a:ext cx="1679945" cy="1871329"/>
          </a:xfrm>
          <a:prstGeom prst="rect">
            <a:avLst/>
          </a:prstGeom>
          <a:gradFill flip="none" rotWithShape="1">
            <a:gsLst>
              <a:gs pos="1000">
                <a:srgbClr val="FFC000">
                  <a:alpha val="83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grpSp>
        <p:nvGrpSpPr>
          <p:cNvPr id="115753" name="Group 15"/>
          <p:cNvGrpSpPr>
            <a:grpSpLocks/>
          </p:cNvGrpSpPr>
          <p:nvPr/>
        </p:nvGrpSpPr>
        <p:grpSpPr bwMode="auto">
          <a:xfrm>
            <a:off x="7924800" y="-36513"/>
            <a:ext cx="1076325" cy="1266826"/>
            <a:chOff x="7924799" y="-35862"/>
            <a:chExt cx="1076326" cy="1266827"/>
          </a:xfrm>
        </p:grpSpPr>
        <p:sp>
          <p:nvSpPr>
            <p:cNvPr id="72" name="Round Same Side Corner Rectangle 71"/>
            <p:cNvSpPr/>
            <p:nvPr/>
          </p:nvSpPr>
          <p:spPr bwMode="auto">
            <a:xfrm rot="10800000">
              <a:off x="7924799" y="-3586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solidFill>
                  <a:prstClr val="black"/>
                </a:solidFill>
                <a:latin typeface="Segoe" charset="0"/>
                <a:ea typeface="ＭＳ Ｐゴシック" charset="-128"/>
                <a:cs typeface="ＭＳ Ｐゴシック" charset="-128"/>
              </a:endParaRPr>
            </a:p>
          </p:txBody>
        </p:sp>
        <p:sp>
          <p:nvSpPr>
            <p:cNvPr id="78" name="Block Arc 77"/>
            <p:cNvSpPr/>
            <p:nvPr/>
          </p:nvSpPr>
          <p:spPr bwMode="auto">
            <a:xfrm flipV="1">
              <a:off x="7924799" y="154639"/>
              <a:ext cx="1076326" cy="1076326"/>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grpSp>
          <p:nvGrpSpPr>
            <p:cNvPr id="115765" name="Group 3"/>
            <p:cNvGrpSpPr>
              <a:grpSpLocks/>
            </p:cNvGrpSpPr>
            <p:nvPr/>
          </p:nvGrpSpPr>
          <p:grpSpPr bwMode="auto">
            <a:xfrm>
              <a:off x="8014833" y="399444"/>
              <a:ext cx="908505" cy="735518"/>
              <a:chOff x="7502524" y="687613"/>
              <a:chExt cx="1819278" cy="1472869"/>
            </a:xfrm>
          </p:grpSpPr>
          <p:sp>
            <p:nvSpPr>
              <p:cNvPr id="84" name="Oval 4"/>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solidFill>
                    <a:prstClr val="black"/>
                  </a:solidFill>
                  <a:ea typeface="ＭＳ Ｐゴシック" charset="-128"/>
                  <a:cs typeface="ＭＳ Ｐゴシック" charset="-128"/>
                </a:endParaRPr>
              </a:p>
            </p:txBody>
          </p:sp>
          <p:sp>
            <p:nvSpPr>
              <p:cNvPr id="89" name="TextBox 88"/>
              <p:cNvSpPr txBox="1">
                <a:spLocks noChangeAspect="1"/>
              </p:cNvSpPr>
              <p:nvPr/>
            </p:nvSpPr>
            <p:spPr>
              <a:xfrm>
                <a:off x="7502524" y="1109287"/>
                <a:ext cx="1819278" cy="1051195"/>
              </a:xfrm>
              <a:prstGeom prst="rect">
                <a:avLst/>
              </a:prstGeom>
              <a:noFill/>
            </p:spPr>
            <p:txBody>
              <a:bodyPr/>
              <a:lstStyle/>
              <a:p>
                <a:pPr algn="ctr" eaLnBrk="0" hangingPunct="0">
                  <a:lnSpc>
                    <a:spcPct val="80000"/>
                  </a:lnSpc>
                  <a:defRPr/>
                </a:pPr>
                <a:r>
                  <a:rPr lang="en-US" sz="105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Integrate</a:t>
                </a: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and extend</a:t>
                </a:r>
              </a:p>
              <a:p>
                <a:pPr algn="ctr" eaLnBrk="0" hangingPunct="0">
                  <a:lnSpc>
                    <a:spcPct val="80000"/>
                  </a:lnSpc>
                  <a:defRPr/>
                </a:pP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security</a:t>
                </a:r>
              </a:p>
            </p:txBody>
          </p:sp>
        </p:grpSp>
      </p:grpSp>
      <p:grpSp>
        <p:nvGrpSpPr>
          <p:cNvPr id="115754" name="Group 43"/>
          <p:cNvGrpSpPr>
            <a:grpSpLocks/>
          </p:cNvGrpSpPr>
          <p:nvPr/>
        </p:nvGrpSpPr>
        <p:grpSpPr bwMode="auto">
          <a:xfrm>
            <a:off x="7953375" y="0"/>
            <a:ext cx="974725" cy="547688"/>
            <a:chOff x="700964" y="3415859"/>
            <a:chExt cx="1187974" cy="594136"/>
          </a:xfrm>
        </p:grpSpPr>
        <p:pic>
          <p:nvPicPr>
            <p:cNvPr id="115758" name="Picture 90" descr="SLUI.exe_I0003_0409.png"/>
            <p:cNvPicPr>
              <a:picLocks noChangeAspect="1"/>
            </p:cNvPicPr>
            <p:nvPr/>
          </p:nvPicPr>
          <p:blipFill>
            <a:blip r:embed="rId14"/>
            <a:srcRect/>
            <a:stretch>
              <a:fillRect/>
            </a:stretch>
          </p:blipFill>
          <p:spPr bwMode="auto">
            <a:xfrm>
              <a:off x="1117711" y="3611951"/>
              <a:ext cx="398044" cy="398044"/>
            </a:xfrm>
            <a:prstGeom prst="rect">
              <a:avLst/>
            </a:prstGeom>
            <a:noFill/>
            <a:ln w="9525">
              <a:noFill/>
              <a:miter lim="800000"/>
              <a:headEnd/>
              <a:tailEnd/>
            </a:ln>
          </p:spPr>
        </p:pic>
        <p:pic>
          <p:nvPicPr>
            <p:cNvPr id="115759" name="Picture 95" descr="connect.dll_I28a1_0409.png"/>
            <p:cNvPicPr>
              <a:picLocks noChangeAspect="1"/>
            </p:cNvPicPr>
            <p:nvPr/>
          </p:nvPicPr>
          <p:blipFill>
            <a:blip r:embed="rId15"/>
            <a:srcRect/>
            <a:stretch>
              <a:fillRect/>
            </a:stretch>
          </p:blipFill>
          <p:spPr bwMode="auto">
            <a:xfrm>
              <a:off x="1389389" y="3415859"/>
              <a:ext cx="499549" cy="499549"/>
            </a:xfrm>
            <a:prstGeom prst="rect">
              <a:avLst/>
            </a:prstGeom>
            <a:noFill/>
            <a:ln w="9525">
              <a:noFill/>
              <a:miter lim="800000"/>
              <a:headEnd/>
              <a:tailEnd/>
            </a:ln>
          </p:spPr>
        </p:pic>
        <p:pic>
          <p:nvPicPr>
            <p:cNvPr id="115760" name="Picture 96" descr="connect.dll_I28a1_0409.png"/>
            <p:cNvPicPr>
              <a:picLocks noChangeAspect="1"/>
            </p:cNvPicPr>
            <p:nvPr/>
          </p:nvPicPr>
          <p:blipFill>
            <a:blip r:embed="rId15"/>
            <a:srcRect/>
            <a:stretch>
              <a:fillRect/>
            </a:stretch>
          </p:blipFill>
          <p:spPr bwMode="auto">
            <a:xfrm>
              <a:off x="700964" y="3421117"/>
              <a:ext cx="499549" cy="499549"/>
            </a:xfrm>
            <a:prstGeom prst="rect">
              <a:avLst/>
            </a:prstGeom>
            <a:noFill/>
            <a:ln w="9525">
              <a:noFill/>
              <a:miter lim="800000"/>
              <a:headEnd/>
              <a:tailEnd/>
            </a:ln>
          </p:spPr>
        </p:pic>
      </p:grpSp>
      <p:pic>
        <p:nvPicPr>
          <p:cNvPr id="115755" name="Picture 3" descr="C:\Users\joel.sloss.ADVAIYA\Desktop\Logos\Forefront Client Security\forefront client security grid bl h.png"/>
          <p:cNvPicPr>
            <a:picLocks noChangeAspect="1" noChangeArrowheads="1"/>
          </p:cNvPicPr>
          <p:nvPr/>
        </p:nvPicPr>
        <p:blipFill>
          <a:blip r:embed="rId16"/>
          <a:srcRect/>
          <a:stretch>
            <a:fillRect/>
          </a:stretch>
        </p:blipFill>
        <p:spPr bwMode="auto">
          <a:xfrm>
            <a:off x="3429000" y="1058863"/>
            <a:ext cx="1201738" cy="465137"/>
          </a:xfrm>
          <a:prstGeom prst="rect">
            <a:avLst/>
          </a:prstGeom>
          <a:noFill/>
          <a:ln w="9525">
            <a:noFill/>
            <a:miter lim="800000"/>
            <a:headEnd/>
            <a:tailEnd/>
          </a:ln>
        </p:spPr>
      </p:pic>
      <p:pic>
        <p:nvPicPr>
          <p:cNvPr id="115756" name="Picture 97" descr="AD-RMS_sml.png"/>
          <p:cNvPicPr>
            <a:picLocks noChangeAspect="1"/>
          </p:cNvPicPr>
          <p:nvPr/>
        </p:nvPicPr>
        <p:blipFill>
          <a:blip r:embed="rId17"/>
          <a:srcRect/>
          <a:stretch>
            <a:fillRect/>
          </a:stretch>
        </p:blipFill>
        <p:spPr bwMode="auto">
          <a:xfrm>
            <a:off x="528638" y="1066800"/>
            <a:ext cx="2489200" cy="425450"/>
          </a:xfrm>
          <a:prstGeom prst="rect">
            <a:avLst/>
          </a:prstGeom>
          <a:noFill/>
          <a:ln w="9525">
            <a:noFill/>
            <a:miter lim="800000"/>
            <a:headEnd/>
            <a:tailEnd/>
          </a:ln>
        </p:spPr>
      </p:pic>
      <p:sp>
        <p:nvSpPr>
          <p:cNvPr id="115757" name="TextBox 84">
            <a:hlinkClick r:id="rId18"/>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5"/>
                                        </p:tgtEl>
                                      </p:cBhvr>
                                    </p:animEffect>
                                    <p:set>
                                      <p:cBhvr>
                                        <p:cTn id="19" dur="1" fill="hold">
                                          <p:stCondLst>
                                            <p:cond delay="499"/>
                                          </p:stCondLst>
                                        </p:cTn>
                                        <p:tgtEl>
                                          <p:spTgt spid="7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94"/>
                                        </p:tgtEl>
                                      </p:cBhvr>
                                    </p:animEffect>
                                    <p:set>
                                      <p:cBhvr>
                                        <p:cTn id="54" dur="1" fill="hold">
                                          <p:stCondLst>
                                            <p:cond delay="499"/>
                                          </p:stCondLst>
                                        </p:cTn>
                                        <p:tgtEl>
                                          <p:spTgt spid="94"/>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93" grpId="0" animBg="1"/>
      <p:bldP spid="93" grpId="1" animBg="1"/>
      <p:bldP spid="94" grpId="0" animBg="1"/>
      <p:bldP spid="94" grpId="1" animBg="1"/>
      <p:bldP spid="9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rot="16200000" flipV="1">
            <a:off x="7368361" y="-95693"/>
            <a:ext cx="1679945" cy="1871329"/>
          </a:xfrm>
          <a:prstGeom prst="rect">
            <a:avLst/>
          </a:prstGeom>
          <a:gradFill flip="none" rotWithShape="1">
            <a:gsLst>
              <a:gs pos="1000">
                <a:srgbClr val="FFC000">
                  <a:alpha val="83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43" name="Rounded Rectangle 42"/>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117765" name="Group 15"/>
          <p:cNvGrpSpPr>
            <a:grpSpLocks/>
          </p:cNvGrpSpPr>
          <p:nvPr/>
        </p:nvGrpSpPr>
        <p:grpSpPr bwMode="auto">
          <a:xfrm>
            <a:off x="7924800" y="-36513"/>
            <a:ext cx="1076325" cy="1266826"/>
            <a:chOff x="7924799" y="-35862"/>
            <a:chExt cx="1076326" cy="1266827"/>
          </a:xfrm>
        </p:grpSpPr>
        <p:sp>
          <p:nvSpPr>
            <p:cNvPr id="52" name="Round Same Side Corner Rectangle 51"/>
            <p:cNvSpPr/>
            <p:nvPr/>
          </p:nvSpPr>
          <p:spPr bwMode="auto">
            <a:xfrm rot="10800000">
              <a:off x="7924799" y="-3586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solidFill>
                  <a:prstClr val="black"/>
                </a:solidFill>
                <a:latin typeface="Segoe" charset="0"/>
                <a:ea typeface="ＭＳ Ｐゴシック" charset="-128"/>
                <a:cs typeface="ＭＳ Ｐゴシック" charset="-128"/>
              </a:endParaRPr>
            </a:p>
          </p:txBody>
        </p:sp>
        <p:sp>
          <p:nvSpPr>
            <p:cNvPr id="53" name="Block Arc 52"/>
            <p:cNvSpPr/>
            <p:nvPr/>
          </p:nvSpPr>
          <p:spPr bwMode="auto">
            <a:xfrm flipV="1">
              <a:off x="7924799" y="154639"/>
              <a:ext cx="1076326" cy="1076326"/>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solidFill>
                  <a:prstClr val="black"/>
                </a:solidFill>
                <a:ea typeface="ＭＳ Ｐゴシック" charset="-128"/>
                <a:cs typeface="ＭＳ Ｐゴシック" charset="-128"/>
              </a:endParaRPr>
            </a:p>
          </p:txBody>
        </p:sp>
        <p:grpSp>
          <p:nvGrpSpPr>
            <p:cNvPr id="117800" name="Group 3"/>
            <p:cNvGrpSpPr>
              <a:grpSpLocks/>
            </p:cNvGrpSpPr>
            <p:nvPr/>
          </p:nvGrpSpPr>
          <p:grpSpPr bwMode="auto">
            <a:xfrm>
              <a:off x="8014833" y="399444"/>
              <a:ext cx="908505" cy="735518"/>
              <a:chOff x="7502524" y="687613"/>
              <a:chExt cx="1819278" cy="1472869"/>
            </a:xfrm>
          </p:grpSpPr>
          <p:sp>
            <p:nvSpPr>
              <p:cNvPr id="55" name="Oval 4"/>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solidFill>
                    <a:prstClr val="black"/>
                  </a:solidFill>
                  <a:ea typeface="ＭＳ Ｐゴシック" charset="-128"/>
                  <a:cs typeface="ＭＳ Ｐゴシック" charset="-128"/>
                </a:endParaRPr>
              </a:p>
            </p:txBody>
          </p:sp>
          <p:sp>
            <p:nvSpPr>
              <p:cNvPr id="56" name="TextBox 55"/>
              <p:cNvSpPr txBox="1">
                <a:spLocks noChangeAspect="1"/>
              </p:cNvSpPr>
              <p:nvPr/>
            </p:nvSpPr>
            <p:spPr>
              <a:xfrm>
                <a:off x="7502524" y="1109287"/>
                <a:ext cx="1819278" cy="1051195"/>
              </a:xfrm>
              <a:prstGeom prst="rect">
                <a:avLst/>
              </a:prstGeom>
              <a:noFill/>
            </p:spPr>
            <p:txBody>
              <a:bodyPr/>
              <a:lstStyle/>
              <a:p>
                <a:pPr algn="ctr" eaLnBrk="0" hangingPunct="0">
                  <a:lnSpc>
                    <a:spcPct val="80000"/>
                  </a:lnSpc>
                  <a:defRPr/>
                </a:pPr>
                <a:r>
                  <a:rPr lang="en-US" sz="105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Integrate</a:t>
                </a: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and extend</a:t>
                </a:r>
              </a:p>
              <a:p>
                <a:pPr algn="ctr" eaLnBrk="0" hangingPunct="0">
                  <a:lnSpc>
                    <a:spcPct val="80000"/>
                  </a:lnSpc>
                  <a:defRPr/>
                </a:pP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security</a:t>
                </a:r>
              </a:p>
            </p:txBody>
          </p:sp>
        </p:grpSp>
      </p:grpSp>
      <p:grpSp>
        <p:nvGrpSpPr>
          <p:cNvPr id="117766" name="Group 43"/>
          <p:cNvGrpSpPr>
            <a:grpSpLocks/>
          </p:cNvGrpSpPr>
          <p:nvPr/>
        </p:nvGrpSpPr>
        <p:grpSpPr bwMode="auto">
          <a:xfrm>
            <a:off x="7953375" y="0"/>
            <a:ext cx="974725" cy="547688"/>
            <a:chOff x="700964" y="3415859"/>
            <a:chExt cx="1187974" cy="594136"/>
          </a:xfrm>
        </p:grpSpPr>
        <p:pic>
          <p:nvPicPr>
            <p:cNvPr id="117793" name="Picture 57" descr="SLUI.exe_I0003_0409.png"/>
            <p:cNvPicPr>
              <a:picLocks noChangeAspect="1"/>
            </p:cNvPicPr>
            <p:nvPr/>
          </p:nvPicPr>
          <p:blipFill>
            <a:blip r:embed="rId3"/>
            <a:srcRect/>
            <a:stretch>
              <a:fillRect/>
            </a:stretch>
          </p:blipFill>
          <p:spPr bwMode="auto">
            <a:xfrm>
              <a:off x="1117711" y="3611951"/>
              <a:ext cx="398044" cy="398044"/>
            </a:xfrm>
            <a:prstGeom prst="rect">
              <a:avLst/>
            </a:prstGeom>
            <a:noFill/>
            <a:ln w="9525">
              <a:noFill/>
              <a:miter lim="800000"/>
              <a:headEnd/>
              <a:tailEnd/>
            </a:ln>
          </p:spPr>
        </p:pic>
        <p:pic>
          <p:nvPicPr>
            <p:cNvPr id="117794" name="Picture 58" descr="connect.dll_I28a1_0409.png"/>
            <p:cNvPicPr>
              <a:picLocks noChangeAspect="1"/>
            </p:cNvPicPr>
            <p:nvPr/>
          </p:nvPicPr>
          <p:blipFill>
            <a:blip r:embed="rId4"/>
            <a:srcRect/>
            <a:stretch>
              <a:fillRect/>
            </a:stretch>
          </p:blipFill>
          <p:spPr bwMode="auto">
            <a:xfrm>
              <a:off x="1389389" y="3415859"/>
              <a:ext cx="499549" cy="499549"/>
            </a:xfrm>
            <a:prstGeom prst="rect">
              <a:avLst/>
            </a:prstGeom>
            <a:noFill/>
            <a:ln w="9525">
              <a:noFill/>
              <a:miter lim="800000"/>
              <a:headEnd/>
              <a:tailEnd/>
            </a:ln>
          </p:spPr>
        </p:pic>
        <p:pic>
          <p:nvPicPr>
            <p:cNvPr id="117795" name="Picture 59" descr="connect.dll_I28a1_0409.png"/>
            <p:cNvPicPr>
              <a:picLocks noChangeAspect="1"/>
            </p:cNvPicPr>
            <p:nvPr/>
          </p:nvPicPr>
          <p:blipFill>
            <a:blip r:embed="rId4"/>
            <a:srcRect/>
            <a:stretch>
              <a:fillRect/>
            </a:stretch>
          </p:blipFill>
          <p:spPr bwMode="auto">
            <a:xfrm>
              <a:off x="700964" y="3421117"/>
              <a:ext cx="499549" cy="499549"/>
            </a:xfrm>
            <a:prstGeom prst="rect">
              <a:avLst/>
            </a:prstGeom>
            <a:noFill/>
            <a:ln w="9525">
              <a:noFill/>
              <a:miter lim="800000"/>
              <a:headEnd/>
              <a:tailEnd/>
            </a:ln>
          </p:spPr>
        </p:pic>
      </p:grpSp>
      <p:sp>
        <p:nvSpPr>
          <p:cNvPr id="50" name="Rounded Rectangle 49"/>
          <p:cNvSpPr/>
          <p:nvPr/>
        </p:nvSpPr>
        <p:spPr bwMode="auto">
          <a:xfrm>
            <a:off x="354013" y="3741738"/>
            <a:ext cx="8367712" cy="2393950"/>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pic>
        <p:nvPicPr>
          <p:cNvPr id="674899" name="Rectangle 674898"/>
          <p:cNvPicPr>
            <a:picLocks noChangeAspect="1" noChangeArrowheads="1"/>
          </p:cNvPicPr>
          <p:nvPr/>
        </p:nvPicPr>
        <p:blipFill>
          <a:blip r:embed="rId5"/>
          <a:srcRect/>
          <a:stretch>
            <a:fillRect/>
          </a:stretch>
        </p:blipFill>
        <p:spPr bwMode="auto">
          <a:xfrm>
            <a:off x="3798888" y="4337050"/>
            <a:ext cx="925512" cy="925513"/>
          </a:xfrm>
          <a:prstGeom prst="rect">
            <a:avLst/>
          </a:prstGeom>
          <a:noFill/>
          <a:ln w="9525">
            <a:noFill/>
            <a:miter lim="800000"/>
            <a:headEnd/>
            <a:tailEnd/>
          </a:ln>
        </p:spPr>
      </p:pic>
      <p:pic>
        <p:nvPicPr>
          <p:cNvPr id="674895" name="Rectangle 674894"/>
          <p:cNvPicPr>
            <a:picLocks noChangeAspect="1" noChangeArrowheads="1"/>
          </p:cNvPicPr>
          <p:nvPr/>
        </p:nvPicPr>
        <p:blipFill>
          <a:blip r:embed="rId5"/>
          <a:srcRect/>
          <a:stretch>
            <a:fillRect/>
          </a:stretch>
        </p:blipFill>
        <p:spPr bwMode="auto">
          <a:xfrm>
            <a:off x="6046788" y="4337050"/>
            <a:ext cx="927100" cy="925513"/>
          </a:xfrm>
          <a:prstGeom prst="rect">
            <a:avLst/>
          </a:prstGeom>
          <a:noFill/>
          <a:ln w="9525">
            <a:noFill/>
            <a:miter lim="800000"/>
            <a:headEnd/>
            <a:tailEnd/>
          </a:ln>
        </p:spPr>
      </p:pic>
      <p:sp>
        <p:nvSpPr>
          <p:cNvPr id="117770" name="Title 35"/>
          <p:cNvSpPr>
            <a:spLocks noGrp="1"/>
          </p:cNvSpPr>
          <p:nvPr>
            <p:ph type="title"/>
          </p:nvPr>
        </p:nvSpPr>
        <p:spPr/>
        <p:txBody>
          <a:bodyPr/>
          <a:lstStyle/>
          <a:p>
            <a:r>
              <a:rPr altLang="zh-CN" smtClean="0">
                <a:solidFill>
                  <a:srgbClr val="000000"/>
                </a:solidFill>
                <a:cs typeface="Segoe UI" pitchFamily="34" charset="0"/>
              </a:rPr>
              <a:t>Deploying Updates</a:t>
            </a:r>
          </a:p>
        </p:txBody>
      </p:sp>
      <p:pic>
        <p:nvPicPr>
          <p:cNvPr id="674843" name="Rectangle 674842"/>
          <p:cNvPicPr>
            <a:picLocks noChangeAspect="1" noChangeArrowheads="1"/>
          </p:cNvPicPr>
          <p:nvPr/>
        </p:nvPicPr>
        <p:blipFill>
          <a:blip r:embed="rId6"/>
          <a:srcRect/>
          <a:stretch>
            <a:fillRect/>
          </a:stretch>
        </p:blipFill>
        <p:spPr bwMode="auto">
          <a:xfrm>
            <a:off x="7327900" y="4173538"/>
            <a:ext cx="955675" cy="954087"/>
          </a:xfrm>
          <a:prstGeom prst="rect">
            <a:avLst/>
          </a:prstGeom>
          <a:noFill/>
          <a:ln w="9525">
            <a:noFill/>
            <a:miter lim="800000"/>
            <a:headEnd/>
            <a:tailEnd/>
          </a:ln>
        </p:spPr>
      </p:pic>
      <p:pic>
        <p:nvPicPr>
          <p:cNvPr id="674845" name="Rectangle 674844"/>
          <p:cNvPicPr>
            <a:picLocks noChangeAspect="1" noChangeArrowheads="1"/>
          </p:cNvPicPr>
          <p:nvPr/>
        </p:nvPicPr>
        <p:blipFill>
          <a:blip r:embed="rId7"/>
          <a:srcRect/>
          <a:stretch>
            <a:fillRect/>
          </a:stretch>
        </p:blipFill>
        <p:spPr bwMode="auto">
          <a:xfrm>
            <a:off x="4838700" y="4238625"/>
            <a:ext cx="915988" cy="877888"/>
          </a:xfrm>
          <a:prstGeom prst="rect">
            <a:avLst/>
          </a:prstGeom>
          <a:noFill/>
          <a:ln w="9525">
            <a:noFill/>
            <a:miter lim="800000"/>
            <a:headEnd/>
            <a:tailEnd/>
          </a:ln>
        </p:spPr>
      </p:pic>
      <p:sp>
        <p:nvSpPr>
          <p:cNvPr id="674880" name="Shape 674879"/>
          <p:cNvSpPr>
            <a:spLocks/>
          </p:cNvSpPr>
          <p:nvPr/>
        </p:nvSpPr>
        <p:spPr bwMode="auto">
          <a:xfrm rot="16200000" flipH="1">
            <a:off x="1858169" y="4033044"/>
            <a:ext cx="61912" cy="1504950"/>
          </a:xfrm>
          <a:custGeom>
            <a:avLst/>
            <a:gdLst>
              <a:gd name="T0" fmla="*/ 0 w 936"/>
              <a:gd name="T1" fmla="*/ 0 h 324"/>
              <a:gd name="T2" fmla="*/ 2147483647 w 936"/>
              <a:gd name="T3" fmla="*/ 0 h 324"/>
              <a:gd name="T4" fmla="*/ 2147483647 w 936"/>
              <a:gd name="T5" fmla="*/ 2147483647 h 324"/>
              <a:gd name="T6" fmla="*/ 2147483647 w 936"/>
              <a:gd name="T7" fmla="*/ 2147483647 h 324"/>
              <a:gd name="T8" fmla="*/ 0 60000 65536"/>
              <a:gd name="T9" fmla="*/ 0 60000 65536"/>
              <a:gd name="T10" fmla="*/ 0 60000 65536"/>
              <a:gd name="T11" fmla="*/ 0 60000 65536"/>
              <a:gd name="T12" fmla="*/ 0 w 936"/>
              <a:gd name="T13" fmla="*/ 0 h 324"/>
              <a:gd name="T14" fmla="*/ 936 w 936"/>
              <a:gd name="T15" fmla="*/ 324 h 324"/>
            </a:gdLst>
            <a:ahLst/>
            <a:cxnLst>
              <a:cxn ang="T8">
                <a:pos x="T0" y="T1"/>
              </a:cxn>
              <a:cxn ang="T9">
                <a:pos x="T2" y="T3"/>
              </a:cxn>
              <a:cxn ang="T10">
                <a:pos x="T4" y="T5"/>
              </a:cxn>
              <a:cxn ang="T11">
                <a:pos x="T6" y="T7"/>
              </a:cxn>
            </a:cxnLst>
            <a:rect l="T12" t="T13" r="T14" b="T15"/>
            <a:pathLst>
              <a:path w="936" h="324">
                <a:moveTo>
                  <a:pt x="0" y="0"/>
                </a:moveTo>
                <a:lnTo>
                  <a:pt x="756" y="0"/>
                </a:lnTo>
                <a:cubicBezTo>
                  <a:pt x="911" y="19"/>
                  <a:pt x="900" y="63"/>
                  <a:pt x="930" y="117"/>
                </a:cubicBezTo>
                <a:lnTo>
                  <a:pt x="936" y="324"/>
                </a:lnTo>
              </a:path>
            </a:pathLst>
          </a:custGeom>
          <a:noFill/>
          <a:ln w="76200" algn="ctr">
            <a:solidFill>
              <a:schemeClr val="tx1">
                <a:lumMod val="50000"/>
                <a:lumOff val="50000"/>
              </a:schemeClr>
            </a:solidFill>
            <a:prstDash val="sysDot"/>
            <a:round/>
            <a:headEnd/>
            <a:tailEnd type="triangle" w="med" len="med"/>
          </a:ln>
        </p:spPr>
        <p:txBody>
          <a:bodyPr anchor="ctr"/>
          <a:lstStyle/>
          <a:p>
            <a:pPr defTabSz="912813" eaLnBrk="0" hangingPunct="0">
              <a:defRPr/>
            </a:pPr>
            <a:endParaRPr lang="en-US" dirty="0">
              <a:solidFill>
                <a:schemeClr val="accent1"/>
              </a:solidFill>
              <a:latin typeface="Arial" pitchFamily="34" charset="0"/>
              <a:ea typeface="ＭＳ Ｐゴシック" charset="-128"/>
              <a:cs typeface="ＭＳ Ｐゴシック" charset="-128"/>
            </a:endParaRPr>
          </a:p>
        </p:txBody>
      </p:sp>
      <p:grpSp>
        <p:nvGrpSpPr>
          <p:cNvPr id="3" name="Group 62"/>
          <p:cNvGrpSpPr>
            <a:grpSpLocks/>
          </p:cNvGrpSpPr>
          <p:nvPr/>
        </p:nvGrpSpPr>
        <p:grpSpPr bwMode="auto">
          <a:xfrm>
            <a:off x="511175" y="3879850"/>
            <a:ext cx="1114425" cy="1344613"/>
            <a:chOff x="3205" y="603"/>
            <a:chExt cx="1406" cy="1692"/>
          </a:xfrm>
        </p:grpSpPr>
        <p:grpSp>
          <p:nvGrpSpPr>
            <p:cNvPr id="117788" name="Group 61"/>
            <p:cNvGrpSpPr>
              <a:grpSpLocks/>
            </p:cNvGrpSpPr>
            <p:nvPr/>
          </p:nvGrpSpPr>
          <p:grpSpPr bwMode="auto">
            <a:xfrm>
              <a:off x="3775" y="603"/>
              <a:ext cx="595" cy="1564"/>
              <a:chOff x="2577" y="1332"/>
              <a:chExt cx="606" cy="1656"/>
            </a:xfrm>
          </p:grpSpPr>
          <p:pic>
            <p:nvPicPr>
              <p:cNvPr id="117790" name="Rectangle 17425"/>
              <p:cNvPicPr>
                <a:picLocks noChangeAspect="1" noChangeArrowheads="1"/>
              </p:cNvPicPr>
              <p:nvPr/>
            </p:nvPicPr>
            <p:blipFill>
              <a:blip r:embed="rId8"/>
              <a:srcRect/>
              <a:stretch>
                <a:fillRect/>
              </a:stretch>
            </p:blipFill>
            <p:spPr bwMode="auto">
              <a:xfrm>
                <a:off x="2577" y="1332"/>
                <a:ext cx="606" cy="1656"/>
              </a:xfrm>
              <a:prstGeom prst="rect">
                <a:avLst/>
              </a:prstGeom>
              <a:noFill/>
              <a:ln w="9525">
                <a:noFill/>
                <a:miter lim="800000"/>
                <a:headEnd/>
                <a:tailEnd/>
              </a:ln>
            </p:spPr>
          </p:pic>
          <p:pic>
            <p:nvPicPr>
              <p:cNvPr id="117791" name="Rectangle 17426"/>
              <p:cNvPicPr>
                <a:picLocks noChangeAspect="1" noChangeArrowheads="1"/>
              </p:cNvPicPr>
              <p:nvPr/>
            </p:nvPicPr>
            <p:blipFill>
              <a:blip r:embed="rId8"/>
              <a:srcRect/>
              <a:stretch>
                <a:fillRect/>
              </a:stretch>
            </p:blipFill>
            <p:spPr bwMode="auto">
              <a:xfrm>
                <a:off x="2577" y="1332"/>
                <a:ext cx="606" cy="1656"/>
              </a:xfrm>
              <a:prstGeom prst="rect">
                <a:avLst/>
              </a:prstGeom>
              <a:noFill/>
              <a:ln w="9525">
                <a:noFill/>
                <a:miter lim="800000"/>
                <a:headEnd/>
                <a:tailEnd/>
              </a:ln>
            </p:spPr>
          </p:pic>
          <p:pic>
            <p:nvPicPr>
              <p:cNvPr id="117792" name="Rectangle 17427"/>
              <p:cNvPicPr>
                <a:picLocks noChangeAspect="1" noChangeArrowheads="1"/>
              </p:cNvPicPr>
              <p:nvPr/>
            </p:nvPicPr>
            <p:blipFill>
              <a:blip r:embed="rId8"/>
              <a:srcRect/>
              <a:stretch>
                <a:fillRect/>
              </a:stretch>
            </p:blipFill>
            <p:spPr bwMode="auto">
              <a:xfrm>
                <a:off x="2577" y="1332"/>
                <a:ext cx="606" cy="1656"/>
              </a:xfrm>
              <a:prstGeom prst="rect">
                <a:avLst/>
              </a:prstGeom>
              <a:noFill/>
              <a:ln w="9525">
                <a:noFill/>
                <a:miter lim="800000"/>
                <a:headEnd/>
                <a:tailEnd/>
              </a:ln>
            </p:spPr>
          </p:pic>
        </p:grpSp>
        <p:pic>
          <p:nvPicPr>
            <p:cNvPr id="117789" name="Rectangle 17424"/>
            <p:cNvPicPr>
              <a:picLocks noChangeAspect="1" noChangeArrowheads="1"/>
            </p:cNvPicPr>
            <p:nvPr/>
          </p:nvPicPr>
          <p:blipFill>
            <a:blip r:embed="rId9"/>
            <a:srcRect/>
            <a:stretch>
              <a:fillRect/>
            </a:stretch>
          </p:blipFill>
          <p:spPr bwMode="auto">
            <a:xfrm>
              <a:off x="3205" y="893"/>
              <a:ext cx="1406" cy="1402"/>
            </a:xfrm>
            <a:prstGeom prst="rect">
              <a:avLst/>
            </a:prstGeom>
            <a:noFill/>
            <a:ln w="9525">
              <a:noFill/>
              <a:miter lim="800000"/>
              <a:headEnd/>
              <a:tailEnd/>
            </a:ln>
          </p:spPr>
        </p:pic>
      </p:grpSp>
      <p:sp>
        <p:nvSpPr>
          <p:cNvPr id="674881" name="Rectangle 674880"/>
          <p:cNvSpPr>
            <a:spLocks noChangeArrowheads="1"/>
          </p:cNvSpPr>
          <p:nvPr/>
        </p:nvSpPr>
        <p:spPr bwMode="auto">
          <a:xfrm>
            <a:off x="511175" y="5114925"/>
            <a:ext cx="1238250" cy="517525"/>
          </a:xfrm>
          <a:prstGeom prst="rect">
            <a:avLst/>
          </a:prstGeom>
          <a:noFill/>
          <a:ln w="12700" algn="ctr">
            <a:noFill/>
            <a:miter lim="800000"/>
            <a:headEnd/>
            <a:tailEnd/>
          </a:ln>
        </p:spPr>
        <p:txBody>
          <a:bodyPr>
            <a:spAutoFit/>
          </a:bodyPr>
          <a:lstStyle/>
          <a:p>
            <a:pPr algn="ctr" defTabSz="912813" eaLnBrk="0" hangingPunct="0"/>
            <a:r>
              <a:rPr lang="en-US" altLang="ja-JP" sz="1400">
                <a:latin typeface="Segoe Semibold"/>
              </a:rPr>
              <a:t>Malware Research</a:t>
            </a:r>
            <a:endParaRPr lang="en-US" altLang="zh-CN" sz="2000">
              <a:latin typeface="Segoe Semibold"/>
            </a:endParaRPr>
          </a:p>
        </p:txBody>
      </p:sp>
      <p:sp>
        <p:nvSpPr>
          <p:cNvPr id="674882" name="Rectangle 674881"/>
          <p:cNvSpPr>
            <a:spLocks noChangeArrowheads="1"/>
          </p:cNvSpPr>
          <p:nvPr/>
        </p:nvSpPr>
        <p:spPr bwMode="auto">
          <a:xfrm>
            <a:off x="2514600" y="5114925"/>
            <a:ext cx="1166813" cy="517525"/>
          </a:xfrm>
          <a:prstGeom prst="rect">
            <a:avLst/>
          </a:prstGeom>
          <a:noFill/>
          <a:ln w="12700" algn="ctr">
            <a:noFill/>
            <a:miter lim="800000"/>
            <a:headEnd/>
            <a:tailEnd/>
          </a:ln>
        </p:spPr>
        <p:txBody>
          <a:bodyPr>
            <a:spAutoFit/>
          </a:bodyPr>
          <a:lstStyle/>
          <a:p>
            <a:pPr algn="ctr" defTabSz="912813" eaLnBrk="0" hangingPunct="0"/>
            <a:r>
              <a:rPr lang="en-US" altLang="ja-JP" sz="1400">
                <a:latin typeface="Segoe Semibold"/>
              </a:rPr>
              <a:t>Microsoft Update</a:t>
            </a:r>
          </a:p>
        </p:txBody>
      </p:sp>
      <p:sp>
        <p:nvSpPr>
          <p:cNvPr id="674883" name="Rectangle 674882"/>
          <p:cNvSpPr>
            <a:spLocks noChangeArrowheads="1"/>
          </p:cNvSpPr>
          <p:nvPr/>
        </p:nvSpPr>
        <p:spPr bwMode="auto">
          <a:xfrm>
            <a:off x="4381500" y="5114925"/>
            <a:ext cx="1978025" cy="517525"/>
          </a:xfrm>
          <a:prstGeom prst="rect">
            <a:avLst/>
          </a:prstGeom>
          <a:noFill/>
          <a:ln w="12700" algn="ctr">
            <a:noFill/>
            <a:miter lim="800000"/>
            <a:headEnd/>
            <a:tailEnd/>
          </a:ln>
        </p:spPr>
        <p:txBody>
          <a:bodyPr>
            <a:spAutoFit/>
          </a:bodyPr>
          <a:lstStyle/>
          <a:p>
            <a:pPr algn="ctr" defTabSz="912813" eaLnBrk="0" hangingPunct="0"/>
            <a:r>
              <a:rPr lang="en-US" altLang="ja-JP" sz="1400">
                <a:latin typeface="Segoe Semibold"/>
              </a:rPr>
              <a:t>WSUS + </a:t>
            </a:r>
            <a:br>
              <a:rPr lang="en-US" altLang="ja-JP" sz="1400">
                <a:latin typeface="Segoe Semibold"/>
              </a:rPr>
            </a:br>
            <a:r>
              <a:rPr lang="en-US" altLang="ja-JP" sz="1400">
                <a:latin typeface="Segoe Semibold"/>
              </a:rPr>
              <a:t>Update Assistant</a:t>
            </a:r>
          </a:p>
        </p:txBody>
      </p:sp>
      <p:sp>
        <p:nvSpPr>
          <p:cNvPr id="674885" name="Rectangle 674884"/>
          <p:cNvSpPr>
            <a:spLocks noChangeArrowheads="1"/>
          </p:cNvSpPr>
          <p:nvPr/>
        </p:nvSpPr>
        <p:spPr bwMode="auto">
          <a:xfrm>
            <a:off x="6977063" y="5114925"/>
            <a:ext cx="1673225" cy="517525"/>
          </a:xfrm>
          <a:prstGeom prst="rect">
            <a:avLst/>
          </a:prstGeom>
          <a:noFill/>
          <a:ln w="12700" algn="ctr">
            <a:noFill/>
            <a:miter lim="800000"/>
            <a:headEnd/>
            <a:tailEnd/>
          </a:ln>
        </p:spPr>
        <p:txBody>
          <a:bodyPr>
            <a:spAutoFit/>
          </a:bodyPr>
          <a:lstStyle/>
          <a:p>
            <a:pPr algn="ctr" defTabSz="912813" eaLnBrk="0" hangingPunct="0"/>
            <a:r>
              <a:rPr lang="en-US" altLang="ja-JP" sz="1400">
                <a:latin typeface="Segoe Semibold"/>
              </a:rPr>
              <a:t>Desktops, Laptops and Servers</a:t>
            </a:r>
          </a:p>
        </p:txBody>
      </p:sp>
      <p:sp>
        <p:nvSpPr>
          <p:cNvPr id="674900" name="Rectangle 674899"/>
          <p:cNvSpPr>
            <a:spLocks noChangeArrowheads="1"/>
          </p:cNvSpPr>
          <p:nvPr/>
        </p:nvSpPr>
        <p:spPr bwMode="auto">
          <a:xfrm>
            <a:off x="3706813" y="4141788"/>
            <a:ext cx="1108075" cy="274637"/>
          </a:xfrm>
          <a:prstGeom prst="rect">
            <a:avLst/>
          </a:prstGeom>
          <a:noFill/>
          <a:ln w="12700" algn="ctr">
            <a:noFill/>
            <a:miter lim="800000"/>
            <a:headEnd/>
            <a:tailEnd/>
          </a:ln>
        </p:spPr>
        <p:txBody>
          <a:bodyPr>
            <a:spAutoFit/>
          </a:bodyPr>
          <a:lstStyle/>
          <a:p>
            <a:pPr algn="ctr" defTabSz="912813" eaLnBrk="0" hangingPunct="0"/>
            <a:r>
              <a:rPr lang="en-US" altLang="ja-JP" sz="1200">
                <a:latin typeface="Segoe Semibold"/>
              </a:rPr>
              <a:t>Sync</a:t>
            </a:r>
          </a:p>
        </p:txBody>
      </p:sp>
      <p:sp>
        <p:nvSpPr>
          <p:cNvPr id="2" name="Rectangle 674899"/>
          <p:cNvSpPr>
            <a:spLocks noChangeArrowheads="1"/>
          </p:cNvSpPr>
          <p:nvPr/>
        </p:nvSpPr>
        <p:spPr bwMode="auto">
          <a:xfrm>
            <a:off x="5959475" y="4141788"/>
            <a:ext cx="1108075" cy="274637"/>
          </a:xfrm>
          <a:prstGeom prst="rect">
            <a:avLst/>
          </a:prstGeom>
          <a:noFill/>
          <a:ln w="12700" algn="ctr">
            <a:noFill/>
            <a:miter lim="800000"/>
            <a:headEnd/>
            <a:tailEnd/>
          </a:ln>
        </p:spPr>
        <p:txBody>
          <a:bodyPr>
            <a:spAutoFit/>
          </a:bodyPr>
          <a:lstStyle/>
          <a:p>
            <a:pPr algn="ctr" defTabSz="912813" eaLnBrk="0" hangingPunct="0"/>
            <a:r>
              <a:rPr lang="en-US" altLang="ja-JP" sz="1200">
                <a:latin typeface="Segoe Semibold"/>
              </a:rPr>
              <a:t>Sync</a:t>
            </a:r>
          </a:p>
        </p:txBody>
      </p:sp>
      <p:grpSp>
        <p:nvGrpSpPr>
          <p:cNvPr id="117781" name="Group 29"/>
          <p:cNvGrpSpPr>
            <a:grpSpLocks noChangeAspect="1"/>
          </p:cNvGrpSpPr>
          <p:nvPr/>
        </p:nvGrpSpPr>
        <p:grpSpPr bwMode="auto">
          <a:xfrm>
            <a:off x="2617788" y="4249738"/>
            <a:ext cx="854075" cy="858837"/>
            <a:chOff x="3623" y="1134"/>
            <a:chExt cx="479" cy="482"/>
          </a:xfrm>
        </p:grpSpPr>
        <p:pic>
          <p:nvPicPr>
            <p:cNvPr id="117786" name="Rectangle 674824"/>
            <p:cNvPicPr>
              <a:picLocks noChangeAspect="1" noChangeArrowheads="1"/>
            </p:cNvPicPr>
            <p:nvPr/>
          </p:nvPicPr>
          <p:blipFill>
            <a:blip r:embed="rId10"/>
            <a:srcRect/>
            <a:stretch>
              <a:fillRect/>
            </a:stretch>
          </p:blipFill>
          <p:spPr bwMode="auto">
            <a:xfrm>
              <a:off x="3623" y="1134"/>
              <a:ext cx="479" cy="482"/>
            </a:xfrm>
            <a:prstGeom prst="rect">
              <a:avLst/>
            </a:prstGeom>
            <a:noFill/>
            <a:ln w="9525">
              <a:noFill/>
              <a:miter lim="800000"/>
              <a:headEnd/>
              <a:tailEnd/>
            </a:ln>
          </p:spPr>
        </p:pic>
        <p:sp>
          <p:nvSpPr>
            <p:cNvPr id="117787" name="Text Box 28"/>
            <p:cNvSpPr txBox="1">
              <a:spLocks noChangeArrowheads="1"/>
            </p:cNvSpPr>
            <p:nvPr/>
          </p:nvSpPr>
          <p:spPr bwMode="invGray">
            <a:xfrm>
              <a:off x="3826" y="1364"/>
              <a:ext cx="190" cy="80"/>
            </a:xfrm>
            <a:prstGeom prst="rect">
              <a:avLst/>
            </a:prstGeom>
            <a:noFill/>
            <a:ln w="12700" algn="ctr">
              <a:noFill/>
              <a:miter lim="800000"/>
              <a:headEnd/>
              <a:tailEnd/>
            </a:ln>
          </p:spPr>
          <p:txBody>
            <a:bodyPr>
              <a:spAutoFit/>
            </a:bodyPr>
            <a:lstStyle/>
            <a:p>
              <a:pPr algn="ctr" defTabSz="912813" eaLnBrk="0" hangingPunct="0">
                <a:lnSpc>
                  <a:spcPct val="85000"/>
                </a:lnSpc>
                <a:spcBef>
                  <a:spcPct val="50000"/>
                </a:spcBef>
              </a:pPr>
              <a:r>
                <a:rPr lang="en-US" altLang="zh-CN" sz="400">
                  <a:solidFill>
                    <a:schemeClr val="accent1"/>
                  </a:solidFill>
                </a:rPr>
                <a:t>®</a:t>
              </a:r>
            </a:p>
          </p:txBody>
        </p:sp>
      </p:grpSp>
      <p:sp>
        <p:nvSpPr>
          <p:cNvPr id="117782" name="Text Placeholder 2"/>
          <p:cNvSpPr txBox="1">
            <a:spLocks/>
          </p:cNvSpPr>
          <p:nvPr/>
        </p:nvSpPr>
        <p:spPr bwMode="auto">
          <a:xfrm>
            <a:off x="-165100" y="1755775"/>
            <a:ext cx="8764588" cy="1985963"/>
          </a:xfrm>
          <a:prstGeom prst="rect">
            <a:avLst/>
          </a:prstGeom>
          <a:noFill/>
          <a:ln w="9525">
            <a:noFill/>
            <a:miter lim="800000"/>
            <a:headEnd/>
            <a:tailEnd/>
          </a:ln>
        </p:spPr>
        <p:txBody>
          <a:bodyPr/>
          <a:lstStyle/>
          <a:p>
            <a:pPr marL="800100" lvl="1" indent="-230188" defTabSz="912813" eaLnBrk="0" hangingPunct="0">
              <a:lnSpc>
                <a:spcPct val="90000"/>
              </a:lnSpc>
              <a:spcBef>
                <a:spcPts val="600"/>
              </a:spcBef>
              <a:spcAft>
                <a:spcPts val="600"/>
              </a:spcAft>
              <a:buClr>
                <a:srgbClr val="3C938C"/>
              </a:buClr>
              <a:buSzPct val="120000"/>
            </a:pPr>
            <a:r>
              <a:rPr lang="en-US" altLang="zh-CN" sz="1200">
                <a:latin typeface="Segoe"/>
              </a:rPr>
              <a:t>Signature deployment optimized for Windows Server Update Services (WSUS):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Can use any software distribution system</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Automatic and manual approval of definitions</a:t>
            </a:r>
          </a:p>
          <a:p>
            <a:pPr marL="800100" lvl="1" indent="-230188" defTabSz="912813" eaLnBrk="0" hangingPunct="0">
              <a:lnSpc>
                <a:spcPct val="90000"/>
              </a:lnSpc>
              <a:spcBef>
                <a:spcPts val="600"/>
              </a:spcBef>
              <a:spcAft>
                <a:spcPts val="600"/>
              </a:spcAft>
              <a:buClr>
                <a:srgbClr val="3C938C"/>
              </a:buClr>
              <a:buSzPct val="120000"/>
            </a:pPr>
            <a:r>
              <a:rPr lang="en-US" altLang="zh-CN" sz="1200">
                <a:latin typeface="Segoe"/>
              </a:rPr>
              <a:t>Forefront Client Security installs an Update Assistant Service:</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Increases sync frequency between WSUS and Microsoft Update for definitions</a:t>
            </a:r>
          </a:p>
          <a:p>
            <a:pPr marL="800100" lvl="1" indent="-230188" defTabSz="912813" eaLnBrk="0" hangingPunct="0">
              <a:lnSpc>
                <a:spcPct val="90000"/>
              </a:lnSpc>
              <a:spcBef>
                <a:spcPts val="600"/>
              </a:spcBef>
              <a:spcAft>
                <a:spcPts val="600"/>
              </a:spcAft>
              <a:buClr>
                <a:srgbClr val="3C938C"/>
              </a:buClr>
              <a:buSzPct val="120000"/>
            </a:pPr>
            <a:r>
              <a:rPr lang="en-US" altLang="zh-CN" sz="1200">
                <a:latin typeface="Segoe"/>
              </a:rPr>
              <a:t>Support for roaming users: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Failover from WSUS to Microsoft Update</a:t>
            </a:r>
          </a:p>
        </p:txBody>
      </p:sp>
      <p:pic>
        <p:nvPicPr>
          <p:cNvPr id="117783" name="Picture 3" descr="C:\Users\joel.sloss.ADVAIYA\Desktop\Logos\Forefront Client Security\forefront client security grid bl h.png"/>
          <p:cNvPicPr>
            <a:picLocks noChangeAspect="1" noChangeArrowheads="1"/>
          </p:cNvPicPr>
          <p:nvPr/>
        </p:nvPicPr>
        <p:blipFill>
          <a:blip r:embed="rId11"/>
          <a:srcRect/>
          <a:stretch>
            <a:fillRect/>
          </a:stretch>
        </p:blipFill>
        <p:spPr bwMode="auto">
          <a:xfrm>
            <a:off x="3429000" y="1058863"/>
            <a:ext cx="1201738" cy="465137"/>
          </a:xfrm>
          <a:prstGeom prst="rect">
            <a:avLst/>
          </a:prstGeom>
          <a:noFill/>
          <a:ln w="9525">
            <a:noFill/>
            <a:miter lim="800000"/>
            <a:headEnd/>
            <a:tailEnd/>
          </a:ln>
        </p:spPr>
      </p:pic>
      <p:pic>
        <p:nvPicPr>
          <p:cNvPr id="117784" name="Picture 40" descr="AD-RMS_sml.png"/>
          <p:cNvPicPr>
            <a:picLocks noChangeAspect="1"/>
          </p:cNvPicPr>
          <p:nvPr/>
        </p:nvPicPr>
        <p:blipFill>
          <a:blip r:embed="rId12"/>
          <a:srcRect/>
          <a:stretch>
            <a:fillRect/>
          </a:stretch>
        </p:blipFill>
        <p:spPr bwMode="auto">
          <a:xfrm>
            <a:off x="528638" y="1066800"/>
            <a:ext cx="2489200" cy="425450"/>
          </a:xfrm>
          <a:prstGeom prst="rect">
            <a:avLst/>
          </a:prstGeom>
          <a:noFill/>
          <a:ln w="9525">
            <a:noFill/>
            <a:miter lim="800000"/>
            <a:headEnd/>
            <a:tailEnd/>
          </a:ln>
        </p:spPr>
      </p:pic>
      <p:sp>
        <p:nvSpPr>
          <p:cNvPr id="117785" name="TextBox 41">
            <a:hlinkClick r:id="rId13"/>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4882"/>
                                        </p:tgtEl>
                                        <p:attrNameLst>
                                          <p:attrName>style.visibility</p:attrName>
                                        </p:attrNameLst>
                                      </p:cBhvr>
                                      <p:to>
                                        <p:strVal val="visible"/>
                                      </p:to>
                                    </p:set>
                                    <p:animEffect transition="in" filter="fade">
                                      <p:cBhvr>
                                        <p:cTn id="7" dur="500"/>
                                        <p:tgtEl>
                                          <p:spTgt spid="674882"/>
                                        </p:tgtEl>
                                      </p:cBhvr>
                                    </p:animEffect>
                                  </p:childTnLst>
                                </p:cTn>
                              </p:par>
                              <p:par>
                                <p:cTn id="8" presetID="10" presetClass="entr" presetSubtype="0" fill="hold" nodeType="withEffect">
                                  <p:stCondLst>
                                    <p:cond delay="0"/>
                                  </p:stCondLst>
                                  <p:childTnLst>
                                    <p:set>
                                      <p:cBhvr>
                                        <p:cTn id="9" dur="1" fill="hold">
                                          <p:stCondLst>
                                            <p:cond delay="0"/>
                                          </p:stCondLst>
                                        </p:cTn>
                                        <p:tgtEl>
                                          <p:spTgt spid="674845"/>
                                        </p:tgtEl>
                                        <p:attrNameLst>
                                          <p:attrName>style.visibility</p:attrName>
                                        </p:attrNameLst>
                                      </p:cBhvr>
                                      <p:to>
                                        <p:strVal val="visible"/>
                                      </p:to>
                                    </p:set>
                                    <p:animEffect transition="in" filter="fade">
                                      <p:cBhvr>
                                        <p:cTn id="10" dur="500"/>
                                        <p:tgtEl>
                                          <p:spTgt spid="6748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4883"/>
                                        </p:tgtEl>
                                        <p:attrNameLst>
                                          <p:attrName>style.visibility</p:attrName>
                                        </p:attrNameLst>
                                      </p:cBhvr>
                                      <p:to>
                                        <p:strVal val="visible"/>
                                      </p:to>
                                    </p:set>
                                    <p:animEffect transition="in" filter="fade">
                                      <p:cBhvr>
                                        <p:cTn id="13" dur="500"/>
                                        <p:tgtEl>
                                          <p:spTgt spid="674883"/>
                                        </p:tgtEl>
                                      </p:cBhvr>
                                    </p:animEffect>
                                  </p:childTnLst>
                                </p:cTn>
                              </p:par>
                              <p:par>
                                <p:cTn id="14" presetID="10" presetClass="entr" presetSubtype="0" fill="hold" nodeType="withEffect">
                                  <p:stCondLst>
                                    <p:cond delay="0"/>
                                  </p:stCondLst>
                                  <p:childTnLst>
                                    <p:set>
                                      <p:cBhvr>
                                        <p:cTn id="15" dur="1" fill="hold">
                                          <p:stCondLst>
                                            <p:cond delay="0"/>
                                          </p:stCondLst>
                                        </p:cTn>
                                        <p:tgtEl>
                                          <p:spTgt spid="674843"/>
                                        </p:tgtEl>
                                        <p:attrNameLst>
                                          <p:attrName>style.visibility</p:attrName>
                                        </p:attrNameLst>
                                      </p:cBhvr>
                                      <p:to>
                                        <p:strVal val="visible"/>
                                      </p:to>
                                    </p:set>
                                    <p:animEffect transition="in" filter="fade">
                                      <p:cBhvr>
                                        <p:cTn id="16" dur="500"/>
                                        <p:tgtEl>
                                          <p:spTgt spid="6748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4885"/>
                                        </p:tgtEl>
                                        <p:attrNameLst>
                                          <p:attrName>style.visibility</p:attrName>
                                        </p:attrNameLst>
                                      </p:cBhvr>
                                      <p:to>
                                        <p:strVal val="visible"/>
                                      </p:to>
                                    </p:set>
                                    <p:animEffect transition="in" filter="fade">
                                      <p:cBhvr>
                                        <p:cTn id="19" dur="500"/>
                                        <p:tgtEl>
                                          <p:spTgt spid="674885"/>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4881"/>
                                        </p:tgtEl>
                                        <p:attrNameLst>
                                          <p:attrName>style.visibility</p:attrName>
                                        </p:attrNameLst>
                                      </p:cBhvr>
                                      <p:to>
                                        <p:strVal val="visible"/>
                                      </p:to>
                                    </p:set>
                                    <p:animEffect transition="in" filter="fade">
                                      <p:cBhvr>
                                        <p:cTn id="25" dur="500"/>
                                        <p:tgtEl>
                                          <p:spTgt spid="67488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674880"/>
                                        </p:tgtEl>
                                        <p:attrNameLst>
                                          <p:attrName>style.visibility</p:attrName>
                                        </p:attrNameLst>
                                      </p:cBhvr>
                                      <p:to>
                                        <p:strVal val="visible"/>
                                      </p:to>
                                    </p:set>
                                    <p:animEffect transition="in" filter="wipe(left)">
                                      <p:cBhvr>
                                        <p:cTn id="29" dur="500"/>
                                        <p:tgtEl>
                                          <p:spTgt spid="674880"/>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iterate type="lt">
                                    <p:tmPct val="5000"/>
                                  </p:iterate>
                                  <p:childTnLst>
                                    <p:set>
                                      <p:cBhvr>
                                        <p:cTn id="33" dur="1" fill="hold">
                                          <p:stCondLst>
                                            <p:cond delay="0"/>
                                          </p:stCondLst>
                                        </p:cTn>
                                        <p:tgtEl>
                                          <p:spTgt spid="674899"/>
                                        </p:tgtEl>
                                        <p:attrNameLst>
                                          <p:attrName>style.visibility</p:attrName>
                                        </p:attrNameLst>
                                      </p:cBhvr>
                                      <p:to>
                                        <p:strVal val="visible"/>
                                      </p:to>
                                    </p:set>
                                    <p:anim calcmode="lin" valueType="num">
                                      <p:cBhvr>
                                        <p:cTn id="34" dur="500" fill="hold"/>
                                        <p:tgtEl>
                                          <p:spTgt spid="674899"/>
                                        </p:tgtEl>
                                        <p:attrNameLst>
                                          <p:attrName>ppt_w</p:attrName>
                                        </p:attrNameLst>
                                      </p:cBhvr>
                                      <p:tavLst>
                                        <p:tav tm="0">
                                          <p:val>
                                            <p:fltVal val="0"/>
                                          </p:val>
                                        </p:tav>
                                        <p:tav tm="100000">
                                          <p:val>
                                            <p:strVal val="#ppt_w"/>
                                          </p:val>
                                        </p:tav>
                                      </p:tavLst>
                                    </p:anim>
                                    <p:anim calcmode="lin" valueType="num">
                                      <p:cBhvr>
                                        <p:cTn id="35" dur="500" fill="hold"/>
                                        <p:tgtEl>
                                          <p:spTgt spid="674899"/>
                                        </p:tgtEl>
                                        <p:attrNameLst>
                                          <p:attrName>ppt_h</p:attrName>
                                        </p:attrNameLst>
                                      </p:cBhvr>
                                      <p:tavLst>
                                        <p:tav tm="0">
                                          <p:val>
                                            <p:fltVal val="0"/>
                                          </p:val>
                                        </p:tav>
                                        <p:tav tm="100000">
                                          <p:val>
                                            <p:strVal val="#ppt_h"/>
                                          </p:val>
                                        </p:tav>
                                      </p:tavLst>
                                    </p:anim>
                                    <p:anim calcmode="lin" valueType="num">
                                      <p:cBhvr>
                                        <p:cTn id="36" dur="500" fill="hold"/>
                                        <p:tgtEl>
                                          <p:spTgt spid="674899"/>
                                        </p:tgtEl>
                                        <p:attrNameLst>
                                          <p:attrName>style.rotation</p:attrName>
                                        </p:attrNameLst>
                                      </p:cBhvr>
                                      <p:tavLst>
                                        <p:tav tm="0">
                                          <p:val>
                                            <p:fltVal val="90"/>
                                          </p:val>
                                        </p:tav>
                                        <p:tav tm="100000">
                                          <p:val>
                                            <p:fltVal val="0"/>
                                          </p:val>
                                        </p:tav>
                                      </p:tavLst>
                                    </p:anim>
                                    <p:animEffect transition="in" filter="fade">
                                      <p:cBhvr>
                                        <p:cTn id="37" dur="500"/>
                                        <p:tgtEl>
                                          <p:spTgt spid="674899"/>
                                        </p:tgtEl>
                                      </p:cBhvr>
                                    </p:animEffect>
                                  </p:childTnLst>
                                </p:cTn>
                              </p:par>
                            </p:childTnLst>
                          </p:cTn>
                        </p:par>
                        <p:par>
                          <p:cTn id="38" fill="hold">
                            <p:stCondLst>
                              <p:cond delay="500"/>
                            </p:stCondLst>
                            <p:childTnLst>
                              <p:par>
                                <p:cTn id="39" presetID="53" presetClass="entr" presetSubtype="0" fill="hold" grpId="0" nodeType="afterEffect">
                                  <p:stCondLst>
                                    <p:cond delay="0"/>
                                  </p:stCondLst>
                                  <p:childTnLst>
                                    <p:set>
                                      <p:cBhvr>
                                        <p:cTn id="40" dur="1" fill="hold">
                                          <p:stCondLst>
                                            <p:cond delay="0"/>
                                          </p:stCondLst>
                                        </p:cTn>
                                        <p:tgtEl>
                                          <p:spTgt spid="674900"/>
                                        </p:tgtEl>
                                        <p:attrNameLst>
                                          <p:attrName>style.visibility</p:attrName>
                                        </p:attrNameLst>
                                      </p:cBhvr>
                                      <p:to>
                                        <p:strVal val="visible"/>
                                      </p:to>
                                    </p:set>
                                    <p:anim calcmode="lin" valueType="num">
                                      <p:cBhvr>
                                        <p:cTn id="41" dur="500" fill="hold"/>
                                        <p:tgtEl>
                                          <p:spTgt spid="674900"/>
                                        </p:tgtEl>
                                        <p:attrNameLst>
                                          <p:attrName>ppt_w</p:attrName>
                                        </p:attrNameLst>
                                      </p:cBhvr>
                                      <p:tavLst>
                                        <p:tav tm="0">
                                          <p:val>
                                            <p:fltVal val="0"/>
                                          </p:val>
                                        </p:tav>
                                        <p:tav tm="100000">
                                          <p:val>
                                            <p:strVal val="#ppt_w"/>
                                          </p:val>
                                        </p:tav>
                                      </p:tavLst>
                                    </p:anim>
                                    <p:anim calcmode="lin" valueType="num">
                                      <p:cBhvr>
                                        <p:cTn id="42" dur="500" fill="hold"/>
                                        <p:tgtEl>
                                          <p:spTgt spid="674900"/>
                                        </p:tgtEl>
                                        <p:attrNameLst>
                                          <p:attrName>ppt_h</p:attrName>
                                        </p:attrNameLst>
                                      </p:cBhvr>
                                      <p:tavLst>
                                        <p:tav tm="0">
                                          <p:val>
                                            <p:fltVal val="0"/>
                                          </p:val>
                                        </p:tav>
                                        <p:tav tm="100000">
                                          <p:val>
                                            <p:strVal val="#ppt_h"/>
                                          </p:val>
                                        </p:tav>
                                      </p:tavLst>
                                    </p:anim>
                                    <p:animEffect transition="in" filter="fade">
                                      <p:cBhvr>
                                        <p:cTn id="43" dur="500"/>
                                        <p:tgtEl>
                                          <p:spTgt spid="674900"/>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iterate type="lt">
                                    <p:tmPct val="5000"/>
                                  </p:iterate>
                                  <p:childTnLst>
                                    <p:set>
                                      <p:cBhvr>
                                        <p:cTn id="47" dur="1" fill="hold">
                                          <p:stCondLst>
                                            <p:cond delay="0"/>
                                          </p:stCondLst>
                                        </p:cTn>
                                        <p:tgtEl>
                                          <p:spTgt spid="674895"/>
                                        </p:tgtEl>
                                        <p:attrNameLst>
                                          <p:attrName>style.visibility</p:attrName>
                                        </p:attrNameLst>
                                      </p:cBhvr>
                                      <p:to>
                                        <p:strVal val="visible"/>
                                      </p:to>
                                    </p:set>
                                    <p:anim calcmode="lin" valueType="num">
                                      <p:cBhvr>
                                        <p:cTn id="48" dur="500" fill="hold"/>
                                        <p:tgtEl>
                                          <p:spTgt spid="674895"/>
                                        </p:tgtEl>
                                        <p:attrNameLst>
                                          <p:attrName>ppt_w</p:attrName>
                                        </p:attrNameLst>
                                      </p:cBhvr>
                                      <p:tavLst>
                                        <p:tav tm="0">
                                          <p:val>
                                            <p:fltVal val="0"/>
                                          </p:val>
                                        </p:tav>
                                        <p:tav tm="100000">
                                          <p:val>
                                            <p:strVal val="#ppt_w"/>
                                          </p:val>
                                        </p:tav>
                                      </p:tavLst>
                                    </p:anim>
                                    <p:anim calcmode="lin" valueType="num">
                                      <p:cBhvr>
                                        <p:cTn id="49" dur="500" fill="hold"/>
                                        <p:tgtEl>
                                          <p:spTgt spid="674895"/>
                                        </p:tgtEl>
                                        <p:attrNameLst>
                                          <p:attrName>ppt_h</p:attrName>
                                        </p:attrNameLst>
                                      </p:cBhvr>
                                      <p:tavLst>
                                        <p:tav tm="0">
                                          <p:val>
                                            <p:fltVal val="0"/>
                                          </p:val>
                                        </p:tav>
                                        <p:tav tm="100000">
                                          <p:val>
                                            <p:strVal val="#ppt_h"/>
                                          </p:val>
                                        </p:tav>
                                      </p:tavLst>
                                    </p:anim>
                                    <p:anim calcmode="lin" valueType="num">
                                      <p:cBhvr>
                                        <p:cTn id="50" dur="500" fill="hold"/>
                                        <p:tgtEl>
                                          <p:spTgt spid="674895"/>
                                        </p:tgtEl>
                                        <p:attrNameLst>
                                          <p:attrName>style.rotation</p:attrName>
                                        </p:attrNameLst>
                                      </p:cBhvr>
                                      <p:tavLst>
                                        <p:tav tm="0">
                                          <p:val>
                                            <p:fltVal val="90"/>
                                          </p:val>
                                        </p:tav>
                                        <p:tav tm="100000">
                                          <p:val>
                                            <p:fltVal val="0"/>
                                          </p:val>
                                        </p:tav>
                                      </p:tavLst>
                                    </p:anim>
                                    <p:animEffect transition="in" filter="fade">
                                      <p:cBhvr>
                                        <p:cTn id="51" dur="500"/>
                                        <p:tgtEl>
                                          <p:spTgt spid="674895"/>
                                        </p:tgtEl>
                                      </p:cBhvr>
                                    </p:animEffect>
                                  </p:childTnLst>
                                </p:cTn>
                              </p:par>
                            </p:childTnLst>
                          </p:cTn>
                        </p:par>
                        <p:par>
                          <p:cTn id="52" fill="hold">
                            <p:stCondLst>
                              <p:cond delay="500"/>
                            </p:stCondLst>
                            <p:childTnLst>
                              <p:par>
                                <p:cTn id="53" presetID="53"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81" grpId="0"/>
      <p:bldP spid="674882" grpId="0"/>
      <p:bldP spid="674883" grpId="0"/>
      <p:bldP spid="674885" grpId="0"/>
      <p:bldP spid="674900"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09" name="Group 13"/>
          <p:cNvGrpSpPr>
            <a:grpSpLocks/>
          </p:cNvGrpSpPr>
          <p:nvPr/>
        </p:nvGrpSpPr>
        <p:grpSpPr bwMode="auto">
          <a:xfrm>
            <a:off x="-176213" y="1662113"/>
            <a:ext cx="9077326" cy="2232025"/>
            <a:chOff x="-176784" y="1661707"/>
            <a:chExt cx="9076944" cy="2233637"/>
          </a:xfrm>
        </p:grpSpPr>
        <p:sp>
          <p:nvSpPr>
            <p:cNvPr id="20" name="Round Single Corner Rectangle 19"/>
            <p:cNvSpPr/>
            <p:nvPr/>
          </p:nvSpPr>
          <p:spPr bwMode="auto">
            <a:xfrm rot="10800000" flipH="1" flipV="1">
              <a:off x="-76200" y="2379945"/>
              <a:ext cx="8940583" cy="1424106"/>
            </a:xfrm>
            <a:prstGeom prst="round1Rect">
              <a:avLst/>
            </a:prstGeom>
            <a:gradFill flip="none" rotWithShape="1">
              <a:gsLst>
                <a:gs pos="0">
                  <a:srgbClr val="68C33B">
                    <a:lumMod val="50000"/>
                  </a:srgbClr>
                </a:gs>
                <a:gs pos="50000">
                  <a:srgbClr val="68C33B">
                    <a:lumMod val="75000"/>
                  </a:srgbClr>
                </a:gs>
                <a:gs pos="100000">
                  <a:srgbClr val="68C33B"/>
                </a:gs>
              </a:gsLst>
              <a:lin ang="13500000" scaled="1"/>
              <a:tileRect/>
            </a:gradFill>
            <a:ln>
              <a:noFill/>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a:bevelT/>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UI" pitchFamily="34" charset="0"/>
                <a:ea typeface="ＭＳ Ｐゴシック" charset="-128"/>
                <a:cs typeface="Segoe UI" pitchFamily="34" charset="0"/>
              </a:endParaRPr>
            </a:p>
          </p:txBody>
        </p:sp>
        <p:sp>
          <p:nvSpPr>
            <p:cNvPr id="21" name="Rectangle 20"/>
            <p:cNvSpPr/>
            <p:nvPr/>
          </p:nvSpPr>
          <p:spPr>
            <a:xfrm>
              <a:off x="588360" y="2648256"/>
              <a:ext cx="3928897" cy="822919"/>
            </a:xfrm>
            <a:prstGeom prst="rect">
              <a:avLst/>
            </a:prstGeom>
          </p:spPr>
          <p:txBody>
            <a:bodyPr>
              <a:spAutoFit/>
            </a:bodyPr>
            <a:lstStyle/>
            <a:p>
              <a:pPr marL="119063" eaLnBrk="0" hangingPunct="0">
                <a:defRPr/>
              </a:pPr>
              <a:r>
                <a:rPr lang="en-US"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SIMPLIFY </a:t>
              </a:r>
              <a:r>
                <a:rPr lang="en-US"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Security,</a:t>
              </a:r>
            </a:p>
            <a:p>
              <a:pPr marL="119063" eaLnBrk="0" hangingPunct="0">
                <a:defRPr/>
              </a:pPr>
              <a:r>
                <a:rPr lang="en-US"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MANAGE </a:t>
              </a:r>
              <a:r>
                <a:rPr lang="en-US"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Compliance</a:t>
              </a:r>
            </a:p>
          </p:txBody>
        </p:sp>
        <p:grpSp>
          <p:nvGrpSpPr>
            <p:cNvPr id="119815" name="Group 31"/>
            <p:cNvGrpSpPr>
              <a:grpSpLocks/>
            </p:cNvGrpSpPr>
            <p:nvPr/>
          </p:nvGrpSpPr>
          <p:grpSpPr bwMode="auto">
            <a:xfrm>
              <a:off x="6324600" y="1661707"/>
              <a:ext cx="1905000" cy="1905000"/>
              <a:chOff x="3475233" y="1661707"/>
              <a:chExt cx="1905000" cy="1905000"/>
            </a:xfrm>
          </p:grpSpPr>
          <p:sp>
            <p:nvSpPr>
              <p:cNvPr id="23" name="Rounded Rectangle 22"/>
              <p:cNvSpPr/>
              <p:nvPr/>
            </p:nvSpPr>
            <p:spPr bwMode="auto">
              <a:xfrm>
                <a:off x="3507725" y="1849167"/>
                <a:ext cx="1857297" cy="1695085"/>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latin typeface="Segoe UI" pitchFamily="34" charset="0"/>
                  <a:ea typeface="ＭＳ Ｐゴシック" charset="-128"/>
                  <a:cs typeface="Segoe UI" pitchFamily="34" charset="0"/>
                </a:endParaRPr>
              </a:p>
            </p:txBody>
          </p:sp>
          <p:sp>
            <p:nvSpPr>
              <p:cNvPr id="25" name="Block Arc 24"/>
              <p:cNvSpPr/>
              <p:nvPr/>
            </p:nvSpPr>
            <p:spPr bwMode="auto">
              <a:xfrm flipV="1">
                <a:off x="3475976" y="1661707"/>
                <a:ext cx="1904920" cy="1904787"/>
              </a:xfrm>
              <a:prstGeom prst="blockArc">
                <a:avLst>
                  <a:gd name="adj1" fmla="val 10800000"/>
                  <a:gd name="adj2" fmla="val 21409210"/>
                  <a:gd name="adj3" fmla="val 4931"/>
                </a:avLst>
              </a:prstGeom>
              <a:gradFill>
                <a:gsLst>
                  <a:gs pos="0">
                    <a:srgbClr val="4E922C"/>
                  </a:gs>
                  <a:gs pos="50000">
                    <a:srgbClr val="68C33B">
                      <a:alpha val="50000"/>
                    </a:srgbClr>
                  </a:gs>
                  <a:gs pos="100000">
                    <a:schemeClr val="tx1">
                      <a:lumMod val="65000"/>
                      <a:lumOff val="35000"/>
                      <a:alpha val="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eaLnBrk="0" hangingPunct="0">
                  <a:defRPr/>
                </a:pPr>
                <a:endParaRPr lang="en-US" dirty="0">
                  <a:latin typeface="Segoe UI" pitchFamily="34" charset="0"/>
                  <a:ea typeface="ＭＳ Ｐゴシック" charset="-128"/>
                  <a:cs typeface="Segoe UI" pitchFamily="34" charset="0"/>
                </a:endParaRPr>
              </a:p>
            </p:txBody>
          </p:sp>
          <p:sp>
            <p:nvSpPr>
              <p:cNvPr id="26" name="Oval 25"/>
              <p:cNvSpPr/>
              <p:nvPr/>
            </p:nvSpPr>
            <p:spPr bwMode="auto">
              <a:xfrm>
                <a:off x="3781327" y="2999190"/>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dirty="0">
                  <a:latin typeface="Segoe UI" pitchFamily="34" charset="0"/>
                  <a:ea typeface="ＭＳ Ｐゴシック" charset="-128"/>
                  <a:cs typeface="Segoe UI" pitchFamily="34" charset="0"/>
                </a:endParaRPr>
              </a:p>
            </p:txBody>
          </p:sp>
          <p:pic>
            <p:nvPicPr>
              <p:cNvPr id="119821" name="Picture 2" descr="C:\Documents and Settings\cgarces\Desktop\VISTA ICONS\ICONS PNG\Network-Folder.png"/>
              <p:cNvPicPr>
                <a:picLocks noChangeAspect="1" noChangeArrowheads="1"/>
              </p:cNvPicPr>
              <p:nvPr/>
            </p:nvPicPr>
            <p:blipFill>
              <a:blip r:embed="rId3"/>
              <a:srcRect/>
              <a:stretch>
                <a:fillRect/>
              </a:stretch>
            </p:blipFill>
            <p:spPr bwMode="auto">
              <a:xfrm>
                <a:off x="3924944" y="2442894"/>
                <a:ext cx="1104900" cy="1104900"/>
              </a:xfrm>
              <a:prstGeom prst="rect">
                <a:avLst/>
              </a:prstGeom>
              <a:noFill/>
              <a:ln w="9525">
                <a:noFill/>
                <a:miter lim="800000"/>
                <a:headEnd/>
                <a:tailEnd/>
              </a:ln>
            </p:spPr>
          </p:pic>
        </p:grpSp>
      </p:grpSp>
      <p:sp>
        <p:nvSpPr>
          <p:cNvPr id="119810" name="TextBox 9">
            <a:hlinkClick r:id="rId4"/>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bwMode="auto">
          <a:xfrm rot="16200000" flipV="1">
            <a:off x="7049385" y="-297713"/>
            <a:ext cx="1796902" cy="2392325"/>
          </a:xfrm>
          <a:prstGeom prst="rect">
            <a:avLst/>
          </a:prstGeom>
          <a:gradFill flip="none" rotWithShape="1">
            <a:gsLst>
              <a:gs pos="1000">
                <a:srgbClr val="68C33B">
                  <a:alpha val="88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83" name="Rounded Rectangle 82"/>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62" name="Rounded Rectangle 61"/>
          <p:cNvSpPr/>
          <p:nvPr/>
        </p:nvSpPr>
        <p:spPr bwMode="auto">
          <a:xfrm>
            <a:off x="354013" y="3367088"/>
            <a:ext cx="8367712" cy="2805112"/>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sp>
        <p:nvSpPr>
          <p:cNvPr id="121862" name="Title 36"/>
          <p:cNvSpPr>
            <a:spLocks noGrp="1"/>
          </p:cNvSpPr>
          <p:nvPr>
            <p:ph type="title"/>
          </p:nvPr>
        </p:nvSpPr>
        <p:spPr>
          <a:xfrm>
            <a:off x="381000" y="381000"/>
            <a:ext cx="7772400" cy="635000"/>
          </a:xfrm>
        </p:spPr>
        <p:txBody>
          <a:bodyPr/>
          <a:lstStyle/>
          <a:p>
            <a:r>
              <a:rPr altLang="zh-CN" smtClean="0">
                <a:solidFill>
                  <a:srgbClr val="000000"/>
                </a:solidFill>
                <a:cs typeface="Segoe UI" pitchFamily="34" charset="0"/>
              </a:rPr>
              <a:t>Single Policy Security Management</a:t>
            </a:r>
          </a:p>
        </p:txBody>
      </p:sp>
      <p:sp>
        <p:nvSpPr>
          <p:cNvPr id="121863" name="Text Placeholder 2"/>
          <p:cNvSpPr txBox="1">
            <a:spLocks/>
          </p:cNvSpPr>
          <p:nvPr/>
        </p:nvSpPr>
        <p:spPr bwMode="auto">
          <a:xfrm>
            <a:off x="-161925" y="1755775"/>
            <a:ext cx="8763000" cy="1482725"/>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Single agent security management from threats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One console for simplified security administration</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One policy to manage client protection agent settings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Customized Forefront Client Security</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Specifies threat response</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Keeps security systems up-to-date</a:t>
            </a:r>
          </a:p>
        </p:txBody>
      </p:sp>
      <p:sp>
        <p:nvSpPr>
          <p:cNvPr id="34" name="Text Box 5"/>
          <p:cNvSpPr txBox="1">
            <a:spLocks noChangeArrowheads="1"/>
          </p:cNvSpPr>
          <p:nvPr/>
        </p:nvSpPr>
        <p:spPr bwMode="auto">
          <a:xfrm>
            <a:off x="744538" y="3573463"/>
            <a:ext cx="1597025" cy="457200"/>
          </a:xfrm>
          <a:prstGeom prst="rect">
            <a:avLst/>
          </a:prstGeom>
          <a:noFill/>
          <a:ln w="9525">
            <a:noFill/>
            <a:miter lim="800000"/>
            <a:headEnd/>
            <a:tailEnd/>
          </a:ln>
        </p:spPr>
        <p:txBody>
          <a:bodyPr>
            <a:spAutoFit/>
          </a:bodyPr>
          <a:lstStyle/>
          <a:p>
            <a:pPr algn="ctr" eaLnBrk="0" hangingPunct="0"/>
            <a:r>
              <a:rPr lang="en-US" altLang="zh-TW" sz="1200">
                <a:latin typeface="Segoe"/>
                <a:ea typeface="PMingLiU" pitchFamily="18" charset="-120"/>
              </a:rPr>
              <a:t>Forefront Client Security Console</a:t>
            </a:r>
          </a:p>
        </p:txBody>
      </p:sp>
      <p:sp>
        <p:nvSpPr>
          <p:cNvPr id="36" name="Text Box 6"/>
          <p:cNvSpPr txBox="1">
            <a:spLocks noChangeArrowheads="1"/>
          </p:cNvSpPr>
          <p:nvPr/>
        </p:nvSpPr>
        <p:spPr bwMode="auto">
          <a:xfrm>
            <a:off x="3814763" y="3538538"/>
            <a:ext cx="2706687" cy="338137"/>
          </a:xfrm>
          <a:prstGeom prst="rect">
            <a:avLst/>
          </a:prstGeom>
          <a:noFill/>
          <a:ln w="9525">
            <a:noFill/>
            <a:miter lim="800000"/>
            <a:headEnd/>
            <a:tailEnd/>
          </a:ln>
        </p:spPr>
        <p:txBody>
          <a:bodyPr>
            <a:spAutoFit/>
          </a:bodyPr>
          <a:lstStyle/>
          <a:p>
            <a:pPr algn="ctr" eaLnBrk="0" hangingPunct="0"/>
            <a:r>
              <a:rPr lang="en-US" altLang="zh-TW" sz="1600">
                <a:latin typeface="Segoe"/>
                <a:ea typeface="PMingLiU" pitchFamily="18" charset="-120"/>
              </a:rPr>
              <a:t>Administrator creates</a:t>
            </a:r>
          </a:p>
        </p:txBody>
      </p:sp>
      <p:pic>
        <p:nvPicPr>
          <p:cNvPr id="42" name="Picture 8"/>
          <p:cNvPicPr>
            <a:picLocks noChangeAspect="1" noChangeArrowheads="1"/>
          </p:cNvPicPr>
          <p:nvPr/>
        </p:nvPicPr>
        <p:blipFill>
          <a:blip r:embed="rId3"/>
          <a:srcRect/>
          <a:stretch>
            <a:fillRect/>
          </a:stretch>
        </p:blipFill>
        <p:spPr bwMode="auto">
          <a:xfrm>
            <a:off x="930275" y="4065588"/>
            <a:ext cx="1219200" cy="882650"/>
          </a:xfrm>
          <a:prstGeom prst="rect">
            <a:avLst/>
          </a:prstGeom>
          <a:noFill/>
          <a:ln w="9525">
            <a:noFill/>
            <a:miter lim="800000"/>
            <a:headEnd/>
            <a:tailEnd/>
          </a:ln>
        </p:spPr>
      </p:pic>
      <p:grpSp>
        <p:nvGrpSpPr>
          <p:cNvPr id="65" name="Group 9"/>
          <p:cNvGrpSpPr>
            <a:grpSpLocks/>
          </p:cNvGrpSpPr>
          <p:nvPr/>
        </p:nvGrpSpPr>
        <p:grpSpPr bwMode="auto">
          <a:xfrm>
            <a:off x="7042150" y="4048125"/>
            <a:ext cx="1068388" cy="1066800"/>
            <a:chOff x="4368" y="1968"/>
            <a:chExt cx="1008" cy="1006"/>
          </a:xfrm>
        </p:grpSpPr>
        <p:pic>
          <p:nvPicPr>
            <p:cNvPr id="121891" name="Picture 10" descr="pc"/>
            <p:cNvPicPr>
              <a:picLocks noChangeAspect="1" noChangeArrowheads="1"/>
            </p:cNvPicPr>
            <p:nvPr/>
          </p:nvPicPr>
          <p:blipFill>
            <a:blip r:embed="rId4"/>
            <a:srcRect/>
            <a:stretch>
              <a:fillRect/>
            </a:stretch>
          </p:blipFill>
          <p:spPr bwMode="auto">
            <a:xfrm>
              <a:off x="4368" y="1968"/>
              <a:ext cx="624" cy="622"/>
            </a:xfrm>
            <a:prstGeom prst="rect">
              <a:avLst/>
            </a:prstGeom>
            <a:noFill/>
            <a:ln w="9525">
              <a:noFill/>
              <a:miter lim="800000"/>
              <a:headEnd/>
              <a:tailEnd/>
            </a:ln>
          </p:spPr>
        </p:pic>
        <p:pic>
          <p:nvPicPr>
            <p:cNvPr id="121892" name="Picture 11" descr="pc"/>
            <p:cNvPicPr>
              <a:picLocks noChangeAspect="1" noChangeArrowheads="1"/>
            </p:cNvPicPr>
            <p:nvPr/>
          </p:nvPicPr>
          <p:blipFill>
            <a:blip r:embed="rId4"/>
            <a:srcRect/>
            <a:stretch>
              <a:fillRect/>
            </a:stretch>
          </p:blipFill>
          <p:spPr bwMode="auto">
            <a:xfrm>
              <a:off x="4464" y="2064"/>
              <a:ext cx="624" cy="622"/>
            </a:xfrm>
            <a:prstGeom prst="rect">
              <a:avLst/>
            </a:prstGeom>
            <a:noFill/>
            <a:ln w="9525">
              <a:noFill/>
              <a:miter lim="800000"/>
              <a:headEnd/>
              <a:tailEnd/>
            </a:ln>
          </p:spPr>
        </p:pic>
        <p:pic>
          <p:nvPicPr>
            <p:cNvPr id="121893" name="Picture 12" descr="pc"/>
            <p:cNvPicPr>
              <a:picLocks noChangeAspect="1" noChangeArrowheads="1"/>
            </p:cNvPicPr>
            <p:nvPr/>
          </p:nvPicPr>
          <p:blipFill>
            <a:blip r:embed="rId4"/>
            <a:srcRect/>
            <a:stretch>
              <a:fillRect/>
            </a:stretch>
          </p:blipFill>
          <p:spPr bwMode="auto">
            <a:xfrm>
              <a:off x="4560" y="2160"/>
              <a:ext cx="624" cy="622"/>
            </a:xfrm>
            <a:prstGeom prst="rect">
              <a:avLst/>
            </a:prstGeom>
            <a:noFill/>
            <a:ln w="9525">
              <a:noFill/>
              <a:miter lim="800000"/>
              <a:headEnd/>
              <a:tailEnd/>
            </a:ln>
          </p:spPr>
        </p:pic>
        <p:pic>
          <p:nvPicPr>
            <p:cNvPr id="121894" name="Picture 13" descr="pc"/>
            <p:cNvPicPr>
              <a:picLocks noChangeAspect="1" noChangeArrowheads="1"/>
            </p:cNvPicPr>
            <p:nvPr/>
          </p:nvPicPr>
          <p:blipFill>
            <a:blip r:embed="rId4"/>
            <a:srcRect/>
            <a:stretch>
              <a:fillRect/>
            </a:stretch>
          </p:blipFill>
          <p:spPr bwMode="auto">
            <a:xfrm>
              <a:off x="4656" y="2256"/>
              <a:ext cx="624" cy="622"/>
            </a:xfrm>
            <a:prstGeom prst="rect">
              <a:avLst/>
            </a:prstGeom>
            <a:noFill/>
            <a:ln w="9525">
              <a:noFill/>
              <a:miter lim="800000"/>
              <a:headEnd/>
              <a:tailEnd/>
            </a:ln>
          </p:spPr>
        </p:pic>
        <p:pic>
          <p:nvPicPr>
            <p:cNvPr id="121895" name="Picture 14" descr="pc"/>
            <p:cNvPicPr>
              <a:picLocks noChangeAspect="1" noChangeArrowheads="1"/>
            </p:cNvPicPr>
            <p:nvPr/>
          </p:nvPicPr>
          <p:blipFill>
            <a:blip r:embed="rId4"/>
            <a:srcRect/>
            <a:stretch>
              <a:fillRect/>
            </a:stretch>
          </p:blipFill>
          <p:spPr bwMode="auto">
            <a:xfrm>
              <a:off x="4752" y="2352"/>
              <a:ext cx="624" cy="622"/>
            </a:xfrm>
            <a:prstGeom prst="rect">
              <a:avLst/>
            </a:prstGeom>
            <a:noFill/>
            <a:ln w="9525">
              <a:noFill/>
              <a:miter lim="800000"/>
              <a:headEnd/>
              <a:tailEnd/>
            </a:ln>
          </p:spPr>
        </p:pic>
      </p:grpSp>
      <p:grpSp>
        <p:nvGrpSpPr>
          <p:cNvPr id="71" name="Group 15"/>
          <p:cNvGrpSpPr>
            <a:grpSpLocks/>
          </p:cNvGrpSpPr>
          <p:nvPr/>
        </p:nvGrpSpPr>
        <p:grpSpPr bwMode="auto">
          <a:xfrm>
            <a:off x="2647950" y="4962525"/>
            <a:ext cx="1220788" cy="882650"/>
            <a:chOff x="1776" y="1248"/>
            <a:chExt cx="1152" cy="833"/>
          </a:xfrm>
        </p:grpSpPr>
        <p:pic>
          <p:nvPicPr>
            <p:cNvPr id="121889" name="Picture 16"/>
            <p:cNvPicPr>
              <a:picLocks noChangeAspect="1" noChangeArrowheads="1"/>
            </p:cNvPicPr>
            <p:nvPr/>
          </p:nvPicPr>
          <p:blipFill>
            <a:blip r:embed="rId5"/>
            <a:srcRect/>
            <a:stretch>
              <a:fillRect/>
            </a:stretch>
          </p:blipFill>
          <p:spPr bwMode="auto">
            <a:xfrm>
              <a:off x="1776" y="1248"/>
              <a:ext cx="1152" cy="833"/>
            </a:xfrm>
            <a:prstGeom prst="rect">
              <a:avLst/>
            </a:prstGeom>
            <a:noFill/>
            <a:ln w="9525">
              <a:noFill/>
              <a:miter lim="800000"/>
              <a:headEnd/>
              <a:tailEnd/>
            </a:ln>
          </p:spPr>
        </p:pic>
        <p:pic>
          <p:nvPicPr>
            <p:cNvPr id="121890" name="Picture 17"/>
            <p:cNvPicPr>
              <a:picLocks noChangeAspect="1" noChangeArrowheads="1"/>
            </p:cNvPicPr>
            <p:nvPr/>
          </p:nvPicPr>
          <p:blipFill>
            <a:blip r:embed="rId6"/>
            <a:srcRect/>
            <a:stretch>
              <a:fillRect/>
            </a:stretch>
          </p:blipFill>
          <p:spPr bwMode="auto">
            <a:xfrm>
              <a:off x="2256" y="1392"/>
              <a:ext cx="528" cy="494"/>
            </a:xfrm>
            <a:prstGeom prst="rect">
              <a:avLst/>
            </a:prstGeom>
            <a:noFill/>
            <a:ln w="9525">
              <a:noFill/>
              <a:miter lim="800000"/>
              <a:headEnd/>
              <a:tailEnd/>
            </a:ln>
          </p:spPr>
        </p:pic>
      </p:grpSp>
      <p:pic>
        <p:nvPicPr>
          <p:cNvPr id="74" name="Picture 18" descr="blue arrow curved 4"/>
          <p:cNvPicPr>
            <a:picLocks noChangeAspect="1" noChangeArrowheads="1"/>
          </p:cNvPicPr>
          <p:nvPr/>
        </p:nvPicPr>
        <p:blipFill>
          <a:blip r:embed="rId7"/>
          <a:srcRect/>
          <a:stretch>
            <a:fillRect/>
          </a:stretch>
        </p:blipFill>
        <p:spPr bwMode="auto">
          <a:xfrm rot="6946817" flipH="1">
            <a:off x="1730375" y="4322763"/>
            <a:ext cx="852487" cy="1373188"/>
          </a:xfrm>
          <a:prstGeom prst="rect">
            <a:avLst/>
          </a:prstGeom>
          <a:noFill/>
          <a:ln w="9525">
            <a:noFill/>
            <a:miter lim="800000"/>
            <a:headEnd/>
            <a:tailEnd/>
          </a:ln>
        </p:spPr>
      </p:pic>
      <p:pic>
        <p:nvPicPr>
          <p:cNvPr id="75" name="Picture 19"/>
          <p:cNvPicPr>
            <a:picLocks noChangeAspect="1" noChangeArrowheads="1"/>
          </p:cNvPicPr>
          <p:nvPr/>
        </p:nvPicPr>
        <p:blipFill>
          <a:blip r:embed="rId8"/>
          <a:srcRect/>
          <a:stretch>
            <a:fillRect/>
          </a:stretch>
        </p:blipFill>
        <p:spPr bwMode="auto">
          <a:xfrm>
            <a:off x="4960938" y="4392613"/>
            <a:ext cx="763587" cy="606425"/>
          </a:xfrm>
          <a:prstGeom prst="rect">
            <a:avLst/>
          </a:prstGeom>
          <a:noFill/>
          <a:ln w="9525">
            <a:noFill/>
            <a:miter lim="800000"/>
            <a:headEnd/>
            <a:tailEnd/>
          </a:ln>
        </p:spPr>
      </p:pic>
      <p:pic>
        <p:nvPicPr>
          <p:cNvPr id="76" name="Picture 20" descr="blue arrow curved 4"/>
          <p:cNvPicPr>
            <a:picLocks noChangeAspect="1" noChangeArrowheads="1"/>
          </p:cNvPicPr>
          <p:nvPr/>
        </p:nvPicPr>
        <p:blipFill>
          <a:blip r:embed="rId9"/>
          <a:srcRect/>
          <a:stretch>
            <a:fillRect/>
          </a:stretch>
        </p:blipFill>
        <p:spPr bwMode="auto">
          <a:xfrm rot="2612052" flipH="1">
            <a:off x="4032250" y="4746625"/>
            <a:ext cx="758825" cy="1219200"/>
          </a:xfrm>
          <a:prstGeom prst="rect">
            <a:avLst/>
          </a:prstGeom>
          <a:noFill/>
          <a:ln w="9525">
            <a:noFill/>
            <a:miter lim="800000"/>
            <a:headEnd/>
            <a:tailEnd/>
          </a:ln>
        </p:spPr>
      </p:pic>
      <p:pic>
        <p:nvPicPr>
          <p:cNvPr id="77" name="Picture 21"/>
          <p:cNvPicPr>
            <a:picLocks noChangeAspect="1" noChangeArrowheads="1"/>
          </p:cNvPicPr>
          <p:nvPr/>
        </p:nvPicPr>
        <p:blipFill>
          <a:blip r:embed="rId10"/>
          <a:srcRect/>
          <a:stretch>
            <a:fillRect/>
          </a:stretch>
        </p:blipFill>
        <p:spPr bwMode="auto">
          <a:xfrm>
            <a:off x="5400675" y="4805363"/>
            <a:ext cx="509588" cy="404812"/>
          </a:xfrm>
          <a:prstGeom prst="rect">
            <a:avLst/>
          </a:prstGeom>
          <a:noFill/>
          <a:ln w="9525">
            <a:noFill/>
            <a:miter lim="800000"/>
            <a:headEnd/>
            <a:tailEnd/>
          </a:ln>
        </p:spPr>
      </p:pic>
      <p:pic>
        <p:nvPicPr>
          <p:cNvPr id="78" name="Picture 22" descr="blue arrow curved 4"/>
          <p:cNvPicPr>
            <a:picLocks noChangeAspect="1" noChangeArrowheads="1"/>
          </p:cNvPicPr>
          <p:nvPr/>
        </p:nvPicPr>
        <p:blipFill>
          <a:blip r:embed="rId11"/>
          <a:srcRect/>
          <a:stretch>
            <a:fillRect/>
          </a:stretch>
        </p:blipFill>
        <p:spPr bwMode="auto">
          <a:xfrm rot="5616909">
            <a:off x="6066631" y="4063207"/>
            <a:ext cx="758825" cy="1068388"/>
          </a:xfrm>
          <a:prstGeom prst="rect">
            <a:avLst/>
          </a:prstGeom>
          <a:noFill/>
          <a:ln w="9525">
            <a:noFill/>
            <a:miter lim="800000"/>
            <a:headEnd/>
            <a:tailEnd/>
          </a:ln>
        </p:spPr>
      </p:pic>
      <p:sp>
        <p:nvSpPr>
          <p:cNvPr id="79" name="Text Box 24"/>
          <p:cNvSpPr txBox="1">
            <a:spLocks noChangeArrowheads="1"/>
          </p:cNvSpPr>
          <p:nvPr/>
        </p:nvSpPr>
        <p:spPr bwMode="auto">
          <a:xfrm>
            <a:off x="6067425" y="3548063"/>
            <a:ext cx="1857375" cy="338137"/>
          </a:xfrm>
          <a:prstGeom prst="rect">
            <a:avLst/>
          </a:prstGeom>
          <a:noFill/>
          <a:ln w="9525">
            <a:noFill/>
            <a:miter lim="800000"/>
            <a:headEnd/>
            <a:tailEnd/>
          </a:ln>
        </p:spPr>
        <p:txBody>
          <a:bodyPr>
            <a:spAutoFit/>
          </a:bodyPr>
          <a:lstStyle/>
          <a:p>
            <a:pPr algn="ctr" eaLnBrk="0" hangingPunct="0"/>
            <a:r>
              <a:rPr lang="en-US" altLang="zh-TW" sz="1600">
                <a:latin typeface="Segoe"/>
                <a:ea typeface="PMingLiU" pitchFamily="18" charset="-120"/>
              </a:rPr>
              <a:t>and deploys policy</a:t>
            </a:r>
          </a:p>
        </p:txBody>
      </p:sp>
      <p:sp>
        <p:nvSpPr>
          <p:cNvPr id="80" name="Text Box 25"/>
          <p:cNvSpPr txBox="1">
            <a:spLocks noChangeArrowheads="1"/>
          </p:cNvSpPr>
          <p:nvPr/>
        </p:nvSpPr>
        <p:spPr bwMode="auto">
          <a:xfrm>
            <a:off x="4273550" y="5291138"/>
            <a:ext cx="2338388" cy="457200"/>
          </a:xfrm>
          <a:prstGeom prst="rect">
            <a:avLst/>
          </a:prstGeom>
          <a:noFill/>
          <a:ln w="9525">
            <a:noFill/>
            <a:miter lim="800000"/>
            <a:headEnd/>
            <a:tailEnd/>
          </a:ln>
        </p:spPr>
        <p:txBody>
          <a:bodyPr>
            <a:spAutoFit/>
          </a:bodyPr>
          <a:lstStyle/>
          <a:p>
            <a:pPr algn="ctr" eaLnBrk="0" hangingPunct="0"/>
            <a:r>
              <a:rPr lang="en-US" altLang="zh-TW" sz="1200">
                <a:latin typeface="Segoe"/>
                <a:ea typeface="PMingLiU" pitchFamily="18" charset="-120"/>
              </a:rPr>
              <a:t>Group Policy </a:t>
            </a:r>
            <a:br>
              <a:rPr lang="en-US" altLang="zh-TW" sz="1200">
                <a:latin typeface="Segoe"/>
                <a:ea typeface="PMingLiU" pitchFamily="18" charset="-120"/>
              </a:rPr>
            </a:br>
            <a:r>
              <a:rPr lang="en-US" altLang="zh-TW" sz="1200">
                <a:latin typeface="Segoe"/>
                <a:ea typeface="PMingLiU" pitchFamily="18" charset="-120"/>
              </a:rPr>
              <a:t>Management Console</a:t>
            </a:r>
          </a:p>
        </p:txBody>
      </p:sp>
      <p:sp>
        <p:nvSpPr>
          <p:cNvPr id="81" name="Text Box 26"/>
          <p:cNvSpPr txBox="1">
            <a:spLocks noChangeArrowheads="1"/>
          </p:cNvSpPr>
          <p:nvPr/>
        </p:nvSpPr>
        <p:spPr bwMode="auto">
          <a:xfrm>
            <a:off x="6321425" y="5138738"/>
            <a:ext cx="1462088" cy="276225"/>
          </a:xfrm>
          <a:prstGeom prst="rect">
            <a:avLst/>
          </a:prstGeom>
          <a:noFill/>
          <a:ln w="9525">
            <a:noFill/>
            <a:miter lim="800000"/>
            <a:headEnd/>
            <a:tailEnd/>
          </a:ln>
        </p:spPr>
        <p:txBody>
          <a:bodyPr>
            <a:spAutoFit/>
          </a:bodyPr>
          <a:lstStyle/>
          <a:p>
            <a:pPr algn="ctr" eaLnBrk="0" hangingPunct="0"/>
            <a:r>
              <a:rPr lang="en-US" altLang="zh-TW" sz="1200">
                <a:latin typeface="Segoe"/>
                <a:ea typeface="PMingLiU" pitchFamily="18" charset="-120"/>
              </a:rPr>
              <a:t>Clients</a:t>
            </a:r>
          </a:p>
        </p:txBody>
      </p:sp>
      <p:sp>
        <p:nvSpPr>
          <p:cNvPr id="95" name="Round Same Side Corner Rectangle 94"/>
          <p:cNvSpPr/>
          <p:nvPr/>
        </p:nvSpPr>
        <p:spPr bwMode="auto">
          <a:xfrm rot="10800000">
            <a:off x="7924799" y="-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latin typeface="Segoe" charset="0"/>
              <a:ea typeface="ＭＳ Ｐゴシック" charset="-128"/>
              <a:cs typeface="ＭＳ Ｐゴシック" charset="-128"/>
            </a:endParaRPr>
          </a:p>
        </p:txBody>
      </p:sp>
      <p:sp>
        <p:nvSpPr>
          <p:cNvPr id="96" name="Block Arc 95"/>
          <p:cNvSpPr/>
          <p:nvPr/>
        </p:nvSpPr>
        <p:spPr bwMode="auto">
          <a:xfrm flipV="1">
            <a:off x="7924800" y="190500"/>
            <a:ext cx="1076325" cy="1076325"/>
          </a:xfrm>
          <a:prstGeom prst="blockArc">
            <a:avLst>
              <a:gd name="adj1" fmla="val 10800000"/>
              <a:gd name="adj2" fmla="val 21409210"/>
              <a:gd name="adj3" fmla="val 4931"/>
            </a:avLst>
          </a:prstGeom>
          <a:gradFill>
            <a:gsLst>
              <a:gs pos="0">
                <a:srgbClr val="4E922C"/>
              </a:gs>
              <a:gs pos="50000">
                <a:srgbClr val="68C33B">
                  <a:alpha val="50000"/>
                </a:srgbClr>
              </a:gs>
              <a:gs pos="100000">
                <a:schemeClr val="tx1">
                  <a:lumMod val="65000"/>
                  <a:lumOff val="3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121881" name="Group 3"/>
          <p:cNvGrpSpPr>
            <a:grpSpLocks/>
          </p:cNvGrpSpPr>
          <p:nvPr/>
        </p:nvGrpSpPr>
        <p:grpSpPr bwMode="auto">
          <a:xfrm>
            <a:off x="7893050" y="434975"/>
            <a:ext cx="1089025" cy="576263"/>
            <a:chOff x="7258896" y="687613"/>
            <a:chExt cx="2180529" cy="1152820"/>
          </a:xfrm>
        </p:grpSpPr>
        <p:sp>
          <p:nvSpPr>
            <p:cNvPr id="98" name="Oval 97"/>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ea typeface="ＭＳ Ｐゴシック" charset="-128"/>
                <a:cs typeface="ＭＳ Ｐゴシック" charset="-128"/>
              </a:endParaRPr>
            </a:p>
          </p:txBody>
        </p:sp>
        <p:sp>
          <p:nvSpPr>
            <p:cNvPr id="99" name="TextBox 98"/>
            <p:cNvSpPr txBox="1">
              <a:spLocks noChangeAspect="1"/>
            </p:cNvSpPr>
            <p:nvPr/>
          </p:nvSpPr>
          <p:spPr>
            <a:xfrm>
              <a:off x="7258896" y="789238"/>
              <a:ext cx="2180529" cy="1051195"/>
            </a:xfrm>
            <a:prstGeom prst="rect">
              <a:avLst/>
            </a:prstGeom>
            <a:noFill/>
          </p:spPr>
          <p:txBody>
            <a:bodyPr/>
            <a:lstStyle/>
            <a:p>
              <a:pPr algn="ctr" eaLnBrk="0" hangingPunct="0">
                <a:lnSpc>
                  <a:spcPct val="80000"/>
                </a:lnSpc>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Simplify</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security,</a:t>
              </a:r>
            </a:p>
            <a:p>
              <a:pPr algn="ctr" eaLnBrk="0" hangingPunct="0">
                <a:lnSpc>
                  <a:spcPct val="80000"/>
                </a:lnSpc>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manage </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compliance</a:t>
              </a:r>
            </a:p>
          </p:txBody>
        </p:sp>
      </p:grpSp>
      <p:pic>
        <p:nvPicPr>
          <p:cNvPr id="121882" name="Picture 2" descr="C:\Documents and Settings\cgarces\Desktop\VISTA ICONS\ICONS PNG\Network-Folder.png"/>
          <p:cNvPicPr>
            <a:picLocks noChangeAspect="1" noChangeArrowheads="1"/>
          </p:cNvPicPr>
          <p:nvPr/>
        </p:nvPicPr>
        <p:blipFill>
          <a:blip r:embed="rId12"/>
          <a:srcRect/>
          <a:stretch>
            <a:fillRect/>
          </a:stretch>
        </p:blipFill>
        <p:spPr bwMode="auto">
          <a:xfrm>
            <a:off x="8264525" y="66675"/>
            <a:ext cx="404813" cy="404813"/>
          </a:xfrm>
          <a:prstGeom prst="rect">
            <a:avLst/>
          </a:prstGeom>
          <a:noFill/>
          <a:ln w="9525">
            <a:noFill/>
            <a:miter lim="800000"/>
            <a:headEnd/>
            <a:tailEnd/>
          </a:ln>
        </p:spPr>
      </p:pic>
      <p:pic>
        <p:nvPicPr>
          <p:cNvPr id="121883" name="Picture 3" descr="C:\Users\joel.sloss.ADVAIYA\Desktop\Logos\Forefront Client Security\forefront client security grid bl h.png"/>
          <p:cNvPicPr>
            <a:picLocks noChangeAspect="1" noChangeArrowheads="1"/>
          </p:cNvPicPr>
          <p:nvPr/>
        </p:nvPicPr>
        <p:blipFill>
          <a:blip r:embed="rId13"/>
          <a:srcRect/>
          <a:stretch>
            <a:fillRect/>
          </a:stretch>
        </p:blipFill>
        <p:spPr bwMode="auto">
          <a:xfrm>
            <a:off x="538163" y="1058863"/>
            <a:ext cx="1201737" cy="465137"/>
          </a:xfrm>
          <a:prstGeom prst="rect">
            <a:avLst/>
          </a:prstGeom>
          <a:noFill/>
          <a:ln w="9525">
            <a:noFill/>
            <a:miter lim="800000"/>
            <a:headEnd/>
            <a:tailEnd/>
          </a:ln>
        </p:spPr>
      </p:pic>
      <p:sp>
        <p:nvSpPr>
          <p:cNvPr id="121884" name="TextBox 34">
            <a:hlinkClick r:id="rId14"/>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p:cTn id="17" dur="500" fill="hold"/>
                                        <p:tgtEl>
                                          <p:spTgt spid="71"/>
                                        </p:tgtEl>
                                        <p:attrNameLst>
                                          <p:attrName>ppt_w</p:attrName>
                                        </p:attrNameLst>
                                      </p:cBhvr>
                                      <p:tavLst>
                                        <p:tav tm="0">
                                          <p:val>
                                            <p:fltVal val="0"/>
                                          </p:val>
                                        </p:tav>
                                        <p:tav tm="100000">
                                          <p:val>
                                            <p:strVal val="#ppt_w"/>
                                          </p:val>
                                        </p:tav>
                                      </p:tavLst>
                                    </p:anim>
                                    <p:anim calcmode="lin" valueType="num">
                                      <p:cBhvr>
                                        <p:cTn id="18" dur="500" fill="hold"/>
                                        <p:tgtEl>
                                          <p:spTgt spid="7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up)">
                                      <p:cBhvr>
                                        <p:cTn id="22" dur="500"/>
                                        <p:tgtEl>
                                          <p:spTgt spid="74"/>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lide(from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slide(fromLeft)">
                                      <p:cBhvr>
                                        <p:cTn id="30" dur="500"/>
                                        <p:tgtEl>
                                          <p:spTgt spid="79"/>
                                        </p:tgtEl>
                                      </p:cBhvr>
                                    </p:animEffect>
                                  </p:childTnLst>
                                </p:cTn>
                              </p:par>
                            </p:childTnLst>
                          </p:cTn>
                        </p:par>
                        <p:par>
                          <p:cTn id="31" fill="hold">
                            <p:stCondLst>
                              <p:cond delay="500"/>
                            </p:stCondLst>
                            <p:childTnLst>
                              <p:par>
                                <p:cTn id="32" presetID="23" presetClass="entr" presetSubtype="16" fill="hold" nodeType="afterEffect">
                                  <p:stCondLst>
                                    <p:cond delay="0"/>
                                  </p:stCondLst>
                                  <p:childTnLst>
                                    <p:set>
                                      <p:cBhvr>
                                        <p:cTn id="33" dur="1" fill="hold">
                                          <p:stCondLst>
                                            <p:cond delay="0"/>
                                          </p:stCondLst>
                                        </p:cTn>
                                        <p:tgtEl>
                                          <p:spTgt spid="75"/>
                                        </p:tgtEl>
                                        <p:attrNameLst>
                                          <p:attrName>style.visibility</p:attrName>
                                        </p:attrNameLst>
                                      </p:cBhvr>
                                      <p:to>
                                        <p:strVal val="visible"/>
                                      </p:to>
                                    </p:set>
                                    <p:anim calcmode="lin" valueType="num">
                                      <p:cBhvr>
                                        <p:cTn id="34" dur="500" fill="hold"/>
                                        <p:tgtEl>
                                          <p:spTgt spid="75"/>
                                        </p:tgtEl>
                                        <p:attrNameLst>
                                          <p:attrName>ppt_w</p:attrName>
                                        </p:attrNameLst>
                                      </p:cBhvr>
                                      <p:tavLst>
                                        <p:tav tm="0">
                                          <p:val>
                                            <p:fltVal val="0"/>
                                          </p:val>
                                        </p:tav>
                                        <p:tav tm="100000">
                                          <p:val>
                                            <p:strVal val="#ppt_w"/>
                                          </p:val>
                                        </p:tav>
                                      </p:tavLst>
                                    </p:anim>
                                    <p:anim calcmode="lin" valueType="num">
                                      <p:cBhvr>
                                        <p:cTn id="35" dur="500" fill="hold"/>
                                        <p:tgtEl>
                                          <p:spTgt spid="75"/>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cBhvr>
                                        <p:cTn id="38" dur="500" fill="hold"/>
                                        <p:tgtEl>
                                          <p:spTgt spid="77"/>
                                        </p:tgtEl>
                                        <p:attrNameLst>
                                          <p:attrName>ppt_w</p:attrName>
                                        </p:attrNameLst>
                                      </p:cBhvr>
                                      <p:tavLst>
                                        <p:tav tm="0">
                                          <p:val>
                                            <p:fltVal val="0"/>
                                          </p:val>
                                        </p:tav>
                                        <p:tav tm="100000">
                                          <p:val>
                                            <p:strVal val="#ppt_w"/>
                                          </p:val>
                                        </p:tav>
                                      </p:tavLst>
                                    </p:anim>
                                    <p:anim calcmode="lin" valueType="num">
                                      <p:cBhvr>
                                        <p:cTn id="39" dur="500" fill="hold"/>
                                        <p:tgtEl>
                                          <p:spTgt spid="77"/>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80"/>
                                        </p:tgtEl>
                                        <p:attrNameLst>
                                          <p:attrName>style.visibility</p:attrName>
                                        </p:attrNameLst>
                                      </p:cBhvr>
                                      <p:to>
                                        <p:strVal val="visible"/>
                                      </p:to>
                                    </p:set>
                                    <p:anim calcmode="lin" valueType="num">
                                      <p:cBhvr>
                                        <p:cTn id="42" dur="500" fill="hold"/>
                                        <p:tgtEl>
                                          <p:spTgt spid="80"/>
                                        </p:tgtEl>
                                        <p:attrNameLst>
                                          <p:attrName>ppt_w</p:attrName>
                                        </p:attrNameLst>
                                      </p:cBhvr>
                                      <p:tavLst>
                                        <p:tav tm="0">
                                          <p:val>
                                            <p:fltVal val="0"/>
                                          </p:val>
                                        </p:tav>
                                        <p:tav tm="100000">
                                          <p:val>
                                            <p:strVal val="#ppt_w"/>
                                          </p:val>
                                        </p:tav>
                                      </p:tavLst>
                                    </p:anim>
                                    <p:anim calcmode="lin" valueType="num">
                                      <p:cBhvr>
                                        <p:cTn id="43" dur="500" fill="hold"/>
                                        <p:tgtEl>
                                          <p:spTgt spid="80"/>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500"/>
                                        <p:tgtEl>
                                          <p:spTgt spid="76"/>
                                        </p:tgtEl>
                                      </p:cBhvr>
                                    </p:animEffect>
                                  </p:childTnLst>
                                </p:cTn>
                              </p:par>
                            </p:childTnLst>
                          </p:cTn>
                        </p:par>
                        <p:par>
                          <p:cTn id="48" fill="hold">
                            <p:stCondLst>
                              <p:cond delay="1500"/>
                            </p:stCondLst>
                            <p:childTnLst>
                              <p:par>
                                <p:cTn id="49" presetID="9" presetClass="entr" presetSubtype="0" fill="hold"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dissolve">
                                      <p:cBhvr>
                                        <p:cTn id="51" dur="500"/>
                                        <p:tgtEl>
                                          <p:spTgt spid="65"/>
                                        </p:tgtEl>
                                      </p:cBhvr>
                                    </p:animEffect>
                                  </p:childTnLst>
                                </p:cTn>
                              </p:par>
                              <p:par>
                                <p:cTn id="52" presetID="23" presetClass="entr" presetSubtype="16"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500" fill="hold"/>
                                        <p:tgtEl>
                                          <p:spTgt spid="81"/>
                                        </p:tgtEl>
                                        <p:attrNameLst>
                                          <p:attrName>ppt_w</p:attrName>
                                        </p:attrNameLst>
                                      </p:cBhvr>
                                      <p:tavLst>
                                        <p:tav tm="0">
                                          <p:val>
                                            <p:fltVal val="0"/>
                                          </p:val>
                                        </p:tav>
                                        <p:tav tm="100000">
                                          <p:val>
                                            <p:strVal val="#ppt_w"/>
                                          </p:val>
                                        </p:tav>
                                      </p:tavLst>
                                    </p:anim>
                                    <p:anim calcmode="lin" valueType="num">
                                      <p:cBhvr>
                                        <p:cTn id="55" dur="500" fill="hold"/>
                                        <p:tgtEl>
                                          <p:spTgt spid="81"/>
                                        </p:tgtEl>
                                        <p:attrNameLst>
                                          <p:attrName>ppt_h</p:attrName>
                                        </p:attrNameLst>
                                      </p:cBhvr>
                                      <p:tavLst>
                                        <p:tav tm="0">
                                          <p:val>
                                            <p:fltVal val="0"/>
                                          </p:val>
                                        </p:tav>
                                        <p:tav tm="100000">
                                          <p:val>
                                            <p:strVal val="#ppt_h"/>
                                          </p:val>
                                        </p:tav>
                                      </p:tavLst>
                                    </p:anim>
                                  </p:childTnLst>
                                </p:cTn>
                              </p:par>
                            </p:childTnLst>
                          </p:cTn>
                        </p:par>
                        <p:par>
                          <p:cTn id="56" fill="hold">
                            <p:stCondLst>
                              <p:cond delay="2000"/>
                            </p:stCondLst>
                            <p:childTnLst>
                              <p:par>
                                <p:cTn id="57" presetID="22" presetClass="entr" presetSubtype="8" fill="hold" nodeType="after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wipe(left)">
                                      <p:cBhvr>
                                        <p:cTn id="5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79" grpId="0"/>
      <p:bldP spid="80" grpId="0"/>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9"/>
          <p:cNvSpPr>
            <a:spLocks/>
          </p:cNvSpPr>
          <p:nvPr/>
        </p:nvSpPr>
        <p:spPr bwMode="auto">
          <a:xfrm>
            <a:off x="0" y="1293222"/>
            <a:ext cx="9144000" cy="3670663"/>
          </a:xfrm>
          <a:prstGeom prst="roundRect">
            <a:avLst/>
          </a:prstGeom>
          <a:gradFill flip="none" rotWithShape="1">
            <a:gsLst>
              <a:gs pos="0">
                <a:srgbClr val="000000">
                  <a:alpha val="0"/>
                </a:srgbClr>
              </a:gs>
              <a:gs pos="69000">
                <a:srgbClr val="000000">
                  <a:alpha val="45000"/>
                </a:srgbClr>
              </a:gs>
              <a:gs pos="100000">
                <a:srgbClr val="000000">
                  <a:alpha val="76000"/>
                </a:srgbClr>
              </a:gs>
            </a:gsLst>
            <a:path path="circle">
              <a:fillToRect l="50000" t="50000" r="50000" b="50000"/>
            </a:path>
            <a:tileRect/>
          </a:gradFill>
          <a:ln w="6350">
            <a:noFill/>
          </a:ln>
          <a:effectLst>
            <a:glow rad="228600">
              <a:srgbClr val="000000">
                <a:alpha val="27843"/>
              </a:srgbClr>
            </a:glow>
            <a:innerShdw blurRad="393700">
              <a:srgbClr val="000000">
                <a:alpha val="48000"/>
              </a:srgbClr>
            </a:innerShdw>
          </a:effectLst>
          <a:scene3d>
            <a:camera prst="orthographicFront"/>
            <a:lightRig rig="threePt" dir="t"/>
          </a:scene3d>
          <a:sp3d contourW="6350">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marL="628625" indent="-628625" algn="ctr" defTabSz="1095332" eaLnBrk="0" hangingPunct="0">
              <a:lnSpc>
                <a:spcPct val="85000"/>
              </a:lnSpc>
              <a:buClr>
                <a:schemeClr val="tx2"/>
              </a:buClr>
              <a:buSzPct val="76000"/>
              <a:defRPr/>
            </a:pPr>
            <a:endParaRPr lang="en-US" sz="3600" i="1" spc="-60" dirty="0"/>
          </a:p>
        </p:txBody>
      </p:sp>
      <p:sp>
        <p:nvSpPr>
          <p:cNvPr id="77" name="Round Same Side Corner Rectangle 76"/>
          <p:cNvSpPr/>
          <p:nvPr/>
        </p:nvSpPr>
        <p:spPr bwMode="auto">
          <a:xfrm>
            <a:off x="3370572" y="1570774"/>
            <a:ext cx="2381064" cy="2070038"/>
          </a:xfrm>
          <a:prstGeom prst="round2SameRect">
            <a:avLst>
              <a:gd name="adj1" fmla="val 6925"/>
              <a:gd name="adj2" fmla="val 0"/>
            </a:avLst>
          </a:prstGeom>
          <a:gradFill flip="none" rotWithShape="1">
            <a:gsLst>
              <a:gs pos="0">
                <a:schemeClr val="tx1">
                  <a:lumMod val="75000"/>
                  <a:lumOff val="25000"/>
                </a:schemeClr>
              </a:gs>
              <a:gs pos="80000">
                <a:schemeClr val="tx1">
                  <a:lumMod val="85000"/>
                  <a:lumOff val="15000"/>
                </a:schemeClr>
              </a:gs>
              <a:gs pos="100000">
                <a:schemeClr val="dk1">
                  <a:shade val="94000"/>
                  <a:satMod val="135000"/>
                </a:schemeClr>
              </a:gs>
            </a:gsLst>
            <a:lin ang="0" scaled="0"/>
            <a:tileRect/>
          </a:gradFill>
          <a:ln/>
          <a:effectLst>
            <a:outerShdw blurRad="40000" dist="23000" dir="5400000" rotWithShape="0">
              <a:srgbClr val="000000">
                <a:alpha val="35000"/>
              </a:srgbClr>
            </a:outerShdw>
            <a:reflection blurRad="6350" stA="52000" endA="300" endPos="35000" dir="5400000" sy="-100000" algn="bl" rotWithShape="0"/>
          </a:effectLst>
        </p:spPr>
        <p:style>
          <a:lnRef idx="0">
            <a:schemeClr val="dk1"/>
          </a:lnRef>
          <a:fillRef idx="3">
            <a:schemeClr val="dk1"/>
          </a:fillRef>
          <a:effectRef idx="3">
            <a:schemeClr val="dk1"/>
          </a:effectRef>
          <a:fontRef idx="minor">
            <a:schemeClr val="lt1"/>
          </a:fontRef>
        </p:style>
        <p:txBody>
          <a:bodyPr lIns="0" tIns="0" rIns="0" bIns="0" anchor="ctr"/>
          <a:lstStyle/>
          <a:p>
            <a:pPr marL="223838" lvl="1" indent="-212725" algn="ctr" eaLnBrk="0" hangingPunct="0">
              <a:lnSpc>
                <a:spcPct val="90000"/>
              </a:lnSpc>
              <a:spcAft>
                <a:spcPts val="300"/>
              </a:spcAft>
              <a:buSzPct val="80000"/>
              <a:buFontTx/>
              <a:buBlip>
                <a:blip r:embed="rId3"/>
              </a:buBlip>
              <a:defRPr/>
            </a:pPr>
            <a:endParaRPr lang="en-US" altLang="zh-CN" sz="1100" dirty="0">
              <a:solidFill>
                <a:srgbClr val="FFFFFF"/>
              </a:solidFill>
              <a:effectLst>
                <a:outerShdw blurRad="38100" dist="38100" dir="2700000" algn="tl">
                  <a:srgbClr val="000000">
                    <a:alpha val="43137"/>
                  </a:srgbClr>
                </a:outerShdw>
              </a:effectLst>
            </a:endParaRPr>
          </a:p>
        </p:txBody>
      </p:sp>
      <p:sp>
        <p:nvSpPr>
          <p:cNvPr id="59" name="Round Same Side Corner Rectangle 58"/>
          <p:cNvSpPr/>
          <p:nvPr/>
        </p:nvSpPr>
        <p:spPr bwMode="auto">
          <a:xfrm flipV="1">
            <a:off x="3375623" y="3634024"/>
            <a:ext cx="2377440" cy="339083"/>
          </a:xfrm>
          <a:prstGeom prst="round2SameRect">
            <a:avLst>
              <a:gd name="adj1" fmla="val 50000"/>
              <a:gd name="adj2" fmla="val 0"/>
            </a:avLst>
          </a:prstGeom>
          <a:gradFill flip="none" rotWithShape="1">
            <a:gsLst>
              <a:gs pos="0">
                <a:schemeClr val="tx1">
                  <a:lumMod val="75000"/>
                  <a:lumOff val="25000"/>
                </a:schemeClr>
              </a:gs>
              <a:gs pos="80000">
                <a:schemeClr val="tx1">
                  <a:lumMod val="85000"/>
                  <a:lumOff val="15000"/>
                </a:schemeClr>
              </a:gs>
              <a:gs pos="100000">
                <a:schemeClr val="dk1">
                  <a:shade val="94000"/>
                  <a:satMod val="135000"/>
                </a:schemeClr>
              </a:gs>
            </a:gsLst>
            <a:lin ang="0" scaled="0"/>
            <a:tileRect/>
          </a:gradFill>
          <a:ln/>
        </p:spPr>
        <p:style>
          <a:lnRef idx="0">
            <a:schemeClr val="dk1"/>
          </a:lnRef>
          <a:fillRef idx="3">
            <a:schemeClr val="dk1"/>
          </a:fillRef>
          <a:effectRef idx="3">
            <a:schemeClr val="dk1"/>
          </a:effectRef>
          <a:fontRef idx="minor">
            <a:schemeClr val="lt1"/>
          </a:fontRef>
        </p:style>
        <p:txBody>
          <a:bodyPr lIns="0" tIns="0" rIns="0" bIns="0" anchor="ctr"/>
          <a:lstStyle/>
          <a:p>
            <a:pPr marL="223838" lvl="1" indent="-212725" algn="ctr" eaLnBrk="0" hangingPunct="0">
              <a:lnSpc>
                <a:spcPct val="90000"/>
              </a:lnSpc>
              <a:spcAft>
                <a:spcPts val="300"/>
              </a:spcAft>
              <a:buSzPct val="80000"/>
              <a:buFontTx/>
              <a:buBlip>
                <a:blip r:embed="rId3"/>
              </a:buBlip>
              <a:defRPr/>
            </a:pPr>
            <a:endParaRPr lang="en-US" altLang="zh-CN" sz="1100" dirty="0">
              <a:solidFill>
                <a:srgbClr val="FFFFFF"/>
              </a:solidFill>
              <a:effectLst>
                <a:outerShdw blurRad="38100" dist="38100" dir="2700000" algn="tl">
                  <a:srgbClr val="000000">
                    <a:alpha val="43137"/>
                  </a:srgbClr>
                </a:outerShdw>
              </a:effectLst>
            </a:endParaRPr>
          </a:p>
        </p:txBody>
      </p:sp>
      <p:grpSp>
        <p:nvGrpSpPr>
          <p:cNvPr id="2" name="Group 47"/>
          <p:cNvGrpSpPr/>
          <p:nvPr/>
        </p:nvGrpSpPr>
        <p:grpSpPr>
          <a:xfrm>
            <a:off x="3568553" y="1634884"/>
            <a:ext cx="1945905" cy="1953518"/>
            <a:chOff x="3568553" y="1634884"/>
            <a:chExt cx="1945905" cy="1953518"/>
          </a:xfrm>
          <a:effectLst>
            <a:outerShdw blurRad="63500" sx="102000" sy="102000" algn="ctr" rotWithShape="0">
              <a:prstClr val="black">
                <a:alpha val="40000"/>
              </a:prstClr>
            </a:outerShdw>
          </a:effectLst>
        </p:grpSpPr>
        <p:sp>
          <p:nvSpPr>
            <p:cNvPr id="4" name="Freeform 5"/>
            <p:cNvSpPr>
              <a:spLocks/>
            </p:cNvSpPr>
            <p:nvPr/>
          </p:nvSpPr>
          <p:spPr bwMode="auto">
            <a:xfrm>
              <a:off x="3568553" y="1634884"/>
              <a:ext cx="975049" cy="1360791"/>
            </a:xfrm>
            <a:custGeom>
              <a:avLst/>
              <a:gdLst/>
              <a:ahLst/>
              <a:cxnLst>
                <a:cxn ang="0">
                  <a:pos x="241" y="571"/>
                </a:cxn>
                <a:cxn ang="0">
                  <a:pos x="570" y="241"/>
                </a:cxn>
                <a:cxn ang="0">
                  <a:pos x="570" y="0"/>
                </a:cxn>
                <a:cxn ang="0">
                  <a:pos x="0" y="571"/>
                </a:cxn>
                <a:cxn ang="0">
                  <a:pos x="45" y="794"/>
                </a:cxn>
                <a:cxn ang="0">
                  <a:pos x="261" y="684"/>
                </a:cxn>
                <a:cxn ang="0">
                  <a:pos x="241" y="571"/>
                </a:cxn>
              </a:cxnLst>
              <a:rect l="0" t="0" r="r" b="b"/>
              <a:pathLst>
                <a:path w="570" h="794">
                  <a:moveTo>
                    <a:pt x="241" y="571"/>
                  </a:moveTo>
                  <a:cubicBezTo>
                    <a:pt x="241" y="389"/>
                    <a:pt x="388" y="241"/>
                    <a:pt x="570" y="241"/>
                  </a:cubicBezTo>
                  <a:cubicBezTo>
                    <a:pt x="570" y="0"/>
                    <a:pt x="570" y="0"/>
                    <a:pt x="570" y="0"/>
                  </a:cubicBezTo>
                  <a:cubicBezTo>
                    <a:pt x="255" y="1"/>
                    <a:pt x="0" y="256"/>
                    <a:pt x="0" y="571"/>
                  </a:cubicBezTo>
                  <a:cubicBezTo>
                    <a:pt x="0" y="650"/>
                    <a:pt x="16" y="726"/>
                    <a:pt x="45" y="794"/>
                  </a:cubicBezTo>
                  <a:cubicBezTo>
                    <a:pt x="261" y="684"/>
                    <a:pt x="261" y="684"/>
                    <a:pt x="261" y="684"/>
                  </a:cubicBezTo>
                  <a:cubicBezTo>
                    <a:pt x="248" y="649"/>
                    <a:pt x="241" y="611"/>
                    <a:pt x="241" y="571"/>
                  </a:cubicBezTo>
                  <a:close/>
                </a:path>
              </a:pathLst>
            </a:custGeom>
            <a:gradFill flip="none" rotWithShape="1">
              <a:gsLst>
                <a:gs pos="0">
                  <a:srgbClr val="229D05"/>
                </a:gs>
                <a:gs pos="100000">
                  <a:schemeClr val="bg1"/>
                </a:gs>
              </a:gsLst>
              <a:lin ang="16200000" scaled="1"/>
              <a:tileRect/>
            </a:gradFill>
            <a:ln w="12700">
              <a:solidFill>
                <a:schemeClr val="tx1">
                  <a:lumMod val="50000"/>
                  <a:lumOff val="50000"/>
                </a:schemeClr>
              </a:solidFill>
              <a:round/>
              <a:headEnd/>
              <a:tailEnd/>
            </a:ln>
          </p:spPr>
          <p:txBody>
            <a:bodyPr/>
            <a:lstStyle/>
            <a:p>
              <a:pPr eaLnBrk="0" hangingPunct="0">
                <a:defRPr/>
              </a:pPr>
              <a:endParaRPr lang="en-US" sz="1050" dirty="0">
                <a:latin typeface="Segoe"/>
                <a:ea typeface="ＭＳ Ｐゴシック" charset="-128"/>
                <a:cs typeface="ＭＳ Ｐゴシック" charset="-128"/>
              </a:endParaRPr>
            </a:p>
          </p:txBody>
        </p:sp>
        <p:sp>
          <p:nvSpPr>
            <p:cNvPr id="6" name="Freeform 6"/>
            <p:cNvSpPr>
              <a:spLocks/>
            </p:cNvSpPr>
            <p:nvPr/>
          </p:nvSpPr>
          <p:spPr bwMode="auto">
            <a:xfrm>
              <a:off x="4563358" y="1634884"/>
              <a:ext cx="951100" cy="1287235"/>
            </a:xfrm>
            <a:custGeom>
              <a:avLst/>
              <a:gdLst/>
              <a:ahLst/>
              <a:cxnLst>
                <a:cxn ang="0">
                  <a:pos x="316" y="570"/>
                </a:cxn>
                <a:cxn ang="0">
                  <a:pos x="298" y="677"/>
                </a:cxn>
                <a:cxn ang="0">
                  <a:pos x="527" y="751"/>
                </a:cxn>
                <a:cxn ang="0">
                  <a:pos x="556" y="570"/>
                </a:cxn>
                <a:cxn ang="0">
                  <a:pos x="0" y="0"/>
                </a:cxn>
                <a:cxn ang="0">
                  <a:pos x="0" y="240"/>
                </a:cxn>
                <a:cxn ang="0">
                  <a:pos x="316" y="570"/>
                </a:cxn>
              </a:cxnLst>
              <a:rect l="0" t="0" r="r" b="b"/>
              <a:pathLst>
                <a:path w="556" h="751">
                  <a:moveTo>
                    <a:pt x="316" y="570"/>
                  </a:moveTo>
                  <a:cubicBezTo>
                    <a:pt x="316" y="607"/>
                    <a:pt x="310" y="643"/>
                    <a:pt x="298" y="677"/>
                  </a:cubicBezTo>
                  <a:cubicBezTo>
                    <a:pt x="527" y="751"/>
                    <a:pt x="527" y="751"/>
                    <a:pt x="527" y="751"/>
                  </a:cubicBezTo>
                  <a:cubicBezTo>
                    <a:pt x="546" y="694"/>
                    <a:pt x="556" y="633"/>
                    <a:pt x="556" y="570"/>
                  </a:cubicBezTo>
                  <a:cubicBezTo>
                    <a:pt x="556" y="259"/>
                    <a:pt x="309" y="7"/>
                    <a:pt x="0" y="0"/>
                  </a:cubicBezTo>
                  <a:cubicBezTo>
                    <a:pt x="0" y="240"/>
                    <a:pt x="0" y="240"/>
                    <a:pt x="0" y="240"/>
                  </a:cubicBezTo>
                  <a:cubicBezTo>
                    <a:pt x="176" y="248"/>
                    <a:pt x="316" y="392"/>
                    <a:pt x="316" y="570"/>
                  </a:cubicBezTo>
                  <a:close/>
                </a:path>
              </a:pathLst>
            </a:custGeom>
            <a:gradFill flip="none" rotWithShape="1">
              <a:gsLst>
                <a:gs pos="0">
                  <a:srgbClr val="229D05"/>
                </a:gs>
                <a:gs pos="100000">
                  <a:schemeClr val="bg1"/>
                </a:gs>
              </a:gsLst>
              <a:lin ang="16200000" scaled="1"/>
              <a:tileRect/>
            </a:gradFill>
            <a:ln w="12700">
              <a:solidFill>
                <a:schemeClr val="tx1">
                  <a:lumMod val="50000"/>
                  <a:lumOff val="50000"/>
                </a:schemeClr>
              </a:solidFill>
              <a:round/>
              <a:headEnd/>
              <a:tailEnd/>
            </a:ln>
          </p:spPr>
          <p:txBody>
            <a:bodyPr/>
            <a:lstStyle/>
            <a:p>
              <a:pPr eaLnBrk="0" hangingPunct="0">
                <a:defRPr/>
              </a:pPr>
              <a:endParaRPr lang="en-US" sz="1050" dirty="0">
                <a:latin typeface="Segoe"/>
                <a:ea typeface="ＭＳ Ｐゴシック" charset="-128"/>
                <a:cs typeface="ＭＳ Ｐゴシック" charset="-128"/>
              </a:endParaRPr>
            </a:p>
          </p:txBody>
        </p:sp>
        <p:sp>
          <p:nvSpPr>
            <p:cNvPr id="7" name="Freeform 7"/>
            <p:cNvSpPr>
              <a:spLocks/>
            </p:cNvSpPr>
            <p:nvPr/>
          </p:nvSpPr>
          <p:spPr bwMode="auto">
            <a:xfrm>
              <a:off x="3655794" y="2818627"/>
              <a:ext cx="1804695" cy="769775"/>
            </a:xfrm>
            <a:custGeom>
              <a:avLst/>
              <a:gdLst/>
              <a:ahLst/>
              <a:cxnLst>
                <a:cxn ang="0">
                  <a:pos x="519" y="208"/>
                </a:cxn>
                <a:cxn ang="0">
                  <a:pos x="215" y="6"/>
                </a:cxn>
                <a:cxn ang="0">
                  <a:pos x="0" y="116"/>
                </a:cxn>
                <a:cxn ang="0">
                  <a:pos x="519" y="449"/>
                </a:cxn>
                <a:cxn ang="0">
                  <a:pos x="1055" y="74"/>
                </a:cxn>
                <a:cxn ang="0">
                  <a:pos x="826" y="0"/>
                </a:cxn>
                <a:cxn ang="0">
                  <a:pos x="519" y="208"/>
                </a:cxn>
              </a:cxnLst>
              <a:rect l="0" t="0" r="r" b="b"/>
              <a:pathLst>
                <a:path w="1055" h="449">
                  <a:moveTo>
                    <a:pt x="519" y="208"/>
                  </a:moveTo>
                  <a:cubicBezTo>
                    <a:pt x="382" y="208"/>
                    <a:pt x="265" y="125"/>
                    <a:pt x="215" y="6"/>
                  </a:cubicBezTo>
                  <a:cubicBezTo>
                    <a:pt x="0" y="116"/>
                    <a:pt x="0" y="116"/>
                    <a:pt x="0" y="116"/>
                  </a:cubicBezTo>
                  <a:cubicBezTo>
                    <a:pt x="90" y="312"/>
                    <a:pt x="289" y="449"/>
                    <a:pt x="519" y="449"/>
                  </a:cubicBezTo>
                  <a:cubicBezTo>
                    <a:pt x="765" y="449"/>
                    <a:pt x="975" y="293"/>
                    <a:pt x="1055" y="74"/>
                  </a:cubicBezTo>
                  <a:cubicBezTo>
                    <a:pt x="826" y="0"/>
                    <a:pt x="826" y="0"/>
                    <a:pt x="826" y="0"/>
                  </a:cubicBezTo>
                  <a:cubicBezTo>
                    <a:pt x="778" y="122"/>
                    <a:pt x="658" y="208"/>
                    <a:pt x="519" y="208"/>
                  </a:cubicBezTo>
                  <a:close/>
                </a:path>
              </a:pathLst>
            </a:custGeom>
            <a:gradFill flip="none" rotWithShape="1">
              <a:gsLst>
                <a:gs pos="0">
                  <a:srgbClr val="229D05"/>
                </a:gs>
                <a:gs pos="100000">
                  <a:schemeClr val="bg1"/>
                </a:gs>
              </a:gsLst>
              <a:lin ang="16200000" scaled="1"/>
              <a:tileRect/>
            </a:gradFill>
            <a:ln w="12700">
              <a:solidFill>
                <a:schemeClr val="tx1">
                  <a:lumMod val="50000"/>
                  <a:lumOff val="50000"/>
                </a:schemeClr>
              </a:solidFill>
              <a:round/>
              <a:headEnd/>
              <a:tailEnd/>
            </a:ln>
          </p:spPr>
          <p:txBody>
            <a:bodyPr/>
            <a:lstStyle/>
            <a:p>
              <a:pPr eaLnBrk="0" hangingPunct="0">
                <a:defRPr/>
              </a:pPr>
              <a:endParaRPr lang="en-US" sz="1050" dirty="0">
                <a:latin typeface="Segoe"/>
                <a:ea typeface="ＭＳ Ｐゴシック" charset="-128"/>
                <a:cs typeface="ＭＳ Ｐゴシック" charset="-128"/>
              </a:endParaRPr>
            </a:p>
          </p:txBody>
        </p:sp>
      </p:grpSp>
      <p:sp>
        <p:nvSpPr>
          <p:cNvPr id="80" name="TextBox 79"/>
          <p:cNvSpPr txBox="1"/>
          <p:nvPr/>
        </p:nvSpPr>
        <p:spPr>
          <a:xfrm rot="17886529">
            <a:off x="3774556" y="2019943"/>
            <a:ext cx="889278" cy="746055"/>
          </a:xfrm>
          <a:prstGeom prst="rect">
            <a:avLst/>
          </a:prstGeom>
          <a:noFill/>
        </p:spPr>
        <p:txBody>
          <a:bodyPr spcFirstLastPara="1" wrap="none">
            <a:prstTxWarp prst="textArchUp">
              <a:avLst/>
            </a:prstTxWarp>
            <a:spAutoFit/>
          </a:bodyPr>
          <a:lstStyle/>
          <a:p>
            <a:pPr algn="ctr" eaLnBrk="0" hangingPunct="0">
              <a:defRPr/>
            </a:pPr>
            <a:r>
              <a:rPr lang="en-US" sz="1400" dirty="0">
                <a:latin typeface="Segoe"/>
                <a:ea typeface="ＭＳ Ｐゴシック" charset="-128"/>
                <a:cs typeface="ＭＳ Ｐゴシック" charset="-128"/>
              </a:rPr>
              <a:t>Protection</a:t>
            </a:r>
          </a:p>
        </p:txBody>
      </p:sp>
      <p:sp>
        <p:nvSpPr>
          <p:cNvPr id="83" name="TextBox 82"/>
          <p:cNvSpPr txBox="1"/>
          <p:nvPr/>
        </p:nvSpPr>
        <p:spPr>
          <a:xfrm rot="3482516">
            <a:off x="4393785" y="2028953"/>
            <a:ext cx="889278" cy="746055"/>
          </a:xfrm>
          <a:prstGeom prst="rect">
            <a:avLst/>
          </a:prstGeom>
          <a:noFill/>
        </p:spPr>
        <p:txBody>
          <a:bodyPr spcFirstLastPara="1" wrap="none">
            <a:prstTxWarp prst="textArchUp">
              <a:avLst/>
            </a:prstTxWarp>
            <a:spAutoFit/>
          </a:bodyPr>
          <a:lstStyle/>
          <a:p>
            <a:pPr algn="ctr" eaLnBrk="0" hangingPunct="0">
              <a:defRPr/>
            </a:pPr>
            <a:r>
              <a:rPr lang="en-US" sz="1400" dirty="0">
                <a:latin typeface="Segoe"/>
                <a:ea typeface="ＭＳ Ｐゴシック" charset="-128"/>
                <a:cs typeface="ＭＳ Ｐゴシック" charset="-128"/>
              </a:rPr>
              <a:t>Access</a:t>
            </a:r>
          </a:p>
        </p:txBody>
      </p:sp>
      <p:sp>
        <p:nvSpPr>
          <p:cNvPr id="84" name="TextBox 83"/>
          <p:cNvSpPr txBox="1"/>
          <p:nvPr/>
        </p:nvSpPr>
        <p:spPr>
          <a:xfrm>
            <a:off x="3984392" y="2670047"/>
            <a:ext cx="1163697" cy="746055"/>
          </a:xfrm>
          <a:prstGeom prst="rect">
            <a:avLst/>
          </a:prstGeom>
          <a:noFill/>
        </p:spPr>
        <p:txBody>
          <a:bodyPr spcFirstLastPara="1" wrap="none">
            <a:prstTxWarp prst="textArchDown">
              <a:avLst/>
            </a:prstTxWarp>
            <a:spAutoFit/>
          </a:bodyPr>
          <a:lstStyle/>
          <a:p>
            <a:pPr algn="ctr" eaLnBrk="0" hangingPunct="0">
              <a:defRPr/>
            </a:pPr>
            <a:r>
              <a:rPr lang="en-US" sz="1400" dirty="0">
                <a:latin typeface="Segoe"/>
                <a:ea typeface="ＭＳ Ｐゴシック" charset="-128"/>
                <a:cs typeface="ＭＳ Ｐゴシック" charset="-128"/>
              </a:rPr>
              <a:t>Management</a:t>
            </a:r>
          </a:p>
        </p:txBody>
      </p:sp>
      <p:sp>
        <p:nvSpPr>
          <p:cNvPr id="34" name="Rectangle 33"/>
          <p:cNvSpPr/>
          <p:nvPr/>
        </p:nvSpPr>
        <p:spPr>
          <a:xfrm>
            <a:off x="3375025" y="3670300"/>
            <a:ext cx="2378075" cy="246063"/>
          </a:xfrm>
          <a:prstGeom prst="rect">
            <a:avLst/>
          </a:prstGeom>
        </p:spPr>
        <p:txBody>
          <a:bodyPr>
            <a:spAutoFit/>
          </a:bodyPr>
          <a:lstStyle/>
          <a:p>
            <a:pPr algn="ctr" defTabSz="914099" eaLnBrk="0" hangingPunct="0">
              <a:defRPr/>
            </a:pPr>
            <a:r>
              <a:rPr lang="en-US" sz="1000" dirty="0">
                <a:solidFill>
                  <a:schemeClr val="bg1"/>
                </a:solidFill>
                <a:effectLst>
                  <a:outerShdw blurRad="38100" dist="38100" dir="2700000" algn="tl">
                    <a:srgbClr val="000000">
                      <a:alpha val="43137"/>
                    </a:srgbClr>
                  </a:outerShdw>
                </a:effectLst>
                <a:latin typeface="Segoe"/>
                <a:ea typeface="+mn-ea"/>
                <a:cs typeface="Segoe UI" pitchFamily="34" charset="0"/>
              </a:rPr>
              <a:t>Highly Secure </a:t>
            </a:r>
            <a:r>
              <a:rPr lang="en-US" sz="1000" dirty="0">
                <a:solidFill>
                  <a:schemeClr val="bg1"/>
                </a:solidFill>
                <a:effectLst>
                  <a:outerShdw blurRad="38100" dist="38100" dir="2700000" algn="tl">
                    <a:srgbClr val="000000">
                      <a:alpha val="43137"/>
                    </a:srgbClr>
                  </a:outerShdw>
                </a:effectLst>
                <a:latin typeface="Segoe"/>
                <a:ea typeface="+mn-ea"/>
                <a:cs typeface="Segoe UI" pitchFamily="34" charset="0"/>
              </a:rPr>
              <a:t>&amp; Interoperable Platform</a:t>
            </a:r>
          </a:p>
        </p:txBody>
      </p:sp>
      <p:sp>
        <p:nvSpPr>
          <p:cNvPr id="71" name="Oval 70"/>
          <p:cNvSpPr/>
          <p:nvPr/>
        </p:nvSpPr>
        <p:spPr bwMode="auto">
          <a:xfrm>
            <a:off x="4028320" y="2102115"/>
            <a:ext cx="1045028" cy="1045028"/>
          </a:xfrm>
          <a:prstGeom prst="ellipse">
            <a:avLst/>
          </a:prstGeom>
          <a:gradFill flip="none" rotWithShape="1">
            <a:gsLst>
              <a:gs pos="0">
                <a:schemeClr val="tx1">
                  <a:lumMod val="95000"/>
                  <a:lumOff val="5000"/>
                </a:schemeClr>
              </a:gs>
              <a:gs pos="81000">
                <a:schemeClr val="tx1">
                  <a:lumMod val="65000"/>
                  <a:lumOff val="35000"/>
                </a:schemeClr>
              </a:gs>
              <a:gs pos="100000">
                <a:schemeClr val="tx1">
                  <a:lumMod val="65000"/>
                  <a:lumOff val="35000"/>
                </a:schemeClr>
              </a:gs>
            </a:gsLst>
            <a:path path="circle">
              <a:fillToRect l="50000" t="50000" r="50000" b="50000"/>
            </a:path>
            <a:tileRect/>
          </a:gradFill>
          <a:ln w="9525">
            <a:noFill/>
            <a:round/>
            <a:headEnd/>
            <a:tailEnd/>
          </a:ln>
        </p:spPr>
        <p:txBody>
          <a:bodyPr wrap="none" anchor="ctr"/>
          <a:lstStyle/>
          <a:p>
            <a:pPr algn="ctr" eaLnBrk="0" hangingPunct="0">
              <a:defRPr/>
            </a:pPr>
            <a:r>
              <a:rPr lang="en-US" sz="1600" kern="0" spc="-100" dirty="0">
                <a:ln w="18415" cmpd="sng">
                  <a:noFill/>
                  <a:prstDash val="solid"/>
                </a:ln>
                <a:solidFill>
                  <a:schemeClr val="bg1"/>
                </a:solidFill>
                <a:latin typeface="Segoe"/>
                <a:ea typeface="ＭＳ Ｐゴシック" charset="-128"/>
                <a:cs typeface="ＭＳ Ｐゴシック" charset="-128"/>
              </a:rPr>
              <a:t>Identity</a:t>
            </a:r>
            <a:endParaRPr lang="en-US" kern="0" spc="-100" dirty="0">
              <a:ln w="18415" cmpd="sng">
                <a:noFill/>
                <a:prstDash val="solid"/>
              </a:ln>
              <a:solidFill>
                <a:schemeClr val="bg1"/>
              </a:solidFill>
              <a:latin typeface="Segoe"/>
              <a:ea typeface="ＭＳ Ｐゴシック" charset="-128"/>
              <a:cs typeface="ＭＳ Ｐゴシック" charset="-128"/>
            </a:endParaRPr>
          </a:p>
        </p:txBody>
      </p:sp>
      <p:sp>
        <p:nvSpPr>
          <p:cNvPr id="51216" name="Title 49"/>
          <p:cNvSpPr>
            <a:spLocks noGrp="1"/>
          </p:cNvSpPr>
          <p:nvPr>
            <p:ph type="title"/>
          </p:nvPr>
        </p:nvSpPr>
        <p:spPr>
          <a:xfrm>
            <a:off x="365125" y="182563"/>
            <a:ext cx="8382000" cy="803275"/>
          </a:xfrm>
        </p:spPr>
        <p:txBody>
          <a:bodyPr/>
          <a:lstStyle/>
          <a:p>
            <a:r>
              <a:rPr altLang="zh-CN" smtClean="0">
                <a:solidFill>
                  <a:schemeClr val="tx1"/>
                </a:solidFill>
              </a:rPr>
              <a:t>Business Ready Security</a:t>
            </a:r>
            <a:r>
              <a:rPr altLang="zh-CN" sz="5400" smtClean="0">
                <a:solidFill>
                  <a:schemeClr val="tx1"/>
                </a:solidFill>
              </a:rPr>
              <a:t/>
            </a:r>
            <a:br>
              <a:rPr altLang="zh-CN" sz="5400" smtClean="0">
                <a:solidFill>
                  <a:schemeClr val="tx1"/>
                </a:solidFill>
              </a:rPr>
            </a:br>
            <a:r>
              <a:rPr altLang="zh-CN" sz="1800" i="1" smtClean="0">
                <a:solidFill>
                  <a:schemeClr val="tx1"/>
                </a:solidFill>
              </a:rPr>
              <a:t>Help securely enable business by managing risk and empowering people</a:t>
            </a:r>
            <a:endParaRPr altLang="zh-CN" sz="3200" smtClean="0">
              <a:solidFill>
                <a:schemeClr val="tx1"/>
              </a:solidFill>
            </a:endParaRPr>
          </a:p>
        </p:txBody>
      </p:sp>
      <p:grpSp>
        <p:nvGrpSpPr>
          <p:cNvPr id="3" name="Group 45"/>
          <p:cNvGrpSpPr>
            <a:grpSpLocks/>
          </p:cNvGrpSpPr>
          <p:nvPr/>
        </p:nvGrpSpPr>
        <p:grpSpPr bwMode="auto">
          <a:xfrm>
            <a:off x="5129213" y="4881563"/>
            <a:ext cx="4244975" cy="1541462"/>
            <a:chOff x="4871897" y="5247857"/>
            <a:chExt cx="4245416" cy="1541754"/>
          </a:xfrm>
        </p:grpSpPr>
        <p:pic>
          <p:nvPicPr>
            <p:cNvPr id="51235" name="Picture 1"/>
            <p:cNvPicPr>
              <a:picLocks noChangeAspect="1" noChangeArrowheads="1"/>
            </p:cNvPicPr>
            <p:nvPr/>
          </p:nvPicPr>
          <p:blipFill>
            <a:blip r:embed="rId4"/>
            <a:srcRect/>
            <a:stretch>
              <a:fillRect/>
            </a:stretch>
          </p:blipFill>
          <p:spPr bwMode="auto">
            <a:xfrm>
              <a:off x="4871897" y="5247857"/>
              <a:ext cx="4245416" cy="1541754"/>
            </a:xfrm>
            <a:prstGeom prst="rect">
              <a:avLst/>
            </a:prstGeom>
            <a:noFill/>
            <a:ln w="9525">
              <a:noFill/>
              <a:miter lim="800000"/>
              <a:headEnd/>
              <a:tailEnd/>
            </a:ln>
          </p:spPr>
        </p:pic>
        <p:sp>
          <p:nvSpPr>
            <p:cNvPr id="51236" name="TextBox 30"/>
            <p:cNvSpPr txBox="1">
              <a:spLocks noChangeArrowheads="1"/>
            </p:cNvSpPr>
            <p:nvPr/>
          </p:nvSpPr>
          <p:spPr bwMode="auto">
            <a:xfrm>
              <a:off x="6261528" y="5608316"/>
              <a:ext cx="671979" cy="307777"/>
            </a:xfrm>
            <a:prstGeom prst="rect">
              <a:avLst/>
            </a:prstGeom>
            <a:noFill/>
            <a:ln w="9525">
              <a:noFill/>
              <a:miter lim="800000"/>
              <a:headEnd/>
              <a:tailEnd/>
            </a:ln>
          </p:spPr>
          <p:txBody>
            <a:bodyPr wrap="none">
              <a:spAutoFit/>
            </a:bodyPr>
            <a:lstStyle/>
            <a:p>
              <a:pPr algn="r" eaLnBrk="0" hangingPunct="0"/>
              <a:r>
                <a:rPr lang="en-US" altLang="zh-CN" sz="1400" b="1">
                  <a:latin typeface="Segoe"/>
                </a:rPr>
                <a:t>Block</a:t>
              </a:r>
            </a:p>
          </p:txBody>
        </p:sp>
        <p:sp>
          <p:nvSpPr>
            <p:cNvPr id="51237" name="TextBox 31"/>
            <p:cNvSpPr txBox="1">
              <a:spLocks noChangeArrowheads="1"/>
            </p:cNvSpPr>
            <p:nvPr/>
          </p:nvSpPr>
          <p:spPr bwMode="auto">
            <a:xfrm>
              <a:off x="5520939" y="5331515"/>
              <a:ext cx="1412557" cy="276999"/>
            </a:xfrm>
            <a:prstGeom prst="rect">
              <a:avLst/>
            </a:prstGeom>
            <a:noFill/>
            <a:ln w="9525">
              <a:noFill/>
              <a:miter lim="800000"/>
              <a:headEnd/>
              <a:tailEnd/>
            </a:ln>
          </p:spPr>
          <p:txBody>
            <a:bodyPr>
              <a:spAutoFit/>
            </a:bodyPr>
            <a:lstStyle/>
            <a:p>
              <a:pPr algn="r" eaLnBrk="0" hangingPunct="0"/>
              <a:r>
                <a:rPr lang="en-US" altLang="zh-CN" sz="1200" i="1">
                  <a:latin typeface="Segoe"/>
                </a:rPr>
                <a:t>from:</a:t>
              </a:r>
            </a:p>
          </p:txBody>
        </p:sp>
        <p:sp>
          <p:nvSpPr>
            <p:cNvPr id="51238" name="TextBox 39"/>
            <p:cNvSpPr txBox="1">
              <a:spLocks noChangeArrowheads="1"/>
            </p:cNvSpPr>
            <p:nvPr/>
          </p:nvSpPr>
          <p:spPr bwMode="auto">
            <a:xfrm>
              <a:off x="7041601" y="5608316"/>
              <a:ext cx="771365" cy="307777"/>
            </a:xfrm>
            <a:prstGeom prst="rect">
              <a:avLst/>
            </a:prstGeom>
            <a:noFill/>
            <a:ln w="9525">
              <a:noFill/>
              <a:miter lim="800000"/>
              <a:headEnd/>
              <a:tailEnd/>
            </a:ln>
          </p:spPr>
          <p:txBody>
            <a:bodyPr wrap="none">
              <a:spAutoFit/>
            </a:bodyPr>
            <a:lstStyle/>
            <a:p>
              <a:pPr eaLnBrk="0" hangingPunct="0"/>
              <a:r>
                <a:rPr lang="en-US" altLang="zh-CN" sz="1400" b="1">
                  <a:latin typeface="Segoe"/>
                </a:rPr>
                <a:t>Enable</a:t>
              </a:r>
            </a:p>
          </p:txBody>
        </p:sp>
        <p:sp>
          <p:nvSpPr>
            <p:cNvPr id="51239" name="TextBox 40"/>
            <p:cNvSpPr txBox="1">
              <a:spLocks noChangeArrowheads="1"/>
            </p:cNvSpPr>
            <p:nvPr/>
          </p:nvSpPr>
          <p:spPr bwMode="auto">
            <a:xfrm>
              <a:off x="6378548" y="5871917"/>
              <a:ext cx="554959" cy="307777"/>
            </a:xfrm>
            <a:prstGeom prst="rect">
              <a:avLst/>
            </a:prstGeom>
            <a:noFill/>
            <a:ln w="9525">
              <a:noFill/>
              <a:miter lim="800000"/>
              <a:headEnd/>
              <a:tailEnd/>
            </a:ln>
          </p:spPr>
          <p:txBody>
            <a:bodyPr wrap="none">
              <a:spAutoFit/>
            </a:bodyPr>
            <a:lstStyle/>
            <a:p>
              <a:pPr algn="r" eaLnBrk="0" hangingPunct="0"/>
              <a:r>
                <a:rPr lang="en-US" altLang="zh-CN" sz="1400" b="1">
                  <a:latin typeface="Segoe"/>
                </a:rPr>
                <a:t>Cost</a:t>
              </a:r>
            </a:p>
          </p:txBody>
        </p:sp>
        <p:sp>
          <p:nvSpPr>
            <p:cNvPr id="51240" name="TextBox 41"/>
            <p:cNvSpPr txBox="1">
              <a:spLocks noChangeArrowheads="1"/>
            </p:cNvSpPr>
            <p:nvPr/>
          </p:nvSpPr>
          <p:spPr bwMode="auto">
            <a:xfrm>
              <a:off x="7041601" y="5871917"/>
              <a:ext cx="652486" cy="307777"/>
            </a:xfrm>
            <a:prstGeom prst="rect">
              <a:avLst/>
            </a:prstGeom>
            <a:noFill/>
            <a:ln w="9525">
              <a:noFill/>
              <a:miter lim="800000"/>
              <a:headEnd/>
              <a:tailEnd/>
            </a:ln>
          </p:spPr>
          <p:txBody>
            <a:bodyPr wrap="none">
              <a:spAutoFit/>
            </a:bodyPr>
            <a:lstStyle/>
            <a:p>
              <a:pPr eaLnBrk="0" hangingPunct="0"/>
              <a:r>
                <a:rPr lang="en-US" altLang="zh-CN" sz="1400" b="1">
                  <a:latin typeface="Segoe"/>
                </a:rPr>
                <a:t>Value</a:t>
              </a:r>
            </a:p>
          </p:txBody>
        </p:sp>
        <p:sp>
          <p:nvSpPr>
            <p:cNvPr id="51241" name="TextBox 51"/>
            <p:cNvSpPr txBox="1">
              <a:spLocks noChangeArrowheads="1"/>
            </p:cNvSpPr>
            <p:nvPr/>
          </p:nvSpPr>
          <p:spPr bwMode="auto">
            <a:xfrm>
              <a:off x="6211836" y="6132305"/>
              <a:ext cx="721672" cy="307777"/>
            </a:xfrm>
            <a:prstGeom prst="rect">
              <a:avLst/>
            </a:prstGeom>
            <a:noFill/>
            <a:ln w="9525">
              <a:noFill/>
              <a:miter lim="800000"/>
              <a:headEnd/>
              <a:tailEnd/>
            </a:ln>
          </p:spPr>
          <p:txBody>
            <a:bodyPr wrap="none">
              <a:spAutoFit/>
            </a:bodyPr>
            <a:lstStyle/>
            <a:p>
              <a:pPr algn="r" eaLnBrk="0" hangingPunct="0"/>
              <a:r>
                <a:rPr lang="en-US" altLang="zh-CN" sz="1400" b="1">
                  <a:latin typeface="Segoe"/>
                </a:rPr>
                <a:t>Siloed</a:t>
              </a:r>
            </a:p>
          </p:txBody>
        </p:sp>
        <p:sp>
          <p:nvSpPr>
            <p:cNvPr id="51242" name="TextBox 52"/>
            <p:cNvSpPr txBox="1">
              <a:spLocks noChangeArrowheads="1"/>
            </p:cNvSpPr>
            <p:nvPr/>
          </p:nvSpPr>
          <p:spPr bwMode="auto">
            <a:xfrm>
              <a:off x="7041601" y="6132305"/>
              <a:ext cx="946093" cy="307777"/>
            </a:xfrm>
            <a:prstGeom prst="rect">
              <a:avLst/>
            </a:prstGeom>
            <a:noFill/>
            <a:ln w="9525">
              <a:noFill/>
              <a:miter lim="800000"/>
              <a:headEnd/>
              <a:tailEnd/>
            </a:ln>
          </p:spPr>
          <p:txBody>
            <a:bodyPr wrap="none">
              <a:spAutoFit/>
            </a:bodyPr>
            <a:lstStyle/>
            <a:p>
              <a:pPr eaLnBrk="0" hangingPunct="0"/>
              <a:r>
                <a:rPr lang="en-US" altLang="zh-CN" sz="1400" b="1">
                  <a:latin typeface="Segoe"/>
                </a:rPr>
                <a:t>Seamless</a:t>
              </a:r>
            </a:p>
          </p:txBody>
        </p:sp>
        <p:sp>
          <p:nvSpPr>
            <p:cNvPr id="51243" name="TextBox 53"/>
            <p:cNvSpPr txBox="1">
              <a:spLocks noChangeArrowheads="1"/>
            </p:cNvSpPr>
            <p:nvPr/>
          </p:nvSpPr>
          <p:spPr bwMode="auto">
            <a:xfrm>
              <a:off x="7052840" y="5331515"/>
              <a:ext cx="1412557" cy="276999"/>
            </a:xfrm>
            <a:prstGeom prst="rect">
              <a:avLst/>
            </a:prstGeom>
            <a:noFill/>
            <a:ln w="9525">
              <a:noFill/>
              <a:miter lim="800000"/>
              <a:headEnd/>
              <a:tailEnd/>
            </a:ln>
          </p:spPr>
          <p:txBody>
            <a:bodyPr>
              <a:spAutoFit/>
            </a:bodyPr>
            <a:lstStyle/>
            <a:p>
              <a:pPr eaLnBrk="0" hangingPunct="0"/>
              <a:r>
                <a:rPr lang="en-US" altLang="zh-CN" sz="1200" i="1">
                  <a:latin typeface="Segoe"/>
                </a:rPr>
                <a:t>to:</a:t>
              </a:r>
            </a:p>
          </p:txBody>
        </p:sp>
      </p:grpSp>
      <p:grpSp>
        <p:nvGrpSpPr>
          <p:cNvPr id="5" name="Group 45"/>
          <p:cNvGrpSpPr>
            <a:grpSpLocks/>
          </p:cNvGrpSpPr>
          <p:nvPr/>
        </p:nvGrpSpPr>
        <p:grpSpPr bwMode="auto">
          <a:xfrm>
            <a:off x="0" y="2212975"/>
            <a:ext cx="3397250" cy="1050925"/>
            <a:chOff x="-13447" y="2428868"/>
            <a:chExt cx="3396725" cy="1049608"/>
          </a:xfrm>
        </p:grpSpPr>
        <p:sp>
          <p:nvSpPr>
            <p:cNvPr id="33" name="Rectangle 32"/>
            <p:cNvSpPr/>
            <p:nvPr/>
          </p:nvSpPr>
          <p:spPr bwMode="auto">
            <a:xfrm flipH="1">
              <a:off x="-2" y="2482189"/>
              <a:ext cx="3383280" cy="996287"/>
            </a:xfrm>
            <a:prstGeom prst="rect">
              <a:avLst/>
            </a:prstGeom>
            <a:gradFill flip="none" rotWithShape="1">
              <a:gsLst>
                <a:gs pos="0">
                  <a:srgbClr val="9CB86E">
                    <a:alpha val="0"/>
                  </a:srgbClr>
                </a:gs>
                <a:gs pos="62000">
                  <a:schemeClr val="bg1"/>
                </a:gs>
              </a:gsLst>
              <a:lin ang="0" scaled="1"/>
              <a:tileRect/>
            </a:gra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eaLnBrk="0" hangingPunct="0">
                <a:defRPr/>
              </a:pPr>
              <a:endParaRPr lang="en-US" dirty="0">
                <a:solidFill>
                  <a:schemeClr val="bg1"/>
                </a:solidFill>
                <a:effectLst>
                  <a:outerShdw blurRad="38100" dist="38100" dir="2700000" algn="tl">
                    <a:srgbClr val="000000">
                      <a:alpha val="43137"/>
                    </a:srgbClr>
                  </a:outerShdw>
                </a:effectLst>
              </a:endParaRPr>
            </a:p>
          </p:txBody>
        </p:sp>
        <p:sp>
          <p:nvSpPr>
            <p:cNvPr id="43" name="TextBox 42"/>
            <p:cNvSpPr txBox="1">
              <a:spLocks noChangeAspect="1"/>
            </p:cNvSpPr>
            <p:nvPr/>
          </p:nvSpPr>
          <p:spPr>
            <a:xfrm>
              <a:off x="-13447" y="2428868"/>
              <a:ext cx="3348317" cy="1035588"/>
            </a:xfrm>
            <a:prstGeom prst="rect">
              <a:avLst/>
            </a:prstGeom>
            <a:noFill/>
          </p:spPr>
          <p:txBody>
            <a:bodyPr anchor="ctr"/>
            <a:lstStyle/>
            <a:p>
              <a:pPr algn="ctr" eaLnBrk="0" hangingPunct="0">
                <a:lnSpc>
                  <a:spcPct val="80000"/>
                </a:lnSpc>
                <a:defRPr/>
              </a:pPr>
              <a: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t>Protect everywhere,</a:t>
              </a:r>
            </a:p>
            <a:p>
              <a:pPr algn="ctr" eaLnBrk="0" hangingPunct="0">
                <a:lnSpc>
                  <a:spcPct val="80000"/>
                </a:lnSpc>
                <a:defRPr/>
              </a:pPr>
              <a: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t>access anywhere</a:t>
              </a:r>
            </a:p>
          </p:txBody>
        </p:sp>
      </p:grpSp>
      <p:grpSp>
        <p:nvGrpSpPr>
          <p:cNvPr id="8" name="Group 45"/>
          <p:cNvGrpSpPr>
            <a:grpSpLocks/>
          </p:cNvGrpSpPr>
          <p:nvPr/>
        </p:nvGrpSpPr>
        <p:grpSpPr bwMode="auto">
          <a:xfrm>
            <a:off x="5754688" y="2266950"/>
            <a:ext cx="3389312" cy="1054100"/>
            <a:chOff x="5755341" y="2267037"/>
            <a:chExt cx="3388659" cy="1053703"/>
          </a:xfrm>
        </p:grpSpPr>
        <p:sp>
          <p:nvSpPr>
            <p:cNvPr id="38" name="Rectangle 37"/>
            <p:cNvSpPr/>
            <p:nvPr/>
          </p:nvSpPr>
          <p:spPr bwMode="auto">
            <a:xfrm>
              <a:off x="5758164" y="2267037"/>
              <a:ext cx="3383280" cy="996287"/>
            </a:xfrm>
            <a:prstGeom prst="rect">
              <a:avLst/>
            </a:prstGeom>
            <a:gradFill flip="none" rotWithShape="1">
              <a:gsLst>
                <a:gs pos="0">
                  <a:srgbClr val="9CB86E">
                    <a:alpha val="0"/>
                  </a:srgbClr>
                </a:gs>
                <a:gs pos="62000">
                  <a:schemeClr val="bg1"/>
                </a:gs>
              </a:gsLst>
              <a:lin ang="0" scaled="1"/>
              <a:tileRect/>
            </a:gra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eaLnBrk="0" hangingPunct="0">
                <a:defRPr/>
              </a:pPr>
              <a:endParaRPr lang="en-US" dirty="0">
                <a:solidFill>
                  <a:schemeClr val="bg1"/>
                </a:solidFill>
                <a:effectLst>
                  <a:outerShdw blurRad="38100" dist="38100" dir="2700000" algn="tl">
                    <a:srgbClr val="000000">
                      <a:alpha val="43137"/>
                    </a:srgbClr>
                  </a:outerShdw>
                </a:effectLst>
              </a:endParaRPr>
            </a:p>
          </p:txBody>
        </p:sp>
        <p:sp>
          <p:nvSpPr>
            <p:cNvPr id="35" name="TextBox 34"/>
            <p:cNvSpPr txBox="1"/>
            <p:nvPr/>
          </p:nvSpPr>
          <p:spPr>
            <a:xfrm>
              <a:off x="5755341" y="2285154"/>
              <a:ext cx="3388659" cy="1035586"/>
            </a:xfrm>
            <a:prstGeom prst="rect">
              <a:avLst/>
            </a:prstGeom>
            <a:noFill/>
          </p:spPr>
          <p:txBody>
            <a:bodyPr anchor="ctr"/>
            <a:lstStyle/>
            <a:p>
              <a:pPr marL="119063" algn="ctr" eaLnBrk="0" hangingPunct="0">
                <a:lnSpc>
                  <a:spcPct val="80000"/>
                </a:lnSpc>
                <a:defRPr/>
              </a:pPr>
              <a: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t>Integrate and extend</a:t>
              </a:r>
            </a:p>
            <a:p>
              <a:pPr marL="119063" algn="ctr" eaLnBrk="0" hangingPunct="0">
                <a:lnSpc>
                  <a:spcPct val="80000"/>
                </a:lnSpc>
                <a:defRPr/>
              </a:pPr>
              <a: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t>security across </a:t>
              </a:r>
            </a:p>
            <a:p>
              <a:pPr marL="119063" algn="ctr" eaLnBrk="0" hangingPunct="0">
                <a:lnSpc>
                  <a:spcPct val="80000"/>
                </a:lnSpc>
                <a:defRPr/>
              </a:pPr>
              <a: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t>the enterprise</a:t>
              </a:r>
            </a:p>
          </p:txBody>
        </p:sp>
      </p:grpSp>
      <p:grpSp>
        <p:nvGrpSpPr>
          <p:cNvPr id="9" name="Group 44"/>
          <p:cNvGrpSpPr>
            <a:grpSpLocks/>
          </p:cNvGrpSpPr>
          <p:nvPr/>
        </p:nvGrpSpPr>
        <p:grpSpPr bwMode="auto">
          <a:xfrm>
            <a:off x="1855788" y="4043363"/>
            <a:ext cx="5311775" cy="796925"/>
            <a:chOff x="1855694" y="4043944"/>
            <a:chExt cx="5311588" cy="796997"/>
          </a:xfrm>
        </p:grpSpPr>
        <p:sp>
          <p:nvSpPr>
            <p:cNvPr id="36" name="Rectangle 35"/>
            <p:cNvSpPr/>
            <p:nvPr/>
          </p:nvSpPr>
          <p:spPr bwMode="auto">
            <a:xfrm>
              <a:off x="2510856" y="4043944"/>
              <a:ext cx="4107977" cy="796997"/>
            </a:xfrm>
            <a:prstGeom prst="rect">
              <a:avLst/>
            </a:prstGeom>
            <a:gradFill flip="none" rotWithShape="1">
              <a:gsLst>
                <a:gs pos="0">
                  <a:srgbClr val="9CB86E">
                    <a:alpha val="0"/>
                  </a:srgbClr>
                </a:gs>
                <a:gs pos="62000">
                  <a:schemeClr val="bg1"/>
                </a:gs>
                <a:gs pos="62000">
                  <a:schemeClr val="bg1">
                    <a:alpha val="0"/>
                  </a:schemeClr>
                </a:gs>
              </a:gsLst>
              <a:lin ang="0" scaled="1"/>
              <a:tileRect/>
            </a:gra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eaLnBrk="0" hangingPunct="0">
                <a:defRPr/>
              </a:pPr>
              <a:endParaRPr lang="en-US" dirty="0">
                <a:solidFill>
                  <a:schemeClr val="bg1"/>
                </a:solidFill>
                <a:effectLst>
                  <a:outerShdw blurRad="38100" dist="38100" dir="2700000" algn="tl">
                    <a:srgbClr val="000000">
                      <a:alpha val="43137"/>
                    </a:srgbClr>
                  </a:outerShdw>
                </a:effectLst>
              </a:endParaRPr>
            </a:p>
          </p:txBody>
        </p:sp>
        <p:sp>
          <p:nvSpPr>
            <p:cNvPr id="39" name="TextBox 38"/>
            <p:cNvSpPr txBox="1"/>
            <p:nvPr/>
          </p:nvSpPr>
          <p:spPr>
            <a:xfrm>
              <a:off x="1855694" y="4133405"/>
              <a:ext cx="5311588" cy="686791"/>
            </a:xfrm>
            <a:prstGeom prst="rect">
              <a:avLst/>
            </a:prstGeom>
            <a:noFill/>
          </p:spPr>
          <p:txBody>
            <a:bodyPr>
              <a:spAutoFit/>
            </a:bodyPr>
            <a:lstStyle/>
            <a:p>
              <a:pPr algn="ctr" eaLnBrk="0" hangingPunct="0">
                <a:lnSpc>
                  <a:spcPct val="80000"/>
                </a:lnSpc>
                <a:defRPr/>
              </a:pPr>
              <a: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t>Simplify the security experience, </a:t>
              </a:r>
              <a:b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br>
              <a:r>
                <a:rPr lang="en-US" kern="0" spc="-100" dirty="0">
                  <a:ln w="18415" cmpd="sng">
                    <a:noFill/>
                    <a:prstDash val="solid"/>
                  </a:ln>
                  <a:gradFill>
                    <a:gsLst>
                      <a:gs pos="0">
                        <a:srgbClr val="0F0F0F"/>
                      </a:gs>
                      <a:gs pos="77000">
                        <a:srgbClr val="000000">
                          <a:lumMod val="95000"/>
                          <a:lumOff val="5000"/>
                        </a:srgbClr>
                      </a:gs>
                    </a:gsLst>
                    <a:lin ang="16200000" scaled="1"/>
                  </a:gradFill>
                  <a:effectLst>
                    <a:glow rad="101600">
                      <a:srgbClr val="FFFFFF">
                        <a:alpha val="40000"/>
                      </a:srgbClr>
                    </a:glow>
                    <a:innerShdw blurRad="114300">
                      <a:prstClr val="black"/>
                    </a:innerShdw>
                  </a:effectLst>
                  <a:latin typeface="Segoe"/>
                  <a:ea typeface="ＭＳ Ｐゴシック" charset="-128"/>
                  <a:cs typeface="ＭＳ Ｐゴシック" charset="-128"/>
                </a:rPr>
                <a:t>manage compliance</a:t>
              </a:r>
            </a:p>
          </p:txBody>
        </p:sp>
      </p:grpSp>
      <p:pic>
        <p:nvPicPr>
          <p:cNvPr id="37" name="Picture 5" descr="C:\Program Files\Microsoft Resource DVD Artwork\DVD_ART\Artwork_Imagery\Shapes and Graphics\Arrows - arrow\Straight\floating yellow arrow.png"/>
          <p:cNvPicPr>
            <a:picLocks noChangeAspect="1" noChangeArrowheads="1"/>
          </p:cNvPicPr>
          <p:nvPr/>
        </p:nvPicPr>
        <p:blipFill>
          <a:blip r:embed="rId5" cstate="print">
            <a:duotone>
              <a:prstClr val="black"/>
              <a:srgbClr val="72BF44">
                <a:tint val="45000"/>
                <a:satMod val="400000"/>
              </a:srgbClr>
            </a:duotone>
            <a:lum contrast="49000"/>
          </a:blip>
          <a:srcRect l="19364"/>
          <a:stretch>
            <a:fillRect/>
          </a:stretch>
        </p:blipFill>
        <p:spPr bwMode="auto">
          <a:xfrm>
            <a:off x="0" y="5197497"/>
            <a:ext cx="6357496" cy="1540186"/>
          </a:xfrm>
          <a:prstGeom prst="rect">
            <a:avLst/>
          </a:prstGeom>
          <a:noFill/>
        </p:spPr>
      </p:pic>
      <p:sp>
        <p:nvSpPr>
          <p:cNvPr id="51222" name="TextBox 44">
            <a:hlinkClick r:id="rId6"/>
          </p:cNvPr>
          <p:cNvSpPr txBox="1">
            <a:spLocks noChangeArrowheads="1"/>
          </p:cNvSpPr>
          <p:nvPr/>
        </p:nvSpPr>
        <p:spPr bwMode="auto">
          <a:xfrm>
            <a:off x="4256088" y="5556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bwMode="auto">
          <a:xfrm rot="16200000" flipV="1">
            <a:off x="7049385" y="-297713"/>
            <a:ext cx="1796902" cy="2392325"/>
          </a:xfrm>
          <a:prstGeom prst="rect">
            <a:avLst/>
          </a:prstGeom>
          <a:gradFill flip="none" rotWithShape="1">
            <a:gsLst>
              <a:gs pos="1000">
                <a:srgbClr val="68C33B">
                  <a:alpha val="88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69" name="Rounded Rectangle 68"/>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70" name="Round Same Side Corner Rectangle 69"/>
          <p:cNvSpPr/>
          <p:nvPr/>
        </p:nvSpPr>
        <p:spPr bwMode="auto">
          <a:xfrm rot="10800000">
            <a:off x="7924799" y="-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latin typeface="Segoe" charset="0"/>
              <a:ea typeface="ＭＳ Ｐゴシック" charset="-128"/>
              <a:cs typeface="ＭＳ Ｐゴシック" charset="-128"/>
            </a:endParaRPr>
          </a:p>
        </p:txBody>
      </p:sp>
      <p:sp>
        <p:nvSpPr>
          <p:cNvPr id="71" name="Block Arc 70"/>
          <p:cNvSpPr/>
          <p:nvPr/>
        </p:nvSpPr>
        <p:spPr bwMode="auto">
          <a:xfrm flipV="1">
            <a:off x="7924800" y="190500"/>
            <a:ext cx="1076325" cy="1076325"/>
          </a:xfrm>
          <a:prstGeom prst="blockArc">
            <a:avLst>
              <a:gd name="adj1" fmla="val 10800000"/>
              <a:gd name="adj2" fmla="val 21409210"/>
              <a:gd name="adj3" fmla="val 4931"/>
            </a:avLst>
          </a:prstGeom>
          <a:gradFill>
            <a:gsLst>
              <a:gs pos="0">
                <a:srgbClr val="4E922C"/>
              </a:gs>
              <a:gs pos="50000">
                <a:srgbClr val="68C33B">
                  <a:alpha val="50000"/>
                </a:srgbClr>
              </a:gs>
              <a:gs pos="100000">
                <a:schemeClr val="tx1">
                  <a:lumMod val="65000"/>
                  <a:lumOff val="3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123913" name="Group 3"/>
          <p:cNvGrpSpPr>
            <a:grpSpLocks/>
          </p:cNvGrpSpPr>
          <p:nvPr/>
        </p:nvGrpSpPr>
        <p:grpSpPr bwMode="auto">
          <a:xfrm>
            <a:off x="7893050" y="434975"/>
            <a:ext cx="1089025" cy="576263"/>
            <a:chOff x="7258896" y="687613"/>
            <a:chExt cx="2180529" cy="1152820"/>
          </a:xfrm>
        </p:grpSpPr>
        <p:sp>
          <p:nvSpPr>
            <p:cNvPr id="73" name="Oval 72"/>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ea typeface="ＭＳ Ｐゴシック" charset="-128"/>
                <a:cs typeface="ＭＳ Ｐゴシック" charset="-128"/>
              </a:endParaRPr>
            </a:p>
          </p:txBody>
        </p:sp>
        <p:sp>
          <p:nvSpPr>
            <p:cNvPr id="74" name="TextBox 73"/>
            <p:cNvSpPr txBox="1">
              <a:spLocks noChangeAspect="1"/>
            </p:cNvSpPr>
            <p:nvPr/>
          </p:nvSpPr>
          <p:spPr>
            <a:xfrm>
              <a:off x="7258896" y="789238"/>
              <a:ext cx="2180529" cy="1051195"/>
            </a:xfrm>
            <a:prstGeom prst="rect">
              <a:avLst/>
            </a:prstGeom>
            <a:noFill/>
          </p:spPr>
          <p:txBody>
            <a:bodyPr/>
            <a:lstStyle/>
            <a:p>
              <a:pPr algn="ctr" eaLnBrk="0" hangingPunct="0">
                <a:lnSpc>
                  <a:spcPct val="80000"/>
                </a:lnSpc>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Simplify</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security,</a:t>
              </a:r>
            </a:p>
            <a:p>
              <a:pPr algn="ctr" eaLnBrk="0" hangingPunct="0">
                <a:lnSpc>
                  <a:spcPct val="80000"/>
                </a:lnSpc>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manage </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compliance</a:t>
              </a:r>
            </a:p>
          </p:txBody>
        </p:sp>
      </p:grpSp>
      <p:pic>
        <p:nvPicPr>
          <p:cNvPr id="123914" name="Picture 2" descr="C:\Documents and Settings\cgarces\Desktop\VISTA ICONS\ICONS PNG\Network-Folder.png"/>
          <p:cNvPicPr>
            <a:picLocks noChangeAspect="1" noChangeArrowheads="1"/>
          </p:cNvPicPr>
          <p:nvPr/>
        </p:nvPicPr>
        <p:blipFill>
          <a:blip r:embed="rId3"/>
          <a:srcRect/>
          <a:stretch>
            <a:fillRect/>
          </a:stretch>
        </p:blipFill>
        <p:spPr bwMode="auto">
          <a:xfrm>
            <a:off x="8264525" y="66675"/>
            <a:ext cx="404813" cy="404813"/>
          </a:xfrm>
          <a:prstGeom prst="rect">
            <a:avLst/>
          </a:prstGeom>
          <a:noFill/>
          <a:ln w="9525">
            <a:noFill/>
            <a:miter lim="800000"/>
            <a:headEnd/>
            <a:tailEnd/>
          </a:ln>
        </p:spPr>
      </p:pic>
      <p:sp>
        <p:nvSpPr>
          <p:cNvPr id="123915" name="Text Placeholder 2"/>
          <p:cNvSpPr txBox="1">
            <a:spLocks/>
          </p:cNvSpPr>
          <p:nvPr/>
        </p:nvSpPr>
        <p:spPr bwMode="auto">
          <a:xfrm>
            <a:off x="-161925" y="1755775"/>
            <a:ext cx="8763000" cy="1285875"/>
          </a:xfrm>
          <a:prstGeom prst="rect">
            <a:avLst/>
          </a:prstGeom>
          <a:noFill/>
          <a:ln w="9525">
            <a:noFill/>
            <a:miter lim="800000"/>
            <a:headEnd/>
            <a:tailEnd/>
          </a:ln>
        </p:spPr>
        <p:txBody>
          <a:bodyPr/>
          <a:lstStyle/>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Defined industry best practices and known vulnerabilities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Security State Assessment (SSA)-based reporting functionality to measure security risk profiles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Use SSA checks to search for potential vulnerabilities</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Examine data from the registry, file system, WMI, IIS metabase, SQL, and more</a:t>
            </a:r>
          </a:p>
          <a:p>
            <a:pPr marL="800100" lvl="1" indent="-230188" defTabSz="912813" eaLnBrk="0" hangingPunct="0">
              <a:lnSpc>
                <a:spcPct val="90000"/>
              </a:lnSpc>
              <a:spcAft>
                <a:spcPts val="600"/>
              </a:spcAft>
              <a:buClr>
                <a:srgbClr val="3C938C"/>
              </a:buClr>
              <a:buSzPct val="120000"/>
              <a:buFont typeface="Arial" charset="0"/>
              <a:buChar char="•"/>
            </a:pPr>
            <a:r>
              <a:rPr lang="en-US" altLang="zh-CN" sz="1200">
                <a:latin typeface="Segoe"/>
              </a:rPr>
              <a:t>Detect common vulnerabilities in the environment and configuration</a:t>
            </a:r>
          </a:p>
        </p:txBody>
      </p:sp>
      <p:sp>
        <p:nvSpPr>
          <p:cNvPr id="123916" name="Title 75"/>
          <p:cNvSpPr>
            <a:spLocks noGrp="1"/>
          </p:cNvSpPr>
          <p:nvPr>
            <p:ph type="title"/>
          </p:nvPr>
        </p:nvSpPr>
        <p:spPr/>
        <p:txBody>
          <a:bodyPr/>
          <a:lstStyle/>
          <a:p>
            <a:r>
              <a:rPr altLang="zh-CN" smtClean="0">
                <a:solidFill>
                  <a:srgbClr val="000000"/>
                </a:solidFill>
                <a:cs typeface="Segoe UI" pitchFamily="34" charset="0"/>
              </a:rPr>
              <a:t>Security State Assessment</a:t>
            </a:r>
          </a:p>
        </p:txBody>
      </p:sp>
      <p:sp>
        <p:nvSpPr>
          <p:cNvPr id="34" name="Rounded Rectangle 33"/>
          <p:cNvSpPr/>
          <p:nvPr/>
        </p:nvSpPr>
        <p:spPr bwMode="auto">
          <a:xfrm>
            <a:off x="354013" y="3352800"/>
            <a:ext cx="8367712" cy="2298700"/>
          </a:xfrm>
          <a:prstGeom prst="roundRect">
            <a:avLst>
              <a:gd name="adj" fmla="val 2820"/>
            </a:avLst>
          </a:prstGeom>
          <a:gradFill>
            <a:gsLst>
              <a:gs pos="12000">
                <a:schemeClr val="bg1">
                  <a:alpha val="0"/>
                </a:schemeClr>
              </a:gs>
              <a:gs pos="72000">
                <a:schemeClr val="bg1">
                  <a:alpha val="55000"/>
                </a:schemeClr>
              </a:gs>
              <a:gs pos="100000">
                <a:srgbClr val="FFFFFF"/>
              </a:gs>
            </a:gsLst>
            <a:lin ang="5400000" scaled="0"/>
          </a:gradFill>
          <a:ln w="15875">
            <a:solidFill>
              <a:schemeClr val="bg1"/>
            </a:soli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grpSp>
        <p:nvGrpSpPr>
          <p:cNvPr id="46" name="Group 20"/>
          <p:cNvGrpSpPr>
            <a:grpSpLocks/>
          </p:cNvGrpSpPr>
          <p:nvPr/>
        </p:nvGrpSpPr>
        <p:grpSpPr bwMode="auto">
          <a:xfrm>
            <a:off x="3957638" y="3595688"/>
            <a:ext cx="1647825" cy="1123950"/>
            <a:chOff x="3394" y="3638"/>
            <a:chExt cx="1898" cy="1295"/>
          </a:xfrm>
        </p:grpSpPr>
        <p:pic>
          <p:nvPicPr>
            <p:cNvPr id="47" name="Picture 21" descr="Vulnerabilities Summary (1)"/>
            <p:cNvPicPr>
              <a:picLocks noChangeAspect="1" noChangeArrowheads="1"/>
            </p:cNvPicPr>
            <p:nvPr/>
          </p:nvPicPr>
          <p:blipFill>
            <a:blip r:embed="rId4"/>
            <a:srcRect/>
            <a:stretch>
              <a:fillRect/>
            </a:stretch>
          </p:blipFill>
          <p:spPr bwMode="auto">
            <a:xfrm>
              <a:off x="3890" y="3638"/>
              <a:ext cx="912" cy="686"/>
            </a:xfrm>
            <a:prstGeom prst="rect">
              <a:avLst/>
            </a:prstGeom>
            <a:noFill/>
            <a:ln w="9525">
              <a:solidFill>
                <a:schemeClr val="tx1"/>
              </a:solidFill>
              <a:miter lim="800000"/>
              <a:headEnd/>
              <a:tailEnd/>
            </a:ln>
            <a:effectLst>
              <a:outerShdw dist="89803" dir="2700000" algn="ctr" rotWithShape="0">
                <a:schemeClr val="bg2">
                  <a:alpha val="50000"/>
                </a:schemeClr>
              </a:outerShdw>
            </a:effectLst>
          </p:spPr>
        </p:pic>
        <p:sp>
          <p:nvSpPr>
            <p:cNvPr id="123939" name="Text Box 22"/>
            <p:cNvSpPr txBox="1">
              <a:spLocks noChangeArrowheads="1"/>
            </p:cNvSpPr>
            <p:nvPr/>
          </p:nvSpPr>
          <p:spPr bwMode="auto">
            <a:xfrm>
              <a:off x="3394" y="4406"/>
              <a:ext cx="1898" cy="527"/>
            </a:xfrm>
            <a:prstGeom prst="rect">
              <a:avLst/>
            </a:prstGeom>
            <a:noFill/>
            <a:ln w="9525">
              <a:noFill/>
              <a:miter lim="800000"/>
              <a:headEnd/>
              <a:tailEnd/>
            </a:ln>
          </p:spPr>
          <p:txBody>
            <a:bodyPr>
              <a:spAutoFit/>
            </a:bodyPr>
            <a:lstStyle/>
            <a:p>
              <a:pPr algn="ctr" eaLnBrk="0" hangingPunct="0"/>
              <a:r>
                <a:rPr lang="en-US" altLang="zh-TW" sz="1200">
                  <a:latin typeface="Segoe Semibold"/>
                  <a:ea typeface="PMingLiU" pitchFamily="18" charset="-120"/>
                </a:rPr>
                <a:t>State Assessment Summary</a:t>
              </a:r>
            </a:p>
          </p:txBody>
        </p:sp>
      </p:grpSp>
      <p:grpSp>
        <p:nvGrpSpPr>
          <p:cNvPr id="123919" name="Group 95"/>
          <p:cNvGrpSpPr>
            <a:grpSpLocks/>
          </p:cNvGrpSpPr>
          <p:nvPr/>
        </p:nvGrpSpPr>
        <p:grpSpPr bwMode="auto">
          <a:xfrm>
            <a:off x="1674813" y="4318000"/>
            <a:ext cx="1525587" cy="1085850"/>
            <a:chOff x="1674413" y="4729860"/>
            <a:chExt cx="1525987" cy="1086079"/>
          </a:xfrm>
        </p:grpSpPr>
        <p:sp>
          <p:nvSpPr>
            <p:cNvPr id="123933" name="Text Box 23"/>
            <p:cNvSpPr txBox="1">
              <a:spLocks noChangeArrowheads="1"/>
            </p:cNvSpPr>
            <p:nvPr/>
          </p:nvSpPr>
          <p:spPr bwMode="auto">
            <a:xfrm>
              <a:off x="1674413" y="4729860"/>
              <a:ext cx="1525987" cy="276999"/>
            </a:xfrm>
            <a:prstGeom prst="rect">
              <a:avLst/>
            </a:prstGeom>
            <a:noFill/>
            <a:ln w="12700">
              <a:noFill/>
              <a:miter lim="800000"/>
              <a:headEnd/>
              <a:tailEnd/>
            </a:ln>
          </p:spPr>
          <p:txBody>
            <a:bodyPr>
              <a:spAutoFit/>
            </a:bodyPr>
            <a:lstStyle/>
            <a:p>
              <a:pPr algn="ctr" eaLnBrk="0" hangingPunct="0"/>
              <a:r>
                <a:rPr lang="en-US" altLang="zh-TW" sz="1200">
                  <a:latin typeface="Segoe Semibold"/>
                  <a:ea typeface="PMingLiU" pitchFamily="18" charset="-120"/>
                </a:rPr>
                <a:t>Client Computers</a:t>
              </a:r>
            </a:p>
          </p:txBody>
        </p:sp>
        <p:grpSp>
          <p:nvGrpSpPr>
            <p:cNvPr id="123934" name="Group 85"/>
            <p:cNvGrpSpPr>
              <a:grpSpLocks/>
            </p:cNvGrpSpPr>
            <p:nvPr/>
          </p:nvGrpSpPr>
          <p:grpSpPr bwMode="auto">
            <a:xfrm>
              <a:off x="1786397" y="4965882"/>
              <a:ext cx="1113783" cy="850057"/>
              <a:chOff x="7201773" y="2027369"/>
              <a:chExt cx="1113783" cy="850057"/>
            </a:xfrm>
          </p:grpSpPr>
          <p:pic>
            <p:nvPicPr>
              <p:cNvPr id="123935" name="Picture 51" descr="My Computer.png"/>
              <p:cNvPicPr>
                <a:picLocks noChangeAspect="1"/>
              </p:cNvPicPr>
              <p:nvPr/>
            </p:nvPicPr>
            <p:blipFill>
              <a:blip r:embed="rId5"/>
              <a:srcRect/>
              <a:stretch>
                <a:fillRect/>
              </a:stretch>
            </p:blipFill>
            <p:spPr bwMode="auto">
              <a:xfrm>
                <a:off x="7417310" y="2027369"/>
                <a:ext cx="574845" cy="574844"/>
              </a:xfrm>
              <a:prstGeom prst="rect">
                <a:avLst/>
              </a:prstGeom>
              <a:noFill/>
              <a:ln w="9525">
                <a:noFill/>
                <a:miter lim="800000"/>
                <a:headEnd/>
                <a:tailEnd/>
              </a:ln>
            </p:spPr>
          </p:pic>
          <p:pic>
            <p:nvPicPr>
              <p:cNvPr id="123936" name="Picture 52" descr="Mobility.png"/>
              <p:cNvPicPr>
                <a:picLocks noChangeAspect="1"/>
              </p:cNvPicPr>
              <p:nvPr/>
            </p:nvPicPr>
            <p:blipFill>
              <a:blip r:embed="rId6"/>
              <a:srcRect/>
              <a:stretch>
                <a:fillRect/>
              </a:stretch>
            </p:blipFill>
            <p:spPr bwMode="auto">
              <a:xfrm>
                <a:off x="7740711" y="2267068"/>
                <a:ext cx="574845" cy="574845"/>
              </a:xfrm>
              <a:prstGeom prst="rect">
                <a:avLst/>
              </a:prstGeom>
              <a:noFill/>
              <a:ln w="9525">
                <a:noFill/>
                <a:miter lim="800000"/>
                <a:headEnd/>
                <a:tailEnd/>
              </a:ln>
            </p:spPr>
          </p:pic>
          <p:pic>
            <p:nvPicPr>
              <p:cNvPr id="123937" name="Picture 53" descr="Server.png"/>
              <p:cNvPicPr>
                <a:picLocks noChangeAspect="1"/>
              </p:cNvPicPr>
              <p:nvPr/>
            </p:nvPicPr>
            <p:blipFill>
              <a:blip r:embed="rId7"/>
              <a:srcRect/>
              <a:stretch>
                <a:fillRect/>
              </a:stretch>
            </p:blipFill>
            <p:spPr bwMode="auto">
              <a:xfrm flipH="1">
                <a:off x="7201773" y="2423605"/>
                <a:ext cx="575066" cy="453821"/>
              </a:xfrm>
              <a:prstGeom prst="rect">
                <a:avLst/>
              </a:prstGeom>
              <a:noFill/>
              <a:ln w="9525">
                <a:noFill/>
                <a:miter lim="800000"/>
                <a:headEnd/>
                <a:tailEnd/>
              </a:ln>
            </p:spPr>
          </p:pic>
        </p:grpSp>
      </p:grpSp>
      <p:grpSp>
        <p:nvGrpSpPr>
          <p:cNvPr id="123920" name="Group 94"/>
          <p:cNvGrpSpPr>
            <a:grpSpLocks/>
          </p:cNvGrpSpPr>
          <p:nvPr/>
        </p:nvGrpSpPr>
        <p:grpSpPr bwMode="auto">
          <a:xfrm>
            <a:off x="5665788" y="3663950"/>
            <a:ext cx="2270125" cy="709613"/>
            <a:chOff x="5665065" y="4074851"/>
            <a:chExt cx="2271556" cy="710654"/>
          </a:xfrm>
        </p:grpSpPr>
        <p:sp>
          <p:nvSpPr>
            <p:cNvPr id="123927" name="Text Box 19"/>
            <p:cNvSpPr txBox="1">
              <a:spLocks noChangeArrowheads="1"/>
            </p:cNvSpPr>
            <p:nvPr/>
          </p:nvSpPr>
          <p:spPr bwMode="auto">
            <a:xfrm>
              <a:off x="6346532" y="4079620"/>
              <a:ext cx="1590089" cy="457872"/>
            </a:xfrm>
            <a:prstGeom prst="rect">
              <a:avLst/>
            </a:prstGeom>
            <a:noFill/>
            <a:ln w="12700">
              <a:noFill/>
              <a:miter lim="800000"/>
              <a:headEnd/>
              <a:tailEnd/>
            </a:ln>
          </p:spPr>
          <p:txBody>
            <a:bodyPr>
              <a:spAutoFit/>
            </a:bodyPr>
            <a:lstStyle/>
            <a:p>
              <a:pPr eaLnBrk="0" hangingPunct="0"/>
              <a:r>
                <a:rPr lang="en-US" altLang="zh-TW" sz="1200">
                  <a:latin typeface="Segoe Semibold"/>
                  <a:ea typeface="PMingLiU" pitchFamily="18" charset="-120"/>
                </a:rPr>
                <a:t>Reporting and </a:t>
              </a:r>
              <a:br>
                <a:rPr lang="en-US" altLang="zh-TW" sz="1200">
                  <a:latin typeface="Segoe Semibold"/>
                  <a:ea typeface="PMingLiU" pitchFamily="18" charset="-120"/>
                </a:rPr>
              </a:br>
              <a:r>
                <a:rPr lang="en-US" altLang="zh-TW" sz="1200">
                  <a:latin typeface="Segoe Semibold"/>
                  <a:ea typeface="PMingLiU" pitchFamily="18" charset="-120"/>
                </a:rPr>
                <a:t>Alerting Server</a:t>
              </a:r>
            </a:p>
          </p:txBody>
        </p:sp>
        <p:pic>
          <p:nvPicPr>
            <p:cNvPr id="123928" name="Picture 7" descr="C:\Documents and Settings\justin\Desktop\JC015\Servers computer.png"/>
            <p:cNvPicPr>
              <a:picLocks noChangeAspect="1" noChangeArrowheads="1"/>
            </p:cNvPicPr>
            <p:nvPr/>
          </p:nvPicPr>
          <p:blipFill>
            <a:blip r:embed="rId8"/>
            <a:srcRect/>
            <a:stretch>
              <a:fillRect/>
            </a:stretch>
          </p:blipFill>
          <p:spPr bwMode="auto">
            <a:xfrm>
              <a:off x="5665065" y="4074851"/>
              <a:ext cx="445375" cy="567323"/>
            </a:xfrm>
            <a:prstGeom prst="rect">
              <a:avLst/>
            </a:prstGeom>
            <a:noFill/>
            <a:ln w="9525">
              <a:noFill/>
              <a:miter lim="800000"/>
              <a:headEnd/>
              <a:tailEnd/>
            </a:ln>
          </p:spPr>
        </p:pic>
        <p:pic>
          <p:nvPicPr>
            <p:cNvPr id="123929" name="Picture 7" descr="C:\Documents and Settings\justin\Desktop\JC015\Servers computer.png"/>
            <p:cNvPicPr>
              <a:picLocks noChangeAspect="1" noChangeArrowheads="1"/>
            </p:cNvPicPr>
            <p:nvPr/>
          </p:nvPicPr>
          <p:blipFill>
            <a:blip r:embed="rId8"/>
            <a:srcRect/>
            <a:stretch>
              <a:fillRect/>
            </a:stretch>
          </p:blipFill>
          <p:spPr bwMode="auto">
            <a:xfrm>
              <a:off x="5874060" y="4102789"/>
              <a:ext cx="500107" cy="637041"/>
            </a:xfrm>
            <a:prstGeom prst="rect">
              <a:avLst/>
            </a:prstGeom>
            <a:noFill/>
            <a:ln w="9525">
              <a:noFill/>
              <a:miter lim="800000"/>
              <a:headEnd/>
              <a:tailEnd/>
            </a:ln>
          </p:spPr>
        </p:pic>
        <p:grpSp>
          <p:nvGrpSpPr>
            <p:cNvPr id="123930" name="Group 89"/>
            <p:cNvGrpSpPr>
              <a:grpSpLocks/>
            </p:cNvGrpSpPr>
            <p:nvPr/>
          </p:nvGrpSpPr>
          <p:grpSpPr bwMode="auto">
            <a:xfrm>
              <a:off x="6039943" y="4338154"/>
              <a:ext cx="334224" cy="447351"/>
              <a:chOff x="1975165" y="4354716"/>
              <a:chExt cx="962921" cy="1288847"/>
            </a:xfrm>
          </p:grpSpPr>
          <p:pic>
            <p:nvPicPr>
              <p:cNvPr id="60" name="Picture 59" descr="Database 2.png"/>
              <p:cNvPicPr>
                <a:picLocks noChangeAspect="1"/>
              </p:cNvPicPr>
              <p:nvPr/>
            </p:nvPicPr>
            <p:blipFill>
              <a:blip r:embed="rId9" cstate="print">
                <a:duotone>
                  <a:prstClr val="black"/>
                  <a:schemeClr val="accent5">
                    <a:tint val="45000"/>
                    <a:satMod val="400000"/>
                  </a:schemeClr>
                </a:duotone>
              </a:blip>
              <a:stretch>
                <a:fillRect/>
              </a:stretch>
            </p:blipFill>
            <p:spPr>
              <a:xfrm>
                <a:off x="1975165" y="4680642"/>
                <a:ext cx="962921" cy="962921"/>
              </a:xfrm>
              <a:prstGeom prst="rect">
                <a:avLst/>
              </a:prstGeom>
            </p:spPr>
          </p:pic>
          <p:pic>
            <p:nvPicPr>
              <p:cNvPr id="61" name="Picture 60" descr="Database 2.png"/>
              <p:cNvPicPr>
                <a:picLocks noChangeAspect="1"/>
              </p:cNvPicPr>
              <p:nvPr/>
            </p:nvPicPr>
            <p:blipFill>
              <a:blip r:embed="rId9" cstate="print">
                <a:duotone>
                  <a:prstClr val="black"/>
                  <a:schemeClr val="accent5">
                    <a:tint val="45000"/>
                    <a:satMod val="400000"/>
                  </a:schemeClr>
                </a:duotone>
              </a:blip>
              <a:stretch>
                <a:fillRect/>
              </a:stretch>
            </p:blipFill>
            <p:spPr>
              <a:xfrm>
                <a:off x="1975165" y="4354716"/>
                <a:ext cx="962921" cy="962921"/>
              </a:xfrm>
              <a:prstGeom prst="rect">
                <a:avLst/>
              </a:prstGeom>
            </p:spPr>
          </p:pic>
        </p:grpSp>
      </p:grpSp>
      <p:sp>
        <p:nvSpPr>
          <p:cNvPr id="62" name="Bent Arrow 61"/>
          <p:cNvSpPr/>
          <p:nvPr/>
        </p:nvSpPr>
        <p:spPr bwMode="auto">
          <a:xfrm rot="5400000" flipH="1">
            <a:off x="4104360" y="3110230"/>
            <a:ext cx="660070" cy="3488922"/>
          </a:xfrm>
          <a:prstGeom prst="bentArrow">
            <a:avLst>
              <a:gd name="adj1" fmla="val 19620"/>
              <a:gd name="adj2" fmla="val 20965"/>
              <a:gd name="adj3" fmla="val 25000"/>
              <a:gd name="adj4" fmla="val 43750"/>
            </a:avLst>
          </a:prstGeom>
          <a:gradFill flip="none" rotWithShape="1">
            <a:gsLst>
              <a:gs pos="12000">
                <a:srgbClr val="60A907"/>
              </a:gs>
              <a:gs pos="100000">
                <a:srgbClr val="FFFFFF">
                  <a:alpha val="0"/>
                </a:srgbClr>
              </a:gs>
            </a:gsLst>
            <a:lin ang="5400000" scaled="1"/>
            <a:tileRect/>
          </a:gradFill>
          <a:ln w="15875">
            <a:gradFill flip="none" rotWithShape="1">
              <a:gsLst>
                <a:gs pos="0">
                  <a:schemeClr val="bg1">
                    <a:alpha val="0"/>
                  </a:schemeClr>
                </a:gs>
                <a:gs pos="50000">
                  <a:schemeClr val="bg1">
                    <a:alpha val="0"/>
                  </a:schemeClr>
                </a:gs>
                <a:gs pos="100000">
                  <a:schemeClr val="bg1"/>
                </a:gs>
              </a:gsLst>
              <a:lin ang="16200000" scaled="1"/>
              <a:tileRect/>
            </a:gradFill>
          </a:ln>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latin typeface="Segoe UI" pitchFamily="34" charset="0"/>
              <a:cs typeface="Segoe UI" pitchFamily="34" charset="0"/>
            </a:endParaRPr>
          </a:p>
        </p:txBody>
      </p:sp>
      <p:pic>
        <p:nvPicPr>
          <p:cNvPr id="64" name="Picture 63" descr="17.png"/>
          <p:cNvPicPr>
            <a:picLocks noChangeAspect="1"/>
          </p:cNvPicPr>
          <p:nvPr/>
        </p:nvPicPr>
        <p:blipFill>
          <a:blip r:embed="rId10"/>
          <a:srcRect/>
          <a:stretch>
            <a:fillRect/>
          </a:stretch>
        </p:blipFill>
        <p:spPr bwMode="auto">
          <a:xfrm rot="4915748">
            <a:off x="2007395" y="4847431"/>
            <a:ext cx="665162" cy="663575"/>
          </a:xfrm>
          <a:prstGeom prst="rect">
            <a:avLst/>
          </a:prstGeom>
          <a:noFill/>
          <a:ln w="9525">
            <a:noFill/>
            <a:miter lim="800000"/>
            <a:headEnd/>
            <a:tailEnd/>
          </a:ln>
        </p:spPr>
      </p:pic>
      <p:pic>
        <p:nvPicPr>
          <p:cNvPr id="123925" name="Picture 3" descr="C:\Users\joel.sloss.ADVAIYA\Desktop\Logos\Forefront Client Security\forefront client security grid bl h.png"/>
          <p:cNvPicPr>
            <a:picLocks noChangeAspect="1" noChangeArrowheads="1"/>
          </p:cNvPicPr>
          <p:nvPr/>
        </p:nvPicPr>
        <p:blipFill>
          <a:blip r:embed="rId11"/>
          <a:srcRect/>
          <a:stretch>
            <a:fillRect/>
          </a:stretch>
        </p:blipFill>
        <p:spPr bwMode="auto">
          <a:xfrm>
            <a:off x="538163" y="1058863"/>
            <a:ext cx="1201737" cy="465137"/>
          </a:xfrm>
          <a:prstGeom prst="rect">
            <a:avLst/>
          </a:prstGeom>
          <a:noFill/>
          <a:ln w="9525">
            <a:noFill/>
            <a:miter lim="800000"/>
            <a:headEnd/>
            <a:tailEnd/>
          </a:ln>
        </p:spPr>
      </p:pic>
      <p:sp>
        <p:nvSpPr>
          <p:cNvPr id="123926" name="TextBox 32">
            <a:hlinkClick r:id="rId12"/>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2000" fill="hold" nodeType="afterEffect">
                                  <p:stCondLst>
                                    <p:cond delay="0"/>
                                  </p:stCondLst>
                                  <p:childTnLst>
                                    <p:animMotion origin="layout" path="M 0.00191 -0.03889 C 0.01598 -0.03889 0.02743 -0.02385 0.02743 -0.0051 C 0.02743 0.01365 0.01598 0.02893 0.00191 0.02893 C -0.01215 0.02893 -0.02343 0.01365 -0.02343 -0.0051 C -0.02343 -0.02385 -0.01215 -0.03889 0.00191 -0.03889 Z " pathEditMode="relative" rAng="0" ptsTypes="fffff">
                                      <p:cBhvr>
                                        <p:cTn id="6" dur="1000" fill="hold"/>
                                        <p:tgtEl>
                                          <p:spTgt spid="64"/>
                                        </p:tgtEl>
                                        <p:attrNameLst>
                                          <p:attrName>ppt_x</p:attrName>
                                          <p:attrName>ppt_y</p:attrName>
                                        </p:attrNameLst>
                                      </p:cBhvr>
                                      <p:rCtr x="0" y="34"/>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down)">
                                      <p:cBhvr>
                                        <p:cTn id="11" dur="500"/>
                                        <p:tgtEl>
                                          <p:spTgt spid="62"/>
                                        </p:tgtEl>
                                      </p:cBhvr>
                                    </p:animEffect>
                                  </p:childTnLst>
                                </p:cTn>
                              </p:par>
                            </p:childTnLst>
                          </p:cTn>
                        </p:par>
                        <p:par>
                          <p:cTn id="12" fill="hold">
                            <p:stCondLst>
                              <p:cond delay="500"/>
                            </p:stCondLst>
                            <p:childTnLst>
                              <p:par>
                                <p:cTn id="13" presetID="12" presetClass="entr" presetSubtype="2"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slide(fromRight)">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rot="16200000" flipV="1">
            <a:off x="7049385" y="-297713"/>
            <a:ext cx="1796902" cy="2392325"/>
          </a:xfrm>
          <a:prstGeom prst="rect">
            <a:avLst/>
          </a:prstGeom>
          <a:gradFill flip="none" rotWithShape="1">
            <a:gsLst>
              <a:gs pos="1000">
                <a:srgbClr val="68C33B">
                  <a:alpha val="88000"/>
                </a:srgbClr>
              </a:gs>
              <a:gs pos="100000">
                <a:schemeClr val="bg1">
                  <a:alpha val="0"/>
                </a:scheme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32" name="Rounded Rectangle 31"/>
          <p:cNvSpPr/>
          <p:nvPr/>
        </p:nvSpPr>
        <p:spPr bwMode="auto">
          <a:xfrm>
            <a:off x="0" y="977900"/>
            <a:ext cx="9144000" cy="641350"/>
          </a:xfrm>
          <a:prstGeom prst="roundRect">
            <a:avLst>
              <a:gd name="adj" fmla="val 282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125957" name="Group 6"/>
          <p:cNvGrpSpPr>
            <a:grpSpLocks/>
          </p:cNvGrpSpPr>
          <p:nvPr/>
        </p:nvGrpSpPr>
        <p:grpSpPr bwMode="auto">
          <a:xfrm>
            <a:off x="7924800" y="0"/>
            <a:ext cx="1076325" cy="1266825"/>
            <a:chOff x="7924799" y="-2"/>
            <a:chExt cx="1076326" cy="1266827"/>
          </a:xfrm>
        </p:grpSpPr>
        <p:sp>
          <p:nvSpPr>
            <p:cNvPr id="8" name="Round Same Side Corner Rectangle 7"/>
            <p:cNvSpPr/>
            <p:nvPr/>
          </p:nvSpPr>
          <p:spPr bwMode="auto">
            <a:xfrm rot="10800000">
              <a:off x="7924799" y="-2"/>
              <a:ext cx="1052285" cy="1238251"/>
            </a:xfrm>
            <a:prstGeom prst="round2SameRect">
              <a:avLst>
                <a:gd name="adj1" fmla="val 44606"/>
                <a:gd name="adj2" fmla="val 0"/>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indent="-171450" algn="ctr" defTabSz="914099" eaLnBrk="0" hangingPunct="0">
                <a:defRPr/>
              </a:pPr>
              <a:endParaRPr lang="en-US" kern="0" dirty="0">
                <a:latin typeface="Segoe" charset="0"/>
                <a:ea typeface="ＭＳ Ｐゴシック" charset="-128"/>
                <a:cs typeface="ＭＳ Ｐゴシック" charset="-128"/>
              </a:endParaRPr>
            </a:p>
          </p:txBody>
        </p:sp>
        <p:sp>
          <p:nvSpPr>
            <p:cNvPr id="9" name="Block Arc 8"/>
            <p:cNvSpPr/>
            <p:nvPr/>
          </p:nvSpPr>
          <p:spPr bwMode="auto">
            <a:xfrm flipV="1">
              <a:off x="7924799" y="190498"/>
              <a:ext cx="1076326" cy="1076327"/>
            </a:xfrm>
            <a:prstGeom prst="blockArc">
              <a:avLst>
                <a:gd name="adj1" fmla="val 10800000"/>
                <a:gd name="adj2" fmla="val 21409210"/>
                <a:gd name="adj3" fmla="val 4931"/>
              </a:avLst>
            </a:prstGeom>
            <a:gradFill>
              <a:gsLst>
                <a:gs pos="0">
                  <a:srgbClr val="4E922C"/>
                </a:gs>
                <a:gs pos="50000">
                  <a:srgbClr val="68C33B">
                    <a:alpha val="50000"/>
                  </a:srgbClr>
                </a:gs>
                <a:gs pos="100000">
                  <a:schemeClr val="tx1">
                    <a:lumMod val="65000"/>
                    <a:lumOff val="3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125985" name="Group 3"/>
            <p:cNvGrpSpPr>
              <a:grpSpLocks/>
            </p:cNvGrpSpPr>
            <p:nvPr/>
          </p:nvGrpSpPr>
          <p:grpSpPr bwMode="auto">
            <a:xfrm>
              <a:off x="7943851" y="435304"/>
              <a:ext cx="1038224" cy="575693"/>
              <a:chOff x="7360385" y="687613"/>
              <a:chExt cx="2079040" cy="1152820"/>
            </a:xfrm>
          </p:grpSpPr>
          <p:sp>
            <p:nvSpPr>
              <p:cNvPr id="12" name="Oval 4"/>
              <p:cNvSpPr/>
              <p:nvPr/>
            </p:nvSpPr>
            <p:spPr bwMode="auto">
              <a:xfrm>
                <a:off x="7693705" y="687613"/>
                <a:ext cx="1348692" cy="232229"/>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dirty="0">
                  <a:ea typeface="ＭＳ Ｐゴシック" charset="-128"/>
                  <a:cs typeface="ＭＳ Ｐゴシック" charset="-128"/>
                </a:endParaRPr>
              </a:p>
            </p:txBody>
          </p:sp>
          <p:sp>
            <p:nvSpPr>
              <p:cNvPr id="13" name="TextBox 5"/>
              <p:cNvSpPr txBox="1">
                <a:spLocks noChangeAspect="1"/>
              </p:cNvSpPr>
              <p:nvPr/>
            </p:nvSpPr>
            <p:spPr>
              <a:xfrm>
                <a:off x="7360385" y="789238"/>
                <a:ext cx="2079040" cy="1051195"/>
              </a:xfrm>
              <a:prstGeom prst="rect">
                <a:avLst/>
              </a:prstGeom>
              <a:noFill/>
            </p:spPr>
            <p:txBody>
              <a:bodyPr/>
              <a:lstStyle/>
              <a:p>
                <a:pPr algn="ctr" eaLnBrk="0" hangingPunct="0">
                  <a:lnSpc>
                    <a:spcPct val="80000"/>
                  </a:lnSpc>
                  <a:defRPr/>
                </a:pPr>
                <a:r>
                  <a:rPr lang="en-US" sz="105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Simplify</a:t>
                </a: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security,</a:t>
                </a:r>
              </a:p>
              <a:p>
                <a:pPr algn="ctr" eaLnBrk="0" hangingPunct="0">
                  <a:lnSpc>
                    <a:spcPct val="80000"/>
                  </a:lnSpc>
                  <a:defRPr/>
                </a:pPr>
                <a:r>
                  <a:rPr lang="en-US" sz="105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manage </a:t>
                </a:r>
                <a:r>
                  <a:rPr lang="en-US" sz="105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compliance</a:t>
                </a:r>
              </a:p>
            </p:txBody>
          </p:sp>
        </p:grpSp>
        <p:sp>
          <p:nvSpPr>
            <p:cNvPr id="11" name="Oval 10"/>
            <p:cNvSpPr/>
            <p:nvPr/>
          </p:nvSpPr>
          <p:spPr bwMode="auto">
            <a:xfrm>
              <a:off x="8077200" y="383867"/>
              <a:ext cx="742188" cy="127796"/>
            </a:xfrm>
            <a:prstGeom prst="ellipse">
              <a:avLst/>
            </a:prstGeom>
            <a:solidFill>
              <a:schemeClr val="bg2">
                <a:alpha val="61000"/>
              </a:scheme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dirty="0">
                <a:ea typeface="ＭＳ Ｐゴシック" charset="-128"/>
                <a:cs typeface="ＭＳ Ｐゴシック" charset="-128"/>
              </a:endParaRPr>
            </a:p>
          </p:txBody>
        </p:sp>
      </p:grpSp>
      <p:pic>
        <p:nvPicPr>
          <p:cNvPr id="125958" name="Picture 2" descr="C:\Documents and Settings\cgarces\Desktop\VISTA ICONS\ICONS PNG\Network-Folder.png"/>
          <p:cNvPicPr>
            <a:picLocks noChangeAspect="1" noChangeArrowheads="1"/>
          </p:cNvPicPr>
          <p:nvPr/>
        </p:nvPicPr>
        <p:blipFill>
          <a:blip r:embed="rId3"/>
          <a:srcRect/>
          <a:stretch>
            <a:fillRect/>
          </a:stretch>
        </p:blipFill>
        <p:spPr bwMode="auto">
          <a:xfrm>
            <a:off x="8212138" y="0"/>
            <a:ext cx="496887" cy="496888"/>
          </a:xfrm>
          <a:prstGeom prst="rect">
            <a:avLst/>
          </a:prstGeom>
          <a:noFill/>
          <a:ln w="9525">
            <a:noFill/>
            <a:miter lim="800000"/>
            <a:headEnd/>
            <a:tailEnd/>
          </a:ln>
        </p:spPr>
      </p:pic>
      <p:sp>
        <p:nvSpPr>
          <p:cNvPr id="125959" name="Title 29"/>
          <p:cNvSpPr>
            <a:spLocks noGrp="1"/>
          </p:cNvSpPr>
          <p:nvPr>
            <p:ph type="title"/>
          </p:nvPr>
        </p:nvSpPr>
        <p:spPr/>
        <p:txBody>
          <a:bodyPr/>
          <a:lstStyle/>
          <a:p>
            <a:r>
              <a:rPr altLang="zh-CN" smtClean="0"/>
              <a:t>Manage Compliance</a:t>
            </a:r>
          </a:p>
        </p:txBody>
      </p:sp>
      <p:sp>
        <p:nvSpPr>
          <p:cNvPr id="33" name="Rounded Rectangle 32"/>
          <p:cNvSpPr/>
          <p:nvPr/>
        </p:nvSpPr>
        <p:spPr bwMode="auto">
          <a:xfrm>
            <a:off x="228600" y="2514600"/>
            <a:ext cx="2083170" cy="3044266"/>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eaLnBrk="0" hangingPunct="0">
              <a:defRPr/>
            </a:pPr>
            <a:endParaRPr lang="en-US" b="1" dirty="0">
              <a:solidFill>
                <a:srgbClr val="FFFFFF"/>
              </a:solidFill>
              <a:latin typeface="Segoe UI" pitchFamily="34" charset="0"/>
              <a:cs typeface="Segoe UI" pitchFamily="34" charset="0"/>
            </a:endParaRPr>
          </a:p>
        </p:txBody>
      </p:sp>
      <p:sp>
        <p:nvSpPr>
          <p:cNvPr id="37" name="Rounded Rectangle 36"/>
          <p:cNvSpPr/>
          <p:nvPr/>
        </p:nvSpPr>
        <p:spPr bwMode="auto">
          <a:xfrm>
            <a:off x="2429810" y="2514600"/>
            <a:ext cx="2083170" cy="3044266"/>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eaLnBrk="0" hangingPunct="0">
              <a:defRPr/>
            </a:pPr>
            <a:endParaRPr lang="en-US" b="1" dirty="0">
              <a:solidFill>
                <a:srgbClr val="FFFFFF"/>
              </a:solidFill>
              <a:latin typeface="Segoe UI" pitchFamily="34" charset="0"/>
              <a:cs typeface="Segoe UI" pitchFamily="34" charset="0"/>
            </a:endParaRPr>
          </a:p>
        </p:txBody>
      </p:sp>
      <p:sp>
        <p:nvSpPr>
          <p:cNvPr id="38" name="Rounded Rectangle 37"/>
          <p:cNvSpPr/>
          <p:nvPr/>
        </p:nvSpPr>
        <p:spPr bwMode="auto">
          <a:xfrm>
            <a:off x="4631020" y="2514600"/>
            <a:ext cx="2083170" cy="3044266"/>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eaLnBrk="0" hangingPunct="0">
              <a:defRPr/>
            </a:pPr>
            <a:endParaRPr lang="en-US" b="1" dirty="0">
              <a:solidFill>
                <a:srgbClr val="FFFFFF"/>
              </a:solidFill>
              <a:latin typeface="Segoe UI" pitchFamily="34" charset="0"/>
              <a:cs typeface="Segoe UI" pitchFamily="34" charset="0"/>
            </a:endParaRPr>
          </a:p>
        </p:txBody>
      </p:sp>
      <p:sp>
        <p:nvSpPr>
          <p:cNvPr id="39" name="Rounded Rectangle 38"/>
          <p:cNvSpPr/>
          <p:nvPr/>
        </p:nvSpPr>
        <p:spPr bwMode="auto">
          <a:xfrm>
            <a:off x="6832230" y="2514600"/>
            <a:ext cx="2083170" cy="3044266"/>
          </a:xfrm>
          <a:prstGeom prst="roundRect">
            <a:avLst>
              <a:gd name="adj" fmla="val 0"/>
            </a:avLst>
          </a:prstGeom>
          <a:gradFill>
            <a:gsLst>
              <a:gs pos="12000">
                <a:schemeClr val="bg1">
                  <a:alpha val="0"/>
                </a:schemeClr>
              </a:gs>
              <a:gs pos="72000">
                <a:schemeClr val="bg1">
                  <a:alpha val="55000"/>
                </a:schemeClr>
              </a:gs>
              <a:gs pos="100000">
                <a:srgbClr val="FFFFFF"/>
              </a:gs>
            </a:gsLst>
            <a:lin ang="5400000" scaled="0"/>
          </a:gradFill>
          <a:ln w="15875">
            <a:gradFill>
              <a:gsLst>
                <a:gs pos="0">
                  <a:schemeClr val="accent1">
                    <a:tint val="66000"/>
                    <a:satMod val="160000"/>
                    <a:alpha val="0"/>
                  </a:schemeClr>
                </a:gs>
                <a:gs pos="50000">
                  <a:schemeClr val="accent1">
                    <a:tint val="44500"/>
                    <a:satMod val="160000"/>
                    <a:alpha val="0"/>
                  </a:schemeClr>
                </a:gs>
                <a:gs pos="100000">
                  <a:schemeClr val="bg1"/>
                </a:gs>
              </a:gsLst>
              <a:lin ang="5400000" scaled="0"/>
            </a:gradFill>
          </a:ln>
          <a:effectLst>
            <a:outerShdw blurRad="292100" dist="63500" dir="5760000" sx="105000" sy="105000" algn="tl" rotWithShape="0">
              <a:prstClr val="black">
                <a:alpha val="41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defTabSz="914099" eaLnBrk="0" hangingPunct="0">
              <a:defRPr/>
            </a:pPr>
            <a:endParaRPr lang="en-US" b="1" dirty="0">
              <a:solidFill>
                <a:srgbClr val="FFFFFF"/>
              </a:solidFill>
              <a:latin typeface="Segoe UI" pitchFamily="34" charset="0"/>
              <a:cs typeface="Segoe UI" pitchFamily="34" charset="0"/>
            </a:endParaRPr>
          </a:p>
        </p:txBody>
      </p:sp>
      <p:pic>
        <p:nvPicPr>
          <p:cNvPr id="125972" name="Picture 3" descr="C:\Users\joel.sloss.ADVAIYA\Desktop\Logos\Forefront Unified Access Gateway\forefront unified access gateway grid bl h.png"/>
          <p:cNvPicPr>
            <a:picLocks noChangeAspect="1" noChangeArrowheads="1"/>
          </p:cNvPicPr>
          <p:nvPr/>
        </p:nvPicPr>
        <p:blipFill>
          <a:blip r:embed="rId4"/>
          <a:srcRect/>
          <a:stretch>
            <a:fillRect/>
          </a:stretch>
        </p:blipFill>
        <p:spPr bwMode="auto">
          <a:xfrm>
            <a:off x="4800600" y="1082675"/>
            <a:ext cx="1770063" cy="403225"/>
          </a:xfrm>
          <a:prstGeom prst="rect">
            <a:avLst/>
          </a:prstGeom>
          <a:noFill/>
          <a:ln w="9525">
            <a:noFill/>
            <a:miter lim="800000"/>
            <a:headEnd/>
            <a:tailEnd/>
          </a:ln>
        </p:spPr>
      </p:pic>
      <p:sp>
        <p:nvSpPr>
          <p:cNvPr id="125973" name="TextBox 60"/>
          <p:cNvSpPr txBox="1">
            <a:spLocks noChangeArrowheads="1"/>
          </p:cNvSpPr>
          <p:nvPr/>
        </p:nvSpPr>
        <p:spPr bwMode="auto">
          <a:xfrm>
            <a:off x="304800" y="2035175"/>
            <a:ext cx="1905000" cy="3038475"/>
          </a:xfrm>
          <a:prstGeom prst="rect">
            <a:avLst/>
          </a:prstGeom>
          <a:noFill/>
          <a:ln w="9525">
            <a:noFill/>
            <a:miter lim="800000"/>
            <a:headEnd/>
            <a:tailEnd/>
          </a:ln>
        </p:spPr>
        <p:txBody>
          <a:bodyPr>
            <a:spAutoFit/>
          </a:bodyPr>
          <a:lstStyle/>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Enforce enterprise policy to protect from unauthorized access</a:t>
            </a:r>
          </a:p>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Boost security by reducing the risk of information leaks through persistent protection of data</a:t>
            </a:r>
          </a:p>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Streamline adoption and deployment with out-of-the box integration with collaboration workflow, Microsoft Office, and Active Directory </a:t>
            </a:r>
          </a:p>
        </p:txBody>
      </p:sp>
      <p:sp>
        <p:nvSpPr>
          <p:cNvPr id="125974" name="TextBox 61"/>
          <p:cNvSpPr txBox="1">
            <a:spLocks noChangeArrowheads="1"/>
          </p:cNvSpPr>
          <p:nvPr/>
        </p:nvSpPr>
        <p:spPr bwMode="auto">
          <a:xfrm>
            <a:off x="2514600" y="2035175"/>
            <a:ext cx="1905000" cy="2708275"/>
          </a:xfrm>
          <a:prstGeom prst="rect">
            <a:avLst/>
          </a:prstGeom>
          <a:noFill/>
          <a:ln w="9525">
            <a:noFill/>
            <a:miter lim="800000"/>
            <a:headEnd/>
            <a:tailEnd/>
          </a:ln>
        </p:spPr>
        <p:txBody>
          <a:bodyPr>
            <a:spAutoFit/>
          </a:bodyPr>
          <a:lstStyle/>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Single engine enhances client machine performance and detection capabilities</a:t>
            </a:r>
          </a:p>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Advanced malware removal and cleaning scripts help to ensure that the machine is still in a usable state</a:t>
            </a:r>
          </a:p>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Centralized initiation of scanning across the enterprise helps to protect from threats</a:t>
            </a:r>
          </a:p>
        </p:txBody>
      </p:sp>
      <p:sp>
        <p:nvSpPr>
          <p:cNvPr id="125975" name="TextBox 62"/>
          <p:cNvSpPr txBox="1">
            <a:spLocks noChangeArrowheads="1"/>
          </p:cNvSpPr>
          <p:nvPr/>
        </p:nvSpPr>
        <p:spPr bwMode="auto">
          <a:xfrm>
            <a:off x="4724400" y="2035175"/>
            <a:ext cx="1905000" cy="2873375"/>
          </a:xfrm>
          <a:prstGeom prst="rect">
            <a:avLst/>
          </a:prstGeom>
          <a:noFill/>
          <a:ln w="9525">
            <a:noFill/>
            <a:miter lim="800000"/>
            <a:headEnd/>
            <a:tailEnd/>
          </a:ln>
        </p:spPr>
        <p:txBody>
          <a:bodyPr>
            <a:spAutoFit/>
          </a:bodyPr>
          <a:lstStyle/>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Dashboard and risk-centric prioritized view throughout the enterprise</a:t>
            </a:r>
          </a:p>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Centralized reporting and alerting with UAG Management Console</a:t>
            </a:r>
          </a:p>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Access to SharePoint sites and the ability to edit documents from virtually anywhere (managed laptops, home computers, kiosks, and mobile devices)</a:t>
            </a:r>
          </a:p>
        </p:txBody>
      </p:sp>
      <p:sp>
        <p:nvSpPr>
          <p:cNvPr id="125976" name="TextBox 63"/>
          <p:cNvSpPr txBox="1">
            <a:spLocks noChangeArrowheads="1"/>
          </p:cNvSpPr>
          <p:nvPr/>
        </p:nvSpPr>
        <p:spPr bwMode="auto">
          <a:xfrm>
            <a:off x="6934200" y="2035175"/>
            <a:ext cx="1905000" cy="2225675"/>
          </a:xfrm>
          <a:prstGeom prst="rect">
            <a:avLst/>
          </a:prstGeom>
          <a:noFill/>
          <a:ln w="9525">
            <a:noFill/>
            <a:miter lim="800000"/>
            <a:headEnd/>
            <a:tailEnd/>
          </a:ln>
        </p:spPr>
        <p:txBody>
          <a:bodyPr>
            <a:spAutoFit/>
          </a:bodyPr>
          <a:lstStyle/>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URLs are examined for compliance with corporate policy and for malicious potential of the destination Web site</a:t>
            </a:r>
          </a:p>
          <a:p>
            <a:pPr marL="230188" lvl="1" indent="-230188" defTabSz="912813" eaLnBrk="0" hangingPunct="0">
              <a:lnSpc>
                <a:spcPct val="90000"/>
              </a:lnSpc>
              <a:spcBef>
                <a:spcPts val="600"/>
              </a:spcBef>
              <a:spcAft>
                <a:spcPts val="600"/>
              </a:spcAft>
              <a:buClr>
                <a:srgbClr val="3C938C"/>
              </a:buClr>
              <a:buSzPct val="120000"/>
              <a:buFont typeface="Arial" charset="0"/>
              <a:buChar char="•"/>
            </a:pPr>
            <a:r>
              <a:rPr lang="en-US" altLang="zh-CN" sz="1200">
                <a:latin typeface="Segoe"/>
              </a:rPr>
              <a:t>Single console for configuring and viewing the security states of all organizational endpoints</a:t>
            </a:r>
          </a:p>
        </p:txBody>
      </p:sp>
      <p:pic>
        <p:nvPicPr>
          <p:cNvPr id="125977" name="Picture 3" descr="C:\Users\joel.sloss.ADVAIYA\Desktop\Logos\Forefront Client Security\forefront client security grid bl h.png"/>
          <p:cNvPicPr>
            <a:picLocks noChangeAspect="1" noChangeArrowheads="1"/>
          </p:cNvPicPr>
          <p:nvPr/>
        </p:nvPicPr>
        <p:blipFill>
          <a:blip r:embed="rId5"/>
          <a:srcRect/>
          <a:stretch>
            <a:fillRect/>
          </a:stretch>
        </p:blipFill>
        <p:spPr bwMode="auto">
          <a:xfrm>
            <a:off x="2843213" y="1095375"/>
            <a:ext cx="1111250" cy="428625"/>
          </a:xfrm>
          <a:prstGeom prst="rect">
            <a:avLst/>
          </a:prstGeom>
          <a:noFill/>
          <a:ln w="9525">
            <a:noFill/>
            <a:miter lim="800000"/>
            <a:headEnd/>
            <a:tailEnd/>
          </a:ln>
        </p:spPr>
      </p:pic>
      <p:pic>
        <p:nvPicPr>
          <p:cNvPr id="125978" name="Picture 41"/>
          <p:cNvPicPr>
            <a:picLocks noChangeAspect="1"/>
          </p:cNvPicPr>
          <p:nvPr/>
        </p:nvPicPr>
        <p:blipFill>
          <a:blip r:embed="rId6"/>
          <a:srcRect/>
          <a:stretch>
            <a:fillRect/>
          </a:stretch>
        </p:blipFill>
        <p:spPr bwMode="auto">
          <a:xfrm>
            <a:off x="304800" y="1166813"/>
            <a:ext cx="1908175" cy="290512"/>
          </a:xfrm>
          <a:prstGeom prst="rect">
            <a:avLst/>
          </a:prstGeom>
          <a:noFill/>
          <a:ln w="9525">
            <a:noFill/>
            <a:miter lim="800000"/>
            <a:headEnd/>
            <a:tailEnd/>
          </a:ln>
        </p:spPr>
      </p:pic>
      <p:pic>
        <p:nvPicPr>
          <p:cNvPr id="125979" name="Picture 2" descr="C:\Users\joel.sloss.ADVAIYA\Desktop\Logos\Forefront Threat Management Gateway 2010\Forefront Threat Management Gateway 2010 grid h.png"/>
          <p:cNvPicPr>
            <a:picLocks noChangeAspect="1" noChangeArrowheads="1"/>
          </p:cNvPicPr>
          <p:nvPr/>
        </p:nvPicPr>
        <p:blipFill>
          <a:blip r:embed="rId7"/>
          <a:srcRect/>
          <a:stretch>
            <a:fillRect/>
          </a:stretch>
        </p:blipFill>
        <p:spPr bwMode="auto">
          <a:xfrm>
            <a:off x="6978650" y="1123950"/>
            <a:ext cx="1892300" cy="361950"/>
          </a:xfrm>
          <a:prstGeom prst="rect">
            <a:avLst/>
          </a:prstGeom>
          <a:noFill/>
          <a:ln w="9525">
            <a:noFill/>
            <a:miter lim="800000"/>
            <a:headEnd/>
            <a:tailEnd/>
          </a:ln>
        </p:spPr>
      </p:pic>
      <p:sp>
        <p:nvSpPr>
          <p:cNvPr id="125980" name="TextBox 24">
            <a:hlinkClick r:id="rId8"/>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r>
              <a:rPr altLang="zh-CN" smtClean="0"/>
              <a:t>Getting Started</a:t>
            </a:r>
          </a:p>
        </p:txBody>
      </p:sp>
      <p:grpSp>
        <p:nvGrpSpPr>
          <p:cNvPr id="128002" name="Group 43"/>
          <p:cNvGrpSpPr>
            <a:grpSpLocks/>
          </p:cNvGrpSpPr>
          <p:nvPr/>
        </p:nvGrpSpPr>
        <p:grpSpPr bwMode="auto">
          <a:xfrm>
            <a:off x="354013" y="3895725"/>
            <a:ext cx="3754437" cy="1527175"/>
            <a:chOff x="353961" y="4124805"/>
            <a:chExt cx="3753804" cy="1526696"/>
          </a:xfrm>
        </p:grpSpPr>
        <p:grpSp>
          <p:nvGrpSpPr>
            <p:cNvPr id="128030" name="Group 31"/>
            <p:cNvGrpSpPr>
              <a:grpSpLocks/>
            </p:cNvGrpSpPr>
            <p:nvPr/>
          </p:nvGrpSpPr>
          <p:grpSpPr bwMode="auto">
            <a:xfrm>
              <a:off x="353961" y="4124805"/>
              <a:ext cx="2289658" cy="1526696"/>
              <a:chOff x="353961" y="3917499"/>
              <a:chExt cx="2289658" cy="1526696"/>
            </a:xfrm>
          </p:grpSpPr>
          <p:sp>
            <p:nvSpPr>
              <p:cNvPr id="8" name="Rounded Rectangle 7"/>
              <p:cNvSpPr/>
              <p:nvPr/>
            </p:nvSpPr>
            <p:spPr bwMode="auto">
              <a:xfrm>
                <a:off x="353961" y="3917499"/>
                <a:ext cx="2290376" cy="1526696"/>
              </a:xfrm>
              <a:prstGeom prst="roundRect">
                <a:avLst>
                  <a:gd name="adj" fmla="val 1140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latin typeface="Segoe" pitchFamily="34" charset="0"/>
                  <a:ea typeface="ＭＳ Ｐゴシック" charset="-128"/>
                  <a:cs typeface="ＭＳ Ｐゴシック" charset="-128"/>
                </a:endParaRPr>
              </a:p>
            </p:txBody>
          </p:sp>
          <p:sp>
            <p:nvSpPr>
              <p:cNvPr id="9" name="TextBox 8"/>
              <p:cNvSpPr txBox="1"/>
              <p:nvPr/>
            </p:nvSpPr>
            <p:spPr>
              <a:xfrm>
                <a:off x="441258" y="4006371"/>
                <a:ext cx="2115781" cy="382468"/>
              </a:xfrm>
              <a:prstGeom prst="roundRect">
                <a:avLst>
                  <a:gd name="adj" fmla="val 31377"/>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Operations Guides</a:t>
                </a:r>
              </a:p>
            </p:txBody>
          </p:sp>
          <p:sp>
            <p:nvSpPr>
              <p:cNvPr id="10" name="TextBox 9"/>
              <p:cNvSpPr txBox="1"/>
              <p:nvPr/>
            </p:nvSpPr>
            <p:spPr>
              <a:xfrm>
                <a:off x="441258" y="4484059"/>
                <a:ext cx="2115781" cy="384055"/>
              </a:xfrm>
              <a:prstGeom prst="roundRect">
                <a:avLst>
                  <a:gd name="adj" fmla="val 31377"/>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Administrator Guides </a:t>
                </a:r>
              </a:p>
            </p:txBody>
          </p:sp>
          <p:sp>
            <p:nvSpPr>
              <p:cNvPr id="11" name="TextBox 10"/>
              <p:cNvSpPr txBox="1"/>
              <p:nvPr/>
            </p:nvSpPr>
            <p:spPr>
              <a:xfrm>
                <a:off x="441258" y="4969682"/>
                <a:ext cx="2115781" cy="382467"/>
              </a:xfrm>
              <a:prstGeom prst="roundRect">
                <a:avLst>
                  <a:gd name="adj" fmla="val 31377"/>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Troubleshooting Guides </a:t>
                </a:r>
              </a:p>
            </p:txBody>
          </p:sp>
        </p:grpSp>
        <p:cxnSp>
          <p:nvCxnSpPr>
            <p:cNvPr id="12" name="Straight Connector 11"/>
            <p:cNvCxnSpPr/>
            <p:nvPr/>
          </p:nvCxnSpPr>
          <p:spPr bwMode="auto">
            <a:xfrm flipH="1">
              <a:off x="2553865" y="4881805"/>
              <a:ext cx="1371369" cy="0"/>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cxnSp>
          <p:nvCxnSpPr>
            <p:cNvPr id="13" name="Straight Connector 12"/>
            <p:cNvCxnSpPr/>
            <p:nvPr/>
          </p:nvCxnSpPr>
          <p:spPr bwMode="auto">
            <a:xfrm flipH="1">
              <a:off x="2553865" y="5381711"/>
              <a:ext cx="1553900" cy="0"/>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cxnSp>
          <p:nvCxnSpPr>
            <p:cNvPr id="14" name="Straight Connector 13"/>
            <p:cNvCxnSpPr/>
            <p:nvPr/>
          </p:nvCxnSpPr>
          <p:spPr bwMode="auto">
            <a:xfrm flipH="1">
              <a:off x="2553865" y="4389835"/>
              <a:ext cx="914246" cy="0"/>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grpSp>
      <p:grpSp>
        <p:nvGrpSpPr>
          <p:cNvPr id="128003" name="Group 45"/>
          <p:cNvGrpSpPr>
            <a:grpSpLocks/>
          </p:cNvGrpSpPr>
          <p:nvPr/>
        </p:nvGrpSpPr>
        <p:grpSpPr bwMode="auto">
          <a:xfrm>
            <a:off x="354013" y="1766888"/>
            <a:ext cx="3844925" cy="1527175"/>
            <a:chOff x="353961" y="1652602"/>
            <a:chExt cx="3845244" cy="1526696"/>
          </a:xfrm>
        </p:grpSpPr>
        <p:grpSp>
          <p:nvGrpSpPr>
            <p:cNvPr id="128022" name="Group 29"/>
            <p:cNvGrpSpPr>
              <a:grpSpLocks/>
            </p:cNvGrpSpPr>
            <p:nvPr/>
          </p:nvGrpSpPr>
          <p:grpSpPr bwMode="auto">
            <a:xfrm>
              <a:off x="353961" y="1652602"/>
              <a:ext cx="2289658" cy="1526696"/>
              <a:chOff x="353961" y="1652602"/>
              <a:chExt cx="2289658" cy="1526696"/>
            </a:xfrm>
          </p:grpSpPr>
          <p:sp>
            <p:nvSpPr>
              <p:cNvPr id="15" name="Rounded Rectangle 14"/>
              <p:cNvSpPr/>
              <p:nvPr/>
            </p:nvSpPr>
            <p:spPr bwMode="auto">
              <a:xfrm>
                <a:off x="353961" y="1652602"/>
                <a:ext cx="2289365" cy="1526696"/>
              </a:xfrm>
              <a:prstGeom prst="roundRect">
                <a:avLst>
                  <a:gd name="adj" fmla="val 1140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latin typeface="Segoe" pitchFamily="34" charset="0"/>
                  <a:ea typeface="ＭＳ Ｐゴシック" charset="-128"/>
                  <a:cs typeface="ＭＳ Ｐゴシック" charset="-128"/>
                </a:endParaRPr>
              </a:p>
            </p:txBody>
          </p:sp>
          <p:sp>
            <p:nvSpPr>
              <p:cNvPr id="16" name="TextBox 15"/>
              <p:cNvSpPr txBox="1"/>
              <p:nvPr/>
            </p:nvSpPr>
            <p:spPr>
              <a:xfrm>
                <a:off x="441280" y="1741474"/>
                <a:ext cx="2114725" cy="382467"/>
              </a:xfrm>
              <a:prstGeom prst="roundRect">
                <a:avLst>
                  <a:gd name="adj" fmla="val 31377"/>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Hands-on Labs and VMs</a:t>
                </a:r>
              </a:p>
            </p:txBody>
          </p:sp>
          <p:sp>
            <p:nvSpPr>
              <p:cNvPr id="17" name="TextBox 16"/>
              <p:cNvSpPr txBox="1"/>
              <p:nvPr/>
            </p:nvSpPr>
            <p:spPr>
              <a:xfrm>
                <a:off x="441280" y="2219161"/>
                <a:ext cx="2114725" cy="384055"/>
              </a:xfrm>
              <a:prstGeom prst="roundRect">
                <a:avLst>
                  <a:gd name="adj" fmla="val 31377"/>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Evaluation Guides </a:t>
                </a:r>
              </a:p>
            </p:txBody>
          </p:sp>
          <p:sp>
            <p:nvSpPr>
              <p:cNvPr id="18" name="TextBox 17"/>
              <p:cNvSpPr txBox="1"/>
              <p:nvPr/>
            </p:nvSpPr>
            <p:spPr>
              <a:xfrm>
                <a:off x="441280" y="2704784"/>
                <a:ext cx="2114725" cy="382468"/>
              </a:xfrm>
              <a:prstGeom prst="roundRect">
                <a:avLst>
                  <a:gd name="adj" fmla="val 31377"/>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Proof of Concepts </a:t>
                </a:r>
              </a:p>
            </p:txBody>
          </p:sp>
        </p:grpSp>
        <p:cxnSp>
          <p:nvCxnSpPr>
            <p:cNvPr id="19" name="Straight Connector 18"/>
            <p:cNvCxnSpPr/>
            <p:nvPr/>
          </p:nvCxnSpPr>
          <p:spPr bwMode="auto">
            <a:xfrm flipH="1">
              <a:off x="2552830" y="1947784"/>
              <a:ext cx="1646375" cy="1587"/>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cxnSp>
          <p:nvCxnSpPr>
            <p:cNvPr id="20" name="Straight Connector 19"/>
            <p:cNvCxnSpPr/>
            <p:nvPr/>
          </p:nvCxnSpPr>
          <p:spPr bwMode="auto">
            <a:xfrm flipH="1">
              <a:off x="2552830" y="2427059"/>
              <a:ext cx="1646375" cy="1587"/>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cxnSp>
          <p:nvCxnSpPr>
            <p:cNvPr id="21" name="Straight Connector 20"/>
            <p:cNvCxnSpPr/>
            <p:nvPr/>
          </p:nvCxnSpPr>
          <p:spPr bwMode="auto">
            <a:xfrm flipH="1">
              <a:off x="2552830" y="2912682"/>
              <a:ext cx="914476" cy="1587"/>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grpSp>
      <p:grpSp>
        <p:nvGrpSpPr>
          <p:cNvPr id="128004" name="Group 46"/>
          <p:cNvGrpSpPr>
            <a:grpSpLocks/>
          </p:cNvGrpSpPr>
          <p:nvPr/>
        </p:nvGrpSpPr>
        <p:grpSpPr bwMode="auto">
          <a:xfrm>
            <a:off x="5067300" y="1766888"/>
            <a:ext cx="3652838" cy="1400175"/>
            <a:chOff x="5067300" y="1652602"/>
            <a:chExt cx="3653562" cy="1400087"/>
          </a:xfrm>
        </p:grpSpPr>
        <p:grpSp>
          <p:nvGrpSpPr>
            <p:cNvPr id="128016" name="Group 30"/>
            <p:cNvGrpSpPr>
              <a:grpSpLocks/>
            </p:cNvGrpSpPr>
            <p:nvPr/>
          </p:nvGrpSpPr>
          <p:grpSpPr bwMode="auto">
            <a:xfrm>
              <a:off x="6431204" y="1652602"/>
              <a:ext cx="2289658" cy="1400087"/>
              <a:chOff x="6431204" y="1652602"/>
              <a:chExt cx="2289658" cy="1400087"/>
            </a:xfrm>
          </p:grpSpPr>
          <p:sp>
            <p:nvSpPr>
              <p:cNvPr id="22" name="Rounded Rectangle 21"/>
              <p:cNvSpPr/>
              <p:nvPr/>
            </p:nvSpPr>
            <p:spPr bwMode="auto">
              <a:xfrm>
                <a:off x="6431233" y="1652602"/>
                <a:ext cx="2289629" cy="1400087"/>
              </a:xfrm>
              <a:prstGeom prst="roundRect">
                <a:avLst>
                  <a:gd name="adj" fmla="val 1140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latin typeface="Segoe" pitchFamily="34" charset="0"/>
                  <a:ea typeface="ＭＳ Ｐゴシック" charset="-128"/>
                  <a:cs typeface="ＭＳ Ｐゴシック" charset="-128"/>
                </a:endParaRPr>
              </a:p>
            </p:txBody>
          </p:sp>
          <p:sp>
            <p:nvSpPr>
              <p:cNvPr id="23" name="TextBox 22"/>
              <p:cNvSpPr txBox="1"/>
              <p:nvPr/>
            </p:nvSpPr>
            <p:spPr>
              <a:xfrm>
                <a:off x="6518562" y="1741496"/>
                <a:ext cx="2103855" cy="547653"/>
              </a:xfrm>
              <a:prstGeom prst="roundRect">
                <a:avLst>
                  <a:gd name="adj" fmla="val 23685"/>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Architecture, Planning, and Design Guides</a:t>
                </a:r>
              </a:p>
            </p:txBody>
          </p:sp>
          <p:sp>
            <p:nvSpPr>
              <p:cNvPr id="24" name="TextBox 23"/>
              <p:cNvSpPr txBox="1"/>
              <p:nvPr/>
            </p:nvSpPr>
            <p:spPr>
              <a:xfrm>
                <a:off x="6518562" y="2387568"/>
                <a:ext cx="2103855" cy="549240"/>
              </a:xfrm>
              <a:prstGeom prst="roundRect">
                <a:avLst>
                  <a:gd name="adj" fmla="val 21121"/>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Infrastructure Planning  Guides</a:t>
                </a:r>
              </a:p>
            </p:txBody>
          </p:sp>
        </p:grpSp>
        <p:cxnSp>
          <p:nvCxnSpPr>
            <p:cNvPr id="25" name="Straight Connector 24"/>
            <p:cNvCxnSpPr/>
            <p:nvPr/>
          </p:nvCxnSpPr>
          <p:spPr bwMode="auto">
            <a:xfrm flipV="1">
              <a:off x="5067300" y="2006592"/>
              <a:ext cx="1467141" cy="0"/>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cxnSp>
          <p:nvCxnSpPr>
            <p:cNvPr id="26" name="Straight Connector 25"/>
            <p:cNvCxnSpPr/>
            <p:nvPr/>
          </p:nvCxnSpPr>
          <p:spPr bwMode="auto">
            <a:xfrm>
              <a:off x="5270540" y="2666950"/>
              <a:ext cx="1263900" cy="7938"/>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grpSp>
      <p:grpSp>
        <p:nvGrpSpPr>
          <p:cNvPr id="128005" name="Group 44"/>
          <p:cNvGrpSpPr>
            <a:grpSpLocks/>
          </p:cNvGrpSpPr>
          <p:nvPr/>
        </p:nvGrpSpPr>
        <p:grpSpPr bwMode="auto">
          <a:xfrm>
            <a:off x="5334000" y="3492500"/>
            <a:ext cx="3386138" cy="1866900"/>
            <a:chOff x="5334000" y="3720359"/>
            <a:chExt cx="3386862" cy="1867642"/>
          </a:xfrm>
        </p:grpSpPr>
        <p:grpSp>
          <p:nvGrpSpPr>
            <p:cNvPr id="128008" name="Group 32"/>
            <p:cNvGrpSpPr>
              <a:grpSpLocks/>
            </p:cNvGrpSpPr>
            <p:nvPr/>
          </p:nvGrpSpPr>
          <p:grpSpPr bwMode="auto">
            <a:xfrm>
              <a:off x="6431204" y="3720359"/>
              <a:ext cx="2289658" cy="1867642"/>
              <a:chOff x="6431204" y="3783859"/>
              <a:chExt cx="2289658" cy="1867642"/>
            </a:xfrm>
          </p:grpSpPr>
          <p:sp>
            <p:nvSpPr>
              <p:cNvPr id="3" name="Rounded Rectangle 2"/>
              <p:cNvSpPr/>
              <p:nvPr/>
            </p:nvSpPr>
            <p:spPr bwMode="auto">
              <a:xfrm>
                <a:off x="6431198" y="3783859"/>
                <a:ext cx="2289664" cy="1867642"/>
              </a:xfrm>
              <a:prstGeom prst="roundRect">
                <a:avLst>
                  <a:gd name="adj" fmla="val 8323"/>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latin typeface="Segoe" pitchFamily="34" charset="0"/>
                  <a:ea typeface="ＭＳ Ｐゴシック" charset="-128"/>
                  <a:cs typeface="ＭＳ Ｐゴシック" charset="-128"/>
                </a:endParaRPr>
              </a:p>
            </p:txBody>
          </p:sp>
          <p:sp>
            <p:nvSpPr>
              <p:cNvPr id="4" name="TextBox 3"/>
              <p:cNvSpPr txBox="1"/>
              <p:nvPr/>
            </p:nvSpPr>
            <p:spPr>
              <a:xfrm>
                <a:off x="6518529" y="3872794"/>
                <a:ext cx="2103887" cy="547906"/>
              </a:xfrm>
              <a:prstGeom prst="roundRect">
                <a:avLst>
                  <a:gd name="adj" fmla="val 23685"/>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lIns="0" rIns="0" anchor="ctr"/>
              <a:lstStyle/>
              <a:p>
                <a:pPr algn="ctr" eaLnBrk="0" hangingPunct="0">
                  <a:spcBef>
                    <a:spcPts val="600"/>
                  </a:spcBef>
                  <a:defRPr/>
                </a:pPr>
                <a:r>
                  <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Information Protection Using Rights Management Services</a:t>
                </a:r>
              </a:p>
            </p:txBody>
          </p:sp>
          <p:sp>
            <p:nvSpPr>
              <p:cNvPr id="5" name="TextBox 4"/>
              <p:cNvSpPr txBox="1"/>
              <p:nvPr/>
            </p:nvSpPr>
            <p:spPr>
              <a:xfrm>
                <a:off x="6518529" y="4487402"/>
                <a:ext cx="2103887" cy="549493"/>
              </a:xfrm>
              <a:prstGeom prst="roundRect">
                <a:avLst>
                  <a:gd name="adj" fmla="val 21121"/>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endParaRPr lang="en-US" sz="1100" b="1" kern="0" dirty="0">
                  <a:solidFill>
                    <a:srgbClr val="FFFFFF"/>
                  </a:solidFill>
                  <a:effectLst>
                    <a:outerShdw blurRad="50800" dist="38100" dir="2700000" algn="tl" rotWithShape="0">
                      <a:prstClr val="black">
                        <a:alpha val="40000"/>
                      </a:prstClr>
                    </a:outerShdw>
                  </a:effectLst>
                  <a:latin typeface="Segoe" pitchFamily="34" charset="0"/>
                  <a:ea typeface="ＭＳ Ｐゴシック" charset="-128"/>
                  <a:cs typeface="ＭＳ Ｐゴシック" charset="-128"/>
                </a:endParaRPr>
              </a:p>
              <a:p>
                <a:pPr algn="ctr" eaLnBrk="0" hangingPunct="0">
                  <a:spcBef>
                    <a:spcPts val="600"/>
                  </a:spcBef>
                  <a:defRPr/>
                </a:pPr>
                <a:r>
                  <a:rPr lang="en-US" sz="1100" b="1" kern="0" dirty="0">
                    <a:solidFill>
                      <a:srgbClr val="FFFFFF"/>
                    </a:solidFill>
                    <a:effectLst>
                      <a:outerShdw blurRad="50800" dist="38100" dir="2700000" algn="tl" rotWithShape="0">
                        <a:prstClr val="black">
                          <a:alpha val="40000"/>
                        </a:prstClr>
                      </a:outerShdw>
                    </a:effectLst>
                    <a:latin typeface="Segoe" pitchFamily="34" charset="0"/>
                    <a:ea typeface="ＭＳ Ｐゴシック" charset="-128"/>
                    <a:cs typeface="ＭＳ Ｐゴシック" charset="-128"/>
                  </a:rPr>
                  <a:t>Forefront Endpoint Protection Deployment</a:t>
                </a:r>
              </a:p>
              <a:p>
                <a:pPr algn="ctr" eaLnBrk="0" hangingPunct="0">
                  <a:spcBef>
                    <a:spcPts val="600"/>
                  </a:spcBef>
                  <a:defRPr/>
                </a:pPr>
                <a:endPar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sp>
            <p:nvSpPr>
              <p:cNvPr id="27" name="TextBox 26"/>
              <p:cNvSpPr txBox="1"/>
              <p:nvPr/>
            </p:nvSpPr>
            <p:spPr>
              <a:xfrm>
                <a:off x="6518529" y="5173474"/>
                <a:ext cx="2103887" cy="384328"/>
              </a:xfrm>
              <a:prstGeom prst="roundRect">
                <a:avLst>
                  <a:gd name="adj" fmla="val 21121"/>
                </a:avLst>
              </a:prstGeom>
              <a:gradFill>
                <a:gsLst>
                  <a:gs pos="0">
                    <a:srgbClr val="000000">
                      <a:lumMod val="65000"/>
                      <a:lumOff val="35000"/>
                    </a:srgbClr>
                  </a:gs>
                  <a:gs pos="50000">
                    <a:srgbClr val="000000">
                      <a:lumMod val="65000"/>
                      <a:lumOff val="35000"/>
                    </a:srgbClr>
                  </a:gs>
                  <a:gs pos="100000">
                    <a:srgbClr val="000000">
                      <a:lumMod val="85000"/>
                      <a:lumOff val="15000"/>
                    </a:srgbClr>
                  </a:gs>
                </a:gsLst>
                <a:lin ang="5400000" scaled="0"/>
              </a:gradFill>
              <a:ln w="19050">
                <a:solidFill>
                  <a:srgbClr val="BBE0E3">
                    <a:lumMod val="75000"/>
                  </a:srgbClr>
                </a:solidFill>
              </a:ln>
              <a:effectLst>
                <a:outerShdw blurRad="50800" dist="38100" algn="l" rotWithShape="0">
                  <a:prstClr val="black">
                    <a:alpha val="40000"/>
                  </a:prstClr>
                </a:outerShdw>
              </a:effectLst>
            </p:spPr>
            <p:txBody>
              <a:bodyPr anchor="ctr"/>
              <a:lstStyle/>
              <a:p>
                <a:pPr algn="ctr" eaLnBrk="0" hangingPunct="0">
                  <a:spcBef>
                    <a:spcPts val="600"/>
                  </a:spcBef>
                  <a:defRPr/>
                </a:pPr>
                <a:r>
                  <a:rPr lang="en-US" sz="1100" b="1" kern="0" dirty="0">
                    <a:solidFill>
                      <a:srgbClr val="FFFFFF"/>
                    </a:solidFill>
                    <a:effectLst>
                      <a:outerShdw blurRad="50800" dist="38100" dir="2700000" algn="tl" rotWithShape="0">
                        <a:prstClr val="black">
                          <a:alpha val="40000"/>
                        </a:prstClr>
                      </a:outerShdw>
                    </a:effectLst>
                    <a:latin typeface="Segoe" pitchFamily="34" charset="0"/>
                    <a:ea typeface="ＭＳ Ｐゴシック" charset="-128"/>
                    <a:cs typeface="ＭＳ Ｐゴシック" charset="-128"/>
                  </a:rPr>
                  <a:t>Secure Web Access</a:t>
                </a:r>
                <a:endParaRPr lang="en-US" sz="1100" b="1" kern="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grpSp>
        <p:cxnSp>
          <p:nvCxnSpPr>
            <p:cNvPr id="6" name="Straight Connector 5"/>
            <p:cNvCxnSpPr>
              <a:endCxn id="4" idx="1"/>
            </p:cNvCxnSpPr>
            <p:nvPr/>
          </p:nvCxnSpPr>
          <p:spPr bwMode="auto">
            <a:xfrm flipV="1">
              <a:off x="5715081" y="4082453"/>
              <a:ext cx="803447" cy="6353"/>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cxnSp>
          <p:nvCxnSpPr>
            <p:cNvPr id="7" name="Straight Connector 6"/>
            <p:cNvCxnSpPr>
              <a:endCxn id="5" idx="1"/>
            </p:cNvCxnSpPr>
            <p:nvPr/>
          </p:nvCxnSpPr>
          <p:spPr bwMode="auto">
            <a:xfrm flipV="1">
              <a:off x="5334000" y="4698648"/>
              <a:ext cx="1184528" cy="0"/>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cxnSp>
          <p:nvCxnSpPr>
            <p:cNvPr id="41" name="Straight Connector 40"/>
            <p:cNvCxnSpPr/>
            <p:nvPr/>
          </p:nvCxnSpPr>
          <p:spPr bwMode="auto">
            <a:xfrm flipV="1">
              <a:off x="5334000" y="5308490"/>
              <a:ext cx="1184528" cy="0"/>
            </a:xfrm>
            <a:prstGeom prst="line">
              <a:avLst/>
            </a:prstGeom>
            <a:solidFill>
              <a:schemeClr val="accent1"/>
            </a:solidFill>
            <a:ln w="19050" cap="flat" cmpd="sng" algn="ctr">
              <a:solidFill>
                <a:schemeClr val="accent1">
                  <a:lumMod val="50000"/>
                </a:schemeClr>
              </a:solidFill>
              <a:prstDash val="solid"/>
              <a:round/>
              <a:headEnd type="none" w="med" len="med"/>
              <a:tailEnd type="oval" w="med" len="med"/>
            </a:ln>
            <a:effectLst>
              <a:outerShdw blurRad="50800" dist="38100" dir="2700000" algn="tl" rotWithShape="0">
                <a:prstClr val="black">
                  <a:alpha val="40000"/>
                </a:prstClr>
              </a:outerShdw>
            </a:effectLst>
          </p:spPr>
        </p:cxnSp>
      </p:grpSp>
      <p:pic>
        <p:nvPicPr>
          <p:cNvPr id="128006" name="Picture 53" descr="Untitled-1.png"/>
          <p:cNvPicPr>
            <a:picLocks noChangeAspect="1"/>
          </p:cNvPicPr>
          <p:nvPr/>
        </p:nvPicPr>
        <p:blipFill>
          <a:blip r:embed="rId3"/>
          <a:srcRect/>
          <a:stretch>
            <a:fillRect/>
          </a:stretch>
        </p:blipFill>
        <p:spPr bwMode="auto">
          <a:xfrm>
            <a:off x="2657475" y="1746250"/>
            <a:ext cx="3829050" cy="3829050"/>
          </a:xfrm>
          <a:prstGeom prst="rect">
            <a:avLst/>
          </a:prstGeom>
          <a:noFill/>
          <a:ln w="9525">
            <a:noFill/>
            <a:miter lim="800000"/>
            <a:headEnd/>
            <a:tailEnd/>
          </a:ln>
        </p:spPr>
      </p:pic>
      <p:sp>
        <p:nvSpPr>
          <p:cNvPr id="128007" name="TextBox 37">
            <a:hlinkClick r:id="rId4"/>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bwMode="auto">
          <a:xfrm>
            <a:off x="374650" y="1952625"/>
            <a:ext cx="8420100" cy="4219575"/>
          </a:xfrm>
          <a:prstGeom prst="roundRect">
            <a:avLst>
              <a:gd name="adj" fmla="val 3839"/>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46" name="TextBox 45"/>
          <p:cNvSpPr txBox="1"/>
          <p:nvPr/>
        </p:nvSpPr>
        <p:spPr>
          <a:xfrm>
            <a:off x="6082540" y="2696883"/>
            <a:ext cx="2560320" cy="3303866"/>
          </a:xfrm>
          <a:prstGeom prst="roundRect">
            <a:avLst>
              <a:gd name="adj" fmla="val 5195"/>
            </a:avLst>
          </a:prstGeom>
          <a:gradFill>
            <a:gsLst>
              <a:gs pos="12000">
                <a:schemeClr val="accent1">
                  <a:lumMod val="10000"/>
                  <a:alpha val="0"/>
                </a:schemeClr>
              </a:gs>
              <a:gs pos="71000">
                <a:srgbClr val="4E922C">
                  <a:alpha val="27843"/>
                </a:srgbClr>
              </a:gs>
              <a:gs pos="100000">
                <a:srgbClr val="68C33B">
                  <a:alpha val="60784"/>
                </a:srgbClr>
              </a:gs>
            </a:gsLst>
            <a:lin ang="5400000" scaled="0"/>
          </a:gradFill>
          <a:ln w="15875">
            <a:gradFill>
              <a:gsLst>
                <a:gs pos="0">
                  <a:schemeClr val="accent1">
                    <a:shade val="30000"/>
                    <a:satMod val="115000"/>
                    <a:alpha val="0"/>
                  </a:schemeClr>
                </a:gs>
                <a:gs pos="50000">
                  <a:srgbClr val="68C33B"/>
                </a:gs>
                <a:gs pos="100000">
                  <a:srgbClr val="294D17"/>
                </a:gs>
              </a:gsLst>
              <a:lin ang="5400000" scaled="0"/>
            </a:gra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solidFill>
                <a:schemeClr val="tx1"/>
              </a:solidFill>
              <a:latin typeface="+mj-lt"/>
            </a:endParaRPr>
          </a:p>
        </p:txBody>
      </p:sp>
      <p:sp>
        <p:nvSpPr>
          <p:cNvPr id="47" name="Rounded Rectangle 46"/>
          <p:cNvSpPr/>
          <p:nvPr/>
        </p:nvSpPr>
        <p:spPr bwMode="auto">
          <a:xfrm>
            <a:off x="6434138" y="2179638"/>
            <a:ext cx="1857375" cy="169545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51" name="Block Arc 50"/>
          <p:cNvSpPr/>
          <p:nvPr/>
        </p:nvSpPr>
        <p:spPr bwMode="auto">
          <a:xfrm flipV="1">
            <a:off x="6410325" y="2020888"/>
            <a:ext cx="1905000" cy="1905000"/>
          </a:xfrm>
          <a:prstGeom prst="blockArc">
            <a:avLst>
              <a:gd name="adj1" fmla="val 10800000"/>
              <a:gd name="adj2" fmla="val 21409210"/>
              <a:gd name="adj3" fmla="val 4931"/>
            </a:avLst>
          </a:prstGeom>
          <a:gradFill>
            <a:gsLst>
              <a:gs pos="0">
                <a:srgbClr val="4E922C"/>
              </a:gs>
              <a:gs pos="50000">
                <a:srgbClr val="68C33B">
                  <a:alpha val="50000"/>
                </a:srgbClr>
              </a:gs>
              <a:gs pos="100000">
                <a:schemeClr val="tx1">
                  <a:lumMod val="65000"/>
                  <a:lumOff val="3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52" name="TextBox 51"/>
          <p:cNvSpPr txBox="1"/>
          <p:nvPr/>
        </p:nvSpPr>
        <p:spPr>
          <a:xfrm>
            <a:off x="557056" y="2696884"/>
            <a:ext cx="2560320" cy="3300888"/>
          </a:xfrm>
          <a:prstGeom prst="roundRect">
            <a:avLst>
              <a:gd name="adj" fmla="val 3921"/>
            </a:avLst>
          </a:prstGeom>
          <a:gradFill>
            <a:gsLst>
              <a:gs pos="12000">
                <a:schemeClr val="accent1">
                  <a:lumMod val="10000"/>
                  <a:alpha val="0"/>
                </a:schemeClr>
              </a:gs>
              <a:gs pos="72000">
                <a:schemeClr val="accent1">
                  <a:lumMod val="75000"/>
                  <a:alpha val="51000"/>
                </a:schemeClr>
              </a:gs>
              <a:gs pos="100000">
                <a:srgbClr val="45A2A9"/>
              </a:gs>
            </a:gsLst>
            <a:lin ang="5400000" scaled="0"/>
          </a:gradFill>
          <a:ln w="15875">
            <a:gradFill>
              <a:gsLst>
                <a:gs pos="0">
                  <a:schemeClr val="accent1">
                    <a:shade val="30000"/>
                    <a:satMod val="115000"/>
                    <a:alpha val="0"/>
                  </a:schemeClr>
                </a:gs>
                <a:gs pos="50000">
                  <a:schemeClr val="accent1">
                    <a:lumMod val="75000"/>
                  </a:schemeClr>
                </a:gs>
                <a:gs pos="100000">
                  <a:schemeClr val="accent1">
                    <a:lumMod val="50000"/>
                  </a:schemeClr>
                </a:gs>
              </a:gsLst>
              <a:lin ang="5400000" scaled="0"/>
            </a:gra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solidFill>
                <a:schemeClr val="tx1"/>
              </a:solidFill>
              <a:latin typeface="+mj-lt"/>
            </a:endParaRPr>
          </a:p>
        </p:txBody>
      </p:sp>
      <p:grpSp>
        <p:nvGrpSpPr>
          <p:cNvPr id="130058" name="Group 58"/>
          <p:cNvGrpSpPr>
            <a:grpSpLocks/>
          </p:cNvGrpSpPr>
          <p:nvPr/>
        </p:nvGrpSpPr>
        <p:grpSpPr bwMode="auto">
          <a:xfrm>
            <a:off x="884238" y="2020888"/>
            <a:ext cx="1905000" cy="1905000"/>
            <a:chOff x="-965200" y="2382364"/>
            <a:chExt cx="1905000" cy="1905000"/>
          </a:xfrm>
        </p:grpSpPr>
        <p:sp>
          <p:nvSpPr>
            <p:cNvPr id="54" name="Rounded Rectangle 53"/>
            <p:cNvSpPr/>
            <p:nvPr/>
          </p:nvSpPr>
          <p:spPr bwMode="auto">
            <a:xfrm>
              <a:off x="-928688" y="2563339"/>
              <a:ext cx="1857375" cy="169545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58" name="Block Arc 57"/>
            <p:cNvSpPr/>
            <p:nvPr/>
          </p:nvSpPr>
          <p:spPr bwMode="auto">
            <a:xfrm flipV="1">
              <a:off x="-965200" y="2382364"/>
              <a:ext cx="1905000" cy="1905000"/>
            </a:xfrm>
            <a:prstGeom prst="blockArc">
              <a:avLst>
                <a:gd name="adj1" fmla="val 10800000"/>
                <a:gd name="adj2" fmla="val 21409210"/>
                <a:gd name="adj3" fmla="val 4931"/>
              </a:avLst>
            </a:prstGeom>
            <a:gradFill>
              <a:gsLst>
                <a:gs pos="0">
                  <a:schemeClr val="accent1">
                    <a:lumMod val="25000"/>
                  </a:schemeClr>
                </a:gs>
                <a:gs pos="50000">
                  <a:schemeClr val="accent1">
                    <a:lumMod val="50000"/>
                    <a:alpha val="39000"/>
                  </a:scheme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sp>
        <p:nvSpPr>
          <p:cNvPr id="80" name="Round Same Side Corner Rectangle 79"/>
          <p:cNvSpPr/>
          <p:nvPr/>
        </p:nvSpPr>
        <p:spPr bwMode="auto">
          <a:xfrm rot="10800000" flipH="1" flipV="1">
            <a:off x="557057" y="2103664"/>
            <a:ext cx="2560320" cy="822960"/>
          </a:xfrm>
          <a:prstGeom prst="round2SameRect">
            <a:avLst/>
          </a:prstGeom>
          <a:gradFill flip="none" rotWithShape="1">
            <a:gsLst>
              <a:gs pos="0">
                <a:srgbClr val="09BED1">
                  <a:lumMod val="50000"/>
                </a:srgbClr>
              </a:gs>
              <a:gs pos="50000">
                <a:srgbClr val="09BED1">
                  <a:lumMod val="75000"/>
                </a:srgbClr>
              </a:gs>
              <a:gs pos="100000">
                <a:srgbClr val="09BED1"/>
              </a:gs>
            </a:gsLst>
            <a:lin ang="16200000" scaled="1"/>
            <a:tileRect/>
          </a:gra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sp>
        <p:nvSpPr>
          <p:cNvPr id="81" name="Round Same Side Corner Rectangle 80"/>
          <p:cNvSpPr/>
          <p:nvPr/>
        </p:nvSpPr>
        <p:spPr bwMode="auto">
          <a:xfrm rot="10800000" flipH="1" flipV="1">
            <a:off x="6082540" y="2103664"/>
            <a:ext cx="2560320" cy="822960"/>
          </a:xfrm>
          <a:prstGeom prst="round2SameRect">
            <a:avLst/>
          </a:prstGeom>
          <a:gradFill flip="none" rotWithShape="1">
            <a:gsLst>
              <a:gs pos="0">
                <a:srgbClr val="68C33B">
                  <a:lumMod val="50000"/>
                </a:srgbClr>
              </a:gs>
              <a:gs pos="50000">
                <a:srgbClr val="68C33B">
                  <a:lumMod val="75000"/>
                </a:srgbClr>
              </a:gs>
              <a:gs pos="100000">
                <a:srgbClr val="68C33B"/>
              </a:gs>
            </a:gsLst>
            <a:lin ang="16200000" scaled="1"/>
            <a:tileRect/>
          </a:gra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sp>
        <p:nvSpPr>
          <p:cNvPr id="82" name="TextBox 81"/>
          <p:cNvSpPr txBox="1"/>
          <p:nvPr/>
        </p:nvSpPr>
        <p:spPr>
          <a:xfrm>
            <a:off x="3337860" y="2696883"/>
            <a:ext cx="2560320" cy="3303866"/>
          </a:xfrm>
          <a:prstGeom prst="roundRect">
            <a:avLst>
              <a:gd name="adj" fmla="val 8594"/>
            </a:avLst>
          </a:prstGeom>
          <a:gradFill>
            <a:gsLst>
              <a:gs pos="12000">
                <a:schemeClr val="accent1">
                  <a:lumMod val="10000"/>
                  <a:alpha val="0"/>
                </a:schemeClr>
              </a:gs>
              <a:gs pos="71000">
                <a:srgbClr val="FCDE04">
                  <a:alpha val="34000"/>
                </a:srgbClr>
              </a:gs>
              <a:gs pos="100000">
                <a:srgbClr val="FCB504">
                  <a:alpha val="94000"/>
                </a:srgbClr>
              </a:gs>
            </a:gsLst>
            <a:lin ang="5400000" scaled="0"/>
          </a:gradFill>
          <a:ln w="15875">
            <a:gradFill>
              <a:gsLst>
                <a:gs pos="0">
                  <a:schemeClr val="accent1">
                    <a:shade val="30000"/>
                    <a:satMod val="115000"/>
                    <a:alpha val="0"/>
                  </a:schemeClr>
                </a:gs>
                <a:gs pos="50000">
                  <a:srgbClr val="FFFF00"/>
                </a:gs>
                <a:gs pos="100000">
                  <a:srgbClr val="FFC000"/>
                </a:gs>
              </a:gsLst>
              <a:lin ang="5400000" scaled="0"/>
            </a:gra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solidFill>
                <a:schemeClr val="tx1"/>
              </a:solidFill>
              <a:latin typeface="+mj-lt"/>
            </a:endParaRPr>
          </a:p>
        </p:txBody>
      </p:sp>
      <p:sp>
        <p:nvSpPr>
          <p:cNvPr id="84" name="Rounded Rectangle 83"/>
          <p:cNvSpPr/>
          <p:nvPr/>
        </p:nvSpPr>
        <p:spPr bwMode="auto">
          <a:xfrm>
            <a:off x="3703638" y="2187575"/>
            <a:ext cx="1857375" cy="169545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87" name="Block Arc 86"/>
          <p:cNvSpPr/>
          <p:nvPr/>
        </p:nvSpPr>
        <p:spPr bwMode="auto">
          <a:xfrm flipV="1">
            <a:off x="3679825" y="2020888"/>
            <a:ext cx="1905000" cy="1905000"/>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88" name="Rectangle 87"/>
          <p:cNvSpPr/>
          <p:nvPr/>
        </p:nvSpPr>
        <p:spPr>
          <a:xfrm>
            <a:off x="479425" y="2205038"/>
            <a:ext cx="2716213" cy="574675"/>
          </a:xfrm>
          <a:prstGeom prst="rect">
            <a:avLst/>
          </a:prstGeom>
        </p:spPr>
        <p:txBody>
          <a:bodyPr>
            <a:spAutoFit/>
          </a:bodyPr>
          <a:lstStyle/>
          <a:p>
            <a:pPr algn="ctr" eaLnBrk="0" hangingPunct="0">
              <a:lnSpc>
                <a:spcPts val="18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PROTECT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everywhere</a:t>
            </a: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p>
          <a:p>
            <a:pPr algn="ctr" eaLnBrk="0" hangingPunct="0">
              <a:lnSpc>
                <a:spcPts val="1800"/>
              </a:lnSpc>
              <a:spcBef>
                <a:spcPts val="200"/>
              </a:spcBef>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ACCESS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anywhere</a:t>
            </a:r>
          </a:p>
        </p:txBody>
      </p:sp>
      <p:sp>
        <p:nvSpPr>
          <p:cNvPr id="89" name="Rectangle 88"/>
          <p:cNvSpPr/>
          <p:nvPr/>
        </p:nvSpPr>
        <p:spPr>
          <a:xfrm>
            <a:off x="5943600" y="2205038"/>
            <a:ext cx="2838450" cy="574675"/>
          </a:xfrm>
          <a:prstGeom prst="rect">
            <a:avLst/>
          </a:prstGeom>
        </p:spPr>
        <p:txBody>
          <a:bodyPr>
            <a:spAutoFit/>
          </a:bodyPr>
          <a:lstStyle/>
          <a:p>
            <a:pPr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SIMPLIFY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security,</a:t>
            </a:r>
          </a:p>
          <a:p>
            <a:pPr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MANAGE</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compliance</a:t>
            </a:r>
          </a:p>
        </p:txBody>
      </p:sp>
      <p:sp>
        <p:nvSpPr>
          <p:cNvPr id="90" name="Rounded Rectangle 89"/>
          <p:cNvSpPr/>
          <p:nvPr/>
        </p:nvSpPr>
        <p:spPr bwMode="auto">
          <a:xfrm>
            <a:off x="374650" y="914400"/>
            <a:ext cx="8420100" cy="984250"/>
          </a:xfrm>
          <a:prstGeom prst="roundRect">
            <a:avLst>
              <a:gd name="adj" fmla="val 1739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91" name="Rounded Rectangle 90"/>
          <p:cNvSpPr/>
          <p:nvPr/>
        </p:nvSpPr>
        <p:spPr bwMode="auto">
          <a:xfrm>
            <a:off x="544513" y="1049338"/>
            <a:ext cx="8097837" cy="714375"/>
          </a:xfrm>
          <a:prstGeom prst="roundRect">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noFill/>
          </a:ln>
          <a:effectLst>
            <a:outerShdw blurRad="50800" dist="38100" algn="l" rotWithShape="0">
              <a:prstClr val="black">
                <a:alpha val="40000"/>
              </a:prstClr>
            </a:outerShdw>
          </a:effectLst>
        </p:spPr>
        <p:txBody>
          <a:bodyPr>
            <a:spAutoFit/>
          </a:bodyPr>
          <a:lstStyle/>
          <a:p>
            <a:pPr algn="ctr" eaLnBrk="0" hangingPunct="0">
              <a:lnSpc>
                <a:spcPct val="115000"/>
              </a:lnSpc>
              <a:spcBef>
                <a:spcPts val="200"/>
              </a:spcBef>
              <a:spcAft>
                <a:spcPts val="100"/>
              </a:spcAft>
              <a:tabLst>
                <a:tab pos="2114550" algn="l"/>
              </a:tabLst>
              <a:defRPr/>
            </a:pPr>
            <a:r>
              <a:rPr lang="en-US" sz="1600" dirty="0">
                <a:solidFill>
                  <a:schemeClr val="bg1"/>
                </a:solidFill>
                <a:latin typeface="Segoe" charset="0"/>
                <a:ea typeface="ＭＳ Ｐゴシック" charset="-128"/>
                <a:cs typeface="ＭＳ Ｐゴシック" charset="-128"/>
              </a:rPr>
              <a:t>Protect client and server operating systems from emerging threats and information loss, while enabling more secure access from virtually anywhere</a:t>
            </a:r>
          </a:p>
        </p:txBody>
      </p:sp>
      <p:sp>
        <p:nvSpPr>
          <p:cNvPr id="92" name="Round Same Side Corner Rectangle 91"/>
          <p:cNvSpPr/>
          <p:nvPr/>
        </p:nvSpPr>
        <p:spPr bwMode="auto">
          <a:xfrm rot="10800000" flipV="1">
            <a:off x="3337860" y="2103664"/>
            <a:ext cx="2560320" cy="822960"/>
          </a:xfrm>
          <a:prstGeom prst="round2SameRect">
            <a:avLst/>
          </a:prstGeom>
          <a:gradFill flip="none" rotWithShape="1">
            <a:gsLst>
              <a:gs pos="0">
                <a:srgbClr val="FFC000">
                  <a:lumMod val="50000"/>
                </a:srgbClr>
              </a:gs>
              <a:gs pos="50000">
                <a:srgbClr val="FFC000">
                  <a:lumMod val="75000"/>
                </a:srgbClr>
              </a:gs>
              <a:gs pos="100000">
                <a:srgbClr val="FFC000"/>
              </a:gs>
            </a:gsLst>
            <a:lin ang="16200000" scaled="1"/>
            <a:tileRect/>
          </a:gra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sp>
        <p:nvSpPr>
          <p:cNvPr id="93" name="Rectangle 92"/>
          <p:cNvSpPr/>
          <p:nvPr/>
        </p:nvSpPr>
        <p:spPr>
          <a:xfrm>
            <a:off x="3349625" y="2205038"/>
            <a:ext cx="2541588" cy="574675"/>
          </a:xfrm>
          <a:prstGeom prst="rect">
            <a:avLst/>
          </a:prstGeom>
        </p:spPr>
        <p:txBody>
          <a:bodyPr>
            <a:spAutoFit/>
          </a:bodyPr>
          <a:lstStyle/>
          <a:p>
            <a:pPr marL="119063"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INTEGRATE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and</a:t>
            </a: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p>
          <a:p>
            <a:pPr marL="119063"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EXTEND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security</a:t>
            </a:r>
          </a:p>
        </p:txBody>
      </p:sp>
      <p:grpSp>
        <p:nvGrpSpPr>
          <p:cNvPr id="130078" name="Group 95"/>
          <p:cNvGrpSpPr>
            <a:grpSpLocks/>
          </p:cNvGrpSpPr>
          <p:nvPr/>
        </p:nvGrpSpPr>
        <p:grpSpPr bwMode="auto">
          <a:xfrm>
            <a:off x="1058863" y="2838450"/>
            <a:ext cx="1557337" cy="996950"/>
            <a:chOff x="-1795842" y="3032045"/>
            <a:chExt cx="1012160" cy="647876"/>
          </a:xfrm>
        </p:grpSpPr>
        <p:pic>
          <p:nvPicPr>
            <p:cNvPr id="97"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29485" y="3032045"/>
              <a:ext cx="132066" cy="472496"/>
            </a:xfrm>
            <a:prstGeom prst="rect">
              <a:avLst/>
            </a:prstGeom>
            <a:noFill/>
            <a:effectLst>
              <a:outerShdw blurRad="190500" sx="102000" sy="102000" algn="ctr" rotWithShape="0">
                <a:schemeClr val="bg1">
                  <a:alpha val="70000"/>
                </a:schemeClr>
              </a:outerShdw>
            </a:effectLst>
          </p:spPr>
        </p:pic>
        <p:pic>
          <p:nvPicPr>
            <p:cNvPr id="130092" name="Picture 97"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130093" name="Picture 98"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grpSp>
        <p:nvGrpSpPr>
          <p:cNvPr id="130079" name="Group 99"/>
          <p:cNvGrpSpPr>
            <a:grpSpLocks/>
          </p:cNvGrpSpPr>
          <p:nvPr/>
        </p:nvGrpSpPr>
        <p:grpSpPr bwMode="auto">
          <a:xfrm>
            <a:off x="3848100" y="2965450"/>
            <a:ext cx="1568450" cy="784225"/>
            <a:chOff x="700964" y="3415859"/>
            <a:chExt cx="1187974" cy="594136"/>
          </a:xfrm>
        </p:grpSpPr>
        <p:pic>
          <p:nvPicPr>
            <p:cNvPr id="130088" name="Picture 100" descr="SLUI.exe_I0003_0409.png"/>
            <p:cNvPicPr>
              <a:picLocks noChangeAspect="1"/>
            </p:cNvPicPr>
            <p:nvPr/>
          </p:nvPicPr>
          <p:blipFill>
            <a:blip r:embed="rId6"/>
            <a:srcRect/>
            <a:stretch>
              <a:fillRect/>
            </a:stretch>
          </p:blipFill>
          <p:spPr bwMode="auto">
            <a:xfrm>
              <a:off x="1117711" y="3611951"/>
              <a:ext cx="398044" cy="398044"/>
            </a:xfrm>
            <a:prstGeom prst="rect">
              <a:avLst/>
            </a:prstGeom>
            <a:noFill/>
            <a:ln w="9525">
              <a:noFill/>
              <a:miter lim="800000"/>
              <a:headEnd/>
              <a:tailEnd/>
            </a:ln>
          </p:spPr>
        </p:pic>
        <p:pic>
          <p:nvPicPr>
            <p:cNvPr id="130089" name="Picture 101" descr="connect.dll_I28a1_0409.png"/>
            <p:cNvPicPr>
              <a:picLocks noChangeAspect="1"/>
            </p:cNvPicPr>
            <p:nvPr/>
          </p:nvPicPr>
          <p:blipFill>
            <a:blip r:embed="rId7"/>
            <a:srcRect/>
            <a:stretch>
              <a:fillRect/>
            </a:stretch>
          </p:blipFill>
          <p:spPr bwMode="auto">
            <a:xfrm>
              <a:off x="1389389" y="3415859"/>
              <a:ext cx="499549" cy="499549"/>
            </a:xfrm>
            <a:prstGeom prst="rect">
              <a:avLst/>
            </a:prstGeom>
            <a:noFill/>
            <a:ln w="9525">
              <a:noFill/>
              <a:miter lim="800000"/>
              <a:headEnd/>
              <a:tailEnd/>
            </a:ln>
          </p:spPr>
        </p:pic>
        <p:pic>
          <p:nvPicPr>
            <p:cNvPr id="130090" name="Picture 102" descr="connect.dll_I28a1_0409.png"/>
            <p:cNvPicPr>
              <a:picLocks noChangeAspect="1"/>
            </p:cNvPicPr>
            <p:nvPr/>
          </p:nvPicPr>
          <p:blipFill>
            <a:blip r:embed="rId7"/>
            <a:srcRect/>
            <a:stretch>
              <a:fillRect/>
            </a:stretch>
          </p:blipFill>
          <p:spPr bwMode="auto">
            <a:xfrm>
              <a:off x="700964" y="3421117"/>
              <a:ext cx="499549" cy="499549"/>
            </a:xfrm>
            <a:prstGeom prst="rect">
              <a:avLst/>
            </a:prstGeom>
            <a:noFill/>
            <a:ln w="9525">
              <a:noFill/>
              <a:miter lim="800000"/>
              <a:headEnd/>
              <a:tailEnd/>
            </a:ln>
          </p:spPr>
        </p:pic>
      </p:grpSp>
      <p:pic>
        <p:nvPicPr>
          <p:cNvPr id="130080" name="Picture 2" descr="C:\Documents and Settings\cgarces\Desktop\VISTA ICONS\ICONS PNG\Network-Folder.png"/>
          <p:cNvPicPr>
            <a:picLocks noChangeAspect="1" noChangeArrowheads="1"/>
          </p:cNvPicPr>
          <p:nvPr/>
        </p:nvPicPr>
        <p:blipFill>
          <a:blip r:embed="rId8"/>
          <a:srcRect/>
          <a:stretch>
            <a:fillRect/>
          </a:stretch>
        </p:blipFill>
        <p:spPr bwMode="auto">
          <a:xfrm>
            <a:off x="6810375" y="2817813"/>
            <a:ext cx="1104900" cy="1104900"/>
          </a:xfrm>
          <a:prstGeom prst="rect">
            <a:avLst/>
          </a:prstGeom>
          <a:noFill/>
          <a:ln w="9525">
            <a:noFill/>
            <a:miter lim="800000"/>
            <a:headEnd/>
            <a:tailEnd/>
          </a:ln>
        </p:spPr>
      </p:pic>
      <p:sp>
        <p:nvSpPr>
          <p:cNvPr id="130081" name="Title 1"/>
          <p:cNvSpPr>
            <a:spLocks noGrp="1"/>
          </p:cNvSpPr>
          <p:nvPr>
            <p:ph type="title"/>
          </p:nvPr>
        </p:nvSpPr>
        <p:spPr>
          <a:xfrm>
            <a:off x="381000" y="384175"/>
            <a:ext cx="7772400" cy="1143000"/>
          </a:xfrm>
        </p:spPr>
        <p:txBody>
          <a:bodyPr/>
          <a:lstStyle/>
          <a:p>
            <a:r>
              <a:rPr altLang="zh-CN" smtClean="0"/>
              <a:t>Secure Endpoint</a:t>
            </a:r>
          </a:p>
        </p:txBody>
      </p:sp>
      <p:sp>
        <p:nvSpPr>
          <p:cNvPr id="62" name="TextBox 61"/>
          <p:cNvSpPr txBox="1">
            <a:spLocks noChangeAspect="1"/>
          </p:cNvSpPr>
          <p:nvPr/>
        </p:nvSpPr>
        <p:spPr>
          <a:xfrm>
            <a:off x="611188" y="4183063"/>
            <a:ext cx="2451100" cy="1714500"/>
          </a:xfrm>
          <a:prstGeom prst="rect">
            <a:avLst/>
          </a:prstGeom>
          <a:noFill/>
        </p:spPr>
        <p:txBody>
          <a:bodyPr/>
          <a:lstStyle/>
          <a:p>
            <a:pPr marL="230188" lvl="1" indent="-230188" defTabSz="914099" eaLnBrk="0" hangingPunct="0">
              <a:spcBef>
                <a:spcPts val="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Advanced malware protection</a:t>
            </a:r>
          </a:p>
          <a:p>
            <a:pPr marL="230188" lvl="1" indent="-230188" defTabSz="914099" eaLnBrk="0" hangingPunct="0">
              <a:spcBef>
                <a:spcPts val="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Protect sensitive information</a:t>
            </a:r>
          </a:p>
          <a:p>
            <a:pPr marL="230188" lvl="1" indent="-230188" defTabSz="914099" eaLnBrk="0" hangingPunct="0">
              <a:spcBef>
                <a:spcPts val="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Secure, </a:t>
            </a:r>
            <a:r>
              <a:rPr lang="en-US" sz="1500" dirty="0">
                <a:solidFill>
                  <a:schemeClr val="tx1">
                    <a:lumMod val="85000"/>
                    <a:lumOff val="15000"/>
                  </a:schemeClr>
                </a:solidFill>
                <a:latin typeface="Segoe" charset="0"/>
                <a:ea typeface="ＭＳ Ｐゴシック" charset="-128"/>
                <a:cs typeface="ＭＳ Ｐゴシック" charset="-128"/>
              </a:rPr>
              <a:t>always-on </a:t>
            </a:r>
            <a:r>
              <a:rPr lang="en-US" sz="1500" dirty="0">
                <a:solidFill>
                  <a:schemeClr val="tx1">
                    <a:lumMod val="85000"/>
                    <a:lumOff val="15000"/>
                  </a:schemeClr>
                </a:solidFill>
                <a:latin typeface="Segoe" charset="0"/>
                <a:ea typeface="ＭＳ Ｐゴシック" charset="-128"/>
                <a:cs typeface="ＭＳ Ｐゴシック" charset="-128"/>
              </a:rPr>
              <a:t>access</a:t>
            </a:r>
          </a:p>
        </p:txBody>
      </p:sp>
      <p:sp>
        <p:nvSpPr>
          <p:cNvPr id="63" name="TextBox 62"/>
          <p:cNvSpPr txBox="1"/>
          <p:nvPr/>
        </p:nvSpPr>
        <p:spPr>
          <a:xfrm>
            <a:off x="6197600" y="4183063"/>
            <a:ext cx="2349500" cy="1541462"/>
          </a:xfrm>
          <a:prstGeom prst="rect">
            <a:avLst/>
          </a:prstGeom>
          <a:noFill/>
        </p:spPr>
        <p:txBody>
          <a:bodyPr/>
          <a:lstStyle/>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Simplified management</a:t>
            </a:r>
            <a:endParaRPr lang="en-US" sz="1500" dirty="0">
              <a:solidFill>
                <a:schemeClr val="tx1">
                  <a:lumMod val="85000"/>
                  <a:lumOff val="15000"/>
                </a:schemeClr>
              </a:solidFill>
              <a:latin typeface="Segoe" charset="0"/>
              <a:ea typeface="ＭＳ Ｐゴシック" charset="-128"/>
              <a:cs typeface="ＭＳ Ｐゴシック" charset="-128"/>
            </a:endParaRPr>
          </a:p>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Enterprise-wide visibility</a:t>
            </a:r>
            <a:endParaRPr lang="en-US" sz="1500" dirty="0">
              <a:solidFill>
                <a:schemeClr val="tx1">
                  <a:lumMod val="85000"/>
                  <a:lumOff val="15000"/>
                </a:schemeClr>
              </a:solidFill>
              <a:latin typeface="Segoe" charset="0"/>
              <a:ea typeface="ＭＳ Ｐゴシック" charset="-128"/>
              <a:cs typeface="ＭＳ Ｐゴシック" charset="-128"/>
            </a:endParaRPr>
          </a:p>
        </p:txBody>
      </p:sp>
      <p:sp>
        <p:nvSpPr>
          <p:cNvPr id="68" name="TextBox 67"/>
          <p:cNvSpPr txBox="1"/>
          <p:nvPr/>
        </p:nvSpPr>
        <p:spPr>
          <a:xfrm>
            <a:off x="3422650" y="4183063"/>
            <a:ext cx="2444750" cy="1530350"/>
          </a:xfrm>
          <a:prstGeom prst="rect">
            <a:avLst/>
          </a:prstGeom>
          <a:noFill/>
        </p:spPr>
        <p:txBody>
          <a:bodyPr/>
          <a:lstStyle/>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Integrated </a:t>
            </a:r>
            <a:r>
              <a:rPr lang="en-US" sz="1500" dirty="0">
                <a:solidFill>
                  <a:schemeClr val="tx1">
                    <a:lumMod val="85000"/>
                    <a:lumOff val="15000"/>
                  </a:schemeClr>
                </a:solidFill>
                <a:latin typeface="Segoe" charset="0"/>
                <a:ea typeface="ＭＳ Ｐゴシック" charset="-128"/>
                <a:cs typeface="ＭＳ Ｐゴシック" charset="-128"/>
              </a:rPr>
              <a:t>with OS </a:t>
            </a:r>
            <a:r>
              <a:rPr lang="en-US" sz="1500" dirty="0">
                <a:solidFill>
                  <a:schemeClr val="tx1">
                    <a:lumMod val="85000"/>
                    <a:lumOff val="15000"/>
                  </a:schemeClr>
                </a:solidFill>
                <a:latin typeface="Segoe" charset="0"/>
                <a:ea typeface="ＭＳ Ｐゴシック" charset="-128"/>
                <a:cs typeface="ＭＳ Ｐゴシック" charset="-128"/>
              </a:rPr>
              <a:t>security</a:t>
            </a:r>
            <a:endParaRPr lang="en-US" sz="1500" dirty="0">
              <a:solidFill>
                <a:schemeClr val="tx1">
                  <a:lumMod val="85000"/>
                  <a:lumOff val="15000"/>
                </a:schemeClr>
              </a:solidFill>
              <a:latin typeface="Segoe" charset="0"/>
              <a:ea typeface="ＭＳ Ｐゴシック" charset="-128"/>
              <a:cs typeface="ＭＳ Ｐゴシック" charset="-128"/>
            </a:endParaRPr>
          </a:p>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Leverages existing infrastructure</a:t>
            </a:r>
            <a:endParaRPr lang="en-US" sz="1500" dirty="0">
              <a:solidFill>
                <a:schemeClr val="tx1">
                  <a:lumMod val="85000"/>
                  <a:lumOff val="15000"/>
                </a:schemeClr>
              </a:solidFill>
              <a:latin typeface="Segoe" charset="0"/>
              <a:ea typeface="ＭＳ Ｐゴシック" charset="-128"/>
              <a:cs typeface="ＭＳ Ｐゴシック" charset="-128"/>
            </a:endParaRPr>
          </a:p>
        </p:txBody>
      </p:sp>
      <p:sp>
        <p:nvSpPr>
          <p:cNvPr id="41" name="Rounded Rectangle 40"/>
          <p:cNvSpPr/>
          <p:nvPr/>
        </p:nvSpPr>
        <p:spPr bwMode="auto">
          <a:xfrm>
            <a:off x="393700" y="6208713"/>
            <a:ext cx="4711700" cy="573087"/>
          </a:xfrm>
          <a:prstGeom prst="roundRect">
            <a:avLst>
              <a:gd name="adj" fmla="val 1054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algn="ctr" eaLnBrk="0" hangingPunct="0">
              <a:defRPr/>
            </a:pPr>
            <a:endParaRPr lang="en-US" dirty="0">
              <a:ea typeface="ＭＳ Ｐゴシック" charset="-128"/>
              <a:cs typeface="ＭＳ Ｐゴシック" charset="-128"/>
            </a:endParaRPr>
          </a:p>
        </p:txBody>
      </p:sp>
      <p:sp>
        <p:nvSpPr>
          <p:cNvPr id="48" name="Rounded Rectangle 47"/>
          <p:cNvSpPr/>
          <p:nvPr/>
        </p:nvSpPr>
        <p:spPr bwMode="auto">
          <a:xfrm>
            <a:off x="509588" y="6299200"/>
            <a:ext cx="4479925" cy="392113"/>
          </a:xfrm>
          <a:prstGeom prst="roundRect">
            <a:avLst>
              <a:gd name="adj" fmla="val 9776"/>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noFill/>
          </a:ln>
          <a:effectLst>
            <a:outerShdw blurRad="50800" dist="38100" algn="l" rotWithShape="0">
              <a:prstClr val="black">
                <a:alpha val="40000"/>
              </a:prstClr>
            </a:outerShdw>
          </a:effectLst>
        </p:spPr>
        <p:txBody>
          <a:bodyPr/>
          <a:lstStyle/>
          <a:p>
            <a:pPr marL="169863" indent="-169863" algn="ctr" eaLnBrk="0" hangingPunct="0">
              <a:spcBef>
                <a:spcPts val="600"/>
              </a:spcBef>
              <a:buClr>
                <a:schemeClr val="accent1">
                  <a:lumMod val="50000"/>
                </a:schemeClr>
              </a:buClr>
              <a:buSzPct val="120000"/>
              <a:defRPr/>
            </a:pPr>
            <a:r>
              <a:rPr lang="en-US" sz="1600" dirty="0">
                <a:solidFill>
                  <a:schemeClr val="bg1"/>
                </a:solidFill>
                <a:latin typeface="Segoe" pitchFamily="34" charset="0"/>
                <a:ea typeface="Segoe"/>
                <a:cs typeface="Segoe"/>
              </a:rPr>
              <a:t>Learn more at: </a:t>
            </a:r>
            <a:r>
              <a:rPr lang="en-US" sz="1600" u="sng" dirty="0">
                <a:solidFill>
                  <a:schemeClr val="bg1"/>
                </a:solidFill>
                <a:latin typeface="Segoe" pitchFamily="34" charset="0"/>
                <a:ea typeface="Segoe"/>
                <a:cs typeface="Segoe"/>
              </a:rPr>
              <a:t>www.microsoft.com/forefront</a:t>
            </a:r>
          </a:p>
          <a:p>
            <a:pPr marL="169863" indent="-169863" algn="ctr" eaLnBrk="0" hangingPunct="0">
              <a:spcBef>
                <a:spcPts val="600"/>
              </a:spcBef>
              <a:buClr>
                <a:schemeClr val="accent1">
                  <a:lumMod val="50000"/>
                </a:schemeClr>
              </a:buClr>
              <a:buSzPct val="120000"/>
              <a:defRPr/>
            </a:pPr>
            <a:endParaRPr lang="en-US" sz="1600" u="sng" dirty="0">
              <a:solidFill>
                <a:schemeClr val="bg1"/>
              </a:solidFill>
              <a:latin typeface="Segoe" pitchFamily="34" charset="0"/>
              <a:ea typeface="Segoe"/>
              <a:cs typeface="Segoe"/>
              <a:hlinkClick r:id="rId9"/>
            </a:endParaRPr>
          </a:p>
        </p:txBody>
      </p:sp>
      <p:sp>
        <p:nvSpPr>
          <p:cNvPr id="130087" name="TextBox 35">
            <a:hlinkClick r:id="rId10"/>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635375" y="5546725"/>
            <a:ext cx="1627188" cy="1049338"/>
            <a:chOff x="2290" y="3494"/>
            <a:chExt cx="1025" cy="661"/>
          </a:xfrm>
        </p:grpSpPr>
        <p:pic>
          <p:nvPicPr>
            <p:cNvPr id="132139" name="Picture 3" descr="arrow-green"/>
            <p:cNvPicPr>
              <a:picLocks noChangeArrowheads="1"/>
            </p:cNvPicPr>
            <p:nvPr/>
          </p:nvPicPr>
          <p:blipFill>
            <a:blip r:embed="rId3">
              <a:lum bright="-12000"/>
            </a:blip>
            <a:srcRect/>
            <a:stretch>
              <a:fillRect/>
            </a:stretch>
          </p:blipFill>
          <p:spPr bwMode="auto">
            <a:xfrm>
              <a:off x="2489" y="3494"/>
              <a:ext cx="777" cy="472"/>
            </a:xfrm>
            <a:prstGeom prst="rect">
              <a:avLst/>
            </a:prstGeom>
            <a:noFill/>
            <a:ln w="9525">
              <a:noFill/>
              <a:miter lim="800000"/>
              <a:headEnd/>
              <a:tailEnd/>
            </a:ln>
          </p:spPr>
        </p:pic>
        <p:sp>
          <p:nvSpPr>
            <p:cNvPr id="635908" name="Rectangle 4"/>
            <p:cNvSpPr>
              <a:spLocks noChangeArrowheads="1"/>
            </p:cNvSpPr>
            <p:nvPr/>
          </p:nvSpPr>
          <p:spPr bwMode="auto">
            <a:xfrm>
              <a:off x="2290" y="3759"/>
              <a:ext cx="1025" cy="396"/>
            </a:xfrm>
            <a:prstGeom prst="rect">
              <a:avLst/>
            </a:prstGeom>
            <a:noFill/>
            <a:ln w="12700" algn="ctr">
              <a:noFill/>
              <a:miter lim="800000"/>
              <a:headEnd/>
              <a:tailEnd/>
            </a:ln>
            <a:effectLst/>
          </p:spPr>
          <p:txBody>
            <a:bodyPr wrap="none">
              <a:spAutoFit/>
            </a:bodyPr>
            <a:lstStyle/>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商业成果</a:t>
              </a:r>
              <a:r>
                <a:rPr lang="en-US" sz="2200" dirty="0">
                  <a:solidFill>
                    <a:srgbClr val="FFFFFF"/>
                  </a:solidFill>
                  <a:latin typeface="微软雅黑" pitchFamily="34" charset="-122"/>
                  <a:ea typeface="微软雅黑" pitchFamily="34" charset="-122"/>
                </a:rPr>
                <a:t/>
              </a:r>
              <a:br>
                <a:rPr lang="en-US" sz="2200" dirty="0">
                  <a:solidFill>
                    <a:srgbClr val="FFFFFF"/>
                  </a:solidFill>
                  <a:latin typeface="微软雅黑" pitchFamily="34" charset="-122"/>
                  <a:ea typeface="微软雅黑" pitchFamily="34" charset="-122"/>
                </a:rPr>
              </a:br>
              <a:r>
                <a:rPr lang="en-US" sz="2200" dirty="0">
                  <a:solidFill>
                    <a:srgbClr val="FFFFFF"/>
                  </a:solidFill>
                  <a:latin typeface="微软雅黑" pitchFamily="34" charset="-122"/>
                  <a:ea typeface="微软雅黑" pitchFamily="34" charset="-122"/>
                </a:rPr>
                <a:t>&amp; </a:t>
              </a:r>
              <a:r>
                <a:rPr lang="zh-CN" altLang="en-US" sz="2200" dirty="0">
                  <a:solidFill>
                    <a:srgbClr val="FFFFFF"/>
                  </a:solidFill>
                  <a:latin typeface="微软雅黑" pitchFamily="34" charset="-122"/>
                  <a:ea typeface="微软雅黑" pitchFamily="34" charset="-122"/>
                </a:rPr>
                <a:t>新的价值</a:t>
              </a:r>
              <a:endParaRPr lang="en-US" sz="2200" dirty="0">
                <a:solidFill>
                  <a:srgbClr val="FFFFFF"/>
                </a:solidFill>
                <a:latin typeface="微软雅黑" pitchFamily="34" charset="-122"/>
                <a:ea typeface="微软雅黑" pitchFamily="34" charset="-122"/>
              </a:endParaRPr>
            </a:p>
          </p:txBody>
        </p:sp>
      </p:grpSp>
      <p:sp>
        <p:nvSpPr>
          <p:cNvPr id="635909" name="Oval 5"/>
          <p:cNvSpPr>
            <a:spLocks noChangeArrowheads="1"/>
          </p:cNvSpPr>
          <p:nvPr/>
        </p:nvSpPr>
        <p:spPr bwMode="auto">
          <a:xfrm>
            <a:off x="2474913" y="1558925"/>
            <a:ext cx="4210050" cy="4210050"/>
          </a:xfrm>
          <a:prstGeom prst="ellipse">
            <a:avLst/>
          </a:prstGeom>
          <a:gradFill rotWithShape="1">
            <a:gsLst>
              <a:gs pos="0">
                <a:schemeClr val="tx1">
                  <a:alpha val="98000"/>
                </a:schemeClr>
              </a:gs>
              <a:gs pos="100000">
                <a:schemeClr val="tx1">
                  <a:alpha val="0"/>
                </a:schemeClr>
              </a:gs>
            </a:gsLst>
            <a:path path="shape">
              <a:fillToRect l="50000" t="50000" r="50000" b="50000"/>
            </a:path>
          </a:gradFill>
          <a:ln w="161925">
            <a:solidFill>
              <a:schemeClr val="tx2">
                <a:alpha val="10980"/>
              </a:schemeClr>
            </a:solidFill>
            <a:round/>
            <a:headEnd/>
            <a:tailEnd/>
          </a:ln>
        </p:spPr>
        <p:txBody>
          <a:bodyPr wrap="none" anchor="ctr"/>
          <a:lstStyle/>
          <a:p>
            <a:pPr fontAlgn="auto">
              <a:spcBef>
                <a:spcPts val="0"/>
              </a:spcBef>
              <a:spcAft>
                <a:spcPts val="0"/>
              </a:spcAft>
              <a:defRPr/>
            </a:pPr>
            <a:endParaRPr lang="en-US" sz="1800" dirty="0">
              <a:solidFill>
                <a:srgbClr val="FFFFFF"/>
              </a:solidFill>
              <a:latin typeface="微软雅黑" pitchFamily="34" charset="-122"/>
              <a:ea typeface="微软雅黑" pitchFamily="34" charset="-122"/>
            </a:endParaRPr>
          </a:p>
        </p:txBody>
      </p:sp>
      <p:grpSp>
        <p:nvGrpSpPr>
          <p:cNvPr id="3" name="Group 6"/>
          <p:cNvGrpSpPr>
            <a:grpSpLocks/>
          </p:cNvGrpSpPr>
          <p:nvPr/>
        </p:nvGrpSpPr>
        <p:grpSpPr bwMode="auto">
          <a:xfrm>
            <a:off x="5665788" y="4784725"/>
            <a:ext cx="2651125" cy="749300"/>
            <a:chOff x="3569" y="3014"/>
            <a:chExt cx="1670" cy="472"/>
          </a:xfrm>
        </p:grpSpPr>
        <p:pic>
          <p:nvPicPr>
            <p:cNvPr id="132137" name="Picture 7" descr="arrow-green"/>
            <p:cNvPicPr>
              <a:picLocks noChangeArrowheads="1"/>
            </p:cNvPicPr>
            <p:nvPr/>
          </p:nvPicPr>
          <p:blipFill>
            <a:blip r:embed="rId4">
              <a:lum bright="-12000"/>
            </a:blip>
            <a:srcRect/>
            <a:stretch>
              <a:fillRect/>
            </a:stretch>
          </p:blipFill>
          <p:spPr bwMode="auto">
            <a:xfrm rot="8116403">
              <a:off x="3569" y="3014"/>
              <a:ext cx="777" cy="472"/>
            </a:xfrm>
            <a:prstGeom prst="rect">
              <a:avLst/>
            </a:prstGeom>
            <a:noFill/>
            <a:ln w="9525">
              <a:noFill/>
              <a:miter lim="800000"/>
              <a:headEnd/>
              <a:tailEnd/>
            </a:ln>
          </p:spPr>
        </p:pic>
        <p:sp>
          <p:nvSpPr>
            <p:cNvPr id="635912" name="Rectangle 8"/>
            <p:cNvSpPr>
              <a:spLocks noChangeArrowheads="1"/>
            </p:cNvSpPr>
            <p:nvPr/>
          </p:nvSpPr>
          <p:spPr bwMode="auto">
            <a:xfrm>
              <a:off x="3891" y="3187"/>
              <a:ext cx="1348" cy="227"/>
            </a:xfrm>
            <a:prstGeom prst="rect">
              <a:avLst/>
            </a:prstGeom>
            <a:noFill/>
            <a:ln w="12700" algn="ctr">
              <a:noFill/>
              <a:miter lim="800000"/>
              <a:headEnd/>
              <a:tailEnd/>
            </a:ln>
            <a:effectLst/>
          </p:spPr>
          <p:txBody>
            <a:bodyPr wrap="none">
              <a:spAutoFit/>
            </a:bodyPr>
            <a:lstStyle/>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最终用户生产力</a:t>
              </a:r>
              <a:endParaRPr lang="en-US" sz="2200" dirty="0">
                <a:solidFill>
                  <a:srgbClr val="FFFFFF"/>
                </a:solidFill>
                <a:latin typeface="微软雅黑" pitchFamily="34" charset="-122"/>
                <a:ea typeface="微软雅黑" pitchFamily="34" charset="-122"/>
              </a:endParaRPr>
            </a:p>
          </p:txBody>
        </p:sp>
      </p:grpSp>
      <p:grpSp>
        <p:nvGrpSpPr>
          <p:cNvPr id="4" name="Group 9"/>
          <p:cNvGrpSpPr>
            <a:grpSpLocks/>
          </p:cNvGrpSpPr>
          <p:nvPr/>
        </p:nvGrpSpPr>
        <p:grpSpPr bwMode="auto">
          <a:xfrm>
            <a:off x="1849438" y="4784725"/>
            <a:ext cx="1751012" cy="858838"/>
            <a:chOff x="1165" y="3014"/>
            <a:chExt cx="1103" cy="541"/>
          </a:xfrm>
        </p:grpSpPr>
        <p:pic>
          <p:nvPicPr>
            <p:cNvPr id="132135" name="Picture 10" descr="arrow-green"/>
            <p:cNvPicPr>
              <a:picLocks noChangeArrowheads="1"/>
            </p:cNvPicPr>
            <p:nvPr/>
          </p:nvPicPr>
          <p:blipFill>
            <a:blip r:embed="rId4">
              <a:lum bright="-12000"/>
            </a:blip>
            <a:srcRect/>
            <a:stretch>
              <a:fillRect/>
            </a:stretch>
          </p:blipFill>
          <p:spPr bwMode="auto">
            <a:xfrm rot="13483597" flipH="1">
              <a:off x="1491" y="3014"/>
              <a:ext cx="777" cy="472"/>
            </a:xfrm>
            <a:prstGeom prst="rect">
              <a:avLst/>
            </a:prstGeom>
            <a:noFill/>
            <a:ln w="9525">
              <a:noFill/>
              <a:miter lim="800000"/>
              <a:headEnd/>
              <a:tailEnd/>
            </a:ln>
          </p:spPr>
        </p:pic>
        <p:sp>
          <p:nvSpPr>
            <p:cNvPr id="635915" name="Rectangle 11"/>
            <p:cNvSpPr>
              <a:spLocks noChangeArrowheads="1"/>
            </p:cNvSpPr>
            <p:nvPr/>
          </p:nvSpPr>
          <p:spPr bwMode="auto">
            <a:xfrm>
              <a:off x="1165" y="3328"/>
              <a:ext cx="820" cy="227"/>
            </a:xfrm>
            <a:prstGeom prst="rect">
              <a:avLst/>
            </a:prstGeom>
            <a:noFill/>
            <a:ln w="12700" algn="ctr">
              <a:noFill/>
              <a:miter lim="800000"/>
              <a:headEnd/>
              <a:tailEnd/>
            </a:ln>
            <a:effectLst/>
          </p:spPr>
          <p:txBody>
            <a:bodyPr wrap="none">
              <a:spAutoFit/>
            </a:bodyPr>
            <a:lstStyle/>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联系客户</a:t>
              </a:r>
              <a:endParaRPr lang="en-US" sz="2200" dirty="0">
                <a:solidFill>
                  <a:srgbClr val="FFFFFF"/>
                </a:solidFill>
                <a:latin typeface="微软雅黑" pitchFamily="34" charset="-122"/>
                <a:ea typeface="微软雅黑" pitchFamily="34" charset="-122"/>
              </a:endParaRPr>
            </a:p>
          </p:txBody>
        </p:sp>
      </p:grpSp>
      <p:grpSp>
        <p:nvGrpSpPr>
          <p:cNvPr id="5" name="Group 12"/>
          <p:cNvGrpSpPr>
            <a:grpSpLocks/>
          </p:cNvGrpSpPr>
          <p:nvPr/>
        </p:nvGrpSpPr>
        <p:grpSpPr bwMode="auto">
          <a:xfrm>
            <a:off x="6496050" y="3240088"/>
            <a:ext cx="2470150" cy="1236662"/>
            <a:chOff x="4092" y="2041"/>
            <a:chExt cx="1556" cy="779"/>
          </a:xfrm>
        </p:grpSpPr>
        <p:pic>
          <p:nvPicPr>
            <p:cNvPr id="132133" name="Picture 13" descr="arrow-red"/>
            <p:cNvPicPr>
              <a:picLocks noChangeAspect="1" noChangeArrowheads="1"/>
            </p:cNvPicPr>
            <p:nvPr/>
          </p:nvPicPr>
          <p:blipFill>
            <a:blip r:embed="rId5"/>
            <a:srcRect/>
            <a:stretch>
              <a:fillRect/>
            </a:stretch>
          </p:blipFill>
          <p:spPr bwMode="auto">
            <a:xfrm>
              <a:off x="4092" y="2041"/>
              <a:ext cx="475" cy="779"/>
            </a:xfrm>
            <a:prstGeom prst="rect">
              <a:avLst/>
            </a:prstGeom>
            <a:noFill/>
            <a:ln w="9525">
              <a:noFill/>
              <a:miter lim="800000"/>
              <a:headEnd/>
              <a:tailEnd/>
            </a:ln>
          </p:spPr>
        </p:pic>
        <p:sp>
          <p:nvSpPr>
            <p:cNvPr id="635918" name="Rectangle 14"/>
            <p:cNvSpPr>
              <a:spLocks noChangeArrowheads="1"/>
            </p:cNvSpPr>
            <p:nvPr/>
          </p:nvSpPr>
          <p:spPr bwMode="auto">
            <a:xfrm>
              <a:off x="4300" y="2239"/>
              <a:ext cx="1348" cy="396"/>
            </a:xfrm>
            <a:prstGeom prst="rect">
              <a:avLst/>
            </a:prstGeom>
            <a:noFill/>
            <a:ln w="12700" algn="ctr">
              <a:noFill/>
              <a:miter lim="800000"/>
              <a:headEnd/>
              <a:tailEnd/>
            </a:ln>
            <a:effectLst/>
          </p:spPr>
          <p:txBody>
            <a:bodyPr wrap="none">
              <a:spAutoFit/>
            </a:bodyPr>
            <a:lstStyle/>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保持企业更好的</a:t>
              </a:r>
              <a:endParaRPr lang="en-US" altLang="zh-CN" sz="2200" dirty="0">
                <a:solidFill>
                  <a:srgbClr val="FFFFFF"/>
                </a:solidFill>
                <a:latin typeface="微软雅黑" pitchFamily="34" charset="-122"/>
                <a:ea typeface="微软雅黑" pitchFamily="34" charset="-122"/>
              </a:endParaRPr>
            </a:p>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运转</a:t>
              </a:r>
              <a:endParaRPr lang="en-US" sz="2200" dirty="0">
                <a:solidFill>
                  <a:srgbClr val="FFFFFF"/>
                </a:solidFill>
                <a:latin typeface="微软雅黑" pitchFamily="34" charset="-122"/>
                <a:ea typeface="微软雅黑" pitchFamily="34" charset="-122"/>
              </a:endParaRPr>
            </a:p>
          </p:txBody>
        </p:sp>
      </p:grpSp>
      <p:grpSp>
        <p:nvGrpSpPr>
          <p:cNvPr id="6" name="Group 15"/>
          <p:cNvGrpSpPr>
            <a:grpSpLocks/>
          </p:cNvGrpSpPr>
          <p:nvPr/>
        </p:nvGrpSpPr>
        <p:grpSpPr bwMode="auto">
          <a:xfrm>
            <a:off x="2593975" y="1839913"/>
            <a:ext cx="3695700" cy="3727450"/>
            <a:chOff x="1438" y="827"/>
            <a:chExt cx="2764" cy="2788"/>
          </a:xfrm>
        </p:grpSpPr>
        <p:pic>
          <p:nvPicPr>
            <p:cNvPr id="132130" name="Picture 16" descr="IT Woman standing wires servers man laptop technical tech shadow"/>
            <p:cNvPicPr>
              <a:picLocks noChangeAspect="1" noChangeArrowheads="1"/>
            </p:cNvPicPr>
            <p:nvPr/>
          </p:nvPicPr>
          <p:blipFill>
            <a:blip r:embed="rId6">
              <a:lum contrast="-4000"/>
            </a:blip>
            <a:srcRect/>
            <a:stretch>
              <a:fillRect/>
            </a:stretch>
          </p:blipFill>
          <p:spPr bwMode="auto">
            <a:xfrm flipH="1">
              <a:off x="2377" y="827"/>
              <a:ext cx="1825" cy="2064"/>
            </a:xfrm>
            <a:prstGeom prst="rect">
              <a:avLst/>
            </a:prstGeom>
            <a:noFill/>
            <a:ln w="9525">
              <a:noFill/>
              <a:miter lim="800000"/>
              <a:headEnd/>
              <a:tailEnd/>
            </a:ln>
          </p:spPr>
        </p:pic>
        <p:pic>
          <p:nvPicPr>
            <p:cNvPr id="132131" name="Picture 17" descr="IT Work working man laptop technical tech"/>
            <p:cNvPicPr>
              <a:picLocks noChangeAspect="1" noChangeArrowheads="1"/>
            </p:cNvPicPr>
            <p:nvPr/>
          </p:nvPicPr>
          <p:blipFill>
            <a:blip r:embed="rId7">
              <a:lum contrast="-4000"/>
            </a:blip>
            <a:srcRect/>
            <a:stretch>
              <a:fillRect/>
            </a:stretch>
          </p:blipFill>
          <p:spPr bwMode="auto">
            <a:xfrm>
              <a:off x="1438" y="1590"/>
              <a:ext cx="1570" cy="1045"/>
            </a:xfrm>
            <a:prstGeom prst="rect">
              <a:avLst/>
            </a:prstGeom>
            <a:noFill/>
            <a:ln w="9525">
              <a:noFill/>
              <a:miter lim="800000"/>
              <a:headEnd/>
              <a:tailEnd/>
            </a:ln>
          </p:spPr>
        </p:pic>
        <p:pic>
          <p:nvPicPr>
            <p:cNvPr id="132132" name="Picture 18" descr="MSD Developer Chad man desk laptop working smiling harware concentrating monitor"/>
            <p:cNvPicPr>
              <a:picLocks noChangeAspect="1" noChangeArrowheads="1"/>
            </p:cNvPicPr>
            <p:nvPr/>
          </p:nvPicPr>
          <p:blipFill>
            <a:blip r:embed="rId8">
              <a:lum contrast="-4000"/>
            </a:blip>
            <a:srcRect/>
            <a:stretch>
              <a:fillRect/>
            </a:stretch>
          </p:blipFill>
          <p:spPr bwMode="auto">
            <a:xfrm>
              <a:off x="2021" y="2304"/>
              <a:ext cx="1727" cy="1311"/>
            </a:xfrm>
            <a:prstGeom prst="rect">
              <a:avLst/>
            </a:prstGeom>
            <a:noFill/>
            <a:ln w="9525">
              <a:noFill/>
              <a:miter lim="800000"/>
              <a:headEnd/>
              <a:tailEnd/>
            </a:ln>
          </p:spPr>
        </p:pic>
      </p:grpSp>
      <p:grpSp>
        <p:nvGrpSpPr>
          <p:cNvPr id="7" name="Group 19"/>
          <p:cNvGrpSpPr>
            <a:grpSpLocks/>
          </p:cNvGrpSpPr>
          <p:nvPr/>
        </p:nvGrpSpPr>
        <p:grpSpPr bwMode="auto">
          <a:xfrm>
            <a:off x="6149975" y="1900238"/>
            <a:ext cx="1084263" cy="1236662"/>
            <a:chOff x="3874" y="1197"/>
            <a:chExt cx="683" cy="779"/>
          </a:xfrm>
        </p:grpSpPr>
        <p:pic>
          <p:nvPicPr>
            <p:cNvPr id="132128" name="Picture 20" descr="arrow-red"/>
            <p:cNvPicPr>
              <a:picLocks noChangeAspect="1" noChangeArrowheads="1"/>
            </p:cNvPicPr>
            <p:nvPr/>
          </p:nvPicPr>
          <p:blipFill>
            <a:blip r:embed="rId9"/>
            <a:srcRect/>
            <a:stretch>
              <a:fillRect/>
            </a:stretch>
          </p:blipFill>
          <p:spPr bwMode="auto">
            <a:xfrm rot="-7158978">
              <a:off x="3722" y="1349"/>
              <a:ext cx="779" cy="475"/>
            </a:xfrm>
            <a:prstGeom prst="rect">
              <a:avLst/>
            </a:prstGeom>
            <a:noFill/>
            <a:ln w="9525">
              <a:noFill/>
              <a:miter lim="800000"/>
              <a:headEnd/>
              <a:tailEnd/>
            </a:ln>
          </p:spPr>
        </p:pic>
        <p:sp>
          <p:nvSpPr>
            <p:cNvPr id="635925" name="Rectangle 21"/>
            <p:cNvSpPr>
              <a:spLocks noChangeArrowheads="1"/>
            </p:cNvSpPr>
            <p:nvPr/>
          </p:nvSpPr>
          <p:spPr bwMode="auto">
            <a:xfrm>
              <a:off x="4089" y="1407"/>
              <a:ext cx="468" cy="269"/>
            </a:xfrm>
            <a:prstGeom prst="rect">
              <a:avLst/>
            </a:prstGeom>
            <a:noFill/>
            <a:ln w="12700" algn="ctr">
              <a:noFill/>
              <a:miter lim="800000"/>
              <a:headEnd/>
              <a:tailEnd/>
            </a:ln>
            <a:effectLst/>
          </p:spPr>
          <p:txBody>
            <a:bodyPr wrap="none">
              <a:spAutoFit/>
            </a:bodyPr>
            <a:lstStyle/>
            <a:p>
              <a:pPr fontAlgn="auto">
                <a:spcAft>
                  <a:spcPts val="0"/>
                </a:spcAft>
                <a:defRPr/>
              </a:pPr>
              <a:r>
                <a:rPr lang="zh-CN" altLang="en-US" sz="2200" dirty="0">
                  <a:solidFill>
                    <a:srgbClr val="FFFFFF"/>
                  </a:solidFill>
                  <a:latin typeface="微软雅黑" pitchFamily="34" charset="-122"/>
                  <a:ea typeface="微软雅黑" pitchFamily="34" charset="-122"/>
                </a:rPr>
                <a:t>安全</a:t>
              </a:r>
              <a:endParaRPr lang="en-US" sz="2200" dirty="0">
                <a:solidFill>
                  <a:srgbClr val="FFFFFF"/>
                </a:solidFill>
                <a:latin typeface="微软雅黑" pitchFamily="34" charset="-122"/>
                <a:ea typeface="微软雅黑" pitchFamily="34" charset="-122"/>
              </a:endParaRPr>
            </a:p>
          </p:txBody>
        </p:sp>
      </p:grpSp>
      <p:grpSp>
        <p:nvGrpSpPr>
          <p:cNvPr id="8" name="Group 24"/>
          <p:cNvGrpSpPr>
            <a:grpSpLocks/>
          </p:cNvGrpSpPr>
          <p:nvPr/>
        </p:nvGrpSpPr>
        <p:grpSpPr bwMode="auto">
          <a:xfrm>
            <a:off x="1571625" y="1900238"/>
            <a:ext cx="1435100" cy="1236662"/>
            <a:chOff x="990" y="1197"/>
            <a:chExt cx="904" cy="779"/>
          </a:xfrm>
        </p:grpSpPr>
        <p:pic>
          <p:nvPicPr>
            <p:cNvPr id="132126" name="Picture 25" descr="arrow-red"/>
            <p:cNvPicPr>
              <a:picLocks noChangeAspect="1" noChangeArrowheads="1"/>
            </p:cNvPicPr>
            <p:nvPr/>
          </p:nvPicPr>
          <p:blipFill>
            <a:blip r:embed="rId9"/>
            <a:srcRect/>
            <a:stretch>
              <a:fillRect/>
            </a:stretch>
          </p:blipFill>
          <p:spPr bwMode="auto">
            <a:xfrm rot="7158978" flipH="1">
              <a:off x="1267" y="1349"/>
              <a:ext cx="779" cy="475"/>
            </a:xfrm>
            <a:prstGeom prst="rect">
              <a:avLst/>
            </a:prstGeom>
            <a:noFill/>
            <a:ln w="9525">
              <a:noFill/>
              <a:miter lim="800000"/>
              <a:headEnd/>
              <a:tailEnd/>
            </a:ln>
          </p:spPr>
        </p:pic>
        <p:sp>
          <p:nvSpPr>
            <p:cNvPr id="635930" name="Rectangle 26"/>
            <p:cNvSpPr>
              <a:spLocks noChangeArrowheads="1"/>
            </p:cNvSpPr>
            <p:nvPr/>
          </p:nvSpPr>
          <p:spPr bwMode="auto">
            <a:xfrm>
              <a:off x="990" y="1222"/>
              <a:ext cx="468" cy="269"/>
            </a:xfrm>
            <a:prstGeom prst="rect">
              <a:avLst/>
            </a:prstGeom>
            <a:noFill/>
            <a:ln w="12700" algn="ctr">
              <a:noFill/>
              <a:miter lim="800000"/>
              <a:headEnd/>
              <a:tailEnd/>
            </a:ln>
            <a:effectLst/>
          </p:spPr>
          <p:txBody>
            <a:bodyPr wrap="none">
              <a:spAutoFit/>
            </a:bodyPr>
            <a:lstStyle/>
            <a:p>
              <a:pPr fontAlgn="auto">
                <a:spcAft>
                  <a:spcPts val="0"/>
                </a:spcAft>
                <a:defRPr/>
              </a:pPr>
              <a:r>
                <a:rPr lang="zh-CN" altLang="en-US" sz="2200" dirty="0">
                  <a:solidFill>
                    <a:srgbClr val="FFFFFF"/>
                  </a:solidFill>
                  <a:latin typeface="微软雅黑" pitchFamily="34" charset="-122"/>
                  <a:ea typeface="微软雅黑" pitchFamily="34" charset="-122"/>
                </a:rPr>
                <a:t>竞争</a:t>
              </a:r>
              <a:endParaRPr lang="en-US" sz="2200" dirty="0">
                <a:solidFill>
                  <a:srgbClr val="FFFFFF"/>
                </a:solidFill>
                <a:latin typeface="微软雅黑" pitchFamily="34" charset="-122"/>
                <a:ea typeface="微软雅黑" pitchFamily="34" charset="-122"/>
              </a:endParaRPr>
            </a:p>
          </p:txBody>
        </p:sp>
      </p:grpSp>
      <p:grpSp>
        <p:nvGrpSpPr>
          <p:cNvPr id="9" name="Group 27"/>
          <p:cNvGrpSpPr>
            <a:grpSpLocks/>
          </p:cNvGrpSpPr>
          <p:nvPr/>
        </p:nvGrpSpPr>
        <p:grpSpPr bwMode="auto">
          <a:xfrm>
            <a:off x="2359025" y="1125538"/>
            <a:ext cx="2001838" cy="820737"/>
            <a:chOff x="1486" y="709"/>
            <a:chExt cx="1261" cy="517"/>
          </a:xfrm>
        </p:grpSpPr>
        <p:pic>
          <p:nvPicPr>
            <p:cNvPr id="132124" name="Picture 28" descr="arrow-red"/>
            <p:cNvPicPr>
              <a:picLocks noChangeAspect="1" noChangeArrowheads="1"/>
            </p:cNvPicPr>
            <p:nvPr/>
          </p:nvPicPr>
          <p:blipFill>
            <a:blip r:embed="rId9"/>
            <a:srcRect/>
            <a:stretch>
              <a:fillRect/>
            </a:stretch>
          </p:blipFill>
          <p:spPr bwMode="auto">
            <a:xfrm rot="8806844" flipH="1">
              <a:off x="1968" y="751"/>
              <a:ext cx="779" cy="475"/>
            </a:xfrm>
            <a:prstGeom prst="rect">
              <a:avLst/>
            </a:prstGeom>
            <a:noFill/>
            <a:ln w="9525">
              <a:noFill/>
              <a:miter lim="800000"/>
              <a:headEnd/>
              <a:tailEnd/>
            </a:ln>
          </p:spPr>
        </p:pic>
        <p:sp>
          <p:nvSpPr>
            <p:cNvPr id="635933" name="Rectangle 29"/>
            <p:cNvSpPr>
              <a:spLocks noChangeArrowheads="1"/>
            </p:cNvSpPr>
            <p:nvPr/>
          </p:nvSpPr>
          <p:spPr bwMode="auto">
            <a:xfrm>
              <a:off x="1486" y="709"/>
              <a:ext cx="820" cy="227"/>
            </a:xfrm>
            <a:prstGeom prst="rect">
              <a:avLst/>
            </a:prstGeom>
            <a:noFill/>
            <a:ln w="12700" algn="ctr">
              <a:noFill/>
              <a:miter lim="800000"/>
              <a:headEnd/>
              <a:tailEnd/>
            </a:ln>
            <a:effectLst/>
          </p:spPr>
          <p:txBody>
            <a:bodyPr wrap="none">
              <a:spAutoFit/>
            </a:bodyPr>
            <a:lstStyle/>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技术更新</a:t>
              </a:r>
              <a:endParaRPr lang="en-US" sz="2200" dirty="0">
                <a:solidFill>
                  <a:srgbClr val="FFFFFF"/>
                </a:solidFill>
                <a:latin typeface="微软雅黑" pitchFamily="34" charset="-122"/>
                <a:ea typeface="微软雅黑" pitchFamily="34" charset="-122"/>
              </a:endParaRPr>
            </a:p>
          </p:txBody>
        </p:sp>
      </p:grpSp>
      <p:grpSp>
        <p:nvGrpSpPr>
          <p:cNvPr id="10" name="Group 30"/>
          <p:cNvGrpSpPr>
            <a:grpSpLocks/>
          </p:cNvGrpSpPr>
          <p:nvPr/>
        </p:nvGrpSpPr>
        <p:grpSpPr bwMode="auto">
          <a:xfrm>
            <a:off x="4819650" y="1125538"/>
            <a:ext cx="1728788" cy="820737"/>
            <a:chOff x="3036" y="709"/>
            <a:chExt cx="1089" cy="517"/>
          </a:xfrm>
        </p:grpSpPr>
        <p:pic>
          <p:nvPicPr>
            <p:cNvPr id="132122" name="Picture 31" descr="arrow-red"/>
            <p:cNvPicPr>
              <a:picLocks noChangeAspect="1" noChangeArrowheads="1"/>
            </p:cNvPicPr>
            <p:nvPr/>
          </p:nvPicPr>
          <p:blipFill>
            <a:blip r:embed="rId9"/>
            <a:srcRect/>
            <a:stretch>
              <a:fillRect/>
            </a:stretch>
          </p:blipFill>
          <p:spPr bwMode="auto">
            <a:xfrm rot="-8806844">
              <a:off x="3036" y="751"/>
              <a:ext cx="779" cy="475"/>
            </a:xfrm>
            <a:prstGeom prst="rect">
              <a:avLst/>
            </a:prstGeom>
            <a:noFill/>
            <a:ln w="9525">
              <a:noFill/>
              <a:miter lim="800000"/>
              <a:headEnd/>
              <a:tailEnd/>
            </a:ln>
          </p:spPr>
        </p:pic>
        <p:sp>
          <p:nvSpPr>
            <p:cNvPr id="635936" name="Rectangle 32"/>
            <p:cNvSpPr>
              <a:spLocks noChangeArrowheads="1"/>
            </p:cNvSpPr>
            <p:nvPr/>
          </p:nvSpPr>
          <p:spPr bwMode="auto">
            <a:xfrm>
              <a:off x="3305" y="709"/>
              <a:ext cx="820" cy="227"/>
            </a:xfrm>
            <a:prstGeom prst="rect">
              <a:avLst/>
            </a:prstGeom>
            <a:noFill/>
            <a:ln w="12700" algn="ctr">
              <a:noFill/>
              <a:miter lim="800000"/>
              <a:headEnd/>
              <a:tailEnd/>
            </a:ln>
            <a:effectLst/>
          </p:spPr>
          <p:txBody>
            <a:bodyPr wrap="none">
              <a:spAutoFit/>
            </a:bodyPr>
            <a:lstStyle/>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服从规则</a:t>
              </a:r>
              <a:endParaRPr lang="en-US" sz="2200" dirty="0">
                <a:solidFill>
                  <a:srgbClr val="FFFFFF"/>
                </a:solidFill>
                <a:latin typeface="微软雅黑" pitchFamily="34" charset="-122"/>
                <a:ea typeface="微软雅黑" pitchFamily="34" charset="-122"/>
              </a:endParaRPr>
            </a:p>
          </p:txBody>
        </p:sp>
      </p:grpSp>
      <p:grpSp>
        <p:nvGrpSpPr>
          <p:cNvPr id="11" name="Group 33"/>
          <p:cNvGrpSpPr>
            <a:grpSpLocks/>
          </p:cNvGrpSpPr>
          <p:nvPr/>
        </p:nvGrpSpPr>
        <p:grpSpPr bwMode="auto">
          <a:xfrm>
            <a:off x="1111250" y="3240088"/>
            <a:ext cx="1619250" cy="1236662"/>
            <a:chOff x="700" y="2041"/>
            <a:chExt cx="1020" cy="779"/>
          </a:xfrm>
        </p:grpSpPr>
        <p:pic>
          <p:nvPicPr>
            <p:cNvPr id="132120" name="Picture 34" descr="arrow-red"/>
            <p:cNvPicPr>
              <a:picLocks noChangeAspect="1" noChangeArrowheads="1"/>
            </p:cNvPicPr>
            <p:nvPr/>
          </p:nvPicPr>
          <p:blipFill>
            <a:blip r:embed="rId10"/>
            <a:srcRect/>
            <a:stretch>
              <a:fillRect/>
            </a:stretch>
          </p:blipFill>
          <p:spPr bwMode="auto">
            <a:xfrm>
              <a:off x="1245" y="2041"/>
              <a:ext cx="475" cy="779"/>
            </a:xfrm>
            <a:prstGeom prst="rect">
              <a:avLst/>
            </a:prstGeom>
            <a:noFill/>
            <a:ln w="9525">
              <a:noFill/>
              <a:miter lim="800000"/>
              <a:headEnd/>
              <a:tailEnd/>
            </a:ln>
          </p:spPr>
        </p:pic>
        <p:sp>
          <p:nvSpPr>
            <p:cNvPr id="635939" name="Rectangle 35"/>
            <p:cNvSpPr>
              <a:spLocks noChangeArrowheads="1"/>
            </p:cNvSpPr>
            <p:nvPr/>
          </p:nvSpPr>
          <p:spPr bwMode="auto">
            <a:xfrm>
              <a:off x="700" y="2369"/>
              <a:ext cx="820" cy="227"/>
            </a:xfrm>
            <a:prstGeom prst="rect">
              <a:avLst/>
            </a:prstGeom>
            <a:noFill/>
            <a:ln w="12700" algn="ctr">
              <a:noFill/>
              <a:miter lim="800000"/>
              <a:headEnd/>
              <a:tailEnd/>
            </a:ln>
            <a:effectLst/>
          </p:spPr>
          <p:txBody>
            <a:bodyPr wrap="none">
              <a:spAutoFit/>
            </a:bodyPr>
            <a:lstStyle/>
            <a:p>
              <a:pPr fontAlgn="auto">
                <a:lnSpc>
                  <a:spcPct val="80000"/>
                </a:lnSpc>
                <a:spcAft>
                  <a:spcPts val="0"/>
                </a:spcAft>
                <a:defRPr/>
              </a:pPr>
              <a:r>
                <a:rPr lang="zh-CN" altLang="en-US" sz="2200" dirty="0">
                  <a:solidFill>
                    <a:srgbClr val="FFFFFF"/>
                  </a:solidFill>
                  <a:latin typeface="微软雅黑" pitchFamily="34" charset="-122"/>
                  <a:ea typeface="微软雅黑" pitchFamily="34" charset="-122"/>
                </a:rPr>
                <a:t>降低成本</a:t>
              </a:r>
              <a:endParaRPr lang="en-US" sz="2200" dirty="0">
                <a:solidFill>
                  <a:srgbClr val="FFFFFF"/>
                </a:solidFill>
                <a:latin typeface="微软雅黑" pitchFamily="34" charset="-122"/>
                <a:ea typeface="微软雅黑" pitchFamily="34" charset="-122"/>
              </a:endParaRPr>
            </a:p>
          </p:txBody>
        </p:sp>
      </p:grpSp>
      <p:grpSp>
        <p:nvGrpSpPr>
          <p:cNvPr id="12" name="Group 36"/>
          <p:cNvGrpSpPr>
            <a:grpSpLocks/>
          </p:cNvGrpSpPr>
          <p:nvPr/>
        </p:nvGrpSpPr>
        <p:grpSpPr bwMode="auto">
          <a:xfrm>
            <a:off x="2632075" y="2290763"/>
            <a:ext cx="4362450" cy="2860675"/>
            <a:chOff x="1658" y="1443"/>
            <a:chExt cx="2748" cy="1802"/>
          </a:xfrm>
        </p:grpSpPr>
        <p:grpSp>
          <p:nvGrpSpPr>
            <p:cNvPr id="132111" name="Group 37"/>
            <p:cNvGrpSpPr>
              <a:grpSpLocks/>
            </p:cNvGrpSpPr>
            <p:nvPr/>
          </p:nvGrpSpPr>
          <p:grpSpPr bwMode="auto">
            <a:xfrm>
              <a:off x="1658" y="1443"/>
              <a:ext cx="2748" cy="1802"/>
              <a:chOff x="1215" y="1069"/>
              <a:chExt cx="3330" cy="2184"/>
            </a:xfrm>
          </p:grpSpPr>
          <p:pic>
            <p:nvPicPr>
              <p:cNvPr id="132113" name="Picture 38" descr="pie"/>
              <p:cNvPicPr>
                <a:picLocks noChangeAspect="1" noChangeArrowheads="1"/>
              </p:cNvPicPr>
              <p:nvPr/>
            </p:nvPicPr>
            <p:blipFill>
              <a:blip r:embed="rId11"/>
              <a:srcRect/>
              <a:stretch>
                <a:fillRect/>
              </a:stretch>
            </p:blipFill>
            <p:spPr bwMode="auto">
              <a:xfrm>
                <a:off x="1215" y="1069"/>
                <a:ext cx="3330" cy="2184"/>
              </a:xfrm>
              <a:prstGeom prst="rect">
                <a:avLst/>
              </a:prstGeom>
              <a:noFill/>
              <a:ln w="9525">
                <a:noFill/>
                <a:miter lim="800000"/>
                <a:headEnd/>
                <a:tailEnd/>
              </a:ln>
            </p:spPr>
          </p:pic>
          <p:grpSp>
            <p:nvGrpSpPr>
              <p:cNvPr id="132114" name="Group 39"/>
              <p:cNvGrpSpPr>
                <a:grpSpLocks/>
              </p:cNvGrpSpPr>
              <p:nvPr/>
            </p:nvGrpSpPr>
            <p:grpSpPr bwMode="auto">
              <a:xfrm>
                <a:off x="1479" y="1800"/>
                <a:ext cx="725" cy="471"/>
                <a:chOff x="80" y="1808"/>
                <a:chExt cx="1252" cy="813"/>
              </a:xfrm>
            </p:grpSpPr>
            <p:pic>
              <p:nvPicPr>
                <p:cNvPr id="132118" name="Picture 40" descr="cooltools-1"/>
                <p:cNvPicPr>
                  <a:picLocks noChangeAspect="1" noChangeArrowheads="1"/>
                </p:cNvPicPr>
                <p:nvPr/>
              </p:nvPicPr>
              <p:blipFill>
                <a:blip r:embed="rId12"/>
                <a:srcRect/>
                <a:stretch>
                  <a:fillRect/>
                </a:stretch>
              </p:blipFill>
              <p:spPr bwMode="invGray">
                <a:xfrm>
                  <a:off x="80" y="1808"/>
                  <a:ext cx="987" cy="479"/>
                </a:xfrm>
                <a:prstGeom prst="rect">
                  <a:avLst/>
                </a:prstGeom>
                <a:noFill/>
                <a:ln w="9525">
                  <a:noFill/>
                  <a:miter lim="800000"/>
                  <a:headEnd/>
                  <a:tailEnd/>
                </a:ln>
              </p:spPr>
            </p:pic>
            <p:pic>
              <p:nvPicPr>
                <p:cNvPr id="132119" name="Picture 41" descr="cooltools-1"/>
                <p:cNvPicPr>
                  <a:picLocks noChangeAspect="1" noChangeArrowheads="1"/>
                </p:cNvPicPr>
                <p:nvPr/>
              </p:nvPicPr>
              <p:blipFill>
                <a:blip r:embed="rId13"/>
                <a:srcRect/>
                <a:stretch>
                  <a:fillRect/>
                </a:stretch>
              </p:blipFill>
              <p:spPr bwMode="invGray">
                <a:xfrm>
                  <a:off x="568" y="2272"/>
                  <a:ext cx="764" cy="349"/>
                </a:xfrm>
                <a:prstGeom prst="rect">
                  <a:avLst/>
                </a:prstGeom>
                <a:noFill/>
                <a:ln w="9525">
                  <a:noFill/>
                  <a:miter lim="800000"/>
                  <a:headEnd/>
                  <a:tailEnd/>
                </a:ln>
              </p:spPr>
            </p:pic>
          </p:grpSp>
          <p:grpSp>
            <p:nvGrpSpPr>
              <p:cNvPr id="132115" name="Group 42"/>
              <p:cNvGrpSpPr>
                <a:grpSpLocks/>
              </p:cNvGrpSpPr>
              <p:nvPr/>
            </p:nvGrpSpPr>
            <p:grpSpPr bwMode="auto">
              <a:xfrm>
                <a:off x="2731" y="1658"/>
                <a:ext cx="1178" cy="469"/>
                <a:chOff x="2739" y="1504"/>
                <a:chExt cx="1178" cy="469"/>
              </a:xfrm>
            </p:grpSpPr>
            <p:pic>
              <p:nvPicPr>
                <p:cNvPr id="132116" name="Picture 43" descr="cooltools-1"/>
                <p:cNvPicPr>
                  <a:picLocks noChangeAspect="1" noChangeArrowheads="1"/>
                </p:cNvPicPr>
                <p:nvPr/>
              </p:nvPicPr>
              <p:blipFill>
                <a:blip r:embed="rId14"/>
                <a:srcRect/>
                <a:stretch>
                  <a:fillRect/>
                </a:stretch>
              </p:blipFill>
              <p:spPr bwMode="invGray">
                <a:xfrm>
                  <a:off x="2953" y="1504"/>
                  <a:ext cx="577" cy="274"/>
                </a:xfrm>
                <a:prstGeom prst="rect">
                  <a:avLst/>
                </a:prstGeom>
                <a:noFill/>
                <a:ln w="9525">
                  <a:noFill/>
                  <a:miter lim="800000"/>
                  <a:headEnd/>
                  <a:tailEnd/>
                </a:ln>
              </p:spPr>
            </p:pic>
            <p:pic>
              <p:nvPicPr>
                <p:cNvPr id="132117" name="Picture 44" descr="cooltools-1"/>
                <p:cNvPicPr>
                  <a:picLocks noChangeAspect="1" noChangeArrowheads="1"/>
                </p:cNvPicPr>
                <p:nvPr/>
              </p:nvPicPr>
              <p:blipFill>
                <a:blip r:embed="rId15"/>
                <a:srcRect/>
                <a:stretch>
                  <a:fillRect/>
                </a:stretch>
              </p:blipFill>
              <p:spPr bwMode="invGray">
                <a:xfrm>
                  <a:off x="2739" y="1766"/>
                  <a:ext cx="1178" cy="207"/>
                </a:xfrm>
                <a:prstGeom prst="rect">
                  <a:avLst/>
                </a:prstGeom>
                <a:noFill/>
                <a:ln w="9525">
                  <a:noFill/>
                  <a:miter lim="800000"/>
                  <a:headEnd/>
                  <a:tailEnd/>
                </a:ln>
              </p:spPr>
            </p:pic>
          </p:grpSp>
        </p:grpSp>
        <p:pic>
          <p:nvPicPr>
            <p:cNvPr id="635949" name="Picture 45" descr="IT_budgets"/>
            <p:cNvPicPr>
              <a:picLocks noChangeAspect="1" noChangeArrowheads="1"/>
            </p:cNvPicPr>
            <p:nvPr/>
          </p:nvPicPr>
          <p:blipFill>
            <a:blip r:embed="rId16"/>
            <a:srcRect/>
            <a:stretch>
              <a:fillRect/>
            </a:stretch>
          </p:blipFill>
          <p:spPr bwMode="auto">
            <a:xfrm>
              <a:off x="2358" y="2826"/>
              <a:ext cx="1146" cy="302"/>
            </a:xfrm>
            <a:prstGeom prst="rect">
              <a:avLst/>
            </a:prstGeom>
            <a:noFill/>
            <a:effectLst>
              <a:outerShdw dist="12700" dir="10800000" algn="ctr" rotWithShape="0">
                <a:schemeClr val="bg2"/>
              </a:outerShdw>
            </a:effectLst>
          </p:spPr>
        </p:pic>
      </p:grpSp>
      <p:sp>
        <p:nvSpPr>
          <p:cNvPr id="46" name="Rectangle 19"/>
          <p:cNvSpPr txBox="1">
            <a:spLocks noChangeArrowheads="1"/>
          </p:cNvSpPr>
          <p:nvPr/>
        </p:nvSpPr>
        <p:spPr bwMode="auto">
          <a:xfrm>
            <a:off x="0" y="92075"/>
            <a:ext cx="9177338" cy="641350"/>
          </a:xfrm>
          <a:prstGeom prst="rect">
            <a:avLst/>
          </a:prstGeom>
          <a:noFill/>
          <a:ln w="9525" algn="ctr">
            <a:noFill/>
            <a:miter lim="800000"/>
            <a:headEnd/>
            <a:tailEnd/>
          </a:ln>
        </p:spPr>
        <p:txBody>
          <a:bodyPr>
            <a:spAutoFit/>
          </a:bodyPr>
          <a:lstStyle/>
          <a:p>
            <a:pPr>
              <a:lnSpc>
                <a:spcPct val="90000"/>
              </a:lnSpc>
              <a:defRPr/>
            </a:pPr>
            <a:r>
              <a:rPr 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IT</a:t>
            </a:r>
            <a:r>
              <a:rPr lang="zh-CN" alt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越来越大的压力</a:t>
            </a:r>
            <a:endParaRPr lang="en-GB"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32110" name="TextBox 44">
            <a:hlinkClick r:id="rId17"/>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1000"/>
                                        <p:tgtEl>
                                          <p:spTgt spid="10"/>
                                        </p:tgtEl>
                                      </p:cBhvr>
                                    </p:animEffect>
                                  </p:childTnLst>
                                </p:cTn>
                              </p:par>
                              <p:par>
                                <p:cTn id="8" presetID="1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Top)">
                                      <p:cBhvr>
                                        <p:cTn id="10" dur="1000"/>
                                        <p:tgtEl>
                                          <p:spTgt spid="9"/>
                                        </p:tgtEl>
                                      </p:cBhvr>
                                    </p:animEffect>
                                  </p:childTnLst>
                                </p:cTn>
                              </p:par>
                              <p:par>
                                <p:cTn id="11" presetID="1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Left)">
                                      <p:cBhvr>
                                        <p:cTn id="13" dur="1000"/>
                                        <p:tgtEl>
                                          <p:spTgt spid="8"/>
                                        </p:tgtEl>
                                      </p:cBhvr>
                                    </p:animEffect>
                                  </p:childTnLst>
                                </p:cTn>
                              </p:par>
                              <p:par>
                                <p:cTn id="14" presetID="1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lide(fromLeft)">
                                      <p:cBhvr>
                                        <p:cTn id="16" dur="1000"/>
                                        <p:tgtEl>
                                          <p:spTgt spid="11"/>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lide(fromBottom)">
                                      <p:cBhvr>
                                        <p:cTn id="19" dur="1000"/>
                                        <p:tgtEl>
                                          <p:spTgt spid="4"/>
                                        </p:tgtEl>
                                      </p:cBhvr>
                                    </p:animEffect>
                                  </p:childTnLst>
                                </p:cTn>
                              </p:par>
                              <p:par>
                                <p:cTn id="20" presetID="1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lide(fromBottom)">
                                      <p:cBhvr>
                                        <p:cTn id="22" dur="1000"/>
                                        <p:tgtEl>
                                          <p:spTgt spid="2"/>
                                        </p:tgtEl>
                                      </p:cBhvr>
                                    </p:animEffect>
                                  </p:childTnLst>
                                </p:cTn>
                              </p:par>
                              <p:par>
                                <p:cTn id="23" presetID="1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lide(fromBottom)">
                                      <p:cBhvr>
                                        <p:cTn id="25" dur="1000"/>
                                        <p:tgtEl>
                                          <p:spTgt spid="3"/>
                                        </p:tgtEl>
                                      </p:cBhvr>
                                    </p:animEffect>
                                  </p:childTnLst>
                                </p:cTn>
                              </p:par>
                              <p:par>
                                <p:cTn id="26" presetID="1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lide(fromRight)">
                                      <p:cBhvr>
                                        <p:cTn id="28" dur="1000"/>
                                        <p:tgtEl>
                                          <p:spTgt spid="5"/>
                                        </p:tgtEl>
                                      </p:cBhvr>
                                    </p:animEffect>
                                  </p:childTnLst>
                                </p:cTn>
                              </p:par>
                              <p:par>
                                <p:cTn id="29" presetID="12" presetClass="entr" presetSubtype="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lide(fromRight)">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2)">
                                      <p:cBhvr>
                                        <p:cTn id="36" dur="1000"/>
                                        <p:tgtEl>
                                          <p:spTgt spid="12"/>
                                        </p:tgtEl>
                                      </p:cBhvr>
                                    </p:animEffect>
                                  </p:childTnLst>
                                </p:cTn>
                              </p:par>
                              <p:par>
                                <p:cTn id="37" presetID="10" presetClass="exit" presetSubtype="0" fill="hold" nodeType="withEffect">
                                  <p:stCondLst>
                                    <p:cond delay="0"/>
                                  </p:stCondLst>
                                  <p:childTnLst>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635909"/>
                                        </p:tgtEl>
                                      </p:cBhvr>
                                    </p:animEffect>
                                    <p:set>
                                      <p:cBhvr>
                                        <p:cTn id="42" dur="1" fill="hold">
                                          <p:stCondLst>
                                            <p:cond delay="999"/>
                                          </p:stCondLst>
                                        </p:cTn>
                                        <p:tgtEl>
                                          <p:spTgt spid="6359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BOTTOM BAR DARKER.png"/>
          <p:cNvPicPr>
            <a:picLocks noChangeAspect="1"/>
          </p:cNvPicPr>
          <p:nvPr/>
        </p:nvPicPr>
        <p:blipFill>
          <a:blip r:embed="rId3"/>
          <a:srcRect/>
          <a:stretch>
            <a:fillRect/>
          </a:stretch>
        </p:blipFill>
        <p:spPr bwMode="invGray">
          <a:xfrm>
            <a:off x="0" y="4953000"/>
            <a:ext cx="9144000" cy="1905000"/>
          </a:xfrm>
          <a:prstGeom prst="rect">
            <a:avLst/>
          </a:prstGeom>
          <a:noFill/>
          <a:ln w="9525">
            <a:noFill/>
            <a:miter lim="800000"/>
            <a:headEnd/>
            <a:tailEnd/>
          </a:ln>
        </p:spPr>
      </p:pic>
      <p:sp>
        <p:nvSpPr>
          <p:cNvPr id="134146" name="Title 21"/>
          <p:cNvSpPr>
            <a:spLocks noGrp="1"/>
          </p:cNvSpPr>
          <p:nvPr>
            <p:ph type="title"/>
          </p:nvPr>
        </p:nvSpPr>
        <p:spPr>
          <a:xfrm>
            <a:off x="381000" y="319088"/>
            <a:ext cx="8382000" cy="757237"/>
          </a:xfrm>
        </p:spPr>
        <p:txBody>
          <a:bodyPr/>
          <a:lstStyle/>
          <a:p>
            <a:r>
              <a:rPr lang="zh-CN" altLang="en-US" b="1" smtClean="0">
                <a:solidFill>
                  <a:srgbClr val="FFC000"/>
                </a:solidFill>
                <a:latin typeface="微软雅黑" pitchFamily="34" charset="-122"/>
                <a:ea typeface="微软雅黑" pitchFamily="34" charset="-122"/>
              </a:rPr>
              <a:t>动态 </a:t>
            </a:r>
            <a:r>
              <a:rPr lang="zh-CN" altLang="zh-CN" b="1" smtClean="0">
                <a:solidFill>
                  <a:srgbClr val="FFC000"/>
                </a:solidFill>
                <a:latin typeface="微软雅黑" pitchFamily="34" charset="-122"/>
                <a:ea typeface="微软雅黑" pitchFamily="34" charset="-122"/>
              </a:rPr>
              <a:t>IT</a:t>
            </a:r>
            <a:endParaRPr lang="en-US" altLang="zh-CN" b="1" smtClean="0">
              <a:solidFill>
                <a:srgbClr val="FFC000"/>
              </a:solidFill>
              <a:latin typeface="微软雅黑" pitchFamily="34" charset="-122"/>
              <a:ea typeface="微软雅黑" pitchFamily="34" charset="-122"/>
            </a:endParaRPr>
          </a:p>
        </p:txBody>
      </p:sp>
      <p:grpSp>
        <p:nvGrpSpPr>
          <p:cNvPr id="3" name="Group 29"/>
          <p:cNvGrpSpPr>
            <a:grpSpLocks/>
          </p:cNvGrpSpPr>
          <p:nvPr/>
        </p:nvGrpSpPr>
        <p:grpSpPr bwMode="auto">
          <a:xfrm>
            <a:off x="512763" y="2732088"/>
            <a:ext cx="4095750" cy="1316037"/>
            <a:chOff x="512064" y="2456688"/>
            <a:chExt cx="4096512" cy="1316736"/>
          </a:xfrm>
        </p:grpSpPr>
        <p:sp>
          <p:nvSpPr>
            <p:cNvPr id="11" name="Round Single Corner Rectangle 10"/>
            <p:cNvSpPr/>
            <p:nvPr/>
          </p:nvSpPr>
          <p:spPr bwMode="invGray">
            <a:xfrm rot="10800000">
              <a:off x="533400" y="2474607"/>
              <a:ext cx="4063861" cy="1289673"/>
            </a:xfrm>
            <a:prstGeom prst="round1Rect">
              <a:avLst>
                <a:gd name="adj" fmla="val 50000"/>
              </a:avLst>
            </a:prstGeom>
            <a:gradFill flip="none" rotWithShape="0">
              <a:gsLst>
                <a:gs pos="0">
                  <a:schemeClr val="accent5">
                    <a:lumMod val="50000"/>
                    <a:alpha val="28000"/>
                  </a:schemeClr>
                </a:gs>
                <a:gs pos="93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481138" algn="ctr" defTabSz="914149" fontAlgn="auto">
                <a:lnSpc>
                  <a:spcPct val="80000"/>
                </a:lnSpc>
                <a:spcBef>
                  <a:spcPts val="0"/>
                </a:spcBef>
                <a:spcAft>
                  <a:spcPts val="0"/>
                </a:spcAft>
                <a:defRPr/>
              </a:pPr>
              <a:endParaRPr lang="en-US"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pic>
          <p:nvPicPr>
            <p:cNvPr id="134173" name="Picture 12" descr="C:\Program Files\Microsoft Resource DVD Artwork\DVD_ART\Artwork_Imagery\HARDWARE_IMAGERY\Illustration - Misc Hardware\XML Icons\XML Web Service.png"/>
            <p:cNvPicPr>
              <a:picLocks noChangeAspect="1" noChangeArrowheads="1"/>
            </p:cNvPicPr>
            <p:nvPr/>
          </p:nvPicPr>
          <p:blipFill>
            <a:blip r:embed="rId4"/>
            <a:srcRect/>
            <a:stretch>
              <a:fillRect/>
            </a:stretch>
          </p:blipFill>
          <p:spPr bwMode="invGray">
            <a:xfrm flipH="1">
              <a:off x="1066800" y="2548165"/>
              <a:ext cx="825500" cy="990600"/>
            </a:xfrm>
            <a:prstGeom prst="rect">
              <a:avLst/>
            </a:prstGeom>
            <a:noFill/>
            <a:ln w="9525">
              <a:noFill/>
              <a:miter lim="800000"/>
              <a:headEnd/>
              <a:tailEnd/>
            </a:ln>
          </p:spPr>
        </p:pic>
        <p:sp>
          <p:nvSpPr>
            <p:cNvPr id="42" name="TextBox 41"/>
            <p:cNvSpPr txBox="1"/>
            <p:nvPr/>
          </p:nvSpPr>
          <p:spPr bwMode="invGray">
            <a:xfrm>
              <a:off x="2742916" y="2895071"/>
              <a:ext cx="1403611" cy="457443"/>
            </a:xfrm>
            <a:prstGeom prst="rect">
              <a:avLst/>
            </a:prstGeom>
            <a:noFill/>
          </p:spPr>
          <p:txBody>
            <a:bodyPr wrap="none">
              <a:spAutoFit/>
            </a:bodyPr>
            <a:lstStyle/>
            <a:p>
              <a:pPr fontAlgn="auto">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面向服务</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4" name="Group 28"/>
          <p:cNvGrpSpPr>
            <a:grpSpLocks/>
          </p:cNvGrpSpPr>
          <p:nvPr/>
        </p:nvGrpSpPr>
        <p:grpSpPr bwMode="auto">
          <a:xfrm>
            <a:off x="4614863" y="2732088"/>
            <a:ext cx="4095750" cy="1316037"/>
            <a:chOff x="4614672" y="2456688"/>
            <a:chExt cx="4096512" cy="1316736"/>
          </a:xfrm>
        </p:grpSpPr>
        <p:sp>
          <p:nvSpPr>
            <p:cNvPr id="43" name="Round Single Corner Rectangle 42"/>
            <p:cNvSpPr/>
            <p:nvPr/>
          </p:nvSpPr>
          <p:spPr bwMode="invGray">
            <a:xfrm rot="10800000" flipH="1">
              <a:off x="4633832" y="2474607"/>
              <a:ext cx="4063861" cy="1289673"/>
            </a:xfrm>
            <a:prstGeom prst="round1Rect">
              <a:avLst>
                <a:gd name="adj" fmla="val 50000"/>
              </a:avLst>
            </a:prstGeom>
            <a:gradFill flip="none" rotWithShape="0">
              <a:gsLst>
                <a:gs pos="0">
                  <a:schemeClr val="accent5">
                    <a:lumMod val="50000"/>
                    <a:alpha val="28000"/>
                  </a:schemeClr>
                </a:gs>
                <a:gs pos="93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481138" algn="ctr" defTabSz="914149" fontAlgn="auto">
                <a:lnSpc>
                  <a:spcPct val="80000"/>
                </a:lnSpc>
                <a:spcBef>
                  <a:spcPts val="0"/>
                </a:spcBef>
                <a:spcAft>
                  <a:spcPts val="0"/>
                </a:spcAft>
                <a:defRPr/>
              </a:pPr>
              <a:endParaRPr lang="en-US"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pic>
          <p:nvPicPr>
            <p:cNvPr id="134168" name="Picture 11" descr="C:\Program Files\Microsoft Resource DVD Artwork\DVD_ART\Artwork_Imagery\HARDWARE_IMAGERY\Illustration - Misc Hardware\Windows Vista Illustration Icons\Users.png"/>
            <p:cNvPicPr>
              <a:picLocks noChangeAspect="1" noChangeArrowheads="1"/>
            </p:cNvPicPr>
            <p:nvPr/>
          </p:nvPicPr>
          <p:blipFill>
            <a:blip r:embed="rId5"/>
            <a:srcRect/>
            <a:stretch>
              <a:fillRect/>
            </a:stretch>
          </p:blipFill>
          <p:spPr bwMode="invGray">
            <a:xfrm>
              <a:off x="7220675" y="2487205"/>
              <a:ext cx="1149750" cy="1149750"/>
            </a:xfrm>
            <a:prstGeom prst="rect">
              <a:avLst/>
            </a:prstGeom>
            <a:noFill/>
            <a:ln w="9525">
              <a:noFill/>
              <a:miter lim="800000"/>
              <a:headEnd/>
              <a:tailEnd/>
            </a:ln>
          </p:spPr>
        </p:pic>
        <p:sp>
          <p:nvSpPr>
            <p:cNvPr id="44" name="TextBox 43"/>
            <p:cNvSpPr txBox="1"/>
            <p:nvPr/>
          </p:nvSpPr>
          <p:spPr bwMode="invGray">
            <a:xfrm>
              <a:off x="4867131" y="2895071"/>
              <a:ext cx="1403611" cy="457443"/>
            </a:xfrm>
            <a:prstGeom prst="rect">
              <a:avLst/>
            </a:prstGeom>
            <a:noFill/>
          </p:spPr>
          <p:txBody>
            <a:bodyPr wrap="none">
              <a:spAutoFit/>
            </a:bodyPr>
            <a:lstStyle/>
            <a:p>
              <a:pPr algn="ctr" fontAlgn="auto">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面向用户</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5" name="Group 27"/>
          <p:cNvGrpSpPr>
            <a:grpSpLocks/>
          </p:cNvGrpSpPr>
          <p:nvPr/>
        </p:nvGrpSpPr>
        <p:grpSpPr bwMode="auto">
          <a:xfrm>
            <a:off x="4614863" y="1401763"/>
            <a:ext cx="4095750" cy="1316037"/>
            <a:chOff x="4614672" y="1127760"/>
            <a:chExt cx="4096512" cy="1316736"/>
          </a:xfrm>
        </p:grpSpPr>
        <p:sp>
          <p:nvSpPr>
            <p:cNvPr id="12" name="Round Single Corner Rectangle 11"/>
            <p:cNvSpPr/>
            <p:nvPr/>
          </p:nvSpPr>
          <p:spPr bwMode="invGray">
            <a:xfrm>
              <a:off x="4633833" y="1143000"/>
              <a:ext cx="4063860" cy="1289673"/>
            </a:xfrm>
            <a:prstGeom prst="round1Rect">
              <a:avLst>
                <a:gd name="adj" fmla="val 50000"/>
              </a:avLst>
            </a:prstGeom>
            <a:gradFill flip="none" rotWithShape="1">
              <a:gsLst>
                <a:gs pos="0">
                  <a:schemeClr val="accent5">
                    <a:lumMod val="50000"/>
                    <a:alpha val="28000"/>
                  </a:schemeClr>
                </a:gs>
                <a:gs pos="93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rIns="1371600" anchor="ctr"/>
            <a:lstStyle/>
            <a:p>
              <a:pPr algn="ctr" defTabSz="914149" fontAlgn="auto">
                <a:lnSpc>
                  <a:spcPct val="80000"/>
                </a:lnSpc>
                <a:spcBef>
                  <a:spcPts val="0"/>
                </a:spcBef>
                <a:spcAft>
                  <a:spcPts val="0"/>
                </a:spcAft>
                <a:defRPr/>
              </a:pPr>
              <a:endParaRPr lang="en-US"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pic>
          <p:nvPicPr>
            <p:cNvPr id="134163" name="Picture 6" descr="C:\Program Files\Microsoft Resource DVD Artwork\DVD_ART\Artwork_Imagery\Shapes and Graphics\Charts and Graphs\diagrams\vivid workflow icon.png"/>
            <p:cNvPicPr>
              <a:picLocks noChangeAspect="1" noChangeArrowheads="1"/>
            </p:cNvPicPr>
            <p:nvPr/>
          </p:nvPicPr>
          <p:blipFill>
            <a:blip r:embed="rId6"/>
            <a:srcRect b="19479"/>
            <a:stretch>
              <a:fillRect/>
            </a:stretch>
          </p:blipFill>
          <p:spPr bwMode="invGray">
            <a:xfrm>
              <a:off x="6781800" y="1447800"/>
              <a:ext cx="1558636" cy="685800"/>
            </a:xfrm>
            <a:prstGeom prst="rect">
              <a:avLst/>
            </a:prstGeom>
            <a:noFill/>
            <a:ln w="9525">
              <a:noFill/>
              <a:miter lim="800000"/>
              <a:headEnd/>
              <a:tailEnd/>
            </a:ln>
          </p:spPr>
        </p:pic>
        <p:sp>
          <p:nvSpPr>
            <p:cNvPr id="23" name="Rectangle 22"/>
            <p:cNvSpPr/>
            <p:nvPr/>
          </p:nvSpPr>
          <p:spPr bwMode="invGray">
            <a:xfrm>
              <a:off x="4730581" y="1448605"/>
              <a:ext cx="1403611" cy="676634"/>
            </a:xfrm>
            <a:prstGeom prst="rect">
              <a:avLst/>
            </a:prstGeom>
            <a:noFill/>
          </p:spPr>
          <p:txBody>
            <a:bodyPr wrap="none">
              <a:spAutoFit/>
            </a:bodyPr>
            <a:lstStyle/>
            <a:p>
              <a:pPr algn="ctr" fontAlgn="auto">
                <a:lnSpc>
                  <a:spcPct val="80000"/>
                </a:lnSpc>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流程导向</a:t>
              </a:r>
              <a:endParaRPr lang="en-US" altLang="zh-CN"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lnSpc>
                  <a:spcPct val="80000"/>
                </a:lnSpc>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模型驱动</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6" name="Group 25"/>
          <p:cNvGrpSpPr>
            <a:grpSpLocks/>
          </p:cNvGrpSpPr>
          <p:nvPr/>
        </p:nvGrpSpPr>
        <p:grpSpPr bwMode="auto">
          <a:xfrm>
            <a:off x="512763" y="1397000"/>
            <a:ext cx="4095750" cy="1320800"/>
            <a:chOff x="512064" y="1121664"/>
            <a:chExt cx="4096512" cy="1322832"/>
          </a:xfrm>
        </p:grpSpPr>
        <p:sp>
          <p:nvSpPr>
            <p:cNvPr id="10" name="Round Single Corner Rectangle 9"/>
            <p:cNvSpPr/>
            <p:nvPr/>
          </p:nvSpPr>
          <p:spPr bwMode="invGray">
            <a:xfrm flipH="1">
              <a:off x="533400" y="1143000"/>
              <a:ext cx="4063861" cy="1289673"/>
            </a:xfrm>
            <a:prstGeom prst="round1Rect">
              <a:avLst>
                <a:gd name="adj" fmla="val 50000"/>
              </a:avLst>
            </a:prstGeom>
            <a:gradFill flip="none" rotWithShape="1">
              <a:gsLst>
                <a:gs pos="0">
                  <a:schemeClr val="accent5">
                    <a:lumMod val="50000"/>
                    <a:alpha val="28000"/>
                  </a:schemeClr>
                </a:gs>
                <a:gs pos="93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481138" algn="ctr" defTabSz="914149" fontAlgn="auto">
                <a:lnSpc>
                  <a:spcPct val="80000"/>
                </a:lnSpc>
                <a:spcBef>
                  <a:spcPts val="0"/>
                </a:spcBef>
                <a:spcAft>
                  <a:spcPts val="0"/>
                </a:spcAft>
                <a:defRPr/>
              </a:pPr>
              <a:endParaRPr lang="en-US"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pic>
          <p:nvPicPr>
            <p:cNvPr id="134157" name="Picture 7" descr="C:\Program Files\Microsoft Resource DVD Artwork\DVD_ART\Artwork_Imagery\HARDWARE_IMAGERY\Illustration - Misc Hardware\Windows Vista Illustration Icons\Server.png"/>
            <p:cNvPicPr>
              <a:picLocks noChangeAspect="1" noChangeArrowheads="1"/>
            </p:cNvPicPr>
            <p:nvPr/>
          </p:nvPicPr>
          <p:blipFill>
            <a:blip r:embed="rId7"/>
            <a:srcRect/>
            <a:stretch>
              <a:fillRect/>
            </a:stretch>
          </p:blipFill>
          <p:spPr bwMode="invGray">
            <a:xfrm>
              <a:off x="990600" y="1325880"/>
              <a:ext cx="734544" cy="1005165"/>
            </a:xfrm>
            <a:prstGeom prst="rect">
              <a:avLst/>
            </a:prstGeom>
            <a:noFill/>
            <a:ln w="9525">
              <a:noFill/>
              <a:miter lim="800000"/>
              <a:headEnd/>
              <a:tailEnd/>
            </a:ln>
          </p:spPr>
        </p:pic>
        <p:pic>
          <p:nvPicPr>
            <p:cNvPr id="134158" name="Picture 9" descr="C:\Program Files\Microsoft Resource DVD Artwork\DVD_ART\Artwork_Imagery\HARDWARE_IMAGERY\Illustration - Misc Hardware\Windows Server Icons\Misc\box arrow blue.png"/>
            <p:cNvPicPr>
              <a:picLocks noChangeAspect="1" noChangeArrowheads="1"/>
            </p:cNvPicPr>
            <p:nvPr/>
          </p:nvPicPr>
          <p:blipFill>
            <a:blip r:embed="rId8"/>
            <a:srcRect/>
            <a:stretch>
              <a:fillRect/>
            </a:stretch>
          </p:blipFill>
          <p:spPr bwMode="invGray">
            <a:xfrm>
              <a:off x="1752600" y="1371600"/>
              <a:ext cx="667909" cy="605703"/>
            </a:xfrm>
            <a:prstGeom prst="rect">
              <a:avLst/>
            </a:prstGeom>
            <a:noFill/>
            <a:ln w="9525">
              <a:noFill/>
              <a:miter lim="800000"/>
              <a:headEnd/>
              <a:tailEnd/>
            </a:ln>
          </p:spPr>
        </p:pic>
        <p:sp>
          <p:nvSpPr>
            <p:cNvPr id="25" name="Rectangle 24"/>
            <p:cNvSpPr/>
            <p:nvPr/>
          </p:nvSpPr>
          <p:spPr bwMode="invGray">
            <a:xfrm>
              <a:off x="2514273" y="1447603"/>
              <a:ext cx="1905354" cy="677315"/>
            </a:xfrm>
            <a:prstGeom prst="rect">
              <a:avLst/>
            </a:prstGeom>
            <a:noFill/>
          </p:spPr>
          <p:txBody>
            <a:bodyPr>
              <a:spAutoFit/>
            </a:bodyPr>
            <a:lstStyle/>
            <a:p>
              <a:pPr algn="ctr" fontAlgn="auto">
                <a:lnSpc>
                  <a:spcPct val="80000"/>
                </a:lnSpc>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统一化</a:t>
              </a:r>
              <a:endParaRPr lang="en-US" altLang="zh-CN"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lnSpc>
                  <a:spcPct val="80000"/>
                </a:lnSpc>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与虚拟化</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pic>
        <p:nvPicPr>
          <p:cNvPr id="4099" name="Picture 3" descr="C:\Program Files\Microsoft Resource DVD Artwork\DVD_ART\Artwork_Imagery\Shapes and Graphics\Arrows - arrow\Straight\up big arrow transparent.png"/>
          <p:cNvPicPr>
            <a:picLocks noChangeAspect="1" noChangeArrowheads="1"/>
          </p:cNvPicPr>
          <p:nvPr/>
        </p:nvPicPr>
        <p:blipFill>
          <a:blip r:embed="rId9"/>
          <a:srcRect/>
          <a:stretch>
            <a:fillRect/>
          </a:stretch>
        </p:blipFill>
        <p:spPr bwMode="auto">
          <a:xfrm>
            <a:off x="1371600" y="4114800"/>
            <a:ext cx="6675438" cy="1714500"/>
          </a:xfrm>
          <a:prstGeom prst="rect">
            <a:avLst/>
          </a:prstGeom>
          <a:noFill/>
          <a:ln w="9525">
            <a:noFill/>
            <a:miter lim="800000"/>
            <a:headEnd/>
            <a:tailEnd/>
          </a:ln>
        </p:spPr>
      </p:pic>
      <p:sp>
        <p:nvSpPr>
          <p:cNvPr id="21" name="Oval 20"/>
          <p:cNvSpPr/>
          <p:nvPr/>
        </p:nvSpPr>
        <p:spPr bwMode="auto">
          <a:xfrm>
            <a:off x="-1066800" y="3886200"/>
            <a:ext cx="11333834" cy="1143000"/>
          </a:xfrm>
          <a:prstGeom prst="ellipse">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spcFirstLastPara="1" lIns="91436" tIns="45718" rIns="91436" bIns="45718" anchor="ctr">
            <a:prstTxWarp prst="textArchDown">
              <a:avLst/>
            </a:prstTxWarp>
          </a:bodyPr>
          <a:lstStyle/>
          <a:p>
            <a:pPr algn="ctr" defTabSz="914099">
              <a:defRPr/>
            </a:pPr>
            <a:r>
              <a:rPr lang="zh-CN" altLang="en-US" sz="4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联合   </a:t>
            </a:r>
            <a:r>
              <a:rPr lang="en-US" sz="4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   </a:t>
            </a:r>
            <a:r>
              <a:rPr lang="zh-CN" altLang="en-US" sz="4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互操作</a:t>
            </a:r>
            <a:r>
              <a:rPr lang="en-US" sz="4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 </a:t>
            </a:r>
            <a:r>
              <a:rPr lang="zh-CN" altLang="en-US" sz="4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     安全</a:t>
            </a:r>
            <a:endParaRPr lang="en-US" sz="4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134153" name="TextBox 23">
            <a:hlinkClick r:id="rId10"/>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ID="42" presetClass="entr" presetSubtype="0" fill="hold" nodeType="after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fade">
                                      <p:cBhvr>
                                        <p:cTn id="27" dur="1000"/>
                                        <p:tgtEl>
                                          <p:spTgt spid="4099"/>
                                        </p:tgtEl>
                                      </p:cBhvr>
                                    </p:animEffect>
                                    <p:anim calcmode="lin" valueType="num">
                                      <p:cBhvr>
                                        <p:cTn id="28" dur="1000" fill="hold"/>
                                        <p:tgtEl>
                                          <p:spTgt spid="4099"/>
                                        </p:tgtEl>
                                        <p:attrNameLst>
                                          <p:attrName>ppt_x</p:attrName>
                                        </p:attrNameLst>
                                      </p:cBhvr>
                                      <p:tavLst>
                                        <p:tav tm="0">
                                          <p:val>
                                            <p:strVal val="#ppt_x"/>
                                          </p:val>
                                        </p:tav>
                                        <p:tav tm="100000">
                                          <p:val>
                                            <p:strVal val="#ppt_x"/>
                                          </p:val>
                                        </p:tav>
                                      </p:tavLst>
                                    </p:anim>
                                    <p:anim calcmode="lin" valueType="num">
                                      <p:cBhvr>
                                        <p:cTn id="29" dur="1000" fill="hold"/>
                                        <p:tgtEl>
                                          <p:spTgt spid="4099"/>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3" descr="Circular-Field"/>
          <p:cNvPicPr>
            <a:picLocks noChangeAspect="1" noChangeArrowheads="1"/>
          </p:cNvPicPr>
          <p:nvPr/>
        </p:nvPicPr>
        <p:blipFill>
          <a:blip r:embed="rId3"/>
          <a:srcRect/>
          <a:stretch>
            <a:fillRect/>
          </a:stretch>
        </p:blipFill>
        <p:spPr bwMode="auto">
          <a:xfrm>
            <a:off x="568325" y="1854200"/>
            <a:ext cx="7572375" cy="4656138"/>
          </a:xfrm>
          <a:prstGeom prst="rect">
            <a:avLst/>
          </a:prstGeom>
          <a:noFill/>
          <a:ln w="9525">
            <a:noFill/>
            <a:miter lim="800000"/>
            <a:headEnd/>
            <a:tailEnd/>
          </a:ln>
        </p:spPr>
      </p:pic>
      <p:pic>
        <p:nvPicPr>
          <p:cNvPr id="29" name="Picture 23" descr="Circular-Field"/>
          <p:cNvPicPr>
            <a:picLocks noChangeAspect="1" noChangeArrowheads="1"/>
          </p:cNvPicPr>
          <p:nvPr/>
        </p:nvPicPr>
        <p:blipFill>
          <a:blip r:embed="rId3">
            <a:duotone>
              <a:prstClr val="black"/>
              <a:schemeClr val="accent2">
                <a:tint val="45000"/>
                <a:satMod val="400000"/>
              </a:schemeClr>
            </a:duotone>
          </a:blip>
          <a:srcRect/>
          <a:stretch>
            <a:fillRect/>
          </a:stretch>
        </p:blipFill>
        <p:spPr bwMode="auto">
          <a:xfrm>
            <a:off x="569605" y="1853998"/>
            <a:ext cx="7572375" cy="4656137"/>
          </a:xfrm>
          <a:prstGeom prst="rect">
            <a:avLst/>
          </a:prstGeom>
          <a:noFill/>
          <a:ln w="9525">
            <a:noFill/>
            <a:miter lim="800000"/>
            <a:headEnd/>
            <a:tailEnd/>
          </a:ln>
        </p:spPr>
      </p:pic>
      <p:pic>
        <p:nvPicPr>
          <p:cNvPr id="136195" name="Picture 41" descr="Arrows-Deployent"/>
          <p:cNvPicPr>
            <a:picLocks noChangeAspect="1" noChangeArrowheads="1"/>
          </p:cNvPicPr>
          <p:nvPr/>
        </p:nvPicPr>
        <p:blipFill>
          <a:blip r:embed="rId4"/>
          <a:srcRect/>
          <a:stretch>
            <a:fillRect/>
          </a:stretch>
        </p:blipFill>
        <p:spPr bwMode="auto">
          <a:xfrm>
            <a:off x="2816225" y="2844800"/>
            <a:ext cx="3190875" cy="2143125"/>
          </a:xfrm>
          <a:prstGeom prst="rect">
            <a:avLst/>
          </a:prstGeom>
          <a:noFill/>
          <a:ln w="9525">
            <a:noFill/>
            <a:miter lim="800000"/>
            <a:headEnd/>
            <a:tailEnd/>
          </a:ln>
        </p:spPr>
      </p:pic>
      <p:pic>
        <p:nvPicPr>
          <p:cNvPr id="136196" name="Picture 42" descr="Arrows-Monitoring"/>
          <p:cNvPicPr>
            <a:picLocks noChangeAspect="1" noChangeArrowheads="1"/>
          </p:cNvPicPr>
          <p:nvPr/>
        </p:nvPicPr>
        <p:blipFill>
          <a:blip r:embed="rId5">
            <a:grayscl/>
            <a:biLevel thresh="50000"/>
          </a:blip>
          <a:srcRect/>
          <a:stretch>
            <a:fillRect/>
          </a:stretch>
        </p:blipFill>
        <p:spPr bwMode="auto">
          <a:xfrm>
            <a:off x="2779713" y="2855913"/>
            <a:ext cx="3190875" cy="2143125"/>
          </a:xfrm>
          <a:prstGeom prst="rect">
            <a:avLst/>
          </a:prstGeom>
          <a:noFill/>
          <a:ln w="9525">
            <a:noFill/>
            <a:miter lim="800000"/>
            <a:headEnd/>
            <a:tailEnd/>
          </a:ln>
        </p:spPr>
      </p:pic>
      <p:sp>
        <p:nvSpPr>
          <p:cNvPr id="47" name="Rectangle 19"/>
          <p:cNvSpPr>
            <a:spLocks noChangeArrowheads="1"/>
          </p:cNvSpPr>
          <p:nvPr/>
        </p:nvSpPr>
        <p:spPr bwMode="auto">
          <a:xfrm>
            <a:off x="3296623" y="2808059"/>
            <a:ext cx="2073687" cy="369332"/>
          </a:xfrm>
          <a:prstGeom prst="rect">
            <a:avLst/>
          </a:prstGeom>
          <a:noFill/>
          <a:ln>
            <a:noFill/>
            <a:headEnd type="none" w="med" len="med"/>
            <a:tailEnd type="none" w="med" len="med"/>
          </a:ln>
          <a:effectLst/>
        </p:spPr>
        <p:txBody>
          <a:bodyPr>
            <a:spAutoFit/>
          </a:bodyPr>
          <a:lstStyle/>
          <a:p>
            <a:pPr algn="ctr" eaLnBrk="0" fontAlgn="auto" hangingPunct="0">
              <a:lnSpc>
                <a:spcPct val="90000"/>
              </a:lnSpc>
              <a:spcBef>
                <a:spcPts val="0"/>
              </a:spcBef>
              <a:spcAft>
                <a:spcPts val="0"/>
              </a:spcAft>
              <a:defRPr/>
            </a:pPr>
            <a:r>
              <a:rPr lang="zh-CN" alt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管理</a:t>
            </a:r>
            <a:endParaRPr 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pic>
        <p:nvPicPr>
          <p:cNvPr id="34" name="Picture 10" descr="Logo-Systems-Center"/>
          <p:cNvPicPr>
            <a:picLocks noChangeAspect="1" noChangeArrowheads="1"/>
          </p:cNvPicPr>
          <p:nvPr/>
        </p:nvPicPr>
        <p:blipFill>
          <a:blip r:embed="rId6" cstate="email"/>
          <a:srcRect/>
          <a:stretch>
            <a:fillRect/>
          </a:stretch>
        </p:blipFill>
        <p:spPr bwMode="auto">
          <a:xfrm>
            <a:off x="3796992" y="3634893"/>
            <a:ext cx="2138363" cy="577850"/>
          </a:xfrm>
          <a:prstGeom prst="rect">
            <a:avLst/>
          </a:prstGeom>
          <a:noFill/>
          <a:ln w="9525">
            <a:noFill/>
            <a:miter lim="800000"/>
            <a:headEnd/>
            <a:tailEnd/>
          </a:ln>
          <a:effectLst>
            <a:glow rad="228600">
              <a:schemeClr val="bg1">
                <a:alpha val="40000"/>
              </a:schemeClr>
            </a:glow>
          </a:effectLst>
        </p:spPr>
      </p:pic>
      <p:pic>
        <p:nvPicPr>
          <p:cNvPr id="136199" name="Picture 5" descr="Desktop-SoftGrid"/>
          <p:cNvPicPr>
            <a:picLocks noChangeAspect="1" noChangeArrowheads="1"/>
          </p:cNvPicPr>
          <p:nvPr/>
        </p:nvPicPr>
        <p:blipFill>
          <a:blip r:embed="rId7"/>
          <a:srcRect/>
          <a:stretch>
            <a:fillRect/>
          </a:stretch>
        </p:blipFill>
        <p:spPr bwMode="auto">
          <a:xfrm>
            <a:off x="5535613" y="4675188"/>
            <a:ext cx="1590675" cy="1722437"/>
          </a:xfrm>
          <a:prstGeom prst="rect">
            <a:avLst/>
          </a:prstGeom>
          <a:noFill/>
          <a:ln w="9525">
            <a:noFill/>
            <a:miter lim="800000"/>
            <a:headEnd/>
            <a:tailEnd/>
          </a:ln>
        </p:spPr>
      </p:pic>
      <p:pic>
        <p:nvPicPr>
          <p:cNvPr id="136200" name="Picture 6" descr="Desktop-TS-Client"/>
          <p:cNvPicPr>
            <a:picLocks noChangeAspect="1" noChangeArrowheads="1"/>
          </p:cNvPicPr>
          <p:nvPr/>
        </p:nvPicPr>
        <p:blipFill>
          <a:blip r:embed="rId8"/>
          <a:srcRect/>
          <a:stretch>
            <a:fillRect/>
          </a:stretch>
        </p:blipFill>
        <p:spPr bwMode="auto">
          <a:xfrm>
            <a:off x="1385888" y="2100263"/>
            <a:ext cx="1590675" cy="1722437"/>
          </a:xfrm>
          <a:prstGeom prst="rect">
            <a:avLst/>
          </a:prstGeom>
          <a:noFill/>
          <a:ln w="9525">
            <a:noFill/>
            <a:miter lim="800000"/>
            <a:headEnd/>
            <a:tailEnd/>
          </a:ln>
        </p:spPr>
      </p:pic>
      <p:pic>
        <p:nvPicPr>
          <p:cNvPr id="136201" name="Picture 7" descr="Desktop-Virtual"/>
          <p:cNvPicPr>
            <a:picLocks noChangeAspect="1" noChangeArrowheads="1"/>
          </p:cNvPicPr>
          <p:nvPr/>
        </p:nvPicPr>
        <p:blipFill>
          <a:blip r:embed="rId9"/>
          <a:srcRect/>
          <a:stretch>
            <a:fillRect/>
          </a:stretch>
        </p:blipFill>
        <p:spPr bwMode="auto">
          <a:xfrm>
            <a:off x="1676400" y="4492625"/>
            <a:ext cx="1406525" cy="1557338"/>
          </a:xfrm>
          <a:prstGeom prst="rect">
            <a:avLst/>
          </a:prstGeom>
          <a:noFill/>
          <a:ln w="9525">
            <a:noFill/>
            <a:miter lim="800000"/>
            <a:headEnd/>
            <a:tailEnd/>
          </a:ln>
        </p:spPr>
      </p:pic>
      <p:pic>
        <p:nvPicPr>
          <p:cNvPr id="136202" name="Picture 11" descr="Logo-Terminal-Services"/>
          <p:cNvPicPr>
            <a:picLocks noChangeAspect="1" noChangeArrowheads="1"/>
          </p:cNvPicPr>
          <p:nvPr/>
        </p:nvPicPr>
        <p:blipFill>
          <a:blip r:embed="rId10"/>
          <a:srcRect/>
          <a:stretch>
            <a:fillRect/>
          </a:stretch>
        </p:blipFill>
        <p:spPr bwMode="auto">
          <a:xfrm>
            <a:off x="574675" y="1784350"/>
            <a:ext cx="1520825" cy="339725"/>
          </a:xfrm>
          <a:prstGeom prst="rect">
            <a:avLst/>
          </a:prstGeom>
          <a:noFill/>
          <a:ln w="9525">
            <a:noFill/>
            <a:miter lim="800000"/>
            <a:headEnd/>
            <a:tailEnd/>
          </a:ln>
        </p:spPr>
      </p:pic>
      <p:pic>
        <p:nvPicPr>
          <p:cNvPr id="136203" name="Picture 12" descr="Logo-Virtual-PC"/>
          <p:cNvPicPr>
            <a:picLocks noChangeAspect="1" noChangeArrowheads="1"/>
          </p:cNvPicPr>
          <p:nvPr/>
        </p:nvPicPr>
        <p:blipFill>
          <a:blip r:embed="rId11"/>
          <a:srcRect/>
          <a:stretch>
            <a:fillRect/>
          </a:stretch>
        </p:blipFill>
        <p:spPr bwMode="auto">
          <a:xfrm>
            <a:off x="600075" y="4573588"/>
            <a:ext cx="936625" cy="365125"/>
          </a:xfrm>
          <a:prstGeom prst="rect">
            <a:avLst/>
          </a:prstGeom>
          <a:noFill/>
          <a:ln w="9525">
            <a:noFill/>
            <a:miter lim="800000"/>
            <a:headEnd/>
            <a:tailEnd/>
          </a:ln>
        </p:spPr>
      </p:pic>
      <p:pic>
        <p:nvPicPr>
          <p:cNvPr id="136204" name="Picture 13" descr="Logo-Virtual-Server-2005-R2"/>
          <p:cNvPicPr>
            <a:picLocks noChangeAspect="1" noChangeArrowheads="1"/>
          </p:cNvPicPr>
          <p:nvPr/>
        </p:nvPicPr>
        <p:blipFill>
          <a:blip r:embed="rId12"/>
          <a:srcRect/>
          <a:stretch>
            <a:fillRect/>
          </a:stretch>
        </p:blipFill>
        <p:spPr bwMode="auto">
          <a:xfrm>
            <a:off x="7226300" y="2432050"/>
            <a:ext cx="1663700" cy="322263"/>
          </a:xfrm>
          <a:prstGeom prst="rect">
            <a:avLst/>
          </a:prstGeom>
          <a:noFill/>
          <a:ln w="9525">
            <a:noFill/>
            <a:miter lim="800000"/>
            <a:headEnd/>
            <a:tailEnd/>
          </a:ln>
        </p:spPr>
      </p:pic>
      <p:pic>
        <p:nvPicPr>
          <p:cNvPr id="136205" name="Picture 15" descr="Server-Physical-Single"/>
          <p:cNvPicPr>
            <a:picLocks noChangeAspect="1" noChangeArrowheads="1"/>
          </p:cNvPicPr>
          <p:nvPr/>
        </p:nvPicPr>
        <p:blipFill>
          <a:blip r:embed="rId13"/>
          <a:srcRect/>
          <a:stretch>
            <a:fillRect/>
          </a:stretch>
        </p:blipFill>
        <p:spPr bwMode="auto">
          <a:xfrm>
            <a:off x="5746750" y="2235200"/>
            <a:ext cx="1365250" cy="1082675"/>
          </a:xfrm>
          <a:prstGeom prst="rect">
            <a:avLst/>
          </a:prstGeom>
          <a:noFill/>
          <a:ln w="9525">
            <a:noFill/>
            <a:miter lim="800000"/>
            <a:headEnd/>
            <a:tailEnd/>
          </a:ln>
        </p:spPr>
      </p:pic>
      <p:pic>
        <p:nvPicPr>
          <p:cNvPr id="136206" name="Picture 16" descr="Servers-Virtual-Two"/>
          <p:cNvPicPr>
            <a:picLocks noChangeAspect="1" noChangeArrowheads="1"/>
          </p:cNvPicPr>
          <p:nvPr/>
        </p:nvPicPr>
        <p:blipFill>
          <a:blip r:embed="rId14"/>
          <a:srcRect/>
          <a:stretch>
            <a:fillRect/>
          </a:stretch>
        </p:blipFill>
        <p:spPr bwMode="auto">
          <a:xfrm>
            <a:off x="5746750" y="1660525"/>
            <a:ext cx="1365250" cy="1265238"/>
          </a:xfrm>
          <a:prstGeom prst="rect">
            <a:avLst/>
          </a:prstGeom>
          <a:noFill/>
          <a:ln w="9525">
            <a:noFill/>
            <a:miter lim="800000"/>
            <a:headEnd/>
            <a:tailEnd/>
          </a:ln>
        </p:spPr>
      </p:pic>
      <p:sp>
        <p:nvSpPr>
          <p:cNvPr id="40" name="Rectangle 19"/>
          <p:cNvSpPr>
            <a:spLocks noChangeArrowheads="1"/>
          </p:cNvSpPr>
          <p:nvPr/>
        </p:nvSpPr>
        <p:spPr bwMode="auto">
          <a:xfrm>
            <a:off x="6454775" y="1360345"/>
            <a:ext cx="2689225" cy="369332"/>
          </a:xfrm>
          <a:prstGeom prst="rect">
            <a:avLst/>
          </a:prstGeom>
        </p:spPr>
        <p:txBody>
          <a:bodyPr>
            <a:spAutoFit/>
          </a:bodyPr>
          <a:lstStyle/>
          <a:p>
            <a:pPr algn="ctr" eaLnBrk="0" fontAlgn="auto" hangingPunct="0">
              <a:lnSpc>
                <a:spcPct val="90000"/>
              </a:lnSpc>
              <a:spcBef>
                <a:spcPts val="0"/>
              </a:spcBef>
              <a:spcAft>
                <a:spcPts val="0"/>
              </a:spcAft>
              <a:defRPr/>
            </a:pPr>
            <a:r>
              <a:rPr lang="zh-CN" alt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服务器虚拟化</a:t>
            </a:r>
            <a:endParaRPr 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41" name="Rectangle 20"/>
          <p:cNvSpPr>
            <a:spLocks noChangeArrowheads="1"/>
          </p:cNvSpPr>
          <p:nvPr/>
        </p:nvSpPr>
        <p:spPr bwMode="auto">
          <a:xfrm>
            <a:off x="6612639" y="4154492"/>
            <a:ext cx="2192770" cy="369332"/>
          </a:xfrm>
          <a:prstGeom prst="rect">
            <a:avLst/>
          </a:prstGeom>
        </p:spPr>
        <p:txBody>
          <a:bodyPr>
            <a:spAutoFit/>
          </a:bodyPr>
          <a:lstStyle/>
          <a:p>
            <a:pPr algn="ctr" eaLnBrk="0" fontAlgn="auto" hangingPunct="0">
              <a:lnSpc>
                <a:spcPct val="90000"/>
              </a:lnSpc>
              <a:spcBef>
                <a:spcPts val="0"/>
              </a:spcBef>
              <a:spcAft>
                <a:spcPts val="0"/>
              </a:spcAft>
              <a:defRPr/>
            </a:pPr>
            <a:r>
              <a:rPr lang="zh-CN" alt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应用程序虚拟化</a:t>
            </a:r>
            <a:endParaRPr 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42" name="Rectangle 21"/>
          <p:cNvSpPr>
            <a:spLocks noChangeArrowheads="1"/>
          </p:cNvSpPr>
          <p:nvPr/>
        </p:nvSpPr>
        <p:spPr bwMode="auto">
          <a:xfrm>
            <a:off x="0" y="4154492"/>
            <a:ext cx="2191740" cy="369332"/>
          </a:xfrm>
          <a:prstGeom prst="rect">
            <a:avLst/>
          </a:prstGeom>
        </p:spPr>
        <p:txBody>
          <a:bodyPr>
            <a:spAutoFit/>
          </a:bodyPr>
          <a:lstStyle/>
          <a:p>
            <a:pPr algn="ctr" eaLnBrk="0" fontAlgn="auto" hangingPunct="0">
              <a:lnSpc>
                <a:spcPct val="90000"/>
              </a:lnSpc>
              <a:spcBef>
                <a:spcPts val="0"/>
              </a:spcBef>
              <a:spcAft>
                <a:spcPts val="0"/>
              </a:spcAft>
              <a:defRPr/>
            </a:pPr>
            <a:r>
              <a:rPr lang="zh-CN" alt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桌面虚拟化</a:t>
            </a:r>
            <a:endParaRPr 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pic>
        <p:nvPicPr>
          <p:cNvPr id="136210" name="Picture 78" descr="SGAV-White"/>
          <p:cNvPicPr>
            <a:picLocks noChangeAspect="1" noChangeArrowheads="1"/>
          </p:cNvPicPr>
          <p:nvPr/>
        </p:nvPicPr>
        <p:blipFill>
          <a:blip r:embed="rId15"/>
          <a:srcRect/>
          <a:stretch>
            <a:fillRect/>
          </a:stretch>
        </p:blipFill>
        <p:spPr bwMode="auto">
          <a:xfrm>
            <a:off x="6950075" y="4602163"/>
            <a:ext cx="1600200" cy="392112"/>
          </a:xfrm>
          <a:prstGeom prst="rect">
            <a:avLst/>
          </a:prstGeom>
          <a:noFill/>
          <a:ln w="9525">
            <a:noFill/>
            <a:miter lim="800000"/>
            <a:headEnd/>
            <a:tailEnd/>
          </a:ln>
        </p:spPr>
      </p:pic>
      <p:pic>
        <p:nvPicPr>
          <p:cNvPr id="136211" name="Picture 2"/>
          <p:cNvPicPr>
            <a:picLocks noChangeAspect="1" noChangeArrowheads="1"/>
          </p:cNvPicPr>
          <p:nvPr/>
        </p:nvPicPr>
        <p:blipFill>
          <a:blip r:embed="rId16"/>
          <a:srcRect/>
          <a:stretch>
            <a:fillRect/>
          </a:stretch>
        </p:blipFill>
        <p:spPr bwMode="auto">
          <a:xfrm>
            <a:off x="7226300" y="1822450"/>
            <a:ext cx="1506538" cy="504825"/>
          </a:xfrm>
          <a:prstGeom prst="rect">
            <a:avLst/>
          </a:prstGeom>
          <a:noFill/>
          <a:ln w="9525">
            <a:noFill/>
            <a:miter lim="800000"/>
            <a:headEnd/>
            <a:tailEnd/>
          </a:ln>
        </p:spPr>
      </p:pic>
      <p:sp>
        <p:nvSpPr>
          <p:cNvPr id="43" name="Rectangle 22"/>
          <p:cNvSpPr>
            <a:spLocks noChangeArrowheads="1"/>
          </p:cNvSpPr>
          <p:nvPr/>
        </p:nvSpPr>
        <p:spPr bwMode="auto">
          <a:xfrm>
            <a:off x="141043" y="1403888"/>
            <a:ext cx="2198914" cy="369332"/>
          </a:xfrm>
          <a:prstGeom prst="rect">
            <a:avLst/>
          </a:prstGeom>
          <a:noFill/>
          <a:ln>
            <a:noFill/>
          </a:ln>
          <a:effectLst>
            <a:glow rad="228600">
              <a:schemeClr val="bg1">
                <a:alpha val="40000"/>
              </a:schemeClr>
            </a:glow>
          </a:effectLst>
        </p:spPr>
        <p:txBody>
          <a:bodyPr>
            <a:spAutoFit/>
          </a:bodyPr>
          <a:lstStyle/>
          <a:p>
            <a:pPr algn="ctr" eaLnBrk="0" fontAlgn="auto" hangingPunct="0">
              <a:lnSpc>
                <a:spcPct val="90000"/>
              </a:lnSpc>
              <a:spcBef>
                <a:spcPts val="0"/>
              </a:spcBef>
              <a:spcAft>
                <a:spcPts val="0"/>
              </a:spcAft>
              <a:defRPr/>
            </a:pPr>
            <a:r>
              <a:rPr 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 </a:t>
            </a:r>
            <a:r>
              <a:rPr lang="zh-CN" alt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表示层虚拟化</a:t>
            </a:r>
            <a:endParaRPr lang="en-US" sz="2000" b="1" i="1"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136213" name="Title 22"/>
          <p:cNvSpPr>
            <a:spLocks noGrp="1"/>
          </p:cNvSpPr>
          <p:nvPr>
            <p:ph type="title"/>
          </p:nvPr>
        </p:nvSpPr>
        <p:spPr>
          <a:xfrm>
            <a:off x="381000" y="384175"/>
            <a:ext cx="8382000" cy="682625"/>
          </a:xfrm>
        </p:spPr>
        <p:txBody>
          <a:bodyPr/>
          <a:lstStyle/>
          <a:p>
            <a:pPr>
              <a:lnSpc>
                <a:spcPct val="80000"/>
              </a:lnSpc>
            </a:pPr>
            <a:r>
              <a:rPr lang="zh-CN" altLang="en-US" b="1" smtClean="0">
                <a:solidFill>
                  <a:srgbClr val="FFC000"/>
                </a:solidFill>
                <a:latin typeface="微软雅黑" pitchFamily="34" charset="-122"/>
                <a:ea typeface="微软雅黑" pitchFamily="34" charset="-122"/>
              </a:rPr>
              <a:t>统一化与虚拟化</a:t>
            </a:r>
          </a:p>
        </p:txBody>
      </p:sp>
      <p:sp>
        <p:nvSpPr>
          <p:cNvPr id="136214" name="TextBox 22">
            <a:hlinkClick r:id="rId17"/>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a:spLocks noChangeArrowheads="1"/>
          </p:cNvSpPr>
          <p:nvPr/>
        </p:nvSpPr>
        <p:spPr bwMode="auto">
          <a:xfrm flipV="1">
            <a:off x="0" y="0"/>
            <a:ext cx="9144000" cy="4559300"/>
          </a:xfrm>
          <a:prstGeom prst="rect">
            <a:avLst/>
          </a:prstGeom>
          <a:gradFill rotWithShape="1">
            <a:gsLst>
              <a:gs pos="0">
                <a:srgbClr val="FFFFFF">
                  <a:alpha val="0"/>
                </a:srgbClr>
              </a:gs>
              <a:gs pos="100000">
                <a:srgbClr val="000000"/>
              </a:gs>
            </a:gsLst>
            <a:lin ang="5400000" scaled="1"/>
          </a:gradFill>
          <a:ln w="12700" algn="ctr">
            <a:noFill/>
            <a:miter lim="800000"/>
            <a:headEnd/>
            <a:tailEnd/>
          </a:ln>
        </p:spPr>
        <p:txBody>
          <a:bodyPr wrap="none" lIns="174111" tIns="87057" rIns="174111" bIns="87057" anchor="ctr"/>
          <a:lstStyle/>
          <a:p>
            <a:pPr fontAlgn="auto">
              <a:spcBef>
                <a:spcPts val="0"/>
              </a:spcBef>
              <a:spcAft>
                <a:spcPts val="0"/>
              </a:spcAft>
              <a:defRPr/>
            </a:pPr>
            <a:endParaRPr lang="en-US" sz="1800" dirty="0">
              <a:solidFill>
                <a:srgbClr val="FFFFFF"/>
              </a:solidFill>
              <a:latin typeface="微软雅黑" pitchFamily="34" charset="-122"/>
              <a:ea typeface="微软雅黑" pitchFamily="34" charset="-122"/>
            </a:endParaRPr>
          </a:p>
        </p:txBody>
      </p:sp>
      <p:grpSp>
        <p:nvGrpSpPr>
          <p:cNvPr id="2" name="Group 67"/>
          <p:cNvGrpSpPr>
            <a:grpSpLocks/>
          </p:cNvGrpSpPr>
          <p:nvPr/>
        </p:nvGrpSpPr>
        <p:grpSpPr bwMode="auto">
          <a:xfrm>
            <a:off x="303213" y="1431925"/>
            <a:ext cx="2505075" cy="1096963"/>
            <a:chOff x="185252" y="1379137"/>
            <a:chExt cx="2505814" cy="1096857"/>
          </a:xfrm>
        </p:grpSpPr>
        <p:sp>
          <p:nvSpPr>
            <p:cNvPr id="52" name="Rectangle 51"/>
            <p:cNvSpPr/>
            <p:nvPr/>
          </p:nvSpPr>
          <p:spPr>
            <a:xfrm>
              <a:off x="185252" y="2124551"/>
              <a:ext cx="2505814" cy="351443"/>
            </a:xfrm>
            <a:prstGeom prst="rect">
              <a:avLst/>
            </a:prstGeom>
          </p:spPr>
          <p:txBody>
            <a:bodyPr wrap="none">
              <a:spAutoFit/>
            </a:bodyPr>
            <a:lstStyle/>
            <a:p>
              <a:pPr algn="ctr" fontAlgn="auto">
                <a:lnSpc>
                  <a:spcPts val="2000"/>
                </a:lnSpc>
                <a:spcBef>
                  <a:spcPts val="0"/>
                </a:spcBef>
                <a:spcAft>
                  <a:spcPts val="0"/>
                </a:spcAft>
                <a:defRPr/>
              </a:pPr>
              <a:r>
                <a:rPr lang="zh-CN" altLang="en-US" b="1" i="1" kern="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微软雅黑" pitchFamily="34" charset="-122"/>
                  <a:ea typeface="微软雅黑" pitchFamily="34" charset="-122"/>
                  <a:cs typeface="Arial" charset="0"/>
                </a:rPr>
                <a:t>安全与可信赖平台</a:t>
              </a:r>
              <a:endParaRPr lang="en-US" dirty="0">
                <a:solidFill>
                  <a:srgbClr val="FFFFFF"/>
                </a:solidFill>
                <a:latin typeface="微软雅黑" pitchFamily="34" charset="-122"/>
                <a:ea typeface="微软雅黑" pitchFamily="34" charset="-122"/>
              </a:endParaRPr>
            </a:p>
          </p:txBody>
        </p:sp>
        <p:pic>
          <p:nvPicPr>
            <p:cNvPr id="53" name="Picture 8" descr="C:\Program Files\Microsoft Resource DVD Artwork\DVD_ART\Artwork_Imagery\Photos_for_PPT\Soft-edge_photos\FY07 Brand - People Ready Business\PRB07_NYCSRVR_LIBV_SHELL.png"/>
            <p:cNvPicPr>
              <a:picLocks noChangeAspect="1" noChangeArrowheads="1"/>
            </p:cNvPicPr>
            <p:nvPr/>
          </p:nvPicPr>
          <p:blipFill>
            <a:blip r:embed="rId3" cstate="print">
              <a:duotone>
                <a:prstClr val="black"/>
                <a:srgbClr val="00B0F0">
                  <a:tint val="45000"/>
                  <a:satMod val="400000"/>
                </a:srgbClr>
              </a:duotone>
              <a:lum bright="10000"/>
            </a:blip>
            <a:srcRect/>
            <a:stretch>
              <a:fillRect/>
            </a:stretch>
          </p:blipFill>
          <p:spPr bwMode="auto">
            <a:xfrm>
              <a:off x="844547" y="1379137"/>
              <a:ext cx="999672" cy="659612"/>
            </a:xfrm>
            <a:prstGeom prst="rect">
              <a:avLst/>
            </a:prstGeom>
            <a:noFill/>
          </p:spPr>
        </p:pic>
      </p:grpSp>
      <p:grpSp>
        <p:nvGrpSpPr>
          <p:cNvPr id="3" name="Group 68"/>
          <p:cNvGrpSpPr>
            <a:grpSpLocks/>
          </p:cNvGrpSpPr>
          <p:nvPr/>
        </p:nvGrpSpPr>
        <p:grpSpPr bwMode="auto">
          <a:xfrm>
            <a:off x="3444875" y="1506538"/>
            <a:ext cx="1055688" cy="990600"/>
            <a:chOff x="3327347" y="1454955"/>
            <a:chExt cx="1055097" cy="989623"/>
          </a:xfrm>
        </p:grpSpPr>
        <p:sp>
          <p:nvSpPr>
            <p:cNvPr id="60" name="Rectangle 59"/>
            <p:cNvSpPr/>
            <p:nvPr/>
          </p:nvSpPr>
          <p:spPr>
            <a:xfrm>
              <a:off x="3327347" y="2093135"/>
              <a:ext cx="1055097" cy="351443"/>
            </a:xfrm>
            <a:prstGeom prst="rect">
              <a:avLst/>
            </a:prstGeom>
          </p:spPr>
          <p:txBody>
            <a:bodyPr wrap="none">
              <a:spAutoFit/>
            </a:bodyPr>
            <a:lstStyle/>
            <a:p>
              <a:pPr algn="ctr" fontAlgn="auto">
                <a:lnSpc>
                  <a:spcPts val="2000"/>
                </a:lnSpc>
                <a:spcBef>
                  <a:spcPts val="0"/>
                </a:spcBef>
                <a:spcAft>
                  <a:spcPts val="0"/>
                </a:spcAft>
                <a:defRPr/>
              </a:pPr>
              <a:r>
                <a:rPr lang="zh-CN" altLang="en-US" b="1" i="1" kern="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微软雅黑" pitchFamily="34" charset="-122"/>
                  <a:ea typeface="微软雅黑" pitchFamily="34" charset="-122"/>
                  <a:cs typeface="Arial" charset="0"/>
                </a:rPr>
                <a:t>虚拟化</a:t>
              </a:r>
              <a:endParaRPr lang="en-US" dirty="0">
                <a:solidFill>
                  <a:srgbClr val="FFFFFF"/>
                </a:solidFill>
                <a:latin typeface="微软雅黑" pitchFamily="34" charset="-122"/>
                <a:ea typeface="微软雅黑" pitchFamily="34" charset="-122"/>
              </a:endParaRPr>
            </a:p>
          </p:txBody>
        </p:sp>
        <p:pic>
          <p:nvPicPr>
            <p:cNvPr id="61" name="Picture 16" descr="Servers-Virtual-Two"/>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a:off x="3369526" y="1454955"/>
              <a:ext cx="954453" cy="507976"/>
            </a:xfrm>
            <a:prstGeom prst="rect">
              <a:avLst/>
            </a:prstGeom>
            <a:noFill/>
            <a:ln w="9525">
              <a:noFill/>
              <a:miter lim="800000"/>
              <a:headEnd/>
              <a:tailEnd/>
            </a:ln>
          </p:spPr>
        </p:pic>
      </p:grpSp>
      <p:grpSp>
        <p:nvGrpSpPr>
          <p:cNvPr id="5" name="Group 66"/>
          <p:cNvGrpSpPr>
            <a:grpSpLocks/>
          </p:cNvGrpSpPr>
          <p:nvPr/>
        </p:nvGrpSpPr>
        <p:grpSpPr bwMode="auto">
          <a:xfrm>
            <a:off x="7285038" y="1436688"/>
            <a:ext cx="1346200" cy="1060450"/>
            <a:chOff x="7168073" y="1384893"/>
            <a:chExt cx="1345240" cy="1059687"/>
          </a:xfrm>
        </p:grpSpPr>
        <p:pic>
          <p:nvPicPr>
            <p:cNvPr id="62" name="Picture 61" descr="Search Documents.png"/>
            <p:cNvPicPr>
              <a:picLocks noChangeAspect="1" noChangeArrowheads="1"/>
            </p:cNvPicPr>
            <p:nvPr/>
          </p:nvPicPr>
          <p:blipFill>
            <a:blip r:embed="rId5">
              <a:duotone>
                <a:prstClr val="black"/>
                <a:srgbClr val="00B0F0">
                  <a:tint val="45000"/>
                  <a:satMod val="400000"/>
                </a:srgbClr>
              </a:duotone>
            </a:blip>
            <a:srcRect/>
            <a:stretch>
              <a:fillRect/>
            </a:stretch>
          </p:blipFill>
          <p:spPr bwMode="auto">
            <a:xfrm>
              <a:off x="7402936" y="1384893"/>
              <a:ext cx="648101" cy="648101"/>
            </a:xfrm>
            <a:prstGeom prst="rect">
              <a:avLst/>
            </a:prstGeom>
            <a:noFill/>
          </p:spPr>
        </p:pic>
        <p:sp>
          <p:nvSpPr>
            <p:cNvPr id="63" name="Rectangle 62"/>
            <p:cNvSpPr/>
            <p:nvPr/>
          </p:nvSpPr>
          <p:spPr>
            <a:xfrm>
              <a:off x="7168073" y="2093137"/>
              <a:ext cx="1345240" cy="351443"/>
            </a:xfrm>
            <a:prstGeom prst="rect">
              <a:avLst/>
            </a:prstGeom>
          </p:spPr>
          <p:txBody>
            <a:bodyPr wrap="none">
              <a:spAutoFit/>
            </a:bodyPr>
            <a:lstStyle/>
            <a:p>
              <a:pPr algn="ctr" fontAlgn="auto">
                <a:lnSpc>
                  <a:spcPts val="2000"/>
                </a:lnSpc>
                <a:spcBef>
                  <a:spcPts val="0"/>
                </a:spcBef>
                <a:spcAft>
                  <a:spcPts val="0"/>
                </a:spcAft>
                <a:defRPr/>
              </a:pPr>
              <a:r>
                <a:rPr lang="zh-CN" altLang="en-US" b="1" i="1" kern="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微软雅黑" pitchFamily="34" charset="-122"/>
                  <a:ea typeface="微软雅黑" pitchFamily="34" charset="-122"/>
                  <a:cs typeface="Arial" charset="0"/>
                </a:rPr>
                <a:t>最佳决策</a:t>
              </a:r>
              <a:endParaRPr lang="en-US" dirty="0">
                <a:solidFill>
                  <a:srgbClr val="FFFFFF"/>
                </a:solidFill>
                <a:latin typeface="微软雅黑" pitchFamily="34" charset="-122"/>
                <a:ea typeface="微软雅黑" pitchFamily="34" charset="-122"/>
              </a:endParaRPr>
            </a:p>
          </p:txBody>
        </p:sp>
      </p:grpSp>
      <p:grpSp>
        <p:nvGrpSpPr>
          <p:cNvPr id="6" name="Group 65"/>
          <p:cNvGrpSpPr>
            <a:grpSpLocks/>
          </p:cNvGrpSpPr>
          <p:nvPr/>
        </p:nvGrpSpPr>
        <p:grpSpPr bwMode="auto">
          <a:xfrm>
            <a:off x="5307013" y="1428750"/>
            <a:ext cx="1709737" cy="1065213"/>
            <a:chOff x="4722835" y="1376362"/>
            <a:chExt cx="1709122" cy="1065588"/>
          </a:xfrm>
        </p:grpSpPr>
        <p:sp>
          <p:nvSpPr>
            <p:cNvPr id="64" name="Rectangle 63"/>
            <p:cNvSpPr/>
            <p:nvPr/>
          </p:nvSpPr>
          <p:spPr>
            <a:xfrm>
              <a:off x="4722835" y="2093137"/>
              <a:ext cx="1709122" cy="348813"/>
            </a:xfrm>
            <a:prstGeom prst="rect">
              <a:avLst/>
            </a:prstGeom>
          </p:spPr>
          <p:txBody>
            <a:bodyPr wrap="none">
              <a:spAutoFit/>
            </a:bodyPr>
            <a:lstStyle/>
            <a:p>
              <a:pPr algn="ctr" fontAlgn="auto">
                <a:lnSpc>
                  <a:spcPts val="2000"/>
                </a:lnSpc>
                <a:spcBef>
                  <a:spcPts val="0"/>
                </a:spcBef>
                <a:spcAft>
                  <a:spcPts val="0"/>
                </a:spcAft>
                <a:defRPr/>
              </a:pPr>
              <a:r>
                <a:rPr lang="zh-CN" altLang="en-US" b="1" i="1" kern="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微软雅黑" pitchFamily="34" charset="-122"/>
                  <a:ea typeface="微软雅黑" pitchFamily="34" charset="-122"/>
                  <a:cs typeface="Arial" charset="0"/>
                </a:rPr>
                <a:t>下一代</a:t>
              </a:r>
              <a:r>
                <a:rPr lang="en-US" altLang="zh-CN" b="1" i="1" kern="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微软雅黑" pitchFamily="34" charset="-122"/>
                  <a:ea typeface="微软雅黑" pitchFamily="34" charset="-122"/>
                  <a:cs typeface="Arial" charset="0"/>
                </a:rPr>
                <a:t>Web</a:t>
              </a:r>
              <a:endParaRPr lang="en-US" dirty="0">
                <a:solidFill>
                  <a:srgbClr val="FFFFFF"/>
                </a:solidFill>
                <a:latin typeface="微软雅黑" pitchFamily="34" charset="-122"/>
                <a:ea typeface="微软雅黑" pitchFamily="34" charset="-122"/>
              </a:endParaRPr>
            </a:p>
          </p:txBody>
        </p:sp>
        <p:pic>
          <p:nvPicPr>
            <p:cNvPr id="65" name="Rectangle 7219"/>
            <p:cNvPicPr>
              <a:picLocks noChangeAspect="1" noChangeArrowheads="1"/>
            </p:cNvPicPr>
            <p:nvPr/>
          </p:nvPicPr>
          <p:blipFill>
            <a:blip r:embed="rId6">
              <a:duotone>
                <a:prstClr val="black"/>
                <a:schemeClr val="accent2">
                  <a:tint val="45000"/>
                  <a:satMod val="400000"/>
                </a:schemeClr>
              </a:duotone>
            </a:blip>
            <a:srcRect/>
            <a:stretch>
              <a:fillRect/>
            </a:stretch>
          </p:blipFill>
          <p:spPr bwMode="auto">
            <a:xfrm>
              <a:off x="4992617" y="1376362"/>
              <a:ext cx="919490" cy="665163"/>
            </a:xfrm>
            <a:prstGeom prst="rect">
              <a:avLst/>
            </a:prstGeom>
            <a:noFill/>
            <a:ln w="9525">
              <a:noFill/>
              <a:miter lim="800000"/>
              <a:headEnd/>
              <a:tailEnd/>
            </a:ln>
            <a:effectLst/>
          </p:spPr>
        </p:pic>
      </p:grpSp>
      <p:sp>
        <p:nvSpPr>
          <p:cNvPr id="138246" name="Title 3"/>
          <p:cNvSpPr>
            <a:spLocks noGrp="1"/>
          </p:cNvSpPr>
          <p:nvPr>
            <p:ph type="title"/>
          </p:nvPr>
        </p:nvSpPr>
        <p:spPr/>
        <p:txBody>
          <a:bodyPr/>
          <a:lstStyle/>
          <a:p>
            <a:r>
              <a:rPr lang="zh-CN" altLang="en-US" b="1" smtClean="0">
                <a:solidFill>
                  <a:srgbClr val="FFC000"/>
                </a:solidFill>
                <a:latin typeface="微软雅黑" pitchFamily="34" charset="-122"/>
                <a:ea typeface="微软雅黑" pitchFamily="34" charset="-122"/>
              </a:rPr>
              <a:t>下一代动态 </a:t>
            </a:r>
            <a:r>
              <a:rPr lang="zh-CN" altLang="zh-CN" b="1" smtClean="0">
                <a:solidFill>
                  <a:srgbClr val="FFC000"/>
                </a:solidFill>
                <a:latin typeface="微软雅黑" pitchFamily="34" charset="-122"/>
                <a:ea typeface="微软雅黑" pitchFamily="34" charset="-122"/>
              </a:rPr>
              <a:t>IT</a:t>
            </a:r>
            <a:endParaRPr lang="en-US" altLang="zh-CN" b="1" smtClean="0">
              <a:solidFill>
                <a:srgbClr val="FFC000"/>
              </a:solidFill>
              <a:latin typeface="微软雅黑" pitchFamily="34" charset="-122"/>
              <a:ea typeface="微软雅黑" pitchFamily="34" charset="-122"/>
            </a:endParaRPr>
          </a:p>
        </p:txBody>
      </p:sp>
      <p:grpSp>
        <p:nvGrpSpPr>
          <p:cNvPr id="7" name="Group 41"/>
          <p:cNvGrpSpPr>
            <a:grpSpLocks/>
          </p:cNvGrpSpPr>
          <p:nvPr/>
        </p:nvGrpSpPr>
        <p:grpSpPr bwMode="auto">
          <a:xfrm>
            <a:off x="731838" y="2895600"/>
            <a:ext cx="2497137" cy="3246438"/>
            <a:chOff x="1344125" y="1885530"/>
            <a:chExt cx="2044500" cy="2977663"/>
          </a:xfrm>
        </p:grpSpPr>
        <p:grpSp>
          <p:nvGrpSpPr>
            <p:cNvPr id="138266" name="Group 54"/>
            <p:cNvGrpSpPr>
              <a:grpSpLocks/>
            </p:cNvGrpSpPr>
            <p:nvPr/>
          </p:nvGrpSpPr>
          <p:grpSpPr bwMode="auto">
            <a:xfrm>
              <a:off x="1344125" y="1885530"/>
              <a:ext cx="2044500" cy="2977663"/>
              <a:chOff x="1344125" y="1875698"/>
              <a:chExt cx="2044500" cy="2977663"/>
            </a:xfrm>
          </p:grpSpPr>
          <p:sp>
            <p:nvSpPr>
              <p:cNvPr id="38" name="Rounded Rectangle 37"/>
              <p:cNvSpPr/>
              <p:nvPr/>
            </p:nvSpPr>
            <p:spPr bwMode="auto">
              <a:xfrm>
                <a:off x="1344125" y="1875698"/>
                <a:ext cx="2044500" cy="2977663"/>
              </a:xfrm>
              <a:prstGeom prst="roundRect">
                <a:avLst>
                  <a:gd name="adj" fmla="val 13686"/>
                </a:avLst>
              </a:prstGeom>
              <a:gradFill flip="none" rotWithShape="1">
                <a:gsLst>
                  <a:gs pos="0">
                    <a:srgbClr val="FFFFFF"/>
                  </a:gs>
                  <a:gs pos="12000">
                    <a:srgbClr val="AFEAFF"/>
                  </a:gs>
                  <a:gs pos="84000">
                    <a:srgbClr val="005696"/>
                  </a:gs>
                </a:gsLst>
                <a:path path="circle">
                  <a:fillToRect t="100000" r="100000"/>
                </a:path>
                <a:tileRect l="-100000" b="-100000"/>
              </a:gradFill>
              <a:ln w="38100" cap="flat" cmpd="sng" algn="ctr">
                <a:solidFill>
                  <a:srgbClr val="00B0F0"/>
                </a:solidFill>
                <a:prstDash val="solid"/>
                <a:round/>
                <a:headEnd type="none" w="med" len="med"/>
                <a:tailEnd type="none" w="med" len="med"/>
              </a:ln>
              <a:effectLst>
                <a:reflection blurRad="6350" stA="52000" endA="300" endPos="35000" dir="5400000" sy="-100000" algn="bl" rotWithShape="0"/>
              </a:effectLst>
            </p:spPr>
            <p:txBody>
              <a:bodyPr lIns="76194" tIns="38097" rIns="76194" bIns="38097" anchor="ctr"/>
              <a:lstStyle/>
              <a:p>
                <a:pPr algn="r" defTabSz="1218162" eaLnBrk="0" fontAlgn="auto" hangingPunct="0">
                  <a:spcBef>
                    <a:spcPts val="0"/>
                  </a:spcBef>
                  <a:spcAft>
                    <a:spcPts val="0"/>
                  </a:spcAft>
                  <a:defRPr/>
                </a:pPr>
                <a:endParaRPr lang="en-US" sz="1400" kern="0" dirty="0">
                  <a:solidFill>
                    <a:sysClr val="windowText" lastClr="000000"/>
                  </a:solidFill>
                  <a:latin typeface="微软雅黑" pitchFamily="34" charset="-122"/>
                  <a:ea typeface="微软雅黑" pitchFamily="34" charset="-122"/>
                </a:endParaRPr>
              </a:p>
            </p:txBody>
          </p:sp>
          <p:sp>
            <p:nvSpPr>
              <p:cNvPr id="39" name="Rounded Rectangle 4"/>
              <p:cNvSpPr/>
              <p:nvPr/>
            </p:nvSpPr>
            <p:spPr>
              <a:xfrm>
                <a:off x="1370120" y="2625574"/>
                <a:ext cx="1988611" cy="318879"/>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虚拟化</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0" name="Rounded Rectangle 6"/>
              <p:cNvSpPr/>
              <p:nvPr/>
            </p:nvSpPr>
            <p:spPr>
              <a:xfrm>
                <a:off x="1374019" y="3146847"/>
                <a:ext cx="1984713" cy="318879"/>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Web</a:t>
                </a:r>
              </a:p>
            </p:txBody>
          </p:sp>
          <p:sp>
            <p:nvSpPr>
              <p:cNvPr id="41" name="Rounded Rectangle 8"/>
              <p:cNvSpPr/>
              <p:nvPr/>
            </p:nvSpPr>
            <p:spPr>
              <a:xfrm>
                <a:off x="1372719" y="4187937"/>
                <a:ext cx="1987311" cy="320335"/>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坚固基础</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2" name="Rounded Rectangle 8"/>
              <p:cNvSpPr/>
              <p:nvPr/>
            </p:nvSpPr>
            <p:spPr>
              <a:xfrm>
                <a:off x="1371419" y="3668120"/>
                <a:ext cx="1988611" cy="318879"/>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安全</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pic>
          <p:nvPicPr>
            <p:cNvPr id="138267" name="Picture 3" descr="\\eventsql\dvd27\Clip_Installer\DVD_ART\BoxShots_Logos\Windows Server 2008\Windows Server 2008 logo v r.png"/>
            <p:cNvPicPr>
              <a:picLocks noChangeAspect="1" noChangeArrowheads="1"/>
            </p:cNvPicPr>
            <p:nvPr/>
          </p:nvPicPr>
          <p:blipFill>
            <a:blip r:embed="rId7"/>
            <a:srcRect/>
            <a:stretch>
              <a:fillRect/>
            </a:stretch>
          </p:blipFill>
          <p:spPr bwMode="auto">
            <a:xfrm>
              <a:off x="1643213" y="1985032"/>
              <a:ext cx="1446324" cy="551220"/>
            </a:xfrm>
            <a:prstGeom prst="rect">
              <a:avLst/>
            </a:prstGeom>
            <a:noFill/>
            <a:ln w="9525">
              <a:noFill/>
              <a:miter lim="800000"/>
              <a:headEnd/>
              <a:tailEnd/>
            </a:ln>
          </p:spPr>
        </p:pic>
      </p:grpSp>
      <p:grpSp>
        <p:nvGrpSpPr>
          <p:cNvPr id="9" name="Group 34"/>
          <p:cNvGrpSpPr>
            <a:grpSpLocks/>
          </p:cNvGrpSpPr>
          <p:nvPr/>
        </p:nvGrpSpPr>
        <p:grpSpPr bwMode="auto">
          <a:xfrm>
            <a:off x="6103938" y="2911475"/>
            <a:ext cx="2497137" cy="3246438"/>
            <a:chOff x="7208633" y="2625706"/>
            <a:chExt cx="2725290" cy="3970217"/>
          </a:xfrm>
        </p:grpSpPr>
        <p:grpSp>
          <p:nvGrpSpPr>
            <p:cNvPr id="138258" name="Group 56"/>
            <p:cNvGrpSpPr>
              <a:grpSpLocks/>
            </p:cNvGrpSpPr>
            <p:nvPr/>
          </p:nvGrpSpPr>
          <p:grpSpPr bwMode="auto">
            <a:xfrm>
              <a:off x="7208633" y="2625706"/>
              <a:ext cx="2725290" cy="3970217"/>
              <a:chOff x="5717076" y="1887794"/>
              <a:chExt cx="2044500" cy="2977663"/>
            </a:xfrm>
          </p:grpSpPr>
          <p:sp>
            <p:nvSpPr>
              <p:cNvPr id="46" name="Rounded Rectangle 45"/>
              <p:cNvSpPr/>
              <p:nvPr/>
            </p:nvSpPr>
            <p:spPr bwMode="auto">
              <a:xfrm>
                <a:off x="5717076" y="1887794"/>
                <a:ext cx="2044500" cy="2977663"/>
              </a:xfrm>
              <a:prstGeom prst="roundRect">
                <a:avLst>
                  <a:gd name="adj" fmla="val 13686"/>
                </a:avLst>
              </a:prstGeom>
              <a:gradFill flip="none" rotWithShape="1">
                <a:gsLst>
                  <a:gs pos="0">
                    <a:srgbClr val="FFFFFF"/>
                  </a:gs>
                  <a:gs pos="12000">
                    <a:srgbClr val="CCE9AD"/>
                  </a:gs>
                  <a:gs pos="84000">
                    <a:srgbClr val="218F19"/>
                  </a:gs>
                </a:gsLst>
                <a:path path="circle">
                  <a:fillToRect t="100000" r="100000"/>
                </a:path>
                <a:tileRect l="-100000" b="-100000"/>
              </a:gradFill>
              <a:ln w="38100" cap="flat" cmpd="sng" algn="ctr">
                <a:solidFill>
                  <a:srgbClr val="66FF33"/>
                </a:solidFill>
                <a:prstDash val="solid"/>
                <a:round/>
                <a:headEnd type="none" w="med" len="med"/>
                <a:tailEnd type="none" w="med" len="med"/>
              </a:ln>
              <a:effectLst>
                <a:reflection blurRad="6350" stA="52000" endA="300" endPos="35000" dir="5400000" sy="-100000" algn="bl" rotWithShape="0"/>
              </a:effectLst>
            </p:spPr>
            <p:txBody>
              <a:bodyPr lIns="76194" tIns="38097" rIns="76194" bIns="38097" anchor="ctr"/>
              <a:lstStyle/>
              <a:p>
                <a:pPr algn="r" defTabSz="1218162" eaLnBrk="0" fontAlgn="auto" hangingPunct="0">
                  <a:spcBef>
                    <a:spcPts val="0"/>
                  </a:spcBef>
                  <a:spcAft>
                    <a:spcPts val="0"/>
                  </a:spcAft>
                  <a:defRPr/>
                </a:pPr>
                <a:endParaRPr lang="en-US" sz="1400" kern="0" dirty="0">
                  <a:solidFill>
                    <a:sysClr val="windowText" lastClr="000000"/>
                  </a:solidFill>
                  <a:latin typeface="微软雅黑" pitchFamily="34" charset="-122"/>
                  <a:ea typeface="微软雅黑" pitchFamily="34" charset="-122"/>
                </a:endParaRPr>
              </a:p>
            </p:txBody>
          </p:sp>
          <p:sp>
            <p:nvSpPr>
              <p:cNvPr id="47" name="Rounded Rectangle 18"/>
              <p:cNvSpPr/>
              <p:nvPr/>
            </p:nvSpPr>
            <p:spPr>
              <a:xfrm>
                <a:off x="5737872" y="2624565"/>
                <a:ext cx="2002908" cy="318880"/>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富</a:t>
                </a:r>
                <a:r>
                  <a:rPr lang="en-US" altLang="zh-CN"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Web</a:t>
                </a: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平台</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8" name="Rounded Rectangle 20"/>
              <p:cNvSpPr/>
              <p:nvPr/>
            </p:nvSpPr>
            <p:spPr>
              <a:xfrm>
                <a:off x="5737872" y="3016248"/>
                <a:ext cx="2002908" cy="317423"/>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富客户端平台</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9" name="Rounded Rectangle 22"/>
              <p:cNvSpPr/>
              <p:nvPr/>
            </p:nvSpPr>
            <p:spPr>
              <a:xfrm>
                <a:off x="5737872" y="3406475"/>
                <a:ext cx="2002908" cy="318879"/>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开发效率</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50" name="Rounded Rectangle 24"/>
              <p:cNvSpPr/>
              <p:nvPr/>
            </p:nvSpPr>
            <p:spPr>
              <a:xfrm>
                <a:off x="5737872" y="3798157"/>
                <a:ext cx="2002908" cy="317423"/>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团队协作</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51" name="Rounded Rectangle 26"/>
              <p:cNvSpPr/>
              <p:nvPr/>
            </p:nvSpPr>
            <p:spPr>
              <a:xfrm>
                <a:off x="5737872" y="4188384"/>
                <a:ext cx="2002908" cy="318880"/>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支持最新平台</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pic>
          <p:nvPicPr>
            <p:cNvPr id="138259" name="Picture 44" descr="Visual Studios 2008 white.png"/>
            <p:cNvPicPr>
              <a:picLocks noChangeAspect="1"/>
            </p:cNvPicPr>
            <p:nvPr/>
          </p:nvPicPr>
          <p:blipFill>
            <a:blip r:embed="rId8"/>
            <a:srcRect/>
            <a:stretch>
              <a:fillRect/>
            </a:stretch>
          </p:blipFill>
          <p:spPr bwMode="auto">
            <a:xfrm>
              <a:off x="7375231" y="3023159"/>
              <a:ext cx="2361102" cy="343436"/>
            </a:xfrm>
            <a:prstGeom prst="rect">
              <a:avLst/>
            </a:prstGeom>
            <a:noFill/>
            <a:ln w="9525">
              <a:noFill/>
              <a:miter lim="800000"/>
              <a:headEnd/>
              <a:tailEnd/>
            </a:ln>
          </p:spPr>
        </p:pic>
      </p:grpSp>
      <p:grpSp>
        <p:nvGrpSpPr>
          <p:cNvPr id="11" name="Group 32"/>
          <p:cNvGrpSpPr>
            <a:grpSpLocks/>
          </p:cNvGrpSpPr>
          <p:nvPr/>
        </p:nvGrpSpPr>
        <p:grpSpPr bwMode="auto">
          <a:xfrm>
            <a:off x="3417888" y="2927350"/>
            <a:ext cx="2497137" cy="3246438"/>
            <a:chOff x="4261328" y="2641833"/>
            <a:chExt cx="2725289" cy="3970217"/>
          </a:xfrm>
        </p:grpSpPr>
        <p:grpSp>
          <p:nvGrpSpPr>
            <p:cNvPr id="138251" name="Group 55"/>
            <p:cNvGrpSpPr>
              <a:grpSpLocks/>
            </p:cNvGrpSpPr>
            <p:nvPr/>
          </p:nvGrpSpPr>
          <p:grpSpPr bwMode="auto">
            <a:xfrm>
              <a:off x="4261328" y="2641833"/>
              <a:ext cx="2725289" cy="3970217"/>
              <a:chOff x="3529650" y="1899889"/>
              <a:chExt cx="2044499" cy="2977663"/>
            </a:xfrm>
          </p:grpSpPr>
          <p:sp>
            <p:nvSpPr>
              <p:cNvPr id="55" name="Rounded Rectangle 4"/>
              <p:cNvSpPr/>
              <p:nvPr/>
            </p:nvSpPr>
            <p:spPr bwMode="auto">
              <a:xfrm>
                <a:off x="3529650" y="1899889"/>
                <a:ext cx="2044499" cy="2977663"/>
              </a:xfrm>
              <a:prstGeom prst="roundRect">
                <a:avLst>
                  <a:gd name="adj" fmla="val 13686"/>
                </a:avLst>
              </a:prstGeom>
              <a:gradFill flip="none" rotWithShape="1">
                <a:gsLst>
                  <a:gs pos="0">
                    <a:srgbClr val="FFFFFF"/>
                  </a:gs>
                  <a:gs pos="12000">
                    <a:srgbClr val="FFEEB7"/>
                  </a:gs>
                  <a:gs pos="84000">
                    <a:srgbClr val="EB6E07"/>
                  </a:gs>
                </a:gsLst>
                <a:path path="circle">
                  <a:fillToRect t="100000" r="100000"/>
                </a:path>
                <a:tileRect l="-100000" b="-100000"/>
              </a:gradFill>
              <a:ln w="38100" cap="flat" cmpd="sng" algn="ctr">
                <a:solidFill>
                  <a:srgbClr val="FFC000"/>
                </a:solidFill>
                <a:prstDash val="solid"/>
                <a:round/>
                <a:headEnd type="none" w="med" len="med"/>
                <a:tailEnd type="none" w="med" len="med"/>
              </a:ln>
              <a:effectLst>
                <a:reflection blurRad="6350" stA="52000" endA="300" endPos="35000" dir="5400000" sy="-100000" algn="bl" rotWithShape="0"/>
              </a:effectLst>
            </p:spPr>
            <p:txBody>
              <a:bodyPr lIns="76194" tIns="38097" rIns="76194" bIns="38097" anchor="ctr"/>
              <a:lstStyle/>
              <a:p>
                <a:pPr algn="r" defTabSz="1218162" eaLnBrk="0" fontAlgn="auto" hangingPunct="0">
                  <a:spcBef>
                    <a:spcPts val="0"/>
                  </a:spcBef>
                  <a:spcAft>
                    <a:spcPts val="0"/>
                  </a:spcAft>
                  <a:defRPr/>
                </a:pPr>
                <a:endParaRPr lang="en-US" sz="1400" kern="0" dirty="0">
                  <a:solidFill>
                    <a:sysClr val="windowText" lastClr="000000"/>
                  </a:solidFill>
                  <a:latin typeface="微软雅黑" pitchFamily="34" charset="-122"/>
                  <a:ea typeface="微软雅黑" pitchFamily="34" charset="-122"/>
                </a:endParaRPr>
              </a:p>
            </p:txBody>
          </p:sp>
          <p:sp>
            <p:nvSpPr>
              <p:cNvPr id="56" name="Rounded Rectangle 10"/>
              <p:cNvSpPr/>
              <p:nvPr/>
            </p:nvSpPr>
            <p:spPr>
              <a:xfrm>
                <a:off x="3547846" y="2625012"/>
                <a:ext cx="2008106" cy="318880"/>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企业级数据平台</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57" name="Rounded Rectangle 12"/>
              <p:cNvSpPr/>
              <p:nvPr/>
            </p:nvSpPr>
            <p:spPr>
              <a:xfrm>
                <a:off x="3547846" y="3146285"/>
                <a:ext cx="2008106" cy="318880"/>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超越关系型数据库</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58" name="Rounded Rectangle 14"/>
              <p:cNvSpPr/>
              <p:nvPr/>
            </p:nvSpPr>
            <p:spPr>
              <a:xfrm>
                <a:off x="3547846" y="3667558"/>
                <a:ext cx="2008106" cy="318880"/>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动态开发</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59" name="Rounded Rectangle 16"/>
              <p:cNvSpPr/>
              <p:nvPr/>
            </p:nvSpPr>
            <p:spPr>
              <a:xfrm>
                <a:off x="3547846" y="4188831"/>
                <a:ext cx="2008106" cy="318880"/>
              </a:xfrm>
              <a:prstGeom prst="roundRect">
                <a:avLst/>
              </a:prstGeom>
              <a:solidFill>
                <a:srgbClr val="000000">
                  <a:alpha val="45882"/>
                </a:srgbClr>
              </a:solidFill>
              <a:ln>
                <a:noFill/>
              </a:ln>
              <a:effectLst/>
            </p:spPr>
            <p:txBody>
              <a:bodyPr lIns="43180" tIns="32385" rIns="43180" bIns="32385" spcCol="1270" anchor="ctr"/>
              <a:lstStyle/>
              <a:p>
                <a:pPr algn="ctr" defTabSz="839172" fontAlgn="auto">
                  <a:lnSpc>
                    <a:spcPct val="90000"/>
                  </a:lnSpc>
                  <a:spcBef>
                    <a:spcPts val="0"/>
                  </a:spcBef>
                  <a:spcAft>
                    <a:spcPct val="35000"/>
                  </a:spcAft>
                  <a:defRPr/>
                </a:pPr>
                <a:r>
                  <a:rPr lang="zh-CN" alt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提升业务洞察力</a:t>
                </a:r>
                <a:endParaRPr lang="en-US" sz="1400" b="1" kern="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pic>
          <p:nvPicPr>
            <p:cNvPr id="138252" name="Picture 53" descr="SQL Server 2008 white.png"/>
            <p:cNvPicPr>
              <a:picLocks noChangeAspect="1"/>
            </p:cNvPicPr>
            <p:nvPr/>
          </p:nvPicPr>
          <p:blipFill>
            <a:blip r:embed="rId9"/>
            <a:srcRect/>
            <a:stretch>
              <a:fillRect/>
            </a:stretch>
          </p:blipFill>
          <p:spPr bwMode="auto">
            <a:xfrm>
              <a:off x="4654720" y="2969253"/>
              <a:ext cx="1938504" cy="460297"/>
            </a:xfrm>
            <a:prstGeom prst="rect">
              <a:avLst/>
            </a:prstGeom>
            <a:noFill/>
            <a:ln w="9525">
              <a:noFill/>
              <a:miter lim="800000"/>
              <a:headEnd/>
              <a:tailEnd/>
            </a:ln>
          </p:spPr>
        </p:pic>
      </p:grpSp>
      <p:sp>
        <p:nvSpPr>
          <p:cNvPr id="138250" name="TextBox 42">
            <a:hlinkClick r:id="rId10"/>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89" name="组合 51"/>
          <p:cNvGrpSpPr>
            <a:grpSpLocks/>
          </p:cNvGrpSpPr>
          <p:nvPr/>
        </p:nvGrpSpPr>
        <p:grpSpPr bwMode="auto">
          <a:xfrm>
            <a:off x="152400" y="7938"/>
            <a:ext cx="8686800" cy="6764337"/>
            <a:chOff x="152400" y="93583"/>
            <a:chExt cx="8686800" cy="6764417"/>
          </a:xfrm>
        </p:grpSpPr>
        <p:pic>
          <p:nvPicPr>
            <p:cNvPr id="140292" name="Picture 2" descr="Untitled-1"/>
            <p:cNvPicPr>
              <a:picLocks noChangeAspect="1" noChangeArrowheads="1"/>
            </p:cNvPicPr>
            <p:nvPr/>
          </p:nvPicPr>
          <p:blipFill>
            <a:blip r:embed="rId3"/>
            <a:srcRect/>
            <a:stretch>
              <a:fillRect/>
            </a:stretch>
          </p:blipFill>
          <p:spPr bwMode="auto">
            <a:xfrm>
              <a:off x="1790700" y="1676400"/>
              <a:ext cx="5524500" cy="5013960"/>
            </a:xfrm>
            <a:prstGeom prst="rect">
              <a:avLst/>
            </a:prstGeom>
            <a:noFill/>
            <a:ln w="9525">
              <a:noFill/>
              <a:miter lim="800000"/>
              <a:headEnd/>
              <a:tailEnd/>
            </a:ln>
          </p:spPr>
        </p:pic>
        <p:grpSp>
          <p:nvGrpSpPr>
            <p:cNvPr id="140293" name="组合 33"/>
            <p:cNvGrpSpPr>
              <a:grpSpLocks/>
            </p:cNvGrpSpPr>
            <p:nvPr/>
          </p:nvGrpSpPr>
          <p:grpSpPr bwMode="auto">
            <a:xfrm>
              <a:off x="3065198" y="2938992"/>
              <a:ext cx="3062552" cy="2090208"/>
              <a:chOff x="3065198" y="2979209"/>
              <a:chExt cx="3062552" cy="2090208"/>
            </a:xfrm>
          </p:grpSpPr>
          <p:pic>
            <p:nvPicPr>
              <p:cNvPr id="140323" name="Picture 16" descr="cooltools-shape"/>
              <p:cNvPicPr>
                <a:picLocks noChangeAspect="1" noChangeArrowheads="1"/>
              </p:cNvPicPr>
              <p:nvPr/>
            </p:nvPicPr>
            <p:blipFill>
              <a:blip r:embed="rId4">
                <a:lum bright="-12000" contrast="6000"/>
              </a:blip>
              <a:srcRect/>
              <a:stretch>
                <a:fillRect/>
              </a:stretch>
            </p:blipFill>
            <p:spPr bwMode="auto">
              <a:xfrm>
                <a:off x="3065198" y="2979209"/>
                <a:ext cx="3062552" cy="2090208"/>
              </a:xfrm>
              <a:prstGeom prst="rect">
                <a:avLst/>
              </a:prstGeom>
              <a:noFill/>
              <a:ln w="19050" algn="ctr">
                <a:noFill/>
                <a:miter lim="800000"/>
                <a:headEnd/>
                <a:tailEnd/>
              </a:ln>
            </p:spPr>
          </p:pic>
          <p:pic>
            <p:nvPicPr>
              <p:cNvPr id="140324" name="Picture 17" descr="magenta starburst"/>
              <p:cNvPicPr>
                <a:picLocks noChangeAspect="1" noChangeArrowheads="1"/>
              </p:cNvPicPr>
              <p:nvPr/>
            </p:nvPicPr>
            <p:blipFill>
              <a:blip r:embed="rId5">
                <a:lum bright="-48000" contrast="24000"/>
              </a:blip>
              <a:srcRect/>
              <a:stretch>
                <a:fillRect/>
              </a:stretch>
            </p:blipFill>
            <p:spPr bwMode="auto">
              <a:xfrm>
                <a:off x="3152511" y="3119438"/>
                <a:ext cx="2838979" cy="1857375"/>
              </a:xfrm>
              <a:prstGeom prst="rect">
                <a:avLst/>
              </a:prstGeom>
              <a:noFill/>
              <a:ln w="9525">
                <a:noFill/>
                <a:miter lim="800000"/>
                <a:headEnd/>
                <a:tailEnd/>
              </a:ln>
            </p:spPr>
          </p:pic>
          <p:pic>
            <p:nvPicPr>
              <p:cNvPr id="140325" name="图片 49" descr="WS08_v_rgb_r.png"/>
              <p:cNvPicPr>
                <a:picLocks noChangeAspect="1"/>
              </p:cNvPicPr>
              <p:nvPr/>
            </p:nvPicPr>
            <p:blipFill>
              <a:blip r:embed="rId6"/>
              <a:srcRect/>
              <a:stretch>
                <a:fillRect/>
              </a:stretch>
            </p:blipFill>
            <p:spPr bwMode="auto">
              <a:xfrm>
                <a:off x="3276600" y="3475349"/>
                <a:ext cx="2590800" cy="868051"/>
              </a:xfrm>
              <a:prstGeom prst="rect">
                <a:avLst/>
              </a:prstGeom>
              <a:noFill/>
              <a:ln w="9525">
                <a:noFill/>
                <a:miter lim="800000"/>
                <a:headEnd/>
                <a:tailEnd/>
              </a:ln>
            </p:spPr>
          </p:pic>
        </p:grpSp>
        <p:grpSp>
          <p:nvGrpSpPr>
            <p:cNvPr id="140294" name="组合 35"/>
            <p:cNvGrpSpPr>
              <a:grpSpLocks/>
            </p:cNvGrpSpPr>
            <p:nvPr/>
          </p:nvGrpSpPr>
          <p:grpSpPr bwMode="auto">
            <a:xfrm>
              <a:off x="609600" y="2127925"/>
              <a:ext cx="2370296" cy="1148675"/>
              <a:chOff x="1058704" y="1600729"/>
              <a:chExt cx="2370296" cy="1148675"/>
            </a:xfrm>
          </p:grpSpPr>
          <p:pic>
            <p:nvPicPr>
              <p:cNvPr id="140320" name="Picture 27" descr="cooltools-shape"/>
              <p:cNvPicPr>
                <a:picLocks noChangeAspect="1" noChangeArrowheads="1"/>
              </p:cNvPicPr>
              <p:nvPr/>
            </p:nvPicPr>
            <p:blipFill>
              <a:blip r:embed="rId7">
                <a:lum bright="-24000" contrast="6000"/>
              </a:blip>
              <a:srcRect/>
              <a:stretch>
                <a:fillRect/>
              </a:stretch>
            </p:blipFill>
            <p:spPr bwMode="auto">
              <a:xfrm>
                <a:off x="1431396" y="1600729"/>
                <a:ext cx="1793875" cy="783167"/>
              </a:xfrm>
              <a:prstGeom prst="rect">
                <a:avLst/>
              </a:prstGeom>
              <a:noFill/>
              <a:ln w="19050" algn="ctr">
                <a:noFill/>
                <a:miter lim="800000"/>
                <a:headEnd/>
                <a:tailEnd/>
              </a:ln>
            </p:spPr>
          </p:pic>
          <p:sp>
            <p:nvSpPr>
              <p:cNvPr id="16417" name="TextBox 41"/>
              <p:cNvSpPr txBox="1">
                <a:spLocks noChangeArrowheads="1"/>
              </p:cNvSpPr>
              <p:nvPr/>
            </p:nvSpPr>
            <p:spPr bwMode="auto">
              <a:xfrm>
                <a:off x="1676242" y="1800025"/>
                <a:ext cx="1295400" cy="366717"/>
              </a:xfrm>
              <a:prstGeom prst="rect">
                <a:avLst/>
              </a:prstGeom>
              <a:noFill/>
              <a:ln w="9525">
                <a:noFill/>
                <a:miter lim="800000"/>
                <a:headEnd/>
                <a:tailEnd/>
              </a:ln>
            </p:spPr>
            <p:txBody>
              <a:bodyPr>
                <a:spAutoFit/>
              </a:bodyPr>
              <a:lstStyle/>
              <a:p>
                <a:pPr algn="ctr" fontAlgn="auto">
                  <a:spcBef>
                    <a:spcPts val="0"/>
                  </a:spcBef>
                  <a:spcAft>
                    <a:spcPts val="0"/>
                  </a:spcAft>
                  <a:defRPr/>
                </a:pPr>
                <a:r>
                  <a:rPr lang="zh-CN" altLang="en-US" sz="1800" b="1" dirty="0">
                    <a:solidFill>
                      <a:srgbClr val="FFFFFF"/>
                    </a:solidFill>
                    <a:latin typeface="微软雅黑" pitchFamily="34" charset="-122"/>
                    <a:ea typeface="微软雅黑" pitchFamily="34" charset="-122"/>
                  </a:rPr>
                  <a:t>大型企业</a:t>
                </a:r>
                <a:endParaRPr lang="en-US" altLang="en-US" sz="1800" b="1" dirty="0">
                  <a:solidFill>
                    <a:srgbClr val="FFFFFF"/>
                  </a:solidFill>
                  <a:latin typeface="微软雅黑" pitchFamily="34" charset="-122"/>
                  <a:ea typeface="微软雅黑" pitchFamily="34" charset="-122"/>
                </a:endParaRPr>
              </a:p>
            </p:txBody>
          </p:sp>
          <p:pic>
            <p:nvPicPr>
              <p:cNvPr id="140322" name="图片 52" descr="WS08_h_rgb.png"/>
              <p:cNvPicPr>
                <a:picLocks noChangeAspect="1"/>
              </p:cNvPicPr>
              <p:nvPr/>
            </p:nvPicPr>
            <p:blipFill>
              <a:blip r:embed="rId8"/>
              <a:srcRect/>
              <a:stretch>
                <a:fillRect/>
              </a:stretch>
            </p:blipFill>
            <p:spPr bwMode="auto">
              <a:xfrm>
                <a:off x="1058704" y="2389359"/>
                <a:ext cx="2370296" cy="360045"/>
              </a:xfrm>
              <a:prstGeom prst="rect">
                <a:avLst/>
              </a:prstGeom>
              <a:noFill/>
              <a:ln w="9525">
                <a:noFill/>
                <a:miter lim="800000"/>
                <a:headEnd/>
                <a:tailEnd/>
              </a:ln>
            </p:spPr>
          </p:pic>
        </p:grpSp>
        <p:grpSp>
          <p:nvGrpSpPr>
            <p:cNvPr id="140295" name="组合 40"/>
            <p:cNvGrpSpPr>
              <a:grpSpLocks/>
            </p:cNvGrpSpPr>
            <p:nvPr/>
          </p:nvGrpSpPr>
          <p:grpSpPr bwMode="auto">
            <a:xfrm>
              <a:off x="1524000" y="5689636"/>
              <a:ext cx="2514600" cy="1168364"/>
              <a:chOff x="1458354" y="5394854"/>
              <a:chExt cx="2514600" cy="1168364"/>
            </a:xfrm>
          </p:grpSpPr>
          <p:pic>
            <p:nvPicPr>
              <p:cNvPr id="140317" name="Picture 14" descr="cooltools-shape"/>
              <p:cNvPicPr>
                <a:picLocks noChangeAspect="1" noChangeArrowheads="1"/>
              </p:cNvPicPr>
              <p:nvPr/>
            </p:nvPicPr>
            <p:blipFill>
              <a:blip r:embed="rId7">
                <a:lum bright="-24000" contrast="6000"/>
              </a:blip>
              <a:srcRect/>
              <a:stretch>
                <a:fillRect/>
              </a:stretch>
            </p:blipFill>
            <p:spPr bwMode="auto">
              <a:xfrm>
                <a:off x="1815042" y="5394854"/>
                <a:ext cx="1793875" cy="783167"/>
              </a:xfrm>
              <a:prstGeom prst="rect">
                <a:avLst/>
              </a:prstGeom>
              <a:noFill/>
              <a:ln w="19050" algn="ctr">
                <a:noFill/>
                <a:miter lim="800000"/>
                <a:headEnd/>
                <a:tailEnd/>
              </a:ln>
            </p:spPr>
          </p:pic>
          <p:sp>
            <p:nvSpPr>
              <p:cNvPr id="16414" name="TextBox 46"/>
              <p:cNvSpPr txBox="1">
                <a:spLocks noChangeArrowheads="1"/>
              </p:cNvSpPr>
              <p:nvPr/>
            </p:nvSpPr>
            <p:spPr bwMode="auto">
              <a:xfrm>
                <a:off x="2029854" y="5574194"/>
                <a:ext cx="1295400" cy="366716"/>
              </a:xfrm>
              <a:prstGeom prst="rect">
                <a:avLst/>
              </a:prstGeom>
              <a:noFill/>
              <a:ln w="9525">
                <a:noFill/>
                <a:miter lim="800000"/>
                <a:headEnd/>
                <a:tailEnd/>
              </a:ln>
            </p:spPr>
            <p:txBody>
              <a:bodyPr>
                <a:spAutoFit/>
              </a:bodyPr>
              <a:lstStyle/>
              <a:p>
                <a:pPr algn="ctr" fontAlgn="auto">
                  <a:spcBef>
                    <a:spcPts val="0"/>
                  </a:spcBef>
                  <a:spcAft>
                    <a:spcPts val="0"/>
                  </a:spcAft>
                  <a:defRPr/>
                </a:pPr>
                <a:r>
                  <a:rPr lang="zh-CN" altLang="en-US" sz="1800" b="1">
                    <a:solidFill>
                      <a:srgbClr val="FFFFFF"/>
                    </a:solidFill>
                    <a:latin typeface="微软雅黑" pitchFamily="34" charset="-122"/>
                    <a:ea typeface="微软雅黑" pitchFamily="34" charset="-122"/>
                  </a:rPr>
                  <a:t>分支机构</a:t>
                </a:r>
                <a:endParaRPr lang="en-US" altLang="en-US" sz="1800" b="1">
                  <a:solidFill>
                    <a:srgbClr val="FFFFFF"/>
                  </a:solidFill>
                  <a:latin typeface="微软雅黑" pitchFamily="34" charset="-122"/>
                  <a:ea typeface="微软雅黑" pitchFamily="34" charset="-122"/>
                </a:endParaRPr>
              </a:p>
            </p:txBody>
          </p:sp>
          <p:pic>
            <p:nvPicPr>
              <p:cNvPr id="140319" name="图片 53" descr="WS08_h_rgb.png"/>
              <p:cNvPicPr>
                <a:picLocks noChangeAspect="1"/>
              </p:cNvPicPr>
              <p:nvPr/>
            </p:nvPicPr>
            <p:blipFill>
              <a:blip r:embed="rId9"/>
              <a:srcRect/>
              <a:stretch>
                <a:fillRect/>
              </a:stretch>
            </p:blipFill>
            <p:spPr bwMode="auto">
              <a:xfrm>
                <a:off x="1458354" y="6181253"/>
                <a:ext cx="2514600" cy="381965"/>
              </a:xfrm>
              <a:prstGeom prst="rect">
                <a:avLst/>
              </a:prstGeom>
              <a:noFill/>
              <a:ln w="9525">
                <a:noFill/>
                <a:miter lim="800000"/>
                <a:headEnd/>
                <a:tailEnd/>
              </a:ln>
            </p:spPr>
          </p:pic>
        </p:grpSp>
        <p:grpSp>
          <p:nvGrpSpPr>
            <p:cNvPr id="140296" name="组合 38"/>
            <p:cNvGrpSpPr>
              <a:grpSpLocks/>
            </p:cNvGrpSpPr>
            <p:nvPr/>
          </p:nvGrpSpPr>
          <p:grpSpPr bwMode="auto">
            <a:xfrm>
              <a:off x="6324600" y="4096087"/>
              <a:ext cx="2514600" cy="1161713"/>
              <a:chOff x="6172200" y="3608917"/>
              <a:chExt cx="2514600" cy="1161713"/>
            </a:xfrm>
          </p:grpSpPr>
          <p:pic>
            <p:nvPicPr>
              <p:cNvPr id="140314" name="Picture 6" descr="cooltools-shape"/>
              <p:cNvPicPr>
                <a:picLocks noChangeAspect="1" noChangeArrowheads="1"/>
              </p:cNvPicPr>
              <p:nvPr/>
            </p:nvPicPr>
            <p:blipFill>
              <a:blip r:embed="rId7">
                <a:lum bright="-24000" contrast="6000"/>
              </a:blip>
              <a:srcRect/>
              <a:stretch>
                <a:fillRect/>
              </a:stretch>
            </p:blipFill>
            <p:spPr bwMode="auto">
              <a:xfrm>
                <a:off x="6412178" y="3608917"/>
                <a:ext cx="1793875" cy="783167"/>
              </a:xfrm>
              <a:prstGeom prst="rect">
                <a:avLst/>
              </a:prstGeom>
              <a:noFill/>
              <a:ln w="19050" algn="ctr">
                <a:noFill/>
                <a:miter lim="800000"/>
                <a:headEnd/>
                <a:tailEnd/>
              </a:ln>
            </p:spPr>
          </p:pic>
          <p:sp>
            <p:nvSpPr>
              <p:cNvPr id="16411" name="TextBox 44"/>
              <p:cNvSpPr txBox="1">
                <a:spLocks noChangeArrowheads="1"/>
              </p:cNvSpPr>
              <p:nvPr/>
            </p:nvSpPr>
            <p:spPr bwMode="auto">
              <a:xfrm>
                <a:off x="6629400" y="3803812"/>
                <a:ext cx="1295400" cy="368304"/>
              </a:xfrm>
              <a:prstGeom prst="rect">
                <a:avLst/>
              </a:prstGeom>
              <a:noFill/>
              <a:ln w="9525">
                <a:noFill/>
                <a:miter lim="800000"/>
                <a:headEnd/>
                <a:tailEnd/>
              </a:ln>
            </p:spPr>
            <p:txBody>
              <a:bodyPr>
                <a:spAutoFit/>
              </a:bodyPr>
              <a:lstStyle/>
              <a:p>
                <a:pPr algn="ctr" fontAlgn="auto">
                  <a:spcBef>
                    <a:spcPts val="0"/>
                  </a:spcBef>
                  <a:spcAft>
                    <a:spcPts val="0"/>
                  </a:spcAft>
                  <a:defRPr/>
                </a:pPr>
                <a:r>
                  <a:rPr lang="en-US" altLang="en-US" sz="1800" b="1">
                    <a:solidFill>
                      <a:srgbClr val="FFFFFF"/>
                    </a:solidFill>
                    <a:latin typeface="微软雅黑" pitchFamily="34" charset="-122"/>
                    <a:ea typeface="微软雅黑" pitchFamily="34" charset="-122"/>
                  </a:rPr>
                  <a:t>Web</a:t>
                </a:r>
                <a:r>
                  <a:rPr lang="zh-CN" altLang="en-US" sz="1800" b="1">
                    <a:solidFill>
                      <a:srgbClr val="FFFFFF"/>
                    </a:solidFill>
                    <a:latin typeface="微软雅黑" pitchFamily="34" charset="-122"/>
                    <a:ea typeface="微软雅黑" pitchFamily="34" charset="-122"/>
                  </a:rPr>
                  <a:t>托管</a:t>
                </a:r>
                <a:endParaRPr lang="en-US" altLang="en-US" sz="1800" b="1">
                  <a:solidFill>
                    <a:srgbClr val="FFFFFF"/>
                  </a:solidFill>
                  <a:latin typeface="微软雅黑" pitchFamily="34" charset="-122"/>
                  <a:ea typeface="微软雅黑" pitchFamily="34" charset="-122"/>
                </a:endParaRPr>
              </a:p>
            </p:txBody>
          </p:sp>
          <p:pic>
            <p:nvPicPr>
              <p:cNvPr id="140316" name="图片 54" descr="WS08_h_rgb.png"/>
              <p:cNvPicPr>
                <a:picLocks noChangeAspect="1"/>
              </p:cNvPicPr>
              <p:nvPr/>
            </p:nvPicPr>
            <p:blipFill>
              <a:blip r:embed="rId9"/>
              <a:srcRect/>
              <a:stretch>
                <a:fillRect/>
              </a:stretch>
            </p:blipFill>
            <p:spPr bwMode="auto">
              <a:xfrm>
                <a:off x="6172200" y="4388665"/>
                <a:ext cx="2514600" cy="381965"/>
              </a:xfrm>
              <a:prstGeom prst="rect">
                <a:avLst/>
              </a:prstGeom>
              <a:noFill/>
              <a:ln w="9525">
                <a:noFill/>
                <a:miter lim="800000"/>
                <a:headEnd/>
                <a:tailEnd/>
              </a:ln>
            </p:spPr>
          </p:pic>
        </p:grpSp>
        <p:sp>
          <p:nvSpPr>
            <p:cNvPr id="29" name="TextBox 28"/>
            <p:cNvSpPr txBox="1"/>
            <p:nvPr/>
          </p:nvSpPr>
          <p:spPr>
            <a:xfrm>
              <a:off x="228600" y="93583"/>
              <a:ext cx="8305800" cy="457205"/>
            </a:xfrm>
            <a:prstGeom prst="rect">
              <a:avLst/>
            </a:prstGeom>
            <a:noFill/>
          </p:spPr>
          <p:txBody>
            <a:bodyPr>
              <a:spAutoFit/>
            </a:bodyPr>
            <a:lstStyle/>
            <a:p>
              <a:pPr fontAlgn="auto">
                <a:spcBef>
                  <a:spcPts val="0"/>
                </a:spcBef>
                <a:spcAft>
                  <a:spcPts val="0"/>
                </a:spcAft>
                <a:defRPr/>
              </a:pPr>
              <a:endParaRPr lang="en-US" spc="300" dirty="0">
                <a:solidFill>
                  <a:srgbClr val="FFFFFF"/>
                </a:solidFill>
                <a:latin typeface="微软雅黑" pitchFamily="34" charset="-122"/>
                <a:ea typeface="微软雅黑" pitchFamily="34" charset="-122"/>
              </a:endParaRPr>
            </a:p>
          </p:txBody>
        </p:sp>
        <p:grpSp>
          <p:nvGrpSpPr>
            <p:cNvPr id="140298" name="组合 37"/>
            <p:cNvGrpSpPr>
              <a:grpSpLocks/>
            </p:cNvGrpSpPr>
            <p:nvPr/>
          </p:nvGrpSpPr>
          <p:grpSpPr bwMode="auto">
            <a:xfrm>
              <a:off x="6299359" y="2037292"/>
              <a:ext cx="2463641" cy="1315508"/>
              <a:chOff x="6070759" y="1656292"/>
              <a:chExt cx="2463641" cy="1315508"/>
            </a:xfrm>
          </p:grpSpPr>
          <p:pic>
            <p:nvPicPr>
              <p:cNvPr id="140311" name="Picture 22" descr="cooltools-shape"/>
              <p:cNvPicPr>
                <a:picLocks noChangeAspect="1" noChangeArrowheads="1"/>
              </p:cNvPicPr>
              <p:nvPr/>
            </p:nvPicPr>
            <p:blipFill>
              <a:blip r:embed="rId7">
                <a:lum bright="-24000" contrast="6000"/>
              </a:blip>
              <a:srcRect/>
              <a:stretch>
                <a:fillRect/>
              </a:stretch>
            </p:blipFill>
            <p:spPr bwMode="auto">
              <a:xfrm>
                <a:off x="6148917" y="1656292"/>
                <a:ext cx="1793875" cy="783167"/>
              </a:xfrm>
              <a:prstGeom prst="rect">
                <a:avLst/>
              </a:prstGeom>
              <a:noFill/>
              <a:ln w="19050" algn="ctr">
                <a:noFill/>
                <a:miter lim="800000"/>
                <a:headEnd/>
                <a:tailEnd/>
              </a:ln>
            </p:spPr>
          </p:pic>
          <p:sp>
            <p:nvSpPr>
              <p:cNvPr id="16408" name="TextBox 43"/>
              <p:cNvSpPr txBox="1">
                <a:spLocks noChangeArrowheads="1"/>
              </p:cNvSpPr>
              <p:nvPr/>
            </p:nvSpPr>
            <p:spPr bwMode="auto">
              <a:xfrm>
                <a:off x="6369050" y="1836683"/>
                <a:ext cx="1295400" cy="366716"/>
              </a:xfrm>
              <a:prstGeom prst="rect">
                <a:avLst/>
              </a:prstGeom>
              <a:noFill/>
              <a:ln w="9525">
                <a:noFill/>
                <a:miter lim="800000"/>
                <a:headEnd/>
                <a:tailEnd/>
              </a:ln>
            </p:spPr>
            <p:txBody>
              <a:bodyPr>
                <a:spAutoFit/>
              </a:bodyPr>
              <a:lstStyle/>
              <a:p>
                <a:pPr algn="ctr" fontAlgn="auto">
                  <a:spcBef>
                    <a:spcPts val="0"/>
                  </a:spcBef>
                  <a:spcAft>
                    <a:spcPts val="0"/>
                  </a:spcAft>
                  <a:defRPr/>
                </a:pPr>
                <a:r>
                  <a:rPr lang="zh-CN" altLang="en-US" sz="1800" b="1">
                    <a:solidFill>
                      <a:srgbClr val="FFFFFF"/>
                    </a:solidFill>
                    <a:latin typeface="微软雅黑" pitchFamily="34" charset="-122"/>
                    <a:ea typeface="微软雅黑" pitchFamily="34" charset="-122"/>
                  </a:rPr>
                  <a:t>小型企业</a:t>
                </a:r>
                <a:endParaRPr lang="en-US" sz="1800" b="1">
                  <a:solidFill>
                    <a:srgbClr val="FFFFFF"/>
                  </a:solidFill>
                  <a:latin typeface="微软雅黑" pitchFamily="34" charset="-122"/>
                  <a:ea typeface="微软雅黑" pitchFamily="34" charset="-122"/>
                </a:endParaRPr>
              </a:p>
            </p:txBody>
          </p:sp>
          <p:pic>
            <p:nvPicPr>
              <p:cNvPr id="140313" name="图片 29" descr="ws-SmBiz_rgb.png"/>
              <p:cNvPicPr>
                <a:picLocks noChangeAspect="1"/>
              </p:cNvPicPr>
              <p:nvPr/>
            </p:nvPicPr>
            <p:blipFill>
              <a:blip r:embed="rId10"/>
              <a:srcRect/>
              <a:stretch>
                <a:fillRect/>
              </a:stretch>
            </p:blipFill>
            <p:spPr bwMode="auto">
              <a:xfrm>
                <a:off x="6070759" y="2465070"/>
                <a:ext cx="2463641" cy="506730"/>
              </a:xfrm>
              <a:prstGeom prst="rect">
                <a:avLst/>
              </a:prstGeom>
              <a:noFill/>
              <a:ln w="9525">
                <a:noFill/>
                <a:miter lim="800000"/>
                <a:headEnd/>
                <a:tailEnd/>
              </a:ln>
            </p:spPr>
          </p:pic>
        </p:grpSp>
        <p:grpSp>
          <p:nvGrpSpPr>
            <p:cNvPr id="140299" name="组合 48"/>
            <p:cNvGrpSpPr>
              <a:grpSpLocks/>
            </p:cNvGrpSpPr>
            <p:nvPr/>
          </p:nvGrpSpPr>
          <p:grpSpPr bwMode="auto">
            <a:xfrm>
              <a:off x="152400" y="3977217"/>
              <a:ext cx="3080385" cy="1356783"/>
              <a:chOff x="381000" y="3672417"/>
              <a:chExt cx="3080385" cy="1356783"/>
            </a:xfrm>
          </p:grpSpPr>
          <p:pic>
            <p:nvPicPr>
              <p:cNvPr id="140308" name="Picture 19" descr="cooltools-shape"/>
              <p:cNvPicPr>
                <a:picLocks noChangeAspect="1" noChangeArrowheads="1"/>
              </p:cNvPicPr>
              <p:nvPr/>
            </p:nvPicPr>
            <p:blipFill>
              <a:blip r:embed="rId7">
                <a:lum bright="-24000" contrast="6000"/>
              </a:blip>
              <a:srcRect/>
              <a:stretch>
                <a:fillRect/>
              </a:stretch>
            </p:blipFill>
            <p:spPr bwMode="auto">
              <a:xfrm>
                <a:off x="1098021" y="3672417"/>
                <a:ext cx="1793875" cy="783167"/>
              </a:xfrm>
              <a:prstGeom prst="rect">
                <a:avLst/>
              </a:prstGeom>
              <a:noFill/>
              <a:ln w="19050" algn="ctr">
                <a:noFill/>
                <a:miter lim="800000"/>
                <a:headEnd/>
                <a:tailEnd/>
              </a:ln>
            </p:spPr>
          </p:pic>
          <p:sp>
            <p:nvSpPr>
              <p:cNvPr id="16405" name="TextBox 45"/>
              <p:cNvSpPr txBox="1">
                <a:spLocks noChangeArrowheads="1"/>
              </p:cNvSpPr>
              <p:nvPr/>
            </p:nvSpPr>
            <p:spPr bwMode="auto">
              <a:xfrm>
                <a:off x="1312863" y="3751230"/>
                <a:ext cx="1295400" cy="641358"/>
              </a:xfrm>
              <a:prstGeom prst="rect">
                <a:avLst/>
              </a:prstGeom>
              <a:noFill/>
              <a:ln w="9525">
                <a:noFill/>
                <a:miter lim="800000"/>
                <a:headEnd/>
                <a:tailEnd/>
              </a:ln>
            </p:spPr>
            <p:txBody>
              <a:bodyPr>
                <a:spAutoFit/>
              </a:bodyPr>
              <a:lstStyle/>
              <a:p>
                <a:pPr algn="ctr" fontAlgn="auto">
                  <a:spcBef>
                    <a:spcPts val="0"/>
                  </a:spcBef>
                  <a:spcAft>
                    <a:spcPts val="0"/>
                  </a:spcAft>
                  <a:defRPr/>
                </a:pPr>
                <a:r>
                  <a:rPr lang="zh-CN" altLang="en-US" sz="1800" b="1">
                    <a:solidFill>
                      <a:srgbClr val="FFFFFF"/>
                    </a:solidFill>
                    <a:latin typeface="微软雅黑" pitchFamily="34" charset="-122"/>
                    <a:ea typeface="微软雅黑" pitchFamily="34" charset="-122"/>
                  </a:rPr>
                  <a:t>高性能</a:t>
                </a:r>
                <a:r>
                  <a:rPr lang="en-US" altLang="zh-CN" sz="1800" b="1">
                    <a:solidFill>
                      <a:srgbClr val="FFFFFF"/>
                    </a:solidFill>
                    <a:latin typeface="微软雅黑" pitchFamily="34" charset="-122"/>
                    <a:ea typeface="微软雅黑" pitchFamily="34" charset="-122"/>
                  </a:rPr>
                  <a:t/>
                </a:r>
                <a:br>
                  <a:rPr lang="en-US" altLang="zh-CN" sz="1800" b="1">
                    <a:solidFill>
                      <a:srgbClr val="FFFFFF"/>
                    </a:solidFill>
                    <a:latin typeface="微软雅黑" pitchFamily="34" charset="-122"/>
                    <a:ea typeface="微软雅黑" pitchFamily="34" charset="-122"/>
                  </a:rPr>
                </a:br>
                <a:r>
                  <a:rPr lang="zh-CN" altLang="en-US" sz="1800" b="1">
                    <a:solidFill>
                      <a:srgbClr val="FFFFFF"/>
                    </a:solidFill>
                    <a:latin typeface="微软雅黑" pitchFamily="34" charset="-122"/>
                    <a:ea typeface="微软雅黑" pitchFamily="34" charset="-122"/>
                  </a:rPr>
                  <a:t>计算</a:t>
                </a:r>
                <a:endParaRPr lang="en-US" altLang="en-US" sz="1800" b="1">
                  <a:solidFill>
                    <a:srgbClr val="FFFFFF"/>
                  </a:solidFill>
                  <a:latin typeface="微软雅黑" pitchFamily="34" charset="-122"/>
                  <a:ea typeface="微软雅黑" pitchFamily="34" charset="-122"/>
                </a:endParaRPr>
              </a:p>
            </p:txBody>
          </p:sp>
          <p:pic>
            <p:nvPicPr>
              <p:cNvPr id="140310" name="图片 30" descr="ws03-CmpClstr_rgb.png"/>
              <p:cNvPicPr>
                <a:picLocks noChangeAspect="1"/>
              </p:cNvPicPr>
              <p:nvPr/>
            </p:nvPicPr>
            <p:blipFill>
              <a:blip r:embed="rId11"/>
              <a:srcRect/>
              <a:stretch>
                <a:fillRect/>
              </a:stretch>
            </p:blipFill>
            <p:spPr bwMode="auto">
              <a:xfrm>
                <a:off x="381000" y="4469130"/>
                <a:ext cx="3080385" cy="560070"/>
              </a:xfrm>
              <a:prstGeom prst="rect">
                <a:avLst/>
              </a:prstGeom>
              <a:noFill/>
              <a:ln w="9525">
                <a:noFill/>
                <a:miter lim="800000"/>
                <a:headEnd/>
                <a:tailEnd/>
              </a:ln>
            </p:spPr>
          </p:pic>
        </p:grpSp>
        <p:grpSp>
          <p:nvGrpSpPr>
            <p:cNvPr id="140300" name="组合 39"/>
            <p:cNvGrpSpPr>
              <a:grpSpLocks/>
            </p:cNvGrpSpPr>
            <p:nvPr/>
          </p:nvGrpSpPr>
          <p:grpSpPr bwMode="auto">
            <a:xfrm>
              <a:off x="5334000" y="5520584"/>
              <a:ext cx="1876425" cy="1337416"/>
              <a:chOff x="5410200" y="5394854"/>
              <a:chExt cx="1876425" cy="1337416"/>
            </a:xfrm>
          </p:grpSpPr>
          <p:pic>
            <p:nvPicPr>
              <p:cNvPr id="140305" name="Picture 11" descr="cooltools-shape"/>
              <p:cNvPicPr>
                <a:picLocks noChangeAspect="1" noChangeArrowheads="1"/>
              </p:cNvPicPr>
              <p:nvPr/>
            </p:nvPicPr>
            <p:blipFill>
              <a:blip r:embed="rId7">
                <a:lum bright="-24000" contrast="6000"/>
              </a:blip>
              <a:srcRect/>
              <a:stretch>
                <a:fillRect/>
              </a:stretch>
            </p:blipFill>
            <p:spPr bwMode="auto">
              <a:xfrm>
                <a:off x="5492750" y="5394854"/>
                <a:ext cx="1793875" cy="783167"/>
              </a:xfrm>
              <a:prstGeom prst="rect">
                <a:avLst/>
              </a:prstGeom>
              <a:noFill/>
              <a:ln w="19050" algn="ctr">
                <a:noFill/>
                <a:miter lim="800000"/>
                <a:headEnd/>
                <a:tailEnd/>
              </a:ln>
            </p:spPr>
          </p:pic>
          <p:sp>
            <p:nvSpPr>
              <p:cNvPr id="16402" name="TextBox 47"/>
              <p:cNvSpPr txBox="1">
                <a:spLocks noChangeArrowheads="1"/>
              </p:cNvSpPr>
              <p:nvPr/>
            </p:nvSpPr>
            <p:spPr bwMode="auto">
              <a:xfrm>
                <a:off x="5715000" y="5574969"/>
                <a:ext cx="1295400" cy="368304"/>
              </a:xfrm>
              <a:prstGeom prst="rect">
                <a:avLst/>
              </a:prstGeom>
              <a:noFill/>
              <a:ln w="9525">
                <a:noFill/>
                <a:miter lim="800000"/>
                <a:headEnd/>
                <a:tailEnd/>
              </a:ln>
            </p:spPr>
            <p:txBody>
              <a:bodyPr>
                <a:spAutoFit/>
              </a:bodyPr>
              <a:lstStyle/>
              <a:p>
                <a:pPr algn="ctr" fontAlgn="auto">
                  <a:spcBef>
                    <a:spcPts val="0"/>
                  </a:spcBef>
                  <a:spcAft>
                    <a:spcPts val="0"/>
                  </a:spcAft>
                  <a:defRPr/>
                </a:pPr>
                <a:r>
                  <a:rPr lang="zh-CN" altLang="en-US" sz="1800" b="1">
                    <a:solidFill>
                      <a:srgbClr val="FFFFFF"/>
                    </a:solidFill>
                    <a:latin typeface="微软雅黑" pitchFamily="34" charset="-122"/>
                    <a:ea typeface="微软雅黑" pitchFamily="34" charset="-122"/>
                  </a:rPr>
                  <a:t>存储</a:t>
                </a:r>
                <a:endParaRPr lang="en-US" altLang="en-US" sz="1800" b="1">
                  <a:solidFill>
                    <a:srgbClr val="FFFFFF"/>
                  </a:solidFill>
                  <a:latin typeface="微软雅黑" pitchFamily="34" charset="-122"/>
                  <a:ea typeface="微软雅黑" pitchFamily="34" charset="-122"/>
                </a:endParaRPr>
              </a:p>
            </p:txBody>
          </p:sp>
          <p:pic>
            <p:nvPicPr>
              <p:cNvPr id="140307" name="图片 31" descr="wss_rgb.png"/>
              <p:cNvPicPr>
                <a:picLocks noChangeAspect="1"/>
              </p:cNvPicPr>
              <p:nvPr/>
            </p:nvPicPr>
            <p:blipFill>
              <a:blip r:embed="rId12"/>
              <a:srcRect/>
              <a:stretch>
                <a:fillRect/>
              </a:stretch>
            </p:blipFill>
            <p:spPr bwMode="auto">
              <a:xfrm>
                <a:off x="5410200" y="6172200"/>
                <a:ext cx="1840230" cy="560070"/>
              </a:xfrm>
              <a:prstGeom prst="rect">
                <a:avLst/>
              </a:prstGeom>
              <a:noFill/>
              <a:ln w="9525">
                <a:noFill/>
                <a:miter lim="800000"/>
                <a:headEnd/>
                <a:tailEnd/>
              </a:ln>
            </p:spPr>
          </p:pic>
        </p:grpSp>
        <p:grpSp>
          <p:nvGrpSpPr>
            <p:cNvPr id="140301" name="组合 36"/>
            <p:cNvGrpSpPr>
              <a:grpSpLocks/>
            </p:cNvGrpSpPr>
            <p:nvPr/>
          </p:nvGrpSpPr>
          <p:grpSpPr bwMode="auto">
            <a:xfrm>
              <a:off x="3535680" y="1076980"/>
              <a:ext cx="2026920" cy="1248727"/>
              <a:chOff x="3535680" y="1162233"/>
              <a:chExt cx="2026920" cy="1248727"/>
            </a:xfrm>
          </p:grpSpPr>
          <p:pic>
            <p:nvPicPr>
              <p:cNvPr id="140302" name="Picture 30" descr="cooltools-shape"/>
              <p:cNvPicPr>
                <a:picLocks noChangeAspect="1" noChangeArrowheads="1"/>
              </p:cNvPicPr>
              <p:nvPr/>
            </p:nvPicPr>
            <p:blipFill>
              <a:blip r:embed="rId7">
                <a:lum bright="-24000" contrast="6000"/>
              </a:blip>
              <a:srcRect/>
              <a:stretch>
                <a:fillRect/>
              </a:stretch>
            </p:blipFill>
            <p:spPr bwMode="auto">
              <a:xfrm>
                <a:off x="3657600" y="1162233"/>
                <a:ext cx="1793875" cy="784489"/>
              </a:xfrm>
              <a:prstGeom prst="rect">
                <a:avLst/>
              </a:prstGeom>
              <a:noFill/>
              <a:ln w="19050" algn="ctr">
                <a:noFill/>
                <a:miter lim="800000"/>
                <a:headEnd/>
                <a:tailEnd/>
              </a:ln>
            </p:spPr>
          </p:pic>
          <p:sp>
            <p:nvSpPr>
              <p:cNvPr id="16399" name="TextBox 42"/>
              <p:cNvSpPr txBox="1">
                <a:spLocks noChangeArrowheads="1"/>
              </p:cNvSpPr>
              <p:nvPr/>
            </p:nvSpPr>
            <p:spPr bwMode="auto">
              <a:xfrm>
                <a:off x="3886200" y="1390113"/>
                <a:ext cx="1295400" cy="366717"/>
              </a:xfrm>
              <a:prstGeom prst="rect">
                <a:avLst/>
              </a:prstGeom>
              <a:noFill/>
              <a:ln w="9525">
                <a:noFill/>
                <a:miter lim="800000"/>
                <a:headEnd/>
                <a:tailEnd/>
              </a:ln>
            </p:spPr>
            <p:txBody>
              <a:bodyPr>
                <a:spAutoFit/>
              </a:bodyPr>
              <a:lstStyle/>
              <a:p>
                <a:pPr algn="ctr" fontAlgn="auto">
                  <a:spcBef>
                    <a:spcPts val="0"/>
                  </a:spcBef>
                  <a:spcAft>
                    <a:spcPts val="0"/>
                  </a:spcAft>
                  <a:defRPr/>
                </a:pPr>
                <a:r>
                  <a:rPr lang="zh-CN" altLang="en-US" sz="1800" b="1">
                    <a:solidFill>
                      <a:srgbClr val="FFFFFF"/>
                    </a:solidFill>
                    <a:latin typeface="微软雅黑" pitchFamily="34" charset="-122"/>
                    <a:ea typeface="微软雅黑" pitchFamily="34" charset="-122"/>
                  </a:rPr>
                  <a:t>中型企业</a:t>
                </a:r>
                <a:endParaRPr lang="en-US" sz="1800" b="1">
                  <a:solidFill>
                    <a:srgbClr val="FFFFFF"/>
                  </a:solidFill>
                  <a:latin typeface="微软雅黑" pitchFamily="34" charset="-122"/>
                  <a:ea typeface="微软雅黑" pitchFamily="34" charset="-122"/>
                </a:endParaRPr>
              </a:p>
            </p:txBody>
          </p:sp>
          <p:pic>
            <p:nvPicPr>
              <p:cNvPr id="140304" name="图片 34" descr="WS-centro_h_rgb.png"/>
              <p:cNvPicPr>
                <a:picLocks noChangeAspect="1"/>
              </p:cNvPicPr>
              <p:nvPr/>
            </p:nvPicPr>
            <p:blipFill>
              <a:blip r:embed="rId13"/>
              <a:srcRect/>
              <a:stretch>
                <a:fillRect/>
              </a:stretch>
            </p:blipFill>
            <p:spPr bwMode="auto">
              <a:xfrm>
                <a:off x="3535680" y="1924233"/>
                <a:ext cx="2026920" cy="486727"/>
              </a:xfrm>
              <a:prstGeom prst="rect">
                <a:avLst/>
              </a:prstGeom>
              <a:noFill/>
              <a:ln w="9525">
                <a:noFill/>
                <a:miter lim="800000"/>
                <a:headEnd/>
                <a:tailEnd/>
              </a:ln>
            </p:spPr>
          </p:pic>
        </p:grpSp>
      </p:grpSp>
      <p:sp>
        <p:nvSpPr>
          <p:cNvPr id="37" name="Title 36"/>
          <p:cNvSpPr>
            <a:spLocks noGrp="1"/>
          </p:cNvSpPr>
          <p:nvPr>
            <p:ph type="title"/>
          </p:nvPr>
        </p:nvSpPr>
        <p:spPr>
          <a:xfrm>
            <a:off x="381000" y="152400"/>
            <a:ext cx="8382000" cy="868363"/>
          </a:xfrm>
        </p:spPr>
        <p:txBody>
          <a:bodyPr/>
          <a:lstStyle/>
          <a:p>
            <a:pPr algn="ctr" defTabSz="912813" eaLnBrk="1" hangingPunct="1"/>
            <a:r>
              <a:rPr lang="zh-CN" altLang="en-US" sz="2800" smtClean="0">
                <a:solidFill>
                  <a:srgbClr val="FFC000"/>
                </a:solidFill>
                <a:latin typeface="Arial" charset="0"/>
                <a:ea typeface="微软雅黑" pitchFamily="34" charset="-122"/>
                <a:cs typeface="Arial" charset="0"/>
              </a:rPr>
              <a:t>构建动态</a:t>
            </a:r>
            <a:r>
              <a:rPr lang="zh-CN" altLang="zh-CN" sz="2800" smtClean="0">
                <a:solidFill>
                  <a:srgbClr val="FFC000"/>
                </a:solidFill>
                <a:latin typeface="Arial" charset="0"/>
                <a:ea typeface="微软雅黑" pitchFamily="34" charset="-122"/>
                <a:cs typeface="Arial" charset="0"/>
              </a:rPr>
              <a:t>IT</a:t>
            </a:r>
            <a:r>
              <a:rPr lang="zh-CN" altLang="en-US" sz="2800" smtClean="0">
                <a:solidFill>
                  <a:srgbClr val="FFC000"/>
                </a:solidFill>
                <a:latin typeface="Arial" charset="0"/>
                <a:ea typeface="微软雅黑" pitchFamily="34" charset="-122"/>
                <a:cs typeface="Arial" charset="0"/>
              </a:rPr>
              <a:t>系统的基础</a:t>
            </a:r>
            <a:r>
              <a:rPr lang="zh-CN" altLang="zh-CN" sz="2800" smtClean="0">
                <a:solidFill>
                  <a:srgbClr val="FFC000"/>
                </a:solidFill>
                <a:latin typeface="Arial" charset="0"/>
                <a:ea typeface="微软雅黑" pitchFamily="34" charset="-122"/>
                <a:cs typeface="Arial" charset="0"/>
              </a:rPr>
              <a:t/>
            </a:r>
            <a:br>
              <a:rPr lang="zh-CN" altLang="zh-CN" sz="2800" smtClean="0">
                <a:solidFill>
                  <a:srgbClr val="FFC000"/>
                </a:solidFill>
                <a:latin typeface="Arial" charset="0"/>
                <a:ea typeface="微软雅黑" pitchFamily="34" charset="-122"/>
                <a:cs typeface="Arial" charset="0"/>
              </a:rPr>
            </a:br>
            <a:r>
              <a:rPr lang="zh-CN" altLang="en-US" sz="2800" smtClean="0">
                <a:solidFill>
                  <a:srgbClr val="FFC000"/>
                </a:solidFill>
                <a:latin typeface="Arial" charset="0"/>
                <a:ea typeface="微软雅黑" pitchFamily="34" charset="-122"/>
                <a:cs typeface="Arial" charset="0"/>
              </a:rPr>
              <a:t>全新的</a:t>
            </a:r>
            <a:r>
              <a:rPr lang="zh-CN" altLang="zh-CN" sz="2800" smtClean="0">
                <a:solidFill>
                  <a:srgbClr val="FFC000"/>
                </a:solidFill>
                <a:latin typeface="Arial" charset="0"/>
                <a:ea typeface="微软雅黑" pitchFamily="34" charset="-122"/>
                <a:cs typeface="Arial" charset="0"/>
              </a:rPr>
              <a:t>Windows Server 2008</a:t>
            </a:r>
            <a:r>
              <a:rPr lang="zh-CN" altLang="en-US" sz="2800" smtClean="0">
                <a:solidFill>
                  <a:srgbClr val="FFC000"/>
                </a:solidFill>
                <a:latin typeface="微软雅黑" pitchFamily="34" charset="-122"/>
                <a:ea typeface="微软雅黑" pitchFamily="34" charset="-122"/>
                <a:cs typeface="Arial" charset="0"/>
              </a:rPr>
              <a:t>产品家族</a:t>
            </a:r>
            <a:endParaRPr lang="zh-CN" sz="2400" smtClean="0">
              <a:solidFill>
                <a:srgbClr val="FFC000"/>
              </a:solidFill>
              <a:ea typeface="微软雅黑" pitchFamily="34" charset="-122"/>
              <a:cs typeface="Arial" charset="0"/>
            </a:endParaRPr>
          </a:p>
        </p:txBody>
      </p:sp>
      <p:sp>
        <p:nvSpPr>
          <p:cNvPr id="140291" name="TextBox 37">
            <a:hlinkClick r:id="rId1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p:cNvSpPr/>
          <p:nvPr/>
        </p:nvSpPr>
        <p:spPr bwMode="invGray">
          <a:xfrm>
            <a:off x="315913" y="968375"/>
            <a:ext cx="8534400" cy="4979988"/>
          </a:xfrm>
          <a:prstGeom prst="roundRect">
            <a:avLst>
              <a:gd name="adj" fmla="val 16423"/>
            </a:avLst>
          </a:prstGeom>
          <a:gradFill flip="none" rotWithShape="1">
            <a:gsLst>
              <a:gs pos="0">
                <a:srgbClr val="FFFFFF">
                  <a:alpha val="92000"/>
                </a:srgbClr>
              </a:gs>
              <a:gs pos="0">
                <a:srgbClr val="000000">
                  <a:alpha val="31000"/>
                </a:srgbClr>
              </a:gs>
              <a:gs pos="33000">
                <a:srgbClr val="000000">
                  <a:alpha val="0"/>
                </a:srgbClr>
              </a:gs>
              <a:gs pos="98000">
                <a:srgbClr val="080808">
                  <a:alpha val="20000"/>
                </a:srgbClr>
              </a:gs>
              <a:gs pos="100000">
                <a:srgbClr val="FFFFFF"/>
              </a:gs>
            </a:gsLst>
            <a:lin ang="16200000" scaled="1"/>
            <a:tileRect/>
          </a:gradFill>
          <a:ln w="12700" cap="flat" cmpd="sng" algn="ctr">
            <a:solidFill>
              <a:srgbClr val="FFFFFF">
                <a:alpha val="50000"/>
              </a:srgbClr>
            </a:solidFill>
            <a:prstDash val="solid"/>
            <a:round/>
            <a:headEnd type="none" w="med" len="med"/>
            <a:tailEnd type="none" w="med" len="med"/>
          </a:ln>
          <a:effectLst>
            <a:outerShdw blurRad="63500" sx="102000" sy="102000" algn="ctr" rotWithShape="0">
              <a:prstClr val="black">
                <a:alpha val="40000"/>
              </a:prstClr>
            </a:outerShdw>
          </a:effectLst>
        </p:spPr>
        <p:txBody>
          <a:bodyPr lIns="91415" tIns="45706" rIns="91415" bIns="45706" anchor="ctr"/>
          <a:lstStyle/>
          <a:p>
            <a:pPr algn="ctr" fontAlgn="auto">
              <a:lnSpc>
                <a:spcPct val="90000"/>
              </a:lnSpc>
              <a:spcBef>
                <a:spcPts val="0"/>
              </a:spcBef>
              <a:spcAft>
                <a:spcPts val="1799"/>
              </a:spcAft>
              <a:defRPr/>
            </a:pPr>
            <a:endParaRPr lang="en-US" altLang="zh-CN" sz="1800" spc="-5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2" name="Group 176"/>
          <p:cNvGrpSpPr>
            <a:grpSpLocks/>
          </p:cNvGrpSpPr>
          <p:nvPr/>
        </p:nvGrpSpPr>
        <p:grpSpPr bwMode="auto">
          <a:xfrm>
            <a:off x="468313" y="1147763"/>
            <a:ext cx="8229600" cy="1143000"/>
            <a:chOff x="836612" y="1093076"/>
            <a:chExt cx="8229600" cy="1143000"/>
          </a:xfrm>
        </p:grpSpPr>
        <p:sp>
          <p:nvSpPr>
            <p:cNvPr id="6" name="Round Same Side Corner Rectangle 12"/>
            <p:cNvSpPr/>
            <p:nvPr/>
          </p:nvSpPr>
          <p:spPr bwMode="invGray">
            <a:xfrm>
              <a:off x="836612" y="1093076"/>
              <a:ext cx="8229600" cy="1143000"/>
            </a:xfrm>
            <a:prstGeom prst="round2SameRect">
              <a:avLst>
                <a:gd name="adj1" fmla="val 50000"/>
                <a:gd name="adj2" fmla="val 5747"/>
              </a:avLst>
            </a:prstGeom>
            <a:gradFill flip="none" rotWithShape="1">
              <a:gsLst>
                <a:gs pos="0">
                  <a:srgbClr val="FFFFFF"/>
                </a:gs>
                <a:gs pos="3000">
                  <a:srgbClr val="080808">
                    <a:alpha val="30000"/>
                  </a:srgbClr>
                </a:gs>
                <a:gs pos="50000">
                  <a:srgbClr val="000000">
                    <a:alpha val="0"/>
                  </a:srgbClr>
                </a:gs>
                <a:gs pos="100000">
                  <a:schemeClr val="accent1">
                    <a:alpha val="42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0" bIns="0"/>
            <a:lstStyle/>
            <a:p>
              <a:pPr algn="ctr" fontAlgn="auto">
                <a:lnSpc>
                  <a:spcPct val="90000"/>
                </a:lnSpc>
                <a:spcBef>
                  <a:spcPts val="0"/>
                </a:spcBef>
                <a:spcAft>
                  <a:spcPts val="1799"/>
                </a:spcAft>
                <a:defRPr/>
              </a:pPr>
              <a:r>
                <a:rPr lang="zh-CN" altLang="en-US" sz="1800" b="1" i="1" spc="-50" dirty="0">
                  <a:ln w="3175">
                    <a:noFill/>
                  </a:ln>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charset="0"/>
                </a:rPr>
                <a:t>管理</a:t>
              </a:r>
              <a:endParaRPr lang="en-US" altLang="zh-CN" sz="1800" b="1" i="1" spc="-50" dirty="0">
                <a:ln w="3175">
                  <a:noFill/>
                </a:ln>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charset="0"/>
              </a:endParaRPr>
            </a:p>
          </p:txBody>
        </p:sp>
        <p:sp>
          <p:nvSpPr>
            <p:cNvPr id="7" name="AutoShape 51"/>
            <p:cNvSpPr>
              <a:spLocks noChangeArrowheads="1"/>
            </p:cNvSpPr>
            <p:nvPr/>
          </p:nvSpPr>
          <p:spPr bwMode="invGray">
            <a:xfrm>
              <a:off x="9890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Server</a:t>
              </a: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 </a:t>
              </a: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Manager</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8" name="AutoShape 51"/>
            <p:cNvSpPr>
              <a:spLocks noChangeArrowheads="1"/>
            </p:cNvSpPr>
            <p:nvPr/>
          </p:nvSpPr>
          <p:spPr bwMode="invGray">
            <a:xfrm>
              <a:off x="25892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Power</a:t>
              </a:r>
              <a:r>
                <a:rPr lang="en-US" altLang="zh-CN"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a:t>
              </a: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hell</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9" name="AutoShape 51"/>
            <p:cNvSpPr>
              <a:spLocks noChangeArrowheads="1"/>
            </p:cNvSpPr>
            <p:nvPr/>
          </p:nvSpPr>
          <p:spPr bwMode="invGray">
            <a:xfrm>
              <a:off x="41894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WDS</a:t>
              </a:r>
            </a:p>
          </p:txBody>
        </p:sp>
        <p:sp>
          <p:nvSpPr>
            <p:cNvPr id="10" name="AutoShape 51"/>
            <p:cNvSpPr>
              <a:spLocks noChangeArrowheads="1"/>
            </p:cNvSpPr>
            <p:nvPr/>
          </p:nvSpPr>
          <p:spPr bwMode="invGray">
            <a:xfrm>
              <a:off x="57896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群集</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1" name="AutoShape 51"/>
            <p:cNvSpPr>
              <a:spLocks noChangeArrowheads="1"/>
            </p:cNvSpPr>
            <p:nvPr/>
          </p:nvSpPr>
          <p:spPr bwMode="invGray">
            <a:xfrm>
              <a:off x="73898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Server</a:t>
              </a: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 </a:t>
              </a: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Core</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grpSp>
      <p:grpSp>
        <p:nvGrpSpPr>
          <p:cNvPr id="3" name="Group 175"/>
          <p:cNvGrpSpPr>
            <a:grpSpLocks/>
          </p:cNvGrpSpPr>
          <p:nvPr/>
        </p:nvGrpSpPr>
        <p:grpSpPr bwMode="auto">
          <a:xfrm>
            <a:off x="468313" y="2366963"/>
            <a:ext cx="8229600" cy="2225675"/>
            <a:chOff x="836612" y="2312276"/>
            <a:chExt cx="8229600" cy="2225643"/>
          </a:xfrm>
        </p:grpSpPr>
        <p:sp>
          <p:nvSpPr>
            <p:cNvPr id="13" name="AutoShape 51"/>
            <p:cNvSpPr>
              <a:spLocks noChangeArrowheads="1"/>
            </p:cNvSpPr>
            <p:nvPr/>
          </p:nvSpPr>
          <p:spPr bwMode="invGray">
            <a:xfrm>
              <a:off x="836612" y="2312276"/>
              <a:ext cx="8229600" cy="1066785"/>
            </a:xfrm>
            <a:prstGeom prst="roundRect">
              <a:avLst>
                <a:gd name="adj" fmla="val 3547"/>
              </a:avLst>
            </a:prstGeom>
            <a:gradFill flip="none" rotWithShape="1">
              <a:gsLst>
                <a:gs pos="0">
                  <a:srgbClr val="FFFFFF"/>
                </a:gs>
                <a:gs pos="4000">
                  <a:srgbClr val="080808">
                    <a:alpha val="30000"/>
                  </a:srgbClr>
                </a:gs>
                <a:gs pos="50000">
                  <a:srgbClr val="427DDE">
                    <a:alpha val="0"/>
                  </a:srgbClr>
                </a:gs>
                <a:gs pos="100000">
                  <a:schemeClr val="accent2">
                    <a:alpha val="46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91440"/>
            <a:lstStyle/>
            <a:p>
              <a:pPr algn="ctr" fontAlgn="auto">
                <a:lnSpc>
                  <a:spcPct val="90000"/>
                </a:lnSpc>
                <a:spcBef>
                  <a:spcPts val="0"/>
                </a:spcBef>
                <a:spcAft>
                  <a:spcPts val="1799"/>
                </a:spcAft>
                <a:defRPr/>
              </a:pPr>
              <a:r>
                <a:rPr lang="zh-CN" altLang="en-US"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安全</a:t>
              </a:r>
              <a:endParaRPr lang="en-US" altLang="zh-CN"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14" name="AutoShape 51"/>
            <p:cNvSpPr>
              <a:spLocks noChangeArrowheads="1"/>
            </p:cNvSpPr>
            <p:nvPr/>
          </p:nvSpPr>
          <p:spPr bwMode="invGray">
            <a:xfrm>
              <a:off x="9890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BitLocker</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5" name="AutoShape 51"/>
            <p:cNvSpPr>
              <a:spLocks noChangeArrowheads="1"/>
            </p:cNvSpPr>
            <p:nvPr/>
          </p:nvSpPr>
          <p:spPr bwMode="invGray">
            <a:xfrm>
              <a:off x="25892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lIns="0" rIns="0"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RMS</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6" name="AutoShape 51"/>
            <p:cNvSpPr>
              <a:spLocks noChangeArrowheads="1"/>
            </p:cNvSpPr>
            <p:nvPr/>
          </p:nvSpPr>
          <p:spPr bwMode="invGray">
            <a:xfrm>
              <a:off x="41894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增强防火墙</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7" name="AutoShape 51"/>
            <p:cNvSpPr>
              <a:spLocks noChangeArrowheads="1"/>
            </p:cNvSpPr>
            <p:nvPr/>
          </p:nvSpPr>
          <p:spPr bwMode="invGray">
            <a:xfrm>
              <a:off x="57896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RODC</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8" name="AutoShape 51"/>
            <p:cNvSpPr>
              <a:spLocks noChangeArrowheads="1"/>
            </p:cNvSpPr>
            <p:nvPr/>
          </p:nvSpPr>
          <p:spPr bwMode="invGray">
            <a:xfrm>
              <a:off x="73898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90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NAP</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6" name="AutoShape 51"/>
            <p:cNvSpPr>
              <a:spLocks noChangeArrowheads="1"/>
            </p:cNvSpPr>
            <p:nvPr/>
          </p:nvSpPr>
          <p:spPr bwMode="invGray">
            <a:xfrm>
              <a:off x="836612" y="3471134"/>
              <a:ext cx="8229600" cy="1066785"/>
            </a:xfrm>
            <a:prstGeom prst="roundRect">
              <a:avLst>
                <a:gd name="adj" fmla="val 3547"/>
              </a:avLst>
            </a:prstGeom>
            <a:gradFill flip="none" rotWithShape="1">
              <a:gsLst>
                <a:gs pos="0">
                  <a:srgbClr val="FFFFFF"/>
                </a:gs>
                <a:gs pos="4000">
                  <a:srgbClr val="080808">
                    <a:alpha val="30000"/>
                  </a:srgbClr>
                </a:gs>
                <a:gs pos="50000">
                  <a:srgbClr val="427DDE">
                    <a:alpha val="0"/>
                  </a:srgbClr>
                </a:gs>
                <a:gs pos="100000">
                  <a:schemeClr val="accent2">
                    <a:alpha val="46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91440"/>
            <a:lstStyle/>
            <a:p>
              <a:pPr algn="ctr" fontAlgn="auto">
                <a:lnSpc>
                  <a:spcPct val="90000"/>
                </a:lnSpc>
                <a:spcBef>
                  <a:spcPts val="0"/>
                </a:spcBef>
                <a:spcAft>
                  <a:spcPts val="1799"/>
                </a:spcAft>
                <a:defRPr/>
              </a:pPr>
              <a:r>
                <a:rPr lang="zh-CN" altLang="en-US"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虚拟化</a:t>
              </a:r>
              <a:endParaRPr lang="en-US" altLang="zh-CN"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27" name="AutoShape 51"/>
            <p:cNvSpPr>
              <a:spLocks noChangeArrowheads="1"/>
            </p:cNvSpPr>
            <p:nvPr/>
          </p:nvSpPr>
          <p:spPr bwMode="invGray">
            <a:xfrm>
              <a:off x="9890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服务器虚拟化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8" name="AutoShape 51"/>
            <p:cNvSpPr>
              <a:spLocks noChangeArrowheads="1"/>
            </p:cNvSpPr>
            <p:nvPr/>
          </p:nvSpPr>
          <p:spPr bwMode="invGray">
            <a:xfrm>
              <a:off x="25892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lIns="0" rIns="0"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应用程序虚拟化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9" name="AutoShape 51"/>
            <p:cNvSpPr>
              <a:spLocks noChangeArrowheads="1"/>
            </p:cNvSpPr>
            <p:nvPr/>
          </p:nvSpPr>
          <p:spPr bwMode="invGray">
            <a:xfrm>
              <a:off x="41894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桌面虚拟化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30" name="AutoShape 51"/>
            <p:cNvSpPr>
              <a:spLocks noChangeArrowheads="1"/>
            </p:cNvSpPr>
            <p:nvPr/>
          </p:nvSpPr>
          <p:spPr bwMode="invGray">
            <a:xfrm>
              <a:off x="57896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表示层虚拟化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31" name="AutoShape 51"/>
            <p:cNvSpPr>
              <a:spLocks noChangeArrowheads="1"/>
            </p:cNvSpPr>
            <p:nvPr/>
          </p:nvSpPr>
          <p:spPr bwMode="invGray">
            <a:xfrm>
              <a:off x="73898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90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集中管控</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grpSp>
      <p:grpSp>
        <p:nvGrpSpPr>
          <p:cNvPr id="5" name="Group 174"/>
          <p:cNvGrpSpPr>
            <a:grpSpLocks/>
          </p:cNvGrpSpPr>
          <p:nvPr/>
        </p:nvGrpSpPr>
        <p:grpSpPr bwMode="auto">
          <a:xfrm>
            <a:off x="468313" y="4695825"/>
            <a:ext cx="8229600" cy="1066800"/>
            <a:chOff x="836612" y="4641219"/>
            <a:chExt cx="8229600" cy="1066800"/>
          </a:xfrm>
        </p:grpSpPr>
        <p:sp>
          <p:nvSpPr>
            <p:cNvPr id="20" name="Round Same Side Corner Rectangle 26"/>
            <p:cNvSpPr/>
            <p:nvPr/>
          </p:nvSpPr>
          <p:spPr bwMode="invGray">
            <a:xfrm>
              <a:off x="836612" y="4641219"/>
              <a:ext cx="8229600" cy="1066800"/>
            </a:xfrm>
            <a:prstGeom prst="round2SameRect">
              <a:avLst>
                <a:gd name="adj1" fmla="val 3242"/>
                <a:gd name="adj2" fmla="val 50000"/>
              </a:avLst>
            </a:prstGeom>
            <a:gradFill flip="none" rotWithShape="1">
              <a:gsLst>
                <a:gs pos="0">
                  <a:srgbClr val="FFFFFF"/>
                </a:gs>
                <a:gs pos="4000">
                  <a:srgbClr val="080808">
                    <a:alpha val="30000"/>
                  </a:srgbClr>
                </a:gs>
                <a:gs pos="50000">
                  <a:srgbClr val="000000">
                    <a:alpha val="0"/>
                  </a:srgbClr>
                </a:gs>
                <a:gs pos="100000">
                  <a:schemeClr val="accent5">
                    <a:alpha val="43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91440"/>
            <a:lstStyle/>
            <a:p>
              <a:pPr algn="ctr" fontAlgn="auto">
                <a:lnSpc>
                  <a:spcPct val="90000"/>
                </a:lnSpc>
                <a:spcBef>
                  <a:spcPts val="0"/>
                </a:spcBef>
                <a:spcAft>
                  <a:spcPts val="1799"/>
                </a:spcAft>
                <a:defRPr/>
              </a:pPr>
              <a:r>
                <a:rPr lang="en-US" altLang="zh-CN"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Web</a:t>
              </a:r>
            </a:p>
          </p:txBody>
        </p:sp>
        <p:sp>
          <p:nvSpPr>
            <p:cNvPr id="21" name="AutoShape 51"/>
            <p:cNvSpPr>
              <a:spLocks noChangeArrowheads="1"/>
            </p:cNvSpPr>
            <p:nvPr/>
          </p:nvSpPr>
          <p:spPr bwMode="invGray">
            <a:xfrm>
              <a:off x="1357312"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80000"/>
                </a:lnSpc>
                <a:spcBef>
                  <a:spcPts val="0"/>
                </a:spcBef>
                <a:spcAft>
                  <a:spcPts val="0"/>
                </a:spcAft>
                <a:defRPr/>
              </a:pPr>
              <a:r>
                <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SharePoint Services</a:t>
              </a:r>
            </a:p>
          </p:txBody>
        </p:sp>
        <p:sp>
          <p:nvSpPr>
            <p:cNvPr id="22" name="AutoShape 51"/>
            <p:cNvSpPr>
              <a:spLocks noChangeArrowheads="1"/>
            </p:cNvSpPr>
            <p:nvPr/>
          </p:nvSpPr>
          <p:spPr bwMode="invGray">
            <a:xfrm>
              <a:off x="3158032"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80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IIS7.0</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3" name="AutoShape 51"/>
            <p:cNvSpPr>
              <a:spLocks noChangeArrowheads="1"/>
            </p:cNvSpPr>
            <p:nvPr/>
          </p:nvSpPr>
          <p:spPr bwMode="invGray">
            <a:xfrm>
              <a:off x="4976811"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75000"/>
                </a:lnSpc>
                <a:spcBef>
                  <a:spcPts val="0"/>
                </a:spcBef>
                <a:spcAft>
                  <a:spcPts val="0"/>
                </a:spcAft>
                <a:defRPr/>
              </a:pP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Power</a:t>
              </a:r>
              <a:r>
                <a:rPr lang="en-US" altLang="zh-CN"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a:t>
              </a: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hell</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4" name="AutoShape 51"/>
            <p:cNvSpPr>
              <a:spLocks noChangeArrowheads="1"/>
            </p:cNvSpPr>
            <p:nvPr/>
          </p:nvSpPr>
          <p:spPr bwMode="invGray">
            <a:xfrm>
              <a:off x="6792912"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80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Windows Media Services</a:t>
              </a:r>
            </a:p>
          </p:txBody>
        </p:sp>
      </p:grpSp>
      <p:pic>
        <p:nvPicPr>
          <p:cNvPr id="25" name="Picture 1" descr="E:\SVN\msft-longhorn-cd\fodder\WS08\WS08_h_rgb_r.png"/>
          <p:cNvPicPr>
            <a:picLocks noChangeAspect="1" noChangeArrowheads="1"/>
          </p:cNvPicPr>
          <p:nvPr/>
        </p:nvPicPr>
        <p:blipFill>
          <a:blip r:embed="rId3"/>
          <a:srcRect/>
          <a:stretch>
            <a:fillRect/>
          </a:stretch>
        </p:blipFill>
        <p:spPr bwMode="auto">
          <a:xfrm>
            <a:off x="2163763" y="6108700"/>
            <a:ext cx="4935537" cy="749300"/>
          </a:xfrm>
          <a:prstGeom prst="rect">
            <a:avLst/>
          </a:prstGeom>
          <a:noFill/>
          <a:effectLst>
            <a:outerShdw blurRad="50800" dist="38100" dir="2700000" algn="tl" rotWithShape="0">
              <a:prstClr val="black">
                <a:alpha val="40000"/>
              </a:prstClr>
            </a:outerShdw>
          </a:effectLst>
        </p:spPr>
      </p:pic>
      <p:sp>
        <p:nvSpPr>
          <p:cNvPr id="32" name="Rectangle 2"/>
          <p:cNvSpPr txBox="1">
            <a:spLocks noChangeArrowheads="1"/>
          </p:cNvSpPr>
          <p:nvPr/>
        </p:nvSpPr>
        <p:spPr>
          <a:xfrm>
            <a:off x="401638" y="260350"/>
            <a:ext cx="8358187" cy="876300"/>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defTabSz="912740" eaLnBrk="0" fontAlgn="auto" hangingPunct="0">
              <a:lnSpc>
                <a:spcPct val="90000"/>
              </a:lnSpc>
              <a:spcBef>
                <a:spcPts val="0"/>
              </a:spcBef>
              <a:spcAft>
                <a:spcPts val="0"/>
              </a:spcAft>
              <a:defRPr/>
            </a:pPr>
            <a:r>
              <a:rPr lang="zh-CN" altLang="en-US" sz="3200" b="1" spc="-150" dirty="0">
                <a:ln w="3175">
                  <a:noFill/>
                </a:ln>
                <a:solidFill>
                  <a:srgbClr val="FFC000"/>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革命性的服务器平台</a:t>
            </a:r>
            <a:r>
              <a:rPr lang="en-US" altLang="zh-CN" sz="3200" b="1" spc="-150" dirty="0">
                <a:ln w="3175">
                  <a:noFill/>
                </a:ln>
                <a:solidFill>
                  <a:srgbClr val="FFC000"/>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—Windows Server 2008</a:t>
            </a:r>
            <a:endParaRPr lang="zh-CN" altLang="en-US" sz="3200" b="1" spc="-150" dirty="0">
              <a:ln w="3175">
                <a:noFill/>
              </a:ln>
              <a:solidFill>
                <a:srgbClr val="FFC000"/>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142343" name="TextBox 32">
            <a:hlinkClick r:id="rId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bwMode="auto">
          <a:xfrm>
            <a:off x="5849816" y="1525027"/>
            <a:ext cx="2569464" cy="963529"/>
          </a:xfrm>
          <a:prstGeom prst="roundRect">
            <a:avLst/>
          </a:prstGeom>
          <a:gradFill flip="none" rotWithShape="1">
            <a:gsLst>
              <a:gs pos="0">
                <a:schemeClr val="accent1">
                  <a:lumMod val="10000"/>
                </a:schemeClr>
              </a:gs>
              <a:gs pos="50000">
                <a:schemeClr val="accent1">
                  <a:lumMod val="25000"/>
                </a:schemeClr>
              </a:gs>
              <a:gs pos="85000">
                <a:schemeClr val="accent1">
                  <a:lumMod val="50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nchor="ctr"/>
          <a:lstStyle/>
          <a:p>
            <a:pPr indent="-171450" algn="ctr" defTabSz="914363">
              <a:lnSpc>
                <a:spcPts val="1900"/>
              </a:lnSpc>
              <a:defRPr sz="1400" kern="1200">
                <a:solidFill>
                  <a:schemeClr val="bg1"/>
                </a:solidFill>
                <a:latin typeface="Segoe" charset="0"/>
                <a:ea typeface="+mn-ea"/>
                <a:cs typeface="+mn-cs"/>
              </a:defRPr>
            </a:pPr>
            <a:endParaRPr lang="en-US" sz="1400" dirty="0">
              <a:solidFill>
                <a:schemeClr val="bg1"/>
              </a:solidFill>
              <a:latin typeface="Segoe" charset="0"/>
              <a:ea typeface="+mn-ea"/>
            </a:endParaRPr>
          </a:p>
        </p:txBody>
      </p:sp>
      <p:sp>
        <p:nvSpPr>
          <p:cNvPr id="39" name="Rounded Rectangle 38"/>
          <p:cNvSpPr/>
          <p:nvPr/>
        </p:nvSpPr>
        <p:spPr bwMode="auto">
          <a:xfrm>
            <a:off x="3214761" y="1525028"/>
            <a:ext cx="2569464" cy="621792"/>
          </a:xfrm>
          <a:prstGeom prst="roundRect">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indent="-171450" algn="ctr">
              <a:lnSpc>
                <a:spcPts val="1900"/>
              </a:lnSpc>
              <a:defRPr/>
            </a:pPr>
            <a:endParaRPr lang="en-US" sz="1400" dirty="0">
              <a:solidFill>
                <a:srgbClr val="000000"/>
              </a:solidFill>
            </a:endParaRPr>
          </a:p>
        </p:txBody>
      </p:sp>
      <p:sp>
        <p:nvSpPr>
          <p:cNvPr id="53255" name="Title 1"/>
          <p:cNvSpPr>
            <a:spLocks noGrp="1"/>
          </p:cNvSpPr>
          <p:nvPr>
            <p:ph type="title"/>
          </p:nvPr>
        </p:nvSpPr>
        <p:spPr/>
        <p:txBody>
          <a:bodyPr/>
          <a:lstStyle/>
          <a:p>
            <a:r>
              <a:rPr altLang="zh-CN" smtClean="0"/>
              <a:t>Business Ready Security Solutions</a:t>
            </a:r>
          </a:p>
        </p:txBody>
      </p:sp>
      <p:sp>
        <p:nvSpPr>
          <p:cNvPr id="23" name="Rounded Rectangle 22"/>
          <p:cNvSpPr/>
          <p:nvPr/>
        </p:nvSpPr>
        <p:spPr bwMode="auto">
          <a:xfrm>
            <a:off x="572387" y="2218275"/>
            <a:ext cx="7847713" cy="2067067"/>
          </a:xfrm>
          <a:prstGeom prst="roundRect">
            <a:avLst>
              <a:gd name="adj" fmla="val 3869"/>
            </a:avLst>
          </a:prstGeom>
          <a:gradFill flip="none" rotWithShape="1">
            <a:gsLst>
              <a:gs pos="0">
                <a:schemeClr val="accent1">
                  <a:lumMod val="10000"/>
                </a:schemeClr>
              </a:gs>
              <a:gs pos="50000">
                <a:schemeClr val="accent1">
                  <a:lumMod val="25000"/>
                </a:schemeClr>
              </a:gs>
            </a:gsLst>
            <a:lin ang="5400000" scaled="0"/>
            <a:tileRect/>
          </a:gradFill>
          <a:ln>
            <a:no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nchor="ctr"/>
          <a:lstStyle/>
          <a:p>
            <a:pPr algn="ctr" defTabSz="914363" eaLnBrk="0" hangingPunct="0">
              <a:lnSpc>
                <a:spcPts val="1900"/>
              </a:lnSpc>
              <a:defRPr/>
            </a:pPr>
            <a:endParaRPr lang="en-US" sz="1800" dirty="0">
              <a:solidFill>
                <a:schemeClr val="bg1"/>
              </a:solidFill>
              <a:latin typeface="Segoe" charset="0"/>
              <a:ea typeface="ＭＳ Ｐゴシック" charset="-128"/>
              <a:cs typeface="ＭＳ Ｐゴシック" charset="-128"/>
            </a:endParaRPr>
          </a:p>
        </p:txBody>
      </p:sp>
      <p:sp>
        <p:nvSpPr>
          <p:cNvPr id="24" name="Rounded Rectangle 23"/>
          <p:cNvSpPr/>
          <p:nvPr/>
        </p:nvSpPr>
        <p:spPr bwMode="auto">
          <a:xfrm>
            <a:off x="667193" y="2286000"/>
            <a:ext cx="7658100" cy="1883227"/>
          </a:xfrm>
          <a:prstGeom prst="roundRect">
            <a:avLst>
              <a:gd name="adj" fmla="val 4902"/>
            </a:avLst>
          </a:prstGeom>
          <a:solidFill>
            <a:schemeClr val="bg1"/>
          </a:solidFill>
          <a:ln w="19050">
            <a:gradFill flip="none" rotWithShape="1">
              <a:gsLst>
                <a:gs pos="82001">
                  <a:schemeClr val="accent1">
                    <a:lumMod val="75000"/>
                  </a:schemeClr>
                </a:gs>
                <a:gs pos="100000">
                  <a:schemeClr val="accent1">
                    <a:lumMod val="75000"/>
                  </a:schemeClr>
                </a:gs>
              </a:gsLst>
              <a:lin ang="13500000" scaled="1"/>
              <a:tileRect/>
            </a:gradFill>
            <a:headEnd type="none" w="med" len="med"/>
            <a:tailEnd type="none" w="med" len="med"/>
          </a:ln>
          <a:effectLst/>
        </p:spPr>
        <p:style>
          <a:lnRef idx="1">
            <a:schemeClr val="accent3"/>
          </a:lnRef>
          <a:fillRef idx="1002">
            <a:schemeClr val="lt1"/>
          </a:fillRef>
          <a:effectRef idx="1">
            <a:schemeClr val="accent3"/>
          </a:effectRef>
          <a:fontRef idx="minor">
            <a:schemeClr val="dk1"/>
          </a:fontRef>
        </p:style>
        <p:txBody>
          <a:bodyPr lIns="91436" tIns="0" rIns="91436" bIns="45718"/>
          <a:lstStyle/>
          <a:p>
            <a:pPr algn="ctr" defTabSz="914363" eaLnBrk="0" hangingPunct="0">
              <a:defRPr/>
            </a:pPr>
            <a:endParaRPr lang="en-US" sz="300" b="1" dirty="0">
              <a:solidFill>
                <a:srgbClr val="000000"/>
              </a:solidFill>
            </a:endParaRPr>
          </a:p>
          <a:p>
            <a:pPr algn="ctr" defTabSz="914363" eaLnBrk="0" hangingPunct="0">
              <a:defRPr/>
            </a:pPr>
            <a:endParaRPr lang="en-US" sz="300" b="1" dirty="0">
              <a:solidFill>
                <a:srgbClr val="000000"/>
              </a:solidFill>
            </a:endParaRPr>
          </a:p>
          <a:p>
            <a:pPr algn="ctr" defTabSz="914363" eaLnBrk="0" hangingPunct="0">
              <a:defRPr/>
            </a:pPr>
            <a:endParaRPr lang="en-US" sz="300" b="1" dirty="0">
              <a:solidFill>
                <a:srgbClr val="000000"/>
              </a:solidFill>
            </a:endParaRPr>
          </a:p>
          <a:p>
            <a:pPr algn="ctr" defTabSz="914363" eaLnBrk="0" hangingPunct="0">
              <a:defRPr/>
            </a:pPr>
            <a:endParaRPr lang="en-US" sz="300" b="1" dirty="0">
              <a:solidFill>
                <a:srgbClr val="000000"/>
              </a:solidFill>
            </a:endParaRPr>
          </a:p>
          <a:p>
            <a:pPr algn="ctr" defTabSz="914363" eaLnBrk="0" hangingPunct="0">
              <a:defRPr/>
            </a:pPr>
            <a:endParaRPr lang="en-US" sz="300" b="1" dirty="0">
              <a:solidFill>
                <a:srgbClr val="000000"/>
              </a:solidFill>
            </a:endParaRPr>
          </a:p>
          <a:p>
            <a:pPr algn="ctr" defTabSz="914363" eaLnBrk="0" hangingPunct="0">
              <a:defRPr/>
            </a:pPr>
            <a:endParaRPr lang="en-US" sz="300" b="1" dirty="0">
              <a:solidFill>
                <a:srgbClr val="000000"/>
              </a:solidFill>
            </a:endParaRPr>
          </a:p>
          <a:p>
            <a:pPr algn="ctr" defTabSz="914363" eaLnBrk="0" hangingPunct="0">
              <a:defRPr/>
            </a:pPr>
            <a:endParaRPr lang="en-US" sz="300" b="1" dirty="0">
              <a:solidFill>
                <a:srgbClr val="000000"/>
              </a:solidFill>
            </a:endParaRPr>
          </a:p>
          <a:p>
            <a:pPr algn="ctr" defTabSz="914363" eaLnBrk="0" hangingPunct="0">
              <a:defRPr/>
            </a:pPr>
            <a:endParaRPr lang="en-US" sz="300" b="1" dirty="0">
              <a:solidFill>
                <a:srgbClr val="000000"/>
              </a:solidFill>
            </a:endParaRPr>
          </a:p>
          <a:p>
            <a:pPr algn="ctr" defTabSz="914099" eaLnBrk="0" hangingPunct="0">
              <a:defRPr/>
            </a:pPr>
            <a:endParaRPr lang="en-US" sz="1100" b="1" dirty="0">
              <a:solidFill>
                <a:srgbClr val="000000"/>
              </a:solidFill>
            </a:endParaRPr>
          </a:p>
        </p:txBody>
      </p:sp>
      <p:sp>
        <p:nvSpPr>
          <p:cNvPr id="25" name="Rounded Rectangle 24"/>
          <p:cNvSpPr/>
          <p:nvPr/>
        </p:nvSpPr>
        <p:spPr bwMode="auto">
          <a:xfrm>
            <a:off x="575733" y="1525028"/>
            <a:ext cx="2569464" cy="621792"/>
          </a:xfrm>
          <a:prstGeom prst="roundRect">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indent="-171450" algn="ctr">
              <a:lnSpc>
                <a:spcPts val="1900"/>
              </a:lnSpc>
              <a:defRPr/>
            </a:pPr>
            <a:endParaRPr lang="en-US" sz="1400" dirty="0">
              <a:solidFill>
                <a:srgbClr val="000000"/>
              </a:solidFill>
            </a:endParaRPr>
          </a:p>
        </p:txBody>
      </p:sp>
      <p:sp>
        <p:nvSpPr>
          <p:cNvPr id="27" name="Flowchart: Alternate Process 26"/>
          <p:cNvSpPr/>
          <p:nvPr/>
        </p:nvSpPr>
        <p:spPr bwMode="auto">
          <a:xfrm>
            <a:off x="576622" y="5074159"/>
            <a:ext cx="7877174" cy="621792"/>
          </a:xfrm>
          <a:prstGeom prst="flowChartAlternateProcess">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900"/>
              </a:lnSpc>
              <a:defRPr/>
            </a:pPr>
            <a:endParaRPr lang="en-US" sz="1400" dirty="0" smtClean="0">
              <a:solidFill>
                <a:srgbClr val="000000"/>
              </a:solidFill>
            </a:endParaRPr>
          </a:p>
        </p:txBody>
      </p:sp>
      <p:sp>
        <p:nvSpPr>
          <p:cNvPr id="28" name="Flowchart: Alternate Process 27"/>
          <p:cNvSpPr/>
          <p:nvPr/>
        </p:nvSpPr>
        <p:spPr bwMode="auto">
          <a:xfrm>
            <a:off x="576622" y="4388359"/>
            <a:ext cx="7877174" cy="621792"/>
          </a:xfrm>
          <a:prstGeom prst="flowChartAlternateProcess">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a:gradFill>
              <a:gsLst>
                <a:gs pos="0">
                  <a:schemeClr val="bg2"/>
                </a:gs>
                <a:gs pos="50000">
                  <a:schemeClr val="bg1"/>
                </a:gs>
                <a:gs pos="100000">
                  <a:schemeClr val="bg2">
                    <a:lumMod val="75000"/>
                  </a:scheme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900"/>
              </a:lnSpc>
              <a:defRPr/>
            </a:pPr>
            <a:endParaRPr lang="en-US" sz="1400" dirty="0" smtClean="0">
              <a:solidFill>
                <a:srgbClr val="000000"/>
              </a:solidFill>
            </a:endParaRPr>
          </a:p>
        </p:txBody>
      </p:sp>
      <p:sp>
        <p:nvSpPr>
          <p:cNvPr id="29" name="TextBox 28"/>
          <p:cNvSpPr txBox="1"/>
          <p:nvPr/>
        </p:nvSpPr>
        <p:spPr>
          <a:xfrm>
            <a:off x="2640013" y="4511675"/>
            <a:ext cx="3749675" cy="374650"/>
          </a:xfrm>
          <a:prstGeom prst="bracketPair">
            <a:avLst/>
          </a:prstGeom>
          <a:gradFill>
            <a:gsLst>
              <a:gs pos="0">
                <a:schemeClr val="accent1">
                  <a:shade val="30000"/>
                  <a:satMod val="115000"/>
                  <a:alpha val="0"/>
                </a:schemeClr>
              </a:gs>
              <a:gs pos="50000">
                <a:schemeClr val="bg1"/>
              </a:gs>
              <a:gs pos="100000">
                <a:schemeClr val="accent1">
                  <a:shade val="100000"/>
                  <a:satMod val="115000"/>
                  <a:alpha val="0"/>
                </a:schemeClr>
              </a:gs>
            </a:gsLst>
            <a:lin ang="0" scaled="0"/>
          </a:gradFill>
          <a:ln w="19050">
            <a:solidFill>
              <a:schemeClr val="bg2">
                <a:lumMod val="20000"/>
                <a:lumOff val="80000"/>
              </a:schemeClr>
            </a:solidFill>
          </a:ln>
          <a:effectLst>
            <a:outerShdw blurRad="50800" dist="38100" algn="l" rotWithShape="0">
              <a:prstClr val="black">
                <a:alpha val="40000"/>
              </a:prstClr>
            </a:outerShdw>
          </a:effectLst>
        </p:spPr>
        <p:txBody>
          <a:bodyPr anchor="ctr">
            <a:spAutoFit/>
          </a:bodyPr>
          <a:lstStyle/>
          <a:p>
            <a:pPr algn="ctr" eaLnBrk="0" hangingPunct="0">
              <a:lnSpc>
                <a:spcPts val="1900"/>
              </a:lnSpc>
              <a:defRPr/>
            </a:pPr>
            <a:r>
              <a:rPr lang="en-US" sz="1800" dirty="0">
                <a:solidFill>
                  <a:schemeClr val="bg2">
                    <a:lumMod val="75000"/>
                  </a:schemeClr>
                </a:solidFill>
                <a:latin typeface="Segoe" charset="0"/>
                <a:ea typeface="ＭＳ Ｐゴシック" charset="-128"/>
                <a:cs typeface="ＭＳ Ｐゴシック" charset="-128"/>
              </a:rPr>
              <a:t>Information Protection</a:t>
            </a:r>
          </a:p>
        </p:txBody>
      </p:sp>
      <p:sp>
        <p:nvSpPr>
          <p:cNvPr id="30" name="TextBox 29"/>
          <p:cNvSpPr txBox="1"/>
          <p:nvPr/>
        </p:nvSpPr>
        <p:spPr>
          <a:xfrm>
            <a:off x="2640013" y="5199063"/>
            <a:ext cx="3749675" cy="371475"/>
          </a:xfrm>
          <a:prstGeom prst="bracketPair">
            <a:avLst/>
          </a:prstGeom>
          <a:gradFill>
            <a:gsLst>
              <a:gs pos="0">
                <a:schemeClr val="accent1">
                  <a:shade val="30000"/>
                  <a:satMod val="115000"/>
                  <a:alpha val="0"/>
                </a:schemeClr>
              </a:gs>
              <a:gs pos="50000">
                <a:schemeClr val="bg1"/>
              </a:gs>
              <a:gs pos="100000">
                <a:schemeClr val="accent1">
                  <a:shade val="100000"/>
                  <a:satMod val="115000"/>
                  <a:alpha val="0"/>
                </a:schemeClr>
              </a:gs>
            </a:gsLst>
            <a:lin ang="0" scaled="0"/>
          </a:gradFill>
          <a:ln w="19050">
            <a:solidFill>
              <a:schemeClr val="bg2">
                <a:lumMod val="20000"/>
                <a:lumOff val="80000"/>
              </a:schemeClr>
            </a:solidFill>
          </a:ln>
          <a:effectLst>
            <a:outerShdw blurRad="50800" dist="38100" algn="l" rotWithShape="0">
              <a:prstClr val="black">
                <a:alpha val="40000"/>
              </a:prstClr>
            </a:outerShdw>
          </a:effectLst>
        </p:spPr>
        <p:txBody>
          <a:bodyPr anchor="ctr">
            <a:spAutoFit/>
          </a:bodyPr>
          <a:lstStyle/>
          <a:p>
            <a:pPr algn="ctr" eaLnBrk="0" hangingPunct="0">
              <a:lnSpc>
                <a:spcPts val="1900"/>
              </a:lnSpc>
              <a:defRPr/>
            </a:pPr>
            <a:r>
              <a:rPr lang="en-US" sz="1800" dirty="0">
                <a:solidFill>
                  <a:schemeClr val="bg2">
                    <a:lumMod val="75000"/>
                  </a:schemeClr>
                </a:solidFill>
                <a:latin typeface="Segoe" charset="0"/>
                <a:ea typeface="ＭＳ Ｐゴシック" charset="-128"/>
                <a:cs typeface="ＭＳ Ｐゴシック" charset="-128"/>
              </a:rPr>
              <a:t>Identity and Access Management</a:t>
            </a:r>
          </a:p>
        </p:txBody>
      </p:sp>
      <p:sp>
        <p:nvSpPr>
          <p:cNvPr id="31" name="TextBox 30"/>
          <p:cNvSpPr txBox="1"/>
          <p:nvPr/>
        </p:nvSpPr>
        <p:spPr>
          <a:xfrm>
            <a:off x="655638" y="1647825"/>
            <a:ext cx="2376487" cy="376238"/>
          </a:xfrm>
          <a:prstGeom prst="bracketPair">
            <a:avLst/>
          </a:prstGeom>
          <a:gradFill>
            <a:gsLst>
              <a:gs pos="0">
                <a:schemeClr val="accent1">
                  <a:shade val="30000"/>
                  <a:satMod val="115000"/>
                  <a:alpha val="0"/>
                </a:schemeClr>
              </a:gs>
              <a:gs pos="50000">
                <a:schemeClr val="bg1"/>
              </a:gs>
              <a:gs pos="100000">
                <a:schemeClr val="accent1">
                  <a:shade val="100000"/>
                  <a:satMod val="115000"/>
                  <a:alpha val="0"/>
                </a:schemeClr>
              </a:gs>
            </a:gsLst>
            <a:lin ang="0" scaled="0"/>
          </a:gradFill>
          <a:ln w="19050">
            <a:solidFill>
              <a:schemeClr val="bg2">
                <a:lumMod val="20000"/>
                <a:lumOff val="80000"/>
              </a:schemeClr>
            </a:solidFill>
          </a:ln>
          <a:effectLst>
            <a:outerShdw blurRad="50800" dist="38100" algn="l" rotWithShape="0">
              <a:prstClr val="black">
                <a:alpha val="40000"/>
              </a:prstClr>
            </a:outerShdw>
          </a:effectLst>
        </p:spPr>
        <p:txBody>
          <a:bodyPr anchor="ctr"/>
          <a:lstStyle/>
          <a:p>
            <a:pPr algn="ctr" eaLnBrk="0" hangingPunct="0">
              <a:defRPr/>
            </a:pPr>
            <a:r>
              <a:rPr lang="en-US" sz="1800" dirty="0">
                <a:solidFill>
                  <a:schemeClr val="bg2">
                    <a:lumMod val="75000"/>
                  </a:schemeClr>
                </a:solidFill>
                <a:latin typeface="Segoe" charset="0"/>
                <a:ea typeface="ＭＳ Ｐゴシック" charset="-128"/>
                <a:cs typeface="ＭＳ Ｐゴシック" charset="-128"/>
              </a:rPr>
              <a:t>Secure Messaging</a:t>
            </a:r>
          </a:p>
        </p:txBody>
      </p:sp>
      <p:sp>
        <p:nvSpPr>
          <p:cNvPr id="32" name="TextBox 31"/>
          <p:cNvSpPr txBox="1"/>
          <p:nvPr/>
        </p:nvSpPr>
        <p:spPr>
          <a:xfrm>
            <a:off x="5934075" y="1647825"/>
            <a:ext cx="2378075" cy="376238"/>
          </a:xfrm>
          <a:prstGeom prst="bracketPair">
            <a:avLst/>
          </a:prstGeom>
          <a:gradFill>
            <a:gsLst>
              <a:gs pos="0">
                <a:schemeClr val="accent1">
                  <a:lumMod val="75000"/>
                </a:schemeClr>
              </a:gs>
              <a:gs pos="50000">
                <a:schemeClr val="accent1"/>
              </a:gs>
              <a:gs pos="100000">
                <a:schemeClr val="accent1">
                  <a:lumMod val="75000"/>
                </a:schemeClr>
              </a:gs>
            </a:gsLst>
            <a:lin ang="0" scaled="0"/>
          </a:gradFill>
          <a:ln w="19050">
            <a:solidFill>
              <a:schemeClr val="bg2">
                <a:lumMod val="20000"/>
                <a:lumOff val="80000"/>
              </a:schemeClr>
            </a:solidFill>
          </a:ln>
          <a:effectLst>
            <a:outerShdw blurRad="50800" dist="38100" algn="l" rotWithShape="0">
              <a:prstClr val="black">
                <a:alpha val="40000"/>
              </a:prstClr>
            </a:outerShdw>
          </a:effectLst>
        </p:spPr>
        <p:txBody>
          <a:bodyPr anchor="ctr"/>
          <a:lstStyle>
            <a:lvl1pPr algn="ctr">
              <a:defRPr sz="1800">
                <a:solidFill>
                  <a:srgbClr val="000000"/>
                </a:solidFill>
                <a:latin typeface="Segoe" charset="0"/>
              </a:defRPr>
            </a:lvl1pPr>
          </a:lstStyle>
          <a:p>
            <a:pPr eaLnBrk="0" hangingPunct="0">
              <a:defRPr/>
            </a:pPr>
            <a:r>
              <a:rPr lang="en-US" dirty="0">
                <a:ea typeface="ＭＳ Ｐゴシック" charset="-128"/>
                <a:cs typeface="ＭＳ Ｐゴシック" charset="-128"/>
              </a:rPr>
              <a:t>Secure Endpoint</a:t>
            </a:r>
          </a:p>
        </p:txBody>
      </p:sp>
      <p:sp>
        <p:nvSpPr>
          <p:cNvPr id="36" name="TextBox 35"/>
          <p:cNvSpPr txBox="1"/>
          <p:nvPr/>
        </p:nvSpPr>
        <p:spPr>
          <a:xfrm>
            <a:off x="3314700" y="1647825"/>
            <a:ext cx="2378075" cy="376238"/>
          </a:xfrm>
          <a:prstGeom prst="bracketPair">
            <a:avLst/>
          </a:prstGeom>
          <a:gradFill>
            <a:gsLst>
              <a:gs pos="0">
                <a:schemeClr val="accent1">
                  <a:shade val="30000"/>
                  <a:satMod val="115000"/>
                  <a:alpha val="0"/>
                </a:schemeClr>
              </a:gs>
              <a:gs pos="50000">
                <a:schemeClr val="bg1"/>
              </a:gs>
              <a:gs pos="100000">
                <a:schemeClr val="accent1">
                  <a:shade val="100000"/>
                  <a:satMod val="115000"/>
                  <a:alpha val="0"/>
                </a:schemeClr>
              </a:gs>
            </a:gsLst>
            <a:lin ang="0" scaled="0"/>
          </a:gradFill>
          <a:ln w="19050">
            <a:solidFill>
              <a:schemeClr val="bg2">
                <a:lumMod val="20000"/>
                <a:lumOff val="80000"/>
              </a:schemeClr>
            </a:solidFill>
          </a:ln>
          <a:effectLst>
            <a:outerShdw blurRad="50800" dist="38100" algn="l" rotWithShape="0">
              <a:prstClr val="black">
                <a:alpha val="40000"/>
              </a:prstClr>
            </a:outerShdw>
          </a:effectLst>
        </p:spPr>
        <p:txBody>
          <a:bodyPr anchor="ctr"/>
          <a:lstStyle>
            <a:lvl1pPr algn="ctr">
              <a:defRPr sz="1800">
                <a:solidFill>
                  <a:schemeClr val="bg2">
                    <a:lumMod val="75000"/>
                  </a:schemeClr>
                </a:solidFill>
                <a:latin typeface="Segoe" charset="0"/>
              </a:defRPr>
            </a:lvl1pPr>
          </a:lstStyle>
          <a:p>
            <a:pPr eaLnBrk="0" hangingPunct="0">
              <a:defRPr/>
            </a:pPr>
            <a:r>
              <a:rPr lang="en-US" dirty="0">
                <a:ea typeface="ＭＳ Ｐゴシック" charset="-128"/>
                <a:cs typeface="ＭＳ Ｐゴシック" charset="-128"/>
              </a:rPr>
              <a:t>Secure Collaboration</a:t>
            </a:r>
          </a:p>
        </p:txBody>
      </p:sp>
      <p:pic>
        <p:nvPicPr>
          <p:cNvPr id="53276" name="Picture 36"/>
          <p:cNvPicPr>
            <a:picLocks noChangeAspect="1"/>
          </p:cNvPicPr>
          <p:nvPr/>
        </p:nvPicPr>
        <p:blipFill>
          <a:blip r:embed="rId3"/>
          <a:srcRect/>
          <a:stretch>
            <a:fillRect/>
          </a:stretch>
        </p:blipFill>
        <p:spPr bwMode="auto">
          <a:xfrm>
            <a:off x="1346200" y="3473450"/>
            <a:ext cx="2789238" cy="423863"/>
          </a:xfrm>
          <a:prstGeom prst="rect">
            <a:avLst/>
          </a:prstGeom>
          <a:noFill/>
          <a:ln w="9525">
            <a:noFill/>
            <a:miter lim="800000"/>
            <a:headEnd/>
            <a:tailEnd/>
          </a:ln>
        </p:spPr>
      </p:pic>
      <p:pic>
        <p:nvPicPr>
          <p:cNvPr id="53277" name="Picture 2" descr="C:\Users\joel.sloss.ADVAIYA\Desktop\Logos\Forefront Threat Management Gateway 2010\Forefront Threat Management Gateway 2010 grid h.png"/>
          <p:cNvPicPr>
            <a:picLocks noChangeAspect="1" noChangeArrowheads="1"/>
          </p:cNvPicPr>
          <p:nvPr/>
        </p:nvPicPr>
        <p:blipFill>
          <a:blip r:embed="rId4"/>
          <a:srcRect/>
          <a:stretch>
            <a:fillRect/>
          </a:stretch>
        </p:blipFill>
        <p:spPr bwMode="auto">
          <a:xfrm>
            <a:off x="5291138" y="2546350"/>
            <a:ext cx="2405062" cy="460375"/>
          </a:xfrm>
          <a:prstGeom prst="rect">
            <a:avLst/>
          </a:prstGeom>
          <a:noFill/>
          <a:ln w="9525">
            <a:noFill/>
            <a:miter lim="800000"/>
            <a:headEnd/>
            <a:tailEnd/>
          </a:ln>
        </p:spPr>
      </p:pic>
      <p:pic>
        <p:nvPicPr>
          <p:cNvPr id="53278" name="Picture 2" descr="C:\Users\joel.sloss.ADVAIYA\Desktop\Logos\Windows 7\Windows 7 (brand)\windows 7 bl h.png"/>
          <p:cNvPicPr>
            <a:picLocks noChangeAspect="1" noChangeArrowheads="1"/>
          </p:cNvPicPr>
          <p:nvPr/>
        </p:nvPicPr>
        <p:blipFill>
          <a:blip r:embed="rId5"/>
          <a:srcRect/>
          <a:stretch>
            <a:fillRect/>
          </a:stretch>
        </p:blipFill>
        <p:spPr bwMode="auto">
          <a:xfrm>
            <a:off x="5322888" y="3475038"/>
            <a:ext cx="1763712" cy="282575"/>
          </a:xfrm>
          <a:prstGeom prst="rect">
            <a:avLst/>
          </a:prstGeom>
          <a:noFill/>
          <a:ln w="9525">
            <a:noFill/>
            <a:miter lim="800000"/>
            <a:headEnd/>
            <a:tailEnd/>
          </a:ln>
        </p:spPr>
      </p:pic>
      <p:pic>
        <p:nvPicPr>
          <p:cNvPr id="53279" name="Picture 3" descr="C:\Users\joel.sloss.ADVAIYA\Desktop\Logos\Forefront Client Security\forefront client security grid bl h.png"/>
          <p:cNvPicPr>
            <a:picLocks noChangeAspect="1" noChangeArrowheads="1"/>
          </p:cNvPicPr>
          <p:nvPr/>
        </p:nvPicPr>
        <p:blipFill>
          <a:blip r:embed="rId6"/>
          <a:srcRect/>
          <a:stretch>
            <a:fillRect/>
          </a:stretch>
        </p:blipFill>
        <p:spPr bwMode="auto">
          <a:xfrm>
            <a:off x="3281363" y="2513013"/>
            <a:ext cx="1357312" cy="523875"/>
          </a:xfrm>
          <a:prstGeom prst="rect">
            <a:avLst/>
          </a:prstGeom>
          <a:noFill/>
          <a:ln w="9525">
            <a:noFill/>
            <a:miter lim="800000"/>
            <a:headEnd/>
            <a:tailEnd/>
          </a:ln>
        </p:spPr>
      </p:pic>
      <p:pic>
        <p:nvPicPr>
          <p:cNvPr id="53280" name="Picture 3" descr="C:\Users\joel.sloss.ADVAIYA\Desktop\Logos\Forefront Unified Access Gateway\forefront unified access gateway grid bl h.png"/>
          <p:cNvPicPr>
            <a:picLocks noChangeAspect="1" noChangeArrowheads="1"/>
          </p:cNvPicPr>
          <p:nvPr/>
        </p:nvPicPr>
        <p:blipFill>
          <a:blip r:embed="rId7"/>
          <a:srcRect/>
          <a:stretch>
            <a:fillRect/>
          </a:stretch>
        </p:blipFill>
        <p:spPr bwMode="auto">
          <a:xfrm>
            <a:off x="990600" y="2590800"/>
            <a:ext cx="1779588" cy="406400"/>
          </a:xfrm>
          <a:prstGeom prst="rect">
            <a:avLst/>
          </a:prstGeom>
          <a:noFill/>
          <a:ln w="9525">
            <a:noFill/>
            <a:miter lim="800000"/>
            <a:headEnd/>
            <a:tailEnd/>
          </a:ln>
        </p:spPr>
      </p:pic>
      <p:sp>
        <p:nvSpPr>
          <p:cNvPr id="53281" name="TextBox 20">
            <a:hlinkClick r:id="rId8"/>
          </p:cNvPr>
          <p:cNvSpPr txBox="1">
            <a:spLocks noChangeArrowheads="1"/>
          </p:cNvSpPr>
          <p:nvPr/>
        </p:nvSpPr>
        <p:spPr bwMode="auto">
          <a:xfrm>
            <a:off x="4256088" y="5556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8"/>
          <p:cNvGrpSpPr>
            <a:grpSpLocks/>
          </p:cNvGrpSpPr>
          <p:nvPr/>
        </p:nvGrpSpPr>
        <p:grpSpPr bwMode="auto">
          <a:xfrm>
            <a:off x="6010275" y="792163"/>
            <a:ext cx="2798763" cy="3792537"/>
            <a:chOff x="6011291" y="793115"/>
            <a:chExt cx="2798064" cy="3791713"/>
          </a:xfrm>
        </p:grpSpPr>
        <p:sp>
          <p:nvSpPr>
            <p:cNvPr id="35" name="Rounded Rectangle 34"/>
            <p:cNvSpPr>
              <a:spLocks noChangeArrowheads="1"/>
            </p:cNvSpPr>
            <p:nvPr/>
          </p:nvSpPr>
          <p:spPr bwMode="auto">
            <a:xfrm>
              <a:off x="6080760" y="822960"/>
              <a:ext cx="2667000" cy="3657601"/>
            </a:xfrm>
            <a:prstGeom prst="roundRect">
              <a:avLst>
                <a:gd name="adj" fmla="val 16667"/>
              </a:avLst>
            </a:prstGeom>
            <a:gradFill rotWithShape="1">
              <a:gsLst>
                <a:gs pos="0">
                  <a:srgbClr val="000000">
                    <a:alpha val="83000"/>
                  </a:srgbClr>
                </a:gs>
                <a:gs pos="100000">
                  <a:srgbClr val="C00000">
                    <a:alpha val="50000"/>
                  </a:srgbClr>
                </a:gs>
              </a:gsLst>
              <a:lin ang="5400000" scaled="1"/>
            </a:gradFill>
            <a:ln w="9525" algn="ctr">
              <a:noFill/>
              <a:round/>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lIns="109724" tIns="54864" rIns="109724" bIns="54864" anchor="ctr"/>
            <a:lstStyle/>
            <a:p>
              <a:pPr fontAlgn="auto">
                <a:spcBef>
                  <a:spcPts val="0"/>
                </a:spcBef>
                <a:spcAft>
                  <a:spcPts val="0"/>
                </a:spcAft>
                <a:defRPr/>
              </a:pPr>
              <a:endParaRPr lang="en-US" sz="1800" b="1">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6" name="Text Box 28"/>
            <p:cNvSpPr txBox="1">
              <a:spLocks noChangeArrowheads="1"/>
            </p:cNvSpPr>
            <p:nvPr/>
          </p:nvSpPr>
          <p:spPr bwMode="auto">
            <a:xfrm>
              <a:off x="6080760" y="1005840"/>
              <a:ext cx="2667000" cy="480131"/>
            </a:xfrm>
            <a:prstGeom prst="rect">
              <a:avLst/>
            </a:prstGeom>
            <a:noFill/>
            <a:ln w="19050" algn="ctr">
              <a:noFill/>
              <a:miter lim="800000"/>
              <a:headEnd/>
              <a:tailEnd/>
            </a:ln>
            <a:scene3d>
              <a:camera prst="orthographicFront"/>
              <a:lightRig rig="threePt" dir="t"/>
            </a:scene3d>
            <a:sp3d>
              <a:bevelT/>
            </a:sp3d>
          </p:spPr>
          <p:txBody>
            <a:bodyPr lIns="109728" tIns="54864" rIns="109728" bIns="54864">
              <a:spAutoFit/>
            </a:bodyPr>
            <a:lstStyle/>
            <a:p>
              <a:pPr algn="ctr" fontAlgn="auto">
                <a:spcBef>
                  <a:spcPts val="0"/>
                </a:spcBef>
                <a:spcAft>
                  <a:spcPts val="0"/>
                </a:spcAft>
                <a:defRPr/>
              </a:pPr>
              <a:r>
                <a:rPr lang="zh-CN" altLang="en-US" b="1" dirty="0">
                  <a:solidFill>
                    <a:srgbClr val="FFFFFF"/>
                  </a:solidFill>
                  <a:latin typeface="微软雅黑" pitchFamily="34" charset="-122"/>
                  <a:ea typeface="微软雅黑" pitchFamily="34" charset="-122"/>
                </a:rPr>
                <a:t>安全性</a:t>
              </a:r>
              <a:endParaRPr lang="en-US" b="1" dirty="0">
                <a:solidFill>
                  <a:srgbClr val="FFFFFF"/>
                </a:solidFill>
                <a:latin typeface="微软雅黑" pitchFamily="34" charset="-122"/>
                <a:ea typeface="微软雅黑" pitchFamily="34" charset="-122"/>
              </a:endParaRPr>
            </a:p>
          </p:txBody>
        </p:sp>
      </p:grpSp>
      <p:grpSp>
        <p:nvGrpSpPr>
          <p:cNvPr id="3" name="Group 50"/>
          <p:cNvGrpSpPr>
            <a:grpSpLocks/>
          </p:cNvGrpSpPr>
          <p:nvPr/>
        </p:nvGrpSpPr>
        <p:grpSpPr bwMode="auto">
          <a:xfrm>
            <a:off x="6505575" y="1263650"/>
            <a:ext cx="1806575" cy="1217613"/>
            <a:chOff x="384" y="2784"/>
            <a:chExt cx="1248" cy="767"/>
          </a:xfrm>
        </p:grpSpPr>
        <p:pic>
          <p:nvPicPr>
            <p:cNvPr id="144435" name="Rectangle 24600" descr="Firewall"/>
            <p:cNvPicPr>
              <a:picLocks noChangeAspect="1" noChangeArrowheads="1"/>
            </p:cNvPicPr>
            <p:nvPr/>
          </p:nvPicPr>
          <p:blipFill>
            <a:blip r:embed="rId3"/>
            <a:srcRect/>
            <a:stretch>
              <a:fillRect/>
            </a:stretch>
          </p:blipFill>
          <p:spPr bwMode="auto">
            <a:xfrm>
              <a:off x="1104" y="2956"/>
              <a:ext cx="528" cy="528"/>
            </a:xfrm>
            <a:prstGeom prst="rect">
              <a:avLst/>
            </a:prstGeom>
            <a:noFill/>
            <a:ln w="9525">
              <a:noFill/>
              <a:miter lim="800000"/>
              <a:headEnd/>
              <a:tailEnd/>
            </a:ln>
          </p:spPr>
        </p:pic>
        <p:pic>
          <p:nvPicPr>
            <p:cNvPr id="144436" name="Rectangle 24601" descr="SecurePC"/>
            <p:cNvPicPr>
              <a:picLocks noChangeAspect="1" noChangeArrowheads="1"/>
            </p:cNvPicPr>
            <p:nvPr/>
          </p:nvPicPr>
          <p:blipFill>
            <a:blip r:embed="rId4"/>
            <a:srcRect/>
            <a:stretch>
              <a:fillRect/>
            </a:stretch>
          </p:blipFill>
          <p:spPr bwMode="auto">
            <a:xfrm>
              <a:off x="384" y="2784"/>
              <a:ext cx="768" cy="767"/>
            </a:xfrm>
            <a:prstGeom prst="rect">
              <a:avLst/>
            </a:prstGeom>
            <a:noFill/>
            <a:ln w="9525">
              <a:noFill/>
              <a:miter lim="800000"/>
              <a:headEnd/>
              <a:tailEnd/>
            </a:ln>
          </p:spPr>
        </p:pic>
      </p:grpSp>
      <p:grpSp>
        <p:nvGrpSpPr>
          <p:cNvPr id="4" name="Group 86"/>
          <p:cNvGrpSpPr>
            <a:grpSpLocks/>
          </p:cNvGrpSpPr>
          <p:nvPr/>
        </p:nvGrpSpPr>
        <p:grpSpPr bwMode="auto">
          <a:xfrm>
            <a:off x="365125" y="792163"/>
            <a:ext cx="2792413" cy="3792537"/>
            <a:chOff x="365997" y="793115"/>
            <a:chExt cx="2791968" cy="3791713"/>
          </a:xfrm>
        </p:grpSpPr>
        <p:sp>
          <p:nvSpPr>
            <p:cNvPr id="69" name="Rounded Rectangle 68"/>
            <p:cNvSpPr>
              <a:spLocks noChangeArrowheads="1"/>
            </p:cNvSpPr>
            <p:nvPr/>
          </p:nvSpPr>
          <p:spPr bwMode="auto">
            <a:xfrm>
              <a:off x="430450" y="822960"/>
              <a:ext cx="2667000" cy="3657601"/>
            </a:xfrm>
            <a:prstGeom prst="roundRect">
              <a:avLst>
                <a:gd name="adj" fmla="val 16667"/>
              </a:avLst>
            </a:prstGeom>
            <a:gradFill rotWithShape="1">
              <a:gsLst>
                <a:gs pos="0">
                  <a:srgbClr val="000000">
                    <a:alpha val="83000"/>
                  </a:srgbClr>
                </a:gs>
                <a:gs pos="100000">
                  <a:schemeClr val="accent6">
                    <a:lumMod val="75000"/>
                    <a:alpha val="50000"/>
                  </a:schemeClr>
                </a:gs>
              </a:gsLst>
              <a:lin ang="5400000" scaled="1"/>
            </a:gradFill>
            <a:ln w="9525" algn="ctr">
              <a:noFill/>
              <a:round/>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lIns="109724" tIns="54864" rIns="109724" bIns="54864" anchor="ctr"/>
            <a:lstStyle/>
            <a:p>
              <a:pPr fontAlgn="auto">
                <a:spcBef>
                  <a:spcPts val="0"/>
                </a:spcBef>
                <a:spcAft>
                  <a:spcPts val="0"/>
                </a:spcAft>
                <a:defRPr/>
              </a:pPr>
              <a:endParaRPr lang="en-US" sz="1800" b="1">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70" name="Text Box 27"/>
            <p:cNvSpPr txBox="1">
              <a:spLocks noChangeArrowheads="1"/>
            </p:cNvSpPr>
            <p:nvPr/>
          </p:nvSpPr>
          <p:spPr bwMode="auto">
            <a:xfrm>
              <a:off x="430450" y="1005840"/>
              <a:ext cx="2667000" cy="480131"/>
            </a:xfrm>
            <a:prstGeom prst="rect">
              <a:avLst/>
            </a:prstGeom>
            <a:noFill/>
            <a:ln w="19050" algn="ctr">
              <a:noFill/>
              <a:miter lim="800000"/>
              <a:headEnd/>
              <a:tailEnd/>
            </a:ln>
            <a:scene3d>
              <a:camera prst="orthographicFront"/>
              <a:lightRig rig="threePt" dir="t"/>
            </a:scene3d>
            <a:sp3d>
              <a:bevelT/>
            </a:sp3d>
          </p:spPr>
          <p:txBody>
            <a:bodyPr lIns="109728" tIns="54864" rIns="109728" bIns="54864">
              <a:spAutoFit/>
            </a:bodyPr>
            <a:lstStyle/>
            <a:p>
              <a:pPr algn="ctr" fontAlgn="auto">
                <a:spcBef>
                  <a:spcPts val="0"/>
                </a:spcBef>
                <a:spcAft>
                  <a:spcPts val="0"/>
                </a:spcAft>
                <a:defRPr/>
              </a:pPr>
              <a:r>
                <a:rPr lang="en-US" b="1" dirty="0">
                  <a:solidFill>
                    <a:srgbClr val="FFFFFF"/>
                  </a:solidFill>
                  <a:latin typeface="微软雅黑" pitchFamily="34" charset="-122"/>
                  <a:ea typeface="微软雅黑" pitchFamily="34" charset="-122"/>
                </a:rPr>
                <a:t>Web</a:t>
              </a:r>
            </a:p>
          </p:txBody>
        </p:sp>
      </p:grpSp>
      <p:grpSp>
        <p:nvGrpSpPr>
          <p:cNvPr id="5" name="Group 62"/>
          <p:cNvGrpSpPr>
            <a:grpSpLocks/>
          </p:cNvGrpSpPr>
          <p:nvPr/>
        </p:nvGrpSpPr>
        <p:grpSpPr bwMode="auto">
          <a:xfrm>
            <a:off x="631825" y="1417638"/>
            <a:ext cx="2281238" cy="1104900"/>
            <a:chOff x="-2281440" y="1544841"/>
            <a:chExt cx="2281440" cy="1104574"/>
          </a:xfrm>
        </p:grpSpPr>
        <p:pic>
          <p:nvPicPr>
            <p:cNvPr id="184321" name="Picture 1" descr="E:\SVN\TechNet Resources\Samples\PPT Graphics\Windows Illustration Icons\Internet.png"/>
            <p:cNvPicPr>
              <a:picLocks noChangeAspect="1" noChangeArrowheads="1"/>
            </p:cNvPicPr>
            <p:nvPr/>
          </p:nvPicPr>
          <p:blipFill>
            <a:blip r:embed="rId5"/>
            <a:srcRect/>
            <a:stretch>
              <a:fillRect/>
            </a:stretch>
          </p:blipFill>
          <p:spPr bwMode="auto">
            <a:xfrm>
              <a:off x="-1516197" y="1632127"/>
              <a:ext cx="984337" cy="983960"/>
            </a:xfrm>
            <a:prstGeom prst="rect">
              <a:avLst/>
            </a:prstGeom>
            <a:noFill/>
            <a:effectLst>
              <a:outerShdw blurRad="50800" dist="38100" dir="2700000" algn="tl" rotWithShape="0">
                <a:prstClr val="black">
                  <a:alpha val="40000"/>
                </a:prstClr>
              </a:outerShdw>
            </a:effectLst>
          </p:spPr>
        </p:pic>
        <p:pic>
          <p:nvPicPr>
            <p:cNvPr id="59" name="Rectangle 24598" descr="Server"/>
            <p:cNvPicPr>
              <a:picLocks noChangeAspect="1" noChangeArrowheads="1"/>
            </p:cNvPicPr>
            <p:nvPr/>
          </p:nvPicPr>
          <p:blipFill>
            <a:blip r:embed="rId6"/>
            <a:srcRect/>
            <a:stretch>
              <a:fillRect/>
            </a:stretch>
          </p:blipFill>
          <p:spPr bwMode="auto">
            <a:xfrm>
              <a:off x="-669984" y="1733697"/>
              <a:ext cx="669984" cy="9157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84322" name="Picture 2" descr="E:\SVN\TechNet Resources\Samples\PPT Graphics\Windows Illustration Icons\Computer.png"/>
            <p:cNvPicPr>
              <a:picLocks noChangeAspect="1" noChangeArrowheads="1"/>
            </p:cNvPicPr>
            <p:nvPr/>
          </p:nvPicPr>
          <p:blipFill>
            <a:blip r:embed="rId7"/>
            <a:srcRect/>
            <a:stretch>
              <a:fillRect/>
            </a:stretch>
          </p:blipFill>
          <p:spPr bwMode="auto">
            <a:xfrm>
              <a:off x="-2281440" y="1544841"/>
              <a:ext cx="1073245" cy="1072833"/>
            </a:xfrm>
            <a:prstGeom prst="rect">
              <a:avLst/>
            </a:prstGeom>
            <a:noFill/>
            <a:effectLst>
              <a:outerShdw blurRad="50800" dist="38100" dir="2700000" algn="tl" rotWithShape="0">
                <a:prstClr val="black">
                  <a:alpha val="40000"/>
                </a:prstClr>
              </a:outerShdw>
            </a:effectLst>
          </p:spPr>
        </p:pic>
      </p:grpSp>
      <p:grpSp>
        <p:nvGrpSpPr>
          <p:cNvPr id="6" name="Group 87"/>
          <p:cNvGrpSpPr>
            <a:grpSpLocks/>
          </p:cNvGrpSpPr>
          <p:nvPr/>
        </p:nvGrpSpPr>
        <p:grpSpPr bwMode="auto">
          <a:xfrm>
            <a:off x="3200400" y="792163"/>
            <a:ext cx="2798763" cy="3792537"/>
            <a:chOff x="3200751" y="793115"/>
            <a:chExt cx="2798064" cy="3791713"/>
          </a:xfrm>
        </p:grpSpPr>
        <p:sp>
          <p:nvSpPr>
            <p:cNvPr id="26" name="Rounded Rectangle 25"/>
            <p:cNvSpPr>
              <a:spLocks noChangeArrowheads="1"/>
            </p:cNvSpPr>
            <p:nvPr/>
          </p:nvSpPr>
          <p:spPr bwMode="auto">
            <a:xfrm>
              <a:off x="3269014" y="822960"/>
              <a:ext cx="2667000" cy="3657601"/>
            </a:xfrm>
            <a:prstGeom prst="roundRect">
              <a:avLst>
                <a:gd name="adj" fmla="val 16667"/>
              </a:avLst>
            </a:prstGeom>
            <a:gradFill rotWithShape="1">
              <a:gsLst>
                <a:gs pos="0">
                  <a:srgbClr val="000000">
                    <a:alpha val="83000"/>
                  </a:srgbClr>
                </a:gs>
                <a:gs pos="100000">
                  <a:srgbClr val="92D050">
                    <a:alpha val="50000"/>
                  </a:srgbClr>
                </a:gs>
              </a:gsLst>
              <a:lin ang="5400000" scaled="1"/>
            </a:gradFill>
            <a:ln w="9525">
              <a:noFill/>
              <a:round/>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lIns="109724" tIns="54864" rIns="109724" bIns="54864" anchor="ctr"/>
            <a:lstStyle/>
            <a:p>
              <a:pPr fontAlgn="auto">
                <a:spcBef>
                  <a:spcPts val="0"/>
                </a:spcBef>
                <a:spcAft>
                  <a:spcPts val="0"/>
                </a:spcAft>
                <a:defRPr/>
              </a:pPr>
              <a:endParaRPr lang="en-US" sz="1800" b="1">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8" name="Text Box 29"/>
            <p:cNvSpPr txBox="1">
              <a:spLocks noChangeArrowheads="1"/>
            </p:cNvSpPr>
            <p:nvPr/>
          </p:nvSpPr>
          <p:spPr bwMode="auto">
            <a:xfrm>
              <a:off x="3269014" y="1005840"/>
              <a:ext cx="2667000" cy="480131"/>
            </a:xfrm>
            <a:prstGeom prst="rect">
              <a:avLst/>
            </a:prstGeom>
            <a:noFill/>
            <a:ln w="19050" algn="ctr">
              <a:noFill/>
              <a:miter lim="800000"/>
              <a:headEnd/>
              <a:tailEnd/>
            </a:ln>
            <a:scene3d>
              <a:camera prst="orthographicFront"/>
              <a:lightRig rig="threePt" dir="t"/>
            </a:scene3d>
            <a:sp3d>
              <a:bevelT/>
            </a:sp3d>
          </p:spPr>
          <p:txBody>
            <a:bodyPr lIns="109728" tIns="54864" rIns="109728" bIns="54864">
              <a:spAutoFit/>
            </a:bodyPr>
            <a:lstStyle/>
            <a:p>
              <a:pPr algn="ctr" fontAlgn="auto">
                <a:spcBef>
                  <a:spcPts val="0"/>
                </a:spcBef>
                <a:spcAft>
                  <a:spcPts val="0"/>
                </a:spcAft>
                <a:defRPr/>
              </a:pPr>
              <a:r>
                <a:rPr lang="zh-CN" altLang="en-US" b="1" dirty="0">
                  <a:solidFill>
                    <a:srgbClr val="FFFFFF"/>
                  </a:solidFill>
                  <a:latin typeface="微软雅黑" pitchFamily="34" charset="-122"/>
                  <a:ea typeface="微软雅黑" pitchFamily="34" charset="-122"/>
                </a:rPr>
                <a:t>虚拟化技术</a:t>
              </a:r>
              <a:endParaRPr lang="en-US" b="1" dirty="0">
                <a:solidFill>
                  <a:srgbClr val="FFFFFF"/>
                </a:solidFill>
                <a:latin typeface="微软雅黑" pitchFamily="34" charset="-122"/>
                <a:ea typeface="微软雅黑" pitchFamily="34" charset="-122"/>
              </a:endParaRPr>
            </a:p>
          </p:txBody>
        </p:sp>
      </p:grpSp>
      <p:grpSp>
        <p:nvGrpSpPr>
          <p:cNvPr id="7" name="Group 61"/>
          <p:cNvGrpSpPr>
            <a:grpSpLocks/>
          </p:cNvGrpSpPr>
          <p:nvPr/>
        </p:nvGrpSpPr>
        <p:grpSpPr bwMode="auto">
          <a:xfrm>
            <a:off x="3886200" y="1544638"/>
            <a:ext cx="1630363" cy="1044575"/>
            <a:chOff x="3886201" y="1545352"/>
            <a:chExt cx="1629727" cy="1043492"/>
          </a:xfrm>
        </p:grpSpPr>
        <p:grpSp>
          <p:nvGrpSpPr>
            <p:cNvPr id="144408" name="Group 59"/>
            <p:cNvGrpSpPr>
              <a:grpSpLocks/>
            </p:cNvGrpSpPr>
            <p:nvPr/>
          </p:nvGrpSpPr>
          <p:grpSpPr bwMode="auto">
            <a:xfrm>
              <a:off x="4314859" y="1545352"/>
              <a:ext cx="1201069" cy="990957"/>
              <a:chOff x="9894392" y="4593352"/>
              <a:chExt cx="1201069" cy="990957"/>
            </a:xfrm>
          </p:grpSpPr>
          <p:pic>
            <p:nvPicPr>
              <p:cNvPr id="19" name="Rectangle 47127"/>
              <p:cNvPicPr>
                <a:picLocks noChangeAspect="1" noChangeArrowheads="1"/>
              </p:cNvPicPr>
              <p:nvPr/>
            </p:nvPicPr>
            <p:blipFill>
              <a:blip r:embed="rId8"/>
              <a:srcRect/>
              <a:stretch>
                <a:fillRect/>
              </a:stretch>
            </p:blipFill>
            <p:spPr bwMode="auto">
              <a:xfrm>
                <a:off x="9894192" y="4837574"/>
                <a:ext cx="1201269" cy="7469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3" name="Rectangle 24598" descr="Server"/>
              <p:cNvPicPr>
                <a:picLocks noChangeAspect="1" noChangeArrowheads="1"/>
              </p:cNvPicPr>
              <p:nvPr/>
            </p:nvPicPr>
            <p:blipFill>
              <a:blip r:embed="rId9"/>
              <a:srcRect/>
              <a:stretch>
                <a:fillRect/>
              </a:stretch>
            </p:blipFill>
            <p:spPr bwMode="auto">
              <a:xfrm>
                <a:off x="10305195" y="4593352"/>
                <a:ext cx="317376" cy="43452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4" name="Rectangle 24598" descr="Server"/>
              <p:cNvPicPr>
                <a:picLocks noChangeAspect="1" noChangeArrowheads="1"/>
              </p:cNvPicPr>
              <p:nvPr/>
            </p:nvPicPr>
            <p:blipFill>
              <a:blip r:embed="rId9"/>
              <a:srcRect/>
              <a:stretch>
                <a:fillRect/>
              </a:stretch>
            </p:blipFill>
            <p:spPr bwMode="auto">
              <a:xfrm>
                <a:off x="10457535" y="4644099"/>
                <a:ext cx="317376" cy="43452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5" name="Rectangle 24598" descr="Server"/>
              <p:cNvPicPr>
                <a:picLocks noChangeAspect="1" noChangeArrowheads="1"/>
              </p:cNvPicPr>
              <p:nvPr/>
            </p:nvPicPr>
            <p:blipFill>
              <a:blip r:embed="rId9"/>
              <a:srcRect/>
              <a:stretch>
                <a:fillRect/>
              </a:stretch>
            </p:blipFill>
            <p:spPr bwMode="auto">
              <a:xfrm>
                <a:off x="10609876" y="4712291"/>
                <a:ext cx="317376" cy="43452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6" name="Rectangle 24598" descr="Server"/>
              <p:cNvPicPr>
                <a:picLocks noChangeAspect="1" noChangeArrowheads="1"/>
              </p:cNvPicPr>
              <p:nvPr/>
            </p:nvPicPr>
            <p:blipFill>
              <a:blip r:embed="rId9"/>
              <a:srcRect/>
              <a:stretch>
                <a:fillRect/>
              </a:stretch>
            </p:blipFill>
            <p:spPr bwMode="auto">
              <a:xfrm>
                <a:off x="10154440" y="4796341"/>
                <a:ext cx="318963" cy="43452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7" name="Rectangle 24598" descr="Server"/>
              <p:cNvPicPr>
                <a:picLocks noChangeAspect="1" noChangeArrowheads="1"/>
              </p:cNvPicPr>
              <p:nvPr/>
            </p:nvPicPr>
            <p:blipFill>
              <a:blip r:embed="rId9"/>
              <a:srcRect/>
              <a:stretch>
                <a:fillRect/>
              </a:stretch>
            </p:blipFill>
            <p:spPr bwMode="auto">
              <a:xfrm>
                <a:off x="10298847" y="4862947"/>
                <a:ext cx="317376" cy="43611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8" name="Rectangle 24598" descr="Server"/>
              <p:cNvPicPr>
                <a:picLocks noChangeAspect="1" noChangeArrowheads="1"/>
              </p:cNvPicPr>
              <p:nvPr/>
            </p:nvPicPr>
            <p:blipFill>
              <a:blip r:embed="rId9"/>
              <a:srcRect/>
              <a:stretch>
                <a:fillRect/>
              </a:stretch>
            </p:blipFill>
            <p:spPr bwMode="auto">
              <a:xfrm>
                <a:off x="10459121" y="4940654"/>
                <a:ext cx="318963" cy="434524"/>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42" name="Right Arrow 41"/>
            <p:cNvSpPr/>
            <p:nvPr/>
          </p:nvSpPr>
          <p:spPr bwMode="auto">
            <a:xfrm rot="20338191">
              <a:off x="4331910" y="1796363"/>
              <a:ext cx="449826" cy="479322"/>
            </a:xfrm>
            <a:prstGeom prst="rightArrow">
              <a:avLst>
                <a:gd name="adj1" fmla="val 65384"/>
                <a:gd name="adj2" fmla="val 50000"/>
              </a:avLst>
            </a:prstGeom>
            <a:gradFill flip="none" rotWithShape="1">
              <a:gsLst>
                <a:gs pos="0">
                  <a:srgbClr val="D1CC00">
                    <a:alpha val="80000"/>
                  </a:srgbClr>
                </a:gs>
                <a:gs pos="100000">
                  <a:srgbClr val="FFFF00">
                    <a:alpha val="80000"/>
                  </a:srgbClr>
                </a:gs>
              </a:gsLst>
              <a:lin ang="10800000" scaled="1"/>
              <a:tileRect/>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p:spPr>
          <p:txBody>
            <a:bodyPr anchor="ctr">
              <a:flatTx/>
            </a:bodyPr>
            <a:lstStyle/>
            <a:p>
              <a:pPr algn="ctr" eaLnBrk="0" fontAlgn="auto" hangingPunct="0">
                <a:lnSpc>
                  <a:spcPct val="85000"/>
                </a:lnSpc>
                <a:spcBef>
                  <a:spcPct val="20000"/>
                </a:spcBef>
                <a:spcAft>
                  <a:spcPts val="0"/>
                </a:spcAft>
                <a:defRPr/>
              </a:pPr>
              <a:endParaRPr lang="en-US" sz="1800">
                <a:solidFill>
                  <a:srgbClr val="FFFFFF"/>
                </a:solidFill>
                <a:latin typeface="微软雅黑" pitchFamily="34" charset="-122"/>
                <a:ea typeface="微软雅黑" pitchFamily="34" charset="-122"/>
              </a:endParaRPr>
            </a:p>
          </p:txBody>
        </p:sp>
        <p:pic>
          <p:nvPicPr>
            <p:cNvPr id="52" name="Rectangle 24598" descr="Server"/>
            <p:cNvPicPr>
              <a:picLocks noChangeAspect="1" noChangeArrowheads="1"/>
            </p:cNvPicPr>
            <p:nvPr/>
          </p:nvPicPr>
          <p:blipFill>
            <a:blip r:embed="rId6"/>
            <a:srcRect/>
            <a:stretch>
              <a:fillRect/>
            </a:stretch>
          </p:blipFill>
          <p:spPr bwMode="auto">
            <a:xfrm>
              <a:off x="3886201" y="1673806"/>
              <a:ext cx="669664" cy="915038"/>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9" name="Group 85"/>
          <p:cNvGrpSpPr>
            <a:grpSpLocks/>
          </p:cNvGrpSpPr>
          <p:nvPr/>
        </p:nvGrpSpPr>
        <p:grpSpPr bwMode="auto">
          <a:xfrm>
            <a:off x="73025" y="4541838"/>
            <a:ext cx="9028113" cy="2297112"/>
            <a:chOff x="72386" y="4541515"/>
            <a:chExt cx="9028276" cy="2298546"/>
          </a:xfrm>
        </p:grpSpPr>
        <p:sp>
          <p:nvSpPr>
            <p:cNvPr id="49" name="Rounded Rectangle 48"/>
            <p:cNvSpPr>
              <a:spLocks noChangeArrowheads="1"/>
            </p:cNvSpPr>
            <p:nvPr/>
          </p:nvSpPr>
          <p:spPr bwMode="auto">
            <a:xfrm>
              <a:off x="137160" y="4572000"/>
              <a:ext cx="8899811" cy="2165684"/>
            </a:xfrm>
            <a:prstGeom prst="roundRect">
              <a:avLst>
                <a:gd name="adj" fmla="val 16667"/>
              </a:avLst>
            </a:prstGeom>
            <a:gradFill rotWithShape="1">
              <a:gsLst>
                <a:gs pos="0">
                  <a:srgbClr val="000000">
                    <a:alpha val="83000"/>
                  </a:srgbClr>
                </a:gs>
                <a:gs pos="100000">
                  <a:srgbClr val="FFC000">
                    <a:alpha val="50000"/>
                  </a:srgbClr>
                </a:gs>
              </a:gsLst>
              <a:lin ang="5400000" scaled="1"/>
            </a:gradFill>
            <a:ln w="9525" algn="ctr">
              <a:noFill/>
              <a:round/>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lIns="109724" tIns="54864" rIns="109724" bIns="54864" anchor="ctr"/>
            <a:lstStyle/>
            <a:p>
              <a:pPr fontAlgn="auto">
                <a:spcBef>
                  <a:spcPts val="0"/>
                </a:spcBef>
                <a:spcAft>
                  <a:spcPts val="0"/>
                </a:spcAft>
                <a:defRPr/>
              </a:pPr>
              <a:endParaRPr lang="en-US" sz="1800" b="1">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50" name="Text Box 28"/>
            <p:cNvSpPr txBox="1">
              <a:spLocks noChangeArrowheads="1"/>
            </p:cNvSpPr>
            <p:nvPr/>
          </p:nvSpPr>
          <p:spPr bwMode="auto">
            <a:xfrm>
              <a:off x="110359" y="4746118"/>
              <a:ext cx="8899811" cy="480131"/>
            </a:xfrm>
            <a:prstGeom prst="rect">
              <a:avLst/>
            </a:prstGeom>
            <a:noFill/>
            <a:ln w="19050" algn="ctr">
              <a:noFill/>
              <a:miter lim="800000"/>
              <a:headEnd/>
              <a:tailEnd/>
            </a:ln>
            <a:scene3d>
              <a:camera prst="orthographicFront"/>
              <a:lightRig rig="threePt" dir="t"/>
            </a:scene3d>
            <a:sp3d>
              <a:bevelT/>
            </a:sp3d>
          </p:spPr>
          <p:txBody>
            <a:bodyPr lIns="109728" tIns="54864" rIns="109728" bIns="54864">
              <a:spAutoFit/>
            </a:bodyPr>
            <a:lstStyle/>
            <a:p>
              <a:pPr algn="ctr" fontAlgn="auto">
                <a:spcBef>
                  <a:spcPts val="0"/>
                </a:spcBef>
                <a:spcAft>
                  <a:spcPts val="0"/>
                </a:spcAft>
                <a:defRPr/>
              </a:pPr>
              <a:r>
                <a:rPr lang="zh-CN" altLang="en-US" b="1" dirty="0">
                  <a:solidFill>
                    <a:srgbClr val="FFFFFF"/>
                  </a:solidFill>
                  <a:latin typeface="微软雅黑" pitchFamily="34" charset="-122"/>
                  <a:ea typeface="微软雅黑" pitchFamily="34" charset="-122"/>
                </a:rPr>
                <a:t>为您的业务提供坚实的系统支持</a:t>
              </a:r>
              <a:endParaRPr lang="en-US" b="1" dirty="0">
                <a:solidFill>
                  <a:srgbClr val="FFFFFF"/>
                </a:solidFill>
                <a:latin typeface="微软雅黑" pitchFamily="34" charset="-122"/>
                <a:ea typeface="微软雅黑" pitchFamily="34" charset="-122"/>
              </a:endParaRPr>
            </a:p>
          </p:txBody>
        </p:sp>
      </p:grpSp>
      <p:grpSp>
        <p:nvGrpSpPr>
          <p:cNvPr id="10" name="Group 77"/>
          <p:cNvGrpSpPr>
            <a:grpSpLocks/>
          </p:cNvGrpSpPr>
          <p:nvPr/>
        </p:nvGrpSpPr>
        <p:grpSpPr bwMode="auto">
          <a:xfrm>
            <a:off x="452438" y="5170488"/>
            <a:ext cx="1485900" cy="1350962"/>
            <a:chOff x="0" y="5070571"/>
            <a:chExt cx="1420306" cy="1231617"/>
          </a:xfrm>
        </p:grpSpPr>
        <p:pic>
          <p:nvPicPr>
            <p:cNvPr id="64" name="Rectangle 30752" descr="Windows Vista Logo Vertical B"/>
            <p:cNvPicPr>
              <a:picLocks noChangeAspect="1" noChangeArrowheads="1"/>
            </p:cNvPicPr>
            <p:nvPr/>
          </p:nvPicPr>
          <p:blipFill>
            <a:blip r:embed="rId10"/>
            <a:srcRect/>
            <a:stretch>
              <a:fillRect/>
            </a:stretch>
          </p:blipFill>
          <p:spPr bwMode="auto">
            <a:xfrm>
              <a:off x="0" y="5070571"/>
              <a:ext cx="1420306" cy="123161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4" name="Rectangle 24598" descr="Server"/>
            <p:cNvPicPr>
              <a:picLocks noChangeAspect="1" noChangeArrowheads="1"/>
            </p:cNvPicPr>
            <p:nvPr/>
          </p:nvPicPr>
          <p:blipFill>
            <a:blip r:embed="rId11"/>
            <a:srcRect/>
            <a:stretch>
              <a:fillRect/>
            </a:stretch>
          </p:blipFill>
          <p:spPr bwMode="auto">
            <a:xfrm>
              <a:off x="473435" y="5228322"/>
              <a:ext cx="647938" cy="885723"/>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74" name="TextBox 73"/>
          <p:cNvSpPr txBox="1">
            <a:spLocks noChangeArrowheads="1"/>
          </p:cNvSpPr>
          <p:nvPr/>
        </p:nvSpPr>
        <p:spPr bwMode="invGray">
          <a:xfrm>
            <a:off x="3359150" y="2746375"/>
            <a:ext cx="2590800" cy="1192213"/>
          </a:xfrm>
          <a:prstGeom prst="rect">
            <a:avLst/>
          </a:prstGeom>
          <a:noFill/>
          <a:ln w="9525" algn="ctr">
            <a:noFill/>
            <a:miter lim="800000"/>
            <a:headEnd/>
            <a:tailEnd/>
          </a:ln>
        </p:spPr>
        <p:txBody>
          <a:bodyPr lIns="91430" tIns="45717" rIns="91430" bIns="45717">
            <a:spAutoFit/>
          </a:bodyPr>
          <a:lstStyle/>
          <a:p>
            <a:pPr algn="ctr" fontAlgn="auto">
              <a:lnSpc>
                <a:spcPct val="150000"/>
              </a:lnSpc>
              <a:spcBef>
                <a:spcPct val="30000"/>
              </a:spcBef>
              <a:spcAft>
                <a:spcPts val="0"/>
              </a:spcAft>
              <a:defRPr/>
            </a:pPr>
            <a:r>
              <a:rPr lang="zh-CN" altLang="en-US" sz="1600">
                <a:solidFill>
                  <a:srgbClr val="FFFFFF"/>
                </a:solidFill>
                <a:latin typeface="微软雅黑" pitchFamily="34" charset="-122"/>
                <a:ea typeface="微软雅黑" pitchFamily="34" charset="-122"/>
              </a:rPr>
              <a:t>降低成本，提高硬件利用率，优化服务器基础架构并提高其可用性</a:t>
            </a:r>
            <a:endParaRPr lang="en-US" sz="1600">
              <a:solidFill>
                <a:srgbClr val="FFFFFF"/>
              </a:solidFill>
              <a:latin typeface="微软雅黑" pitchFamily="34" charset="-122"/>
              <a:ea typeface="微软雅黑" pitchFamily="34" charset="-122"/>
            </a:endParaRPr>
          </a:p>
        </p:txBody>
      </p:sp>
      <p:sp>
        <p:nvSpPr>
          <p:cNvPr id="75" name="TextBox 74"/>
          <p:cNvSpPr txBox="1">
            <a:spLocks noChangeArrowheads="1"/>
          </p:cNvSpPr>
          <p:nvPr/>
        </p:nvSpPr>
        <p:spPr bwMode="invGray">
          <a:xfrm>
            <a:off x="488950" y="2743200"/>
            <a:ext cx="2497138" cy="825500"/>
          </a:xfrm>
          <a:prstGeom prst="rect">
            <a:avLst/>
          </a:prstGeom>
          <a:noFill/>
          <a:ln w="9525" algn="ctr">
            <a:noFill/>
            <a:miter lim="800000"/>
            <a:headEnd/>
            <a:tailEnd/>
          </a:ln>
        </p:spPr>
        <p:txBody>
          <a:bodyPr lIns="91430" tIns="45717" rIns="91430" bIns="45717">
            <a:spAutoFit/>
          </a:bodyPr>
          <a:lstStyle/>
          <a:p>
            <a:pPr algn="ctr" fontAlgn="auto">
              <a:lnSpc>
                <a:spcPct val="150000"/>
              </a:lnSpc>
              <a:spcBef>
                <a:spcPct val="30000"/>
              </a:spcBef>
              <a:spcAft>
                <a:spcPts val="0"/>
              </a:spcAft>
              <a:defRPr/>
            </a:pPr>
            <a:r>
              <a:rPr lang="zh-CN" altLang="en-US" sz="1600">
                <a:solidFill>
                  <a:srgbClr val="FFFFFF"/>
                </a:solidFill>
                <a:latin typeface="微软雅黑" pitchFamily="34" charset="-122"/>
                <a:ea typeface="微软雅黑" pitchFamily="34" charset="-122"/>
              </a:rPr>
              <a:t>极具效率和丰富用户体验的</a:t>
            </a:r>
            <a:r>
              <a:rPr lang="en-US" altLang="zh-CN" sz="1600">
                <a:solidFill>
                  <a:srgbClr val="FFFFFF"/>
                </a:solidFill>
                <a:latin typeface="微软雅黑" pitchFamily="34" charset="-122"/>
                <a:ea typeface="微软雅黑" pitchFamily="34" charset="-122"/>
              </a:rPr>
              <a:t>Web</a:t>
            </a:r>
            <a:r>
              <a:rPr lang="zh-CN" altLang="en-US" sz="1600">
                <a:solidFill>
                  <a:srgbClr val="FFFFFF"/>
                </a:solidFill>
                <a:latin typeface="微软雅黑" pitchFamily="34" charset="-122"/>
                <a:ea typeface="微软雅黑" pitchFamily="34" charset="-122"/>
              </a:rPr>
              <a:t>服务平台</a:t>
            </a:r>
            <a:endParaRPr lang="en-US" sz="1600">
              <a:solidFill>
                <a:srgbClr val="FFFFFF"/>
              </a:solidFill>
              <a:latin typeface="微软雅黑" pitchFamily="34" charset="-122"/>
              <a:ea typeface="微软雅黑" pitchFamily="34" charset="-122"/>
            </a:endParaRPr>
          </a:p>
        </p:txBody>
      </p:sp>
      <p:sp>
        <p:nvSpPr>
          <p:cNvPr id="76" name="TextBox 75"/>
          <p:cNvSpPr txBox="1">
            <a:spLocks noChangeArrowheads="1"/>
          </p:cNvSpPr>
          <p:nvPr/>
        </p:nvSpPr>
        <p:spPr bwMode="invGray">
          <a:xfrm>
            <a:off x="6084888" y="2743200"/>
            <a:ext cx="2646362" cy="825500"/>
          </a:xfrm>
          <a:prstGeom prst="rect">
            <a:avLst/>
          </a:prstGeom>
          <a:noFill/>
          <a:ln w="9525" algn="ctr">
            <a:noFill/>
            <a:miter lim="800000"/>
            <a:headEnd/>
            <a:tailEnd/>
          </a:ln>
        </p:spPr>
        <p:txBody>
          <a:bodyPr lIns="91430" tIns="45717" rIns="91430" bIns="45717">
            <a:spAutoFit/>
          </a:bodyPr>
          <a:lstStyle/>
          <a:p>
            <a:pPr algn="ctr" fontAlgn="auto">
              <a:lnSpc>
                <a:spcPct val="150000"/>
              </a:lnSpc>
              <a:spcBef>
                <a:spcPct val="30000"/>
              </a:spcBef>
              <a:spcAft>
                <a:spcPts val="0"/>
              </a:spcAft>
              <a:defRPr/>
            </a:pPr>
            <a:r>
              <a:rPr lang="zh-CN" altLang="en-US" sz="1600">
                <a:solidFill>
                  <a:srgbClr val="FFFFFF"/>
                </a:solidFill>
                <a:latin typeface="微软雅黑" pitchFamily="34" charset="-122"/>
                <a:ea typeface="微软雅黑" pitchFamily="34" charset="-122"/>
              </a:rPr>
              <a:t>为您的网络、数据以及业务提供的全面完善的安全保护</a:t>
            </a:r>
            <a:endParaRPr lang="en-US" sz="1600">
              <a:solidFill>
                <a:srgbClr val="FFFFFF"/>
              </a:solidFill>
              <a:latin typeface="微软雅黑" pitchFamily="34" charset="-122"/>
              <a:ea typeface="微软雅黑" pitchFamily="34" charset="-122"/>
            </a:endParaRPr>
          </a:p>
        </p:txBody>
      </p:sp>
      <p:sp>
        <p:nvSpPr>
          <p:cNvPr id="17" name="TextBox 16"/>
          <p:cNvSpPr txBox="1">
            <a:spLocks noChangeArrowheads="1"/>
          </p:cNvSpPr>
          <p:nvPr/>
        </p:nvSpPr>
        <p:spPr bwMode="auto">
          <a:xfrm>
            <a:off x="2119313" y="5227638"/>
            <a:ext cx="6605587" cy="1338262"/>
          </a:xfrm>
          <a:prstGeom prst="rect">
            <a:avLst/>
          </a:prstGeom>
          <a:noFill/>
          <a:ln w="9525">
            <a:noFill/>
            <a:miter lim="800000"/>
            <a:headEnd/>
            <a:tailEnd/>
          </a:ln>
        </p:spPr>
        <p:txBody>
          <a:bodyPr>
            <a:spAutoFit/>
          </a:bodyPr>
          <a:lstStyle/>
          <a:p>
            <a:pPr indent="-347663" fontAlgn="auto">
              <a:lnSpc>
                <a:spcPct val="150000"/>
              </a:lnSpc>
              <a:spcBef>
                <a:spcPct val="30000"/>
              </a:spcBef>
              <a:spcAft>
                <a:spcPts val="0"/>
              </a:spcAft>
              <a:buFontTx/>
              <a:buBlip>
                <a:blip r:embed="rId12"/>
              </a:buBlip>
              <a:defRPr/>
            </a:pPr>
            <a:r>
              <a:rPr lang="zh-CN" altLang="en-US" sz="1600">
                <a:solidFill>
                  <a:srgbClr val="FFFFFF"/>
                </a:solidFill>
                <a:latin typeface="微软雅黑" pitchFamily="34" charset="-122"/>
                <a:ea typeface="微软雅黑" pitchFamily="34" charset="-122"/>
              </a:rPr>
              <a:t>迄今为止最可靠以及最具灵活性的</a:t>
            </a:r>
            <a:r>
              <a:rPr lang="en-US" altLang="zh-CN" sz="1600">
                <a:solidFill>
                  <a:srgbClr val="FFFFFF"/>
                </a:solidFill>
                <a:latin typeface="微软雅黑" pitchFamily="34" charset="-122"/>
                <a:ea typeface="微软雅黑" pitchFamily="34" charset="-122"/>
              </a:rPr>
              <a:t>Windows</a:t>
            </a:r>
            <a:r>
              <a:rPr lang="zh-CN" altLang="en-US" sz="1600">
                <a:solidFill>
                  <a:srgbClr val="FFFFFF"/>
                </a:solidFill>
                <a:latin typeface="微软雅黑" pitchFamily="34" charset="-122"/>
                <a:ea typeface="微软雅黑" pitchFamily="34" charset="-122"/>
              </a:rPr>
              <a:t>服务器操作系统</a:t>
            </a:r>
            <a:endParaRPr lang="en-US" sz="1600">
              <a:solidFill>
                <a:srgbClr val="FFFFFF"/>
              </a:solidFill>
              <a:latin typeface="微软雅黑" pitchFamily="34" charset="-122"/>
              <a:ea typeface="微软雅黑" pitchFamily="34" charset="-122"/>
            </a:endParaRPr>
          </a:p>
          <a:p>
            <a:pPr indent="-347663" fontAlgn="auto">
              <a:lnSpc>
                <a:spcPct val="150000"/>
              </a:lnSpc>
              <a:spcBef>
                <a:spcPct val="30000"/>
              </a:spcBef>
              <a:spcAft>
                <a:spcPts val="0"/>
              </a:spcAft>
              <a:buFontTx/>
              <a:buBlip>
                <a:blip r:embed="rId12"/>
              </a:buBlip>
              <a:defRPr/>
            </a:pPr>
            <a:r>
              <a:rPr lang="zh-CN" altLang="en-US" sz="1600">
                <a:solidFill>
                  <a:srgbClr val="FFFFFF"/>
                </a:solidFill>
                <a:latin typeface="微软雅黑" pitchFamily="34" charset="-122"/>
                <a:ea typeface="微软雅黑" pitchFamily="34" charset="-122"/>
              </a:rPr>
              <a:t>为您的业务需求量身定制的</a:t>
            </a:r>
            <a:r>
              <a:rPr lang="en-US" altLang="zh-CN" sz="1600">
                <a:solidFill>
                  <a:srgbClr val="FFFFFF"/>
                </a:solidFill>
                <a:latin typeface="微软雅黑" pitchFamily="34" charset="-122"/>
                <a:ea typeface="微软雅黑" pitchFamily="34" charset="-122"/>
              </a:rPr>
              <a:t>Windows</a:t>
            </a:r>
            <a:r>
              <a:rPr lang="zh-CN" altLang="en-US" sz="1600">
                <a:solidFill>
                  <a:srgbClr val="FFFFFF"/>
                </a:solidFill>
                <a:latin typeface="微软雅黑" pitchFamily="34" charset="-122"/>
                <a:ea typeface="微软雅黑" pitchFamily="34" charset="-122"/>
              </a:rPr>
              <a:t>服务器操作系统，</a:t>
            </a:r>
            <a:endParaRPr lang="en-US" altLang="zh-CN" sz="1600">
              <a:solidFill>
                <a:srgbClr val="FFFFFF"/>
              </a:solidFill>
              <a:latin typeface="微软雅黑" pitchFamily="34" charset="-122"/>
              <a:ea typeface="微软雅黑" pitchFamily="34" charset="-122"/>
            </a:endParaRPr>
          </a:p>
          <a:p>
            <a:pPr indent="-347663" fontAlgn="auto">
              <a:lnSpc>
                <a:spcPct val="150000"/>
              </a:lnSpc>
              <a:spcBef>
                <a:spcPct val="30000"/>
              </a:spcBef>
              <a:spcAft>
                <a:spcPts val="0"/>
              </a:spcAft>
              <a:defRPr/>
            </a:pPr>
            <a:r>
              <a:rPr lang="en-US" altLang="zh-CN" sz="1600">
                <a:solidFill>
                  <a:srgbClr val="FFFFFF"/>
                </a:solidFill>
                <a:latin typeface="微软雅黑" pitchFamily="34" charset="-122"/>
                <a:ea typeface="微软雅黑" pitchFamily="34" charset="-122"/>
              </a:rPr>
              <a:t>      </a:t>
            </a:r>
            <a:r>
              <a:rPr lang="zh-CN" altLang="en-US" sz="1600">
                <a:solidFill>
                  <a:srgbClr val="FFFFFF"/>
                </a:solidFill>
                <a:latin typeface="微软雅黑" pitchFamily="34" charset="-122"/>
                <a:ea typeface="微软雅黑" pitchFamily="34" charset="-122"/>
              </a:rPr>
              <a:t>功能全面，系统可靠</a:t>
            </a:r>
            <a:endParaRPr lang="en-US" sz="1600">
              <a:solidFill>
                <a:srgbClr val="FFFFFF"/>
              </a:solidFill>
              <a:latin typeface="微软雅黑" pitchFamily="34" charset="-122"/>
              <a:ea typeface="微软雅黑" pitchFamily="34" charset="-122"/>
            </a:endParaRPr>
          </a:p>
        </p:txBody>
      </p:sp>
      <p:sp>
        <p:nvSpPr>
          <p:cNvPr id="144397" name="Title 40"/>
          <p:cNvSpPr>
            <a:spLocks noGrp="1"/>
          </p:cNvSpPr>
          <p:nvPr>
            <p:ph type="title"/>
          </p:nvPr>
        </p:nvSpPr>
        <p:spPr>
          <a:xfrm>
            <a:off x="381000" y="298450"/>
            <a:ext cx="8382000" cy="479425"/>
          </a:xfrm>
        </p:spPr>
        <p:txBody>
          <a:bodyPr/>
          <a:lstStyle/>
          <a:p>
            <a:pPr algn="r" defTabSz="912813" eaLnBrk="1" hangingPunct="1"/>
            <a:r>
              <a:rPr lang="zh-CN" altLang="zh-CN" sz="2800" smtClean="0">
                <a:solidFill>
                  <a:srgbClr val="FFC000"/>
                </a:solidFill>
                <a:latin typeface="微软雅黑" pitchFamily="34" charset="-122"/>
                <a:ea typeface="微软雅黑" pitchFamily="34" charset="-122"/>
              </a:rPr>
              <a:t>Windows Server 2008 </a:t>
            </a:r>
            <a:r>
              <a:rPr lang="zh-CN" altLang="en-US" sz="2800" smtClean="0">
                <a:solidFill>
                  <a:srgbClr val="FFC000"/>
                </a:solidFill>
                <a:latin typeface="微软雅黑" pitchFamily="34" charset="-122"/>
                <a:ea typeface="微软雅黑" pitchFamily="34" charset="-122"/>
              </a:rPr>
              <a:t>设计目标</a:t>
            </a:r>
            <a:endParaRPr lang="zh-CN" sz="2800" smtClean="0">
              <a:solidFill>
                <a:srgbClr val="FFC000"/>
              </a:solidFill>
              <a:latin typeface="微软雅黑" pitchFamily="34" charset="-122"/>
              <a:ea typeface="微软雅黑" pitchFamily="34" charset="-122"/>
            </a:endParaRPr>
          </a:p>
        </p:txBody>
      </p:sp>
      <p:pic>
        <p:nvPicPr>
          <p:cNvPr id="43" name="Picture 1" descr="E:\SVN\msft-longhorn-cd\fodder\WS08\WS08_h_rgb_r.png"/>
          <p:cNvPicPr>
            <a:picLocks noChangeAspect="1" noChangeArrowheads="1"/>
          </p:cNvPicPr>
          <p:nvPr/>
        </p:nvPicPr>
        <p:blipFill>
          <a:blip r:embed="rId13"/>
          <a:srcRect/>
          <a:stretch>
            <a:fillRect/>
          </a:stretch>
        </p:blipFill>
        <p:spPr bwMode="auto">
          <a:xfrm>
            <a:off x="76200" y="82550"/>
            <a:ext cx="2971800" cy="450850"/>
          </a:xfrm>
          <a:prstGeom prst="rect">
            <a:avLst/>
          </a:prstGeom>
          <a:noFill/>
          <a:effectLst>
            <a:outerShdw blurRad="50800" dist="38100" dir="2700000" algn="tl" rotWithShape="0">
              <a:prstClr val="black">
                <a:alpha val="40000"/>
              </a:prstClr>
            </a:outerShdw>
          </a:effectLst>
        </p:spPr>
      </p:pic>
      <p:sp>
        <p:nvSpPr>
          <p:cNvPr id="144399" name="TextBox 44">
            <a:hlinkClick r:id="rId1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wipe(left)">
                                      <p:cBhvr>
                                        <p:cTn id="14" dur="1000"/>
                                        <p:tgtEl>
                                          <p:spTgt spid="17">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1000"/>
                                        <p:tgtEl>
                                          <p:spTgt spid="17">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10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lide(fromBottom)">
                                      <p:cBhvr>
                                        <p:cTn id="25" dur="1000"/>
                                        <p:tgtEl>
                                          <p:spTgt spid="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75">
                                            <p:txEl>
                                              <p:pRg st="0" end="0"/>
                                            </p:txEl>
                                          </p:spTgt>
                                        </p:tgtEl>
                                        <p:attrNameLst>
                                          <p:attrName>style.visibility</p:attrName>
                                        </p:attrNameLst>
                                      </p:cBhvr>
                                      <p:to>
                                        <p:strVal val="visible"/>
                                      </p:to>
                                    </p:set>
                                    <p:animEffect transition="in" filter="wipe(left)">
                                      <p:cBhvr>
                                        <p:cTn id="33" dur="1000"/>
                                        <p:tgtEl>
                                          <p:spTgt spid="7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slide(fromBottom)">
                                      <p:cBhvr>
                                        <p:cTn id="38" dur="1000"/>
                                        <p:tgtEl>
                                          <p:spTgt spid="6"/>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74">
                                            <p:txEl>
                                              <p:pRg st="0" end="0"/>
                                            </p:txEl>
                                          </p:spTgt>
                                        </p:tgtEl>
                                        <p:attrNameLst>
                                          <p:attrName>style.visibility</p:attrName>
                                        </p:attrNameLst>
                                      </p:cBhvr>
                                      <p:to>
                                        <p:strVal val="visible"/>
                                      </p:to>
                                    </p:set>
                                    <p:animEffect transition="in" filter="wipe(left)">
                                      <p:cBhvr>
                                        <p:cTn id="46" dur="1000"/>
                                        <p:tgtEl>
                                          <p:spTgt spid="7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slide(fromBottom)">
                                      <p:cBhvr>
                                        <p:cTn id="51" dur="1000"/>
                                        <p:tgtEl>
                                          <p:spTgt spid="2"/>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childTnLst>
                                </p:cTn>
                              </p:par>
                            </p:childTnLst>
                          </p:cTn>
                        </p:par>
                        <p:par>
                          <p:cTn id="56" fill="hold">
                            <p:stCondLst>
                              <p:cond delay="2000"/>
                            </p:stCondLst>
                            <p:childTnLst>
                              <p:par>
                                <p:cTn id="57" presetID="22" presetClass="entr" presetSubtype="8" fill="hold" nodeType="afterEffect">
                                  <p:stCondLst>
                                    <p:cond delay="0"/>
                                  </p:stCondLst>
                                  <p:childTnLst>
                                    <p:set>
                                      <p:cBhvr>
                                        <p:cTn id="58" dur="1" fill="hold">
                                          <p:stCondLst>
                                            <p:cond delay="0"/>
                                          </p:stCondLst>
                                        </p:cTn>
                                        <p:tgtEl>
                                          <p:spTgt spid="76">
                                            <p:txEl>
                                              <p:pRg st="0" end="0"/>
                                            </p:txEl>
                                          </p:spTgt>
                                        </p:tgtEl>
                                        <p:attrNameLst>
                                          <p:attrName>style.visibility</p:attrName>
                                        </p:attrNameLst>
                                      </p:cBhvr>
                                      <p:to>
                                        <p:strVal val="visible"/>
                                      </p:to>
                                    </p:set>
                                    <p:animEffect transition="in" filter="wipe(left)">
                                      <p:cBhvr>
                                        <p:cTn id="59" dur="10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D:\Aeshen\TechNet 2007\06-June\TDM Deck\New Content\Graphics\colored-fan-2parts_grn-blu.png"/>
          <p:cNvPicPr>
            <a:picLocks noChangeAspect="1" noChangeArrowheads="1"/>
          </p:cNvPicPr>
          <p:nvPr/>
        </p:nvPicPr>
        <p:blipFill>
          <a:blip r:embed="rId3"/>
          <a:srcRect/>
          <a:stretch>
            <a:fillRect/>
          </a:stretch>
        </p:blipFill>
        <p:spPr bwMode="auto">
          <a:xfrm>
            <a:off x="-223838" y="681038"/>
            <a:ext cx="9563101" cy="6642100"/>
          </a:xfrm>
          <a:prstGeom prst="rect">
            <a:avLst/>
          </a:prstGeom>
          <a:noFill/>
          <a:ln w="9525">
            <a:noFill/>
            <a:miter lim="800000"/>
            <a:headEnd/>
            <a:tailEnd/>
          </a:ln>
        </p:spPr>
      </p:pic>
      <p:grpSp>
        <p:nvGrpSpPr>
          <p:cNvPr id="3" name="Group 6"/>
          <p:cNvGrpSpPr/>
          <p:nvPr/>
        </p:nvGrpSpPr>
        <p:grpSpPr>
          <a:xfrm>
            <a:off x="2999232" y="1554480"/>
            <a:ext cx="3200400" cy="3200400"/>
            <a:chOff x="2831131" y="1864958"/>
            <a:chExt cx="3493470" cy="3493470"/>
          </a:xfrm>
          <a:gradFill>
            <a:gsLst>
              <a:gs pos="18000">
                <a:srgbClr val="FFC000">
                  <a:alpha val="80000"/>
                </a:srgbClr>
              </a:gs>
              <a:gs pos="100000">
                <a:srgbClr val="FFFFA3">
                  <a:alpha val="80000"/>
                </a:srgbClr>
              </a:gs>
            </a:gsLst>
            <a:path path="circle">
              <a:fillToRect l="50000" t="50000" r="50000" b="50000"/>
            </a:path>
          </a:gradFill>
          <a:effectLst>
            <a:outerShdw blurRad="50800" dist="38100" dir="5400000" algn="t" rotWithShape="0">
              <a:prstClr val="black">
                <a:alpha val="40000"/>
              </a:prstClr>
            </a:outerShdw>
          </a:effectLst>
        </p:grpSpPr>
        <p:sp>
          <p:nvSpPr>
            <p:cNvPr id="27" name="Oval 26"/>
            <p:cNvSpPr/>
            <p:nvPr/>
          </p:nvSpPr>
          <p:spPr bwMode="auto">
            <a:xfrm>
              <a:off x="2831131" y="1864958"/>
              <a:ext cx="3493470" cy="3493470"/>
            </a:xfrm>
            <a:prstGeom prst="ellipse">
              <a:avLst/>
            </a:prstGeom>
            <a:grp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endParaRPr lang="en-US" sz="3600" dirty="0">
                <a:solidFill>
                  <a:srgbClr val="FFFFFF"/>
                </a:solidFill>
                <a:latin typeface="微软雅黑" pitchFamily="34" charset="-122"/>
                <a:ea typeface="微软雅黑" pitchFamily="34" charset="-122"/>
              </a:endParaRPr>
            </a:p>
          </p:txBody>
        </p:sp>
        <p:sp>
          <p:nvSpPr>
            <p:cNvPr id="28" name="Oval 27"/>
            <p:cNvSpPr/>
            <p:nvPr/>
          </p:nvSpPr>
          <p:spPr bwMode="auto">
            <a:xfrm>
              <a:off x="3066566" y="2100393"/>
              <a:ext cx="3022600" cy="3022600"/>
            </a:xfrm>
            <a:prstGeom prst="ellipse">
              <a:avLst/>
            </a:prstGeom>
            <a:grpFill/>
            <a:ln w="19050" cap="flat" cmpd="sng" algn="ctr">
              <a:noFill/>
              <a:prstDash val="solid"/>
              <a:round/>
              <a:headEnd type="none" w="med" len="med"/>
              <a:tailEnd type="none" w="med" len="med"/>
            </a:ln>
            <a:effectLst>
              <a:outerShdw blurRad="254000" algn="ctr" rotWithShape="0">
                <a:prstClr val="black">
                  <a:alpha val="10000"/>
                </a:prstClr>
              </a:outerShdw>
            </a:effectLst>
          </p:spPr>
          <p:txBody>
            <a:bodyPr wrap="none" anchor="ctr"/>
            <a:lstStyle/>
            <a:p>
              <a:pPr>
                <a:defRPr/>
              </a:pPr>
              <a:endParaRPr lang="en-US" sz="3600" dirty="0">
                <a:solidFill>
                  <a:srgbClr val="FFFFFF"/>
                </a:solidFill>
                <a:latin typeface="微软雅黑" pitchFamily="34" charset="-122"/>
                <a:ea typeface="微软雅黑" pitchFamily="34" charset="-122"/>
              </a:endParaRPr>
            </a:p>
          </p:txBody>
        </p:sp>
      </p:grpSp>
      <p:sp>
        <p:nvSpPr>
          <p:cNvPr id="19" name="Rectangle 18"/>
          <p:cNvSpPr/>
          <p:nvPr/>
        </p:nvSpPr>
        <p:spPr>
          <a:xfrm>
            <a:off x="755650" y="4352925"/>
            <a:ext cx="3171825" cy="457200"/>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zh-CN" altLang="en-US" sz="3200" kern="0" spc="-200" dirty="0">
                <a:solidFill>
                  <a:srgbClr val="FFFFFF"/>
                </a:solidFill>
                <a:latin typeface="微软雅黑" pitchFamily="34" charset="-122"/>
                <a:ea typeface="微软雅黑" pitchFamily="34" charset="-122"/>
                <a:sym typeface="Wingdings" pitchFamily="2" charset="2"/>
              </a:rPr>
              <a:t>管理</a:t>
            </a:r>
            <a:endParaRPr lang="en-US" sz="3200" kern="0" spc="-200" dirty="0">
              <a:solidFill>
                <a:srgbClr val="FFFFFF"/>
              </a:solidFill>
              <a:latin typeface="微软雅黑" pitchFamily="34" charset="-122"/>
              <a:ea typeface="微软雅黑" pitchFamily="34" charset="-122"/>
              <a:sym typeface="Wingdings" pitchFamily="2" charset="2"/>
            </a:endParaRPr>
          </a:p>
        </p:txBody>
      </p:sp>
      <p:sp>
        <p:nvSpPr>
          <p:cNvPr id="21" name="Rectangle 20"/>
          <p:cNvSpPr/>
          <p:nvPr/>
        </p:nvSpPr>
        <p:spPr>
          <a:xfrm>
            <a:off x="5780088" y="4352925"/>
            <a:ext cx="2109787" cy="457200"/>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zh-CN" altLang="en-US" sz="3200" kern="0" spc="-200" dirty="0">
                <a:solidFill>
                  <a:srgbClr val="FFFFFF"/>
                </a:solidFill>
                <a:latin typeface="微软雅黑" pitchFamily="34" charset="-122"/>
                <a:ea typeface="微软雅黑" pitchFamily="34" charset="-122"/>
                <a:sym typeface="Wingdings" pitchFamily="2" charset="2"/>
              </a:rPr>
              <a:t>可靠性</a:t>
            </a:r>
            <a:endParaRPr lang="en-US" sz="3200" kern="0" spc="-200" dirty="0">
              <a:solidFill>
                <a:srgbClr val="FFFFFF"/>
              </a:solidFill>
              <a:latin typeface="微软雅黑" pitchFamily="34" charset="-122"/>
              <a:ea typeface="微软雅黑" pitchFamily="34" charset="-122"/>
              <a:sym typeface="Wingdings" pitchFamily="2" charset="2"/>
            </a:endParaRPr>
          </a:p>
        </p:txBody>
      </p:sp>
      <p:sp>
        <p:nvSpPr>
          <p:cNvPr id="16" name="Rectangle 15"/>
          <p:cNvSpPr/>
          <p:nvPr/>
        </p:nvSpPr>
        <p:spPr>
          <a:xfrm>
            <a:off x="2971800" y="2579688"/>
            <a:ext cx="3213100" cy="595312"/>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zh-CN" altLang="en-US" sz="4400"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rPr>
              <a:t>坚实的基础</a:t>
            </a:r>
            <a:endParaRPr lang="en-US" sz="4400"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endParaRPr>
          </a:p>
        </p:txBody>
      </p:sp>
      <p:sp>
        <p:nvSpPr>
          <p:cNvPr id="23" name="TextBox 22"/>
          <p:cNvSpPr txBox="1"/>
          <p:nvPr/>
        </p:nvSpPr>
        <p:spPr>
          <a:xfrm>
            <a:off x="623888" y="4945063"/>
            <a:ext cx="3503612" cy="1330325"/>
          </a:xfrm>
          <a:prstGeom prst="rect">
            <a:avLst/>
          </a:prstGeom>
          <a:noFill/>
        </p:spPr>
        <p:txBody>
          <a:bodyPr>
            <a:spAutoFit/>
          </a:bodyPr>
          <a:lstStyle/>
          <a:p>
            <a:pPr fontAlgn="auto">
              <a:lnSpc>
                <a:spcPct val="150000"/>
              </a:lnSpc>
              <a:spcBef>
                <a:spcPts val="0"/>
              </a:spcBef>
              <a:spcAft>
                <a:spcPts val="0"/>
              </a:spcAft>
              <a:defRPr/>
            </a:pPr>
            <a:r>
              <a:rPr lang="en-US" sz="1800" b="1" dirty="0">
                <a:solidFill>
                  <a:srgbClr val="FFFFD1"/>
                </a:solidFill>
                <a:latin typeface="微软雅黑" pitchFamily="34" charset="-122"/>
                <a:ea typeface="微软雅黑" pitchFamily="34" charset="-122"/>
              </a:rPr>
              <a:t>Windows Server Manager</a:t>
            </a:r>
          </a:p>
          <a:p>
            <a:pPr fontAlgn="auto">
              <a:lnSpc>
                <a:spcPct val="150000"/>
              </a:lnSpc>
              <a:spcBef>
                <a:spcPts val="0"/>
              </a:spcBef>
              <a:spcAft>
                <a:spcPts val="0"/>
              </a:spcAft>
              <a:defRPr/>
            </a:pPr>
            <a:r>
              <a:rPr lang="en-US" sz="1800" b="1" dirty="0" err="1">
                <a:solidFill>
                  <a:srgbClr val="FFFFD1"/>
                </a:solidFill>
                <a:latin typeface="微软雅黑" pitchFamily="34" charset="-122"/>
                <a:ea typeface="微软雅黑" pitchFamily="34" charset="-122"/>
              </a:rPr>
              <a:t>PowerShell</a:t>
            </a:r>
            <a:endParaRPr lang="en-US" sz="1800" b="1" dirty="0">
              <a:solidFill>
                <a:srgbClr val="FFFFD1"/>
              </a:solidFill>
              <a:latin typeface="微软雅黑" pitchFamily="34" charset="-122"/>
              <a:ea typeface="微软雅黑" pitchFamily="34" charset="-122"/>
            </a:endParaRPr>
          </a:p>
          <a:p>
            <a:pPr fontAlgn="auto">
              <a:lnSpc>
                <a:spcPct val="150000"/>
              </a:lnSpc>
              <a:spcBef>
                <a:spcPts val="0"/>
              </a:spcBef>
              <a:spcAft>
                <a:spcPts val="0"/>
              </a:spcAft>
              <a:defRPr/>
            </a:pPr>
            <a:r>
              <a:rPr lang="en-US" sz="1800" b="1" dirty="0">
                <a:solidFill>
                  <a:srgbClr val="FFFFD1"/>
                </a:solidFill>
                <a:latin typeface="微软雅黑" pitchFamily="34" charset="-122"/>
                <a:ea typeface="微软雅黑" pitchFamily="34" charset="-122"/>
              </a:rPr>
              <a:t>Windows </a:t>
            </a:r>
            <a:r>
              <a:rPr lang="zh-CN" altLang="en-US" sz="1800" b="1" dirty="0">
                <a:solidFill>
                  <a:srgbClr val="FFFFD1"/>
                </a:solidFill>
                <a:latin typeface="微软雅黑" pitchFamily="34" charset="-122"/>
                <a:ea typeface="微软雅黑" pitchFamily="34" charset="-122"/>
              </a:rPr>
              <a:t>管理服务</a:t>
            </a:r>
            <a:endParaRPr lang="en-US" sz="1800" b="1" dirty="0">
              <a:solidFill>
                <a:srgbClr val="FFFFD1"/>
              </a:solidFill>
              <a:latin typeface="微软雅黑" pitchFamily="34" charset="-122"/>
              <a:ea typeface="微软雅黑" pitchFamily="34" charset="-122"/>
            </a:endParaRPr>
          </a:p>
        </p:txBody>
      </p:sp>
      <p:sp>
        <p:nvSpPr>
          <p:cNvPr id="24" name="TextBox 23"/>
          <p:cNvSpPr txBox="1"/>
          <p:nvPr/>
        </p:nvSpPr>
        <p:spPr>
          <a:xfrm>
            <a:off x="5197475" y="4946650"/>
            <a:ext cx="3441700" cy="1330325"/>
          </a:xfrm>
          <a:prstGeom prst="rect">
            <a:avLst/>
          </a:prstGeom>
          <a:noFill/>
        </p:spPr>
        <p:txBody>
          <a:bodyPr>
            <a:spAutoFit/>
          </a:bodyPr>
          <a:lstStyle/>
          <a:p>
            <a:pPr fontAlgn="auto">
              <a:lnSpc>
                <a:spcPct val="150000"/>
              </a:lnSpc>
              <a:spcBef>
                <a:spcPts val="0"/>
              </a:spcBef>
              <a:spcAft>
                <a:spcPts val="0"/>
              </a:spcAft>
              <a:defRPr/>
            </a:pPr>
            <a:r>
              <a:rPr lang="zh-CN" altLang="en-US" sz="1800" b="1" dirty="0">
                <a:solidFill>
                  <a:srgbClr val="FFFFD1"/>
                </a:solidFill>
                <a:latin typeface="微软雅黑" pitchFamily="34" charset="-122"/>
                <a:ea typeface="微软雅黑" pitchFamily="34" charset="-122"/>
              </a:rPr>
              <a:t>服务器核心 （</a:t>
            </a:r>
            <a:r>
              <a:rPr lang="en-US" altLang="zh-CN" sz="1800" b="1" dirty="0">
                <a:solidFill>
                  <a:srgbClr val="FFFFD1"/>
                </a:solidFill>
                <a:latin typeface="微软雅黑" pitchFamily="34" charset="-122"/>
                <a:ea typeface="微软雅黑" pitchFamily="34" charset="-122"/>
              </a:rPr>
              <a:t>Server Core</a:t>
            </a:r>
            <a:r>
              <a:rPr lang="zh-CN" altLang="en-US" sz="1800" b="1" dirty="0">
                <a:solidFill>
                  <a:srgbClr val="FFFFD1"/>
                </a:solidFill>
                <a:latin typeface="微软雅黑" pitchFamily="34" charset="-122"/>
                <a:ea typeface="微软雅黑" pitchFamily="34" charset="-122"/>
              </a:rPr>
              <a:t>）</a:t>
            </a:r>
            <a:endParaRPr lang="en-US" sz="1800" b="1" dirty="0">
              <a:solidFill>
                <a:srgbClr val="FFFFD1"/>
              </a:solidFill>
              <a:latin typeface="微软雅黑" pitchFamily="34" charset="-122"/>
              <a:ea typeface="微软雅黑" pitchFamily="34" charset="-122"/>
            </a:endParaRPr>
          </a:p>
          <a:p>
            <a:pPr fontAlgn="auto">
              <a:lnSpc>
                <a:spcPct val="150000"/>
              </a:lnSpc>
              <a:spcBef>
                <a:spcPts val="0"/>
              </a:spcBef>
              <a:spcAft>
                <a:spcPts val="0"/>
              </a:spcAft>
              <a:defRPr/>
            </a:pPr>
            <a:r>
              <a:rPr lang="zh-CN" altLang="en-US" sz="1800" b="1" dirty="0">
                <a:solidFill>
                  <a:srgbClr val="FFFFD1"/>
                </a:solidFill>
                <a:latin typeface="微软雅黑" pitchFamily="34" charset="-122"/>
                <a:ea typeface="微软雅黑" pitchFamily="34" charset="-122"/>
              </a:rPr>
              <a:t>下一代的网络架构</a:t>
            </a:r>
            <a:endParaRPr lang="en-US" sz="1800" b="1" dirty="0">
              <a:solidFill>
                <a:srgbClr val="FFFFD1"/>
              </a:solidFill>
              <a:latin typeface="微软雅黑" pitchFamily="34" charset="-122"/>
              <a:ea typeface="微软雅黑" pitchFamily="34" charset="-122"/>
            </a:endParaRPr>
          </a:p>
          <a:p>
            <a:pPr fontAlgn="auto">
              <a:lnSpc>
                <a:spcPct val="150000"/>
              </a:lnSpc>
              <a:spcBef>
                <a:spcPts val="0"/>
              </a:spcBef>
              <a:spcAft>
                <a:spcPts val="0"/>
              </a:spcAft>
              <a:defRPr/>
            </a:pPr>
            <a:r>
              <a:rPr lang="zh-CN" altLang="en-US" sz="1800" b="1" dirty="0">
                <a:solidFill>
                  <a:srgbClr val="FFFFD1"/>
                </a:solidFill>
                <a:latin typeface="微软雅黑" pitchFamily="34" charset="-122"/>
                <a:ea typeface="微软雅黑" pitchFamily="34" charset="-122"/>
              </a:rPr>
              <a:t>增强的高可用性解决方案</a:t>
            </a:r>
            <a:endParaRPr lang="en-US" sz="1800" b="1" dirty="0">
              <a:solidFill>
                <a:srgbClr val="FFFFD1"/>
              </a:solidFill>
              <a:latin typeface="微软雅黑" pitchFamily="34" charset="-122"/>
              <a:ea typeface="微软雅黑" pitchFamily="34" charset="-122"/>
            </a:endParaRPr>
          </a:p>
        </p:txBody>
      </p:sp>
      <p:sp>
        <p:nvSpPr>
          <p:cNvPr id="26" name="Rectangle 19"/>
          <p:cNvSpPr txBox="1">
            <a:spLocks noChangeArrowheads="1"/>
          </p:cNvSpPr>
          <p:nvPr/>
        </p:nvSpPr>
        <p:spPr bwMode="auto">
          <a:xfrm>
            <a:off x="0" y="92075"/>
            <a:ext cx="9177338" cy="1739900"/>
          </a:xfrm>
          <a:prstGeom prst="rect">
            <a:avLst/>
          </a:prstGeom>
          <a:noFill/>
          <a:ln w="9525" algn="ctr">
            <a:noFill/>
            <a:miter lim="800000"/>
            <a:headEnd/>
            <a:tailEnd/>
          </a:ln>
        </p:spPr>
        <p:txBody>
          <a:bodyPr>
            <a:spAutoFit/>
          </a:bodyPr>
          <a:lstStyle/>
          <a:p>
            <a:pPr fontAlgn="auto">
              <a:lnSpc>
                <a:spcPct val="90000"/>
              </a:lnSpc>
              <a:spcAft>
                <a:spcPts val="0"/>
              </a:spcAft>
              <a:defRPr/>
            </a:pPr>
            <a:r>
              <a:rPr lang="zh-CN" alt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迄今为止最可靠和最灵活的</a:t>
            </a:r>
            <a:endParaRPr lang="en-US" altLang="zh-CN"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a:p>
            <a:pPr fontAlgn="auto">
              <a:lnSpc>
                <a:spcPct val="90000"/>
              </a:lnSpc>
              <a:spcAft>
                <a:spcPts val="0"/>
              </a:spcAft>
              <a:defRPr/>
            </a:pPr>
            <a:r>
              <a:rPr 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Windows Server </a:t>
            </a:r>
            <a:r>
              <a:rPr lang="zh-CN" alt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操作系统</a:t>
            </a:r>
            <a:endParaRPr 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a:p>
            <a:pPr fontAlgn="auto">
              <a:lnSpc>
                <a:spcPct val="90000"/>
              </a:lnSpc>
              <a:spcAft>
                <a:spcPts val="0"/>
              </a:spcAft>
              <a:defRPr/>
            </a:pPr>
            <a:endParaRPr lang="en-GB"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46441" name="TextBox 11">
            <a:hlinkClick r:id="rId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edge">
                                      <p:cBhvr>
                                        <p:cTn id="18" dur="2000"/>
                                        <p:tgtEl>
                                          <p:spTgt spid="2"/>
                                        </p:tgtEl>
                                      </p:cBhvr>
                                    </p:animEffect>
                                  </p:childTnLst>
                                </p:cTn>
                              </p:par>
                            </p:childTnLst>
                          </p:cTn>
                        </p:par>
                        <p:par>
                          <p:cTn id="19" fill="hold">
                            <p:stCondLst>
                              <p:cond delay="2000"/>
                            </p:stCondLst>
                            <p:childTnLst>
                              <p:par>
                                <p:cTn id="20" presetID="23" presetClass="entr" presetSubtype="52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 calcmode="lin" valueType="num">
                                      <p:cBhvr>
                                        <p:cTn id="24" dur="1000" fill="hold"/>
                                        <p:tgtEl>
                                          <p:spTgt spid="19"/>
                                        </p:tgtEl>
                                        <p:attrNameLst>
                                          <p:attrName>ppt_x</p:attrName>
                                        </p:attrNameLst>
                                      </p:cBhvr>
                                      <p:tavLst>
                                        <p:tav tm="0">
                                          <p:val>
                                            <p:fltVal val="0.5"/>
                                          </p:val>
                                        </p:tav>
                                        <p:tav tm="100000">
                                          <p:val>
                                            <p:strVal val="#ppt_x"/>
                                          </p:val>
                                        </p:tav>
                                      </p:tavLst>
                                    </p:anim>
                                    <p:anim calcmode="lin" valueType="num">
                                      <p:cBhvr>
                                        <p:cTn id="25" dur="1000" fill="hold"/>
                                        <p:tgtEl>
                                          <p:spTgt spid="19"/>
                                        </p:tgtEl>
                                        <p:attrNameLst>
                                          <p:attrName>ppt_y</p:attrName>
                                        </p:attrNameLst>
                                      </p:cBhvr>
                                      <p:tavLst>
                                        <p:tav tm="0">
                                          <p:val>
                                            <p:fltVal val="0.5"/>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52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fltVal val="0"/>
                                          </p:val>
                                        </p:tav>
                                        <p:tav tm="100000">
                                          <p:val>
                                            <p:strVal val="#ppt_w"/>
                                          </p:val>
                                        </p:tav>
                                      </p:tavLst>
                                    </p:anim>
                                    <p:anim calcmode="lin" valueType="num">
                                      <p:cBhvr>
                                        <p:cTn id="35" dur="1000" fill="hold"/>
                                        <p:tgtEl>
                                          <p:spTgt spid="21"/>
                                        </p:tgtEl>
                                        <p:attrNameLst>
                                          <p:attrName>ppt_h</p:attrName>
                                        </p:attrNameLst>
                                      </p:cBhvr>
                                      <p:tavLst>
                                        <p:tav tm="0">
                                          <p:val>
                                            <p:fltVal val="0"/>
                                          </p:val>
                                        </p:tav>
                                        <p:tav tm="100000">
                                          <p:val>
                                            <p:strVal val="#ppt_h"/>
                                          </p:val>
                                        </p:tav>
                                      </p:tavLst>
                                    </p:anim>
                                    <p:anim calcmode="lin" valueType="num">
                                      <p:cBhvr>
                                        <p:cTn id="36" dur="1000" fill="hold"/>
                                        <p:tgtEl>
                                          <p:spTgt spid="21"/>
                                        </p:tgtEl>
                                        <p:attrNameLst>
                                          <p:attrName>ppt_x</p:attrName>
                                        </p:attrNameLst>
                                      </p:cBhvr>
                                      <p:tavLst>
                                        <p:tav tm="0">
                                          <p:val>
                                            <p:fltVal val="0.5"/>
                                          </p:val>
                                        </p:tav>
                                        <p:tav tm="100000">
                                          <p:val>
                                            <p:strVal val="#ppt_x"/>
                                          </p:val>
                                        </p:tav>
                                      </p:tavLst>
                                    </p:anim>
                                    <p:anim calcmode="lin" valueType="num">
                                      <p:cBhvr>
                                        <p:cTn id="37" dur="1000" fill="hold"/>
                                        <p:tgtEl>
                                          <p:spTgt spid="21"/>
                                        </p:tgtEl>
                                        <p:attrNameLst>
                                          <p:attrName>ppt_y</p:attrName>
                                        </p:attrNameLst>
                                      </p:cBhvr>
                                      <p:tavLst>
                                        <p:tav tm="0">
                                          <p:val>
                                            <p:fltVal val="0.5"/>
                                          </p:val>
                                        </p:tav>
                                        <p:tav tm="100000">
                                          <p:val>
                                            <p:strVal val="#ppt_y"/>
                                          </p:val>
                                        </p:tav>
                                      </p:tavLst>
                                    </p:anim>
                                  </p:childTnLst>
                                </p:cTn>
                              </p:par>
                            </p:childTnLst>
                          </p:cTn>
                        </p:par>
                        <p:par>
                          <p:cTn id="38" fill="hold">
                            <p:stCondLst>
                              <p:cond delay="1000"/>
                            </p:stCondLst>
                            <p:childTnLst>
                              <p:par>
                                <p:cTn id="39" presetID="10" presetClass="entr" presetSubtype="0" fill="hold" grpId="0" nodeType="afterEffect">
                                  <p:stCondLst>
                                    <p:cond delay="3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6" grpId="0"/>
      <p:bldP spid="23"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0" descr="EMEA green3"/>
          <p:cNvPicPr>
            <a:picLocks noChangeAspect="1" noChangeArrowheads="1"/>
          </p:cNvPicPr>
          <p:nvPr/>
        </p:nvPicPr>
        <p:blipFill>
          <a:blip r:embed="rId3"/>
          <a:srcRect/>
          <a:stretch>
            <a:fillRect/>
          </a:stretch>
        </p:blipFill>
        <p:spPr bwMode="auto">
          <a:xfrm>
            <a:off x="5583238" y="0"/>
            <a:ext cx="3560762" cy="6016625"/>
          </a:xfrm>
          <a:prstGeom prst="rect">
            <a:avLst/>
          </a:prstGeom>
          <a:noFill/>
          <a:effectLst>
            <a:outerShdw blurRad="50800" dist="38100" dir="5400000" algn="t" rotWithShape="0">
              <a:prstClr val="black">
                <a:alpha val="40000"/>
              </a:prstClr>
            </a:outerShdw>
          </a:effectLst>
        </p:spPr>
      </p:pic>
      <p:sp>
        <p:nvSpPr>
          <p:cNvPr id="48" name="Text Box 17"/>
          <p:cNvSpPr txBox="1">
            <a:spLocks noChangeArrowheads="1"/>
          </p:cNvSpPr>
          <p:nvPr/>
        </p:nvSpPr>
        <p:spPr bwMode="auto">
          <a:xfrm>
            <a:off x="5546725" y="2327275"/>
            <a:ext cx="1282700" cy="396875"/>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2000" b="1" kern="0" dirty="0">
                <a:solidFill>
                  <a:srgbClr val="FFFFFF"/>
                </a:solidFill>
                <a:latin typeface="微软雅黑" pitchFamily="34" charset="-122"/>
                <a:ea typeface="微软雅黑" pitchFamily="34" charset="-122"/>
              </a:rPr>
              <a:t>Hub Site</a:t>
            </a:r>
          </a:p>
        </p:txBody>
      </p:sp>
      <p:sp>
        <p:nvSpPr>
          <p:cNvPr id="54" name="Text Box 24"/>
          <p:cNvSpPr txBox="1">
            <a:spLocks noChangeArrowheads="1"/>
          </p:cNvSpPr>
          <p:nvPr/>
        </p:nvSpPr>
        <p:spPr bwMode="auto">
          <a:xfrm>
            <a:off x="7223125" y="5559425"/>
            <a:ext cx="1916113" cy="396875"/>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2000" b="1" kern="0" dirty="0">
                <a:solidFill>
                  <a:srgbClr val="FFFFFF"/>
                </a:solidFill>
                <a:latin typeface="微软雅黑" pitchFamily="34" charset="-122"/>
                <a:ea typeface="微软雅黑" pitchFamily="34" charset="-122"/>
              </a:rPr>
              <a:t>Branch Office</a:t>
            </a:r>
          </a:p>
        </p:txBody>
      </p:sp>
      <p:sp>
        <p:nvSpPr>
          <p:cNvPr id="2" name="Title 1"/>
          <p:cNvSpPr>
            <a:spLocks noGrp="1"/>
          </p:cNvSpPr>
          <p:nvPr>
            <p:ph type="title"/>
          </p:nvPr>
        </p:nvSpPr>
        <p:spPr>
          <a:xfrm>
            <a:off x="0" y="92075"/>
            <a:ext cx="8393113" cy="646113"/>
          </a:xfrm>
        </p:spPr>
        <p:txBody>
          <a:bodyPr/>
          <a:lstStyle/>
          <a:p>
            <a:pPr>
              <a:defRPr/>
            </a:pPr>
            <a:r>
              <a:rPr lang="zh-CN" altLang="en-US" sz="4000"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对分公司带来的好处</a:t>
            </a:r>
            <a:endParaRPr 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3" name="Group 65"/>
          <p:cNvGrpSpPr>
            <a:grpSpLocks/>
          </p:cNvGrpSpPr>
          <p:nvPr/>
        </p:nvGrpSpPr>
        <p:grpSpPr bwMode="auto">
          <a:xfrm>
            <a:off x="5254625" y="584200"/>
            <a:ext cx="1785938" cy="1751013"/>
            <a:chOff x="5255045" y="583894"/>
            <a:chExt cx="1784733" cy="1751681"/>
          </a:xfrm>
        </p:grpSpPr>
        <p:sp>
          <p:nvSpPr>
            <p:cNvPr id="36" name="Oval 35"/>
            <p:cNvSpPr/>
            <p:nvPr/>
          </p:nvSpPr>
          <p:spPr bwMode="auto">
            <a:xfrm>
              <a:off x="5255045" y="583894"/>
              <a:ext cx="1784733" cy="1751681"/>
            </a:xfrm>
            <a:prstGeom prst="ellipse">
              <a:avLst/>
            </a:prstGeom>
            <a:gradFill flip="none" rotWithShape="1">
              <a:gsLst>
                <a:gs pos="0">
                  <a:schemeClr val="bg2">
                    <a:alpha val="0"/>
                  </a:schemeClr>
                </a:gs>
                <a:gs pos="100000">
                  <a:schemeClr val="bg1">
                    <a:lumMod val="75000"/>
                    <a:alpha val="40000"/>
                  </a:schemeClr>
                </a:gs>
              </a:gsLst>
              <a:path path="circle">
                <a:fillToRect l="50000" t="50000" r="50000" b="50000"/>
              </a:path>
              <a:tileRect/>
            </a:gradFill>
            <a:ln w="25400" cap="flat" cmpd="sng" algn="ctr">
              <a:solidFill>
                <a:srgbClr val="4D4D4D">
                  <a:alpha val="70000"/>
                </a:srgb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pic>
          <p:nvPicPr>
            <p:cNvPr id="30" name="Picture 1" descr="D:\Aeshen\TechNet 2006\12-December\Msft-longhorn-papers\TDM Deck\Windows Illustration Icons\Computer.png"/>
            <p:cNvPicPr>
              <a:picLocks noChangeAspect="1" noChangeArrowheads="1"/>
            </p:cNvPicPr>
            <p:nvPr/>
          </p:nvPicPr>
          <p:blipFill>
            <a:blip r:embed="rId4"/>
            <a:srcRect/>
            <a:stretch>
              <a:fillRect/>
            </a:stretch>
          </p:blipFill>
          <p:spPr bwMode="auto">
            <a:xfrm>
              <a:off x="5559639" y="1387475"/>
              <a:ext cx="675819" cy="676533"/>
            </a:xfrm>
            <a:prstGeom prst="rect">
              <a:avLst/>
            </a:prstGeom>
            <a:noFill/>
            <a:effectLst>
              <a:outerShdw blurRad="50800" dist="38100" dir="2700000" algn="tl" rotWithShape="0">
                <a:prstClr val="black">
                  <a:alpha val="40000"/>
                </a:prstClr>
              </a:outerShdw>
            </a:effectLst>
          </p:spPr>
        </p:pic>
        <p:pic>
          <p:nvPicPr>
            <p:cNvPr id="32" name="Picture 2" descr="D:\Aeshen\TechNet 2006\12-December\Msft-longhorn-papers\TDM Deck\Windows Illustration Icons\Server.png"/>
            <p:cNvPicPr>
              <a:picLocks noChangeAspect="1" noChangeArrowheads="1"/>
            </p:cNvPicPr>
            <p:nvPr/>
          </p:nvPicPr>
          <p:blipFill>
            <a:blip r:embed="rId5"/>
            <a:srcRect/>
            <a:stretch>
              <a:fillRect/>
            </a:stretch>
          </p:blipFill>
          <p:spPr bwMode="auto">
            <a:xfrm>
              <a:off x="6322712" y="1150848"/>
              <a:ext cx="550490" cy="754350"/>
            </a:xfrm>
            <a:prstGeom prst="rect">
              <a:avLst/>
            </a:prstGeom>
            <a:noFill/>
            <a:effectLst>
              <a:outerShdw blurRad="50800" dist="38100" dir="2700000" algn="tl" rotWithShape="0">
                <a:prstClr val="black">
                  <a:alpha val="40000"/>
                </a:prstClr>
              </a:outerShdw>
            </a:effectLst>
          </p:spPr>
        </p:pic>
        <p:pic>
          <p:nvPicPr>
            <p:cNvPr id="41" name="Picture 2" descr="D:\Aeshen\TechNet 2006\12-December\Msft-longhorn-papers\TDM Deck\Windows Illustration Icons\Server.png"/>
            <p:cNvPicPr>
              <a:picLocks noChangeAspect="1" noChangeArrowheads="1"/>
            </p:cNvPicPr>
            <p:nvPr/>
          </p:nvPicPr>
          <p:blipFill>
            <a:blip r:embed="rId5"/>
            <a:srcRect/>
            <a:stretch>
              <a:fillRect/>
            </a:stretch>
          </p:blipFill>
          <p:spPr bwMode="auto">
            <a:xfrm>
              <a:off x="5813468" y="707766"/>
              <a:ext cx="552077" cy="755938"/>
            </a:xfrm>
            <a:prstGeom prst="rect">
              <a:avLst/>
            </a:prstGeom>
            <a:noFill/>
            <a:effectLst>
              <a:outerShdw blurRad="50800" dist="38100" dir="2700000" algn="tl" rotWithShape="0">
                <a:prstClr val="black">
                  <a:alpha val="40000"/>
                </a:prstClr>
              </a:outerShdw>
            </a:effectLst>
          </p:spPr>
        </p:pic>
      </p:grpSp>
      <p:grpSp>
        <p:nvGrpSpPr>
          <p:cNvPr id="4" name="Group 66"/>
          <p:cNvGrpSpPr>
            <a:grpSpLocks/>
          </p:cNvGrpSpPr>
          <p:nvPr/>
        </p:nvGrpSpPr>
        <p:grpSpPr bwMode="auto">
          <a:xfrm>
            <a:off x="7202488" y="3854450"/>
            <a:ext cx="1785937" cy="1751013"/>
            <a:chOff x="7170144" y="2157470"/>
            <a:chExt cx="1784733" cy="1751681"/>
          </a:xfrm>
        </p:grpSpPr>
        <p:sp>
          <p:nvSpPr>
            <p:cNvPr id="45" name="Oval 44"/>
            <p:cNvSpPr/>
            <p:nvPr/>
          </p:nvSpPr>
          <p:spPr bwMode="auto">
            <a:xfrm>
              <a:off x="7170144" y="2157470"/>
              <a:ext cx="1784733" cy="1751681"/>
            </a:xfrm>
            <a:prstGeom prst="ellipse">
              <a:avLst/>
            </a:prstGeom>
            <a:gradFill flip="none" rotWithShape="1">
              <a:gsLst>
                <a:gs pos="0">
                  <a:schemeClr val="bg2">
                    <a:alpha val="0"/>
                  </a:schemeClr>
                </a:gs>
                <a:gs pos="100000">
                  <a:schemeClr val="bg1">
                    <a:lumMod val="75000"/>
                    <a:alpha val="40000"/>
                  </a:schemeClr>
                </a:gs>
              </a:gsLst>
              <a:path path="circle">
                <a:fillToRect l="50000" t="50000" r="50000" b="50000"/>
              </a:path>
              <a:tileRect/>
            </a:gradFill>
            <a:ln w="25400" cap="flat" cmpd="sng" algn="ctr">
              <a:solidFill>
                <a:srgbClr val="4D4D4D">
                  <a:alpha val="70000"/>
                </a:srgb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pic>
          <p:nvPicPr>
            <p:cNvPr id="61" name="Picture 1" descr="D:\Aeshen\TechNet 2006\12-December\Msft-longhorn-papers\TDM Deck\Windows Illustration Icons\Computer.png"/>
            <p:cNvPicPr>
              <a:picLocks noChangeAspect="1" noChangeArrowheads="1"/>
            </p:cNvPicPr>
            <p:nvPr/>
          </p:nvPicPr>
          <p:blipFill>
            <a:blip r:embed="rId4"/>
            <a:srcRect/>
            <a:stretch>
              <a:fillRect/>
            </a:stretch>
          </p:blipFill>
          <p:spPr bwMode="auto">
            <a:xfrm>
              <a:off x="7474739" y="2961051"/>
              <a:ext cx="675819" cy="676533"/>
            </a:xfrm>
            <a:prstGeom prst="rect">
              <a:avLst/>
            </a:prstGeom>
            <a:noFill/>
            <a:effectLst>
              <a:outerShdw blurRad="50800" dist="38100" dir="2700000" algn="tl" rotWithShape="0">
                <a:prstClr val="black">
                  <a:alpha val="40000"/>
                </a:prstClr>
              </a:outerShdw>
            </a:effectLst>
          </p:spPr>
        </p:pic>
        <p:pic>
          <p:nvPicPr>
            <p:cNvPr id="64" name="Picture 2" descr="D:\Aeshen\TechNet 2006\12-December\Msft-longhorn-papers\TDM Deck\Windows Illustration Icons\Server.png"/>
            <p:cNvPicPr>
              <a:picLocks noChangeAspect="1" noChangeArrowheads="1"/>
            </p:cNvPicPr>
            <p:nvPr/>
          </p:nvPicPr>
          <p:blipFill>
            <a:blip r:embed="rId5"/>
            <a:srcRect/>
            <a:stretch>
              <a:fillRect/>
            </a:stretch>
          </p:blipFill>
          <p:spPr bwMode="auto">
            <a:xfrm>
              <a:off x="7728567" y="2281342"/>
              <a:ext cx="552078" cy="755938"/>
            </a:xfrm>
            <a:prstGeom prst="rect">
              <a:avLst/>
            </a:prstGeom>
            <a:noFill/>
            <a:effectLst>
              <a:outerShdw blurRad="50800" dist="38100" dir="2700000" algn="tl" rotWithShape="0">
                <a:prstClr val="black">
                  <a:alpha val="40000"/>
                </a:prstClr>
              </a:outerShdw>
            </a:effectLst>
          </p:spPr>
        </p:pic>
        <p:pic>
          <p:nvPicPr>
            <p:cNvPr id="65" name="Picture 1" descr="D:\Aeshen\TechNet 2006\12-December\Msft-longhorn-papers\TDM Deck\Windows Illustration Icons\Computer.png"/>
            <p:cNvPicPr>
              <a:picLocks noChangeAspect="1" noChangeArrowheads="1"/>
            </p:cNvPicPr>
            <p:nvPr/>
          </p:nvPicPr>
          <p:blipFill>
            <a:blip r:embed="rId4"/>
            <a:srcRect/>
            <a:stretch>
              <a:fillRect/>
            </a:stretch>
          </p:blipFill>
          <p:spPr bwMode="auto">
            <a:xfrm>
              <a:off x="8177526" y="2749834"/>
              <a:ext cx="675819" cy="676533"/>
            </a:xfrm>
            <a:prstGeom prst="rect">
              <a:avLst/>
            </a:prstGeom>
            <a:noFill/>
            <a:effectLst>
              <a:outerShdw blurRad="50800" dist="38100" dir="2700000" algn="tl" rotWithShape="0">
                <a:prstClr val="black">
                  <a:alpha val="40000"/>
                </a:prstClr>
              </a:outerShdw>
            </a:effectLst>
          </p:spPr>
        </p:pic>
      </p:grpSp>
      <p:sp>
        <p:nvSpPr>
          <p:cNvPr id="71" name="Arc 70"/>
          <p:cNvSpPr/>
          <p:nvPr/>
        </p:nvSpPr>
        <p:spPr bwMode="auto">
          <a:xfrm rot="19900584">
            <a:off x="6512387" y="1777474"/>
            <a:ext cx="1054934" cy="2722796"/>
          </a:xfrm>
          <a:prstGeom prst="arc">
            <a:avLst>
              <a:gd name="adj1" fmla="val 17062574"/>
              <a:gd name="adj2" fmla="val 4402144"/>
            </a:avLst>
          </a:prstGeom>
          <a:noFill/>
          <a:ln w="12700" cap="flat" cmpd="sng" algn="ctr">
            <a:solidFill>
              <a:srgbClr val="FFFFA3">
                <a:alpha val="50000"/>
              </a:srgbClr>
            </a:solidFill>
            <a:prstDash val="solid"/>
            <a:round/>
            <a:headEnd type="none" w="med" len="med"/>
            <a:tailEnd type="none" w="med" len="med"/>
          </a:ln>
          <a:effectLst>
            <a:glow rad="101600">
              <a:srgbClr val="C00000">
                <a:alpha val="40000"/>
              </a:srgbClr>
            </a:glow>
            <a:outerShdw blurRad="63500" sx="102000" sy="102000" algn="ctr" rotWithShape="0">
              <a:prstClr val="black">
                <a:alpha val="40000"/>
              </a:prstClr>
            </a:outerShdw>
          </a:effectLst>
        </p:spPr>
        <p:txBody>
          <a:bodyPr anchor="ctr">
            <a:scene3d>
              <a:camera prst="orthographicFront"/>
              <a:lightRig rig="balanced" dir="t"/>
            </a:scene3d>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7" name="Rounded Rectangle 26"/>
          <p:cNvSpPr/>
          <p:nvPr/>
        </p:nvSpPr>
        <p:spPr bwMode="auto">
          <a:xfrm>
            <a:off x="239025" y="860641"/>
            <a:ext cx="4513846" cy="5530110"/>
          </a:xfrm>
          <a:prstGeom prst="roundRect">
            <a:avLst>
              <a:gd name="adj" fmla="val 7558"/>
            </a:avLst>
          </a:prstGeom>
          <a:gradFill rotWithShape="0">
            <a:gsLst>
              <a:gs pos="0">
                <a:schemeClr val="accent2">
                  <a:lumMod val="50000"/>
                  <a:alpha val="80000"/>
                </a:schemeClr>
              </a:gs>
              <a:gs pos="100000">
                <a:schemeClr val="accent2">
                  <a:alpha val="80000"/>
                </a:schemeClr>
              </a:gs>
            </a:gsLst>
            <a:lin ang="2700000" scaled="1"/>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8" name="TextBox 27"/>
          <p:cNvSpPr txBox="1"/>
          <p:nvPr/>
        </p:nvSpPr>
        <p:spPr>
          <a:xfrm>
            <a:off x="271463" y="1081088"/>
            <a:ext cx="4411662" cy="5035550"/>
          </a:xfrm>
          <a:prstGeom prst="rect">
            <a:avLst/>
          </a:prstGeom>
          <a:noFill/>
        </p:spPr>
        <p:txBody>
          <a:bodyPr>
            <a:spAutoFit/>
          </a:bodyPr>
          <a:lstStyle/>
          <a:p>
            <a:pPr marL="282575" indent="-282575" fontAlgn="auto">
              <a:spcBef>
                <a:spcPts val="0"/>
              </a:spcBef>
              <a:spcAft>
                <a:spcPts val="300"/>
              </a:spcAft>
              <a:buFontTx/>
              <a:buBlip>
                <a:blip r:embed="rId6"/>
              </a:buBlip>
              <a:defRPr/>
            </a:pPr>
            <a:r>
              <a:rPr lang="zh-CN" altLang="en-US" dirty="0">
                <a:solidFill>
                  <a:srgbClr val="FFFFFF"/>
                </a:solidFill>
                <a:latin typeface="微软雅黑" pitchFamily="34" charset="-122"/>
                <a:ea typeface="微软雅黑" pitchFamily="34" charset="-122"/>
                <a:cs typeface="Arial" pitchFamily="34" charset="0"/>
              </a:rPr>
              <a:t>优化</a:t>
            </a:r>
            <a:endParaRPr lang="en-US"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fr-FR" sz="2000" dirty="0" err="1">
                <a:solidFill>
                  <a:srgbClr val="FFFFFF"/>
                </a:solidFill>
                <a:latin typeface="微软雅黑" pitchFamily="34" charset="-122"/>
                <a:ea typeface="微软雅黑" pitchFamily="34" charset="-122"/>
                <a:cs typeface="Arial" pitchFamily="34" charset="0"/>
              </a:rPr>
              <a:t>SysVol</a:t>
            </a:r>
            <a:r>
              <a:rPr lang="fr-FR" sz="2000" dirty="0">
                <a:solidFill>
                  <a:srgbClr val="FFFFFF"/>
                </a:solidFill>
                <a:latin typeface="微软雅黑" pitchFamily="34" charset="-122"/>
                <a:ea typeface="微软雅黑" pitchFamily="34" charset="-122"/>
                <a:cs typeface="Arial" pitchFamily="34" charset="0"/>
              </a:rPr>
              <a:t> </a:t>
            </a:r>
            <a:r>
              <a:rPr lang="fr-FR" sz="2000" dirty="0" err="1">
                <a:solidFill>
                  <a:srgbClr val="FFFFFF"/>
                </a:solidFill>
                <a:latin typeface="微软雅黑" pitchFamily="34" charset="-122"/>
                <a:ea typeface="微软雅黑" pitchFamily="34" charset="-122"/>
                <a:cs typeface="Arial" pitchFamily="34" charset="0"/>
              </a:rPr>
              <a:t>Replication</a:t>
            </a:r>
            <a:endParaRPr lang="fr-FR"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fr-FR" sz="2000" dirty="0">
                <a:solidFill>
                  <a:srgbClr val="FFFFFF"/>
                </a:solidFill>
                <a:latin typeface="微软雅黑" pitchFamily="34" charset="-122"/>
                <a:ea typeface="微软雅黑" pitchFamily="34" charset="-122"/>
                <a:cs typeface="Arial" pitchFamily="34" charset="0"/>
              </a:rPr>
              <a:t>DFS </a:t>
            </a:r>
            <a:r>
              <a:rPr lang="fr-FR" sz="2000" dirty="0" err="1">
                <a:solidFill>
                  <a:srgbClr val="FFFFFF"/>
                </a:solidFill>
                <a:latin typeface="微软雅黑" pitchFamily="34" charset="-122"/>
                <a:ea typeface="微软雅黑" pitchFamily="34" charset="-122"/>
                <a:cs typeface="Arial" pitchFamily="34" charset="0"/>
              </a:rPr>
              <a:t>Replication</a:t>
            </a:r>
            <a:endParaRPr lang="fr-FR"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zh-CN" altLang="en-US" sz="2000" dirty="0">
                <a:solidFill>
                  <a:srgbClr val="FFFFFF"/>
                </a:solidFill>
                <a:latin typeface="微软雅黑" pitchFamily="34" charset="-122"/>
                <a:ea typeface="微软雅黑" pitchFamily="34" charset="-122"/>
                <a:cs typeface="Arial" pitchFamily="34" charset="0"/>
              </a:rPr>
              <a:t>协议</a:t>
            </a:r>
            <a:endParaRPr lang="fr-FR" sz="2000" dirty="0">
              <a:solidFill>
                <a:srgbClr val="FFFFFF"/>
              </a:solidFill>
              <a:latin typeface="微软雅黑" pitchFamily="34" charset="-122"/>
              <a:ea typeface="微软雅黑" pitchFamily="34" charset="-122"/>
              <a:cs typeface="Arial" pitchFamily="34" charset="0"/>
            </a:endParaRPr>
          </a:p>
          <a:p>
            <a:pPr marL="282575" indent="-282575" fontAlgn="auto">
              <a:spcBef>
                <a:spcPts val="0"/>
              </a:spcBef>
              <a:spcAft>
                <a:spcPts val="300"/>
              </a:spcAft>
              <a:buFontTx/>
              <a:buBlip>
                <a:blip r:embed="rId6"/>
              </a:buBlip>
              <a:defRPr/>
            </a:pPr>
            <a:r>
              <a:rPr lang="zh-CN" altLang="en-US" dirty="0">
                <a:solidFill>
                  <a:srgbClr val="FFFFFF"/>
                </a:solidFill>
                <a:latin typeface="微软雅黑" pitchFamily="34" charset="-122"/>
                <a:ea typeface="微软雅黑" pitchFamily="34" charset="-122"/>
                <a:cs typeface="Arial" pitchFamily="34" charset="0"/>
              </a:rPr>
              <a:t>安全</a:t>
            </a:r>
            <a:endParaRPr lang="fr-FR"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en-US" sz="2000" dirty="0" err="1">
                <a:solidFill>
                  <a:srgbClr val="FFFFFF"/>
                </a:solidFill>
                <a:latin typeface="微软雅黑" pitchFamily="34" charset="-122"/>
                <a:ea typeface="微软雅黑" pitchFamily="34" charset="-122"/>
                <a:cs typeface="Arial" pitchFamily="34" charset="0"/>
              </a:rPr>
              <a:t>BitLocker</a:t>
            </a:r>
            <a:endParaRPr lang="en-US"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zh-CN" altLang="en-US" sz="2000" dirty="0">
                <a:solidFill>
                  <a:srgbClr val="FFFFFF"/>
                </a:solidFill>
                <a:latin typeface="微软雅黑" pitchFamily="34" charset="-122"/>
                <a:ea typeface="微软雅黑" pitchFamily="34" charset="-122"/>
                <a:cs typeface="Arial" pitchFamily="34" charset="0"/>
              </a:rPr>
              <a:t>服务器核心</a:t>
            </a:r>
            <a:endParaRPr lang="en-US"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zh-CN" altLang="en-US" sz="2000" dirty="0">
                <a:solidFill>
                  <a:srgbClr val="FFFFFF"/>
                </a:solidFill>
                <a:latin typeface="微软雅黑" pitchFamily="34" charset="-122"/>
                <a:ea typeface="微软雅黑" pitchFamily="34" charset="-122"/>
                <a:cs typeface="Arial" pitchFamily="34" charset="0"/>
              </a:rPr>
              <a:t>只读域控制器</a:t>
            </a:r>
            <a:endParaRPr lang="en-US"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zh-CN" altLang="en-US" sz="2000" dirty="0">
                <a:solidFill>
                  <a:srgbClr val="FFFFFF"/>
                </a:solidFill>
                <a:latin typeface="微软雅黑" pitchFamily="34" charset="-122"/>
                <a:ea typeface="微软雅黑" pitchFamily="34" charset="-122"/>
                <a:cs typeface="Arial" pitchFamily="34" charset="0"/>
              </a:rPr>
              <a:t>角色分离</a:t>
            </a:r>
            <a:endParaRPr lang="en-US" sz="2000" dirty="0">
              <a:solidFill>
                <a:srgbClr val="FFFFFF"/>
              </a:solidFill>
              <a:latin typeface="微软雅黑" pitchFamily="34" charset="-122"/>
              <a:ea typeface="微软雅黑" pitchFamily="34" charset="-122"/>
              <a:cs typeface="Arial" pitchFamily="34" charset="0"/>
            </a:endParaRPr>
          </a:p>
          <a:p>
            <a:pPr marL="282575" indent="-282575" fontAlgn="auto">
              <a:spcBef>
                <a:spcPts val="0"/>
              </a:spcBef>
              <a:spcAft>
                <a:spcPts val="300"/>
              </a:spcAft>
              <a:buFontTx/>
              <a:buBlip>
                <a:blip r:embed="rId6"/>
              </a:buBlip>
              <a:defRPr/>
            </a:pPr>
            <a:r>
              <a:rPr lang="zh-CN" altLang="en-US" kern="0" dirty="0">
                <a:solidFill>
                  <a:srgbClr val="FFFFFF"/>
                </a:solidFill>
                <a:latin typeface="微软雅黑" pitchFamily="34" charset="-122"/>
                <a:ea typeface="微软雅黑" pitchFamily="34" charset="-122"/>
              </a:rPr>
              <a:t>管理</a:t>
            </a:r>
            <a:endParaRPr lang="en-US" kern="0" dirty="0">
              <a:solidFill>
                <a:srgbClr val="FFFFFF"/>
              </a:solidFill>
              <a:latin typeface="微软雅黑" pitchFamily="34" charset="-122"/>
              <a:ea typeface="微软雅黑" pitchFamily="34" charset="-122"/>
            </a:endParaRPr>
          </a:p>
          <a:p>
            <a:pPr marL="739775" lvl="1" indent="-282575" fontAlgn="auto">
              <a:spcBef>
                <a:spcPts val="0"/>
              </a:spcBef>
              <a:spcAft>
                <a:spcPts val="300"/>
              </a:spcAft>
              <a:buFontTx/>
              <a:buBlip>
                <a:blip r:embed="rId6"/>
              </a:buBlip>
              <a:defRPr/>
            </a:pPr>
            <a:r>
              <a:rPr lang="zh-CN" altLang="en-US" sz="2000" dirty="0">
                <a:solidFill>
                  <a:srgbClr val="FFFFFF"/>
                </a:solidFill>
                <a:latin typeface="微软雅黑" pitchFamily="34" charset="-122"/>
                <a:ea typeface="微软雅黑" pitchFamily="34" charset="-122"/>
                <a:cs typeface="Arial" pitchFamily="34" charset="0"/>
              </a:rPr>
              <a:t>打印管理控制台</a:t>
            </a:r>
            <a:endParaRPr lang="en-US"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en-US" sz="2000" dirty="0" err="1">
                <a:solidFill>
                  <a:srgbClr val="FFFFFF"/>
                </a:solidFill>
                <a:latin typeface="微软雅黑" pitchFamily="34" charset="-122"/>
                <a:ea typeface="微软雅黑" pitchFamily="34" charset="-122"/>
                <a:cs typeface="Arial" pitchFamily="34" charset="0"/>
              </a:rPr>
              <a:t>PowerShell</a:t>
            </a:r>
            <a:r>
              <a:rPr lang="en-US" sz="2000" dirty="0">
                <a:solidFill>
                  <a:srgbClr val="FFFFFF"/>
                </a:solidFill>
                <a:latin typeface="微软雅黑" pitchFamily="34" charset="-122"/>
                <a:ea typeface="微软雅黑" pitchFamily="34" charset="-122"/>
                <a:cs typeface="Arial" pitchFamily="34" charset="0"/>
              </a:rPr>
              <a:t>, </a:t>
            </a:r>
            <a:r>
              <a:rPr lang="en-US" sz="2000" dirty="0" err="1">
                <a:solidFill>
                  <a:srgbClr val="FFFFFF"/>
                </a:solidFill>
                <a:latin typeface="微软雅黑" pitchFamily="34" charset="-122"/>
                <a:ea typeface="微软雅黑" pitchFamily="34" charset="-122"/>
                <a:cs typeface="Arial" pitchFamily="34" charset="0"/>
              </a:rPr>
              <a:t>WinRS</a:t>
            </a:r>
            <a:r>
              <a:rPr lang="en-US" sz="2000" dirty="0">
                <a:solidFill>
                  <a:srgbClr val="FFFFFF"/>
                </a:solidFill>
                <a:latin typeface="微软雅黑" pitchFamily="34" charset="-122"/>
                <a:ea typeface="微软雅黑" pitchFamily="34" charset="-122"/>
                <a:cs typeface="Arial" pitchFamily="34" charset="0"/>
              </a:rPr>
              <a:t>, </a:t>
            </a:r>
            <a:r>
              <a:rPr lang="en-US" sz="2000" dirty="0" err="1">
                <a:solidFill>
                  <a:srgbClr val="FFFFFF"/>
                </a:solidFill>
                <a:latin typeface="微软雅黑" pitchFamily="34" charset="-122"/>
                <a:ea typeface="微软雅黑" pitchFamily="34" charset="-122"/>
                <a:cs typeface="Arial" pitchFamily="34" charset="0"/>
              </a:rPr>
              <a:t>WinRM</a:t>
            </a:r>
            <a:endParaRPr lang="en-US"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zh-CN" altLang="en-US" sz="2000" dirty="0">
                <a:solidFill>
                  <a:srgbClr val="FFFFFF"/>
                </a:solidFill>
                <a:latin typeface="微软雅黑" pitchFamily="34" charset="-122"/>
                <a:ea typeface="微软雅黑" pitchFamily="34" charset="-122"/>
                <a:cs typeface="Arial" pitchFamily="34" charset="0"/>
              </a:rPr>
              <a:t>虚拟化</a:t>
            </a:r>
            <a:endParaRPr lang="en-US" sz="2000" dirty="0">
              <a:solidFill>
                <a:srgbClr val="FFFFFF"/>
              </a:solidFill>
              <a:latin typeface="微软雅黑" pitchFamily="34" charset="-122"/>
              <a:ea typeface="微软雅黑" pitchFamily="34" charset="-122"/>
              <a:cs typeface="Arial" pitchFamily="34" charset="0"/>
            </a:endParaRPr>
          </a:p>
          <a:p>
            <a:pPr marL="739775" lvl="1" indent="-282575" fontAlgn="auto">
              <a:spcBef>
                <a:spcPts val="0"/>
              </a:spcBef>
              <a:spcAft>
                <a:spcPts val="300"/>
              </a:spcAft>
              <a:buFontTx/>
              <a:buBlip>
                <a:blip r:embed="rId6"/>
              </a:buBlip>
              <a:defRPr/>
            </a:pPr>
            <a:r>
              <a:rPr lang="zh-CN" altLang="en-US" sz="2000" dirty="0">
                <a:solidFill>
                  <a:srgbClr val="FFFFFF"/>
                </a:solidFill>
                <a:latin typeface="微软雅黑" pitchFamily="34" charset="-122"/>
                <a:ea typeface="微软雅黑" pitchFamily="34" charset="-122"/>
                <a:cs typeface="Arial" pitchFamily="34" charset="0"/>
              </a:rPr>
              <a:t>可重新启动的活动目录</a:t>
            </a:r>
            <a:endParaRPr lang="en-US" sz="2000" dirty="0">
              <a:solidFill>
                <a:srgbClr val="FFFFFF"/>
              </a:solidFill>
              <a:latin typeface="微软雅黑" pitchFamily="34" charset="-122"/>
              <a:ea typeface="微软雅黑" pitchFamily="34" charset="-122"/>
              <a:cs typeface="Arial" pitchFamily="34" charset="0"/>
            </a:endParaRPr>
          </a:p>
        </p:txBody>
      </p:sp>
      <p:grpSp>
        <p:nvGrpSpPr>
          <p:cNvPr id="148494" name="Group 20"/>
          <p:cNvGrpSpPr>
            <a:grpSpLocks/>
          </p:cNvGrpSpPr>
          <p:nvPr/>
        </p:nvGrpSpPr>
        <p:grpSpPr bwMode="auto">
          <a:xfrm>
            <a:off x="8120063" y="-30163"/>
            <a:ext cx="1119187" cy="925513"/>
            <a:chOff x="8119877" y="-30480"/>
            <a:chExt cx="1118716" cy="926592"/>
          </a:xfrm>
        </p:grpSpPr>
        <p:sp>
          <p:nvSpPr>
            <p:cNvPr id="22" name="Teardrop 21"/>
            <p:cNvSpPr/>
            <p:nvPr/>
          </p:nvSpPr>
          <p:spPr bwMode="auto">
            <a:xfrm>
              <a:off x="8229600" y="0"/>
              <a:ext cx="923192" cy="791308"/>
            </a:xfrm>
            <a:prstGeom prst="teardrop">
              <a:avLst/>
            </a:prstGeom>
            <a:gradFill flip="none" rotWithShape="1">
              <a:gsLst>
                <a:gs pos="15000">
                  <a:srgbClr val="FFC000">
                    <a:alpha val="50000"/>
                  </a:srgbClr>
                </a:gs>
                <a:gs pos="50000">
                  <a:srgbClr val="FFCD2F">
                    <a:alpha val="50000"/>
                  </a:srgbClr>
                </a:gs>
                <a:gs pos="100000">
                  <a:srgbClr val="FFE38B">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3" name="TextBox 22"/>
            <p:cNvSpPr txBox="1"/>
            <p:nvPr/>
          </p:nvSpPr>
          <p:spPr>
            <a:xfrm>
              <a:off x="8119877" y="118920"/>
              <a:ext cx="1118716" cy="489520"/>
            </a:xfrm>
            <a:prstGeom prst="rect">
              <a:avLst/>
            </a:prstGeom>
            <a:noFill/>
          </p:spPr>
          <p:txBody>
            <a:bodyPr>
              <a:spAutoFit/>
            </a:bodyPr>
            <a:lstStyle/>
            <a:p>
              <a:pPr fontAlgn="auto">
                <a:spcBef>
                  <a:spcPts val="0"/>
                </a:spcBef>
                <a:spcAft>
                  <a:spcPts val="0"/>
                </a:spcAft>
                <a:defRPr/>
              </a:pPr>
              <a:r>
                <a:rPr lang="en-US" sz="1300" dirty="0">
                  <a:solidFill>
                    <a:srgbClr val="FFFFFF"/>
                  </a:solidFill>
                  <a:latin typeface="微软雅黑" pitchFamily="34" charset="-122"/>
                  <a:ea typeface="微软雅黑" pitchFamily="34" charset="-122"/>
                </a:rPr>
                <a:t>Solid Foundation</a:t>
              </a:r>
              <a:endParaRPr lang="en-US" sz="1300" dirty="0">
                <a:solidFill>
                  <a:srgbClr val="FFFFFF"/>
                </a:solidFill>
                <a:latin typeface="微软雅黑" pitchFamily="34" charset="-122"/>
                <a:ea typeface="微软雅黑" pitchFamily="34" charset="-122"/>
              </a:endParaRPr>
            </a:p>
          </p:txBody>
        </p:sp>
      </p:grpSp>
      <p:sp>
        <p:nvSpPr>
          <p:cNvPr id="148495" name="TextBox 23">
            <a:hlinkClick r:id="rId7"/>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childTnLst>
                                </p:cTn>
                              </p:par>
                            </p:childTnLst>
                          </p:cTn>
                        </p:par>
                        <p:par>
                          <p:cTn id="22" fill="hold">
                            <p:stCondLst>
                              <p:cond delay="2000"/>
                            </p:stCondLst>
                            <p:childTnLst>
                              <p:par>
                                <p:cTn id="23" presetID="16" presetClass="entr" presetSubtype="2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barn(inHorizontal)">
                                      <p:cBhvr>
                                        <p:cTn id="25" dur="1000"/>
                                        <p:tgtEl>
                                          <p:spTgt spid="71"/>
                                        </p:tgtEl>
                                      </p:cBhvr>
                                    </p:animEffect>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28">
                                            <p:txEl>
                                              <p:pRg st="1" end="1"/>
                                            </p:txEl>
                                          </p:spTgt>
                                        </p:tgtEl>
                                        <p:attrNameLst>
                                          <p:attrName>style.visibility</p:attrName>
                                        </p:attrNameLst>
                                      </p:cBhvr>
                                      <p:to>
                                        <p:strVal val="visible"/>
                                      </p:to>
                                    </p:set>
                                    <p:animEffect transition="in" filter="wipe(left)">
                                      <p:cBhvr>
                                        <p:cTn id="34" dur="1000"/>
                                        <p:tgtEl>
                                          <p:spTgt spid="28">
                                            <p:txEl>
                                              <p:pRg st="1" end="1"/>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wipe(left)">
                                      <p:cBhvr>
                                        <p:cTn id="37" dur="1000"/>
                                        <p:tgtEl>
                                          <p:spTgt spid="28">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wipe(left)">
                                      <p:cBhvr>
                                        <p:cTn id="40" dur="1000"/>
                                        <p:tgtEl>
                                          <p:spTgt spid="28">
                                            <p:txEl>
                                              <p:pRg st="2" end="2"/>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28">
                                            <p:txEl>
                                              <p:pRg st="3" end="3"/>
                                            </p:txEl>
                                          </p:spTgt>
                                        </p:tgtEl>
                                        <p:attrNameLst>
                                          <p:attrName>style.visibility</p:attrName>
                                        </p:attrNameLst>
                                      </p:cBhvr>
                                      <p:to>
                                        <p:strVal val="visible"/>
                                      </p:to>
                                    </p:set>
                                    <p:animEffect transition="in" filter="wipe(left)">
                                      <p:cBhvr>
                                        <p:cTn id="43" dur="1000"/>
                                        <p:tgtEl>
                                          <p:spTgt spid="28">
                                            <p:txEl>
                                              <p:pRg st="3" end="3"/>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28">
                                            <p:txEl>
                                              <p:pRg st="4" end="4"/>
                                            </p:txEl>
                                          </p:spTgt>
                                        </p:tgtEl>
                                        <p:attrNameLst>
                                          <p:attrName>style.visibility</p:attrName>
                                        </p:attrNameLst>
                                      </p:cBhvr>
                                      <p:to>
                                        <p:strVal val="visible"/>
                                      </p:to>
                                    </p:set>
                                    <p:animEffect transition="in" filter="wipe(left)">
                                      <p:cBhvr>
                                        <p:cTn id="46" dur="1000"/>
                                        <p:tgtEl>
                                          <p:spTgt spid="28">
                                            <p:txEl>
                                              <p:pRg st="4" end="4"/>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28">
                                            <p:txEl>
                                              <p:pRg st="5" end="5"/>
                                            </p:txEl>
                                          </p:spTgt>
                                        </p:tgtEl>
                                        <p:attrNameLst>
                                          <p:attrName>style.visibility</p:attrName>
                                        </p:attrNameLst>
                                      </p:cBhvr>
                                      <p:to>
                                        <p:strVal val="visible"/>
                                      </p:to>
                                    </p:set>
                                    <p:animEffect transition="in" filter="wipe(left)">
                                      <p:cBhvr>
                                        <p:cTn id="49" dur="1000"/>
                                        <p:tgtEl>
                                          <p:spTgt spid="28">
                                            <p:txEl>
                                              <p:pRg st="5" end="5"/>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28">
                                            <p:txEl>
                                              <p:pRg st="6" end="6"/>
                                            </p:txEl>
                                          </p:spTgt>
                                        </p:tgtEl>
                                        <p:attrNameLst>
                                          <p:attrName>style.visibility</p:attrName>
                                        </p:attrNameLst>
                                      </p:cBhvr>
                                      <p:to>
                                        <p:strVal val="visible"/>
                                      </p:to>
                                    </p:set>
                                    <p:animEffect transition="in" filter="wipe(left)">
                                      <p:cBhvr>
                                        <p:cTn id="52" dur="1000"/>
                                        <p:tgtEl>
                                          <p:spTgt spid="28">
                                            <p:txEl>
                                              <p:pRg st="6" end="6"/>
                                            </p:txEl>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28">
                                            <p:txEl>
                                              <p:pRg st="7" end="7"/>
                                            </p:txEl>
                                          </p:spTgt>
                                        </p:tgtEl>
                                        <p:attrNameLst>
                                          <p:attrName>style.visibility</p:attrName>
                                        </p:attrNameLst>
                                      </p:cBhvr>
                                      <p:to>
                                        <p:strVal val="visible"/>
                                      </p:to>
                                    </p:set>
                                    <p:animEffect transition="in" filter="wipe(left)">
                                      <p:cBhvr>
                                        <p:cTn id="55" dur="1000"/>
                                        <p:tgtEl>
                                          <p:spTgt spid="28">
                                            <p:txEl>
                                              <p:pRg st="7" end="7"/>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28">
                                            <p:txEl>
                                              <p:pRg st="8" end="8"/>
                                            </p:txEl>
                                          </p:spTgt>
                                        </p:tgtEl>
                                        <p:attrNameLst>
                                          <p:attrName>style.visibility</p:attrName>
                                        </p:attrNameLst>
                                      </p:cBhvr>
                                      <p:to>
                                        <p:strVal val="visible"/>
                                      </p:to>
                                    </p:set>
                                    <p:animEffect transition="in" filter="wipe(left)">
                                      <p:cBhvr>
                                        <p:cTn id="58" dur="1000"/>
                                        <p:tgtEl>
                                          <p:spTgt spid="28">
                                            <p:txEl>
                                              <p:pRg st="8" end="8"/>
                                            </p:tx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xEl>
                                              <p:pRg st="9" end="9"/>
                                            </p:txEl>
                                          </p:spTgt>
                                        </p:tgtEl>
                                        <p:attrNameLst>
                                          <p:attrName>style.visibility</p:attrName>
                                        </p:attrNameLst>
                                      </p:cBhvr>
                                      <p:to>
                                        <p:strVal val="visible"/>
                                      </p:to>
                                    </p:set>
                                    <p:animEffect transition="in" filter="wipe(left)">
                                      <p:cBhvr>
                                        <p:cTn id="61" dur="1000"/>
                                        <p:tgtEl>
                                          <p:spTgt spid="28">
                                            <p:txEl>
                                              <p:pRg st="9" end="9"/>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28">
                                            <p:txEl>
                                              <p:pRg st="10" end="10"/>
                                            </p:txEl>
                                          </p:spTgt>
                                        </p:tgtEl>
                                        <p:attrNameLst>
                                          <p:attrName>style.visibility</p:attrName>
                                        </p:attrNameLst>
                                      </p:cBhvr>
                                      <p:to>
                                        <p:strVal val="visible"/>
                                      </p:to>
                                    </p:set>
                                    <p:animEffect transition="in" filter="wipe(left)">
                                      <p:cBhvr>
                                        <p:cTn id="64" dur="1000"/>
                                        <p:tgtEl>
                                          <p:spTgt spid="28">
                                            <p:txEl>
                                              <p:pRg st="10" end="10"/>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28">
                                            <p:txEl>
                                              <p:pRg st="11" end="11"/>
                                            </p:txEl>
                                          </p:spTgt>
                                        </p:tgtEl>
                                        <p:attrNameLst>
                                          <p:attrName>style.visibility</p:attrName>
                                        </p:attrNameLst>
                                      </p:cBhvr>
                                      <p:to>
                                        <p:strVal val="visible"/>
                                      </p:to>
                                    </p:set>
                                    <p:animEffect transition="in" filter="wipe(left)">
                                      <p:cBhvr>
                                        <p:cTn id="67" dur="1000"/>
                                        <p:tgtEl>
                                          <p:spTgt spid="28">
                                            <p:txEl>
                                              <p:pRg st="11" end="11"/>
                                            </p:txEl>
                                          </p:spTgt>
                                        </p:tgtEl>
                                      </p:cBhvr>
                                    </p:animEffect>
                                  </p:childTnLst>
                                </p:cTn>
                              </p:par>
                              <p:par>
                                <p:cTn id="68" presetID="22" presetClass="entr" presetSubtype="8" fill="hold" nodeType="withEffect">
                                  <p:stCondLst>
                                    <p:cond delay="0"/>
                                  </p:stCondLst>
                                  <p:childTnLst>
                                    <p:set>
                                      <p:cBhvr>
                                        <p:cTn id="69" dur="1" fill="hold">
                                          <p:stCondLst>
                                            <p:cond delay="0"/>
                                          </p:stCondLst>
                                        </p:cTn>
                                        <p:tgtEl>
                                          <p:spTgt spid="28">
                                            <p:txEl>
                                              <p:pRg st="12" end="12"/>
                                            </p:txEl>
                                          </p:spTgt>
                                        </p:tgtEl>
                                        <p:attrNameLst>
                                          <p:attrName>style.visibility</p:attrName>
                                        </p:attrNameLst>
                                      </p:cBhvr>
                                      <p:to>
                                        <p:strVal val="visible"/>
                                      </p:to>
                                    </p:set>
                                    <p:animEffect transition="in" filter="wipe(left)">
                                      <p:cBhvr>
                                        <p:cTn id="70" dur="1000"/>
                                        <p:tgtEl>
                                          <p:spTgt spid="28">
                                            <p:txEl>
                                              <p:pRg st="12" end="12"/>
                                            </p:txEl>
                                          </p:spTgt>
                                        </p:tgtEl>
                                      </p:cBhvr>
                                    </p:animEffect>
                                  </p:childTnLst>
                                </p:cTn>
                              </p:par>
                              <p:par>
                                <p:cTn id="71" presetID="22" presetClass="entr" presetSubtype="8" fill="hold" nodeType="withEffect">
                                  <p:stCondLst>
                                    <p:cond delay="0"/>
                                  </p:stCondLst>
                                  <p:childTnLst>
                                    <p:set>
                                      <p:cBhvr>
                                        <p:cTn id="72" dur="1" fill="hold">
                                          <p:stCondLst>
                                            <p:cond delay="0"/>
                                          </p:stCondLst>
                                        </p:cTn>
                                        <p:tgtEl>
                                          <p:spTgt spid="28">
                                            <p:txEl>
                                              <p:pRg st="13" end="13"/>
                                            </p:txEl>
                                          </p:spTgt>
                                        </p:tgtEl>
                                        <p:attrNameLst>
                                          <p:attrName>style.visibility</p:attrName>
                                        </p:attrNameLst>
                                      </p:cBhvr>
                                      <p:to>
                                        <p:strVal val="visible"/>
                                      </p:to>
                                    </p:set>
                                    <p:animEffect transition="in" filter="wipe(left)">
                                      <p:cBhvr>
                                        <p:cTn id="73" dur="1000"/>
                                        <p:tgtEl>
                                          <p:spTgt spid="2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8"/>
          <p:cNvSpPr>
            <a:spLocks noChangeArrowheads="1"/>
          </p:cNvSpPr>
          <p:nvPr/>
        </p:nvSpPr>
        <p:spPr bwMode="auto">
          <a:xfrm>
            <a:off x="3003081" y="696730"/>
            <a:ext cx="3051209" cy="1209073"/>
          </a:xfrm>
          <a:prstGeom prst="rect">
            <a:avLst/>
          </a:prstGeom>
          <a:gradFill flip="none" rotWithShape="1">
            <a:gsLst>
              <a:gs pos="0">
                <a:schemeClr val="bg2">
                  <a:alpha val="20000"/>
                </a:schemeClr>
              </a:gs>
              <a:gs pos="100000">
                <a:schemeClr val="bg2">
                  <a:alpha val="20000"/>
                </a:schemeClr>
              </a:gs>
            </a:gsLst>
            <a:lin ang="2700000" scaled="1"/>
            <a:tileRect/>
          </a:gradFill>
          <a:ln w="12700">
            <a:solidFill>
              <a:schemeClr val="bg2"/>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18" name="Rectangle 19"/>
          <p:cNvSpPr txBox="1">
            <a:spLocks noChangeArrowheads="1"/>
          </p:cNvSpPr>
          <p:nvPr/>
        </p:nvSpPr>
        <p:spPr bwMode="auto">
          <a:xfrm>
            <a:off x="0" y="92075"/>
            <a:ext cx="9177338" cy="641350"/>
          </a:xfrm>
          <a:prstGeom prst="rect">
            <a:avLst/>
          </a:prstGeom>
          <a:noFill/>
          <a:ln w="9525" algn="ctr">
            <a:noFill/>
            <a:miter lim="800000"/>
            <a:headEnd/>
            <a:tailEnd/>
          </a:ln>
        </p:spPr>
        <p:txBody>
          <a:bodyPr>
            <a:spAutoFit/>
          </a:bodyPr>
          <a:lstStyle/>
          <a:p>
            <a:pPr>
              <a:lnSpc>
                <a:spcPct val="90000"/>
              </a:lnSpc>
              <a:defRPr/>
            </a:pPr>
            <a:r>
              <a:rPr lang="zh-CN" alt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故障转移群集</a:t>
            </a:r>
            <a:endParaRPr lang="en-GB"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51" name="Freeform 5"/>
          <p:cNvSpPr>
            <a:spLocks/>
          </p:cNvSpPr>
          <p:nvPr/>
        </p:nvSpPr>
        <p:spPr bwMode="auto">
          <a:xfrm>
            <a:off x="1690370" y="2696812"/>
            <a:ext cx="5716588" cy="763588"/>
          </a:xfrm>
          <a:custGeom>
            <a:avLst/>
            <a:gdLst/>
            <a:ahLst/>
            <a:cxnLst>
              <a:cxn ang="0">
                <a:pos x="0" y="288"/>
              </a:cxn>
              <a:cxn ang="0">
                <a:pos x="1536" y="288"/>
              </a:cxn>
              <a:cxn ang="0">
                <a:pos x="1584" y="0"/>
              </a:cxn>
              <a:cxn ang="0">
                <a:pos x="1632" y="480"/>
              </a:cxn>
              <a:cxn ang="0">
                <a:pos x="1680" y="192"/>
              </a:cxn>
              <a:cxn ang="0">
                <a:pos x="1728" y="288"/>
              </a:cxn>
              <a:cxn ang="0">
                <a:pos x="3600" y="288"/>
              </a:cxn>
            </a:cxnLst>
            <a:rect l="0" t="0" r="r" b="b"/>
            <a:pathLst>
              <a:path w="3601" h="481">
                <a:moveTo>
                  <a:pt x="0" y="288"/>
                </a:moveTo>
                <a:lnTo>
                  <a:pt x="1536" y="288"/>
                </a:lnTo>
                <a:lnTo>
                  <a:pt x="1584" y="0"/>
                </a:lnTo>
                <a:lnTo>
                  <a:pt x="1632" y="480"/>
                </a:lnTo>
                <a:lnTo>
                  <a:pt x="1680" y="192"/>
                </a:lnTo>
                <a:lnTo>
                  <a:pt x="1728" y="288"/>
                </a:lnTo>
                <a:lnTo>
                  <a:pt x="3600" y="288"/>
                </a:lnTo>
              </a:path>
            </a:pathLst>
          </a:custGeom>
          <a:noFill/>
          <a:ln w="31750" cap="rnd" cmpd="sng">
            <a:solidFill>
              <a:srgbClr val="FF0000">
                <a:alpha val="80000"/>
              </a:srgbClr>
            </a:solidFill>
            <a:prstDash val="solid"/>
            <a:round/>
            <a:headEnd type="none" w="sm" len="sm"/>
            <a:tailEnd type="none" w="sm" len="sm"/>
          </a:ln>
          <a:effectLst>
            <a:glow rad="63500">
              <a:srgbClr val="FF0000">
                <a:alpha val="40000"/>
              </a:srgbClr>
            </a:glow>
            <a:outerShdw blurRad="50800" dist="38100" dir="2700000" algn="tl" rotWithShape="0">
              <a:prstClr val="black">
                <a:alpha val="40000"/>
              </a:prstClr>
            </a:outerShdw>
          </a:effectLst>
        </p:spPr>
        <p:txBody>
          <a:bodyP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54" name="Line 8"/>
          <p:cNvSpPr>
            <a:spLocks noChangeShapeType="1"/>
          </p:cNvSpPr>
          <p:nvPr/>
        </p:nvSpPr>
        <p:spPr bwMode="auto">
          <a:xfrm>
            <a:off x="1409700" y="3621088"/>
            <a:ext cx="660400" cy="584200"/>
          </a:xfrm>
          <a:prstGeom prst="line">
            <a:avLst/>
          </a:prstGeom>
          <a:noFill/>
          <a:ln w="50800">
            <a:solidFill>
              <a:srgbClr val="00FF00"/>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62" name="Freeform 16"/>
          <p:cNvSpPr>
            <a:spLocks/>
          </p:cNvSpPr>
          <p:nvPr/>
        </p:nvSpPr>
        <p:spPr bwMode="auto">
          <a:xfrm>
            <a:off x="5429250" y="3570288"/>
            <a:ext cx="2001838" cy="590550"/>
          </a:xfrm>
          <a:custGeom>
            <a:avLst/>
            <a:gdLst/>
            <a:ahLst/>
            <a:cxnLst>
              <a:cxn ang="0">
                <a:pos x="0" y="384"/>
              </a:cxn>
              <a:cxn ang="0">
                <a:pos x="1920" y="384"/>
              </a:cxn>
              <a:cxn ang="0">
                <a:pos x="2256" y="0"/>
              </a:cxn>
            </a:cxnLst>
            <a:rect l="0" t="0" r="r" b="b"/>
            <a:pathLst>
              <a:path w="2257" h="385">
                <a:moveTo>
                  <a:pt x="0" y="384"/>
                </a:moveTo>
                <a:lnTo>
                  <a:pt x="1920" y="384"/>
                </a:lnTo>
                <a:lnTo>
                  <a:pt x="2256" y="0"/>
                </a:lnTo>
              </a:path>
            </a:pathLst>
          </a:custGeom>
          <a:noFill/>
          <a:ln w="50800" cap="flat" cmpd="sng">
            <a:solidFill>
              <a:srgbClr val="FFFFFF"/>
            </a:solidFill>
            <a:prstDash val="dash"/>
            <a:round/>
            <a:headEnd type="none" w="sm" len="sm"/>
            <a:tailEnd type="none" w="sm" len="sm"/>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64" name="Rectangle 18"/>
          <p:cNvSpPr>
            <a:spLocks noChangeArrowheads="1"/>
          </p:cNvSpPr>
          <p:nvPr/>
        </p:nvSpPr>
        <p:spPr bwMode="auto">
          <a:xfrm>
            <a:off x="4533900" y="2782888"/>
            <a:ext cx="1341438" cy="366712"/>
          </a:xfrm>
          <a:prstGeom prst="rect">
            <a:avLst/>
          </a:prstGeom>
          <a:noFill/>
          <a:ln w="9525">
            <a:noFill/>
            <a:miter lim="800000"/>
            <a:headEnd/>
            <a:tailEnd/>
          </a:ln>
          <a:effectLst/>
        </p:spPr>
        <p:txBody>
          <a:bodyPr wrap="none" lIns="92075" tIns="46038" rIns="92075" bIns="46038">
            <a:spAutoFit/>
          </a:bodyPr>
          <a:lstStyle/>
          <a:p>
            <a:pPr fontAlgn="auto">
              <a:spcBef>
                <a:spcPts val="0"/>
              </a:spcBef>
              <a:spcAft>
                <a:spcPts val="0"/>
              </a:spcAft>
              <a:defRPr/>
            </a:pPr>
            <a:r>
              <a:rPr lang="en-US" sz="1800" b="1" kern="0" dirty="0">
                <a:solidFill>
                  <a:sysClr val="windowText" lastClr="000000"/>
                </a:solidFill>
                <a:latin typeface="微软雅黑" pitchFamily="34" charset="-122"/>
                <a:ea typeface="微软雅黑" pitchFamily="34" charset="-122"/>
              </a:rPr>
              <a:t>Heartbeat</a:t>
            </a:r>
          </a:p>
        </p:txBody>
      </p:sp>
      <p:sp>
        <p:nvSpPr>
          <p:cNvPr id="67" name="Line 21"/>
          <p:cNvSpPr>
            <a:spLocks noChangeShapeType="1"/>
          </p:cNvSpPr>
          <p:nvPr/>
        </p:nvSpPr>
        <p:spPr bwMode="auto">
          <a:xfrm>
            <a:off x="4090988" y="4162425"/>
            <a:ext cx="166687" cy="0"/>
          </a:xfrm>
          <a:prstGeom prst="line">
            <a:avLst/>
          </a:prstGeom>
          <a:noFill/>
          <a:ln w="50800">
            <a:solidFill>
              <a:srgbClr val="FFFFFF"/>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68" name="Line 22"/>
          <p:cNvSpPr>
            <a:spLocks noChangeShapeType="1"/>
          </p:cNvSpPr>
          <p:nvPr/>
        </p:nvSpPr>
        <p:spPr bwMode="auto">
          <a:xfrm>
            <a:off x="4686300" y="4162425"/>
            <a:ext cx="215900" cy="0"/>
          </a:xfrm>
          <a:prstGeom prst="line">
            <a:avLst/>
          </a:prstGeom>
          <a:noFill/>
          <a:ln w="50800">
            <a:solidFill>
              <a:srgbClr val="FFFFFF"/>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cxnSp>
        <p:nvCxnSpPr>
          <p:cNvPr id="98" name="Straight Connector 97"/>
          <p:cNvCxnSpPr/>
          <p:nvPr/>
        </p:nvCxnSpPr>
        <p:spPr bwMode="auto">
          <a:xfrm>
            <a:off x="2047875" y="4197350"/>
            <a:ext cx="1644650" cy="1588"/>
          </a:xfrm>
          <a:prstGeom prst="line">
            <a:avLst/>
          </a:prstGeom>
          <a:gradFill rotWithShape="0">
            <a:gsLst>
              <a:gs pos="0">
                <a:schemeClr val="accent2">
                  <a:gamma/>
                  <a:shade val="57255"/>
                  <a:invGamma/>
                </a:schemeClr>
              </a:gs>
              <a:gs pos="100000">
                <a:schemeClr val="accent2"/>
              </a:gs>
            </a:gsLst>
            <a:lin ang="2700000" scaled="1"/>
          </a:gradFill>
          <a:ln w="50800" cap="flat" cmpd="sng" algn="ctr">
            <a:solidFill>
              <a:srgbClr val="66FF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4" name="Rounded Rectangle 103"/>
          <p:cNvSpPr/>
          <p:nvPr/>
        </p:nvSpPr>
        <p:spPr bwMode="auto">
          <a:xfrm>
            <a:off x="365760" y="4659086"/>
            <a:ext cx="8412480" cy="2148840"/>
          </a:xfrm>
          <a:prstGeom prst="roundRect">
            <a:avLst>
              <a:gd name="adj" fmla="val 10272"/>
            </a:avLst>
          </a:prstGeom>
          <a:gradFill rotWithShape="0">
            <a:gsLst>
              <a:gs pos="10000">
                <a:schemeClr val="accent2">
                  <a:lumMod val="50000"/>
                  <a:alpha val="80000"/>
                </a:schemeClr>
              </a:gs>
              <a:gs pos="100000">
                <a:schemeClr val="accent2">
                  <a:alpha val="8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105" name="TextBox 104"/>
          <p:cNvSpPr txBox="1"/>
          <p:nvPr/>
        </p:nvSpPr>
        <p:spPr>
          <a:xfrm>
            <a:off x="584200" y="4664075"/>
            <a:ext cx="8102600" cy="2111375"/>
          </a:xfrm>
          <a:prstGeom prst="rect">
            <a:avLst/>
          </a:prstGeom>
          <a:noFill/>
        </p:spPr>
        <p:txBody>
          <a:bodyPr>
            <a:spAutoFit/>
          </a:bodyPr>
          <a:lstStyle/>
          <a:p>
            <a:pPr marL="282575" indent="-282575" fontAlgn="auto">
              <a:spcBef>
                <a:spcPts val="0"/>
              </a:spcBef>
              <a:spcAft>
                <a:spcPts val="300"/>
              </a:spcAft>
              <a:buFontTx/>
              <a:buBlip>
                <a:blip r:embed="rId3"/>
              </a:buBlip>
              <a:defRPr/>
            </a:pPr>
            <a:r>
              <a:rPr lang="zh-CN" altLang="en-US" sz="2000" dirty="0">
                <a:solidFill>
                  <a:srgbClr val="FFFFFF"/>
                </a:solidFill>
                <a:latin typeface="微软雅黑" pitchFamily="34" charset="-122"/>
                <a:ea typeface="微软雅黑" pitchFamily="34" charset="-122"/>
                <a:cs typeface="Arial" pitchFamily="34" charset="0"/>
              </a:rPr>
              <a:t>新的确认向导，更简单，更灵活</a:t>
            </a:r>
            <a:endParaRPr lang="en-US" sz="2000" dirty="0">
              <a:solidFill>
                <a:srgbClr val="FFFFFF"/>
              </a:solidFill>
              <a:latin typeface="微软雅黑" pitchFamily="34" charset="-122"/>
              <a:ea typeface="微软雅黑" pitchFamily="34" charset="-122"/>
              <a:cs typeface="Arial" pitchFamily="34" charset="0"/>
            </a:endParaRPr>
          </a:p>
          <a:p>
            <a:pPr marL="282575" indent="-282575" fontAlgn="auto">
              <a:spcBef>
                <a:spcPts val="0"/>
              </a:spcBef>
              <a:spcAft>
                <a:spcPts val="300"/>
              </a:spcAft>
              <a:buFontTx/>
              <a:buBlip>
                <a:blip r:embed="rId3"/>
              </a:buBlip>
              <a:defRPr/>
            </a:pPr>
            <a:r>
              <a:rPr lang="zh-CN" altLang="en-US" sz="2000" dirty="0">
                <a:solidFill>
                  <a:srgbClr val="FFFFFF"/>
                </a:solidFill>
                <a:latin typeface="微软雅黑" pitchFamily="34" charset="-122"/>
                <a:ea typeface="微软雅黑" pitchFamily="34" charset="-122"/>
              </a:rPr>
              <a:t>支持使用</a:t>
            </a:r>
            <a:r>
              <a:rPr lang="en-US" altLang="zh-CN" sz="2000" dirty="0">
                <a:solidFill>
                  <a:srgbClr val="FFFFFF"/>
                </a:solidFill>
                <a:latin typeface="微软雅黑" pitchFamily="34" charset="-122"/>
                <a:ea typeface="微软雅黑" pitchFamily="34" charset="-122"/>
              </a:rPr>
              <a:t>GPT</a:t>
            </a:r>
            <a:r>
              <a:rPr lang="zh-CN" altLang="en-US" sz="2000" dirty="0">
                <a:solidFill>
                  <a:srgbClr val="FFFFFF"/>
                </a:solidFill>
                <a:latin typeface="微软雅黑" pitchFamily="34" charset="-122"/>
                <a:ea typeface="微软雅黑" pitchFamily="34" charset="-122"/>
              </a:rPr>
              <a:t>磁盘作为群集共享存储</a:t>
            </a:r>
            <a:endParaRPr lang="en-US" sz="2000" dirty="0">
              <a:solidFill>
                <a:srgbClr val="FFFFFF"/>
              </a:solidFill>
              <a:latin typeface="微软雅黑" pitchFamily="34" charset="-122"/>
              <a:ea typeface="微软雅黑" pitchFamily="34" charset="-122"/>
            </a:endParaRPr>
          </a:p>
          <a:p>
            <a:pPr marL="282575" indent="-282575" fontAlgn="auto">
              <a:spcBef>
                <a:spcPts val="0"/>
              </a:spcBef>
              <a:spcAft>
                <a:spcPts val="300"/>
              </a:spcAft>
              <a:buFontTx/>
              <a:buBlip>
                <a:blip r:embed="rId3"/>
              </a:buBlip>
              <a:defRPr/>
            </a:pPr>
            <a:r>
              <a:rPr lang="zh-CN" altLang="en-US" sz="2000" dirty="0">
                <a:solidFill>
                  <a:srgbClr val="FFFFFF"/>
                </a:solidFill>
                <a:latin typeface="微软雅黑" pitchFamily="34" charset="-122"/>
                <a:ea typeface="微软雅黑" pitchFamily="34" charset="-122"/>
              </a:rPr>
              <a:t>增强的群集安装和迁移工具</a:t>
            </a:r>
            <a:endParaRPr lang="en-US" sz="2000" dirty="0">
              <a:solidFill>
                <a:srgbClr val="FFFFFF"/>
              </a:solidFill>
              <a:latin typeface="微软雅黑" pitchFamily="34" charset="-122"/>
              <a:ea typeface="微软雅黑" pitchFamily="34" charset="-122"/>
            </a:endParaRPr>
          </a:p>
          <a:p>
            <a:pPr marL="282575" indent="-282575" fontAlgn="auto">
              <a:spcBef>
                <a:spcPts val="0"/>
              </a:spcBef>
              <a:spcAft>
                <a:spcPts val="300"/>
              </a:spcAft>
              <a:buFontTx/>
              <a:buBlip>
                <a:blip r:embed="rId3"/>
              </a:buBlip>
              <a:defRPr/>
            </a:pPr>
            <a:r>
              <a:rPr lang="zh-CN" altLang="en-US" sz="2000" dirty="0">
                <a:solidFill>
                  <a:srgbClr val="FFFFFF"/>
                </a:solidFill>
                <a:latin typeface="微软雅黑" pitchFamily="34" charset="-122"/>
                <a:ea typeface="微软雅黑" pitchFamily="34" charset="-122"/>
              </a:rPr>
              <a:t>增强的稳定性和安全性</a:t>
            </a:r>
            <a:r>
              <a:rPr lang="en-US" sz="2000" dirty="0">
                <a:solidFill>
                  <a:srgbClr val="FFFFFF"/>
                </a:solidFill>
                <a:latin typeface="微软雅黑" pitchFamily="34" charset="-122"/>
                <a:ea typeface="微软雅黑" pitchFamily="34" charset="-122"/>
              </a:rPr>
              <a:t>– </a:t>
            </a:r>
            <a:r>
              <a:rPr lang="zh-CN" altLang="en-US" sz="2000" dirty="0">
                <a:solidFill>
                  <a:srgbClr val="FFFFFF"/>
                </a:solidFill>
                <a:latin typeface="微软雅黑" pitchFamily="34" charset="-122"/>
                <a:ea typeface="微软雅黑" pitchFamily="34" charset="-122"/>
              </a:rPr>
              <a:t>彻底排除无单独故障点</a:t>
            </a:r>
            <a:endParaRPr lang="en-US" sz="2000" dirty="0">
              <a:solidFill>
                <a:srgbClr val="FFFFFF"/>
              </a:solidFill>
              <a:latin typeface="微软雅黑" pitchFamily="34" charset="-122"/>
              <a:ea typeface="微软雅黑" pitchFamily="34" charset="-122"/>
            </a:endParaRPr>
          </a:p>
          <a:p>
            <a:pPr marL="282575" indent="-282575" fontAlgn="auto">
              <a:spcBef>
                <a:spcPts val="0"/>
              </a:spcBef>
              <a:spcAft>
                <a:spcPts val="300"/>
              </a:spcAft>
              <a:buFontTx/>
              <a:buBlip>
                <a:blip r:embed="rId3"/>
              </a:buBlip>
              <a:defRPr/>
            </a:pPr>
            <a:r>
              <a:rPr lang="zh-CN" altLang="en-US" sz="2000" dirty="0">
                <a:solidFill>
                  <a:srgbClr val="FFFFFF"/>
                </a:solidFill>
                <a:latin typeface="微软雅黑" pitchFamily="34" charset="-122"/>
                <a:ea typeface="微软雅黑" pitchFamily="34" charset="-122"/>
              </a:rPr>
              <a:t>支持</a:t>
            </a:r>
            <a:r>
              <a:rPr lang="en-US" sz="2000" dirty="0">
                <a:solidFill>
                  <a:srgbClr val="FFFFFF"/>
                </a:solidFill>
                <a:latin typeface="微软雅黑" pitchFamily="34" charset="-122"/>
                <a:ea typeface="微软雅黑" pitchFamily="34" charset="-122"/>
              </a:rPr>
              <a:t>IPv6</a:t>
            </a:r>
          </a:p>
          <a:p>
            <a:pPr marL="282575" indent="-282575" fontAlgn="auto">
              <a:spcBef>
                <a:spcPts val="0"/>
              </a:spcBef>
              <a:spcAft>
                <a:spcPts val="300"/>
              </a:spcAft>
              <a:buFontTx/>
              <a:buBlip>
                <a:blip r:embed="rId3"/>
              </a:buBlip>
              <a:defRPr/>
            </a:pPr>
            <a:r>
              <a:rPr lang="zh-CN" altLang="en-US" sz="2000" dirty="0">
                <a:solidFill>
                  <a:srgbClr val="FFFFFF"/>
                </a:solidFill>
                <a:latin typeface="微软雅黑" pitchFamily="34" charset="-122"/>
                <a:ea typeface="微软雅黑" pitchFamily="34" charset="-122"/>
              </a:rPr>
              <a:t>全面支持地理分布群集</a:t>
            </a:r>
            <a:endParaRPr lang="en-US" sz="2000" dirty="0">
              <a:solidFill>
                <a:srgbClr val="FFFFFF"/>
              </a:solidFill>
              <a:latin typeface="微软雅黑" pitchFamily="34" charset="-122"/>
              <a:ea typeface="微软雅黑" pitchFamily="34" charset="-122"/>
            </a:endParaRPr>
          </a:p>
        </p:txBody>
      </p:sp>
      <p:pic>
        <p:nvPicPr>
          <p:cNvPr id="493569" name="Picture 1" descr="D:\Aeshen\TechNet 2006\12-December\Msft-longhorn-papers\TDM Deck\Windows Illustration Icons\Laptop.png"/>
          <p:cNvPicPr>
            <a:picLocks noChangeAspect="1" noChangeArrowheads="1"/>
          </p:cNvPicPr>
          <p:nvPr/>
        </p:nvPicPr>
        <p:blipFill>
          <a:blip r:embed="rId4"/>
          <a:srcRect/>
          <a:stretch>
            <a:fillRect/>
          </a:stretch>
        </p:blipFill>
        <p:spPr bwMode="auto">
          <a:xfrm>
            <a:off x="4594225" y="587375"/>
            <a:ext cx="1309688" cy="1308100"/>
          </a:xfrm>
          <a:prstGeom prst="rect">
            <a:avLst/>
          </a:prstGeom>
          <a:noFill/>
          <a:effectLst>
            <a:outerShdw blurRad="50800" dist="38100" dir="2700000" algn="tl" rotWithShape="0">
              <a:prstClr val="black">
                <a:alpha val="40000"/>
              </a:prstClr>
            </a:outerShdw>
          </a:effectLst>
        </p:spPr>
      </p:pic>
      <p:pic>
        <p:nvPicPr>
          <p:cNvPr id="493570"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3213100" y="577850"/>
            <a:ext cx="1279525" cy="1279525"/>
          </a:xfrm>
          <a:prstGeom prst="rect">
            <a:avLst/>
          </a:prstGeom>
          <a:noFill/>
          <a:effectLst>
            <a:outerShdw blurRad="50800" dist="38100" dir="2700000" algn="tl" rotWithShape="0">
              <a:prstClr val="black">
                <a:alpha val="40000"/>
              </a:prstClr>
            </a:outerShdw>
          </a:effectLst>
        </p:spPr>
      </p:pic>
      <p:cxnSp>
        <p:nvCxnSpPr>
          <p:cNvPr id="33" name="Shape 32"/>
          <p:cNvCxnSpPr>
            <a:stCxn id="38" idx="0"/>
            <a:endCxn id="0" idx="2"/>
          </p:cNvCxnSpPr>
          <p:nvPr/>
        </p:nvCxnSpPr>
        <p:spPr bwMode="auto">
          <a:xfrm rot="5400000" flipH="1" flipV="1">
            <a:off x="2831306" y="516732"/>
            <a:ext cx="307975" cy="3087688"/>
          </a:xfrm>
          <a:prstGeom prst="bentConnector3">
            <a:avLst>
              <a:gd name="adj1" fmla="val 50000"/>
            </a:avLst>
          </a:prstGeom>
          <a:gradFill rotWithShape="0">
            <a:gsLst>
              <a:gs pos="0">
                <a:schemeClr val="accent2">
                  <a:gamma/>
                  <a:shade val="57255"/>
                  <a:invGamma/>
                </a:schemeClr>
              </a:gs>
              <a:gs pos="100000">
                <a:schemeClr val="accent2"/>
              </a:gs>
            </a:gsLst>
            <a:lin ang="2700000" scaled="1"/>
          </a:gradFill>
          <a:ln w="508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4" name="Shape 43"/>
          <p:cNvCxnSpPr>
            <a:stCxn id="29" idx="0"/>
            <a:endCxn id="0" idx="2"/>
          </p:cNvCxnSpPr>
          <p:nvPr/>
        </p:nvCxnSpPr>
        <p:spPr bwMode="auto">
          <a:xfrm rot="16200000" flipV="1">
            <a:off x="6068219" y="367507"/>
            <a:ext cx="306387" cy="3384550"/>
          </a:xfrm>
          <a:prstGeom prst="bentConnector3">
            <a:avLst>
              <a:gd name="adj1" fmla="val 50000"/>
            </a:avLst>
          </a:prstGeom>
          <a:gradFill rotWithShape="0">
            <a:gsLst>
              <a:gs pos="0">
                <a:schemeClr val="accent2">
                  <a:gamma/>
                  <a:shade val="57255"/>
                  <a:invGamma/>
                </a:schemeClr>
              </a:gs>
              <a:gs pos="100000">
                <a:schemeClr val="accent2"/>
              </a:gs>
            </a:gsLst>
            <a:lin ang="2700000" scaled="1"/>
          </a:gradFill>
          <a:ln w="508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2" name="Group 26"/>
          <p:cNvGrpSpPr>
            <a:grpSpLocks/>
          </p:cNvGrpSpPr>
          <p:nvPr/>
        </p:nvGrpSpPr>
        <p:grpSpPr bwMode="auto">
          <a:xfrm>
            <a:off x="769938" y="2214563"/>
            <a:ext cx="1482725" cy="1739900"/>
            <a:chOff x="1066052" y="1994125"/>
            <a:chExt cx="1187038" cy="1469520"/>
          </a:xfrm>
        </p:grpSpPr>
        <p:pic>
          <p:nvPicPr>
            <p:cNvPr id="38" name="Picture 4" descr="C:\Users\Administrator\Desktop\Specs to Update\PNGs\Server.png"/>
            <p:cNvPicPr>
              <a:picLocks noChangeAspect="1" noChangeArrowheads="1"/>
            </p:cNvPicPr>
            <p:nvPr/>
          </p:nvPicPr>
          <p:blipFill>
            <a:blip r:embed="rId6"/>
            <a:srcRect/>
            <a:stretch>
              <a:fillRect/>
            </a:stretch>
          </p:blipFill>
          <p:spPr bwMode="auto">
            <a:xfrm>
              <a:off x="1066052" y="1994125"/>
              <a:ext cx="1073926" cy="1469520"/>
            </a:xfrm>
            <a:prstGeom prst="rect">
              <a:avLst/>
            </a:prstGeom>
            <a:noFill/>
            <a:effectLst>
              <a:outerShdw blurRad="50800" dist="38100" dir="2700000" algn="tl" rotWithShape="0">
                <a:prstClr val="black">
                  <a:alpha val="40000"/>
                </a:prstClr>
              </a:outerShdw>
            </a:effectLst>
          </p:spPr>
        </p:pic>
        <p:sp>
          <p:nvSpPr>
            <p:cNvPr id="41" name="TextBox 40"/>
            <p:cNvSpPr txBox="1"/>
            <p:nvPr/>
          </p:nvSpPr>
          <p:spPr>
            <a:xfrm rot="363490">
              <a:off x="1172153" y="2097612"/>
              <a:ext cx="1080937" cy="545633"/>
            </a:xfrm>
            <a:prstGeom prst="rect">
              <a:avLst/>
            </a:prstGeom>
            <a:noFill/>
          </p:spPr>
          <p:txBody>
            <a:bodyPr>
              <a:spAutoFit/>
              <a:scene3d>
                <a:camera prst="perspectiveContrastingRightFacing"/>
                <a:lightRig rig="threePt" dir="t"/>
              </a:scene3d>
              <a:sp3d/>
            </a:bodyPr>
            <a:lstStyle/>
            <a:p>
              <a:pPr fontAlgn="auto">
                <a:spcBef>
                  <a:spcPts val="0"/>
                </a:spcBef>
                <a:spcAft>
                  <a:spcPts val="0"/>
                </a:spcAft>
                <a:defRPr/>
              </a:pPr>
              <a:r>
                <a:rPr lang="en-US" sz="1800" b="1" kern="0" dirty="0">
                  <a:solidFill>
                    <a:srgbClr val="000000"/>
                  </a:solidFill>
                  <a:latin typeface="微软雅黑" pitchFamily="34" charset="-122"/>
                  <a:ea typeface="微软雅黑" pitchFamily="34" charset="-122"/>
                </a:rPr>
                <a:t>Node</a:t>
              </a:r>
              <a:br>
                <a:rPr lang="en-US" sz="1800" b="1" kern="0" dirty="0">
                  <a:solidFill>
                    <a:srgbClr val="000000"/>
                  </a:solidFill>
                  <a:latin typeface="微软雅黑" pitchFamily="34" charset="-122"/>
                  <a:ea typeface="微软雅黑" pitchFamily="34" charset="-122"/>
                </a:rPr>
              </a:br>
              <a:r>
                <a:rPr lang="en-US" sz="1800" b="1" kern="0" dirty="0">
                  <a:solidFill>
                    <a:srgbClr val="000000"/>
                  </a:solidFill>
                  <a:latin typeface="微软雅黑" pitchFamily="34" charset="-122"/>
                  <a:ea typeface="微软雅黑" pitchFamily="34" charset="-122"/>
                </a:rPr>
                <a:t>A</a:t>
              </a:r>
              <a:endParaRPr lang="en-US" sz="1800" b="1" kern="0" dirty="0">
                <a:solidFill>
                  <a:srgbClr val="000000"/>
                </a:solidFill>
                <a:latin typeface="微软雅黑" pitchFamily="34" charset="-122"/>
                <a:ea typeface="微软雅黑" pitchFamily="34" charset="-122"/>
              </a:endParaRPr>
            </a:p>
          </p:txBody>
        </p:sp>
      </p:grpSp>
      <p:sp>
        <p:nvSpPr>
          <p:cNvPr id="71" name="AutoShape 25"/>
          <p:cNvSpPr>
            <a:spLocks noChangeArrowheads="1"/>
          </p:cNvSpPr>
          <p:nvPr/>
        </p:nvSpPr>
        <p:spPr bwMode="auto">
          <a:xfrm>
            <a:off x="603504" y="2878974"/>
            <a:ext cx="1481328" cy="474662"/>
          </a:xfrm>
          <a:prstGeom prst="roundRect">
            <a:avLst>
              <a:gd name="adj" fmla="val 12495"/>
            </a:avLst>
          </a:prstGeom>
          <a:gradFill flip="none" rotWithShape="1">
            <a:gsLst>
              <a:gs pos="0">
                <a:srgbClr val="00B050">
                  <a:alpha val="60000"/>
                </a:srgbClr>
              </a:gs>
              <a:gs pos="100000">
                <a:srgbClr val="66FF33">
                  <a:alpha val="60000"/>
                </a:srgbClr>
              </a:gs>
            </a:gsLst>
            <a:lin ang="2700000" scaled="1"/>
            <a:tileRect/>
          </a:gradFill>
          <a:ln w="12700">
            <a:noFill/>
            <a:round/>
            <a:headEnd/>
            <a:tailEnd/>
          </a:ln>
          <a:effectLst/>
          <a:scene3d>
            <a:camera prst="orthographicFront"/>
            <a:lightRig rig="threePt" dir="t"/>
          </a:scene3d>
          <a:sp3d>
            <a:bevelT/>
          </a:sp3d>
        </p:spPr>
        <p:txBody>
          <a:bodyPr lIns="0" tIns="46038" rIns="0" bIns="46038" anchor="ctr" anchorCtr="1"/>
          <a:lstStyle/>
          <a:p>
            <a:pPr algn="ctr" fontAlgn="auto">
              <a:spcBef>
                <a:spcPts val="0"/>
              </a:spcBef>
              <a:spcAft>
                <a:spcPts val="0"/>
              </a:spcAft>
              <a:defRPr/>
            </a:pPr>
            <a:r>
              <a:rPr lang="en-US" sz="2000" b="1" dirty="0">
                <a:solidFill>
                  <a:srgbClr val="FFFFFF"/>
                </a:solidFill>
                <a:effectLst>
                  <a:outerShdw blurRad="38100" dist="38100" dir="2700000" algn="tl">
                    <a:srgbClr val="000000"/>
                  </a:outerShdw>
                </a:effectLst>
                <a:latin typeface="微软雅黑" pitchFamily="34" charset="-122"/>
                <a:ea typeface="微软雅黑" pitchFamily="34" charset="-122"/>
              </a:rPr>
              <a:t>Active Node</a:t>
            </a:r>
          </a:p>
        </p:txBody>
      </p:sp>
      <p:grpSp>
        <p:nvGrpSpPr>
          <p:cNvPr id="3" name="Group 27"/>
          <p:cNvGrpSpPr>
            <a:grpSpLocks/>
          </p:cNvGrpSpPr>
          <p:nvPr/>
        </p:nvGrpSpPr>
        <p:grpSpPr bwMode="auto">
          <a:xfrm>
            <a:off x="7243763" y="2212975"/>
            <a:ext cx="1481137" cy="1736725"/>
            <a:chOff x="1066052" y="1994125"/>
            <a:chExt cx="1187038" cy="1469520"/>
          </a:xfrm>
        </p:grpSpPr>
        <p:pic>
          <p:nvPicPr>
            <p:cNvPr id="29" name="Picture 4" descr="C:\Users\Administrator\Desktop\Specs to Update\PNGs\Server.png"/>
            <p:cNvPicPr>
              <a:picLocks noChangeAspect="1" noChangeArrowheads="1"/>
            </p:cNvPicPr>
            <p:nvPr/>
          </p:nvPicPr>
          <p:blipFill>
            <a:blip r:embed="rId6"/>
            <a:srcRect/>
            <a:stretch>
              <a:fillRect/>
            </a:stretch>
          </p:blipFill>
          <p:spPr bwMode="auto">
            <a:xfrm>
              <a:off x="1066052" y="1994125"/>
              <a:ext cx="1073805" cy="1469520"/>
            </a:xfrm>
            <a:prstGeom prst="rect">
              <a:avLst/>
            </a:prstGeom>
            <a:noFill/>
            <a:effectLst>
              <a:outerShdw blurRad="50800" dist="38100" dir="2700000" algn="tl" rotWithShape="0">
                <a:prstClr val="black">
                  <a:alpha val="40000"/>
                </a:prstClr>
              </a:outerShdw>
            </a:effectLst>
          </p:spPr>
        </p:pic>
        <p:sp>
          <p:nvSpPr>
            <p:cNvPr id="30" name="TextBox 29"/>
            <p:cNvSpPr txBox="1"/>
            <p:nvPr/>
          </p:nvSpPr>
          <p:spPr>
            <a:xfrm rot="363490">
              <a:off x="1172153" y="2097083"/>
              <a:ext cx="1080937" cy="546689"/>
            </a:xfrm>
            <a:prstGeom prst="rect">
              <a:avLst/>
            </a:prstGeom>
            <a:noFill/>
          </p:spPr>
          <p:txBody>
            <a:bodyPr>
              <a:spAutoFit/>
              <a:scene3d>
                <a:camera prst="perspectiveContrastingRightFacing"/>
                <a:lightRig rig="threePt" dir="t"/>
              </a:scene3d>
              <a:sp3d/>
            </a:bodyPr>
            <a:lstStyle/>
            <a:p>
              <a:pPr fontAlgn="auto">
                <a:spcBef>
                  <a:spcPts val="0"/>
                </a:spcBef>
                <a:spcAft>
                  <a:spcPts val="0"/>
                </a:spcAft>
                <a:defRPr/>
              </a:pPr>
              <a:r>
                <a:rPr lang="en-US" sz="1800" b="1" kern="0" dirty="0">
                  <a:solidFill>
                    <a:srgbClr val="000000"/>
                  </a:solidFill>
                  <a:latin typeface="微软雅黑" pitchFamily="34" charset="-122"/>
                  <a:ea typeface="微软雅黑" pitchFamily="34" charset="-122"/>
                </a:rPr>
                <a:t>Node</a:t>
              </a:r>
              <a:br>
                <a:rPr lang="en-US" sz="1800" b="1" kern="0" dirty="0">
                  <a:solidFill>
                    <a:srgbClr val="000000"/>
                  </a:solidFill>
                  <a:latin typeface="微软雅黑" pitchFamily="34" charset="-122"/>
                  <a:ea typeface="微软雅黑" pitchFamily="34" charset="-122"/>
                </a:rPr>
              </a:br>
              <a:r>
                <a:rPr lang="en-US" sz="1800" b="1" kern="0" dirty="0">
                  <a:solidFill>
                    <a:srgbClr val="000000"/>
                  </a:solidFill>
                  <a:latin typeface="微软雅黑" pitchFamily="34" charset="-122"/>
                  <a:ea typeface="微软雅黑" pitchFamily="34" charset="-122"/>
                </a:rPr>
                <a:t>B</a:t>
              </a:r>
              <a:endParaRPr lang="en-US" sz="1800" b="1" kern="0" dirty="0">
                <a:solidFill>
                  <a:srgbClr val="000000"/>
                </a:solidFill>
                <a:latin typeface="微软雅黑" pitchFamily="34" charset="-122"/>
                <a:ea typeface="微软雅黑" pitchFamily="34" charset="-122"/>
              </a:endParaRPr>
            </a:p>
          </p:txBody>
        </p:sp>
      </p:grpSp>
      <p:sp>
        <p:nvSpPr>
          <p:cNvPr id="93" name="AutoShape 47"/>
          <p:cNvSpPr>
            <a:spLocks noChangeArrowheads="1"/>
          </p:cNvSpPr>
          <p:nvPr/>
        </p:nvSpPr>
        <p:spPr bwMode="auto">
          <a:xfrm>
            <a:off x="7077456" y="2880360"/>
            <a:ext cx="1478598" cy="474662"/>
          </a:xfrm>
          <a:prstGeom prst="roundRect">
            <a:avLst>
              <a:gd name="adj" fmla="val 12495"/>
            </a:avLst>
          </a:prstGeom>
          <a:gradFill flip="none" rotWithShape="1">
            <a:gsLst>
              <a:gs pos="0">
                <a:srgbClr val="00B050">
                  <a:alpha val="60000"/>
                </a:srgbClr>
              </a:gs>
              <a:gs pos="100000">
                <a:srgbClr val="66FF33">
                  <a:alpha val="60000"/>
                </a:srgbClr>
              </a:gs>
            </a:gsLst>
            <a:lin ang="2700000" scaled="1"/>
            <a:tileRect/>
          </a:gradFill>
          <a:ln w="12700">
            <a:noFill/>
            <a:round/>
            <a:headEnd/>
            <a:tailEnd/>
          </a:ln>
          <a:effectLst/>
          <a:scene3d>
            <a:camera prst="orthographicFront"/>
            <a:lightRig rig="threePt" dir="t"/>
          </a:scene3d>
          <a:sp3d>
            <a:bevelT/>
          </a:sp3d>
        </p:spPr>
        <p:txBody>
          <a:bodyPr lIns="0" tIns="46038" rIns="0" bIns="46038" anchor="ctr" anchorCtr="1"/>
          <a:lstStyle/>
          <a:p>
            <a:pPr fontAlgn="auto">
              <a:spcBef>
                <a:spcPts val="0"/>
              </a:spcBef>
              <a:spcAft>
                <a:spcPts val="0"/>
              </a:spcAft>
              <a:defRPr/>
            </a:pPr>
            <a:r>
              <a:rPr lang="en-US" sz="2000" b="1" dirty="0">
                <a:solidFill>
                  <a:srgbClr val="FFFFFF"/>
                </a:solidFill>
                <a:effectLst>
                  <a:outerShdw blurRad="38100" dist="38100" dir="2700000" algn="tl">
                    <a:srgbClr val="000000"/>
                  </a:outerShdw>
                </a:effectLst>
                <a:latin typeface="微软雅黑" pitchFamily="34" charset="-122"/>
                <a:ea typeface="微软雅黑" pitchFamily="34" charset="-122"/>
              </a:rPr>
              <a:t>Passive Node</a:t>
            </a:r>
            <a:endParaRPr lang="en-US" sz="2000" b="1" dirty="0">
              <a:solidFill>
                <a:srgbClr val="FFFFFF"/>
              </a:solidFill>
              <a:effectLst>
                <a:outerShdw blurRad="38100" dist="38100" dir="2700000" algn="tl">
                  <a:srgbClr val="000000"/>
                </a:outerShdw>
              </a:effectLst>
              <a:latin typeface="微软雅黑" pitchFamily="34" charset="-122"/>
              <a:ea typeface="微软雅黑" pitchFamily="34" charset="-122"/>
            </a:endParaRPr>
          </a:p>
        </p:txBody>
      </p:sp>
      <p:grpSp>
        <p:nvGrpSpPr>
          <p:cNvPr id="4" name="Group 42"/>
          <p:cNvGrpSpPr>
            <a:grpSpLocks/>
          </p:cNvGrpSpPr>
          <p:nvPr/>
        </p:nvGrpSpPr>
        <p:grpSpPr bwMode="auto">
          <a:xfrm>
            <a:off x="3557588" y="3792538"/>
            <a:ext cx="1968500" cy="760412"/>
            <a:chOff x="3557270" y="3792355"/>
            <a:chExt cx="1968500" cy="760394"/>
          </a:xfrm>
        </p:grpSpPr>
        <p:sp>
          <p:nvSpPr>
            <p:cNvPr id="74" name="Rectangle 28"/>
            <p:cNvSpPr>
              <a:spLocks noChangeArrowheads="1"/>
            </p:cNvSpPr>
            <p:nvPr/>
          </p:nvSpPr>
          <p:spPr bwMode="auto">
            <a:xfrm>
              <a:off x="3557270" y="3792355"/>
              <a:ext cx="1968500" cy="760394"/>
            </a:xfrm>
            <a:prstGeom prst="rect">
              <a:avLst/>
            </a:prstGeom>
            <a:gradFill flip="none" rotWithShape="1">
              <a:gsLst>
                <a:gs pos="0">
                  <a:schemeClr val="bg2">
                    <a:alpha val="20000"/>
                  </a:schemeClr>
                </a:gs>
                <a:gs pos="100000">
                  <a:schemeClr val="bg2">
                    <a:alpha val="20000"/>
                  </a:schemeClr>
                </a:gs>
              </a:gsLst>
              <a:lin ang="2700000" scaled="1"/>
              <a:tileRect/>
            </a:gradFill>
            <a:ln w="12700">
              <a:solidFill>
                <a:schemeClr val="bg2"/>
              </a:solid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pic>
          <p:nvPicPr>
            <p:cNvPr id="216067" name="Picture 3" descr="D:\Aeshen\TechNet 2006\12-December\Msft-longhorn-papers\TDM Deck\Windows Illustration Icons\New\cylinder_data_aqua.png"/>
            <p:cNvPicPr>
              <a:picLocks noChangeAspect="1" noChangeArrowheads="1"/>
            </p:cNvPicPr>
            <p:nvPr/>
          </p:nvPicPr>
          <p:blipFill>
            <a:blip r:embed="rId7"/>
            <a:srcRect/>
            <a:stretch>
              <a:fillRect/>
            </a:stretch>
          </p:blipFill>
          <p:spPr bwMode="auto">
            <a:xfrm>
              <a:off x="3642995" y="3857440"/>
              <a:ext cx="514350" cy="627048"/>
            </a:xfrm>
            <a:prstGeom prst="rect">
              <a:avLst/>
            </a:prstGeom>
            <a:noFill/>
            <a:effectLst>
              <a:outerShdw blurRad="50800" dist="38100" dir="2700000" algn="tl" rotWithShape="0">
                <a:prstClr val="black">
                  <a:alpha val="40000"/>
                </a:prstClr>
              </a:outerShdw>
            </a:effectLst>
          </p:spPr>
        </p:pic>
        <p:pic>
          <p:nvPicPr>
            <p:cNvPr id="35" name="Picture 3" descr="D:\Aeshen\TechNet 2006\12-December\Msft-longhorn-papers\TDM Deck\Windows Illustration Icons\New\cylinder_data_aqua.png"/>
            <p:cNvPicPr>
              <a:picLocks noChangeAspect="1" noChangeArrowheads="1"/>
            </p:cNvPicPr>
            <p:nvPr/>
          </p:nvPicPr>
          <p:blipFill>
            <a:blip r:embed="rId7"/>
            <a:srcRect/>
            <a:stretch>
              <a:fillRect/>
            </a:stretch>
          </p:blipFill>
          <p:spPr bwMode="auto">
            <a:xfrm>
              <a:off x="4274820" y="3860615"/>
              <a:ext cx="512762" cy="627048"/>
            </a:xfrm>
            <a:prstGeom prst="rect">
              <a:avLst/>
            </a:prstGeom>
            <a:noFill/>
            <a:effectLst>
              <a:outerShdw blurRad="50800" dist="38100" dir="2700000" algn="tl" rotWithShape="0">
                <a:prstClr val="black">
                  <a:alpha val="40000"/>
                </a:prstClr>
              </a:outerShdw>
            </a:effectLst>
          </p:spPr>
        </p:pic>
        <p:pic>
          <p:nvPicPr>
            <p:cNvPr id="42" name="Picture 3" descr="D:\Aeshen\TechNet 2006\12-December\Msft-longhorn-papers\TDM Deck\Windows Illustration Icons\New\cylinder_data_aqua.png"/>
            <p:cNvPicPr>
              <a:picLocks noChangeAspect="1" noChangeArrowheads="1"/>
            </p:cNvPicPr>
            <p:nvPr/>
          </p:nvPicPr>
          <p:blipFill>
            <a:blip r:embed="rId7"/>
            <a:srcRect/>
            <a:stretch>
              <a:fillRect/>
            </a:stretch>
          </p:blipFill>
          <p:spPr bwMode="auto">
            <a:xfrm>
              <a:off x="4905057" y="3859028"/>
              <a:ext cx="514350" cy="625460"/>
            </a:xfrm>
            <a:prstGeom prst="rect">
              <a:avLst/>
            </a:prstGeom>
            <a:noFill/>
            <a:effectLst>
              <a:outerShdw blurRad="50800" dist="38100" dir="2700000" algn="tl" rotWithShape="0">
                <a:prstClr val="black">
                  <a:alpha val="40000"/>
                </a:prstClr>
              </a:outerShdw>
            </a:effectLst>
          </p:spPr>
        </p:pic>
      </p:grpSp>
      <p:grpSp>
        <p:nvGrpSpPr>
          <p:cNvPr id="150559" name="Group 31"/>
          <p:cNvGrpSpPr>
            <a:grpSpLocks/>
          </p:cNvGrpSpPr>
          <p:nvPr/>
        </p:nvGrpSpPr>
        <p:grpSpPr bwMode="auto">
          <a:xfrm>
            <a:off x="8120063" y="-30163"/>
            <a:ext cx="1119187" cy="925513"/>
            <a:chOff x="8119877" y="-30480"/>
            <a:chExt cx="1118716" cy="926592"/>
          </a:xfrm>
        </p:grpSpPr>
        <p:sp>
          <p:nvSpPr>
            <p:cNvPr id="34" name="Teardrop 33"/>
            <p:cNvSpPr/>
            <p:nvPr/>
          </p:nvSpPr>
          <p:spPr bwMode="auto">
            <a:xfrm>
              <a:off x="8229600" y="0"/>
              <a:ext cx="923192" cy="791308"/>
            </a:xfrm>
            <a:prstGeom prst="teardrop">
              <a:avLst/>
            </a:prstGeom>
            <a:gradFill flip="none" rotWithShape="1">
              <a:gsLst>
                <a:gs pos="15000">
                  <a:srgbClr val="FFC000">
                    <a:alpha val="50000"/>
                  </a:srgbClr>
                </a:gs>
                <a:gs pos="50000">
                  <a:srgbClr val="FFCD2F">
                    <a:alpha val="50000"/>
                  </a:srgbClr>
                </a:gs>
                <a:gs pos="100000">
                  <a:srgbClr val="FFE38B">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39" name="TextBox 38"/>
            <p:cNvSpPr txBox="1"/>
            <p:nvPr/>
          </p:nvSpPr>
          <p:spPr>
            <a:xfrm>
              <a:off x="8119877" y="118920"/>
              <a:ext cx="1118716" cy="489520"/>
            </a:xfrm>
            <a:prstGeom prst="rect">
              <a:avLst/>
            </a:prstGeom>
            <a:noFill/>
          </p:spPr>
          <p:txBody>
            <a:bodyPr>
              <a:spAutoFit/>
            </a:bodyPr>
            <a:lstStyle/>
            <a:p>
              <a:pPr fontAlgn="auto">
                <a:spcBef>
                  <a:spcPts val="0"/>
                </a:spcBef>
                <a:spcAft>
                  <a:spcPts val="0"/>
                </a:spcAft>
                <a:defRPr/>
              </a:pPr>
              <a:r>
                <a:rPr lang="en-US" sz="1300" dirty="0">
                  <a:solidFill>
                    <a:srgbClr val="FFFFFF"/>
                  </a:solidFill>
                  <a:latin typeface="微软雅黑" pitchFamily="34" charset="-122"/>
                  <a:ea typeface="微软雅黑" pitchFamily="34" charset="-122"/>
                </a:rPr>
                <a:t>Solid Foundation</a:t>
              </a:r>
              <a:endParaRPr lang="en-US" sz="1300" dirty="0">
                <a:solidFill>
                  <a:srgbClr val="FFFFFF"/>
                </a:solidFill>
                <a:latin typeface="微软雅黑" pitchFamily="34" charset="-122"/>
                <a:ea typeface="微软雅黑" pitchFamily="34" charset="-122"/>
              </a:endParaRPr>
            </a:p>
          </p:txBody>
        </p:sp>
      </p:grpSp>
      <p:sp>
        <p:nvSpPr>
          <p:cNvPr id="150560" name="TextBox 35">
            <a:hlinkClick r:id="rId8"/>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93570"/>
                                        </p:tgtEl>
                                        <p:attrNameLst>
                                          <p:attrName>style.visibility</p:attrName>
                                        </p:attrNameLst>
                                      </p:cBhvr>
                                      <p:to>
                                        <p:strVal val="visible"/>
                                      </p:to>
                                    </p:set>
                                    <p:animEffect transition="in" filter="fade">
                                      <p:cBhvr>
                                        <p:cTn id="10" dur="1000"/>
                                        <p:tgtEl>
                                          <p:spTgt spid="493570"/>
                                        </p:tgtEl>
                                      </p:cBhvr>
                                    </p:animEffect>
                                  </p:childTnLst>
                                </p:cTn>
                              </p:par>
                              <p:par>
                                <p:cTn id="11" presetID="10" presetClass="entr" presetSubtype="0" fill="hold" nodeType="withEffect">
                                  <p:stCondLst>
                                    <p:cond delay="0"/>
                                  </p:stCondLst>
                                  <p:childTnLst>
                                    <p:set>
                                      <p:cBhvr>
                                        <p:cTn id="12" dur="1" fill="hold">
                                          <p:stCondLst>
                                            <p:cond delay="0"/>
                                          </p:stCondLst>
                                        </p:cTn>
                                        <p:tgtEl>
                                          <p:spTgt spid="493569"/>
                                        </p:tgtEl>
                                        <p:attrNameLst>
                                          <p:attrName>style.visibility</p:attrName>
                                        </p:attrNameLst>
                                      </p:cBhvr>
                                      <p:to>
                                        <p:strVal val="visible"/>
                                      </p:to>
                                    </p:set>
                                    <p:animEffect transition="in" filter="fade">
                                      <p:cBhvr>
                                        <p:cTn id="13" dur="1000"/>
                                        <p:tgtEl>
                                          <p:spTgt spid="49356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1000"/>
                                        <p:tgtEl>
                                          <p:spTgt spid="44"/>
                                        </p:tgtEl>
                                      </p:cBhvr>
                                    </p:animEffect>
                                  </p:childTnLst>
                                </p:cTn>
                              </p:par>
                              <p:par>
                                <p:cTn id="18" presetID="22" presetClass="entr" presetSubtype="2"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right)">
                                      <p:cBhvr>
                                        <p:cTn id="20" dur="10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par>
                          <p:cTn id="28" fill="hold">
                            <p:stCondLst>
                              <p:cond delay="4000"/>
                            </p:stCondLst>
                            <p:childTnLst>
                              <p:par>
                                <p:cTn id="29" presetID="53"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1000" fill="hold"/>
                                        <p:tgtEl>
                                          <p:spTgt spid="71"/>
                                        </p:tgtEl>
                                        <p:attrNameLst>
                                          <p:attrName>ppt_w</p:attrName>
                                        </p:attrNameLst>
                                      </p:cBhvr>
                                      <p:tavLst>
                                        <p:tav tm="0">
                                          <p:val>
                                            <p:fltVal val="0"/>
                                          </p:val>
                                        </p:tav>
                                        <p:tav tm="100000">
                                          <p:val>
                                            <p:strVal val="#ppt_w"/>
                                          </p:val>
                                        </p:tav>
                                      </p:tavLst>
                                    </p:anim>
                                    <p:anim calcmode="lin" valueType="num">
                                      <p:cBhvr>
                                        <p:cTn id="32" dur="1000" fill="hold"/>
                                        <p:tgtEl>
                                          <p:spTgt spid="71"/>
                                        </p:tgtEl>
                                        <p:attrNameLst>
                                          <p:attrName>ppt_h</p:attrName>
                                        </p:attrNameLst>
                                      </p:cBhvr>
                                      <p:tavLst>
                                        <p:tav tm="0">
                                          <p:val>
                                            <p:fltVal val="0"/>
                                          </p:val>
                                        </p:tav>
                                        <p:tav tm="100000">
                                          <p:val>
                                            <p:strVal val="#ppt_h"/>
                                          </p:val>
                                        </p:tav>
                                      </p:tavLst>
                                    </p:anim>
                                    <p:animEffect transition="in" filter="fade">
                                      <p:cBhvr>
                                        <p:cTn id="33" dur="1000"/>
                                        <p:tgtEl>
                                          <p:spTgt spid="71"/>
                                        </p:tgtEl>
                                      </p:cBhvr>
                                    </p:animEffect>
                                  </p:childTnLst>
                                </p:cTn>
                              </p:par>
                            </p:childTnLst>
                          </p:cTn>
                        </p:par>
                        <p:par>
                          <p:cTn id="34" fill="hold">
                            <p:stCondLst>
                              <p:cond delay="5000"/>
                            </p:stCondLst>
                            <p:childTnLst>
                              <p:par>
                                <p:cTn id="35" presetID="53" presetClass="entr" presetSubtype="0" fill="hold" nodeType="after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p:cTn id="37" dur="1000" fill="hold"/>
                                        <p:tgtEl>
                                          <p:spTgt spid="93"/>
                                        </p:tgtEl>
                                        <p:attrNameLst>
                                          <p:attrName>ppt_w</p:attrName>
                                        </p:attrNameLst>
                                      </p:cBhvr>
                                      <p:tavLst>
                                        <p:tav tm="0">
                                          <p:val>
                                            <p:fltVal val="0"/>
                                          </p:val>
                                        </p:tav>
                                        <p:tav tm="100000">
                                          <p:val>
                                            <p:strVal val="#ppt_w"/>
                                          </p:val>
                                        </p:tav>
                                      </p:tavLst>
                                    </p:anim>
                                    <p:anim calcmode="lin" valueType="num">
                                      <p:cBhvr>
                                        <p:cTn id="38" dur="1000" fill="hold"/>
                                        <p:tgtEl>
                                          <p:spTgt spid="93"/>
                                        </p:tgtEl>
                                        <p:attrNameLst>
                                          <p:attrName>ppt_h</p:attrName>
                                        </p:attrNameLst>
                                      </p:cBhvr>
                                      <p:tavLst>
                                        <p:tav tm="0">
                                          <p:val>
                                            <p:fltVal val="0"/>
                                          </p:val>
                                        </p:tav>
                                        <p:tav tm="100000">
                                          <p:val>
                                            <p:strVal val="#ppt_h"/>
                                          </p:val>
                                        </p:tav>
                                      </p:tavLst>
                                    </p:anim>
                                    <p:animEffect transition="in" filter="fade">
                                      <p:cBhvr>
                                        <p:cTn id="39" dur="1000"/>
                                        <p:tgtEl>
                                          <p:spTgt spid="93"/>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childTnLst>
                                </p:cTn>
                              </p:par>
                              <p:par>
                                <p:cTn id="44" presetID="22" presetClass="entr" presetSubtype="1"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up)">
                                      <p:cBhvr>
                                        <p:cTn id="46" dur="1000"/>
                                        <p:tgtEl>
                                          <p:spTgt spid="54"/>
                                        </p:tgtEl>
                                      </p:cBhvr>
                                    </p:animEffect>
                                  </p:childTnLst>
                                </p:cTn>
                              </p:par>
                            </p:childTnLst>
                          </p:cTn>
                        </p:par>
                        <p:par>
                          <p:cTn id="47" fill="hold">
                            <p:stCondLst>
                              <p:cond delay="7000"/>
                            </p:stCondLst>
                            <p:childTnLst>
                              <p:par>
                                <p:cTn id="48" presetID="22" presetClass="entr" presetSubtype="8" fill="hold" nodeType="afterEffect">
                                  <p:stCondLst>
                                    <p:cond delay="0"/>
                                  </p:stCondLst>
                                  <p:childTnLst>
                                    <p:set>
                                      <p:cBhvr>
                                        <p:cTn id="49" dur="1" fill="hold">
                                          <p:stCondLst>
                                            <p:cond delay="0"/>
                                          </p:stCondLst>
                                        </p:cTn>
                                        <p:tgtEl>
                                          <p:spTgt spid="98"/>
                                        </p:tgtEl>
                                        <p:attrNameLst>
                                          <p:attrName>style.visibility</p:attrName>
                                        </p:attrNameLst>
                                      </p:cBhvr>
                                      <p:to>
                                        <p:strVal val="visible"/>
                                      </p:to>
                                    </p:set>
                                    <p:animEffect transition="in" filter="wipe(left)">
                                      <p:cBhvr>
                                        <p:cTn id="50" dur="1000"/>
                                        <p:tgtEl>
                                          <p:spTgt spid="98"/>
                                        </p:tgtEl>
                                      </p:cBhvr>
                                    </p:animEffect>
                                  </p:childTnLst>
                                </p:cTn>
                              </p:par>
                              <p:par>
                                <p:cTn id="51" presetID="22" presetClass="entr" presetSubtype="2"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right)">
                                      <p:cBhvr>
                                        <p:cTn id="53" dur="1000"/>
                                        <p:tgtEl>
                                          <p:spTgt spid="62"/>
                                        </p:tgtEl>
                                      </p:cBhvr>
                                    </p:animEffect>
                                  </p:childTnLst>
                                </p:cTn>
                              </p:par>
                            </p:childTnLst>
                          </p:cTn>
                        </p:par>
                        <p:par>
                          <p:cTn id="54" fill="hold">
                            <p:stCondLst>
                              <p:cond delay="8000"/>
                            </p:stCondLst>
                            <p:childTnLst>
                              <p:par>
                                <p:cTn id="55" presetID="22" presetClass="entr" presetSubtype="8"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left)">
                                      <p:cBhvr>
                                        <p:cTn id="57" dur="500"/>
                                        <p:tgtEl>
                                          <p:spTgt spid="67"/>
                                        </p:tgtEl>
                                      </p:cBhvr>
                                    </p:animEffect>
                                  </p:childTnLst>
                                </p:cTn>
                              </p:par>
                              <p:par>
                                <p:cTn id="58" presetID="22" presetClass="entr" presetSubtype="2" fill="hold"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right)">
                                      <p:cBhvr>
                                        <p:cTn id="60" dur="500"/>
                                        <p:tgtEl>
                                          <p:spTgt spid="68"/>
                                        </p:tgtEl>
                                      </p:cBhvr>
                                    </p:animEffect>
                                  </p:childTnLst>
                                </p:cTn>
                              </p:par>
                            </p:childTnLst>
                          </p:cTn>
                        </p:par>
                        <p:par>
                          <p:cTn id="61" fill="hold">
                            <p:stCondLst>
                              <p:cond delay="8500"/>
                            </p:stCondLst>
                            <p:childTnLst>
                              <p:par>
                                <p:cTn id="62" presetID="10" presetClass="entr" presetSubtype="0" fill="hold" grpId="0"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1000"/>
                                        <p:tgtEl>
                                          <p:spTgt spid="64"/>
                                        </p:tgtEl>
                                      </p:cBhvr>
                                    </p:animEffect>
                                  </p:childTnLst>
                                </p:cTn>
                              </p:par>
                              <p:par>
                                <p:cTn id="65" presetID="22" presetClass="entr" presetSubtype="8"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left)">
                                      <p:cBhvr>
                                        <p:cTn id="67" dur="10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1" fill="hold" nodeType="click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slide(fromTop)">
                                      <p:cBhvr>
                                        <p:cTn id="72" dur="1000"/>
                                        <p:tgtEl>
                                          <p:spTgt spid="104"/>
                                        </p:tgtEl>
                                      </p:cBhvr>
                                    </p:animEffec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105">
                                            <p:txEl>
                                              <p:pRg st="0" end="0"/>
                                            </p:txEl>
                                          </p:spTgt>
                                        </p:tgtEl>
                                        <p:attrNameLst>
                                          <p:attrName>style.visibility</p:attrName>
                                        </p:attrNameLst>
                                      </p:cBhvr>
                                      <p:to>
                                        <p:strVal val="visible"/>
                                      </p:to>
                                    </p:set>
                                    <p:animEffect transition="in" filter="wipe(left)">
                                      <p:cBhvr>
                                        <p:cTn id="76" dur="1000"/>
                                        <p:tgtEl>
                                          <p:spTgt spid="105">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05">
                                            <p:txEl>
                                              <p:pRg st="1" end="1"/>
                                            </p:txEl>
                                          </p:spTgt>
                                        </p:tgtEl>
                                        <p:attrNameLst>
                                          <p:attrName>style.visibility</p:attrName>
                                        </p:attrNameLst>
                                      </p:cBhvr>
                                      <p:to>
                                        <p:strVal val="visible"/>
                                      </p:to>
                                    </p:set>
                                    <p:animEffect transition="in" filter="wipe(left)">
                                      <p:cBhvr>
                                        <p:cTn id="81" dur="1000"/>
                                        <p:tgtEl>
                                          <p:spTgt spid="105">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05">
                                            <p:txEl>
                                              <p:pRg st="2" end="2"/>
                                            </p:txEl>
                                          </p:spTgt>
                                        </p:tgtEl>
                                        <p:attrNameLst>
                                          <p:attrName>style.visibility</p:attrName>
                                        </p:attrNameLst>
                                      </p:cBhvr>
                                      <p:to>
                                        <p:strVal val="visible"/>
                                      </p:to>
                                    </p:set>
                                    <p:animEffect transition="in" filter="wipe(left)">
                                      <p:cBhvr>
                                        <p:cTn id="86" dur="1000"/>
                                        <p:tgtEl>
                                          <p:spTgt spid="105">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05">
                                            <p:txEl>
                                              <p:pRg st="3" end="3"/>
                                            </p:txEl>
                                          </p:spTgt>
                                        </p:tgtEl>
                                        <p:attrNameLst>
                                          <p:attrName>style.visibility</p:attrName>
                                        </p:attrNameLst>
                                      </p:cBhvr>
                                      <p:to>
                                        <p:strVal val="visible"/>
                                      </p:to>
                                    </p:set>
                                    <p:animEffect transition="in" filter="wipe(left)">
                                      <p:cBhvr>
                                        <p:cTn id="91" dur="1000"/>
                                        <p:tgtEl>
                                          <p:spTgt spid="105">
                                            <p:txEl>
                                              <p:pRg st="3" end="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05">
                                            <p:txEl>
                                              <p:pRg st="4" end="4"/>
                                            </p:txEl>
                                          </p:spTgt>
                                        </p:tgtEl>
                                        <p:attrNameLst>
                                          <p:attrName>style.visibility</p:attrName>
                                        </p:attrNameLst>
                                      </p:cBhvr>
                                      <p:to>
                                        <p:strVal val="visible"/>
                                      </p:to>
                                    </p:set>
                                    <p:animEffect transition="in" filter="wipe(left)">
                                      <p:cBhvr>
                                        <p:cTn id="96" dur="1000"/>
                                        <p:tgtEl>
                                          <p:spTgt spid="105">
                                            <p:txEl>
                                              <p:pRg st="4" end="4"/>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05">
                                            <p:txEl>
                                              <p:pRg st="5" end="5"/>
                                            </p:txEl>
                                          </p:spTgt>
                                        </p:tgtEl>
                                        <p:attrNameLst>
                                          <p:attrName>style.visibility</p:attrName>
                                        </p:attrNameLst>
                                      </p:cBhvr>
                                      <p:to>
                                        <p:strVal val="visible"/>
                                      </p:to>
                                    </p:set>
                                    <p:animEffect transition="in" filter="wipe(left)">
                                      <p:cBhvr>
                                        <p:cTn id="101" dur="1000"/>
                                        <p:tgtEl>
                                          <p:spTgt spid="1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1" name="Picture 1" descr="D:\Aeshen\TechNet 2007\06-June\TDM Deck\New Content\Graphics\colored-fan-3parts.png"/>
          <p:cNvPicPr>
            <a:picLocks noChangeAspect="1" noChangeArrowheads="1"/>
          </p:cNvPicPr>
          <p:nvPr/>
        </p:nvPicPr>
        <p:blipFill>
          <a:blip r:embed="rId3"/>
          <a:srcRect/>
          <a:stretch>
            <a:fillRect/>
          </a:stretch>
        </p:blipFill>
        <p:spPr bwMode="auto">
          <a:xfrm>
            <a:off x="-209550" y="1571625"/>
            <a:ext cx="9540875" cy="5495925"/>
          </a:xfrm>
          <a:prstGeom prst="rect">
            <a:avLst/>
          </a:prstGeom>
          <a:noFill/>
          <a:ln w="9525">
            <a:noFill/>
            <a:miter lim="800000"/>
            <a:headEnd/>
            <a:tailEnd/>
          </a:ln>
        </p:spPr>
      </p:pic>
      <p:grpSp>
        <p:nvGrpSpPr>
          <p:cNvPr id="2" name="Group 6"/>
          <p:cNvGrpSpPr/>
          <p:nvPr/>
        </p:nvGrpSpPr>
        <p:grpSpPr>
          <a:xfrm>
            <a:off x="2999232" y="1554480"/>
            <a:ext cx="3200400" cy="3200400"/>
            <a:chOff x="2831131" y="1864958"/>
            <a:chExt cx="3493470" cy="3493470"/>
          </a:xfrm>
          <a:gradFill flip="none" rotWithShape="1">
            <a:gsLst>
              <a:gs pos="18000">
                <a:srgbClr val="00B050">
                  <a:alpha val="80000"/>
                </a:srgbClr>
              </a:gs>
              <a:gs pos="100000">
                <a:srgbClr val="CCFF99">
                  <a:alpha val="80000"/>
                </a:srgbClr>
              </a:gs>
            </a:gsLst>
            <a:path path="circle">
              <a:fillToRect l="50000" t="50000" r="50000" b="50000"/>
            </a:path>
            <a:tileRect/>
          </a:gradFill>
          <a:effectLst>
            <a:outerShdw blurRad="50800" dist="38100" dir="5400000" algn="t" rotWithShape="0">
              <a:prstClr val="black">
                <a:alpha val="40000"/>
              </a:prstClr>
            </a:outerShdw>
          </a:effectLst>
        </p:grpSpPr>
        <p:sp>
          <p:nvSpPr>
            <p:cNvPr id="25" name="Oval 24"/>
            <p:cNvSpPr/>
            <p:nvPr/>
          </p:nvSpPr>
          <p:spPr bwMode="auto">
            <a:xfrm>
              <a:off x="2831131" y="1864958"/>
              <a:ext cx="3493470" cy="3493470"/>
            </a:xfrm>
            <a:prstGeom prst="ellipse">
              <a:avLst/>
            </a:prstGeom>
            <a:grp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endParaRPr lang="en-US" sz="3600" dirty="0">
                <a:solidFill>
                  <a:srgbClr val="FFFFFF"/>
                </a:solidFill>
                <a:latin typeface="微软雅黑" pitchFamily="34" charset="-122"/>
                <a:ea typeface="微软雅黑" pitchFamily="34" charset="-122"/>
              </a:endParaRPr>
            </a:p>
          </p:txBody>
        </p:sp>
        <p:sp>
          <p:nvSpPr>
            <p:cNvPr id="27" name="Oval 26"/>
            <p:cNvSpPr/>
            <p:nvPr/>
          </p:nvSpPr>
          <p:spPr bwMode="auto">
            <a:xfrm>
              <a:off x="3066566" y="2100393"/>
              <a:ext cx="3022600" cy="3022600"/>
            </a:xfrm>
            <a:prstGeom prst="ellipse">
              <a:avLst/>
            </a:prstGeom>
            <a:grpFill/>
            <a:ln w="19050" cap="flat" cmpd="sng" algn="ctr">
              <a:noFill/>
              <a:prstDash val="solid"/>
              <a:round/>
              <a:headEnd type="none" w="med" len="med"/>
              <a:tailEnd type="none" w="med" len="med"/>
            </a:ln>
            <a:effectLst>
              <a:outerShdw blurRad="254000" algn="ctr" rotWithShape="0">
                <a:prstClr val="black">
                  <a:alpha val="10000"/>
                </a:prstClr>
              </a:outerShdw>
            </a:effectLst>
          </p:spPr>
          <p:txBody>
            <a:bodyPr wrap="none" anchor="ctr"/>
            <a:lstStyle/>
            <a:p>
              <a:pPr>
                <a:defRPr/>
              </a:pPr>
              <a:endParaRPr lang="en-US" sz="3600" dirty="0">
                <a:solidFill>
                  <a:srgbClr val="FFFFFF"/>
                </a:solidFill>
                <a:latin typeface="微软雅黑" pitchFamily="34" charset="-122"/>
                <a:ea typeface="微软雅黑" pitchFamily="34" charset="-122"/>
              </a:endParaRPr>
            </a:p>
          </p:txBody>
        </p:sp>
      </p:grpSp>
      <p:sp>
        <p:nvSpPr>
          <p:cNvPr id="12300" name="Rectangle 12"/>
          <p:cNvSpPr>
            <a:spLocks noGrp="1" noChangeArrowheads="1"/>
          </p:cNvSpPr>
          <p:nvPr>
            <p:ph type="title"/>
          </p:nvPr>
        </p:nvSpPr>
        <p:spPr>
          <a:xfrm>
            <a:off x="0" y="92075"/>
            <a:ext cx="9144000" cy="590550"/>
          </a:xfrm>
        </p:spPr>
        <p:txBody>
          <a:bodyPr/>
          <a:lstStyle/>
          <a:p>
            <a:pPr>
              <a:defRPr/>
            </a:pPr>
            <a:r>
              <a:rPr lang="zh-CN" altLang="en-US" sz="3600"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优化你的基础架构，提高服务器的可用性</a:t>
            </a:r>
            <a:endParaRPr lang="en-US" sz="36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2295" name="Rectangle 12"/>
          <p:cNvSpPr>
            <a:spLocks noChangeArrowheads="1"/>
          </p:cNvSpPr>
          <p:nvPr/>
        </p:nvSpPr>
        <p:spPr bwMode="auto">
          <a:xfrm>
            <a:off x="0" y="322263"/>
            <a:ext cx="8761413" cy="519112"/>
          </a:xfrm>
          <a:prstGeom prst="rect">
            <a:avLst/>
          </a:prstGeom>
          <a:noFill/>
          <a:ln w="9525">
            <a:noFill/>
            <a:miter lim="800000"/>
            <a:headEnd/>
            <a:tailEnd/>
          </a:ln>
        </p:spPr>
        <p:txBody>
          <a:bodyPr>
            <a:spAutoFit/>
          </a:bodyPr>
          <a:lstStyle/>
          <a:p>
            <a:pPr fontAlgn="auto">
              <a:spcBef>
                <a:spcPts val="0"/>
              </a:spcBef>
              <a:spcAft>
                <a:spcPts val="0"/>
              </a:spcAft>
              <a:defRPr/>
            </a:pPr>
            <a:endParaRPr lang="en-US" sz="2800" dirty="0">
              <a:solidFill>
                <a:srgbClr val="292929"/>
              </a:solidFill>
              <a:latin typeface="微软雅黑" pitchFamily="34" charset="-122"/>
              <a:ea typeface="微软雅黑" pitchFamily="34" charset="-122"/>
            </a:endParaRPr>
          </a:p>
        </p:txBody>
      </p:sp>
      <p:sp>
        <p:nvSpPr>
          <p:cNvPr id="17" name="Rectangle 16"/>
          <p:cNvSpPr/>
          <p:nvPr/>
        </p:nvSpPr>
        <p:spPr>
          <a:xfrm>
            <a:off x="6408738" y="2922588"/>
            <a:ext cx="2570162" cy="1187450"/>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en-US" sz="3200" kern="0" spc="-200" dirty="0">
                <a:solidFill>
                  <a:srgbClr val="FFFFFF"/>
                </a:solidFill>
                <a:latin typeface="微软雅黑" pitchFamily="34" charset="-122"/>
                <a:ea typeface="微软雅黑" pitchFamily="34" charset="-122"/>
                <a:sym typeface="Wingdings" pitchFamily="2" charset="2"/>
              </a:rPr>
              <a:t>Terminal Services </a:t>
            </a:r>
            <a:r>
              <a:rPr lang="en-US" sz="3200" kern="0" spc="-200" dirty="0" err="1">
                <a:solidFill>
                  <a:srgbClr val="FFFFFF"/>
                </a:solidFill>
                <a:latin typeface="微软雅黑" pitchFamily="34" charset="-122"/>
                <a:ea typeface="微软雅黑" pitchFamily="34" charset="-122"/>
                <a:sym typeface="Wingdings" pitchFamily="2" charset="2"/>
              </a:rPr>
              <a:t>RemoteApp</a:t>
            </a:r>
            <a:endParaRPr lang="en-US" sz="3200" kern="0" spc="-200" dirty="0">
              <a:solidFill>
                <a:srgbClr val="FFFFFF"/>
              </a:solidFill>
              <a:latin typeface="微软雅黑" pitchFamily="34" charset="-122"/>
              <a:ea typeface="微软雅黑" pitchFamily="34" charset="-122"/>
              <a:sym typeface="Wingdings" pitchFamily="2" charset="2"/>
            </a:endParaRPr>
          </a:p>
        </p:txBody>
      </p:sp>
      <p:sp>
        <p:nvSpPr>
          <p:cNvPr id="19" name="Rectangle 18"/>
          <p:cNvSpPr/>
          <p:nvPr/>
        </p:nvSpPr>
        <p:spPr>
          <a:xfrm>
            <a:off x="3001963" y="5021263"/>
            <a:ext cx="3171825" cy="1187450"/>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en-US" sz="3200" kern="0" spc="-200" dirty="0">
                <a:solidFill>
                  <a:srgbClr val="FFFFFF"/>
                </a:solidFill>
                <a:latin typeface="微软雅黑" pitchFamily="34" charset="-122"/>
                <a:ea typeface="微软雅黑" pitchFamily="34" charset="-122"/>
                <a:sym typeface="Wingdings" pitchFamily="2" charset="2"/>
              </a:rPr>
              <a:t>Terminal Services Gateway</a:t>
            </a:r>
          </a:p>
        </p:txBody>
      </p:sp>
      <p:sp>
        <p:nvSpPr>
          <p:cNvPr id="18" name="Rectangle 17"/>
          <p:cNvSpPr/>
          <p:nvPr/>
        </p:nvSpPr>
        <p:spPr>
          <a:xfrm>
            <a:off x="0" y="3082925"/>
            <a:ext cx="3028950" cy="1187450"/>
          </a:xfrm>
          <a:prstGeom prst="rect">
            <a:avLst/>
          </a:prstGeom>
        </p:spPr>
        <p:txBody>
          <a:bodyPr>
            <a:spAutoFit/>
          </a:bodyPr>
          <a:lstStyle/>
          <a:p>
            <a:pPr algn="ctr" defTabSz="911225" eaLnBrk="0" fontAlgn="auto" hangingPunct="0">
              <a:lnSpc>
                <a:spcPct val="75000"/>
              </a:lnSpc>
              <a:spcBef>
                <a:spcPts val="1200"/>
              </a:spcBef>
              <a:spcAft>
                <a:spcPts val="0"/>
              </a:spcAft>
              <a:buClr>
                <a:srgbClr val="FFEB1B"/>
              </a:buClr>
              <a:buSzPct val="100000"/>
              <a:defRPr/>
            </a:pPr>
            <a:r>
              <a:rPr lang="en-US" sz="3200" kern="0" spc="-200" dirty="0">
                <a:solidFill>
                  <a:srgbClr val="FFFFFF"/>
                </a:solidFill>
                <a:latin typeface="微软雅黑" pitchFamily="34" charset="-122"/>
                <a:ea typeface="微软雅黑" pitchFamily="34" charset="-122"/>
                <a:sym typeface="Wingdings" pitchFamily="2" charset="2"/>
              </a:rPr>
              <a:t>Windows Server Virtualization</a:t>
            </a:r>
          </a:p>
        </p:txBody>
      </p:sp>
      <p:sp>
        <p:nvSpPr>
          <p:cNvPr id="16" name="Rectangle 15"/>
          <p:cNvSpPr/>
          <p:nvPr/>
        </p:nvSpPr>
        <p:spPr>
          <a:xfrm>
            <a:off x="3063875" y="2922588"/>
            <a:ext cx="3079750" cy="595312"/>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zh-CN" altLang="en-US" sz="4400"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rPr>
              <a:t>虚拟化</a:t>
            </a:r>
            <a:endParaRPr lang="en-US" sz="4400"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endParaRPr>
          </a:p>
        </p:txBody>
      </p:sp>
      <p:sp>
        <p:nvSpPr>
          <p:cNvPr id="152585" name="TextBox 11">
            <a:hlinkClick r:id="rId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33121"/>
                                        </p:tgtEl>
                                        <p:attrNameLst>
                                          <p:attrName>style.visibility</p:attrName>
                                        </p:attrNameLst>
                                      </p:cBhvr>
                                      <p:to>
                                        <p:strVal val="visible"/>
                                      </p:to>
                                    </p:set>
                                    <p:animEffect transition="in" filter="wedge">
                                      <p:cBhvr>
                                        <p:cTn id="18" dur="2000"/>
                                        <p:tgtEl>
                                          <p:spTgt spid="133121"/>
                                        </p:tgtEl>
                                      </p:cBhvr>
                                    </p:animEffect>
                                  </p:childTnLst>
                                </p:cTn>
                              </p:par>
                            </p:childTnLst>
                          </p:cTn>
                        </p:par>
                        <p:par>
                          <p:cTn id="19" fill="hold">
                            <p:stCondLst>
                              <p:cond delay="2000"/>
                            </p:stCondLst>
                            <p:childTnLst>
                              <p:par>
                                <p:cTn id="20" presetID="23" presetClass="entr" presetSubtype="52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 calcmode="lin" valueType="num">
                                      <p:cBhvr>
                                        <p:cTn id="24" dur="1000" fill="hold"/>
                                        <p:tgtEl>
                                          <p:spTgt spid="18"/>
                                        </p:tgtEl>
                                        <p:attrNameLst>
                                          <p:attrName>ppt_x</p:attrName>
                                        </p:attrNameLst>
                                      </p:cBhvr>
                                      <p:tavLst>
                                        <p:tav tm="0">
                                          <p:val>
                                            <p:fltVal val="0.5"/>
                                          </p:val>
                                        </p:tav>
                                        <p:tav tm="100000">
                                          <p:val>
                                            <p:strVal val="#ppt_x"/>
                                          </p:val>
                                        </p:tav>
                                      </p:tavLst>
                                    </p:anim>
                                    <p:anim calcmode="lin" valueType="num">
                                      <p:cBhvr>
                                        <p:cTn id="25" dur="10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ppt_x</p:attrName>
                                        </p:attrNameLst>
                                      </p:cBhvr>
                                      <p:tavLst>
                                        <p:tav tm="0">
                                          <p:val>
                                            <p:fltVal val="0.5"/>
                                          </p:val>
                                        </p:tav>
                                        <p:tav tm="100000">
                                          <p:val>
                                            <p:strVal val="#ppt_x"/>
                                          </p:val>
                                        </p:tav>
                                      </p:tavLst>
                                    </p:anim>
                                    <p:anim calcmode="lin" valueType="num">
                                      <p:cBhvr>
                                        <p:cTn id="33" dur="10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52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p:val>
                                            <p:fltVal val="0.5"/>
                                          </p:val>
                                        </p:tav>
                                        <p:tav tm="100000">
                                          <p:val>
                                            <p:strVal val="#ppt_x"/>
                                          </p:val>
                                        </p:tav>
                                      </p:tavLst>
                                    </p:anim>
                                    <p:anim calcmode="lin" valueType="num">
                                      <p:cBhvr>
                                        <p:cTn id="41" dur="10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8"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ardrop 51"/>
          <p:cNvSpPr/>
          <p:nvPr/>
        </p:nvSpPr>
        <p:spPr bwMode="auto">
          <a:xfrm>
            <a:off x="8229600" y="0"/>
            <a:ext cx="923192" cy="791308"/>
          </a:xfrm>
          <a:prstGeom prst="teardrop">
            <a:avLst/>
          </a:prstGeom>
          <a:gradFill flip="none" rotWithShape="1">
            <a:gsLst>
              <a:gs pos="0">
                <a:srgbClr val="00B050">
                  <a:alpha val="50000"/>
                </a:srgbClr>
              </a:gs>
              <a:gs pos="50000">
                <a:srgbClr val="00EA6A">
                  <a:alpha val="30000"/>
                </a:srgbClr>
              </a:gs>
              <a:gs pos="100000">
                <a:srgbClr val="E0FFC1">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pic>
        <p:nvPicPr>
          <p:cNvPr id="154628" name="Picture 23" descr="Circular-Field"/>
          <p:cNvPicPr>
            <a:picLocks noChangeAspect="1" noChangeArrowheads="1"/>
          </p:cNvPicPr>
          <p:nvPr/>
        </p:nvPicPr>
        <p:blipFill>
          <a:blip r:embed="rId3"/>
          <a:srcRect/>
          <a:stretch>
            <a:fillRect/>
          </a:stretch>
        </p:blipFill>
        <p:spPr bwMode="auto">
          <a:xfrm>
            <a:off x="504825" y="1495425"/>
            <a:ext cx="8477250" cy="5211763"/>
          </a:xfrm>
          <a:prstGeom prst="rect">
            <a:avLst/>
          </a:prstGeom>
          <a:noFill/>
          <a:ln w="9525">
            <a:noFill/>
            <a:miter lim="800000"/>
            <a:headEnd/>
            <a:tailEnd/>
          </a:ln>
        </p:spPr>
      </p:pic>
      <p:pic>
        <p:nvPicPr>
          <p:cNvPr id="154629" name="Picture 23" descr="Circular-Field"/>
          <p:cNvPicPr>
            <a:picLocks noChangeAspect="1" noChangeArrowheads="1"/>
          </p:cNvPicPr>
          <p:nvPr/>
        </p:nvPicPr>
        <p:blipFill>
          <a:blip r:embed="rId3"/>
          <a:srcRect/>
          <a:stretch>
            <a:fillRect/>
          </a:stretch>
        </p:blipFill>
        <p:spPr bwMode="auto">
          <a:xfrm>
            <a:off x="506413" y="1503363"/>
            <a:ext cx="8477250" cy="5211762"/>
          </a:xfrm>
          <a:prstGeom prst="rect">
            <a:avLst/>
          </a:prstGeom>
          <a:noFill/>
          <a:ln w="9525">
            <a:noFill/>
            <a:miter lim="800000"/>
            <a:headEnd/>
            <a:tailEnd/>
          </a:ln>
        </p:spPr>
      </p:pic>
      <p:sp>
        <p:nvSpPr>
          <p:cNvPr id="35" name="Quad Arrow 34"/>
          <p:cNvSpPr/>
          <p:nvPr/>
        </p:nvSpPr>
        <p:spPr bwMode="auto">
          <a:xfrm rot="3978989">
            <a:off x="2746939" y="1659695"/>
            <a:ext cx="3960386" cy="4012305"/>
          </a:xfrm>
          <a:prstGeom prst="quadArrow">
            <a:avLst>
              <a:gd name="adj1" fmla="val 11557"/>
              <a:gd name="adj2" fmla="val 14901"/>
              <a:gd name="adj3" fmla="val 15813"/>
            </a:avLst>
          </a:prstGeom>
          <a:gradFill flip="none" rotWithShape="1">
            <a:gsLst>
              <a:gs pos="0">
                <a:schemeClr val="tx1">
                  <a:lumMod val="95000"/>
                  <a:alpha val="0"/>
                </a:schemeClr>
              </a:gs>
              <a:gs pos="40000">
                <a:schemeClr val="accent2">
                  <a:alpha val="60000"/>
                </a:schemeClr>
              </a:gs>
              <a:gs pos="71000">
                <a:schemeClr val="accent2">
                  <a:lumMod val="50000"/>
                  <a:alpha val="90000"/>
                </a:schemeClr>
              </a:gs>
            </a:gsLst>
            <a:path path="circle">
              <a:fillToRect l="50000" t="50000" r="50000" b="50000"/>
            </a:path>
            <a:tileRect/>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isometricRightUp"/>
            <a:lightRig rig="balanced" dir="t"/>
          </a:scene3d>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1518" name="Text Box 54"/>
          <p:cNvSpPr txBox="1">
            <a:spLocks noChangeArrowheads="1"/>
          </p:cNvSpPr>
          <p:nvPr/>
        </p:nvSpPr>
        <p:spPr bwMode="auto">
          <a:xfrm>
            <a:off x="2613025" y="6640513"/>
            <a:ext cx="184150" cy="366712"/>
          </a:xfrm>
          <a:prstGeom prst="rect">
            <a:avLst/>
          </a:prstGeom>
          <a:noFill/>
          <a:ln w="9525">
            <a:noFill/>
            <a:miter lim="800000"/>
            <a:headEnd/>
            <a:tailEnd/>
          </a:ln>
        </p:spPr>
        <p:txBody>
          <a:bodyPr wrap="none">
            <a:spAutoFit/>
          </a:bodyPr>
          <a:lstStyle/>
          <a:p>
            <a:pPr fontAlgn="auto">
              <a:spcBef>
                <a:spcPts val="0"/>
              </a:spcBef>
              <a:spcAft>
                <a:spcPts val="0"/>
              </a:spcAft>
              <a:defRPr/>
            </a:pPr>
            <a:endParaRPr lang="en-US" sz="1800" dirty="0">
              <a:solidFill>
                <a:srgbClr val="FFFFFF"/>
              </a:solidFill>
              <a:latin typeface="微软雅黑" pitchFamily="34" charset="-122"/>
              <a:ea typeface="微软雅黑" pitchFamily="34" charset="-122"/>
            </a:endParaRPr>
          </a:p>
        </p:txBody>
      </p:sp>
      <p:sp>
        <p:nvSpPr>
          <p:cNvPr id="32" name="Rectangle 4"/>
          <p:cNvSpPr txBox="1">
            <a:spLocks noChangeArrowheads="1"/>
          </p:cNvSpPr>
          <p:nvPr/>
        </p:nvSpPr>
        <p:spPr bwMode="auto">
          <a:xfrm>
            <a:off x="0" y="92075"/>
            <a:ext cx="8761413" cy="609600"/>
          </a:xfrm>
          <a:prstGeom prst="rect">
            <a:avLst/>
          </a:prstGeom>
          <a:noFill/>
          <a:ln w="9525" algn="ctr">
            <a:noFill/>
            <a:miter lim="800000"/>
            <a:headEnd/>
            <a:tailEnd/>
          </a:ln>
        </p:spPr>
        <p:txBody>
          <a:bodyPr>
            <a:spAutoFit/>
          </a:bodyPr>
          <a:lstStyle/>
          <a:p>
            <a:pPr>
              <a:lnSpc>
                <a:spcPct val="85000"/>
              </a:lnSpc>
              <a:defRPr/>
            </a:pPr>
            <a:r>
              <a:rPr lang="zh-CN" alt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虚拟化技术</a:t>
            </a:r>
            <a:endParaRPr 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38" name="Picture 9" descr="Logo-SoftGrid"/>
          <p:cNvPicPr>
            <a:picLocks noChangeAspect="1" noChangeArrowheads="1"/>
          </p:cNvPicPr>
          <p:nvPr/>
        </p:nvPicPr>
        <p:blipFill>
          <a:blip r:embed="rId4"/>
          <a:srcRect/>
          <a:stretch>
            <a:fillRect/>
          </a:stretch>
        </p:blipFill>
        <p:spPr bwMode="auto">
          <a:xfrm>
            <a:off x="7613650" y="5137150"/>
            <a:ext cx="914400" cy="396875"/>
          </a:xfrm>
          <a:prstGeom prst="rect">
            <a:avLst/>
          </a:prstGeom>
          <a:noFill/>
          <a:ln w="9525">
            <a:noFill/>
            <a:miter lim="800000"/>
            <a:headEnd/>
            <a:tailEnd/>
          </a:ln>
        </p:spPr>
      </p:pic>
      <p:pic>
        <p:nvPicPr>
          <p:cNvPr id="39" name="Picture 10" descr="Logo-Systems-Center"/>
          <p:cNvPicPr>
            <a:picLocks noChangeAspect="1" noChangeArrowheads="1"/>
          </p:cNvPicPr>
          <p:nvPr/>
        </p:nvPicPr>
        <p:blipFill>
          <a:blip r:embed="rId5"/>
          <a:srcRect/>
          <a:stretch>
            <a:fillRect/>
          </a:stretch>
        </p:blipFill>
        <p:spPr bwMode="auto">
          <a:xfrm>
            <a:off x="4010025" y="3662363"/>
            <a:ext cx="1428750" cy="385762"/>
          </a:xfrm>
          <a:prstGeom prst="rect">
            <a:avLst/>
          </a:prstGeom>
          <a:noFill/>
          <a:ln w="9525">
            <a:noFill/>
            <a:miter lim="800000"/>
            <a:headEnd/>
            <a:tailEnd/>
          </a:ln>
        </p:spPr>
      </p:pic>
      <p:pic>
        <p:nvPicPr>
          <p:cNvPr id="40" name="Picture 11" descr="Logo-Terminal-Services"/>
          <p:cNvPicPr>
            <a:picLocks noChangeAspect="1" noChangeArrowheads="1"/>
          </p:cNvPicPr>
          <p:nvPr/>
        </p:nvPicPr>
        <p:blipFill>
          <a:blip r:embed="rId6"/>
          <a:srcRect/>
          <a:stretch>
            <a:fillRect/>
          </a:stretch>
        </p:blipFill>
        <p:spPr bwMode="auto">
          <a:xfrm>
            <a:off x="520700" y="2295525"/>
            <a:ext cx="1520825" cy="339725"/>
          </a:xfrm>
          <a:prstGeom prst="rect">
            <a:avLst/>
          </a:prstGeom>
          <a:noFill/>
          <a:ln w="9525">
            <a:noFill/>
            <a:miter lim="800000"/>
            <a:headEnd/>
            <a:tailEnd/>
          </a:ln>
        </p:spPr>
      </p:pic>
      <p:pic>
        <p:nvPicPr>
          <p:cNvPr id="41" name="Picture 12" descr="Logo-Virtual-PC"/>
          <p:cNvPicPr>
            <a:picLocks noChangeAspect="1" noChangeArrowheads="1"/>
          </p:cNvPicPr>
          <p:nvPr/>
        </p:nvPicPr>
        <p:blipFill>
          <a:blip r:embed="rId7"/>
          <a:srcRect/>
          <a:stretch>
            <a:fillRect/>
          </a:stretch>
        </p:blipFill>
        <p:spPr bwMode="auto">
          <a:xfrm>
            <a:off x="515938" y="5000625"/>
            <a:ext cx="936625" cy="365125"/>
          </a:xfrm>
          <a:prstGeom prst="rect">
            <a:avLst/>
          </a:prstGeom>
          <a:noFill/>
          <a:ln w="9525">
            <a:noFill/>
            <a:miter lim="800000"/>
            <a:headEnd/>
            <a:tailEnd/>
          </a:ln>
        </p:spPr>
      </p:pic>
      <p:pic>
        <p:nvPicPr>
          <p:cNvPr id="42" name="Picture 13" descr="Logo-Virtual-Server-2005-R2"/>
          <p:cNvPicPr>
            <a:picLocks noChangeAspect="1" noChangeArrowheads="1"/>
          </p:cNvPicPr>
          <p:nvPr/>
        </p:nvPicPr>
        <p:blipFill>
          <a:blip r:embed="rId8"/>
          <a:srcRect/>
          <a:stretch>
            <a:fillRect/>
          </a:stretch>
        </p:blipFill>
        <p:spPr bwMode="auto">
          <a:xfrm>
            <a:off x="7281863" y="2195513"/>
            <a:ext cx="1663700" cy="322262"/>
          </a:xfrm>
          <a:prstGeom prst="rect">
            <a:avLst/>
          </a:prstGeom>
          <a:noFill/>
          <a:ln w="9525">
            <a:noFill/>
            <a:miter lim="800000"/>
            <a:headEnd/>
            <a:tailEnd/>
          </a:ln>
        </p:spPr>
      </p:pic>
      <p:pic>
        <p:nvPicPr>
          <p:cNvPr id="57" name="Picture 2" descr="D:\Aeshen\TechNet 2006\12-December\Msft-longhorn-papers\TDM Deck\Windows Illustration Icons\Server.png"/>
          <p:cNvPicPr>
            <a:picLocks noChangeAspect="1" noChangeArrowheads="1"/>
          </p:cNvPicPr>
          <p:nvPr/>
        </p:nvPicPr>
        <p:blipFill>
          <a:blip r:embed="rId9"/>
          <a:srcRect/>
          <a:stretch>
            <a:fillRect/>
          </a:stretch>
        </p:blipFill>
        <p:spPr bwMode="auto">
          <a:xfrm>
            <a:off x="6016625" y="1536700"/>
            <a:ext cx="1047750" cy="1433513"/>
          </a:xfrm>
          <a:prstGeom prst="rect">
            <a:avLst/>
          </a:prstGeom>
          <a:noFill/>
          <a:effectLst>
            <a:outerShdw blurRad="50800" dist="38100" dir="2700000" algn="tl" rotWithShape="0">
              <a:prstClr val="black">
                <a:alpha val="40000"/>
              </a:prstClr>
            </a:outerShdw>
          </a:effectLst>
        </p:spPr>
      </p:pic>
      <p:grpSp>
        <p:nvGrpSpPr>
          <p:cNvPr id="3" name="Group 68"/>
          <p:cNvGrpSpPr>
            <a:grpSpLocks/>
          </p:cNvGrpSpPr>
          <p:nvPr/>
        </p:nvGrpSpPr>
        <p:grpSpPr bwMode="auto">
          <a:xfrm>
            <a:off x="6469063" y="2378075"/>
            <a:ext cx="671512" cy="682625"/>
            <a:chOff x="6468694" y="2377486"/>
            <a:chExt cx="672393" cy="683340"/>
          </a:xfrm>
        </p:grpSpPr>
        <p:pic>
          <p:nvPicPr>
            <p:cNvPr id="61" name="Picture 2" descr="D:\Aeshen\TechNet 2006\12-December\Msft-longhorn-papers\TDM Deck\Windows Illustration Icons\Server.png"/>
            <p:cNvPicPr>
              <a:picLocks noChangeAspect="1" noChangeArrowheads="1"/>
            </p:cNvPicPr>
            <p:nvPr/>
          </p:nvPicPr>
          <p:blipFill>
            <a:blip r:embed="rId10" cstate="print"/>
            <a:srcRect/>
            <a:stretch>
              <a:fillRect/>
            </a:stretch>
          </p:blipFill>
          <p:spPr bwMode="auto">
            <a:xfrm>
              <a:off x="6468694" y="2377486"/>
              <a:ext cx="467751" cy="64008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pic>
        <p:pic>
          <p:nvPicPr>
            <p:cNvPr id="62" name="Picture 2" descr="D:\Aeshen\TechNet 2006\12-December\Msft-longhorn-papers\TDM Deck\Windows Illustration Icons\Server.png"/>
            <p:cNvPicPr>
              <a:picLocks noChangeAspect="1" noChangeArrowheads="1"/>
            </p:cNvPicPr>
            <p:nvPr/>
          </p:nvPicPr>
          <p:blipFill>
            <a:blip r:embed="rId10" cstate="print"/>
            <a:srcRect/>
            <a:stretch>
              <a:fillRect/>
            </a:stretch>
          </p:blipFill>
          <p:spPr bwMode="auto">
            <a:xfrm>
              <a:off x="6673336" y="2420746"/>
              <a:ext cx="467751" cy="64008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pic>
      </p:grpSp>
      <p:pic>
        <p:nvPicPr>
          <p:cNvPr id="63" name="Picture 1" descr="D:\Aeshen\TechNet 2006\12-December\Msft-longhorn-papers\TDM Deck\Windows Illustration Icons\Computer.png"/>
          <p:cNvPicPr>
            <a:picLocks noChangeAspect="1" noChangeArrowheads="1"/>
          </p:cNvPicPr>
          <p:nvPr/>
        </p:nvPicPr>
        <p:blipFill>
          <a:blip r:embed="rId11"/>
          <a:srcRect/>
          <a:stretch>
            <a:fillRect/>
          </a:stretch>
        </p:blipFill>
        <p:spPr bwMode="auto">
          <a:xfrm>
            <a:off x="1808163" y="3940175"/>
            <a:ext cx="1419225" cy="1417638"/>
          </a:xfrm>
          <a:prstGeom prst="rect">
            <a:avLst/>
          </a:prstGeom>
          <a:noFill/>
          <a:ln>
            <a:noFill/>
          </a:ln>
          <a:effectLst>
            <a:outerShdw blurRad="50800" dist="38100" dir="2700000" algn="tl" rotWithShape="0">
              <a:prstClr val="black">
                <a:alpha val="40000"/>
              </a:prstClr>
            </a:outerShdw>
          </a:effectLst>
        </p:spPr>
      </p:pic>
      <p:pic>
        <p:nvPicPr>
          <p:cNvPr id="56" name="Picture 1" descr="D:\Aeshen\TechNet 2006\12-December\Msft-longhorn-papers\TDM Deck\Windows Illustration Icons\Computer.png"/>
          <p:cNvPicPr>
            <a:picLocks noChangeAspect="1" noChangeArrowheads="1"/>
          </p:cNvPicPr>
          <p:nvPr/>
        </p:nvPicPr>
        <p:blipFill>
          <a:blip r:embed="rId11" cstate="print"/>
          <a:srcRect/>
          <a:stretch>
            <a:fillRect/>
          </a:stretch>
        </p:blipFill>
        <p:spPr bwMode="auto">
          <a:xfrm>
            <a:off x="2792505" y="4671905"/>
            <a:ext cx="785281" cy="785281"/>
          </a:xfrm>
          <a:prstGeom prst="rect">
            <a:avLst/>
          </a:prstGeom>
          <a:noFill/>
          <a:ln>
            <a:noFill/>
          </a:ln>
          <a:effectLst>
            <a:glow rad="63500">
              <a:schemeClr val="accent2">
                <a:satMod val="175000"/>
                <a:alpha val="40000"/>
              </a:schemeClr>
            </a:glow>
            <a:outerShdw blurRad="50800" dist="38100" dir="2700000" algn="tl" rotWithShape="0">
              <a:prstClr val="black">
                <a:alpha val="40000"/>
              </a:prstClr>
            </a:outerShdw>
          </a:effectLst>
        </p:spPr>
      </p:pic>
      <p:pic>
        <p:nvPicPr>
          <p:cNvPr id="59" name="Picture 1" descr="D:\Aeshen\TechNet 2006\12-December\Msft-longhorn-papers\TDM Deck\Windows Illustration Icons\Computer.png"/>
          <p:cNvPicPr>
            <a:picLocks noChangeAspect="1" noChangeArrowheads="1"/>
          </p:cNvPicPr>
          <p:nvPr/>
        </p:nvPicPr>
        <p:blipFill>
          <a:blip r:embed="rId11"/>
          <a:srcRect/>
          <a:stretch>
            <a:fillRect/>
          </a:stretch>
        </p:blipFill>
        <p:spPr bwMode="auto">
          <a:xfrm>
            <a:off x="2206625" y="1414463"/>
            <a:ext cx="1417638" cy="1417637"/>
          </a:xfrm>
          <a:prstGeom prst="rect">
            <a:avLst/>
          </a:prstGeom>
          <a:noFill/>
          <a:ln>
            <a:noFill/>
          </a:ln>
          <a:effectLst>
            <a:outerShdw blurRad="50800" dist="38100" dir="2700000" algn="tl" rotWithShape="0">
              <a:prstClr val="black">
                <a:alpha val="40000"/>
              </a:prstClr>
            </a:outerShdw>
          </a:effectLst>
        </p:spPr>
      </p:pic>
      <p:pic>
        <p:nvPicPr>
          <p:cNvPr id="60" name="Picture 1" descr="D:\Aeshen\TechNet 2006\12-December\Msft-longhorn-papers\TDM Deck\Windows Illustration Icons\Computer.png"/>
          <p:cNvPicPr>
            <a:picLocks noChangeAspect="1" noChangeArrowheads="1"/>
          </p:cNvPicPr>
          <p:nvPr/>
        </p:nvPicPr>
        <p:blipFill>
          <a:blip r:embed="rId11"/>
          <a:srcRect/>
          <a:stretch>
            <a:fillRect/>
          </a:stretch>
        </p:blipFill>
        <p:spPr bwMode="auto">
          <a:xfrm>
            <a:off x="5699125" y="4202113"/>
            <a:ext cx="1417638" cy="1417637"/>
          </a:xfrm>
          <a:prstGeom prst="rect">
            <a:avLst/>
          </a:prstGeom>
          <a:noFill/>
          <a:ln>
            <a:noFill/>
          </a:ln>
          <a:effectLst>
            <a:outerShdw blurRad="50800" dist="38100" dir="2700000" algn="tl" rotWithShape="0">
              <a:prstClr val="black">
                <a:alpha val="40000"/>
              </a:prstClr>
            </a:outerShdw>
          </a:effectLst>
        </p:spPr>
      </p:pic>
      <p:pic>
        <p:nvPicPr>
          <p:cNvPr id="228353" name="Picture 1" descr="D:\Aeshen\TechNet 2006\12-December\Msft-longhorn-papers\TDM Deck\Windows Illustration Icons\New\balls_in_box.png"/>
          <p:cNvPicPr>
            <a:picLocks noChangeAspect="1" noChangeArrowheads="1"/>
          </p:cNvPicPr>
          <p:nvPr/>
        </p:nvPicPr>
        <p:blipFill>
          <a:blip r:embed="rId12"/>
          <a:srcRect/>
          <a:stretch>
            <a:fillRect/>
          </a:stretch>
        </p:blipFill>
        <p:spPr bwMode="auto">
          <a:xfrm>
            <a:off x="6653213" y="5103813"/>
            <a:ext cx="544512" cy="576262"/>
          </a:xfrm>
          <a:prstGeom prst="rect">
            <a:avLst/>
          </a:prstGeom>
          <a:noFill/>
          <a:effectLst>
            <a:outerShdw blurRad="50800" dist="38100" dir="2700000" algn="tl" rotWithShape="0">
              <a:prstClr val="black">
                <a:alpha val="40000"/>
              </a:prstClr>
            </a:outerShdw>
          </a:effectLst>
        </p:spPr>
      </p:pic>
      <p:sp>
        <p:nvSpPr>
          <p:cNvPr id="37" name="TextBox 36"/>
          <p:cNvSpPr txBox="1"/>
          <p:nvPr/>
        </p:nvSpPr>
        <p:spPr>
          <a:xfrm>
            <a:off x="7224713" y="2538413"/>
            <a:ext cx="1687512" cy="517525"/>
          </a:xfrm>
          <a:prstGeom prst="rect">
            <a:avLst/>
          </a:prstGeom>
          <a:noFill/>
        </p:spPr>
        <p:txBody>
          <a:bodyPr>
            <a:spAutoFit/>
          </a:bodyPr>
          <a:lstStyle/>
          <a:p>
            <a:pPr fontAlgn="auto">
              <a:spcBef>
                <a:spcPts val="0"/>
              </a:spcBef>
              <a:spcAft>
                <a:spcPts val="0"/>
              </a:spcAft>
              <a:defRPr/>
            </a:pPr>
            <a:r>
              <a:rPr lang="en-US" sz="1400" dirty="0">
                <a:solidFill>
                  <a:srgbClr val="FFFFFF"/>
                </a:solidFill>
                <a:latin typeface="微软雅黑" pitchFamily="34" charset="-122"/>
                <a:ea typeface="微软雅黑" pitchFamily="34" charset="-122"/>
              </a:rPr>
              <a:t>Windows Server Virtualization</a:t>
            </a:r>
            <a:endParaRPr lang="en-US" sz="1400" dirty="0">
              <a:solidFill>
                <a:srgbClr val="FFFFFF"/>
              </a:solidFill>
              <a:latin typeface="微软雅黑" pitchFamily="34" charset="-122"/>
              <a:ea typeface="微软雅黑" pitchFamily="34" charset="-122"/>
            </a:endParaRPr>
          </a:p>
        </p:txBody>
      </p:sp>
      <p:sp>
        <p:nvSpPr>
          <p:cNvPr id="43" name="Rounded Rectangle 42"/>
          <p:cNvSpPr/>
          <p:nvPr/>
        </p:nvSpPr>
        <p:spPr bwMode="auto">
          <a:xfrm>
            <a:off x="7255564" y="1469584"/>
            <a:ext cx="1728216" cy="640080"/>
          </a:xfrm>
          <a:prstGeom prst="roundRect">
            <a:avLst/>
          </a:prstGeom>
          <a:gradFill rotWithShape="0">
            <a:gsLst>
              <a:gs pos="0">
                <a:schemeClr val="accent2">
                  <a:lumMod val="50000"/>
                  <a:alpha val="90000"/>
                </a:schemeClr>
              </a:gs>
              <a:gs pos="100000">
                <a:schemeClr val="accent2">
                  <a:alpha val="9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fontAlgn="auto">
              <a:spcBef>
                <a:spcPts val="0"/>
              </a:spcBef>
              <a:spcAft>
                <a:spcPts val="0"/>
              </a:spcAft>
              <a:defRPr/>
            </a:pPr>
            <a:r>
              <a:rPr lang="zh-CN" altLang="en-US" sz="1800" dirty="0">
                <a:solidFill>
                  <a:srgbClr val="FFFFFF"/>
                </a:solidFill>
                <a:latin typeface="微软雅黑" pitchFamily="34" charset="-122"/>
                <a:ea typeface="微软雅黑" pitchFamily="34" charset="-122"/>
              </a:rPr>
              <a:t>服务器虚拟化</a:t>
            </a:r>
            <a:endParaRPr lang="en-US" sz="1800" dirty="0">
              <a:solidFill>
                <a:srgbClr val="FFFFFF"/>
              </a:solidFill>
              <a:latin typeface="微软雅黑" pitchFamily="34" charset="-122"/>
              <a:ea typeface="微软雅黑" pitchFamily="34" charset="-122"/>
            </a:endParaRPr>
          </a:p>
        </p:txBody>
      </p:sp>
      <p:sp>
        <p:nvSpPr>
          <p:cNvPr id="44" name="Rounded Rectangle 43"/>
          <p:cNvSpPr/>
          <p:nvPr/>
        </p:nvSpPr>
        <p:spPr bwMode="auto">
          <a:xfrm>
            <a:off x="417443" y="1621984"/>
            <a:ext cx="1728216" cy="638754"/>
          </a:xfrm>
          <a:prstGeom prst="roundRect">
            <a:avLst/>
          </a:prstGeom>
          <a:gradFill rotWithShape="0">
            <a:gsLst>
              <a:gs pos="0">
                <a:schemeClr val="accent2">
                  <a:lumMod val="50000"/>
                  <a:alpha val="90000"/>
                </a:schemeClr>
              </a:gs>
              <a:gs pos="100000">
                <a:schemeClr val="accent2">
                  <a:alpha val="9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fontAlgn="auto">
              <a:spcBef>
                <a:spcPts val="0"/>
              </a:spcBef>
              <a:spcAft>
                <a:spcPts val="0"/>
              </a:spcAft>
              <a:defRPr/>
            </a:pPr>
            <a:r>
              <a:rPr lang="zh-CN" altLang="en-US" sz="1800" dirty="0">
                <a:solidFill>
                  <a:srgbClr val="FFFFFF"/>
                </a:solidFill>
                <a:latin typeface="微软雅黑" pitchFamily="34" charset="-122"/>
                <a:ea typeface="微软雅黑" pitchFamily="34" charset="-122"/>
              </a:rPr>
              <a:t>展现层虚拟化</a:t>
            </a:r>
            <a:endParaRPr lang="en-US" sz="1800" dirty="0">
              <a:solidFill>
                <a:srgbClr val="FFFFFF"/>
              </a:solidFill>
              <a:latin typeface="微软雅黑" pitchFamily="34" charset="-122"/>
              <a:ea typeface="微软雅黑" pitchFamily="34" charset="-122"/>
            </a:endParaRPr>
          </a:p>
        </p:txBody>
      </p:sp>
      <p:sp>
        <p:nvSpPr>
          <p:cNvPr id="58" name="Rounded Rectangle 57"/>
          <p:cNvSpPr/>
          <p:nvPr/>
        </p:nvSpPr>
        <p:spPr bwMode="auto">
          <a:xfrm>
            <a:off x="7169424" y="4395002"/>
            <a:ext cx="1974576" cy="640080"/>
          </a:xfrm>
          <a:prstGeom prst="roundRect">
            <a:avLst/>
          </a:prstGeom>
          <a:gradFill rotWithShape="0">
            <a:gsLst>
              <a:gs pos="0">
                <a:schemeClr val="accent2">
                  <a:lumMod val="50000"/>
                  <a:alpha val="90000"/>
                </a:schemeClr>
              </a:gs>
              <a:gs pos="100000">
                <a:schemeClr val="accent2">
                  <a:alpha val="9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fontAlgn="auto">
              <a:spcBef>
                <a:spcPts val="0"/>
              </a:spcBef>
              <a:spcAft>
                <a:spcPts val="0"/>
              </a:spcAft>
              <a:defRPr/>
            </a:pPr>
            <a:r>
              <a:rPr lang="zh-CN" altLang="en-US" sz="1800" dirty="0">
                <a:solidFill>
                  <a:srgbClr val="FFFFFF"/>
                </a:solidFill>
                <a:latin typeface="微软雅黑" pitchFamily="34" charset="-122"/>
                <a:ea typeface="微软雅黑" pitchFamily="34" charset="-122"/>
              </a:rPr>
              <a:t>应用程序虚拟化</a:t>
            </a:r>
            <a:endParaRPr lang="en-US" sz="1800" dirty="0">
              <a:solidFill>
                <a:srgbClr val="FFFFFF"/>
              </a:solidFill>
              <a:latin typeface="微软雅黑" pitchFamily="34" charset="-122"/>
              <a:ea typeface="微软雅黑" pitchFamily="34" charset="-122"/>
            </a:endParaRPr>
          </a:p>
        </p:txBody>
      </p:sp>
      <p:sp>
        <p:nvSpPr>
          <p:cNvPr id="64" name="Rounded Rectangle 63"/>
          <p:cNvSpPr/>
          <p:nvPr/>
        </p:nvSpPr>
        <p:spPr bwMode="auto">
          <a:xfrm>
            <a:off x="91440" y="4249227"/>
            <a:ext cx="1728216" cy="640080"/>
          </a:xfrm>
          <a:prstGeom prst="roundRect">
            <a:avLst/>
          </a:prstGeom>
          <a:gradFill rotWithShape="0">
            <a:gsLst>
              <a:gs pos="0">
                <a:schemeClr val="accent2">
                  <a:lumMod val="50000"/>
                  <a:alpha val="90000"/>
                </a:schemeClr>
              </a:gs>
              <a:gs pos="100000">
                <a:schemeClr val="accent2">
                  <a:alpha val="9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fontAlgn="auto">
              <a:spcBef>
                <a:spcPts val="0"/>
              </a:spcBef>
              <a:spcAft>
                <a:spcPts val="0"/>
              </a:spcAft>
              <a:defRPr/>
            </a:pPr>
            <a:r>
              <a:rPr lang="zh-CN" altLang="en-US" sz="1800" dirty="0">
                <a:solidFill>
                  <a:srgbClr val="FFFFFF"/>
                </a:solidFill>
                <a:latin typeface="微软雅黑" pitchFamily="34" charset="-122"/>
                <a:ea typeface="微软雅黑" pitchFamily="34" charset="-122"/>
              </a:rPr>
              <a:t>桌面虚拟化</a:t>
            </a:r>
            <a:endParaRPr lang="en-US" sz="1800" dirty="0">
              <a:solidFill>
                <a:srgbClr val="FFFFFF"/>
              </a:solidFill>
              <a:latin typeface="微软雅黑" pitchFamily="34" charset="-122"/>
              <a:ea typeface="微软雅黑" pitchFamily="34" charset="-122"/>
            </a:endParaRPr>
          </a:p>
        </p:txBody>
      </p:sp>
      <p:sp>
        <p:nvSpPr>
          <p:cNvPr id="66" name="Rounded Rectangle 65"/>
          <p:cNvSpPr/>
          <p:nvPr/>
        </p:nvSpPr>
        <p:spPr bwMode="auto">
          <a:xfrm>
            <a:off x="3839607" y="3011090"/>
            <a:ext cx="1728216" cy="640080"/>
          </a:xfrm>
          <a:prstGeom prst="roundRect">
            <a:avLst/>
          </a:prstGeom>
          <a:gradFill rotWithShape="0">
            <a:gsLst>
              <a:gs pos="0">
                <a:schemeClr val="bg2">
                  <a:alpha val="40000"/>
                </a:schemeClr>
              </a:gs>
              <a:gs pos="100000">
                <a:schemeClr val="bg1">
                  <a:lumMod val="50000"/>
                  <a:alpha val="4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fontAlgn="auto">
              <a:spcBef>
                <a:spcPts val="0"/>
              </a:spcBef>
              <a:spcAft>
                <a:spcPts val="0"/>
              </a:spcAft>
              <a:defRPr/>
            </a:pPr>
            <a:r>
              <a:rPr lang="en-US" sz="1800" dirty="0">
                <a:solidFill>
                  <a:srgbClr val="FFFFFF"/>
                </a:solidFill>
                <a:latin typeface="微软雅黑" pitchFamily="34" charset="-122"/>
                <a:ea typeface="微软雅黑" pitchFamily="34" charset="-122"/>
              </a:rPr>
              <a:t>Management</a:t>
            </a:r>
          </a:p>
        </p:txBody>
      </p:sp>
      <p:pic>
        <p:nvPicPr>
          <p:cNvPr id="2" name="Picture 1"/>
          <p:cNvPicPr>
            <a:picLocks noChangeAspect="1" noChangeArrowheads="1"/>
          </p:cNvPicPr>
          <p:nvPr/>
        </p:nvPicPr>
        <p:blipFill>
          <a:blip r:embed="rId13"/>
          <a:srcRect/>
          <a:stretch>
            <a:fillRect/>
          </a:stretch>
        </p:blipFill>
        <p:spPr bwMode="auto">
          <a:xfrm>
            <a:off x="2806700" y="1822450"/>
            <a:ext cx="447675" cy="6429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7" name="TextBox 46"/>
          <p:cNvSpPr txBox="1"/>
          <p:nvPr/>
        </p:nvSpPr>
        <p:spPr>
          <a:xfrm>
            <a:off x="8086725" y="260350"/>
            <a:ext cx="1244600" cy="292100"/>
          </a:xfrm>
          <a:prstGeom prst="rect">
            <a:avLst/>
          </a:prstGeom>
          <a:noFill/>
        </p:spPr>
        <p:txBody>
          <a:bodyPr lIns="0">
            <a:spAutoFit/>
          </a:bodyPr>
          <a:lstStyle/>
          <a:p>
            <a:pPr fontAlgn="auto">
              <a:spcBef>
                <a:spcPts val="0"/>
              </a:spcBef>
              <a:spcAft>
                <a:spcPts val="0"/>
              </a:spcAft>
              <a:defRPr/>
            </a:pPr>
            <a:r>
              <a:rPr lang="en-US" sz="1300" spc="-50" dirty="0">
                <a:solidFill>
                  <a:srgbClr val="FFFFFF"/>
                </a:solidFill>
                <a:latin typeface="微软雅黑" pitchFamily="34" charset="-122"/>
                <a:ea typeface="微软雅黑" pitchFamily="34" charset="-122"/>
              </a:rPr>
              <a:t>Virtualization</a:t>
            </a:r>
            <a:endParaRPr lang="en-US" sz="1300" spc="-50" dirty="0">
              <a:solidFill>
                <a:srgbClr val="FFFFFF"/>
              </a:solidFill>
              <a:latin typeface="微软雅黑" pitchFamily="34" charset="-122"/>
              <a:ea typeface="微软雅黑" pitchFamily="34" charset="-122"/>
            </a:endParaRPr>
          </a:p>
        </p:txBody>
      </p:sp>
      <p:grpSp>
        <p:nvGrpSpPr>
          <p:cNvPr id="4" name="Group 44"/>
          <p:cNvGrpSpPr/>
          <p:nvPr/>
        </p:nvGrpSpPr>
        <p:grpSpPr>
          <a:xfrm>
            <a:off x="2990088" y="1554480"/>
            <a:ext cx="3210791" cy="3200400"/>
            <a:chOff x="2990088" y="1554480"/>
            <a:chExt cx="3210791" cy="3200400"/>
          </a:xfrm>
          <a:gradFill>
            <a:gsLst>
              <a:gs pos="18000">
                <a:srgbClr val="00B050">
                  <a:alpha val="80000"/>
                </a:srgbClr>
              </a:gs>
              <a:gs pos="100000">
                <a:srgbClr val="CCFF99">
                  <a:alpha val="80000"/>
                </a:srgbClr>
              </a:gs>
            </a:gsLst>
            <a:path path="circle">
              <a:fillToRect l="50000" t="50000" r="50000" b="50000"/>
            </a:path>
          </a:gradFill>
          <a:effectLst>
            <a:outerShdw blurRad="50800" dist="38100" dir="5400000" algn="t" rotWithShape="0">
              <a:prstClr val="black">
                <a:alpha val="40000"/>
              </a:prstClr>
            </a:outerShdw>
          </a:effectLst>
        </p:grpSpPr>
        <p:grpSp>
          <p:nvGrpSpPr>
            <p:cNvPr id="5" name="Group 6"/>
            <p:cNvGrpSpPr/>
            <p:nvPr/>
          </p:nvGrpSpPr>
          <p:grpSpPr>
            <a:xfrm>
              <a:off x="2999232" y="1554480"/>
              <a:ext cx="3200400" cy="3200400"/>
              <a:chOff x="2831131" y="1864958"/>
              <a:chExt cx="3493470" cy="3493470"/>
            </a:xfrm>
            <a:grpFill/>
          </p:grpSpPr>
          <p:sp>
            <p:nvSpPr>
              <p:cNvPr id="50" name="Oval 49"/>
              <p:cNvSpPr/>
              <p:nvPr/>
            </p:nvSpPr>
            <p:spPr bwMode="auto">
              <a:xfrm>
                <a:off x="2831131" y="1864958"/>
                <a:ext cx="3493470" cy="3493470"/>
              </a:xfrm>
              <a:prstGeom prst="ellipse">
                <a:avLst/>
              </a:prstGeom>
              <a:grp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endParaRPr lang="en-US" sz="3600" dirty="0">
                  <a:solidFill>
                    <a:srgbClr val="FFFFFF"/>
                  </a:solidFill>
                  <a:latin typeface="微软雅黑" pitchFamily="34" charset="-122"/>
                  <a:ea typeface="微软雅黑" pitchFamily="34" charset="-122"/>
                </a:endParaRPr>
              </a:p>
            </p:txBody>
          </p:sp>
          <p:sp>
            <p:nvSpPr>
              <p:cNvPr id="51" name="Oval 50"/>
              <p:cNvSpPr/>
              <p:nvPr/>
            </p:nvSpPr>
            <p:spPr bwMode="auto">
              <a:xfrm>
                <a:off x="3066566" y="2100393"/>
                <a:ext cx="3022600" cy="3022600"/>
              </a:xfrm>
              <a:prstGeom prst="ellipse">
                <a:avLst/>
              </a:prstGeom>
              <a:grpFill/>
              <a:ln w="19050" cap="flat" cmpd="sng" algn="ctr">
                <a:noFill/>
                <a:prstDash val="solid"/>
                <a:round/>
                <a:headEnd type="none" w="med" len="med"/>
                <a:tailEnd type="none" w="med" len="med"/>
              </a:ln>
              <a:effectLst>
                <a:outerShdw blurRad="254000" algn="ctr" rotWithShape="0">
                  <a:prstClr val="black">
                    <a:alpha val="10000"/>
                  </a:prstClr>
                </a:outerShdw>
              </a:effectLst>
            </p:spPr>
            <p:txBody>
              <a:bodyPr wrap="none" anchor="ctr"/>
              <a:lstStyle/>
              <a:p>
                <a:pPr>
                  <a:defRPr/>
                </a:pPr>
                <a:endParaRPr lang="en-US" sz="3600" dirty="0">
                  <a:solidFill>
                    <a:srgbClr val="FFFFFF"/>
                  </a:solidFill>
                  <a:latin typeface="微软雅黑" pitchFamily="34" charset="-122"/>
                  <a:ea typeface="微软雅黑" pitchFamily="34" charset="-122"/>
                </a:endParaRPr>
              </a:p>
            </p:txBody>
          </p:sp>
        </p:grpSp>
        <p:sp>
          <p:nvSpPr>
            <p:cNvPr id="49" name="Rectangle 48"/>
            <p:cNvSpPr/>
            <p:nvPr/>
          </p:nvSpPr>
          <p:spPr>
            <a:xfrm>
              <a:off x="2990088" y="2916936"/>
              <a:ext cx="3210791" cy="606320"/>
            </a:xfrm>
            <a:prstGeom prst="rect">
              <a:avLst/>
            </a:prstGeom>
            <a:noFill/>
          </p:spPr>
          <p:txBody>
            <a:bodyPr anchor="ctr">
              <a:spAutoFit/>
            </a:bodyPr>
            <a:lstStyle/>
            <a:p>
              <a:pPr algn="ctr" defTabSz="911225" fontAlgn="auto">
                <a:lnSpc>
                  <a:spcPct val="75000"/>
                </a:lnSpc>
                <a:spcBef>
                  <a:spcPts val="1200"/>
                </a:spcBef>
                <a:spcAft>
                  <a:spcPts val="0"/>
                </a:spcAft>
                <a:buClr>
                  <a:srgbClr val="FFEB1B"/>
                </a:buClr>
                <a:buSzPct val="100000"/>
                <a:defRPr/>
              </a:pPr>
              <a:r>
                <a:rPr lang="zh-CN" altLang="en-US" sz="4400"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rPr>
                <a:t>虚拟化</a:t>
              </a:r>
              <a:endParaRPr lang="en-US"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endParaRPr>
            </a:p>
          </p:txBody>
        </p:sp>
      </p:grpSp>
      <p:sp>
        <p:nvSpPr>
          <p:cNvPr id="154666" name="TextBox 35">
            <a:hlinkClick r:id="rId1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38889E-6 1.78538E-6 L 0.4507 -0.39871 " pathEditMode="relative" rAng="0" ptsTypes="AA">
                                      <p:cBhvr>
                                        <p:cTn id="6" dur="2000" fill="hold"/>
                                        <p:tgtEl>
                                          <p:spTgt spid="4"/>
                                        </p:tgtEl>
                                        <p:attrNameLst>
                                          <p:attrName>ppt_x</p:attrName>
                                          <p:attrName>ppt_y</p:attrName>
                                        </p:attrNameLst>
                                      </p:cBhvr>
                                      <p:rCtr x="22500" y="-19900"/>
                                    </p:animMotion>
                                  </p:childTnLst>
                                </p:cTn>
                              </p:par>
                              <p:par>
                                <p:cTn id="7" presetID="53" presetClass="exit" presetSubtype="0" fill="hold" nodeType="withEffect">
                                  <p:stCondLst>
                                    <p:cond delay="0"/>
                                  </p:stCondLst>
                                  <p:childTnLst>
                                    <p:anim calcmode="lin" valueType="num">
                                      <p:cBhvr>
                                        <p:cTn id="8" dur="3000"/>
                                        <p:tgtEl>
                                          <p:spTgt spid="4"/>
                                        </p:tgtEl>
                                        <p:attrNameLst>
                                          <p:attrName>ppt_w</p:attrName>
                                        </p:attrNameLst>
                                      </p:cBhvr>
                                      <p:tavLst>
                                        <p:tav tm="0">
                                          <p:val>
                                            <p:strVal val="ppt_w"/>
                                          </p:val>
                                        </p:tav>
                                        <p:tav tm="100000">
                                          <p:val>
                                            <p:fltVal val="0"/>
                                          </p:val>
                                        </p:tav>
                                      </p:tavLst>
                                    </p:anim>
                                    <p:anim calcmode="lin" valueType="num">
                                      <p:cBhvr>
                                        <p:cTn id="9" dur="3000"/>
                                        <p:tgtEl>
                                          <p:spTgt spid="4"/>
                                        </p:tgtEl>
                                        <p:attrNameLst>
                                          <p:attrName>ppt_h</p:attrName>
                                        </p:attrNameLst>
                                      </p:cBhvr>
                                      <p:tavLst>
                                        <p:tav tm="0">
                                          <p:val>
                                            <p:strVal val="ppt_h"/>
                                          </p:val>
                                        </p:tav>
                                        <p:tav tm="100000">
                                          <p:val>
                                            <p:fltVal val="0"/>
                                          </p:val>
                                        </p:tav>
                                      </p:tavLst>
                                    </p:anim>
                                    <p:animEffect transition="out" filter="fade">
                                      <p:cBhvr>
                                        <p:cTn id="10" dur="3000"/>
                                        <p:tgtEl>
                                          <p:spTgt spid="4"/>
                                        </p:tgtEl>
                                      </p:cBhvr>
                                    </p:animEffect>
                                    <p:set>
                                      <p:cBhvr>
                                        <p:cTn id="11" dur="1" fill="hold">
                                          <p:stCondLst>
                                            <p:cond delay="2999"/>
                                          </p:stCondLst>
                                        </p:cTn>
                                        <p:tgtEl>
                                          <p:spTgt spid="4"/>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2000"/>
                                        <p:tgtEl>
                                          <p:spTgt spid="47"/>
                                        </p:tgtEl>
                                      </p:cBhvr>
                                    </p:animEffect>
                                  </p:childTnLst>
                                </p:cTn>
                              </p:par>
                              <p:par>
                                <p:cTn id="15" presetID="10" presetClass="entr" presetSubtype="0" fill="hold" nodeType="withEffect">
                                  <p:stCondLst>
                                    <p:cond delay="100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2000"/>
                                        <p:tgtEl>
                                          <p:spTgt spid="52"/>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1000"/>
                                        <p:tgtEl>
                                          <p:spTgt spid="57"/>
                                        </p:tgtEl>
                                      </p:cBhvr>
                                    </p:animEffect>
                                  </p:childTnLst>
                                </p:cTn>
                              </p:par>
                            </p:childTnLst>
                          </p:cTn>
                        </p:par>
                        <p:par>
                          <p:cTn id="22" fill="hold">
                            <p:stCondLst>
                              <p:cond delay="4000"/>
                            </p:stCondLst>
                            <p:childTnLst>
                              <p:par>
                                <p:cTn id="23" presetID="1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lide(fromLeft)">
                                      <p:cBhvr>
                                        <p:cTn id="25" dur="10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1000"/>
                                        <p:tgtEl>
                                          <p:spTgt spid="63"/>
                                        </p:tgtEl>
                                      </p:cBhvr>
                                    </p:animEffect>
                                  </p:childTnLst>
                                </p:cTn>
                              </p:par>
                            </p:childTnLst>
                          </p:cTn>
                        </p:par>
                        <p:par>
                          <p:cTn id="42" fill="hold">
                            <p:stCondLst>
                              <p:cond delay="1000"/>
                            </p:stCondLst>
                            <p:childTnLst>
                              <p:par>
                                <p:cTn id="43" presetID="12" presetClass="entr" presetSubtype="8"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slide(fromLeft)">
                                      <p:cBhvr>
                                        <p:cTn id="45" dur="1000"/>
                                        <p:tgtEl>
                                          <p:spTgt spid="56"/>
                                        </p:tgtEl>
                                      </p:cBhvr>
                                    </p:animEffect>
                                  </p:childTnLst>
                                </p:cTn>
                              </p:par>
                              <p:par>
                                <p:cTn id="46" presetID="10" presetClass="entr" presetSubtype="0"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1000"/>
                                        <p:tgtEl>
                                          <p:spTgt spid="64"/>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1000"/>
                                        <p:tgtEl>
                                          <p:spTgt spid="59"/>
                                        </p:tgtEl>
                                      </p:cBhvr>
                                    </p:animEffect>
                                  </p:childTnLst>
                                </p:cTn>
                              </p:par>
                            </p:childTnLst>
                          </p:cTn>
                        </p:par>
                        <p:par>
                          <p:cTn id="58" fill="hold">
                            <p:stCondLst>
                              <p:cond delay="1000"/>
                            </p:stCondLst>
                            <p:childTnLst>
                              <p:par>
                                <p:cTn id="59" presetID="53" presetClass="entr" presetSubtype="0"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Effect transition="in" filter="fade">
                                      <p:cBhvr>
                                        <p:cTn id="63" dur="1000"/>
                                        <p:tgtEl>
                                          <p:spTgt spid="2"/>
                                        </p:tgtEl>
                                      </p:cBhvr>
                                    </p:animEffect>
                                  </p:childTnLst>
                                </p:cTn>
                              </p:par>
                              <p:par>
                                <p:cTn id="64" presetID="10" presetClass="entr" presetSubtype="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1000"/>
                                        <p:tgtEl>
                                          <p:spTgt spid="60"/>
                                        </p:tgtEl>
                                      </p:cBhvr>
                                    </p:animEffect>
                                  </p:childTnLst>
                                </p:cTn>
                              </p:par>
                            </p:childTnLst>
                          </p:cTn>
                        </p:par>
                        <p:par>
                          <p:cTn id="76" fill="hold">
                            <p:stCondLst>
                              <p:cond delay="1000"/>
                            </p:stCondLst>
                            <p:childTnLst>
                              <p:par>
                                <p:cTn id="77" presetID="12" presetClass="entr" presetSubtype="8" fill="hold" nodeType="afterEffect">
                                  <p:stCondLst>
                                    <p:cond delay="0"/>
                                  </p:stCondLst>
                                  <p:childTnLst>
                                    <p:set>
                                      <p:cBhvr>
                                        <p:cTn id="78" dur="1" fill="hold">
                                          <p:stCondLst>
                                            <p:cond delay="0"/>
                                          </p:stCondLst>
                                        </p:cTn>
                                        <p:tgtEl>
                                          <p:spTgt spid="228353"/>
                                        </p:tgtEl>
                                        <p:attrNameLst>
                                          <p:attrName>style.visibility</p:attrName>
                                        </p:attrNameLst>
                                      </p:cBhvr>
                                      <p:to>
                                        <p:strVal val="visible"/>
                                      </p:to>
                                    </p:set>
                                    <p:animEffect transition="in" filter="slide(fromLeft)">
                                      <p:cBhvr>
                                        <p:cTn id="79" dur="1000"/>
                                        <p:tgtEl>
                                          <p:spTgt spid="228353"/>
                                        </p:tgtEl>
                                      </p:cBhvr>
                                    </p:animEffect>
                                  </p:childTnLst>
                                </p:cTn>
                              </p:par>
                              <p:par>
                                <p:cTn id="80" presetID="10" presetClass="entr" presetSubtype="0" fill="hold" nodeType="with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1000"/>
                                        <p:tgtEl>
                                          <p:spTgt spid="58"/>
                                        </p:tgtEl>
                                      </p:cBhvr>
                                    </p:animEffect>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10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32"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circle(out)">
                                      <p:cBhvr>
                                        <p:cTn id="91" dur="2000"/>
                                        <p:tgtEl>
                                          <p:spTgt spid="35"/>
                                        </p:tgtEl>
                                      </p:cBhvr>
                                    </p:animEffect>
                                  </p:childTnLst>
                                </p:cTn>
                              </p:par>
                            </p:childTnLst>
                          </p:cTn>
                        </p:par>
                        <p:par>
                          <p:cTn id="92" fill="hold">
                            <p:stCondLst>
                              <p:cond delay="2000"/>
                            </p:stCondLst>
                            <p:childTnLst>
                              <p:par>
                                <p:cTn id="93" presetID="10" presetClass="entr" presetSubtype="0" fill="hold" nodeType="after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1000"/>
                                        <p:tgtEl>
                                          <p:spTgt spid="66"/>
                                        </p:tgtEl>
                                      </p:cBhvr>
                                    </p:animEffect>
                                  </p:childTnLst>
                                </p:cTn>
                              </p:par>
                            </p:childTnLst>
                          </p:cTn>
                        </p:par>
                        <p:par>
                          <p:cTn id="96" fill="hold">
                            <p:stCondLst>
                              <p:cond delay="3000"/>
                            </p:stCondLst>
                            <p:childTnLst>
                              <p:par>
                                <p:cTn id="97" presetID="10" presetClass="entr" presetSubtype="0" fill="hold" nodeType="after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bwMode="auto">
          <a:xfrm>
            <a:off x="163628" y="1501541"/>
            <a:ext cx="4514249" cy="4257747"/>
          </a:xfrm>
          <a:prstGeom prst="roundRect">
            <a:avLst>
              <a:gd name="adj" fmla="val 6595"/>
            </a:avLst>
          </a:prstGeom>
          <a:gradFill flip="none" rotWithShape="1">
            <a:gsLst>
              <a:gs pos="10000">
                <a:schemeClr val="accent2">
                  <a:lumMod val="50000"/>
                  <a:alpha val="80000"/>
                </a:schemeClr>
              </a:gs>
              <a:gs pos="100000">
                <a:schemeClr val="accent2">
                  <a:alpha val="80000"/>
                </a:schemeClr>
              </a:gs>
            </a:gsLst>
            <a:lin ang="2700000" scaled="1"/>
            <a:tileRect/>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36" name="Down Arrow 35"/>
          <p:cNvSpPr/>
          <p:nvPr/>
        </p:nvSpPr>
        <p:spPr bwMode="auto">
          <a:xfrm rot="3813261">
            <a:off x="6765387" y="3497271"/>
            <a:ext cx="626174" cy="1879310"/>
          </a:xfrm>
          <a:prstGeom prst="downArrow">
            <a:avLst/>
          </a:prstGeom>
          <a:gradFill flip="none" rotWithShape="1">
            <a:gsLst>
              <a:gs pos="0">
                <a:schemeClr val="accent2">
                  <a:lumMod val="50000"/>
                  <a:alpha val="80000"/>
                </a:schemeClr>
              </a:gs>
              <a:gs pos="100000">
                <a:schemeClr val="accent2">
                  <a:alpha val="80000"/>
                </a:schemeClr>
              </a:gs>
            </a:gsLst>
            <a:lin ang="16200000" scaled="1"/>
            <a:tileRect/>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p:spPr>
        <p:txBody>
          <a:bodyPr vert="vert270" anchor="ctr">
            <a:flatTx/>
          </a:bodyPr>
          <a:lstStyle/>
          <a:p>
            <a:pPr algn="ctr" eaLnBrk="0" hangingPunct="0">
              <a:lnSpc>
                <a:spcPct val="85000"/>
              </a:lnSpc>
              <a:spcBef>
                <a:spcPct val="20000"/>
              </a:spcBef>
              <a:defRPr/>
            </a:pPr>
            <a:endParaRPr lang="en-US" sz="18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37" name="Straight Connector 36"/>
          <p:cNvCxnSpPr/>
          <p:nvPr/>
        </p:nvCxnSpPr>
        <p:spPr bwMode="auto">
          <a:xfrm flipV="1">
            <a:off x="6371925" y="4109993"/>
            <a:ext cx="1395662" cy="683387"/>
          </a:xfrm>
          <a:prstGeom prst="line">
            <a:avLst/>
          </a:prstGeom>
          <a:gradFill rotWithShape="0">
            <a:gsLst>
              <a:gs pos="0">
                <a:schemeClr val="accent2">
                  <a:gamma/>
                  <a:shade val="57255"/>
                  <a:invGamma/>
                </a:schemeClr>
              </a:gs>
              <a:gs pos="100000">
                <a:schemeClr val="accent2"/>
              </a:gs>
            </a:gsLst>
            <a:lin ang="2700000" scaled="1"/>
          </a:gradFill>
          <a:ln w="76200" cap="rnd" cmpd="sng" algn="ctr">
            <a:solidFill>
              <a:srgbClr val="FF6600"/>
            </a:solidFill>
            <a:prstDash val="sysDot"/>
            <a:round/>
            <a:headEnd type="none" w="med" len="med"/>
            <a:tailEnd type="none" w="med" len="med"/>
          </a:ln>
          <a:effectLst>
            <a:glow rad="63500">
              <a:srgbClr val="FF0000">
                <a:alpha val="40000"/>
              </a:srgbClr>
            </a:glow>
            <a:outerShdw blurRad="50800" dist="38100" dir="2700000" algn="tl" rotWithShape="0">
              <a:prstClr val="black">
                <a:alpha val="40000"/>
              </a:prstClr>
            </a:outerShdw>
          </a:effectLst>
        </p:spPr>
      </p:cxnSp>
      <p:sp>
        <p:nvSpPr>
          <p:cNvPr id="32" name="Rectangle 4"/>
          <p:cNvSpPr txBox="1">
            <a:spLocks noChangeArrowheads="1"/>
          </p:cNvSpPr>
          <p:nvPr/>
        </p:nvSpPr>
        <p:spPr bwMode="auto">
          <a:xfrm>
            <a:off x="0" y="92075"/>
            <a:ext cx="8761413" cy="609600"/>
          </a:xfrm>
          <a:prstGeom prst="rect">
            <a:avLst/>
          </a:prstGeom>
          <a:noFill/>
          <a:ln w="9525" algn="ctr">
            <a:noFill/>
            <a:miter lim="800000"/>
            <a:headEnd/>
            <a:tailEnd/>
          </a:ln>
        </p:spPr>
        <p:txBody>
          <a:bodyPr>
            <a:spAutoFit/>
          </a:bodyPr>
          <a:lstStyle/>
          <a:p>
            <a:pPr>
              <a:lnSpc>
                <a:spcPct val="85000"/>
              </a:lnSpc>
              <a:defRPr/>
            </a:pPr>
            <a:r>
              <a:rPr lang="zh-CN" alt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应用程序虚拟化</a:t>
            </a:r>
            <a:endParaRPr 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111" name="Picture 3" descr="C:\Documents and Settings\rajivaru\My Documents\MS_Files\VS_R2\infoweb\Microsoft-SoftGrid-Logo-White.png"/>
          <p:cNvPicPr>
            <a:picLocks noChangeAspect="1" noChangeArrowheads="1"/>
          </p:cNvPicPr>
          <p:nvPr/>
        </p:nvPicPr>
        <p:blipFill>
          <a:blip r:embed="rId3">
            <a:lum bright="14000" contrast="74000"/>
          </a:blip>
          <a:srcRect/>
          <a:stretch>
            <a:fillRect/>
          </a:stretch>
        </p:blipFill>
        <p:spPr bwMode="auto">
          <a:xfrm>
            <a:off x="5113338" y="1189038"/>
            <a:ext cx="3349625" cy="1058862"/>
          </a:xfrm>
          <a:prstGeom prst="rect">
            <a:avLst/>
          </a:prstGeom>
          <a:noFill/>
          <a:ln w="9525">
            <a:noFill/>
            <a:miter lim="800000"/>
            <a:headEnd/>
            <a:tailEnd/>
          </a:ln>
        </p:spPr>
      </p:pic>
      <p:pic>
        <p:nvPicPr>
          <p:cNvPr id="113" name="Picture 10" descr="logo"/>
          <p:cNvPicPr>
            <a:picLocks noChangeAspect="1" noChangeArrowheads="1"/>
          </p:cNvPicPr>
          <p:nvPr/>
        </p:nvPicPr>
        <p:blipFill>
          <a:blip r:embed="rId4">
            <a:lum bright="80000"/>
          </a:blip>
          <a:srcRect/>
          <a:stretch>
            <a:fillRect/>
          </a:stretch>
        </p:blipFill>
        <p:spPr bwMode="auto">
          <a:xfrm>
            <a:off x="955675" y="4687888"/>
            <a:ext cx="2732088" cy="509587"/>
          </a:xfrm>
          <a:prstGeom prst="rect">
            <a:avLst/>
          </a:prstGeom>
          <a:noFill/>
          <a:ln w="9525">
            <a:noFill/>
            <a:miter lim="800000"/>
            <a:headEnd/>
            <a:tailEnd/>
          </a:ln>
        </p:spPr>
      </p:pic>
      <p:sp>
        <p:nvSpPr>
          <p:cNvPr id="114" name="Content Placeholder 45"/>
          <p:cNvSpPr txBox="1">
            <a:spLocks/>
          </p:cNvSpPr>
          <p:nvPr/>
        </p:nvSpPr>
        <p:spPr bwMode="auto">
          <a:xfrm>
            <a:off x="363538" y="1962150"/>
            <a:ext cx="4237037" cy="2343150"/>
          </a:xfrm>
          <a:prstGeom prst="rect">
            <a:avLst/>
          </a:prstGeom>
          <a:noFill/>
          <a:ln w="9525">
            <a:noFill/>
            <a:miter lim="800000"/>
            <a:headEnd/>
            <a:tailEnd/>
          </a:ln>
        </p:spPr>
        <p:txBody>
          <a:bodyPr lIns="0" tIns="0" rIns="0" bIns="0">
            <a:spAutoFit/>
          </a:bodyPr>
          <a:lstStyle/>
          <a:p>
            <a:pPr marL="282575" indent="-282575">
              <a:spcAft>
                <a:spcPts val="300"/>
              </a:spcAft>
              <a:buFontTx/>
              <a:buBlip>
                <a:blip r:embed="rId5"/>
              </a:buBlip>
            </a:pPr>
            <a:r>
              <a:rPr lang="zh-CN" altLang="en-US">
                <a:solidFill>
                  <a:srgbClr val="FFFFFF"/>
                </a:solidFill>
                <a:latin typeface="微软雅黑" pitchFamily="34" charset="-122"/>
                <a:ea typeface="微软雅黑" pitchFamily="34" charset="-122"/>
                <a:cs typeface="Arial" charset="0"/>
              </a:rPr>
              <a:t>应用程序隔离</a:t>
            </a:r>
          </a:p>
          <a:p>
            <a:pPr marL="282575" indent="-282575">
              <a:spcAft>
                <a:spcPts val="300"/>
              </a:spcAft>
              <a:buFontTx/>
              <a:buBlip>
                <a:blip r:embed="rId5"/>
              </a:buBlip>
            </a:pPr>
            <a:r>
              <a:rPr lang="zh-CN" altLang="en-US">
                <a:solidFill>
                  <a:srgbClr val="FFFFFF"/>
                </a:solidFill>
                <a:latin typeface="微软雅黑" pitchFamily="34" charset="-122"/>
                <a:ea typeface="微软雅黑" pitchFamily="34" charset="-122"/>
                <a:cs typeface="Arial" charset="0"/>
              </a:rPr>
              <a:t>动态下载，按需运行</a:t>
            </a:r>
          </a:p>
          <a:p>
            <a:pPr marL="282575" indent="-282575">
              <a:spcAft>
                <a:spcPts val="300"/>
              </a:spcAft>
              <a:buFontTx/>
              <a:buBlip>
                <a:blip r:embed="rId5"/>
              </a:buBlip>
            </a:pPr>
            <a:r>
              <a:rPr lang="zh-CN" altLang="en-US">
                <a:solidFill>
                  <a:srgbClr val="FFFFFF"/>
                </a:solidFill>
                <a:latin typeface="微软雅黑" pitchFamily="34" charset="-122"/>
                <a:ea typeface="微软雅黑" pitchFamily="34" charset="-122"/>
                <a:cs typeface="Arial" charset="0"/>
              </a:rPr>
              <a:t>和</a:t>
            </a:r>
            <a:r>
              <a:rPr lang="en-US" altLang="zh-CN">
                <a:solidFill>
                  <a:srgbClr val="FFFFFF"/>
                </a:solidFill>
                <a:latin typeface="微软雅黑" pitchFamily="34" charset="-122"/>
                <a:ea typeface="微软雅黑" pitchFamily="34" charset="-122"/>
                <a:cs typeface="Arial" charset="0"/>
              </a:rPr>
              <a:t>System Center</a:t>
            </a:r>
            <a:r>
              <a:rPr lang="zh-CN" altLang="en-US">
                <a:solidFill>
                  <a:srgbClr val="FFFFFF"/>
                </a:solidFill>
                <a:latin typeface="微软雅黑" pitchFamily="34" charset="-122"/>
                <a:ea typeface="微软雅黑" pitchFamily="34" charset="-122"/>
                <a:cs typeface="Arial" charset="0"/>
              </a:rPr>
              <a:t>完全集成</a:t>
            </a:r>
          </a:p>
          <a:p>
            <a:pPr marL="282575" indent="-282575">
              <a:spcAft>
                <a:spcPts val="300"/>
              </a:spcAft>
              <a:buFontTx/>
              <a:buBlip>
                <a:blip r:embed="rId5"/>
              </a:buBlip>
            </a:pPr>
            <a:r>
              <a:rPr lang="zh-CN" altLang="en-US">
                <a:solidFill>
                  <a:srgbClr val="FFFFFF"/>
                </a:solidFill>
                <a:latin typeface="微软雅黑" pitchFamily="34" charset="-122"/>
                <a:ea typeface="微软雅黑" pitchFamily="34" charset="-122"/>
                <a:cs typeface="Arial" charset="0"/>
              </a:rPr>
              <a:t>集中管理，实现</a:t>
            </a:r>
            <a:r>
              <a:rPr lang="en-US" altLang="zh-CN">
                <a:solidFill>
                  <a:srgbClr val="FFFFFF"/>
                </a:solidFill>
                <a:latin typeface="微软雅黑" pitchFamily="34" charset="-122"/>
                <a:ea typeface="微软雅黑" pitchFamily="34" charset="-122"/>
                <a:cs typeface="Arial" charset="0"/>
              </a:rPr>
              <a:t> Software as Service</a:t>
            </a:r>
          </a:p>
          <a:p>
            <a:pPr marL="282575" indent="-282575">
              <a:spcAft>
                <a:spcPts val="300"/>
              </a:spcAft>
              <a:buFontTx/>
              <a:buBlip>
                <a:blip r:embed="rId5"/>
              </a:buBlip>
            </a:pPr>
            <a:r>
              <a:rPr lang="zh-CN" altLang="en-US">
                <a:solidFill>
                  <a:srgbClr val="FFFFFF"/>
                </a:solidFill>
                <a:latin typeface="微软雅黑" pitchFamily="34" charset="-122"/>
                <a:ea typeface="微软雅黑" pitchFamily="34" charset="-122"/>
                <a:cs typeface="Arial" charset="0"/>
              </a:rPr>
              <a:t>通过</a:t>
            </a:r>
            <a:r>
              <a:rPr lang="en-US" altLang="zh-CN">
                <a:solidFill>
                  <a:srgbClr val="FFFFFF"/>
                </a:solidFill>
                <a:latin typeface="微软雅黑" pitchFamily="34" charset="-122"/>
                <a:ea typeface="微软雅黑" pitchFamily="34" charset="-122"/>
                <a:cs typeface="Arial" charset="0"/>
              </a:rPr>
              <a:t>MDOP</a:t>
            </a:r>
            <a:r>
              <a:rPr lang="zh-CN" altLang="en-US">
                <a:solidFill>
                  <a:srgbClr val="FFFFFF"/>
                </a:solidFill>
                <a:latin typeface="微软雅黑" pitchFamily="34" charset="-122"/>
                <a:ea typeface="微软雅黑" pitchFamily="34" charset="-122"/>
                <a:cs typeface="Arial" charset="0"/>
              </a:rPr>
              <a:t>获得</a:t>
            </a:r>
          </a:p>
        </p:txBody>
      </p:sp>
      <p:pic>
        <p:nvPicPr>
          <p:cNvPr id="22" name="Picture 1" descr="D:\Aeshen\TechNet 2006\12-December\Msft-longhorn-papers\TDM Deck\Windows Illustration Icons\Computer.png"/>
          <p:cNvPicPr>
            <a:picLocks noChangeAspect="1" noChangeArrowheads="1"/>
          </p:cNvPicPr>
          <p:nvPr/>
        </p:nvPicPr>
        <p:blipFill>
          <a:blip r:embed="rId6"/>
          <a:srcRect/>
          <a:stretch>
            <a:fillRect/>
          </a:stretch>
        </p:blipFill>
        <p:spPr bwMode="auto">
          <a:xfrm>
            <a:off x="4916488" y="1987550"/>
            <a:ext cx="1416050" cy="1417638"/>
          </a:xfrm>
          <a:prstGeom prst="rect">
            <a:avLst/>
          </a:prstGeom>
          <a:noFill/>
          <a:ln>
            <a:noFill/>
          </a:ln>
          <a:effectLst>
            <a:outerShdw blurRad="50800" dist="38100" dir="2700000" algn="tl" rotWithShape="0">
              <a:prstClr val="black">
                <a:alpha val="40000"/>
              </a:prstClr>
            </a:outerShdw>
          </a:effectLst>
        </p:spPr>
      </p:pic>
      <p:sp>
        <p:nvSpPr>
          <p:cNvPr id="25" name="Rectangle 24"/>
          <p:cNvSpPr/>
          <p:nvPr/>
        </p:nvSpPr>
        <p:spPr bwMode="auto">
          <a:xfrm>
            <a:off x="5486400" y="2483316"/>
            <a:ext cx="404261" cy="413887"/>
          </a:xfrm>
          <a:prstGeom prst="rect">
            <a:avLst/>
          </a:prstGeom>
          <a:gradFill>
            <a:gsLst>
              <a:gs pos="0">
                <a:srgbClr val="FF6600">
                  <a:alpha val="90000"/>
                </a:srgbClr>
              </a:gs>
              <a:gs pos="100000">
                <a:srgbClr val="FF6600">
                  <a:alpha val="90000"/>
                </a:srgbClr>
              </a:gs>
            </a:gsLst>
            <a:lin ang="2700000" scaled="1"/>
          </a:gradFill>
          <a:ln w="25400" cap="flat" cmpd="sng" algn="ctr">
            <a:solidFill>
              <a:srgbClr val="FF6600"/>
            </a:solidFill>
            <a:prstDash val="solid"/>
            <a:round/>
            <a:headEnd type="none" w="med" len="med"/>
            <a:tailEnd type="none" w="med" len="med"/>
          </a:ln>
          <a:effectLst>
            <a:glow rad="63500">
              <a:srgbClr val="FF0000">
                <a:alpha val="40000"/>
              </a:srgbClr>
            </a:glow>
            <a:outerShdw blurRad="50800" dist="38100" dir="2700000" algn="tl" rotWithShape="0">
              <a:prstClr val="black">
                <a:alpha val="40000"/>
              </a:prstClr>
            </a:outerShdw>
          </a:effectLst>
          <a:scene3d>
            <a:camera prst="perspectiveHeroicExtremeLeftFacing"/>
            <a:lightRig rig="balanced" dir="t"/>
          </a:scene3d>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pic>
        <p:nvPicPr>
          <p:cNvPr id="27" name="Picture 1" descr="D:\Aeshen\TechNet 2006\12-December\Msft-longhorn-papers\TDM Deck\Windows Illustration Icons\Computer.png"/>
          <p:cNvPicPr>
            <a:picLocks noChangeAspect="1" noChangeArrowheads="1"/>
          </p:cNvPicPr>
          <p:nvPr/>
        </p:nvPicPr>
        <p:blipFill>
          <a:blip r:embed="rId6"/>
          <a:srcRect/>
          <a:stretch>
            <a:fillRect/>
          </a:stretch>
        </p:blipFill>
        <p:spPr bwMode="auto">
          <a:xfrm>
            <a:off x="4911725" y="4103688"/>
            <a:ext cx="1417638" cy="1417637"/>
          </a:xfrm>
          <a:prstGeom prst="rect">
            <a:avLst/>
          </a:prstGeom>
          <a:noFill/>
          <a:ln>
            <a:noFill/>
          </a:ln>
          <a:effectLst>
            <a:outerShdw blurRad="50800" dist="38100" dir="2700000" algn="tl" rotWithShape="0">
              <a:prstClr val="black">
                <a:alpha val="40000"/>
              </a:prstClr>
            </a:outerShdw>
          </a:effectLst>
        </p:spPr>
      </p:pic>
      <p:sp>
        <p:nvSpPr>
          <p:cNvPr id="28" name="Rectangle 27"/>
          <p:cNvSpPr/>
          <p:nvPr/>
        </p:nvSpPr>
        <p:spPr bwMode="auto">
          <a:xfrm>
            <a:off x="5513671" y="4599269"/>
            <a:ext cx="404261" cy="413887"/>
          </a:xfrm>
          <a:prstGeom prst="rect">
            <a:avLst/>
          </a:prstGeom>
          <a:gradFill>
            <a:gsLst>
              <a:gs pos="0">
                <a:srgbClr val="FF6600">
                  <a:alpha val="90000"/>
                </a:srgbClr>
              </a:gs>
              <a:gs pos="100000">
                <a:srgbClr val="FF6600">
                  <a:alpha val="90000"/>
                </a:srgbClr>
              </a:gs>
            </a:gsLst>
            <a:lin ang="2700000" scaled="1"/>
          </a:gradFill>
          <a:ln w="25400" cap="flat" cmpd="sng" algn="ctr">
            <a:solidFill>
              <a:srgbClr val="FF6600"/>
            </a:solidFill>
            <a:prstDash val="solid"/>
            <a:round/>
            <a:headEnd type="none" w="med" len="med"/>
            <a:tailEnd type="none" w="med" len="med"/>
          </a:ln>
          <a:effectLst>
            <a:glow rad="63500">
              <a:srgbClr val="FF0000">
                <a:alpha val="40000"/>
              </a:srgbClr>
            </a:glow>
            <a:outerShdw blurRad="50800" dist="38100" dir="2700000" algn="tl" rotWithShape="0">
              <a:prstClr val="black">
                <a:alpha val="40000"/>
              </a:prstClr>
            </a:outerShdw>
          </a:effectLst>
          <a:scene3d>
            <a:camera prst="perspectiveHeroicExtremeLeftFacing"/>
            <a:lightRig rig="balanced" dir="t"/>
          </a:scene3d>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30" name="Down Arrow 29"/>
          <p:cNvSpPr/>
          <p:nvPr/>
        </p:nvSpPr>
        <p:spPr bwMode="auto">
          <a:xfrm rot="6999946">
            <a:off x="6766993" y="2372719"/>
            <a:ext cx="626174" cy="1879310"/>
          </a:xfrm>
          <a:prstGeom prst="downArrow">
            <a:avLst/>
          </a:prstGeom>
          <a:gradFill flip="none" rotWithShape="1">
            <a:gsLst>
              <a:gs pos="0">
                <a:schemeClr val="accent2">
                  <a:lumMod val="50000"/>
                  <a:alpha val="80000"/>
                </a:schemeClr>
              </a:gs>
              <a:gs pos="100000">
                <a:schemeClr val="accent2">
                  <a:alpha val="80000"/>
                </a:schemeClr>
              </a:gs>
            </a:gsLst>
            <a:lin ang="16200000" scaled="1"/>
            <a:tileRect/>
          </a:gra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balanced" dir="t"/>
          </a:scene3d>
          <a:sp3d/>
        </p:spPr>
        <p:txBody>
          <a:bodyPr vert="vert270" anchor="ctr">
            <a:flatTx/>
          </a:bodyPr>
          <a:lstStyle/>
          <a:p>
            <a:pPr algn="ctr" eaLnBrk="0" hangingPunct="0">
              <a:lnSpc>
                <a:spcPct val="85000"/>
              </a:lnSpc>
              <a:spcBef>
                <a:spcPct val="20000"/>
              </a:spcBef>
              <a:defRPr/>
            </a:pPr>
            <a:endParaRPr lang="en-US" sz="18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33" name="Straight Connector 32"/>
          <p:cNvCxnSpPr>
            <a:endCxn id="30" idx="0"/>
          </p:cNvCxnSpPr>
          <p:nvPr/>
        </p:nvCxnSpPr>
        <p:spPr bwMode="auto">
          <a:xfrm>
            <a:off x="6381549" y="2945330"/>
            <a:ext cx="1538244" cy="788747"/>
          </a:xfrm>
          <a:prstGeom prst="line">
            <a:avLst/>
          </a:prstGeom>
          <a:gradFill rotWithShape="0">
            <a:gsLst>
              <a:gs pos="0">
                <a:schemeClr val="accent2">
                  <a:gamma/>
                  <a:shade val="57255"/>
                  <a:invGamma/>
                </a:schemeClr>
              </a:gs>
              <a:gs pos="100000">
                <a:schemeClr val="accent2"/>
              </a:gs>
            </a:gsLst>
            <a:lin ang="2700000" scaled="1"/>
          </a:gradFill>
          <a:ln w="76200" cap="rnd" cmpd="sng" algn="ctr">
            <a:solidFill>
              <a:srgbClr val="FF6600"/>
            </a:solidFill>
            <a:prstDash val="sysDot"/>
            <a:round/>
            <a:headEnd type="none" w="med" len="med"/>
            <a:tailEnd type="none" w="med" len="med"/>
          </a:ln>
          <a:effectLst>
            <a:glow rad="63500">
              <a:srgbClr val="FF0000">
                <a:alpha val="40000"/>
              </a:srgbClr>
            </a:glow>
            <a:outerShdw blurRad="50800" dist="38100" dir="2700000" algn="tl" rotWithShape="0">
              <a:prstClr val="black">
                <a:alpha val="40000"/>
              </a:prstClr>
            </a:outerShdw>
          </a:effectLst>
        </p:spPr>
      </p:cxnSp>
      <p:grpSp>
        <p:nvGrpSpPr>
          <p:cNvPr id="2" name="Group 25"/>
          <p:cNvGrpSpPr>
            <a:grpSpLocks/>
          </p:cNvGrpSpPr>
          <p:nvPr/>
        </p:nvGrpSpPr>
        <p:grpSpPr bwMode="auto">
          <a:xfrm>
            <a:off x="7743825" y="3133725"/>
            <a:ext cx="1047750" cy="1485900"/>
            <a:chOff x="8302745" y="2834580"/>
            <a:chExt cx="1047865" cy="1486869"/>
          </a:xfrm>
        </p:grpSpPr>
        <p:pic>
          <p:nvPicPr>
            <p:cNvPr id="24" name="Picture 2" descr="D:\Aeshen\TechNet 2006\12-December\Msft-longhorn-papers\TDM Deck\Windows Illustration Icons\Server.png"/>
            <p:cNvPicPr>
              <a:picLocks noChangeAspect="1" noChangeArrowheads="1"/>
            </p:cNvPicPr>
            <p:nvPr/>
          </p:nvPicPr>
          <p:blipFill>
            <a:blip r:embed="rId7"/>
            <a:srcRect/>
            <a:stretch>
              <a:fillRect/>
            </a:stretch>
          </p:blipFill>
          <p:spPr bwMode="auto">
            <a:xfrm>
              <a:off x="8302745" y="2834580"/>
              <a:ext cx="1047865" cy="1434448"/>
            </a:xfrm>
            <a:prstGeom prst="rect">
              <a:avLst/>
            </a:prstGeom>
            <a:noFill/>
            <a:effectLst>
              <a:outerShdw blurRad="50800" dist="38100" dir="2700000" algn="tl" rotWithShape="0">
                <a:prstClr val="black">
                  <a:alpha val="40000"/>
                </a:prstClr>
              </a:outerShdw>
            </a:effectLst>
          </p:spPr>
        </p:pic>
        <p:pic>
          <p:nvPicPr>
            <p:cNvPr id="23" name="Picture 1" descr="D:\Aeshen\TechNet 2006\12-December\Msft-longhorn-papers\TDM Deck\Windows Illustration Icons\New\balls_in_box.png"/>
            <p:cNvPicPr>
              <a:picLocks noChangeAspect="1" noChangeArrowheads="1"/>
            </p:cNvPicPr>
            <p:nvPr/>
          </p:nvPicPr>
          <p:blipFill>
            <a:blip r:embed="rId8"/>
            <a:srcRect/>
            <a:stretch>
              <a:fillRect/>
            </a:stretch>
          </p:blipFill>
          <p:spPr bwMode="auto">
            <a:xfrm>
              <a:off x="8718716" y="3744811"/>
              <a:ext cx="542985" cy="576638"/>
            </a:xfrm>
            <a:prstGeom prst="rect">
              <a:avLst/>
            </a:prstGeom>
            <a:noFill/>
            <a:effectLst>
              <a:outerShdw blurRad="50800" dist="38100" dir="2700000" algn="tl" rotWithShape="0">
                <a:prstClr val="black">
                  <a:alpha val="40000"/>
                </a:prstClr>
              </a:outerShdw>
            </a:effectLst>
          </p:spPr>
        </p:pic>
      </p:grpSp>
      <p:grpSp>
        <p:nvGrpSpPr>
          <p:cNvPr id="156697" name="Group 28"/>
          <p:cNvGrpSpPr>
            <a:grpSpLocks/>
          </p:cNvGrpSpPr>
          <p:nvPr/>
        </p:nvGrpSpPr>
        <p:grpSpPr bwMode="auto">
          <a:xfrm>
            <a:off x="8086725" y="0"/>
            <a:ext cx="1244600" cy="790575"/>
            <a:chOff x="8086380" y="0"/>
            <a:chExt cx="1244906" cy="791308"/>
          </a:xfrm>
        </p:grpSpPr>
        <p:sp>
          <p:nvSpPr>
            <p:cNvPr id="31" name="Teardrop 30"/>
            <p:cNvSpPr/>
            <p:nvPr/>
          </p:nvSpPr>
          <p:spPr bwMode="auto">
            <a:xfrm>
              <a:off x="8229600" y="0"/>
              <a:ext cx="923192" cy="791308"/>
            </a:xfrm>
            <a:prstGeom prst="teardrop">
              <a:avLst/>
            </a:prstGeom>
            <a:gradFill flip="none" rotWithShape="1">
              <a:gsLst>
                <a:gs pos="0">
                  <a:srgbClr val="00B050">
                    <a:alpha val="50000"/>
                  </a:srgbClr>
                </a:gs>
                <a:gs pos="50000">
                  <a:srgbClr val="00EA6A">
                    <a:alpha val="30000"/>
                  </a:srgbClr>
                </a:gs>
                <a:gs pos="100000">
                  <a:srgbClr val="E0FFC1">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34" name="TextBox 33"/>
            <p:cNvSpPr txBox="1"/>
            <p:nvPr/>
          </p:nvSpPr>
          <p:spPr>
            <a:xfrm>
              <a:off x="8086380" y="260591"/>
              <a:ext cx="1244906" cy="292371"/>
            </a:xfrm>
            <a:prstGeom prst="rect">
              <a:avLst/>
            </a:prstGeom>
            <a:noFill/>
          </p:spPr>
          <p:txBody>
            <a:bodyPr lIns="0">
              <a:spAutoFit/>
            </a:bodyPr>
            <a:lstStyle/>
            <a:p>
              <a:pPr fontAlgn="auto">
                <a:spcBef>
                  <a:spcPts val="0"/>
                </a:spcBef>
                <a:spcAft>
                  <a:spcPts val="0"/>
                </a:spcAft>
                <a:defRPr/>
              </a:pPr>
              <a:r>
                <a:rPr lang="en-US" sz="1300" spc="-50" dirty="0">
                  <a:solidFill>
                    <a:srgbClr val="FFFFFF"/>
                  </a:solidFill>
                  <a:latin typeface="微软雅黑" pitchFamily="34" charset="-122"/>
                  <a:ea typeface="微软雅黑" pitchFamily="34" charset="-122"/>
                </a:rPr>
                <a:t>Virtualization</a:t>
              </a:r>
              <a:endParaRPr lang="en-US" sz="1300" spc="-50" dirty="0">
                <a:solidFill>
                  <a:srgbClr val="FFFFFF"/>
                </a:solidFill>
                <a:latin typeface="微软雅黑" pitchFamily="34" charset="-122"/>
                <a:ea typeface="微软雅黑" pitchFamily="34" charset="-122"/>
              </a:endParaRPr>
            </a:p>
          </p:txBody>
        </p:sp>
      </p:grpSp>
      <p:sp>
        <p:nvSpPr>
          <p:cNvPr id="156698" name="TextBox 20">
            <a:hlinkClick r:id="rId9"/>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1000"/>
                                        <p:tgtEl>
                                          <p:spTgt spid="1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childTnLst>
                                </p:cTn>
                              </p:par>
                            </p:childTnLst>
                          </p:cTn>
                        </p:par>
                        <p:par>
                          <p:cTn id="19" fill="hold">
                            <p:stCondLst>
                              <p:cond delay="3000"/>
                            </p:stCondLst>
                            <p:childTnLst>
                              <p:par>
                                <p:cTn id="20" presetID="22" presetClass="entr" presetSubtype="2"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1000"/>
                                        <p:tgtEl>
                                          <p:spTgt spid="30"/>
                                        </p:tgtEl>
                                      </p:cBhvr>
                                    </p:animEffect>
                                  </p:childTnLst>
                                </p:cTn>
                              </p:par>
                            </p:childTnLst>
                          </p:cTn>
                        </p:par>
                        <p:par>
                          <p:cTn id="23" fill="hold">
                            <p:stCondLst>
                              <p:cond delay="4000"/>
                            </p:stCondLst>
                            <p:childTnLst>
                              <p:par>
                                <p:cTn id="24" presetID="22" presetClass="entr" presetSubtype="2"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right)">
                                      <p:cBhvr>
                                        <p:cTn id="26" dur="1000"/>
                                        <p:tgtEl>
                                          <p:spTgt spid="33"/>
                                        </p:tgtEl>
                                      </p:cBhvr>
                                    </p:animEffect>
                                  </p:childTnLst>
                                </p:cTn>
                              </p:par>
                            </p:childTnLst>
                          </p:cTn>
                        </p:par>
                        <p:par>
                          <p:cTn id="27" fill="hold">
                            <p:stCondLst>
                              <p:cond delay="5000"/>
                            </p:stCondLst>
                            <p:childTnLst>
                              <p:par>
                                <p:cTn id="28" presetID="53"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par>
                          <p:cTn id="33" fill="hold">
                            <p:stCondLst>
                              <p:cond delay="6000"/>
                            </p:stCondLst>
                            <p:childTnLst>
                              <p:par>
                                <p:cTn id="34" presetID="22" presetClass="entr" presetSubtype="2"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right)">
                                      <p:cBhvr>
                                        <p:cTn id="36" dur="1000"/>
                                        <p:tgtEl>
                                          <p:spTgt spid="36"/>
                                        </p:tgtEl>
                                      </p:cBhvr>
                                    </p:animEffect>
                                  </p:childTnLst>
                                </p:cTn>
                              </p:par>
                            </p:childTnLst>
                          </p:cTn>
                        </p:par>
                        <p:par>
                          <p:cTn id="37" fill="hold">
                            <p:stCondLst>
                              <p:cond delay="7000"/>
                            </p:stCondLst>
                            <p:childTnLst>
                              <p:par>
                                <p:cTn id="38" presetID="22" presetClass="entr" presetSubtype="2"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1000"/>
                                        <p:tgtEl>
                                          <p:spTgt spid="37"/>
                                        </p:tgtEl>
                                      </p:cBhvr>
                                    </p:animEffect>
                                  </p:childTnLst>
                                </p:cTn>
                              </p:par>
                            </p:childTnLst>
                          </p:cTn>
                        </p:par>
                        <p:par>
                          <p:cTn id="41" fill="hold">
                            <p:stCondLst>
                              <p:cond delay="8000"/>
                            </p:stCondLst>
                            <p:childTnLst>
                              <p:par>
                                <p:cTn id="42" presetID="53"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1000" fill="hold"/>
                                        <p:tgtEl>
                                          <p:spTgt spid="28"/>
                                        </p:tgtEl>
                                        <p:attrNameLst>
                                          <p:attrName>ppt_w</p:attrName>
                                        </p:attrNameLst>
                                      </p:cBhvr>
                                      <p:tavLst>
                                        <p:tav tm="0">
                                          <p:val>
                                            <p:fltVal val="0"/>
                                          </p:val>
                                        </p:tav>
                                        <p:tav tm="100000">
                                          <p:val>
                                            <p:strVal val="#ppt_w"/>
                                          </p:val>
                                        </p:tav>
                                      </p:tavLst>
                                    </p:anim>
                                    <p:anim calcmode="lin" valueType="num">
                                      <p:cBhvr>
                                        <p:cTn id="45" dur="1000" fill="hold"/>
                                        <p:tgtEl>
                                          <p:spTgt spid="28"/>
                                        </p:tgtEl>
                                        <p:attrNameLst>
                                          <p:attrName>ppt_h</p:attrName>
                                        </p:attrNameLst>
                                      </p:cBhvr>
                                      <p:tavLst>
                                        <p:tav tm="0">
                                          <p:val>
                                            <p:fltVal val="0"/>
                                          </p:val>
                                        </p:tav>
                                        <p:tav tm="100000">
                                          <p:val>
                                            <p:strVal val="#ppt_h"/>
                                          </p:val>
                                        </p:tav>
                                      </p:tavLst>
                                    </p:anim>
                                    <p:animEffect transition="in" filter="fade">
                                      <p:cBhvr>
                                        <p:cTn id="46" dur="1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1000"/>
                                        <p:tgtEl>
                                          <p:spTgt spid="46"/>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114">
                                            <p:txEl>
                                              <p:pRg st="0" end="0"/>
                                            </p:txEl>
                                          </p:spTgt>
                                        </p:tgtEl>
                                        <p:attrNameLst>
                                          <p:attrName>style.visibility</p:attrName>
                                        </p:attrNameLst>
                                      </p:cBhvr>
                                      <p:to>
                                        <p:strVal val="visible"/>
                                      </p:to>
                                    </p:set>
                                    <p:animEffect transition="in" filter="wipe(left)">
                                      <p:cBhvr>
                                        <p:cTn id="55" dur="1000"/>
                                        <p:tgtEl>
                                          <p:spTgt spid="114">
                                            <p:txEl>
                                              <p:pRg st="0" end="0"/>
                                            </p:txEl>
                                          </p:spTgt>
                                        </p:tgtEl>
                                      </p:cBhvr>
                                    </p:animEffect>
                                  </p:childTnLst>
                                </p:cTn>
                              </p:par>
                            </p:childTnLst>
                          </p:cTn>
                        </p:par>
                        <p:par>
                          <p:cTn id="56" fill="hold">
                            <p:stCondLst>
                              <p:cond delay="2000"/>
                            </p:stCondLst>
                            <p:childTnLst>
                              <p:par>
                                <p:cTn id="57" presetID="22" presetClass="entr" presetSubtype="8" fill="hold" nodeType="afterEffect">
                                  <p:stCondLst>
                                    <p:cond delay="0"/>
                                  </p:stCondLst>
                                  <p:childTnLst>
                                    <p:set>
                                      <p:cBhvr>
                                        <p:cTn id="58" dur="1" fill="hold">
                                          <p:stCondLst>
                                            <p:cond delay="0"/>
                                          </p:stCondLst>
                                        </p:cTn>
                                        <p:tgtEl>
                                          <p:spTgt spid="114">
                                            <p:txEl>
                                              <p:pRg st="1" end="1"/>
                                            </p:txEl>
                                          </p:spTgt>
                                        </p:tgtEl>
                                        <p:attrNameLst>
                                          <p:attrName>style.visibility</p:attrName>
                                        </p:attrNameLst>
                                      </p:cBhvr>
                                      <p:to>
                                        <p:strVal val="visible"/>
                                      </p:to>
                                    </p:set>
                                    <p:animEffect transition="in" filter="wipe(left)">
                                      <p:cBhvr>
                                        <p:cTn id="59" dur="1000"/>
                                        <p:tgtEl>
                                          <p:spTgt spid="114">
                                            <p:txEl>
                                              <p:pRg st="1" end="1"/>
                                            </p:txEl>
                                          </p:spTgt>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14">
                                            <p:txEl>
                                              <p:pRg st="2" end="2"/>
                                            </p:txEl>
                                          </p:spTgt>
                                        </p:tgtEl>
                                        <p:attrNameLst>
                                          <p:attrName>style.visibility</p:attrName>
                                        </p:attrNameLst>
                                      </p:cBhvr>
                                      <p:to>
                                        <p:strVal val="visible"/>
                                      </p:to>
                                    </p:set>
                                    <p:animEffect transition="in" filter="wipe(left)">
                                      <p:cBhvr>
                                        <p:cTn id="63" dur="1000"/>
                                        <p:tgtEl>
                                          <p:spTgt spid="114">
                                            <p:txEl>
                                              <p:pRg st="2" end="2"/>
                                            </p:txEl>
                                          </p:spTgt>
                                        </p:tgtEl>
                                      </p:cBhvr>
                                    </p:animEffect>
                                  </p:childTnLst>
                                </p:cTn>
                              </p:par>
                            </p:childTnLst>
                          </p:cTn>
                        </p:par>
                        <p:par>
                          <p:cTn id="64" fill="hold">
                            <p:stCondLst>
                              <p:cond delay="4000"/>
                            </p:stCondLst>
                            <p:childTnLst>
                              <p:par>
                                <p:cTn id="65" presetID="22" presetClass="entr" presetSubtype="8" fill="hold" nodeType="afterEffect">
                                  <p:stCondLst>
                                    <p:cond delay="0"/>
                                  </p:stCondLst>
                                  <p:childTnLst>
                                    <p:set>
                                      <p:cBhvr>
                                        <p:cTn id="66" dur="1" fill="hold">
                                          <p:stCondLst>
                                            <p:cond delay="0"/>
                                          </p:stCondLst>
                                        </p:cTn>
                                        <p:tgtEl>
                                          <p:spTgt spid="114">
                                            <p:txEl>
                                              <p:pRg st="3" end="3"/>
                                            </p:txEl>
                                          </p:spTgt>
                                        </p:tgtEl>
                                        <p:attrNameLst>
                                          <p:attrName>style.visibility</p:attrName>
                                        </p:attrNameLst>
                                      </p:cBhvr>
                                      <p:to>
                                        <p:strVal val="visible"/>
                                      </p:to>
                                    </p:set>
                                    <p:animEffect transition="in" filter="wipe(left)">
                                      <p:cBhvr>
                                        <p:cTn id="67" dur="1000"/>
                                        <p:tgtEl>
                                          <p:spTgt spid="114">
                                            <p:txEl>
                                              <p:pRg st="3" end="3"/>
                                            </p:txEl>
                                          </p:spTgt>
                                        </p:tgtEl>
                                      </p:cBhvr>
                                    </p:animEffect>
                                  </p:childTnLst>
                                </p:cTn>
                              </p:par>
                            </p:childTnLst>
                          </p:cTn>
                        </p:par>
                        <p:par>
                          <p:cTn id="68" fill="hold">
                            <p:stCondLst>
                              <p:cond delay="5000"/>
                            </p:stCondLst>
                            <p:childTnLst>
                              <p:par>
                                <p:cTn id="69" presetID="22" presetClass="entr" presetSubtype="8" fill="hold" nodeType="afterEffect">
                                  <p:stCondLst>
                                    <p:cond delay="0"/>
                                  </p:stCondLst>
                                  <p:childTnLst>
                                    <p:set>
                                      <p:cBhvr>
                                        <p:cTn id="70" dur="1" fill="hold">
                                          <p:stCondLst>
                                            <p:cond delay="0"/>
                                          </p:stCondLst>
                                        </p:cTn>
                                        <p:tgtEl>
                                          <p:spTgt spid="114">
                                            <p:txEl>
                                              <p:pRg st="4" end="4"/>
                                            </p:txEl>
                                          </p:spTgt>
                                        </p:tgtEl>
                                        <p:attrNameLst>
                                          <p:attrName>style.visibility</p:attrName>
                                        </p:attrNameLst>
                                      </p:cBhvr>
                                      <p:to>
                                        <p:strVal val="visible"/>
                                      </p:to>
                                    </p:set>
                                    <p:animEffect transition="in" filter="wipe(left)">
                                      <p:cBhvr>
                                        <p:cTn id="71" dur="1000"/>
                                        <p:tgtEl>
                                          <p:spTgt spid="114">
                                            <p:txEl>
                                              <p:pRg st="4" end="4"/>
                                            </p:txEl>
                                          </p:spTgt>
                                        </p:tgtEl>
                                      </p:cBhvr>
                                    </p:animEffect>
                                  </p:childTnLst>
                                </p:cTn>
                              </p:par>
                            </p:childTnLst>
                          </p:cTn>
                        </p:par>
                        <p:par>
                          <p:cTn id="72" fill="hold">
                            <p:stCondLst>
                              <p:cond delay="6000"/>
                            </p:stCondLst>
                            <p:childTnLst>
                              <p:par>
                                <p:cTn id="73" presetID="10" presetClass="entr" presetSubtype="0" fill="hold" nodeType="afterEffect">
                                  <p:stCondLst>
                                    <p:cond delay="0"/>
                                  </p:stCondLst>
                                  <p:childTnLst>
                                    <p:set>
                                      <p:cBhvr>
                                        <p:cTn id="74" dur="1" fill="hold">
                                          <p:stCondLst>
                                            <p:cond delay="0"/>
                                          </p:stCondLst>
                                        </p:cTn>
                                        <p:tgtEl>
                                          <p:spTgt spid="113"/>
                                        </p:tgtEl>
                                        <p:attrNameLst>
                                          <p:attrName>style.visibility</p:attrName>
                                        </p:attrNameLst>
                                      </p:cBhvr>
                                      <p:to>
                                        <p:strVal val="visible"/>
                                      </p:to>
                                    </p:set>
                                    <p:animEffect transition="in" filter="fade">
                                      <p:cBhvr>
                                        <p:cTn id="75"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Rectangle 30721" descr="5 bar glass rectangle"/>
          <p:cNvPicPr>
            <a:picLocks noChangeAspect="1" noChangeArrowheads="1"/>
          </p:cNvPicPr>
          <p:nvPr/>
        </p:nvPicPr>
        <p:blipFill>
          <a:blip r:embed="rId3"/>
          <a:srcRect/>
          <a:stretch>
            <a:fillRect/>
          </a:stretch>
        </p:blipFill>
        <p:spPr bwMode="auto">
          <a:xfrm>
            <a:off x="238125" y="1524000"/>
            <a:ext cx="8683625" cy="4899025"/>
          </a:xfrm>
          <a:prstGeom prst="rect">
            <a:avLst/>
          </a:prstGeom>
          <a:gradFill>
            <a:gsLst>
              <a:gs pos="0">
                <a:schemeClr val="bg2">
                  <a:alpha val="80000"/>
                </a:schemeClr>
              </a:gs>
              <a:gs pos="100000">
                <a:schemeClr val="bg2">
                  <a:lumMod val="65000"/>
                  <a:lumOff val="35000"/>
                  <a:alpha val="80000"/>
                </a:schemeClr>
              </a:gs>
            </a:gsLst>
            <a:lin ang="5400000" scaled="1"/>
          </a:gradFill>
          <a:ln w="9525">
            <a:noFill/>
            <a:miter lim="800000"/>
            <a:headEnd/>
            <a:tailEnd/>
          </a:ln>
          <a:effectLst>
            <a:outerShdw blurRad="63500" sx="102000" sy="102000" algn="ctr" rotWithShape="0">
              <a:prstClr val="black">
                <a:alpha val="40000"/>
              </a:prstClr>
            </a:outerShdw>
            <a:softEdge rad="31750"/>
          </a:effectLst>
        </p:spPr>
      </p:pic>
      <p:pic>
        <p:nvPicPr>
          <p:cNvPr id="30723" name="Rectangle 30722" descr="white bar with faded ends"/>
          <p:cNvPicPr>
            <a:picLocks noChangeAspect="1" noChangeArrowheads="1"/>
          </p:cNvPicPr>
          <p:nvPr/>
        </p:nvPicPr>
        <p:blipFill>
          <a:blip r:embed="rId4">
            <a:lum bright="-96000"/>
          </a:blip>
          <a:srcRect/>
          <a:stretch>
            <a:fillRect/>
          </a:stretch>
        </p:blipFill>
        <p:spPr bwMode="auto">
          <a:xfrm>
            <a:off x="358775" y="1630363"/>
            <a:ext cx="8456613" cy="857250"/>
          </a:xfrm>
          <a:prstGeom prst="rect">
            <a:avLst/>
          </a:prstGeom>
          <a:noFill/>
          <a:ln w="9525">
            <a:noFill/>
            <a:miter lim="800000"/>
            <a:headEnd/>
            <a:tailEnd/>
          </a:ln>
        </p:spPr>
      </p:pic>
      <p:pic>
        <p:nvPicPr>
          <p:cNvPr id="30724" name="Rectangle 30723" descr="long rectangle"/>
          <p:cNvPicPr>
            <a:picLocks noChangeAspect="1" noChangeArrowheads="1"/>
          </p:cNvPicPr>
          <p:nvPr/>
        </p:nvPicPr>
        <p:blipFill>
          <a:blip r:embed="rId5"/>
          <a:srcRect/>
          <a:stretch>
            <a:fillRect/>
          </a:stretch>
        </p:blipFill>
        <p:spPr bwMode="auto">
          <a:xfrm>
            <a:off x="342900" y="1663700"/>
            <a:ext cx="8488363" cy="790575"/>
          </a:xfrm>
          <a:prstGeom prst="rect">
            <a:avLst/>
          </a:prstGeom>
          <a:noFill/>
          <a:ln w="9525">
            <a:noFill/>
            <a:miter lim="800000"/>
            <a:headEnd/>
            <a:tailEnd/>
          </a:ln>
        </p:spPr>
      </p:pic>
      <p:pic>
        <p:nvPicPr>
          <p:cNvPr id="30725" name="Rectangle 30724" descr="5 bar - 2"/>
          <p:cNvPicPr>
            <a:picLocks noChangeAspect="1" noChangeArrowheads="1"/>
          </p:cNvPicPr>
          <p:nvPr/>
        </p:nvPicPr>
        <p:blipFill>
          <a:blip r:embed="rId6"/>
          <a:srcRect/>
          <a:stretch>
            <a:fillRect/>
          </a:stretch>
        </p:blipFill>
        <p:spPr bwMode="auto">
          <a:xfrm>
            <a:off x="1978025" y="2540000"/>
            <a:ext cx="1758950" cy="3878263"/>
          </a:xfrm>
          <a:prstGeom prst="rect">
            <a:avLst/>
          </a:prstGeom>
          <a:noFill/>
          <a:ln w="9525">
            <a:noFill/>
            <a:miter lim="800000"/>
            <a:headEnd/>
            <a:tailEnd/>
          </a:ln>
          <a:effectLst>
            <a:innerShdw blurRad="114300">
              <a:prstClr val="black"/>
            </a:innerShdw>
          </a:effectLst>
        </p:spPr>
      </p:pic>
      <p:pic>
        <p:nvPicPr>
          <p:cNvPr id="30726" name="Rectangle 30725" descr="5 bar - 1"/>
          <p:cNvPicPr>
            <a:picLocks noChangeAspect="1" noChangeArrowheads="1"/>
          </p:cNvPicPr>
          <p:nvPr/>
        </p:nvPicPr>
        <p:blipFill>
          <a:blip r:embed="rId7"/>
          <a:srcRect/>
          <a:stretch>
            <a:fillRect/>
          </a:stretch>
        </p:blipFill>
        <p:spPr bwMode="auto">
          <a:xfrm>
            <a:off x="292100" y="2540000"/>
            <a:ext cx="1693863" cy="3878263"/>
          </a:xfrm>
          <a:prstGeom prst="rect">
            <a:avLst/>
          </a:prstGeom>
          <a:noFill/>
          <a:ln w="9525">
            <a:noFill/>
            <a:miter lim="800000"/>
            <a:headEnd/>
            <a:tailEnd/>
          </a:ln>
          <a:effectLst>
            <a:innerShdw blurRad="114300">
              <a:prstClr val="black"/>
            </a:innerShdw>
          </a:effectLst>
        </p:spPr>
      </p:pic>
      <p:pic>
        <p:nvPicPr>
          <p:cNvPr id="30727" name="Rectangle 30726" descr="5 bar - 3"/>
          <p:cNvPicPr>
            <a:picLocks noChangeAspect="1" noChangeArrowheads="1"/>
          </p:cNvPicPr>
          <p:nvPr/>
        </p:nvPicPr>
        <p:blipFill>
          <a:blip r:embed="rId8"/>
          <a:srcRect/>
          <a:stretch>
            <a:fillRect/>
          </a:stretch>
        </p:blipFill>
        <p:spPr bwMode="auto">
          <a:xfrm>
            <a:off x="3727450" y="2540000"/>
            <a:ext cx="1758950" cy="3878263"/>
          </a:xfrm>
          <a:prstGeom prst="rect">
            <a:avLst/>
          </a:prstGeom>
          <a:noFill/>
          <a:ln w="9525">
            <a:noFill/>
            <a:miter lim="800000"/>
            <a:headEnd/>
            <a:tailEnd/>
          </a:ln>
          <a:effectLst>
            <a:innerShdw blurRad="114300">
              <a:prstClr val="black"/>
            </a:innerShdw>
          </a:effectLst>
        </p:spPr>
      </p:pic>
      <p:pic>
        <p:nvPicPr>
          <p:cNvPr id="30728" name="Rectangle 30727" descr="5 bar - 4"/>
          <p:cNvPicPr>
            <a:picLocks noChangeAspect="1" noChangeArrowheads="1"/>
          </p:cNvPicPr>
          <p:nvPr/>
        </p:nvPicPr>
        <p:blipFill>
          <a:blip r:embed="rId9"/>
          <a:srcRect/>
          <a:stretch>
            <a:fillRect/>
          </a:stretch>
        </p:blipFill>
        <p:spPr bwMode="auto">
          <a:xfrm>
            <a:off x="5486400" y="2540000"/>
            <a:ext cx="1758950" cy="3878263"/>
          </a:xfrm>
          <a:prstGeom prst="rect">
            <a:avLst/>
          </a:prstGeom>
          <a:noFill/>
          <a:ln w="9525">
            <a:noFill/>
            <a:miter lim="800000"/>
            <a:headEnd/>
            <a:tailEnd/>
          </a:ln>
          <a:effectLst>
            <a:innerShdw blurRad="114300">
              <a:prstClr val="black"/>
            </a:innerShdw>
          </a:effectLst>
        </p:spPr>
      </p:pic>
      <p:pic>
        <p:nvPicPr>
          <p:cNvPr id="30729" name="Rectangle 30728" descr="5 bar - 5"/>
          <p:cNvPicPr>
            <a:picLocks noChangeAspect="1" noChangeArrowheads="1"/>
          </p:cNvPicPr>
          <p:nvPr/>
        </p:nvPicPr>
        <p:blipFill>
          <a:blip r:embed="rId10"/>
          <a:srcRect/>
          <a:stretch>
            <a:fillRect/>
          </a:stretch>
        </p:blipFill>
        <p:spPr bwMode="auto">
          <a:xfrm>
            <a:off x="7226300" y="2540000"/>
            <a:ext cx="1685925" cy="3878263"/>
          </a:xfrm>
          <a:prstGeom prst="rect">
            <a:avLst/>
          </a:prstGeom>
          <a:noFill/>
          <a:ln w="9525">
            <a:noFill/>
            <a:miter lim="800000"/>
            <a:headEnd/>
            <a:tailEnd/>
          </a:ln>
          <a:effectLst>
            <a:innerShdw blurRad="114300">
              <a:prstClr val="black"/>
            </a:innerShdw>
          </a:effectLst>
        </p:spPr>
      </p:pic>
      <p:sp>
        <p:nvSpPr>
          <p:cNvPr id="36876" name="Shape 30731"/>
          <p:cNvSpPr>
            <a:spLocks noGrp="1" noChangeArrowheads="1"/>
          </p:cNvSpPr>
          <p:nvPr>
            <p:ph type="title"/>
          </p:nvPr>
        </p:nvSpPr>
        <p:spPr>
          <a:xfrm>
            <a:off x="0" y="92075"/>
            <a:ext cx="8353425" cy="646113"/>
          </a:xfrm>
        </p:spPr>
        <p:txBody>
          <a:bodyPr/>
          <a:lstStyle/>
          <a:p>
            <a:r>
              <a:rPr lang="en-US" altLang="zh-CN" sz="4000" smtClean="0">
                <a:solidFill>
                  <a:srgbClr val="FFC000"/>
                </a:solidFill>
                <a:effectLst>
                  <a:outerShdw blurRad="38100" dist="38100" dir="2700000" algn="tl">
                    <a:srgbClr val="000000"/>
                  </a:outerShdw>
                </a:effectLst>
              </a:rPr>
              <a:t>Virtualization Investments</a:t>
            </a:r>
            <a:endParaRPr lang="en-US" altLang="zh-CN" i="1" smtClean="0">
              <a:solidFill>
                <a:srgbClr val="FFC000"/>
              </a:solidFill>
              <a:effectLst>
                <a:outerShdw blurRad="38100" dist="38100" dir="2700000" algn="tl">
                  <a:srgbClr val="000000"/>
                </a:outerShdw>
              </a:effectLst>
            </a:endParaRPr>
          </a:p>
        </p:txBody>
      </p:sp>
      <p:pic>
        <p:nvPicPr>
          <p:cNvPr id="30734" name="Rectangle 30733" descr="System Center Virtual Machine Manager logo bl"/>
          <p:cNvPicPr>
            <a:picLocks noChangeAspect="1" noChangeArrowheads="1"/>
          </p:cNvPicPr>
          <p:nvPr/>
        </p:nvPicPr>
        <p:blipFill>
          <a:blip r:embed="rId11"/>
          <a:srcRect/>
          <a:stretch>
            <a:fillRect/>
          </a:stretch>
        </p:blipFill>
        <p:spPr bwMode="auto">
          <a:xfrm>
            <a:off x="3886200" y="3048000"/>
            <a:ext cx="1514475" cy="395288"/>
          </a:xfrm>
          <a:prstGeom prst="rect">
            <a:avLst/>
          </a:prstGeom>
          <a:noFill/>
          <a:ln w="9525">
            <a:noFill/>
            <a:miter lim="800000"/>
            <a:headEnd/>
            <a:tailEnd/>
          </a:ln>
        </p:spPr>
      </p:pic>
      <p:pic>
        <p:nvPicPr>
          <p:cNvPr id="30735" name="Rectangle 30734" descr="virtual server 2005 r2 standard edition logo cl"/>
          <p:cNvPicPr>
            <a:picLocks noChangeAspect="1" noChangeArrowheads="1"/>
          </p:cNvPicPr>
          <p:nvPr/>
        </p:nvPicPr>
        <p:blipFill>
          <a:blip r:embed="rId12"/>
          <a:srcRect/>
          <a:stretch>
            <a:fillRect/>
          </a:stretch>
        </p:blipFill>
        <p:spPr bwMode="auto">
          <a:xfrm>
            <a:off x="2085975" y="3505200"/>
            <a:ext cx="1498600" cy="219075"/>
          </a:xfrm>
          <a:prstGeom prst="rect">
            <a:avLst/>
          </a:prstGeom>
          <a:noFill/>
          <a:ln w="9525">
            <a:noFill/>
            <a:miter lim="800000"/>
            <a:headEnd/>
            <a:tailEnd/>
          </a:ln>
        </p:spPr>
      </p:pic>
      <p:pic>
        <p:nvPicPr>
          <p:cNvPr id="30736" name="Rectangle 30735" descr="Windows Vista Logo Horizontal B"/>
          <p:cNvPicPr>
            <a:picLocks noChangeAspect="1" noChangeArrowheads="1"/>
          </p:cNvPicPr>
          <p:nvPr/>
        </p:nvPicPr>
        <p:blipFill>
          <a:blip r:embed="rId13"/>
          <a:srcRect/>
          <a:stretch>
            <a:fillRect/>
          </a:stretch>
        </p:blipFill>
        <p:spPr bwMode="auto">
          <a:xfrm>
            <a:off x="381000" y="3438525"/>
            <a:ext cx="1524000" cy="306388"/>
          </a:xfrm>
          <a:prstGeom prst="rect">
            <a:avLst/>
          </a:prstGeom>
          <a:noFill/>
          <a:ln w="9525">
            <a:noFill/>
            <a:miter lim="800000"/>
            <a:headEnd/>
            <a:tailEnd/>
          </a:ln>
        </p:spPr>
      </p:pic>
      <p:sp>
        <p:nvSpPr>
          <p:cNvPr id="30737" name="Rectangle 30736"/>
          <p:cNvSpPr>
            <a:spLocks noChangeArrowheads="1"/>
          </p:cNvSpPr>
          <p:nvPr/>
        </p:nvSpPr>
        <p:spPr bwMode="ltGray">
          <a:xfrm>
            <a:off x="3733800" y="1946275"/>
            <a:ext cx="1676400" cy="247650"/>
          </a:xfrm>
          <a:prstGeom prst="rect">
            <a:avLst/>
          </a:prstGeom>
          <a:noFill/>
          <a:ln w="9525" cap="flat" cmpd="sng" algn="ctr">
            <a:noFill/>
            <a:prstDash val="solid"/>
            <a:miter lim="800000"/>
            <a:headEnd type="none" w="med" len="med"/>
            <a:tailEnd type="none" w="med" len="med"/>
          </a:ln>
          <a:effectLst/>
        </p:spPr>
        <p:txBody>
          <a:bodyPr lIns="0" tIns="0" rIns="0" bIns="0" anchor="ctr">
            <a:spAutoFit/>
          </a:bodyPr>
          <a:lstStyle/>
          <a:p>
            <a:pPr algn="ctr" fontAlgn="auto">
              <a:lnSpc>
                <a:spcPct val="90000"/>
              </a:lnSpc>
              <a:spcBef>
                <a:spcPct val="30000"/>
              </a:spcBef>
              <a:spcAft>
                <a:spcPts val="0"/>
              </a:spcAft>
              <a:buClr>
                <a:srgbClr val="292929"/>
              </a:buClr>
              <a:buSzPct val="95000"/>
              <a:buFont typeface="Wingdings" pitchFamily="2" charset="2"/>
              <a:buNone/>
              <a:defRPr/>
            </a:pPr>
            <a:r>
              <a:rPr lang="en-US" sz="1800" b="1" dirty="0">
                <a:solidFill>
                  <a:srgbClr val="FFFFFF"/>
                </a:solidFill>
                <a:effectLst>
                  <a:outerShdw blurRad="38100" dist="38100" dir="2700000" algn="tl">
                    <a:srgbClr val="000000"/>
                  </a:outerShdw>
                </a:effectLst>
                <a:latin typeface="Calibri"/>
                <a:ea typeface="+mn-ea"/>
              </a:rPr>
              <a:t>Management</a:t>
            </a:r>
          </a:p>
        </p:txBody>
      </p:sp>
      <p:sp>
        <p:nvSpPr>
          <p:cNvPr id="30738" name="TextBox 30737"/>
          <p:cNvSpPr txBox="1">
            <a:spLocks noChangeArrowheads="1"/>
          </p:cNvSpPr>
          <p:nvPr/>
        </p:nvSpPr>
        <p:spPr bwMode="ltGray">
          <a:xfrm>
            <a:off x="1981200" y="1946275"/>
            <a:ext cx="1619250" cy="247650"/>
          </a:xfrm>
          <a:prstGeom prst="rect">
            <a:avLst/>
          </a:prstGeom>
          <a:noFill/>
          <a:ln w="9525" cap="flat" cmpd="sng" algn="ctr">
            <a:noFill/>
            <a:prstDash val="solid"/>
            <a:miter lim="800000"/>
            <a:headEnd type="none" w="med" len="med"/>
            <a:tailEnd type="none" w="med" len="med"/>
          </a:ln>
          <a:effectLst/>
        </p:spPr>
        <p:txBody>
          <a:bodyPr lIns="0" tIns="0" rIns="0" bIns="0" anchor="ctr">
            <a:spAutoFit/>
          </a:bodyPr>
          <a:lstStyle/>
          <a:p>
            <a:pPr algn="ctr" fontAlgn="auto">
              <a:lnSpc>
                <a:spcPct val="90000"/>
              </a:lnSpc>
              <a:spcBef>
                <a:spcPct val="30000"/>
              </a:spcBef>
              <a:spcAft>
                <a:spcPts val="0"/>
              </a:spcAft>
              <a:buClr>
                <a:srgbClr val="292929"/>
              </a:buClr>
              <a:buSzPct val="95000"/>
              <a:buFont typeface="Wingdings" pitchFamily="2" charset="2"/>
              <a:buNone/>
              <a:defRPr/>
            </a:pPr>
            <a:r>
              <a:rPr lang="en-US" sz="1800" b="1" dirty="0">
                <a:solidFill>
                  <a:srgbClr val="FFFFFF"/>
                </a:solidFill>
                <a:effectLst>
                  <a:outerShdw blurRad="38100" dist="38100" dir="2700000" algn="tl">
                    <a:srgbClr val="000000"/>
                  </a:outerShdw>
                </a:effectLst>
                <a:latin typeface="Calibri"/>
                <a:ea typeface="+mn-ea"/>
              </a:rPr>
              <a:t>Infrastructure</a:t>
            </a:r>
          </a:p>
        </p:txBody>
      </p:sp>
      <p:sp>
        <p:nvSpPr>
          <p:cNvPr id="30739" name="Rectangle 30738"/>
          <p:cNvSpPr>
            <a:spLocks noChangeArrowheads="1"/>
          </p:cNvSpPr>
          <p:nvPr/>
        </p:nvSpPr>
        <p:spPr bwMode="ltGray">
          <a:xfrm>
            <a:off x="7216775" y="1946275"/>
            <a:ext cx="1622425" cy="247650"/>
          </a:xfrm>
          <a:prstGeom prst="rect">
            <a:avLst/>
          </a:prstGeom>
          <a:noFill/>
          <a:ln w="9525" cap="flat" cmpd="sng" algn="ctr">
            <a:noFill/>
            <a:prstDash val="solid"/>
            <a:miter lim="800000"/>
            <a:headEnd type="none" w="med" len="med"/>
            <a:tailEnd type="none" w="med" len="med"/>
          </a:ln>
          <a:effectLst/>
        </p:spPr>
        <p:txBody>
          <a:bodyPr lIns="0" tIns="0" rIns="0" bIns="0" anchor="ctr">
            <a:spAutoFit/>
          </a:bodyPr>
          <a:lstStyle/>
          <a:p>
            <a:pPr algn="ctr" fontAlgn="auto">
              <a:lnSpc>
                <a:spcPct val="90000"/>
              </a:lnSpc>
              <a:spcBef>
                <a:spcPct val="30000"/>
              </a:spcBef>
              <a:spcAft>
                <a:spcPts val="0"/>
              </a:spcAft>
              <a:buClr>
                <a:srgbClr val="292929"/>
              </a:buClr>
              <a:buSzPct val="95000"/>
              <a:buFont typeface="Wingdings" pitchFamily="2" charset="2"/>
              <a:buNone/>
              <a:defRPr/>
            </a:pPr>
            <a:r>
              <a:rPr lang="en-US" sz="1800" b="1" dirty="0">
                <a:solidFill>
                  <a:srgbClr val="FFFFFF"/>
                </a:solidFill>
                <a:effectLst>
                  <a:outerShdw blurRad="38100" dist="38100" dir="2700000" algn="tl">
                    <a:srgbClr val="000000"/>
                  </a:outerShdw>
                </a:effectLst>
                <a:latin typeface="Calibri"/>
                <a:ea typeface="+mn-ea"/>
              </a:rPr>
              <a:t>Applications </a:t>
            </a:r>
          </a:p>
        </p:txBody>
      </p:sp>
      <p:sp>
        <p:nvSpPr>
          <p:cNvPr id="30740" name="Rectangle 30739"/>
          <p:cNvSpPr>
            <a:spLocks noChangeArrowheads="1"/>
          </p:cNvSpPr>
          <p:nvPr/>
        </p:nvSpPr>
        <p:spPr bwMode="ltGray">
          <a:xfrm>
            <a:off x="5467350" y="1946275"/>
            <a:ext cx="1695450" cy="247650"/>
          </a:xfrm>
          <a:prstGeom prst="rect">
            <a:avLst/>
          </a:prstGeom>
          <a:noFill/>
          <a:ln w="9525" cap="flat" cmpd="sng" algn="ctr">
            <a:noFill/>
            <a:prstDash val="solid"/>
            <a:miter lim="800000"/>
            <a:headEnd type="none" w="med" len="med"/>
            <a:tailEnd type="none" w="med" len="med"/>
          </a:ln>
          <a:effectLst/>
        </p:spPr>
        <p:txBody>
          <a:bodyPr lIns="0" tIns="0" rIns="0" bIns="0" anchor="ctr">
            <a:spAutoFit/>
          </a:bodyPr>
          <a:lstStyle/>
          <a:p>
            <a:pPr algn="ctr" fontAlgn="auto">
              <a:lnSpc>
                <a:spcPct val="90000"/>
              </a:lnSpc>
              <a:spcBef>
                <a:spcPct val="30000"/>
              </a:spcBef>
              <a:spcAft>
                <a:spcPts val="0"/>
              </a:spcAft>
              <a:buClr>
                <a:srgbClr val="292929"/>
              </a:buClr>
              <a:buSzPct val="95000"/>
              <a:buFont typeface="Wingdings" pitchFamily="2" charset="2"/>
              <a:buNone/>
              <a:defRPr/>
            </a:pPr>
            <a:r>
              <a:rPr lang="en-US" sz="1800" b="1" dirty="0">
                <a:solidFill>
                  <a:srgbClr val="FFFFFF"/>
                </a:solidFill>
                <a:effectLst>
                  <a:outerShdw blurRad="38100" dist="38100" dir="2700000" algn="tl">
                    <a:srgbClr val="000000"/>
                  </a:outerShdw>
                </a:effectLst>
                <a:latin typeface="Calibri"/>
                <a:ea typeface="+mn-ea"/>
              </a:rPr>
              <a:t>Interoperability</a:t>
            </a:r>
          </a:p>
        </p:txBody>
      </p:sp>
      <p:sp>
        <p:nvSpPr>
          <p:cNvPr id="30741" name="Rectangle 30740"/>
          <p:cNvSpPr>
            <a:spLocks noChangeArrowheads="1"/>
          </p:cNvSpPr>
          <p:nvPr/>
        </p:nvSpPr>
        <p:spPr bwMode="ltGray">
          <a:xfrm>
            <a:off x="390525" y="1946275"/>
            <a:ext cx="1524000" cy="247650"/>
          </a:xfrm>
          <a:prstGeom prst="rect">
            <a:avLst/>
          </a:prstGeom>
          <a:noFill/>
          <a:ln w="9525" cap="flat" cmpd="sng" algn="ctr">
            <a:noFill/>
            <a:prstDash val="solid"/>
            <a:miter lim="800000"/>
            <a:headEnd type="none" w="med" len="med"/>
            <a:tailEnd type="none" w="med" len="med"/>
          </a:ln>
          <a:effectLst/>
        </p:spPr>
        <p:txBody>
          <a:bodyPr lIns="0" tIns="0" rIns="0" bIns="0" anchor="ctr">
            <a:spAutoFit/>
          </a:bodyPr>
          <a:lstStyle/>
          <a:p>
            <a:pPr algn="ctr" fontAlgn="auto">
              <a:lnSpc>
                <a:spcPct val="90000"/>
              </a:lnSpc>
              <a:spcBef>
                <a:spcPct val="30000"/>
              </a:spcBef>
              <a:spcAft>
                <a:spcPts val="0"/>
              </a:spcAft>
              <a:buClr>
                <a:srgbClr val="292929"/>
              </a:buClr>
              <a:buSzPct val="95000"/>
              <a:buFont typeface="Wingdings" pitchFamily="2" charset="2"/>
              <a:buNone/>
              <a:defRPr/>
            </a:pPr>
            <a:r>
              <a:rPr lang="en-US" sz="1800" b="1" dirty="0">
                <a:solidFill>
                  <a:srgbClr val="FFFFFF"/>
                </a:solidFill>
                <a:effectLst>
                  <a:outerShdw blurRad="38100" dist="38100" dir="2700000" algn="tl">
                    <a:srgbClr val="000000"/>
                  </a:outerShdw>
                </a:effectLst>
                <a:latin typeface="Calibri"/>
                <a:ea typeface="+mn-ea"/>
              </a:rPr>
              <a:t>Licensing</a:t>
            </a:r>
          </a:p>
        </p:txBody>
      </p:sp>
      <p:pic>
        <p:nvPicPr>
          <p:cNvPr id="30742" name="Rectangle 30741" descr="Windows Server 2003 v b logo"/>
          <p:cNvPicPr>
            <a:picLocks noChangeAspect="1" noChangeArrowheads="1"/>
          </p:cNvPicPr>
          <p:nvPr/>
        </p:nvPicPr>
        <p:blipFill>
          <a:blip r:embed="rId14"/>
          <a:srcRect/>
          <a:stretch>
            <a:fillRect/>
          </a:stretch>
        </p:blipFill>
        <p:spPr bwMode="auto">
          <a:xfrm>
            <a:off x="365125" y="2743200"/>
            <a:ext cx="1524000" cy="458788"/>
          </a:xfrm>
          <a:prstGeom prst="rect">
            <a:avLst/>
          </a:prstGeom>
          <a:noFill/>
          <a:ln w="9525">
            <a:noFill/>
            <a:miter lim="800000"/>
            <a:headEnd/>
            <a:tailEnd/>
          </a:ln>
        </p:spPr>
      </p:pic>
      <p:grpSp>
        <p:nvGrpSpPr>
          <p:cNvPr id="2" name="Group 46"/>
          <p:cNvGrpSpPr>
            <a:grpSpLocks/>
          </p:cNvGrpSpPr>
          <p:nvPr/>
        </p:nvGrpSpPr>
        <p:grpSpPr bwMode="auto">
          <a:xfrm>
            <a:off x="5830888" y="2571750"/>
            <a:ext cx="1069975" cy="1416050"/>
            <a:chOff x="3600" y="1667"/>
            <a:chExt cx="786" cy="1015"/>
          </a:xfrm>
        </p:grpSpPr>
        <p:grpSp>
          <p:nvGrpSpPr>
            <p:cNvPr id="158757" name="Group 44"/>
            <p:cNvGrpSpPr>
              <a:grpSpLocks/>
            </p:cNvGrpSpPr>
            <p:nvPr/>
          </p:nvGrpSpPr>
          <p:grpSpPr bwMode="auto">
            <a:xfrm>
              <a:off x="3600" y="1667"/>
              <a:ext cx="786" cy="1015"/>
              <a:chOff x="3630" y="1710"/>
              <a:chExt cx="646" cy="835"/>
            </a:xfrm>
          </p:grpSpPr>
          <p:pic>
            <p:nvPicPr>
              <p:cNvPr id="158759" name="Rectangle 30751"/>
              <p:cNvPicPr>
                <a:picLocks noChangeAspect="1" noChangeArrowheads="1"/>
              </p:cNvPicPr>
              <p:nvPr/>
            </p:nvPicPr>
            <p:blipFill>
              <a:blip r:embed="rId15">
                <a:clrChange>
                  <a:clrFrom>
                    <a:srgbClr val="FFFFFF"/>
                  </a:clrFrom>
                  <a:clrTo>
                    <a:srgbClr val="FFFFFF">
                      <a:alpha val="0"/>
                    </a:srgbClr>
                  </a:clrTo>
                </a:clrChange>
                <a:lum bright="48000" contrast="66000"/>
              </a:blip>
              <a:srcRect/>
              <a:stretch>
                <a:fillRect/>
              </a:stretch>
            </p:blipFill>
            <p:spPr bwMode="auto">
              <a:xfrm>
                <a:off x="3720" y="2379"/>
                <a:ext cx="388" cy="166"/>
              </a:xfrm>
              <a:prstGeom prst="rect">
                <a:avLst/>
              </a:prstGeom>
              <a:noFill/>
              <a:ln w="9525">
                <a:noFill/>
                <a:miter lim="800000"/>
                <a:headEnd/>
                <a:tailEnd/>
              </a:ln>
            </p:spPr>
          </p:pic>
          <p:pic>
            <p:nvPicPr>
              <p:cNvPr id="158760" name="Rectangle 30752" descr="Windows Vista Logo Vertical B"/>
              <p:cNvPicPr>
                <a:picLocks noChangeAspect="1" noChangeArrowheads="1"/>
              </p:cNvPicPr>
              <p:nvPr/>
            </p:nvPicPr>
            <p:blipFill>
              <a:blip r:embed="rId16"/>
              <a:srcRect/>
              <a:stretch>
                <a:fillRect/>
              </a:stretch>
            </p:blipFill>
            <p:spPr bwMode="auto">
              <a:xfrm>
                <a:off x="3630" y="1710"/>
                <a:ext cx="288" cy="244"/>
              </a:xfrm>
              <a:prstGeom prst="rect">
                <a:avLst/>
              </a:prstGeom>
              <a:noFill/>
              <a:ln w="9525">
                <a:noFill/>
                <a:miter lim="800000"/>
                <a:headEnd/>
                <a:tailEnd/>
              </a:ln>
            </p:spPr>
          </p:pic>
          <p:pic>
            <p:nvPicPr>
              <p:cNvPr id="158761" name="Rectangle 30753" descr="3 white curved arrows"/>
              <p:cNvPicPr>
                <a:picLocks noChangeAspect="1" noChangeArrowheads="1"/>
              </p:cNvPicPr>
              <p:nvPr/>
            </p:nvPicPr>
            <p:blipFill>
              <a:blip r:embed="rId17">
                <a:lum bright="-100000"/>
              </a:blip>
              <a:srcRect/>
              <a:stretch>
                <a:fillRect/>
              </a:stretch>
            </p:blipFill>
            <p:spPr bwMode="auto">
              <a:xfrm rot="1483270">
                <a:off x="3744" y="1728"/>
                <a:ext cx="418" cy="492"/>
              </a:xfrm>
              <a:prstGeom prst="rect">
                <a:avLst/>
              </a:prstGeom>
              <a:noFill/>
              <a:ln w="9525">
                <a:noFill/>
                <a:miter lim="800000"/>
                <a:headEnd/>
                <a:tailEnd/>
              </a:ln>
            </p:spPr>
          </p:pic>
          <p:pic>
            <p:nvPicPr>
              <p:cNvPr id="158762" name="Rectangle 30754"/>
              <p:cNvPicPr>
                <a:picLocks noChangeAspect="1" noChangeArrowheads="1"/>
              </p:cNvPicPr>
              <p:nvPr/>
            </p:nvPicPr>
            <p:blipFill>
              <a:blip r:embed="rId18"/>
              <a:srcRect/>
              <a:stretch>
                <a:fillRect/>
              </a:stretch>
            </p:blipFill>
            <p:spPr bwMode="auto">
              <a:xfrm>
                <a:off x="4008" y="1734"/>
                <a:ext cx="268" cy="311"/>
              </a:xfrm>
              <a:prstGeom prst="rect">
                <a:avLst/>
              </a:prstGeom>
              <a:noFill/>
              <a:ln w="9525">
                <a:noFill/>
                <a:miter lim="800000"/>
                <a:headEnd/>
                <a:tailEnd/>
              </a:ln>
            </p:spPr>
          </p:pic>
        </p:grpSp>
        <p:pic>
          <p:nvPicPr>
            <p:cNvPr id="158758" name="Rectangle 30750" descr="Server"/>
            <p:cNvPicPr>
              <a:picLocks noChangeAspect="1" noChangeArrowheads="1"/>
            </p:cNvPicPr>
            <p:nvPr/>
          </p:nvPicPr>
          <p:blipFill>
            <a:blip r:embed="rId19"/>
            <a:srcRect/>
            <a:stretch>
              <a:fillRect/>
            </a:stretch>
          </p:blipFill>
          <p:spPr bwMode="auto">
            <a:xfrm>
              <a:off x="3888" y="1920"/>
              <a:ext cx="187" cy="256"/>
            </a:xfrm>
            <a:prstGeom prst="rect">
              <a:avLst/>
            </a:prstGeom>
            <a:noFill/>
            <a:ln w="9525">
              <a:noFill/>
              <a:miter lim="800000"/>
              <a:headEnd/>
              <a:tailEnd/>
            </a:ln>
          </p:spPr>
        </p:pic>
      </p:grpSp>
      <p:sp>
        <p:nvSpPr>
          <p:cNvPr id="30745" name="Rounded Rectangle 30744"/>
          <p:cNvSpPr>
            <a:spLocks noChangeArrowheads="1"/>
          </p:cNvSpPr>
          <p:nvPr/>
        </p:nvSpPr>
        <p:spPr bwMode="blackGray">
          <a:xfrm>
            <a:off x="2047875" y="3983038"/>
            <a:ext cx="1590675" cy="2324100"/>
          </a:xfrm>
          <a:prstGeom prst="roundRect">
            <a:avLst>
              <a:gd name="adj" fmla="val 7458"/>
            </a:avLst>
          </a:prstGeom>
          <a:gradFill rotWithShape="1">
            <a:gsLst>
              <a:gs pos="0">
                <a:srgbClr val="FFFFFF">
                  <a:alpha val="67998"/>
                </a:srgbClr>
              </a:gs>
              <a:gs pos="100000">
                <a:schemeClr val="tx1">
                  <a:alpha val="0"/>
                </a:schemeClr>
              </a:gs>
            </a:gsLst>
            <a:lin ang="5400000" scaled="1"/>
          </a:gradFill>
          <a:ln w="9525" algn="ctr">
            <a:solidFill>
              <a:srgbClr val="FFFFFF">
                <a:alpha val="27843"/>
              </a:srgbClr>
            </a:solidFill>
            <a:round/>
            <a:headEnd/>
            <a:tailEnd/>
          </a:ln>
          <a:effectLst>
            <a:outerShdw blurRad="63500" sx="102000" sy="102000" algn="ctr" rotWithShape="0">
              <a:prstClr val="black">
                <a:alpha val="40000"/>
              </a:prstClr>
            </a:outerShdw>
          </a:effectLst>
        </p:spPr>
        <p:txBody>
          <a:bodyPr lIns="9144" rIns="9144"/>
          <a:lstStyle/>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Create agility</a:t>
            </a:r>
          </a:p>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Better utilize</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server resources</a:t>
            </a:r>
          </a:p>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Partner with AMD and Intel</a:t>
            </a:r>
          </a:p>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endParaRPr lang="en-US" sz="1500" dirty="0">
              <a:solidFill>
                <a:srgbClr val="000000"/>
              </a:solidFill>
              <a:latin typeface="Calibri"/>
              <a:ea typeface="Gulim" pitchFamily="34" charset="-127"/>
            </a:endParaRPr>
          </a:p>
        </p:txBody>
      </p:sp>
      <p:sp>
        <p:nvSpPr>
          <p:cNvPr id="30746" name="Rounded Rectangle 30745"/>
          <p:cNvSpPr>
            <a:spLocks noChangeArrowheads="1"/>
          </p:cNvSpPr>
          <p:nvPr/>
        </p:nvSpPr>
        <p:spPr bwMode="blackGray">
          <a:xfrm>
            <a:off x="3781425" y="3983038"/>
            <a:ext cx="1590675" cy="2324100"/>
          </a:xfrm>
          <a:prstGeom prst="roundRect">
            <a:avLst>
              <a:gd name="adj" fmla="val 7458"/>
            </a:avLst>
          </a:prstGeom>
          <a:gradFill rotWithShape="1">
            <a:gsLst>
              <a:gs pos="0">
                <a:srgbClr val="FFFFFF">
                  <a:alpha val="67998"/>
                </a:srgbClr>
              </a:gs>
              <a:gs pos="100000">
                <a:schemeClr val="tx1">
                  <a:alpha val="0"/>
                </a:schemeClr>
              </a:gs>
            </a:gsLst>
            <a:lin ang="5400000" scaled="1"/>
          </a:gradFill>
          <a:ln w="9525" algn="ctr">
            <a:solidFill>
              <a:srgbClr val="FFFFFF">
                <a:alpha val="27843"/>
              </a:srgbClr>
            </a:solidFill>
            <a:round/>
            <a:headEnd/>
            <a:tailEnd/>
          </a:ln>
          <a:effectLst>
            <a:outerShdw blurRad="63500" sx="102000" sy="102000" algn="ctr" rotWithShape="0">
              <a:prstClr val="black">
                <a:alpha val="40000"/>
              </a:prstClr>
            </a:outerShdw>
          </a:effectLst>
        </p:spPr>
        <p:txBody>
          <a:bodyPr lIns="9144" rIns="9144"/>
          <a:lstStyle/>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Ease consolidation</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onto virtual infrastructure</a:t>
            </a:r>
          </a:p>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Better utilize</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management</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resources</a:t>
            </a:r>
            <a:endParaRPr lang="en-US" sz="1500" dirty="0">
              <a:solidFill>
                <a:srgbClr val="000000"/>
              </a:solidFill>
              <a:latin typeface="Calibri"/>
              <a:ea typeface="Gulim" pitchFamily="34" charset="-127"/>
            </a:endParaRPr>
          </a:p>
        </p:txBody>
      </p:sp>
      <p:sp>
        <p:nvSpPr>
          <p:cNvPr id="30747" name="Rounded Rectangle 30746"/>
          <p:cNvSpPr>
            <a:spLocks noChangeArrowheads="1"/>
          </p:cNvSpPr>
          <p:nvPr/>
        </p:nvSpPr>
        <p:spPr bwMode="blackGray">
          <a:xfrm>
            <a:off x="5534025" y="3983038"/>
            <a:ext cx="1590675" cy="2324100"/>
          </a:xfrm>
          <a:prstGeom prst="roundRect">
            <a:avLst>
              <a:gd name="adj" fmla="val 7458"/>
            </a:avLst>
          </a:prstGeom>
          <a:gradFill rotWithShape="1">
            <a:gsLst>
              <a:gs pos="0">
                <a:srgbClr val="FFFFFF">
                  <a:alpha val="67998"/>
                </a:srgbClr>
              </a:gs>
              <a:gs pos="100000">
                <a:schemeClr val="tx1">
                  <a:alpha val="0"/>
                </a:schemeClr>
              </a:gs>
            </a:gsLst>
            <a:lin ang="5400000" scaled="1"/>
          </a:gradFill>
          <a:ln w="9525" algn="ctr">
            <a:solidFill>
              <a:srgbClr val="FFFFFF">
                <a:alpha val="27843"/>
              </a:srgbClr>
            </a:solidFill>
            <a:round/>
            <a:headEnd/>
            <a:tailEnd/>
          </a:ln>
          <a:effectLst>
            <a:outerShdw blurRad="63500" sx="102000" sy="102000" algn="ctr" rotWithShape="0">
              <a:prstClr val="black">
                <a:alpha val="40000"/>
              </a:prstClr>
            </a:outerShdw>
          </a:effectLst>
        </p:spPr>
        <p:txBody>
          <a:bodyPr lIns="9144" rIns="9144"/>
          <a:lstStyle/>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Support</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heterogeneity</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across the</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datacenter</a:t>
            </a:r>
          </a:p>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OSP (Open Specification Promise) VHD</a:t>
            </a:r>
          </a:p>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endParaRPr lang="en-US" sz="1500" dirty="0">
              <a:solidFill>
                <a:srgbClr val="000000"/>
              </a:solidFill>
              <a:latin typeface="Calibri"/>
              <a:ea typeface="Gulim" pitchFamily="34" charset="-127"/>
            </a:endParaRPr>
          </a:p>
        </p:txBody>
      </p:sp>
      <p:sp>
        <p:nvSpPr>
          <p:cNvPr id="30748" name="Rounded Rectangle 30747"/>
          <p:cNvSpPr>
            <a:spLocks noChangeArrowheads="1"/>
          </p:cNvSpPr>
          <p:nvPr/>
        </p:nvSpPr>
        <p:spPr bwMode="blackGray">
          <a:xfrm>
            <a:off x="7296150" y="3983038"/>
            <a:ext cx="1514475" cy="2324100"/>
          </a:xfrm>
          <a:prstGeom prst="roundRect">
            <a:avLst>
              <a:gd name="adj" fmla="val 7458"/>
            </a:avLst>
          </a:prstGeom>
          <a:gradFill rotWithShape="1">
            <a:gsLst>
              <a:gs pos="0">
                <a:srgbClr val="FFFFFF">
                  <a:alpha val="67998"/>
                </a:srgbClr>
              </a:gs>
              <a:gs pos="100000">
                <a:schemeClr val="tx1">
                  <a:alpha val="0"/>
                </a:schemeClr>
              </a:gs>
            </a:gsLst>
            <a:lin ang="5400000" scaled="1"/>
          </a:gradFill>
          <a:ln w="9525" algn="ctr">
            <a:solidFill>
              <a:srgbClr val="FFFFFF">
                <a:alpha val="27843"/>
              </a:srgbClr>
            </a:solidFill>
            <a:round/>
            <a:headEnd/>
            <a:tailEnd/>
          </a:ln>
          <a:effectLst>
            <a:outerShdw blurRad="63500" sx="102000" sy="102000" algn="ctr" rotWithShape="0">
              <a:prstClr val="black">
                <a:alpha val="40000"/>
              </a:prstClr>
            </a:outerShdw>
          </a:effectLst>
        </p:spPr>
        <p:txBody>
          <a:bodyPr lIns="9144" rIns="9144"/>
          <a:lstStyle/>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Accelerate</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deployment</a:t>
            </a:r>
          </a:p>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Reduce the cost of supporting</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applications </a:t>
            </a:r>
          </a:p>
        </p:txBody>
      </p:sp>
      <p:sp>
        <p:nvSpPr>
          <p:cNvPr id="30749" name="Rounded Rectangle 30748"/>
          <p:cNvSpPr>
            <a:spLocks noChangeArrowheads="1"/>
          </p:cNvSpPr>
          <p:nvPr/>
        </p:nvSpPr>
        <p:spPr bwMode="blackGray">
          <a:xfrm>
            <a:off x="354013" y="3983038"/>
            <a:ext cx="1495425" cy="2324100"/>
          </a:xfrm>
          <a:prstGeom prst="roundRect">
            <a:avLst>
              <a:gd name="adj" fmla="val 7458"/>
            </a:avLst>
          </a:prstGeom>
          <a:gradFill rotWithShape="1">
            <a:gsLst>
              <a:gs pos="0">
                <a:srgbClr val="FFFFFF">
                  <a:alpha val="67998"/>
                </a:srgbClr>
              </a:gs>
              <a:gs pos="100000">
                <a:schemeClr val="tx1">
                  <a:alpha val="0"/>
                </a:schemeClr>
              </a:gs>
            </a:gsLst>
            <a:lin ang="5400000" scaled="1"/>
          </a:gradFill>
          <a:ln w="9525" algn="ctr">
            <a:solidFill>
              <a:srgbClr val="FFFFFF">
                <a:alpha val="27843"/>
              </a:srgbClr>
            </a:solidFill>
            <a:round/>
            <a:headEnd/>
            <a:tailEnd/>
          </a:ln>
          <a:effectLst>
            <a:outerShdw blurRad="63500" sx="102000" sy="102000" algn="ctr" rotWithShape="0">
              <a:prstClr val="black">
                <a:alpha val="40000"/>
              </a:prstClr>
            </a:outerShdw>
          </a:effectLst>
        </p:spPr>
        <p:txBody>
          <a:bodyPr lIns="9144" rIns="9144"/>
          <a:lstStyle/>
          <a:p>
            <a:pPr marL="95250" indent="-95250" eaLnBrk="0" fontAlgn="auto" hangingPunct="0">
              <a:lnSpc>
                <a:spcPct val="90000"/>
              </a:lnSpc>
              <a:spcBef>
                <a:spcPct val="30000"/>
              </a:spcBef>
              <a:spcAft>
                <a:spcPts val="0"/>
              </a:spcAft>
              <a:buClr>
                <a:srgbClr val="292929"/>
              </a:buClr>
              <a:buSzPct val="65000"/>
              <a:buFont typeface="Wingdings 2" pitchFamily="18" charset="2"/>
              <a:buBlip>
                <a:blip r:embed="rId20"/>
              </a:buBlip>
              <a:defRPr/>
            </a:pPr>
            <a:r>
              <a:rPr lang="en-US" sz="1500" dirty="0">
                <a:solidFill>
                  <a:srgbClr val="000000"/>
                </a:solidFill>
                <a:latin typeface="Calibri"/>
                <a:ea typeface="Gulim" pitchFamily="34" charset="-127"/>
              </a:rPr>
              <a:t>Deliver </a:t>
            </a:r>
            <a:br>
              <a:rPr lang="en-US" sz="1500" dirty="0">
                <a:solidFill>
                  <a:srgbClr val="000000"/>
                </a:solidFill>
                <a:latin typeface="Calibri"/>
                <a:ea typeface="Gulim" pitchFamily="34" charset="-127"/>
              </a:rPr>
            </a:br>
            <a:r>
              <a:rPr lang="en-US" sz="1500" dirty="0">
                <a:solidFill>
                  <a:srgbClr val="000000"/>
                </a:solidFill>
                <a:latin typeface="Calibri"/>
                <a:ea typeface="Gulim" pitchFamily="34" charset="-127"/>
              </a:rPr>
              <a:t>cost-effective, flexible and simplified </a:t>
            </a:r>
            <a:r>
              <a:rPr lang="en-US" sz="1500" dirty="0">
                <a:solidFill>
                  <a:srgbClr val="000000"/>
                </a:solidFill>
                <a:latin typeface="Calibri"/>
                <a:ea typeface="Gulim" pitchFamily="34" charset="-127"/>
              </a:rPr>
              <a:t>licensing</a:t>
            </a:r>
          </a:p>
          <a:p>
            <a:pPr marL="95250" indent="-95250" fontAlgn="auto">
              <a:lnSpc>
                <a:spcPct val="90000"/>
              </a:lnSpc>
              <a:spcBef>
                <a:spcPct val="30000"/>
              </a:spcBef>
              <a:spcAft>
                <a:spcPts val="0"/>
              </a:spcAft>
              <a:buClr>
                <a:srgbClr val="292929"/>
              </a:buClr>
              <a:buSzPct val="65000"/>
              <a:buFontTx/>
              <a:buBlip>
                <a:blip r:embed="rId20"/>
              </a:buBlip>
              <a:defRPr/>
            </a:pPr>
            <a:r>
              <a:rPr lang="en-US" sz="1500" dirty="0">
                <a:solidFill>
                  <a:srgbClr val="000000"/>
                </a:solidFill>
                <a:latin typeface="Calibri"/>
                <a:ea typeface="Gulim" pitchFamily="34" charset="-127"/>
              </a:rPr>
              <a:t>Royalty Free VHD format</a:t>
            </a:r>
            <a:endParaRPr lang="en-US" sz="1500" dirty="0">
              <a:solidFill>
                <a:srgbClr val="000000"/>
              </a:solidFill>
              <a:latin typeface="Calibri"/>
              <a:ea typeface="Gulim" pitchFamily="34" charset="-127"/>
            </a:endParaRPr>
          </a:p>
          <a:p>
            <a:pPr marL="95250" indent="-95250" fontAlgn="auto">
              <a:spcBef>
                <a:spcPts val="0"/>
              </a:spcBef>
              <a:spcAft>
                <a:spcPts val="0"/>
              </a:spcAft>
              <a:defRPr/>
            </a:pPr>
            <a:endParaRPr lang="en-US" sz="1500" dirty="0">
              <a:solidFill>
                <a:srgbClr val="FFFFFF"/>
              </a:solidFill>
              <a:latin typeface="Calibri"/>
              <a:ea typeface="+mn-ea"/>
            </a:endParaRPr>
          </a:p>
        </p:txBody>
      </p:sp>
      <p:pic>
        <p:nvPicPr>
          <p:cNvPr id="504870" name="Picture 38" descr="Microsoft-SoftGrid-Logo"/>
          <p:cNvPicPr>
            <a:picLocks noChangeAspect="1" noChangeArrowheads="1"/>
          </p:cNvPicPr>
          <p:nvPr/>
        </p:nvPicPr>
        <p:blipFill>
          <a:blip r:embed="rId21">
            <a:lum bright="-68000"/>
          </a:blip>
          <a:srcRect r="42459" b="24588"/>
          <a:stretch>
            <a:fillRect/>
          </a:stretch>
        </p:blipFill>
        <p:spPr bwMode="auto">
          <a:xfrm>
            <a:off x="7378700" y="2933700"/>
            <a:ext cx="1487488" cy="574675"/>
          </a:xfrm>
          <a:prstGeom prst="rect">
            <a:avLst/>
          </a:prstGeom>
          <a:noFill/>
          <a:ln w="9525">
            <a:noFill/>
            <a:miter lim="800000"/>
            <a:headEnd/>
            <a:tailEnd/>
          </a:ln>
        </p:spPr>
      </p:pic>
      <p:pic>
        <p:nvPicPr>
          <p:cNvPr id="35" name="Picture 2" descr="I:\LOGOS\GEN_LOGO\N\Novell-red.png"/>
          <p:cNvPicPr>
            <a:picLocks noChangeAspect="1" noChangeArrowheads="1"/>
          </p:cNvPicPr>
          <p:nvPr/>
        </p:nvPicPr>
        <p:blipFill>
          <a:blip r:embed="rId22"/>
          <a:srcRect/>
          <a:stretch>
            <a:fillRect/>
          </a:stretch>
        </p:blipFill>
        <p:spPr bwMode="auto">
          <a:xfrm>
            <a:off x="5722938" y="3509963"/>
            <a:ext cx="663575" cy="152400"/>
          </a:xfrm>
          <a:prstGeom prst="rect">
            <a:avLst/>
          </a:prstGeom>
          <a:noFill/>
          <a:ln w="9525">
            <a:noFill/>
            <a:miter lim="800000"/>
            <a:headEnd/>
            <a:tailEnd/>
          </a:ln>
        </p:spPr>
      </p:pic>
      <p:pic>
        <p:nvPicPr>
          <p:cNvPr id="36" name="Picture 2" descr="C:\Users\swinard\Desktop\Muglia 11-14 TechEd EMEA IT Forume\Artwork\Logos\SUSE_Linux.png"/>
          <p:cNvPicPr>
            <a:picLocks noChangeAspect="1" noChangeArrowheads="1"/>
          </p:cNvPicPr>
          <p:nvPr/>
        </p:nvPicPr>
        <p:blipFill>
          <a:blip r:embed="rId23"/>
          <a:srcRect b="12129"/>
          <a:stretch>
            <a:fillRect/>
          </a:stretch>
        </p:blipFill>
        <p:spPr bwMode="auto">
          <a:xfrm>
            <a:off x="6451600" y="3370263"/>
            <a:ext cx="573088" cy="358775"/>
          </a:xfrm>
          <a:prstGeom prst="rect">
            <a:avLst/>
          </a:prstGeom>
          <a:noFill/>
          <a:effectLst>
            <a:outerShdw blurRad="203200" sx="108000" sy="108000" algn="ctr" rotWithShape="0">
              <a:srgbClr val="FFFFFF"/>
            </a:outerShdw>
          </a:effectLst>
        </p:spPr>
      </p:pic>
      <p:sp>
        <p:nvSpPr>
          <p:cNvPr id="37" name="TextBox 36"/>
          <p:cNvSpPr txBox="1"/>
          <p:nvPr/>
        </p:nvSpPr>
        <p:spPr>
          <a:xfrm>
            <a:off x="1727200" y="1011238"/>
            <a:ext cx="5605463" cy="579437"/>
          </a:xfrm>
          <a:prstGeom prst="rect">
            <a:avLst/>
          </a:prstGeom>
          <a:noFill/>
        </p:spPr>
        <p:txBody>
          <a:bodyPr>
            <a:spAutoFit/>
          </a:bodyPr>
          <a:lstStyle/>
          <a:p>
            <a:pPr fontAlgn="auto">
              <a:spcBef>
                <a:spcPts val="0"/>
              </a:spcBef>
              <a:spcAft>
                <a:spcPts val="0"/>
              </a:spcAft>
              <a:defRPr/>
            </a:pPr>
            <a:r>
              <a:rPr lang="en-US" sz="3200" i="1" dirty="0">
                <a:solidFill>
                  <a:srgbClr val="FFFFFF"/>
                </a:solidFill>
                <a:latin typeface="Calibri"/>
                <a:ea typeface="+mn-ea"/>
              </a:rPr>
              <a:t>A Multi-level Approach</a:t>
            </a:r>
            <a:endParaRPr lang="en-US" sz="3200" dirty="0">
              <a:solidFill>
                <a:srgbClr val="FFFFFF"/>
              </a:solidFill>
              <a:latin typeface="Calibri"/>
              <a:ea typeface="+mn-ea"/>
            </a:endParaRPr>
          </a:p>
        </p:txBody>
      </p:sp>
      <p:sp>
        <p:nvSpPr>
          <p:cNvPr id="39" name="TextBox 38"/>
          <p:cNvSpPr txBox="1"/>
          <p:nvPr/>
        </p:nvSpPr>
        <p:spPr>
          <a:xfrm>
            <a:off x="7142163" y="3551238"/>
            <a:ext cx="1804987" cy="304800"/>
          </a:xfrm>
          <a:prstGeom prst="rect">
            <a:avLst/>
          </a:prstGeom>
          <a:noFill/>
        </p:spPr>
        <p:txBody>
          <a:bodyPr>
            <a:spAutoFit/>
          </a:bodyPr>
          <a:lstStyle/>
          <a:p>
            <a:pPr fontAlgn="auto">
              <a:spcBef>
                <a:spcPts val="0"/>
              </a:spcBef>
              <a:spcAft>
                <a:spcPts val="0"/>
              </a:spcAft>
              <a:defRPr/>
            </a:pPr>
            <a:r>
              <a:rPr lang="en-US" sz="1400" dirty="0">
                <a:solidFill>
                  <a:srgbClr val="000000"/>
                </a:solidFill>
                <a:latin typeface="Calibri"/>
                <a:ea typeface="+mn-ea"/>
              </a:rPr>
              <a:t>Terminal Services</a:t>
            </a:r>
            <a:endParaRPr lang="en-US" sz="1400" dirty="0">
              <a:solidFill>
                <a:srgbClr val="000000"/>
              </a:solidFill>
              <a:latin typeface="Calibri"/>
              <a:ea typeface="+mn-ea"/>
            </a:endParaRPr>
          </a:p>
        </p:txBody>
      </p:sp>
      <p:pic>
        <p:nvPicPr>
          <p:cNvPr id="102401" name="Picture 1" descr="E:\SVN\msft-longhorn-cd\fodder\WS08\WS08_v_rgb.png"/>
          <p:cNvPicPr>
            <a:picLocks noChangeAspect="1" noChangeArrowheads="1"/>
          </p:cNvPicPr>
          <p:nvPr/>
        </p:nvPicPr>
        <p:blipFill>
          <a:blip r:embed="rId24"/>
          <a:srcRect/>
          <a:stretch>
            <a:fillRect/>
          </a:stretch>
        </p:blipFill>
        <p:spPr bwMode="auto">
          <a:xfrm>
            <a:off x="2087563" y="2697163"/>
            <a:ext cx="1571625" cy="527050"/>
          </a:xfrm>
          <a:prstGeom prst="rect">
            <a:avLst/>
          </a:prstGeom>
          <a:noFill/>
          <a:ln w="9525">
            <a:noFill/>
            <a:miter lim="800000"/>
            <a:headEnd/>
            <a:tailEnd/>
          </a:ln>
        </p:spPr>
      </p:pic>
      <p:grpSp>
        <p:nvGrpSpPr>
          <p:cNvPr id="158751" name="Group 41"/>
          <p:cNvGrpSpPr>
            <a:grpSpLocks/>
          </p:cNvGrpSpPr>
          <p:nvPr/>
        </p:nvGrpSpPr>
        <p:grpSpPr bwMode="auto">
          <a:xfrm>
            <a:off x="8086725" y="-30163"/>
            <a:ext cx="1244600" cy="925513"/>
            <a:chOff x="8086380" y="-30480"/>
            <a:chExt cx="1244906" cy="926592"/>
          </a:xfrm>
        </p:grpSpPr>
        <p:sp>
          <p:nvSpPr>
            <p:cNvPr id="43" name="Teardrop 42"/>
            <p:cNvSpPr/>
            <p:nvPr/>
          </p:nvSpPr>
          <p:spPr bwMode="auto">
            <a:xfrm>
              <a:off x="8229600" y="0"/>
              <a:ext cx="923192" cy="791308"/>
            </a:xfrm>
            <a:prstGeom prst="teardrop">
              <a:avLst/>
            </a:prstGeom>
            <a:gradFill flip="none" rotWithShape="1">
              <a:gsLst>
                <a:gs pos="0">
                  <a:srgbClr val="00B050">
                    <a:alpha val="50000"/>
                  </a:srgbClr>
                </a:gs>
                <a:gs pos="50000">
                  <a:srgbClr val="00EA6A">
                    <a:alpha val="30000"/>
                  </a:srgbClr>
                </a:gs>
                <a:gs pos="100000">
                  <a:srgbClr val="E0FFC1">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ea typeface="+mn-ea"/>
              </a:endParaRPr>
            </a:p>
          </p:txBody>
        </p:sp>
        <p:sp>
          <p:nvSpPr>
            <p:cNvPr id="44" name="TextBox 43"/>
            <p:cNvSpPr txBox="1"/>
            <p:nvPr/>
          </p:nvSpPr>
          <p:spPr>
            <a:xfrm>
              <a:off x="8086380" y="260372"/>
              <a:ext cx="1244906" cy="290852"/>
            </a:xfrm>
            <a:prstGeom prst="rect">
              <a:avLst/>
            </a:prstGeom>
            <a:noFill/>
          </p:spPr>
          <p:txBody>
            <a:bodyPr lIns="0">
              <a:spAutoFit/>
            </a:bodyPr>
            <a:lstStyle/>
            <a:p>
              <a:pPr fontAlgn="auto">
                <a:spcBef>
                  <a:spcPts val="0"/>
                </a:spcBef>
                <a:spcAft>
                  <a:spcPts val="0"/>
                </a:spcAft>
                <a:defRPr/>
              </a:pPr>
              <a:r>
                <a:rPr lang="en-US" sz="1300" spc="-50" dirty="0">
                  <a:solidFill>
                    <a:srgbClr val="FFFFFF"/>
                  </a:solidFill>
                  <a:latin typeface="Calibri"/>
                  <a:ea typeface="+mn-ea"/>
                </a:rPr>
                <a:t>Virtualization</a:t>
              </a:r>
              <a:endParaRPr lang="en-US" sz="1300" spc="-50" dirty="0">
                <a:solidFill>
                  <a:srgbClr val="FFFFFF"/>
                </a:solidFill>
                <a:latin typeface="Calibri"/>
                <a:ea typeface="+mn-ea"/>
              </a:endParaRPr>
            </a:p>
          </p:txBody>
        </p:sp>
      </p:grpSp>
      <p:sp>
        <p:nvSpPr>
          <p:cNvPr id="158752" name="TextBox 40">
            <a:hlinkClick r:id="rId25"/>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10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fade">
                                      <p:cBhvr>
                                        <p:cTn id="10" dur="1000"/>
                                        <p:tgtEl>
                                          <p:spTgt spid="3072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724"/>
                                        </p:tgtEl>
                                        <p:attrNameLst>
                                          <p:attrName>style.visibility</p:attrName>
                                        </p:attrNameLst>
                                      </p:cBhvr>
                                      <p:to>
                                        <p:strVal val="visible"/>
                                      </p:to>
                                    </p:set>
                                    <p:animEffect transition="in" filter="fade">
                                      <p:cBhvr>
                                        <p:cTn id="14" dur="1000"/>
                                        <p:tgtEl>
                                          <p:spTgt spid="3072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0723"/>
                                        </p:tgtEl>
                                        <p:attrNameLst>
                                          <p:attrName>style.visibility</p:attrName>
                                        </p:attrNameLst>
                                      </p:cBhvr>
                                      <p:to>
                                        <p:strVal val="visible"/>
                                      </p:to>
                                    </p:set>
                                    <p:animEffect transition="in" filter="fade">
                                      <p:cBhvr>
                                        <p:cTn id="18" dur="1000"/>
                                        <p:tgtEl>
                                          <p:spTgt spid="307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741"/>
                                        </p:tgtEl>
                                        <p:attrNameLst>
                                          <p:attrName>style.visibility</p:attrName>
                                        </p:attrNameLst>
                                      </p:cBhvr>
                                      <p:to>
                                        <p:strVal val="visible"/>
                                      </p:to>
                                    </p:set>
                                    <p:animEffect transition="in" filter="fade">
                                      <p:cBhvr>
                                        <p:cTn id="23" dur="1000"/>
                                        <p:tgtEl>
                                          <p:spTgt spid="3074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726"/>
                                        </p:tgtEl>
                                        <p:attrNameLst>
                                          <p:attrName>style.visibility</p:attrName>
                                        </p:attrNameLst>
                                      </p:cBhvr>
                                      <p:to>
                                        <p:strVal val="visible"/>
                                      </p:to>
                                    </p:set>
                                    <p:animEffect transition="in" filter="fade">
                                      <p:cBhvr>
                                        <p:cTn id="27" dur="1000"/>
                                        <p:tgtEl>
                                          <p:spTgt spid="30726"/>
                                        </p:tgtEl>
                                      </p:cBhvr>
                                    </p:animEffect>
                                  </p:childTnLst>
                                </p:cTn>
                              </p:par>
                              <p:par>
                                <p:cTn id="28" presetID="10" presetClass="entr" presetSubtype="0" fill="hold" nodeType="withEffect">
                                  <p:stCondLst>
                                    <p:cond delay="0"/>
                                  </p:stCondLst>
                                  <p:childTnLst>
                                    <p:set>
                                      <p:cBhvr>
                                        <p:cTn id="29" dur="1" fill="hold">
                                          <p:stCondLst>
                                            <p:cond delay="0"/>
                                          </p:stCondLst>
                                        </p:cTn>
                                        <p:tgtEl>
                                          <p:spTgt spid="30742"/>
                                        </p:tgtEl>
                                        <p:attrNameLst>
                                          <p:attrName>style.visibility</p:attrName>
                                        </p:attrNameLst>
                                      </p:cBhvr>
                                      <p:to>
                                        <p:strVal val="visible"/>
                                      </p:to>
                                    </p:set>
                                    <p:animEffect transition="in" filter="fade">
                                      <p:cBhvr>
                                        <p:cTn id="30" dur="1000"/>
                                        <p:tgtEl>
                                          <p:spTgt spid="30742"/>
                                        </p:tgtEl>
                                      </p:cBhvr>
                                    </p:animEffect>
                                  </p:childTnLst>
                                </p:cTn>
                              </p:par>
                              <p:par>
                                <p:cTn id="31" presetID="10" presetClass="entr" presetSubtype="0" fill="hold" nodeType="withEffect">
                                  <p:stCondLst>
                                    <p:cond delay="0"/>
                                  </p:stCondLst>
                                  <p:childTnLst>
                                    <p:set>
                                      <p:cBhvr>
                                        <p:cTn id="32" dur="1" fill="hold">
                                          <p:stCondLst>
                                            <p:cond delay="0"/>
                                          </p:stCondLst>
                                        </p:cTn>
                                        <p:tgtEl>
                                          <p:spTgt spid="30736"/>
                                        </p:tgtEl>
                                        <p:attrNameLst>
                                          <p:attrName>style.visibility</p:attrName>
                                        </p:attrNameLst>
                                      </p:cBhvr>
                                      <p:to>
                                        <p:strVal val="visible"/>
                                      </p:to>
                                    </p:set>
                                    <p:animEffect transition="in" filter="fade">
                                      <p:cBhvr>
                                        <p:cTn id="33" dur="1000"/>
                                        <p:tgtEl>
                                          <p:spTgt spid="3073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30749"/>
                                        </p:tgtEl>
                                        <p:attrNameLst>
                                          <p:attrName>style.visibility</p:attrName>
                                        </p:attrNameLst>
                                      </p:cBhvr>
                                      <p:to>
                                        <p:strVal val="visible"/>
                                      </p:to>
                                    </p:set>
                                    <p:animEffect transition="in" filter="wipe(left)">
                                      <p:cBhvr>
                                        <p:cTn id="37" dur="1000"/>
                                        <p:tgtEl>
                                          <p:spTgt spid="307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738"/>
                                        </p:tgtEl>
                                        <p:attrNameLst>
                                          <p:attrName>style.visibility</p:attrName>
                                        </p:attrNameLst>
                                      </p:cBhvr>
                                      <p:to>
                                        <p:strVal val="visible"/>
                                      </p:to>
                                    </p:set>
                                    <p:animEffect transition="in" filter="fade">
                                      <p:cBhvr>
                                        <p:cTn id="42" dur="1000"/>
                                        <p:tgtEl>
                                          <p:spTgt spid="30738"/>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30725"/>
                                        </p:tgtEl>
                                        <p:attrNameLst>
                                          <p:attrName>style.visibility</p:attrName>
                                        </p:attrNameLst>
                                      </p:cBhvr>
                                      <p:to>
                                        <p:strVal val="visible"/>
                                      </p:to>
                                    </p:set>
                                    <p:animEffect transition="in" filter="fade">
                                      <p:cBhvr>
                                        <p:cTn id="46" dur="1000"/>
                                        <p:tgtEl>
                                          <p:spTgt spid="30725"/>
                                        </p:tgtEl>
                                      </p:cBhvr>
                                    </p:animEffect>
                                  </p:childTnLst>
                                </p:cTn>
                              </p:par>
                              <p:par>
                                <p:cTn id="47" presetID="10" presetClass="entr" presetSubtype="0" fill="hold" nodeType="withEffect">
                                  <p:stCondLst>
                                    <p:cond delay="0"/>
                                  </p:stCondLst>
                                  <p:childTnLst>
                                    <p:set>
                                      <p:cBhvr>
                                        <p:cTn id="48" dur="1" fill="hold">
                                          <p:stCondLst>
                                            <p:cond delay="0"/>
                                          </p:stCondLst>
                                        </p:cTn>
                                        <p:tgtEl>
                                          <p:spTgt spid="102401"/>
                                        </p:tgtEl>
                                        <p:attrNameLst>
                                          <p:attrName>style.visibility</p:attrName>
                                        </p:attrNameLst>
                                      </p:cBhvr>
                                      <p:to>
                                        <p:strVal val="visible"/>
                                      </p:to>
                                    </p:set>
                                    <p:animEffect transition="in" filter="fade">
                                      <p:cBhvr>
                                        <p:cTn id="49" dur="1000"/>
                                        <p:tgtEl>
                                          <p:spTgt spid="102401"/>
                                        </p:tgtEl>
                                      </p:cBhvr>
                                    </p:animEffect>
                                  </p:childTnLst>
                                </p:cTn>
                              </p:par>
                              <p:par>
                                <p:cTn id="50" presetID="10" presetClass="entr" presetSubtype="0" fill="hold" nodeType="withEffect">
                                  <p:stCondLst>
                                    <p:cond delay="0"/>
                                  </p:stCondLst>
                                  <p:childTnLst>
                                    <p:set>
                                      <p:cBhvr>
                                        <p:cTn id="51" dur="1" fill="hold">
                                          <p:stCondLst>
                                            <p:cond delay="0"/>
                                          </p:stCondLst>
                                        </p:cTn>
                                        <p:tgtEl>
                                          <p:spTgt spid="30735"/>
                                        </p:tgtEl>
                                        <p:attrNameLst>
                                          <p:attrName>style.visibility</p:attrName>
                                        </p:attrNameLst>
                                      </p:cBhvr>
                                      <p:to>
                                        <p:strVal val="visible"/>
                                      </p:to>
                                    </p:set>
                                    <p:animEffect transition="in" filter="fade">
                                      <p:cBhvr>
                                        <p:cTn id="52" dur="1000"/>
                                        <p:tgtEl>
                                          <p:spTgt spid="30735"/>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30745"/>
                                        </p:tgtEl>
                                        <p:attrNameLst>
                                          <p:attrName>style.visibility</p:attrName>
                                        </p:attrNameLst>
                                      </p:cBhvr>
                                      <p:to>
                                        <p:strVal val="visible"/>
                                      </p:to>
                                    </p:set>
                                    <p:animEffect transition="in" filter="wipe(left)">
                                      <p:cBhvr>
                                        <p:cTn id="56" dur="1000"/>
                                        <p:tgtEl>
                                          <p:spTgt spid="3074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737"/>
                                        </p:tgtEl>
                                        <p:attrNameLst>
                                          <p:attrName>style.visibility</p:attrName>
                                        </p:attrNameLst>
                                      </p:cBhvr>
                                      <p:to>
                                        <p:strVal val="visible"/>
                                      </p:to>
                                    </p:set>
                                    <p:animEffect transition="in" filter="fade">
                                      <p:cBhvr>
                                        <p:cTn id="61" dur="1000"/>
                                        <p:tgtEl>
                                          <p:spTgt spid="30737"/>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30727"/>
                                        </p:tgtEl>
                                        <p:attrNameLst>
                                          <p:attrName>style.visibility</p:attrName>
                                        </p:attrNameLst>
                                      </p:cBhvr>
                                      <p:to>
                                        <p:strVal val="visible"/>
                                      </p:to>
                                    </p:set>
                                    <p:animEffect transition="in" filter="fade">
                                      <p:cBhvr>
                                        <p:cTn id="65" dur="1000"/>
                                        <p:tgtEl>
                                          <p:spTgt spid="30727"/>
                                        </p:tgtEl>
                                      </p:cBhvr>
                                    </p:animEffect>
                                  </p:childTnLst>
                                </p:cTn>
                              </p:par>
                              <p:par>
                                <p:cTn id="66" presetID="10" presetClass="entr" presetSubtype="0" fill="hold" nodeType="withEffect">
                                  <p:stCondLst>
                                    <p:cond delay="0"/>
                                  </p:stCondLst>
                                  <p:childTnLst>
                                    <p:set>
                                      <p:cBhvr>
                                        <p:cTn id="67" dur="1" fill="hold">
                                          <p:stCondLst>
                                            <p:cond delay="0"/>
                                          </p:stCondLst>
                                        </p:cTn>
                                        <p:tgtEl>
                                          <p:spTgt spid="30734"/>
                                        </p:tgtEl>
                                        <p:attrNameLst>
                                          <p:attrName>style.visibility</p:attrName>
                                        </p:attrNameLst>
                                      </p:cBhvr>
                                      <p:to>
                                        <p:strVal val="visible"/>
                                      </p:to>
                                    </p:set>
                                    <p:animEffect transition="in" filter="fade">
                                      <p:cBhvr>
                                        <p:cTn id="68" dur="1000"/>
                                        <p:tgtEl>
                                          <p:spTgt spid="30734"/>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30746"/>
                                        </p:tgtEl>
                                        <p:attrNameLst>
                                          <p:attrName>style.visibility</p:attrName>
                                        </p:attrNameLst>
                                      </p:cBhvr>
                                      <p:to>
                                        <p:strVal val="visible"/>
                                      </p:to>
                                    </p:set>
                                    <p:animEffect transition="in" filter="wipe(left)">
                                      <p:cBhvr>
                                        <p:cTn id="72" dur="1000"/>
                                        <p:tgtEl>
                                          <p:spTgt spid="307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740"/>
                                        </p:tgtEl>
                                        <p:attrNameLst>
                                          <p:attrName>style.visibility</p:attrName>
                                        </p:attrNameLst>
                                      </p:cBhvr>
                                      <p:to>
                                        <p:strVal val="visible"/>
                                      </p:to>
                                    </p:set>
                                    <p:animEffect transition="in" filter="fade">
                                      <p:cBhvr>
                                        <p:cTn id="77" dur="1000"/>
                                        <p:tgtEl>
                                          <p:spTgt spid="30740"/>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30728"/>
                                        </p:tgtEl>
                                        <p:attrNameLst>
                                          <p:attrName>style.visibility</p:attrName>
                                        </p:attrNameLst>
                                      </p:cBhvr>
                                      <p:to>
                                        <p:strVal val="visible"/>
                                      </p:to>
                                    </p:set>
                                    <p:animEffect transition="in" filter="fade">
                                      <p:cBhvr>
                                        <p:cTn id="81" dur="1000"/>
                                        <p:tgtEl>
                                          <p:spTgt spid="30728"/>
                                        </p:tgtEl>
                                      </p:cBhvr>
                                    </p:animEffect>
                                  </p:childTnLst>
                                </p:cTn>
                              </p:par>
                              <p:par>
                                <p:cTn id="82" presetID="10" presetClass="entr" presetSubtype="0" fill="hold"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1000"/>
                                        <p:tgtEl>
                                          <p:spTgt spid="2"/>
                                        </p:tgtEl>
                                      </p:cBhvr>
                                    </p:animEffect>
                                  </p:childTnLst>
                                </p:cTn>
                              </p:par>
                              <p:par>
                                <p:cTn id="85" presetID="10" presetClass="entr" presetSubtype="0"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1000"/>
                                        <p:tgtEl>
                                          <p:spTgt spid="36"/>
                                        </p:tgtEl>
                                      </p:cBhvr>
                                    </p:animEffect>
                                  </p:childTnLst>
                                </p:cTn>
                              </p:par>
                              <p:par>
                                <p:cTn id="88" presetID="10" presetClass="entr" presetSubtype="0"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1000"/>
                                        <p:tgtEl>
                                          <p:spTgt spid="35"/>
                                        </p:tgtEl>
                                      </p:cBhvr>
                                    </p:animEffect>
                                  </p:childTnLst>
                                </p:cTn>
                              </p:par>
                            </p:childTnLst>
                          </p:cTn>
                        </p:par>
                        <p:par>
                          <p:cTn id="91" fill="hold">
                            <p:stCondLst>
                              <p:cond delay="2000"/>
                            </p:stCondLst>
                            <p:childTnLst>
                              <p:par>
                                <p:cTn id="92" presetID="22" presetClass="entr" presetSubtype="8" fill="hold" grpId="0" nodeType="afterEffect">
                                  <p:stCondLst>
                                    <p:cond delay="0"/>
                                  </p:stCondLst>
                                  <p:childTnLst>
                                    <p:set>
                                      <p:cBhvr>
                                        <p:cTn id="93" dur="1" fill="hold">
                                          <p:stCondLst>
                                            <p:cond delay="0"/>
                                          </p:stCondLst>
                                        </p:cTn>
                                        <p:tgtEl>
                                          <p:spTgt spid="30747"/>
                                        </p:tgtEl>
                                        <p:attrNameLst>
                                          <p:attrName>style.visibility</p:attrName>
                                        </p:attrNameLst>
                                      </p:cBhvr>
                                      <p:to>
                                        <p:strVal val="visible"/>
                                      </p:to>
                                    </p:set>
                                    <p:animEffect transition="in" filter="wipe(left)">
                                      <p:cBhvr>
                                        <p:cTn id="94" dur="1000"/>
                                        <p:tgtEl>
                                          <p:spTgt spid="3074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0739"/>
                                        </p:tgtEl>
                                        <p:attrNameLst>
                                          <p:attrName>style.visibility</p:attrName>
                                        </p:attrNameLst>
                                      </p:cBhvr>
                                      <p:to>
                                        <p:strVal val="visible"/>
                                      </p:to>
                                    </p:set>
                                    <p:animEffect transition="in" filter="fade">
                                      <p:cBhvr>
                                        <p:cTn id="99" dur="1000"/>
                                        <p:tgtEl>
                                          <p:spTgt spid="30739"/>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30729"/>
                                        </p:tgtEl>
                                        <p:attrNameLst>
                                          <p:attrName>style.visibility</p:attrName>
                                        </p:attrNameLst>
                                      </p:cBhvr>
                                      <p:to>
                                        <p:strVal val="visible"/>
                                      </p:to>
                                    </p:set>
                                    <p:animEffect transition="in" filter="fade">
                                      <p:cBhvr>
                                        <p:cTn id="103" dur="1000"/>
                                        <p:tgtEl>
                                          <p:spTgt spid="30729"/>
                                        </p:tgtEl>
                                      </p:cBhvr>
                                    </p:animEffect>
                                  </p:childTnLst>
                                </p:cTn>
                              </p:par>
                              <p:par>
                                <p:cTn id="104" presetID="10" presetClass="entr" presetSubtype="0" fill="hold" nodeType="withEffect">
                                  <p:stCondLst>
                                    <p:cond delay="0"/>
                                  </p:stCondLst>
                                  <p:childTnLst>
                                    <p:set>
                                      <p:cBhvr>
                                        <p:cTn id="105" dur="1" fill="hold">
                                          <p:stCondLst>
                                            <p:cond delay="0"/>
                                          </p:stCondLst>
                                        </p:cTn>
                                        <p:tgtEl>
                                          <p:spTgt spid="504870"/>
                                        </p:tgtEl>
                                        <p:attrNameLst>
                                          <p:attrName>style.visibility</p:attrName>
                                        </p:attrNameLst>
                                      </p:cBhvr>
                                      <p:to>
                                        <p:strVal val="visible"/>
                                      </p:to>
                                    </p:set>
                                    <p:animEffect transition="in" filter="fade">
                                      <p:cBhvr>
                                        <p:cTn id="106" dur="1000"/>
                                        <p:tgtEl>
                                          <p:spTgt spid="50487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1000"/>
                                        <p:tgtEl>
                                          <p:spTgt spid="39"/>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30748"/>
                                        </p:tgtEl>
                                        <p:attrNameLst>
                                          <p:attrName>style.visibility</p:attrName>
                                        </p:attrNameLst>
                                      </p:cBhvr>
                                      <p:to>
                                        <p:strVal val="visible"/>
                                      </p:to>
                                    </p:set>
                                    <p:animEffect transition="in" filter="wipe(left)">
                                      <p:cBhvr>
                                        <p:cTn id="113" dur="1000"/>
                                        <p:tgtEl>
                                          <p:spTgt spid="30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5" grpId="0" animBg="1"/>
      <p:bldP spid="30746" grpId="0" animBg="1"/>
      <p:bldP spid="30747" grpId="0" animBg="1"/>
      <p:bldP spid="30748" grpId="0" animBg="1"/>
      <p:bldP spid="30749" grpId="0" animBg="1"/>
      <p:bldP spid="37" grpId="0"/>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6737" name="Picture 1" descr="D:\Aeshen\TechNet 2007\06-June\TDM Deck\New Content\Graphics\color-fan-3pts_grn-blu-gold.png"/>
          <p:cNvPicPr>
            <a:picLocks noChangeAspect="1" noChangeArrowheads="1"/>
          </p:cNvPicPr>
          <p:nvPr/>
        </p:nvPicPr>
        <p:blipFill>
          <a:blip r:embed="rId3"/>
          <a:srcRect/>
          <a:stretch>
            <a:fillRect/>
          </a:stretch>
        </p:blipFill>
        <p:spPr bwMode="auto">
          <a:xfrm>
            <a:off x="-209550" y="1595438"/>
            <a:ext cx="9540875" cy="5495925"/>
          </a:xfrm>
          <a:prstGeom prst="rect">
            <a:avLst/>
          </a:prstGeom>
          <a:noFill/>
          <a:ln w="9525">
            <a:noFill/>
            <a:miter lim="800000"/>
            <a:headEnd/>
            <a:tailEnd/>
          </a:ln>
        </p:spPr>
      </p:pic>
      <p:sp>
        <p:nvSpPr>
          <p:cNvPr id="12300" name="Rectangle 12"/>
          <p:cNvSpPr>
            <a:spLocks noGrp="1" noChangeArrowheads="1"/>
          </p:cNvSpPr>
          <p:nvPr>
            <p:ph type="title"/>
          </p:nvPr>
        </p:nvSpPr>
        <p:spPr>
          <a:xfrm>
            <a:off x="0" y="92075"/>
            <a:ext cx="9144000" cy="646113"/>
          </a:xfrm>
        </p:spPr>
        <p:txBody>
          <a:bodyPr/>
          <a:lstStyle/>
          <a:p>
            <a:pPr>
              <a:defRPr/>
            </a:pPr>
            <a:r>
              <a:rPr lang="zh-CN" altLang="en-US" sz="4000"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使操作系统更加牢固及提高安全环境</a:t>
            </a:r>
            <a:endParaRPr 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7" name="Rectangle 16"/>
          <p:cNvSpPr/>
          <p:nvPr/>
        </p:nvSpPr>
        <p:spPr>
          <a:xfrm>
            <a:off x="6378575" y="2886075"/>
            <a:ext cx="2765425" cy="1187450"/>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en-US" sz="3200" kern="0" spc="-200" dirty="0">
                <a:solidFill>
                  <a:srgbClr val="FFFFFF"/>
                </a:solidFill>
                <a:latin typeface="微软雅黑" pitchFamily="34" charset="-122"/>
                <a:ea typeface="微软雅黑" pitchFamily="34" charset="-122"/>
                <a:sym typeface="Wingdings" pitchFamily="2" charset="2"/>
              </a:rPr>
              <a:t>Read-Only Domain Controller</a:t>
            </a:r>
            <a:endParaRPr lang="en-US" sz="3200" kern="0" spc="-200" dirty="0">
              <a:solidFill>
                <a:srgbClr val="FFFFFF"/>
              </a:solidFill>
              <a:latin typeface="微软雅黑" pitchFamily="34" charset="-122"/>
              <a:ea typeface="微软雅黑" pitchFamily="34" charset="-122"/>
              <a:sym typeface="Wingdings" pitchFamily="2" charset="2"/>
            </a:endParaRPr>
          </a:p>
        </p:txBody>
      </p:sp>
      <p:sp>
        <p:nvSpPr>
          <p:cNvPr id="19" name="Rectangle 18"/>
          <p:cNvSpPr/>
          <p:nvPr/>
        </p:nvSpPr>
        <p:spPr>
          <a:xfrm>
            <a:off x="0" y="2903538"/>
            <a:ext cx="3170238" cy="1187450"/>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en-US" sz="3200" kern="0" spc="-200" dirty="0">
                <a:solidFill>
                  <a:srgbClr val="FFFFFF"/>
                </a:solidFill>
                <a:latin typeface="微软雅黑" pitchFamily="34" charset="-122"/>
                <a:ea typeface="微软雅黑" pitchFamily="34" charset="-122"/>
                <a:sym typeface="Wingdings" pitchFamily="2" charset="2"/>
              </a:rPr>
              <a:t>Network Access Protection</a:t>
            </a:r>
          </a:p>
        </p:txBody>
      </p:sp>
      <p:sp>
        <p:nvSpPr>
          <p:cNvPr id="21" name="Rectangle 20"/>
          <p:cNvSpPr/>
          <p:nvPr/>
        </p:nvSpPr>
        <p:spPr>
          <a:xfrm>
            <a:off x="3260725" y="5127625"/>
            <a:ext cx="2808288" cy="1187450"/>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en-US" sz="3200" kern="0" spc="-200" dirty="0">
                <a:solidFill>
                  <a:srgbClr val="FFFFFF"/>
                </a:solidFill>
                <a:latin typeface="微软雅黑" pitchFamily="34" charset="-122"/>
                <a:ea typeface="微软雅黑" pitchFamily="34" charset="-122"/>
                <a:sym typeface="Wingdings" pitchFamily="2" charset="2"/>
              </a:rPr>
              <a:t>Federated Rights Management</a:t>
            </a:r>
          </a:p>
        </p:txBody>
      </p:sp>
      <p:grpSp>
        <p:nvGrpSpPr>
          <p:cNvPr id="2" name="Group 6"/>
          <p:cNvGrpSpPr/>
          <p:nvPr/>
        </p:nvGrpSpPr>
        <p:grpSpPr>
          <a:xfrm>
            <a:off x="2999232" y="1554480"/>
            <a:ext cx="3200400" cy="3200400"/>
            <a:chOff x="2831131" y="1864958"/>
            <a:chExt cx="3493470" cy="3493470"/>
          </a:xfrm>
          <a:gradFill flip="none" rotWithShape="1">
            <a:gsLst>
              <a:gs pos="18000">
                <a:srgbClr val="CC3300">
                  <a:alpha val="80000"/>
                </a:srgbClr>
              </a:gs>
              <a:gs pos="100000">
                <a:srgbClr val="FF4747">
                  <a:alpha val="80000"/>
                </a:srgbClr>
              </a:gs>
            </a:gsLst>
            <a:path path="circle">
              <a:fillToRect l="50000" t="50000" r="50000" b="50000"/>
            </a:path>
            <a:tileRect/>
          </a:gradFill>
          <a:effectLst>
            <a:outerShdw blurRad="50800" dist="38100" dir="5400000" algn="t" rotWithShape="0">
              <a:prstClr val="black">
                <a:alpha val="40000"/>
              </a:prstClr>
            </a:outerShdw>
          </a:effectLst>
        </p:grpSpPr>
        <p:sp>
          <p:nvSpPr>
            <p:cNvPr id="14" name="Oval 13"/>
            <p:cNvSpPr/>
            <p:nvPr/>
          </p:nvSpPr>
          <p:spPr bwMode="auto">
            <a:xfrm>
              <a:off x="2831131" y="1864958"/>
              <a:ext cx="3493470" cy="3493470"/>
            </a:xfrm>
            <a:prstGeom prst="ellipse">
              <a:avLst/>
            </a:prstGeom>
            <a:grp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endParaRPr lang="en-US" sz="3600" dirty="0">
                <a:solidFill>
                  <a:srgbClr val="FFFFFF"/>
                </a:solidFill>
                <a:latin typeface="微软雅黑" pitchFamily="34" charset="-122"/>
                <a:ea typeface="微软雅黑" pitchFamily="34" charset="-122"/>
              </a:endParaRPr>
            </a:p>
          </p:txBody>
        </p:sp>
        <p:sp>
          <p:nvSpPr>
            <p:cNvPr id="15" name="Oval 14"/>
            <p:cNvSpPr/>
            <p:nvPr/>
          </p:nvSpPr>
          <p:spPr bwMode="auto">
            <a:xfrm>
              <a:off x="3066566" y="2100393"/>
              <a:ext cx="3022600" cy="3022600"/>
            </a:xfrm>
            <a:prstGeom prst="ellipse">
              <a:avLst/>
            </a:prstGeom>
            <a:grpFill/>
            <a:ln w="19050" cap="flat" cmpd="sng" algn="ctr">
              <a:noFill/>
              <a:prstDash val="solid"/>
              <a:round/>
              <a:headEnd type="none" w="med" len="med"/>
              <a:tailEnd type="none" w="med" len="med"/>
            </a:ln>
            <a:effectLst>
              <a:outerShdw blurRad="254000" algn="ctr" rotWithShape="0">
                <a:prstClr val="black">
                  <a:alpha val="10000"/>
                </a:prstClr>
              </a:outerShdw>
            </a:effectLst>
          </p:spPr>
          <p:txBody>
            <a:bodyPr wrap="none" anchor="ctr"/>
            <a:lstStyle/>
            <a:p>
              <a:pPr>
                <a:defRPr/>
              </a:pPr>
              <a:endParaRPr lang="en-US" sz="3600" dirty="0">
                <a:solidFill>
                  <a:srgbClr val="FFFFFF"/>
                </a:solidFill>
                <a:latin typeface="微软雅黑" pitchFamily="34" charset="-122"/>
                <a:ea typeface="微软雅黑" pitchFamily="34" charset="-122"/>
              </a:endParaRPr>
            </a:p>
          </p:txBody>
        </p:sp>
      </p:grpSp>
      <p:sp>
        <p:nvSpPr>
          <p:cNvPr id="16" name="Rectangle 15"/>
          <p:cNvSpPr/>
          <p:nvPr/>
        </p:nvSpPr>
        <p:spPr>
          <a:xfrm>
            <a:off x="3317875" y="2922588"/>
            <a:ext cx="2570163" cy="595312"/>
          </a:xfrm>
          <a:prstGeom prst="rect">
            <a:avLst/>
          </a:prstGeom>
        </p:spPr>
        <p:txBody>
          <a:bodyPr anchor="ctr">
            <a:spAutoFit/>
          </a:bodyPr>
          <a:lstStyle/>
          <a:p>
            <a:pPr algn="ctr" defTabSz="911225" eaLnBrk="0" fontAlgn="auto" hangingPunct="0">
              <a:lnSpc>
                <a:spcPct val="75000"/>
              </a:lnSpc>
              <a:spcBef>
                <a:spcPts val="1200"/>
              </a:spcBef>
              <a:spcAft>
                <a:spcPts val="0"/>
              </a:spcAft>
              <a:buClr>
                <a:srgbClr val="FFEB1B"/>
              </a:buClr>
              <a:buSzPct val="100000"/>
              <a:defRPr/>
            </a:pPr>
            <a:r>
              <a:rPr lang="zh-CN" altLang="en-US" sz="4400"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rPr>
              <a:t>安全性</a:t>
            </a:r>
            <a:endParaRPr lang="en-US" sz="4400" kern="0" spc="-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sym typeface="Wingdings" pitchFamily="2" charset="2"/>
            </a:endParaRPr>
          </a:p>
        </p:txBody>
      </p:sp>
      <p:sp>
        <p:nvSpPr>
          <p:cNvPr id="160776" name="TextBox 10">
            <a:hlinkClick r:id="rId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16737"/>
                                        </p:tgtEl>
                                        <p:attrNameLst>
                                          <p:attrName>style.visibility</p:attrName>
                                        </p:attrNameLst>
                                      </p:cBhvr>
                                      <p:to>
                                        <p:strVal val="visible"/>
                                      </p:to>
                                    </p:set>
                                    <p:animEffect transition="in" filter="wedge">
                                      <p:cBhvr>
                                        <p:cTn id="18" dur="2000"/>
                                        <p:tgtEl>
                                          <p:spTgt spid="116737"/>
                                        </p:tgtEl>
                                      </p:cBhvr>
                                    </p:animEffect>
                                  </p:childTnLst>
                                </p:cTn>
                              </p:par>
                            </p:childTnLst>
                          </p:cTn>
                        </p:par>
                        <p:par>
                          <p:cTn id="19" fill="hold">
                            <p:stCondLst>
                              <p:cond delay="2000"/>
                            </p:stCondLst>
                            <p:childTnLst>
                              <p:par>
                                <p:cTn id="20" presetID="23" presetClass="entr" presetSubtype="52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 calcmode="lin" valueType="num">
                                      <p:cBhvr>
                                        <p:cTn id="24" dur="1000" fill="hold"/>
                                        <p:tgtEl>
                                          <p:spTgt spid="19"/>
                                        </p:tgtEl>
                                        <p:attrNameLst>
                                          <p:attrName>ppt_x</p:attrName>
                                        </p:attrNameLst>
                                      </p:cBhvr>
                                      <p:tavLst>
                                        <p:tav tm="0">
                                          <p:val>
                                            <p:fltVal val="0.5"/>
                                          </p:val>
                                        </p:tav>
                                        <p:tav tm="100000">
                                          <p:val>
                                            <p:strVal val="#ppt_x"/>
                                          </p:val>
                                        </p:tav>
                                      </p:tavLst>
                                    </p:anim>
                                    <p:anim calcmode="lin" valueType="num">
                                      <p:cBhvr>
                                        <p:cTn id="25" dur="10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ppt_x</p:attrName>
                                        </p:attrNameLst>
                                      </p:cBhvr>
                                      <p:tavLst>
                                        <p:tav tm="0">
                                          <p:val>
                                            <p:fltVal val="0.5"/>
                                          </p:val>
                                        </p:tav>
                                        <p:tav tm="100000">
                                          <p:val>
                                            <p:strVal val="#ppt_x"/>
                                          </p:val>
                                        </p:tav>
                                      </p:tavLst>
                                    </p:anim>
                                    <p:anim calcmode="lin" valueType="num">
                                      <p:cBhvr>
                                        <p:cTn id="33" dur="10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52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1000" fill="hold"/>
                                        <p:tgtEl>
                                          <p:spTgt spid="21"/>
                                        </p:tgtEl>
                                        <p:attrNameLst>
                                          <p:attrName>ppt_w</p:attrName>
                                        </p:attrNameLst>
                                      </p:cBhvr>
                                      <p:tavLst>
                                        <p:tav tm="0">
                                          <p:val>
                                            <p:fltVal val="0"/>
                                          </p:val>
                                        </p:tav>
                                        <p:tav tm="100000">
                                          <p:val>
                                            <p:strVal val="#ppt_w"/>
                                          </p:val>
                                        </p:tav>
                                      </p:tavLst>
                                    </p:anim>
                                    <p:anim calcmode="lin" valueType="num">
                                      <p:cBhvr>
                                        <p:cTn id="39" dur="1000" fill="hold"/>
                                        <p:tgtEl>
                                          <p:spTgt spid="21"/>
                                        </p:tgtEl>
                                        <p:attrNameLst>
                                          <p:attrName>ppt_h</p:attrName>
                                        </p:attrNameLst>
                                      </p:cBhvr>
                                      <p:tavLst>
                                        <p:tav tm="0">
                                          <p:val>
                                            <p:fltVal val="0"/>
                                          </p:val>
                                        </p:tav>
                                        <p:tav tm="100000">
                                          <p:val>
                                            <p:strVal val="#ppt_h"/>
                                          </p:val>
                                        </p:tav>
                                      </p:tavLst>
                                    </p:anim>
                                    <p:anim calcmode="lin" valueType="num">
                                      <p:cBhvr>
                                        <p:cTn id="40" dur="1000" fill="hold"/>
                                        <p:tgtEl>
                                          <p:spTgt spid="21"/>
                                        </p:tgtEl>
                                        <p:attrNameLst>
                                          <p:attrName>ppt_x</p:attrName>
                                        </p:attrNameLst>
                                      </p:cBhvr>
                                      <p:tavLst>
                                        <p:tav tm="0">
                                          <p:val>
                                            <p:fltVal val="0.5"/>
                                          </p:val>
                                        </p:tav>
                                        <p:tav tm="100000">
                                          <p:val>
                                            <p:strVal val="#ppt_x"/>
                                          </p:val>
                                        </p:tav>
                                      </p:tavLst>
                                    </p:anim>
                                    <p:anim calcmode="lin" valueType="num">
                                      <p:cBhvr>
                                        <p:cTn id="41"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1" name="Rectangle 3"/>
          <p:cNvSpPr>
            <a:spLocks noGrp="1" noChangeArrowheads="1"/>
          </p:cNvSpPr>
          <p:nvPr>
            <p:ph type="title"/>
          </p:nvPr>
        </p:nvSpPr>
        <p:spPr>
          <a:xfrm>
            <a:off x="0" y="92075"/>
            <a:ext cx="8382000" cy="646113"/>
          </a:xfrm>
        </p:spPr>
        <p:txBody>
          <a:bodyPr/>
          <a:lstStyle/>
          <a:p>
            <a:pPr>
              <a:defRPr/>
            </a:pPr>
            <a:r>
              <a:rPr lang="zh-CN" altLang="en-US" sz="4000"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网络访问保护</a:t>
            </a:r>
            <a:endParaRPr 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162818" name="Group 42"/>
          <p:cNvGrpSpPr>
            <a:grpSpLocks/>
          </p:cNvGrpSpPr>
          <p:nvPr/>
        </p:nvGrpSpPr>
        <p:grpSpPr bwMode="auto">
          <a:xfrm>
            <a:off x="7370763" y="2809875"/>
            <a:ext cx="1554162" cy="1839913"/>
            <a:chOff x="7370768" y="2709452"/>
            <a:chExt cx="1554164" cy="1840535"/>
          </a:xfrm>
        </p:grpSpPr>
        <p:grpSp>
          <p:nvGrpSpPr>
            <p:cNvPr id="162892" name="Group 44"/>
            <p:cNvGrpSpPr>
              <a:grpSpLocks/>
            </p:cNvGrpSpPr>
            <p:nvPr/>
          </p:nvGrpSpPr>
          <p:grpSpPr bwMode="auto">
            <a:xfrm>
              <a:off x="7370768" y="2709452"/>
              <a:ext cx="1554164" cy="1840535"/>
              <a:chOff x="4665" y="1454"/>
              <a:chExt cx="979" cy="1058"/>
            </a:xfrm>
          </p:grpSpPr>
          <p:sp>
            <p:nvSpPr>
              <p:cNvPr id="47" name="Flowchart: Alternate Process 2089"/>
              <p:cNvSpPr>
                <a:spLocks noChangeArrowheads="1"/>
              </p:cNvSpPr>
              <p:nvPr/>
            </p:nvSpPr>
            <p:spPr bwMode="auto">
              <a:xfrm>
                <a:off x="4704" y="1488"/>
                <a:ext cx="869" cy="960"/>
              </a:xfrm>
              <a:prstGeom prst="flowChartAlternateProcess">
                <a:avLst/>
              </a:prstGeom>
              <a:solidFill>
                <a:srgbClr val="FF0000">
                  <a:alpha val="20000"/>
                </a:srgbClr>
              </a:solidFill>
              <a:ln w="38100" algn="ctr">
                <a:solidFill>
                  <a:srgbClr val="C00000"/>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prst="slope"/>
              </a:sp3d>
            </p:spPr>
            <p:txBody>
              <a:bodyPr wrap="none" anchor="ctr"/>
              <a:lstStyle/>
              <a:p>
                <a:pPr fontAlgn="auto">
                  <a:spcAft>
                    <a:spcPts val="0"/>
                  </a:spcAft>
                  <a:defRPr/>
                </a:pPr>
                <a:endParaRPr lang="en-US" sz="1800" kern="0">
                  <a:solidFill>
                    <a:srgbClr val="000000"/>
                  </a:solidFill>
                  <a:latin typeface="微软雅黑" pitchFamily="34" charset="-122"/>
                  <a:ea typeface="微软雅黑" pitchFamily="34" charset="-122"/>
                </a:endParaRPr>
              </a:p>
            </p:txBody>
          </p:sp>
          <p:sp>
            <p:nvSpPr>
              <p:cNvPr id="48" name="TextBox 923695"/>
              <p:cNvSpPr txBox="1">
                <a:spLocks noChangeArrowheads="1"/>
              </p:cNvSpPr>
              <p:nvPr/>
            </p:nvSpPr>
            <p:spPr bwMode="auto">
              <a:xfrm>
                <a:off x="4675" y="1536"/>
                <a:ext cx="960" cy="393"/>
              </a:xfrm>
              <a:prstGeom prst="rect">
                <a:avLst/>
              </a:prstGeom>
              <a:noFill/>
              <a:ln w="9525" algn="ctr">
                <a:noFill/>
                <a:miter lim="800000"/>
                <a:headEnd/>
                <a:tailEnd/>
              </a:ln>
            </p:spPr>
            <p:txBody>
              <a:bodyPr lIns="91430" tIns="45715" rIns="91430" bIns="45715">
                <a:spAutoFit/>
              </a:bodyPr>
              <a:lstStyle/>
              <a:p>
                <a:pPr algn="ctr" fontAlgn="auto">
                  <a:lnSpc>
                    <a:spcPct val="75000"/>
                  </a:lnSpc>
                  <a:spcBef>
                    <a:spcPct val="20000"/>
                  </a:spcBef>
                  <a:spcAft>
                    <a:spcPts val="0"/>
                  </a:spcAft>
                  <a:defRPr/>
                </a:pPr>
                <a:r>
                  <a:rPr lang="en-US" sz="1600" b="1" kern="0" dirty="0">
                    <a:solidFill>
                      <a:srgbClr val="FFFFFF"/>
                    </a:solidFill>
                    <a:latin typeface="微软雅黑" pitchFamily="34" charset="-122"/>
                    <a:ea typeface="微软雅黑" pitchFamily="34" charset="-122"/>
                  </a:rPr>
                  <a:t>Remediation</a:t>
                </a:r>
                <a:endParaRPr lang="en-US" sz="1600" kern="0" dirty="0">
                  <a:solidFill>
                    <a:srgbClr val="FFFFFF"/>
                  </a:solidFill>
                  <a:latin typeface="微软雅黑" pitchFamily="34" charset="-122"/>
                  <a:ea typeface="微软雅黑" pitchFamily="34" charset="-122"/>
                </a:endParaRPr>
              </a:p>
              <a:p>
                <a:pPr algn="ctr" fontAlgn="auto">
                  <a:lnSpc>
                    <a:spcPct val="75000"/>
                  </a:lnSpc>
                  <a:spcBef>
                    <a:spcPct val="20000"/>
                  </a:spcBef>
                  <a:spcAft>
                    <a:spcPts val="0"/>
                  </a:spcAft>
                  <a:defRPr/>
                </a:pPr>
                <a:r>
                  <a:rPr lang="en-US" sz="1600" b="1" kern="0" dirty="0">
                    <a:solidFill>
                      <a:srgbClr val="FFFFFF"/>
                    </a:solidFill>
                    <a:latin typeface="微软雅黑" pitchFamily="34" charset="-122"/>
                    <a:ea typeface="微软雅黑" pitchFamily="34" charset="-122"/>
                  </a:rPr>
                  <a:t>Servers</a:t>
                </a:r>
              </a:p>
              <a:p>
                <a:pPr algn="ctr" fontAlgn="auto">
                  <a:lnSpc>
                    <a:spcPct val="75000"/>
                  </a:lnSpc>
                  <a:spcBef>
                    <a:spcPct val="20000"/>
                  </a:spcBef>
                  <a:spcAft>
                    <a:spcPts val="0"/>
                  </a:spcAft>
                  <a:defRPr/>
                </a:pPr>
                <a:r>
                  <a:rPr lang="en-US" sz="1200" kern="0" dirty="0">
                    <a:solidFill>
                      <a:srgbClr val="FFFFFF"/>
                    </a:solidFill>
                    <a:latin typeface="微软雅黑" pitchFamily="34" charset="-122"/>
                    <a:ea typeface="微软雅黑" pitchFamily="34" charset="-122"/>
                  </a:rPr>
                  <a:t>Example: Patch</a:t>
                </a:r>
              </a:p>
            </p:txBody>
          </p:sp>
        </p:grpSp>
        <p:pic>
          <p:nvPicPr>
            <p:cNvPr id="45" name="Picture 2" descr="D:\Aeshen\TechNet 2006\12-December\Msft-longhorn-papers\TDM Deck\Windows Illustration Icons\Server.png"/>
            <p:cNvPicPr>
              <a:picLocks noChangeAspect="1" noChangeArrowheads="1"/>
            </p:cNvPicPr>
            <p:nvPr/>
          </p:nvPicPr>
          <p:blipFill>
            <a:blip r:embed="rId3"/>
            <a:srcRect/>
            <a:stretch>
              <a:fillRect/>
            </a:stretch>
          </p:blipFill>
          <p:spPr bwMode="auto">
            <a:xfrm>
              <a:off x="7534280" y="3514587"/>
              <a:ext cx="628651" cy="860716"/>
            </a:xfrm>
            <a:prstGeom prst="rect">
              <a:avLst/>
            </a:prstGeom>
            <a:noFill/>
            <a:effectLst>
              <a:outerShdw blurRad="50800" dist="38100" dir="2700000" algn="tl" rotWithShape="0">
                <a:prstClr val="black">
                  <a:alpha val="40000"/>
                </a:prstClr>
              </a:outerShdw>
            </a:effectLst>
          </p:spPr>
        </p:pic>
        <p:pic>
          <p:nvPicPr>
            <p:cNvPr id="46" name="Picture 2" descr="D:\Aeshen\TechNet 2006\12-December\Msft-longhorn-papers\TDM Deck\Windows Illustration Icons\Server.png"/>
            <p:cNvPicPr>
              <a:picLocks noChangeAspect="1" noChangeArrowheads="1"/>
            </p:cNvPicPr>
            <p:nvPr/>
          </p:nvPicPr>
          <p:blipFill>
            <a:blip r:embed="rId3"/>
            <a:srcRect/>
            <a:stretch>
              <a:fillRect/>
            </a:stretch>
          </p:blipFill>
          <p:spPr bwMode="auto">
            <a:xfrm>
              <a:off x="8124831" y="3514587"/>
              <a:ext cx="628651" cy="860716"/>
            </a:xfrm>
            <a:prstGeom prst="rect">
              <a:avLst/>
            </a:prstGeom>
            <a:noFill/>
            <a:effectLst>
              <a:outerShdw blurRad="50800" dist="38100" dir="2700000" algn="tl" rotWithShape="0">
                <a:prstClr val="black">
                  <a:alpha val="40000"/>
                </a:prstClr>
              </a:outerShdw>
            </a:effectLst>
          </p:spPr>
        </p:pic>
      </p:grpSp>
      <p:grpSp>
        <p:nvGrpSpPr>
          <p:cNvPr id="162819" name="Group 10"/>
          <p:cNvGrpSpPr>
            <a:grpSpLocks/>
          </p:cNvGrpSpPr>
          <p:nvPr/>
        </p:nvGrpSpPr>
        <p:grpSpPr bwMode="auto">
          <a:xfrm>
            <a:off x="5880100" y="2868613"/>
            <a:ext cx="1524000" cy="1670050"/>
            <a:chOff x="3752" y="1488"/>
            <a:chExt cx="960" cy="960"/>
          </a:xfrm>
        </p:grpSpPr>
        <p:sp>
          <p:nvSpPr>
            <p:cNvPr id="50" name="Flowchart: Alternate Process 2103"/>
            <p:cNvSpPr>
              <a:spLocks noChangeArrowheads="1"/>
            </p:cNvSpPr>
            <p:nvPr/>
          </p:nvSpPr>
          <p:spPr bwMode="auto">
            <a:xfrm>
              <a:off x="3815" y="1488"/>
              <a:ext cx="833" cy="960"/>
            </a:xfrm>
            <a:prstGeom prst="flowChartAlternateProcess">
              <a:avLst/>
            </a:prstGeom>
            <a:solidFill>
              <a:srgbClr val="FF0000">
                <a:alpha val="20000"/>
              </a:srgbClr>
            </a:solidFill>
            <a:ln w="38100" algn="ctr">
              <a:solidFill>
                <a:srgbClr val="C00000"/>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prst="slope"/>
            </a:sp3d>
          </p:spPr>
          <p:txBody>
            <a:bodyPr wrap="none" anchor="ctr"/>
            <a:lstStyle/>
            <a:p>
              <a:pPr fontAlgn="auto">
                <a:spcAft>
                  <a:spcPts val="0"/>
                </a:spcAft>
                <a:defRPr/>
              </a:pPr>
              <a:endParaRPr lang="en-US" sz="1800" kern="0">
                <a:solidFill>
                  <a:srgbClr val="000000"/>
                </a:solidFill>
                <a:latin typeface="微软雅黑" pitchFamily="34" charset="-122"/>
                <a:ea typeface="微软雅黑" pitchFamily="34" charset="-122"/>
              </a:endParaRPr>
            </a:p>
          </p:txBody>
        </p:sp>
        <p:sp>
          <p:nvSpPr>
            <p:cNvPr id="51" name="TextBox 923659"/>
            <p:cNvSpPr txBox="1">
              <a:spLocks noChangeArrowheads="1"/>
            </p:cNvSpPr>
            <p:nvPr/>
          </p:nvSpPr>
          <p:spPr bwMode="auto">
            <a:xfrm>
              <a:off x="3752" y="1825"/>
              <a:ext cx="960" cy="294"/>
            </a:xfrm>
            <a:prstGeom prst="rect">
              <a:avLst/>
            </a:prstGeom>
            <a:noFill/>
            <a:ln w="9525" algn="ctr">
              <a:noFill/>
              <a:miter lim="800000"/>
              <a:headEnd/>
              <a:tailEnd/>
            </a:ln>
            <a:scene3d>
              <a:camera prst="orthographicFront"/>
              <a:lightRig rig="threePt" dir="t"/>
            </a:scene3d>
            <a:sp3d>
              <a:bevelT prst="slope"/>
            </a:sp3d>
          </p:spPr>
          <p:txBody>
            <a:bodyPr lIns="91430" tIns="45715" rIns="91430" bIns="45715">
              <a:spAutoFit/>
            </a:bodyPr>
            <a:lstStyle/>
            <a:p>
              <a:pPr algn="ctr" fontAlgn="auto">
                <a:lnSpc>
                  <a:spcPct val="75000"/>
                </a:lnSpc>
                <a:spcBef>
                  <a:spcPct val="20000"/>
                </a:spcBef>
                <a:spcAft>
                  <a:spcPts val="0"/>
                </a:spcAft>
                <a:defRPr/>
              </a:pPr>
              <a:r>
                <a:rPr lang="en-US" sz="1600" b="1" kern="0" dirty="0">
                  <a:solidFill>
                    <a:srgbClr val="FFFFFF"/>
                  </a:solidFill>
                  <a:latin typeface="微软雅黑" pitchFamily="34" charset="-122"/>
                  <a:ea typeface="微软雅黑" pitchFamily="34" charset="-122"/>
                </a:rPr>
                <a:t>Restricted</a:t>
              </a:r>
              <a:endParaRPr lang="en-US" sz="1600" kern="0" dirty="0">
                <a:solidFill>
                  <a:srgbClr val="FFFFFF"/>
                </a:solidFill>
                <a:latin typeface="微软雅黑" pitchFamily="34" charset="-122"/>
                <a:ea typeface="微软雅黑" pitchFamily="34" charset="-122"/>
              </a:endParaRPr>
            </a:p>
            <a:p>
              <a:pPr algn="ctr" fontAlgn="auto">
                <a:lnSpc>
                  <a:spcPct val="75000"/>
                </a:lnSpc>
                <a:spcBef>
                  <a:spcPct val="20000"/>
                </a:spcBef>
                <a:spcAft>
                  <a:spcPts val="0"/>
                </a:spcAft>
                <a:defRPr/>
              </a:pPr>
              <a:r>
                <a:rPr lang="en-US" sz="1600" b="1" kern="0" dirty="0">
                  <a:solidFill>
                    <a:srgbClr val="FFFFFF"/>
                  </a:solidFill>
                  <a:latin typeface="微软雅黑" pitchFamily="34" charset="-122"/>
                  <a:ea typeface="微软雅黑" pitchFamily="34" charset="-122"/>
                </a:rPr>
                <a:t>Network</a:t>
              </a:r>
            </a:p>
          </p:txBody>
        </p:sp>
      </p:grpSp>
      <p:sp>
        <p:nvSpPr>
          <p:cNvPr id="52" name="Straight Connector 51"/>
          <p:cNvSpPr>
            <a:spLocks noChangeShapeType="1"/>
          </p:cNvSpPr>
          <p:nvPr/>
        </p:nvSpPr>
        <p:spPr bwMode="auto">
          <a:xfrm flipV="1">
            <a:off x="4024313" y="1863725"/>
            <a:ext cx="1833562" cy="906463"/>
          </a:xfrm>
          <a:prstGeom prst="line">
            <a:avLst/>
          </a:prstGeom>
          <a:noFill/>
          <a:ln w="38100" cap="rnd" algn="ctr">
            <a:solidFill>
              <a:srgbClr val="FFFFFF"/>
            </a:solidFill>
            <a:prstDash val="sysDot"/>
            <a:round/>
            <a:headEnd type="triangle" w="med" len="med"/>
            <a:tailEnd type="triangle" w="med" len="me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54" name="Straight Connector 53"/>
          <p:cNvSpPr>
            <a:spLocks noChangeShapeType="1"/>
          </p:cNvSpPr>
          <p:nvPr/>
        </p:nvSpPr>
        <p:spPr bwMode="auto">
          <a:xfrm>
            <a:off x="1108075" y="3044825"/>
            <a:ext cx="1066800" cy="0"/>
          </a:xfrm>
          <a:prstGeom prst="line">
            <a:avLst/>
          </a:prstGeom>
          <a:noFill/>
          <a:ln w="38100" cap="rnd" algn="ctr">
            <a:solidFill>
              <a:schemeClr val="tx1"/>
            </a:solidFill>
            <a:prstDash val="sysDot"/>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55" name="TextBox 923687"/>
          <p:cNvSpPr txBox="1">
            <a:spLocks noChangeArrowheads="1"/>
          </p:cNvSpPr>
          <p:nvPr/>
        </p:nvSpPr>
        <p:spPr bwMode="auto">
          <a:xfrm>
            <a:off x="0" y="3344863"/>
            <a:ext cx="1447800" cy="581025"/>
          </a:xfrm>
          <a:prstGeom prst="rect">
            <a:avLst/>
          </a:prstGeom>
          <a:noFill/>
          <a:ln w="9525" algn="ctr">
            <a:noFill/>
            <a:miter lim="800000"/>
            <a:headEnd/>
            <a:tailEnd/>
          </a:ln>
        </p:spPr>
        <p:txBody>
          <a:bodyPr lIns="91430" tIns="45715" rIns="91430" bIns="45715">
            <a:spAutoFit/>
          </a:bodyPr>
          <a:lstStyle/>
          <a:p>
            <a:pPr algn="ctr" fontAlgn="auto">
              <a:spcBef>
                <a:spcPts val="0"/>
              </a:spcBef>
              <a:spcAft>
                <a:spcPts val="0"/>
              </a:spcAft>
              <a:defRPr/>
            </a:pPr>
            <a:r>
              <a:rPr lang="en-US" sz="1600" kern="0" dirty="0">
                <a:solidFill>
                  <a:srgbClr val="FFFFFF"/>
                </a:solidFill>
                <a:latin typeface="微软雅黑" pitchFamily="34" charset="-122"/>
                <a:ea typeface="微软雅黑" pitchFamily="34" charset="-122"/>
              </a:rPr>
              <a:t>Windows</a:t>
            </a:r>
          </a:p>
          <a:p>
            <a:pPr algn="ctr" fontAlgn="auto">
              <a:spcBef>
                <a:spcPts val="0"/>
              </a:spcBef>
              <a:spcAft>
                <a:spcPts val="0"/>
              </a:spcAft>
              <a:defRPr/>
            </a:pPr>
            <a:r>
              <a:rPr lang="en-US" sz="1600" kern="0" dirty="0">
                <a:solidFill>
                  <a:srgbClr val="FFFFFF"/>
                </a:solidFill>
                <a:latin typeface="微软雅黑" pitchFamily="34" charset="-122"/>
                <a:ea typeface="微软雅黑" pitchFamily="34" charset="-122"/>
              </a:rPr>
              <a:t>Client</a:t>
            </a:r>
          </a:p>
        </p:txBody>
      </p:sp>
      <p:sp>
        <p:nvSpPr>
          <p:cNvPr id="57" name="Straight Connector 56"/>
          <p:cNvSpPr>
            <a:spLocks noChangeShapeType="1"/>
          </p:cNvSpPr>
          <p:nvPr/>
        </p:nvSpPr>
        <p:spPr bwMode="auto">
          <a:xfrm>
            <a:off x="2479675" y="3044825"/>
            <a:ext cx="1066800" cy="0"/>
          </a:xfrm>
          <a:prstGeom prst="line">
            <a:avLst/>
          </a:prstGeom>
          <a:noFill/>
          <a:ln w="38100" cap="rnd" algn="ctr">
            <a:solidFill>
              <a:srgbClr val="FFFFFF"/>
            </a:solidFill>
            <a:prstDash val="sysDot"/>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en-US" sz="1800" kern="0">
              <a:solidFill>
                <a:sysClr val="windowText" lastClr="000000"/>
              </a:solidFill>
              <a:latin typeface="微软雅黑" pitchFamily="34" charset="-122"/>
              <a:ea typeface="微软雅黑" pitchFamily="34" charset="-122"/>
            </a:endParaRPr>
          </a:p>
        </p:txBody>
      </p:sp>
      <p:sp>
        <p:nvSpPr>
          <p:cNvPr id="69" name="Shape 923651"/>
          <p:cNvSpPr>
            <a:spLocks/>
          </p:cNvSpPr>
          <p:nvPr/>
        </p:nvSpPr>
        <p:spPr bwMode="auto">
          <a:xfrm>
            <a:off x="4016375" y="3249613"/>
            <a:ext cx="1768475" cy="1304925"/>
          </a:xfrm>
          <a:custGeom>
            <a:avLst/>
            <a:gdLst>
              <a:gd name="T0" fmla="*/ 0 w 1114"/>
              <a:gd name="T1" fmla="*/ 0 h 822"/>
              <a:gd name="T2" fmla="*/ 2147483647 w 1114"/>
              <a:gd name="T3" fmla="*/ 2147483647 h 822"/>
              <a:gd name="T4" fmla="*/ 0 60000 65536"/>
              <a:gd name="T5" fmla="*/ 0 60000 65536"/>
              <a:gd name="T6" fmla="*/ 0 w 1114"/>
              <a:gd name="T7" fmla="*/ 0 h 822"/>
              <a:gd name="T8" fmla="*/ 1114 w 1114"/>
              <a:gd name="T9" fmla="*/ 822 h 822"/>
            </a:gdLst>
            <a:ahLst/>
            <a:cxnLst>
              <a:cxn ang="T4">
                <a:pos x="T0" y="T1"/>
              </a:cxn>
              <a:cxn ang="T5">
                <a:pos x="T2" y="T3"/>
              </a:cxn>
            </a:cxnLst>
            <a:rect l="T6" t="T7" r="T8" b="T9"/>
            <a:pathLst>
              <a:path w="1114" h="822">
                <a:moveTo>
                  <a:pt x="0" y="0"/>
                </a:moveTo>
                <a:lnTo>
                  <a:pt x="1114" y="822"/>
                </a:lnTo>
              </a:path>
            </a:pathLst>
          </a:custGeom>
          <a:noFill/>
          <a:ln w="38100" cap="rnd" algn="ctr">
            <a:solidFill>
              <a:srgbClr val="FFFFFF"/>
            </a:solidFill>
            <a:prstDash val="sysDot"/>
            <a:round/>
            <a:headEnd/>
            <a:tailEnd type="triangle" w="med" len="med"/>
          </a:ln>
          <a:effectLst>
            <a:outerShdw blurRad="50800" dist="38100" dir="5400000" algn="t" rotWithShape="0">
              <a:prstClr val="black">
                <a:alpha val="40000"/>
              </a:prstClr>
            </a:outerShdw>
          </a:effectLst>
        </p:spPr>
        <p:txBody>
          <a:bodyPr/>
          <a:lstStyle/>
          <a:p>
            <a:pPr fontAlgn="auto">
              <a:spcAft>
                <a:spcPts val="0"/>
              </a:spcAft>
              <a:defRPr/>
            </a:pPr>
            <a:endParaRPr lang="en-US" sz="1800" kern="0">
              <a:solidFill>
                <a:srgbClr val="000000"/>
              </a:solidFill>
              <a:latin typeface="微软雅黑" pitchFamily="34" charset="-122"/>
              <a:ea typeface="微软雅黑" pitchFamily="34" charset="-122"/>
            </a:endParaRPr>
          </a:p>
        </p:txBody>
      </p:sp>
      <p:sp>
        <p:nvSpPr>
          <p:cNvPr id="70" name="TextBox 69"/>
          <p:cNvSpPr txBox="1">
            <a:spLocks noChangeArrowheads="1"/>
          </p:cNvSpPr>
          <p:nvPr/>
        </p:nvSpPr>
        <p:spPr bwMode="auto">
          <a:xfrm>
            <a:off x="4467225" y="3758084"/>
            <a:ext cx="1047750" cy="738654"/>
          </a:xfrm>
          <a:prstGeom prst="rect">
            <a:avLst/>
          </a:prstGeom>
          <a:gradFill flip="none" rotWithShape="1">
            <a:gsLst>
              <a:gs pos="0">
                <a:srgbClr val="008E40">
                  <a:alpha val="90000"/>
                </a:srgbClr>
              </a:gs>
              <a:gs pos="100000">
                <a:srgbClr val="00E266">
                  <a:alpha val="90000"/>
                </a:srgbClr>
              </a:gs>
            </a:gsLst>
            <a:lin ang="27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1430" tIns="45715" rIns="91430" bIns="45715">
            <a:spAutoFit/>
          </a:bodyPr>
          <a:lstStyle/>
          <a:p>
            <a:pPr algn="ctr" fontAlgn="auto">
              <a:spcBef>
                <a:spcPts val="0"/>
              </a:spcBef>
              <a:spcAft>
                <a:spcPts val="0"/>
              </a:spcAft>
              <a:defRPr/>
            </a:pPr>
            <a:r>
              <a:rPr lang="en-US" sz="1400" b="1" kern="0" dirty="0">
                <a:solidFill>
                  <a:srgbClr val="FFFFFF"/>
                </a:solidFill>
                <a:effectLst>
                  <a:outerShdw blurRad="38100" dist="38100" dir="2700000" algn="tl">
                    <a:srgbClr val="000000"/>
                  </a:outerShdw>
                </a:effectLst>
                <a:latin typeface="微软雅黑" pitchFamily="34" charset="-122"/>
                <a:ea typeface="微软雅黑" pitchFamily="34" charset="-122"/>
              </a:rPr>
              <a:t>Policy compliant</a:t>
            </a:r>
            <a:endParaRPr lang="en-US" sz="1400" kern="0" dirty="0">
              <a:solidFill>
                <a:srgbClr val="FFFFFF"/>
              </a:solidFill>
              <a:latin typeface="微软雅黑" pitchFamily="34" charset="-122"/>
              <a:ea typeface="微软雅黑" pitchFamily="34" charset="-122"/>
            </a:endParaRPr>
          </a:p>
        </p:txBody>
      </p:sp>
      <p:sp>
        <p:nvSpPr>
          <p:cNvPr id="71" name="TextBox 923672"/>
          <p:cNvSpPr txBox="1">
            <a:spLocks noChangeArrowheads="1"/>
          </p:cNvSpPr>
          <p:nvPr/>
        </p:nvSpPr>
        <p:spPr bwMode="auto">
          <a:xfrm>
            <a:off x="2974975" y="3455988"/>
            <a:ext cx="1447800" cy="338137"/>
          </a:xfrm>
          <a:prstGeom prst="rect">
            <a:avLst/>
          </a:prstGeom>
          <a:noFill/>
          <a:ln w="9525" algn="ctr">
            <a:noFill/>
            <a:miter lim="800000"/>
            <a:headEnd/>
            <a:tailEnd/>
          </a:ln>
        </p:spPr>
        <p:txBody>
          <a:bodyPr lIns="91430" tIns="45715" rIns="91430" bIns="45715">
            <a:spAutoFit/>
          </a:bodyPr>
          <a:lstStyle/>
          <a:p>
            <a:pPr fontAlgn="auto">
              <a:spcBef>
                <a:spcPts val="0"/>
              </a:spcBef>
              <a:spcAft>
                <a:spcPts val="0"/>
              </a:spcAft>
              <a:defRPr/>
            </a:pPr>
            <a:r>
              <a:rPr lang="en-US" sz="1600" kern="0" dirty="0">
                <a:solidFill>
                  <a:srgbClr val="FFFFFF"/>
                </a:solidFill>
                <a:latin typeface="微软雅黑" pitchFamily="34" charset="-122"/>
                <a:ea typeface="微软雅黑" pitchFamily="34" charset="-122"/>
              </a:rPr>
              <a:t>NPS</a:t>
            </a:r>
          </a:p>
        </p:txBody>
      </p:sp>
      <p:sp>
        <p:nvSpPr>
          <p:cNvPr id="72" name="TextBox 923682"/>
          <p:cNvSpPr txBox="1">
            <a:spLocks noChangeArrowheads="1"/>
          </p:cNvSpPr>
          <p:nvPr/>
        </p:nvSpPr>
        <p:spPr bwMode="auto">
          <a:xfrm>
            <a:off x="1584325" y="3309938"/>
            <a:ext cx="1447800" cy="825500"/>
          </a:xfrm>
          <a:prstGeom prst="rect">
            <a:avLst/>
          </a:prstGeom>
          <a:noFill/>
          <a:ln w="9525" algn="ctr">
            <a:noFill/>
            <a:miter lim="800000"/>
            <a:headEnd/>
            <a:tailEnd/>
          </a:ln>
        </p:spPr>
        <p:txBody>
          <a:bodyPr lIns="91430" tIns="45715" rIns="91430" bIns="45715">
            <a:spAutoFit/>
          </a:bodyPr>
          <a:lstStyle/>
          <a:p>
            <a:pPr algn="ctr" fontAlgn="auto">
              <a:spcBef>
                <a:spcPts val="0"/>
              </a:spcBef>
              <a:spcAft>
                <a:spcPts val="0"/>
              </a:spcAft>
              <a:defRPr/>
            </a:pPr>
            <a:r>
              <a:rPr lang="en-US" sz="1600" kern="0" dirty="0">
                <a:solidFill>
                  <a:srgbClr val="FFFFFF"/>
                </a:solidFill>
                <a:latin typeface="微软雅黑" pitchFamily="34" charset="-122"/>
                <a:ea typeface="微软雅黑" pitchFamily="34" charset="-122"/>
              </a:rPr>
              <a:t>DHCP, VPN</a:t>
            </a:r>
          </a:p>
          <a:p>
            <a:pPr algn="ctr" fontAlgn="auto">
              <a:spcBef>
                <a:spcPts val="0"/>
              </a:spcBef>
              <a:spcAft>
                <a:spcPts val="0"/>
              </a:spcAft>
              <a:defRPr/>
            </a:pPr>
            <a:r>
              <a:rPr lang="en-US" sz="1600" kern="0" dirty="0">
                <a:solidFill>
                  <a:srgbClr val="FFFFFF"/>
                </a:solidFill>
                <a:latin typeface="微软雅黑" pitchFamily="34" charset="-122"/>
                <a:ea typeface="微软雅黑" pitchFamily="34" charset="-122"/>
              </a:rPr>
              <a:t>Switch/Router </a:t>
            </a:r>
          </a:p>
        </p:txBody>
      </p:sp>
      <p:sp>
        <p:nvSpPr>
          <p:cNvPr id="73" name="Shape 923703"/>
          <p:cNvSpPr>
            <a:spLocks/>
          </p:cNvSpPr>
          <p:nvPr/>
        </p:nvSpPr>
        <p:spPr bwMode="auto">
          <a:xfrm>
            <a:off x="3975100" y="3000375"/>
            <a:ext cx="3565525" cy="46038"/>
          </a:xfrm>
          <a:custGeom>
            <a:avLst/>
            <a:gdLst>
              <a:gd name="T0" fmla="*/ 0 w 642"/>
              <a:gd name="T1" fmla="*/ 0 h 1"/>
              <a:gd name="T2" fmla="*/ 2147483647 w 642"/>
              <a:gd name="T3" fmla="*/ 0 h 1"/>
              <a:gd name="T4" fmla="*/ 0 60000 65536"/>
              <a:gd name="T5" fmla="*/ 0 60000 65536"/>
              <a:gd name="T6" fmla="*/ 0 w 642"/>
              <a:gd name="T7" fmla="*/ 0 h 1"/>
              <a:gd name="T8" fmla="*/ 642 w 642"/>
              <a:gd name="T9" fmla="*/ 1 h 1"/>
            </a:gdLst>
            <a:ahLst/>
            <a:cxnLst>
              <a:cxn ang="T4">
                <a:pos x="T0" y="T1"/>
              </a:cxn>
              <a:cxn ang="T5">
                <a:pos x="T2" y="T3"/>
              </a:cxn>
            </a:cxnLst>
            <a:rect l="T6" t="T7" r="T8" b="T9"/>
            <a:pathLst>
              <a:path w="642" h="1">
                <a:moveTo>
                  <a:pt x="0" y="0"/>
                </a:moveTo>
                <a:lnTo>
                  <a:pt x="642" y="0"/>
                </a:lnTo>
              </a:path>
            </a:pathLst>
          </a:custGeom>
          <a:noFill/>
          <a:ln w="38100" cap="rnd" algn="ctr">
            <a:solidFill>
              <a:srgbClr val="FFFFFF"/>
            </a:solidFill>
            <a:prstDash val="sysDot"/>
            <a:round/>
            <a:headEnd/>
            <a:tailEnd type="triangle" w="med" len="med"/>
          </a:ln>
          <a:effectLst>
            <a:outerShdw blurRad="50800" dist="38100" dir="2700000" algn="tl" rotWithShape="0">
              <a:prstClr val="black">
                <a:alpha val="40000"/>
              </a:prstClr>
            </a:outerShdw>
          </a:effectLst>
        </p:spPr>
        <p:txBody>
          <a:bodyPr/>
          <a:lstStyle/>
          <a:p>
            <a:pPr fontAlgn="auto">
              <a:spcAft>
                <a:spcPts val="0"/>
              </a:spcAft>
              <a:defRPr/>
            </a:pPr>
            <a:endParaRPr lang="en-US" sz="1800" kern="0">
              <a:solidFill>
                <a:srgbClr val="000000"/>
              </a:solidFill>
              <a:latin typeface="微软雅黑" pitchFamily="34" charset="-122"/>
              <a:ea typeface="微软雅黑" pitchFamily="34" charset="-122"/>
            </a:endParaRPr>
          </a:p>
        </p:txBody>
      </p:sp>
      <p:pic>
        <p:nvPicPr>
          <p:cNvPr id="76" name="Picture 1" descr="D:\Aeshen\TechNet 2006\12-December\Msft-longhorn-papers\TDM Deck\Windows Illustration Icons\Laptop.png"/>
          <p:cNvPicPr>
            <a:picLocks noChangeAspect="1" noChangeArrowheads="1"/>
          </p:cNvPicPr>
          <p:nvPr/>
        </p:nvPicPr>
        <p:blipFill>
          <a:blip r:embed="rId4"/>
          <a:srcRect/>
          <a:stretch>
            <a:fillRect/>
          </a:stretch>
        </p:blipFill>
        <p:spPr bwMode="auto">
          <a:xfrm>
            <a:off x="152400" y="2295525"/>
            <a:ext cx="1114425" cy="1114425"/>
          </a:xfrm>
          <a:prstGeom prst="rect">
            <a:avLst/>
          </a:prstGeom>
          <a:noFill/>
          <a:effectLst>
            <a:outerShdw blurRad="50800" dist="38100" dir="2700000" algn="tl" rotWithShape="0">
              <a:prstClr val="black">
                <a:alpha val="40000"/>
              </a:prstClr>
            </a:outerShdw>
          </a:effectLst>
        </p:spPr>
      </p:pic>
      <p:pic>
        <p:nvPicPr>
          <p:cNvPr id="77" name="Picture 5" descr="D:\Aeshen\TechNet 2006\12-December\Msft-longhorn-papers\TDM Deck\Windows Illustration Icons\Router.png"/>
          <p:cNvPicPr>
            <a:picLocks noChangeAspect="1" noChangeArrowheads="1"/>
          </p:cNvPicPr>
          <p:nvPr/>
        </p:nvPicPr>
        <p:blipFill>
          <a:blip r:embed="rId5"/>
          <a:srcRect/>
          <a:stretch>
            <a:fillRect/>
          </a:stretch>
        </p:blipFill>
        <p:spPr bwMode="auto">
          <a:xfrm>
            <a:off x="1862138" y="2603500"/>
            <a:ext cx="928687" cy="928688"/>
          </a:xfrm>
          <a:prstGeom prst="rect">
            <a:avLst/>
          </a:prstGeom>
          <a:noFill/>
          <a:effectLst>
            <a:outerShdw blurRad="50800" dist="38100" dir="2700000" algn="tl" rotWithShape="0">
              <a:prstClr val="black">
                <a:alpha val="40000"/>
              </a:prstClr>
            </a:outerShdw>
          </a:effectLst>
        </p:spPr>
      </p:pic>
      <p:grpSp>
        <p:nvGrpSpPr>
          <p:cNvPr id="162833" name="Group 77"/>
          <p:cNvGrpSpPr>
            <a:grpSpLocks/>
          </p:cNvGrpSpPr>
          <p:nvPr/>
        </p:nvGrpSpPr>
        <p:grpSpPr bwMode="auto">
          <a:xfrm>
            <a:off x="5870575" y="993775"/>
            <a:ext cx="1987550" cy="1724025"/>
            <a:chOff x="5870448" y="997939"/>
            <a:chExt cx="1987296" cy="1725168"/>
          </a:xfrm>
        </p:grpSpPr>
        <p:sp>
          <p:nvSpPr>
            <p:cNvPr id="79" name="Flowchart: Alternate Process 2067"/>
            <p:cNvSpPr>
              <a:spLocks noChangeArrowheads="1"/>
            </p:cNvSpPr>
            <p:nvPr/>
          </p:nvSpPr>
          <p:spPr bwMode="auto">
            <a:xfrm>
              <a:off x="5934075" y="1057276"/>
              <a:ext cx="1816100" cy="1557338"/>
            </a:xfrm>
            <a:prstGeom prst="flowChartAlternateProcess">
              <a:avLst/>
            </a:prstGeom>
            <a:solidFill>
              <a:srgbClr val="00B050">
                <a:alpha val="20000"/>
              </a:srgbClr>
            </a:solidFill>
            <a:ln w="38100" algn="ctr">
              <a:solidFill>
                <a:srgbClr val="00B050"/>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prst="slope"/>
            </a:sp3d>
          </p:spPr>
          <p:txBody>
            <a:bodyPr wrap="none" anchor="ctr"/>
            <a:lstStyle/>
            <a:p>
              <a:pPr fontAlgn="auto">
                <a:spcAft>
                  <a:spcPts val="0"/>
                </a:spcAft>
                <a:defRPr/>
              </a:pPr>
              <a:endParaRPr lang="en-US" sz="1800" kern="0">
                <a:solidFill>
                  <a:srgbClr val="000000"/>
                </a:solidFill>
                <a:latin typeface="微软雅黑" pitchFamily="34" charset="-122"/>
                <a:ea typeface="微软雅黑" pitchFamily="34" charset="-122"/>
              </a:endParaRPr>
            </a:p>
          </p:txBody>
        </p:sp>
        <p:sp>
          <p:nvSpPr>
            <p:cNvPr id="80" name="TextBox 923677"/>
            <p:cNvSpPr txBox="1">
              <a:spLocks noChangeArrowheads="1"/>
            </p:cNvSpPr>
            <p:nvPr/>
          </p:nvSpPr>
          <p:spPr bwMode="auto">
            <a:xfrm>
              <a:off x="5938702" y="1105961"/>
              <a:ext cx="1811106" cy="509926"/>
            </a:xfrm>
            <a:prstGeom prst="rect">
              <a:avLst/>
            </a:prstGeom>
            <a:noFill/>
            <a:ln w="9525" algn="ctr">
              <a:noFill/>
              <a:miter lim="800000"/>
              <a:headEnd/>
              <a:tailEnd/>
            </a:ln>
          </p:spPr>
          <p:txBody>
            <a:bodyPr lIns="91430" tIns="45715" rIns="91430" bIns="45715">
              <a:spAutoFit/>
            </a:bodyPr>
            <a:lstStyle/>
            <a:p>
              <a:pPr algn="ctr" fontAlgn="auto">
                <a:spcBef>
                  <a:spcPct val="15000"/>
                </a:spcBef>
                <a:spcAft>
                  <a:spcPts val="0"/>
                </a:spcAft>
                <a:defRPr/>
              </a:pPr>
              <a:r>
                <a:rPr lang="en-US" sz="1600" b="1" kern="0" dirty="0">
                  <a:solidFill>
                    <a:srgbClr val="FFFFFF"/>
                  </a:solidFill>
                  <a:latin typeface="微软雅黑" pitchFamily="34" charset="-122"/>
                  <a:ea typeface="微软雅黑" pitchFamily="34" charset="-122"/>
                </a:rPr>
                <a:t>Policy Servers</a:t>
              </a:r>
            </a:p>
            <a:p>
              <a:pPr algn="ctr" fontAlgn="auto">
                <a:lnSpc>
                  <a:spcPct val="80000"/>
                </a:lnSpc>
                <a:spcBef>
                  <a:spcPct val="15000"/>
                </a:spcBef>
                <a:spcAft>
                  <a:spcPts val="0"/>
                </a:spcAft>
                <a:defRPr/>
              </a:pPr>
              <a:r>
                <a:rPr lang="en-US" sz="1200" kern="0" dirty="0">
                  <a:solidFill>
                    <a:srgbClr val="FFFFFF"/>
                  </a:solidFill>
                  <a:latin typeface="微软雅黑" pitchFamily="34" charset="-122"/>
                  <a:ea typeface="微软雅黑" pitchFamily="34" charset="-122"/>
                </a:rPr>
                <a:t>such as: Patch, AV</a:t>
              </a:r>
            </a:p>
          </p:txBody>
        </p:sp>
        <p:pic>
          <p:nvPicPr>
            <p:cNvPr id="81" name="Picture 2" descr="D:\Aeshen\TechNet 2006\12-December\Msft-longhorn-papers\TDM Deck\Windows Illustration Icons\Server.png"/>
            <p:cNvPicPr>
              <a:picLocks noChangeAspect="1" noChangeArrowheads="1"/>
            </p:cNvPicPr>
            <p:nvPr/>
          </p:nvPicPr>
          <p:blipFill>
            <a:blip r:embed="rId3"/>
            <a:srcRect/>
            <a:stretch>
              <a:fillRect/>
            </a:stretch>
          </p:blipFill>
          <p:spPr bwMode="auto">
            <a:xfrm>
              <a:off x="6286320" y="1666720"/>
              <a:ext cx="628570" cy="859406"/>
            </a:xfrm>
            <a:prstGeom prst="rect">
              <a:avLst/>
            </a:prstGeom>
            <a:noFill/>
            <a:effectLst>
              <a:outerShdw blurRad="50800" dist="38100" dir="2700000" algn="tl" rotWithShape="0">
                <a:prstClr val="black">
                  <a:alpha val="40000"/>
                </a:prstClr>
              </a:outerShdw>
            </a:effectLst>
          </p:spPr>
        </p:pic>
        <p:pic>
          <p:nvPicPr>
            <p:cNvPr id="82" name="Picture 2" descr="D:\Aeshen\TechNet 2006\12-December\Msft-longhorn-papers\TDM Deck\Windows Illustration Icons\Server.png"/>
            <p:cNvPicPr>
              <a:picLocks noChangeAspect="1" noChangeArrowheads="1"/>
            </p:cNvPicPr>
            <p:nvPr/>
          </p:nvPicPr>
          <p:blipFill>
            <a:blip r:embed="rId3"/>
            <a:srcRect/>
            <a:stretch>
              <a:fillRect/>
            </a:stretch>
          </p:blipFill>
          <p:spPr bwMode="auto">
            <a:xfrm>
              <a:off x="6876794" y="1676251"/>
              <a:ext cx="628570" cy="859406"/>
            </a:xfrm>
            <a:prstGeom prst="rect">
              <a:avLst/>
            </a:prstGeom>
            <a:noFill/>
            <a:effectLst>
              <a:outerShdw blurRad="50800" dist="38100" dir="2700000" algn="tl" rotWithShape="0">
                <a:prstClr val="black">
                  <a:alpha val="40000"/>
                </a:prstClr>
              </a:outerShdw>
            </a:effectLst>
          </p:spPr>
        </p:pic>
      </p:grpSp>
      <p:grpSp>
        <p:nvGrpSpPr>
          <p:cNvPr id="162834" name="Group 82"/>
          <p:cNvGrpSpPr>
            <a:grpSpLocks/>
          </p:cNvGrpSpPr>
          <p:nvPr/>
        </p:nvGrpSpPr>
        <p:grpSpPr bwMode="auto">
          <a:xfrm>
            <a:off x="5695950" y="4665663"/>
            <a:ext cx="3105150" cy="1377950"/>
            <a:chOff x="5695950" y="4565650"/>
            <a:chExt cx="3105149" cy="1377950"/>
          </a:xfrm>
        </p:grpSpPr>
        <p:grpSp>
          <p:nvGrpSpPr>
            <p:cNvPr id="162869" name="Group 49"/>
            <p:cNvGrpSpPr>
              <a:grpSpLocks/>
            </p:cNvGrpSpPr>
            <p:nvPr/>
          </p:nvGrpSpPr>
          <p:grpSpPr bwMode="auto">
            <a:xfrm>
              <a:off x="5695950" y="4565650"/>
              <a:ext cx="3105149" cy="1377950"/>
              <a:chOff x="3784" y="2536"/>
              <a:chExt cx="1448" cy="728"/>
            </a:xfrm>
          </p:grpSpPr>
          <p:sp>
            <p:nvSpPr>
              <p:cNvPr id="89" name="Flowchart: Alternate Process 2083"/>
              <p:cNvSpPr>
                <a:spLocks noChangeArrowheads="1"/>
              </p:cNvSpPr>
              <p:nvPr/>
            </p:nvSpPr>
            <p:spPr bwMode="auto">
              <a:xfrm>
                <a:off x="3784" y="2536"/>
                <a:ext cx="1448" cy="728"/>
              </a:xfrm>
              <a:prstGeom prst="flowChartAlternateProcess">
                <a:avLst/>
              </a:prstGeom>
              <a:solidFill>
                <a:srgbClr val="00B050">
                  <a:alpha val="20000"/>
                </a:srgbClr>
              </a:solidFill>
              <a:ln w="38100" algn="ctr">
                <a:solidFill>
                  <a:srgbClr val="00B050"/>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prst="slope"/>
              </a:sp3d>
            </p:spPr>
            <p:txBody>
              <a:bodyPr wrap="none" anchor="ctr"/>
              <a:lstStyle/>
              <a:p>
                <a:pPr fontAlgn="auto">
                  <a:spcAft>
                    <a:spcPts val="0"/>
                  </a:spcAft>
                  <a:defRPr/>
                </a:pPr>
                <a:endParaRPr lang="en-US" sz="1800" kern="0">
                  <a:solidFill>
                    <a:srgbClr val="000000"/>
                  </a:solidFill>
                  <a:latin typeface="微软雅黑" pitchFamily="34" charset="-122"/>
                  <a:ea typeface="微软雅黑" pitchFamily="34" charset="-122"/>
                </a:endParaRPr>
              </a:p>
            </p:txBody>
          </p:sp>
          <p:sp>
            <p:nvSpPr>
              <p:cNvPr id="90" name="TextBox 923698"/>
              <p:cNvSpPr txBox="1">
                <a:spLocks noChangeArrowheads="1"/>
              </p:cNvSpPr>
              <p:nvPr/>
            </p:nvSpPr>
            <p:spPr bwMode="auto">
              <a:xfrm>
                <a:off x="3888" y="2544"/>
                <a:ext cx="1208" cy="179"/>
              </a:xfrm>
              <a:prstGeom prst="rect">
                <a:avLst/>
              </a:prstGeom>
              <a:noFill/>
              <a:ln w="9525" algn="ctr">
                <a:noFill/>
                <a:miter lim="800000"/>
                <a:headEnd/>
                <a:tailEnd/>
              </a:ln>
              <a:scene3d>
                <a:camera prst="orthographicFront"/>
                <a:lightRig rig="threePt" dir="t"/>
              </a:scene3d>
              <a:sp3d>
                <a:bevelT/>
              </a:sp3d>
            </p:spPr>
            <p:txBody>
              <a:bodyPr lIns="91430" tIns="45715" rIns="91430" bIns="45715">
                <a:spAutoFit/>
              </a:bodyPr>
              <a:lstStyle/>
              <a:p>
                <a:pPr fontAlgn="auto">
                  <a:spcBef>
                    <a:spcPts val="0"/>
                  </a:spcBef>
                  <a:spcAft>
                    <a:spcPts val="0"/>
                  </a:spcAft>
                  <a:defRPr/>
                </a:pPr>
                <a:r>
                  <a:rPr lang="en-US" sz="1600" b="1" kern="0" dirty="0">
                    <a:solidFill>
                      <a:srgbClr val="FFFFFF"/>
                    </a:solidFill>
                    <a:latin typeface="微软雅黑" pitchFamily="34" charset="-122"/>
                    <a:ea typeface="微软雅黑" pitchFamily="34" charset="-122"/>
                  </a:rPr>
                  <a:t>Corporate Network</a:t>
                </a:r>
                <a:endParaRPr lang="en-US" sz="1600" kern="0" dirty="0">
                  <a:solidFill>
                    <a:srgbClr val="FFFFFF"/>
                  </a:solidFill>
                  <a:latin typeface="微软雅黑" pitchFamily="34" charset="-122"/>
                  <a:ea typeface="微软雅黑" pitchFamily="34" charset="-122"/>
                </a:endParaRPr>
              </a:p>
            </p:txBody>
          </p:sp>
        </p:grpSp>
        <p:pic>
          <p:nvPicPr>
            <p:cNvPr id="85" name="Picture 1" descr="D:\Aeshen\TechNet 2006\12-December\Msft-longhorn-papers\TDM Deck\Windows Illustration Icons\Computer.png"/>
            <p:cNvPicPr>
              <a:picLocks noChangeAspect="1" noChangeArrowheads="1"/>
            </p:cNvPicPr>
            <p:nvPr/>
          </p:nvPicPr>
          <p:blipFill>
            <a:blip r:embed="rId6"/>
            <a:srcRect/>
            <a:stretch>
              <a:fillRect/>
            </a:stretch>
          </p:blipFill>
          <p:spPr bwMode="auto">
            <a:xfrm>
              <a:off x="6991350" y="4924425"/>
              <a:ext cx="876300" cy="876300"/>
            </a:xfrm>
            <a:prstGeom prst="rect">
              <a:avLst/>
            </a:prstGeom>
            <a:noFill/>
            <a:effectLst>
              <a:outerShdw blurRad="50800" dist="38100" dir="2700000" algn="tl" rotWithShape="0">
                <a:prstClr val="black">
                  <a:alpha val="40000"/>
                </a:prstClr>
              </a:outerShdw>
            </a:effectLst>
          </p:spPr>
        </p:pic>
        <p:pic>
          <p:nvPicPr>
            <p:cNvPr id="86" name="Picture 2" descr="D:\Aeshen\TechNet 2006\12-December\Msft-longhorn-papers\TDM Deck\Windows Illustration Icons\Server.png"/>
            <p:cNvPicPr>
              <a:picLocks noChangeAspect="1" noChangeArrowheads="1"/>
            </p:cNvPicPr>
            <p:nvPr/>
          </p:nvPicPr>
          <p:blipFill>
            <a:blip r:embed="rId3"/>
            <a:srcRect/>
            <a:stretch>
              <a:fillRect/>
            </a:stretch>
          </p:blipFill>
          <p:spPr bwMode="auto">
            <a:xfrm>
              <a:off x="5819775" y="5019675"/>
              <a:ext cx="628650" cy="860425"/>
            </a:xfrm>
            <a:prstGeom prst="rect">
              <a:avLst/>
            </a:prstGeom>
            <a:noFill/>
            <a:effectLst>
              <a:outerShdw blurRad="50800" dist="38100" dir="2700000" algn="tl" rotWithShape="0">
                <a:prstClr val="black">
                  <a:alpha val="40000"/>
                </a:prstClr>
              </a:outerShdw>
            </a:effectLst>
          </p:spPr>
        </p:pic>
        <p:pic>
          <p:nvPicPr>
            <p:cNvPr id="87" name="Picture 2" descr="D:\Aeshen\TechNet 2006\12-December\Msft-longhorn-papers\TDM Deck\Windows Illustration Icons\Server.png"/>
            <p:cNvPicPr>
              <a:picLocks noChangeAspect="1" noChangeArrowheads="1"/>
            </p:cNvPicPr>
            <p:nvPr/>
          </p:nvPicPr>
          <p:blipFill>
            <a:blip r:embed="rId3"/>
            <a:srcRect/>
            <a:stretch>
              <a:fillRect/>
            </a:stretch>
          </p:blipFill>
          <p:spPr bwMode="auto">
            <a:xfrm>
              <a:off x="6410325" y="5029200"/>
              <a:ext cx="628650" cy="860425"/>
            </a:xfrm>
            <a:prstGeom prst="rect">
              <a:avLst/>
            </a:prstGeom>
            <a:noFill/>
            <a:effectLst>
              <a:outerShdw blurRad="50800" dist="38100" dir="2700000" algn="tl" rotWithShape="0">
                <a:prstClr val="black">
                  <a:alpha val="40000"/>
                </a:prstClr>
              </a:outerShdw>
            </a:effectLst>
          </p:spPr>
        </p:pic>
        <p:pic>
          <p:nvPicPr>
            <p:cNvPr id="88" name="Picture 1" descr="D:\Aeshen\TechNet 2006\12-December\Msft-longhorn-papers\TDM Deck\Windows Illustration Icons\Laptop.png"/>
            <p:cNvPicPr>
              <a:picLocks noChangeAspect="1" noChangeArrowheads="1"/>
            </p:cNvPicPr>
            <p:nvPr/>
          </p:nvPicPr>
          <p:blipFill>
            <a:blip r:embed="rId4"/>
            <a:srcRect/>
            <a:stretch>
              <a:fillRect/>
            </a:stretch>
          </p:blipFill>
          <p:spPr bwMode="auto">
            <a:xfrm>
              <a:off x="7829549" y="4986337"/>
              <a:ext cx="833438" cy="833438"/>
            </a:xfrm>
            <a:prstGeom prst="rect">
              <a:avLst/>
            </a:prstGeom>
            <a:noFill/>
            <a:effectLst>
              <a:outerShdw blurRad="50800" dist="38100" dir="2700000" algn="tl" rotWithShape="0">
                <a:prstClr val="black">
                  <a:alpha val="40000"/>
                </a:prstClr>
              </a:outerShdw>
            </a:effectLst>
          </p:spPr>
        </p:pic>
      </p:grpSp>
      <p:pic>
        <p:nvPicPr>
          <p:cNvPr id="91" name="Picture 2" descr="D:\Aeshen\TechNet 2006\12-December\Msft-longhorn-papers\TDM Deck\Windows Illustration Icons\Server.png"/>
          <p:cNvPicPr>
            <a:picLocks noChangeAspect="1" noChangeArrowheads="1"/>
          </p:cNvPicPr>
          <p:nvPr/>
        </p:nvPicPr>
        <p:blipFill>
          <a:blip r:embed="rId3"/>
          <a:srcRect/>
          <a:stretch>
            <a:fillRect/>
          </a:stretch>
        </p:blipFill>
        <p:spPr bwMode="auto">
          <a:xfrm>
            <a:off x="3438525" y="2624138"/>
            <a:ext cx="628650" cy="860425"/>
          </a:xfrm>
          <a:prstGeom prst="rect">
            <a:avLst/>
          </a:prstGeom>
          <a:noFill/>
          <a:effectLst>
            <a:outerShdw blurRad="50800" dist="38100" dir="2700000" algn="tl" rotWithShape="0">
              <a:prstClr val="black">
                <a:alpha val="40000"/>
              </a:prstClr>
            </a:outerShdw>
          </a:effectLst>
        </p:spPr>
      </p:pic>
      <p:sp>
        <p:nvSpPr>
          <p:cNvPr id="66" name="TextBox 65"/>
          <p:cNvSpPr txBox="1">
            <a:spLocks noChangeArrowheads="1"/>
          </p:cNvSpPr>
          <p:nvPr/>
        </p:nvSpPr>
        <p:spPr bwMode="auto">
          <a:xfrm>
            <a:off x="4400549" y="2786534"/>
            <a:ext cx="1152525" cy="523210"/>
          </a:xfrm>
          <a:prstGeom prst="rect">
            <a:avLst/>
          </a:prstGeom>
          <a:gradFill flip="none" rotWithShape="1">
            <a:gsLst>
              <a:gs pos="0">
                <a:srgbClr val="820000">
                  <a:alpha val="89804"/>
                </a:srgbClr>
              </a:gs>
              <a:gs pos="100000">
                <a:srgbClr val="C00000">
                  <a:alpha val="89804"/>
                </a:srgbClr>
              </a:gs>
            </a:gsLst>
            <a:lin ang="27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1430" tIns="45715" rIns="91430" bIns="45715">
            <a:spAutoFit/>
          </a:bodyPr>
          <a:lstStyle/>
          <a:p>
            <a:pPr algn="ctr" fontAlgn="auto">
              <a:spcBef>
                <a:spcPts val="0"/>
              </a:spcBef>
              <a:spcAft>
                <a:spcPts val="0"/>
              </a:spcAft>
              <a:defRPr/>
            </a:pPr>
            <a:r>
              <a:rPr lang="en-US" sz="1400" b="1" kern="0" dirty="0">
                <a:solidFill>
                  <a:srgbClr val="FFFFFF"/>
                </a:solidFill>
                <a:effectLst>
                  <a:outerShdw blurRad="38100" dist="38100" dir="2700000" algn="tl">
                    <a:srgbClr val="000000"/>
                  </a:outerShdw>
                </a:effectLst>
                <a:latin typeface="微软雅黑" pitchFamily="34" charset="-122"/>
                <a:ea typeface="微软雅黑" pitchFamily="34" charset="-122"/>
              </a:rPr>
              <a:t>Not policy compliant</a:t>
            </a:r>
            <a:endParaRPr lang="en-US" sz="1400" kern="0" dirty="0">
              <a:solidFill>
                <a:srgbClr val="FFFFFF"/>
              </a:solidFill>
              <a:latin typeface="微软雅黑" pitchFamily="34" charset="-122"/>
              <a:ea typeface="微软雅黑" pitchFamily="34" charset="-122"/>
            </a:endParaRPr>
          </a:p>
        </p:txBody>
      </p:sp>
      <p:sp>
        <p:nvSpPr>
          <p:cNvPr id="146" name="Rounded Rectangle 145"/>
          <p:cNvSpPr/>
          <p:nvPr/>
        </p:nvSpPr>
        <p:spPr bwMode="auto">
          <a:xfrm>
            <a:off x="91440" y="914399"/>
            <a:ext cx="8961120" cy="5650992"/>
          </a:xfrm>
          <a:prstGeom prst="roundRect">
            <a:avLst>
              <a:gd name="adj" fmla="val 7851"/>
            </a:avLst>
          </a:prstGeom>
          <a:gradFill flip="none" rotWithShape="1">
            <a:gsLst>
              <a:gs pos="8000">
                <a:schemeClr val="accent2">
                  <a:lumMod val="50000"/>
                  <a:alpha val="60000"/>
                </a:schemeClr>
              </a:gs>
              <a:gs pos="100000">
                <a:schemeClr val="accent2">
                  <a:alpha val="60000"/>
                </a:schemeClr>
              </a:gs>
            </a:gsLst>
            <a:lin ang="2700000" scaled="1"/>
            <a:tileRect/>
          </a:gradFill>
          <a:ln w="12700" cap="flat" cmpd="sng" algn="ctr">
            <a:solidFill>
              <a:schemeClr val="accent2"/>
            </a:solidFill>
            <a:prstDash val="solid"/>
            <a:round/>
            <a:headEnd type="none" w="med" len="med"/>
            <a:tailEnd type="none" w="med" len="med"/>
          </a:ln>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68" name="Rounded Rectangle 67"/>
          <p:cNvSpPr/>
          <p:nvPr/>
        </p:nvSpPr>
        <p:spPr bwMode="auto">
          <a:xfrm>
            <a:off x="2810577" y="1395664"/>
            <a:ext cx="3821229" cy="798896"/>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What is Network Access Protection?</a:t>
            </a:r>
          </a:p>
        </p:txBody>
      </p:sp>
      <p:sp>
        <p:nvSpPr>
          <p:cNvPr id="93" name="Rounded Rectangle 92"/>
          <p:cNvSpPr/>
          <p:nvPr/>
        </p:nvSpPr>
        <p:spPr bwMode="auto">
          <a:xfrm>
            <a:off x="4873752" y="5047488"/>
            <a:ext cx="3821229" cy="798896"/>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Cisco and Microsoft Integration Story</a:t>
            </a:r>
          </a:p>
        </p:txBody>
      </p:sp>
      <p:sp>
        <p:nvSpPr>
          <p:cNvPr id="94" name="Rounded Rectangle 93"/>
          <p:cNvSpPr/>
          <p:nvPr/>
        </p:nvSpPr>
        <p:spPr bwMode="auto">
          <a:xfrm>
            <a:off x="412283" y="2606842"/>
            <a:ext cx="3821229" cy="798896"/>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良好的策略确认</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5" name="Rounded Rectangle 94"/>
          <p:cNvSpPr/>
          <p:nvPr/>
        </p:nvSpPr>
        <p:spPr bwMode="auto">
          <a:xfrm>
            <a:off x="4868779" y="2606040"/>
            <a:ext cx="3821229" cy="798896"/>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良好的策略标准</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6" name="Rounded Rectangle 95"/>
          <p:cNvSpPr/>
          <p:nvPr/>
        </p:nvSpPr>
        <p:spPr bwMode="auto">
          <a:xfrm>
            <a:off x="411480" y="3856524"/>
            <a:ext cx="3821229" cy="798896"/>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提供限制连接的能力</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7" name="Rounded Rectangle 96"/>
          <p:cNvSpPr/>
          <p:nvPr/>
        </p:nvSpPr>
        <p:spPr bwMode="auto">
          <a:xfrm>
            <a:off x="4873752" y="3858768"/>
            <a:ext cx="3821229" cy="798896"/>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增加安全性</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8" name="Rounded Rectangle 97"/>
          <p:cNvSpPr/>
          <p:nvPr/>
        </p:nvSpPr>
        <p:spPr bwMode="auto">
          <a:xfrm>
            <a:off x="411480" y="5048452"/>
            <a:ext cx="3821229" cy="798896"/>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增加企业价值</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162863" name="Group 52"/>
          <p:cNvGrpSpPr>
            <a:grpSpLocks/>
          </p:cNvGrpSpPr>
          <p:nvPr/>
        </p:nvGrpSpPr>
        <p:grpSpPr bwMode="auto">
          <a:xfrm>
            <a:off x="8220075" y="0"/>
            <a:ext cx="971550" cy="790575"/>
            <a:chOff x="8220456" y="0"/>
            <a:chExt cx="971178" cy="791308"/>
          </a:xfrm>
        </p:grpSpPr>
        <p:sp>
          <p:nvSpPr>
            <p:cNvPr id="56" name="Teardrop 55"/>
            <p:cNvSpPr/>
            <p:nvPr/>
          </p:nvSpPr>
          <p:spPr bwMode="auto">
            <a:xfrm>
              <a:off x="8229600" y="0"/>
              <a:ext cx="923192" cy="791308"/>
            </a:xfrm>
            <a:prstGeom prst="teardrop">
              <a:avLst/>
            </a:prstGeom>
            <a:gradFill flip="none" rotWithShape="1">
              <a:gsLst>
                <a:gs pos="0">
                  <a:srgbClr val="C00000">
                    <a:alpha val="50000"/>
                  </a:srgbClr>
                </a:gs>
                <a:gs pos="50000">
                  <a:srgbClr val="FF0000">
                    <a:alpha val="30000"/>
                  </a:srgbClr>
                </a:gs>
                <a:gs pos="100000">
                  <a:srgbClr val="FF5353">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58" name="TextBox 57"/>
            <p:cNvSpPr txBox="1"/>
            <p:nvPr/>
          </p:nvSpPr>
          <p:spPr>
            <a:xfrm>
              <a:off x="8220456" y="255825"/>
              <a:ext cx="971178" cy="292371"/>
            </a:xfrm>
            <a:prstGeom prst="rect">
              <a:avLst/>
            </a:prstGeom>
            <a:noFill/>
          </p:spPr>
          <p:txBody>
            <a:bodyPr>
              <a:spAutoFit/>
            </a:bodyPr>
            <a:lstStyle/>
            <a:p>
              <a:pPr fontAlgn="auto">
                <a:spcBef>
                  <a:spcPts val="0"/>
                </a:spcBef>
                <a:spcAft>
                  <a:spcPts val="0"/>
                </a:spcAft>
                <a:defRPr/>
              </a:pPr>
              <a:r>
                <a:rPr lang="en-US" sz="1300" dirty="0">
                  <a:solidFill>
                    <a:srgbClr val="FFFFFF"/>
                  </a:solidFill>
                  <a:latin typeface="微软雅黑" pitchFamily="34" charset="-122"/>
                  <a:ea typeface="微软雅黑" pitchFamily="34" charset="-122"/>
                </a:rPr>
                <a:t>Security</a:t>
              </a:r>
              <a:endParaRPr lang="en-US" sz="1300" dirty="0">
                <a:solidFill>
                  <a:srgbClr val="FFFFFF"/>
                </a:solidFill>
                <a:latin typeface="微软雅黑" pitchFamily="34" charset="-122"/>
                <a:ea typeface="微软雅黑" pitchFamily="34" charset="-122"/>
              </a:endParaRPr>
            </a:p>
          </p:txBody>
        </p:sp>
      </p:grpSp>
      <p:sp>
        <p:nvSpPr>
          <p:cNvPr id="162864" name="TextBox 48">
            <a:hlinkClick r:id="rId7"/>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1000" fill="hold"/>
                                        <p:tgtEl>
                                          <p:spTgt spid="68"/>
                                        </p:tgtEl>
                                        <p:attrNameLst>
                                          <p:attrName>ppt_w</p:attrName>
                                        </p:attrNameLst>
                                      </p:cBhvr>
                                      <p:tavLst>
                                        <p:tav tm="0">
                                          <p:val>
                                            <p:fltVal val="0"/>
                                          </p:val>
                                        </p:tav>
                                        <p:tav tm="100000">
                                          <p:val>
                                            <p:strVal val="#ppt_w"/>
                                          </p:val>
                                        </p:tav>
                                      </p:tavLst>
                                    </p:anim>
                                    <p:anim calcmode="lin" valueType="num">
                                      <p:cBhvr>
                                        <p:cTn id="12" dur="1000" fill="hold"/>
                                        <p:tgtEl>
                                          <p:spTgt spid="68"/>
                                        </p:tgtEl>
                                        <p:attrNameLst>
                                          <p:attrName>ppt_h</p:attrName>
                                        </p:attrNameLst>
                                      </p:cBhvr>
                                      <p:tavLst>
                                        <p:tav tm="0">
                                          <p:val>
                                            <p:fltVal val="0"/>
                                          </p:val>
                                        </p:tav>
                                        <p:tav tm="100000">
                                          <p:val>
                                            <p:strVal val="#ppt_h"/>
                                          </p:val>
                                        </p:tav>
                                      </p:tavLst>
                                    </p:anim>
                                    <p:animEffect transition="in" filter="fade">
                                      <p:cBhvr>
                                        <p:cTn id="13" dur="10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1000" fill="hold"/>
                                        <p:tgtEl>
                                          <p:spTgt spid="94"/>
                                        </p:tgtEl>
                                        <p:attrNameLst>
                                          <p:attrName>ppt_w</p:attrName>
                                        </p:attrNameLst>
                                      </p:cBhvr>
                                      <p:tavLst>
                                        <p:tav tm="0">
                                          <p:val>
                                            <p:fltVal val="0"/>
                                          </p:val>
                                        </p:tav>
                                        <p:tav tm="100000">
                                          <p:val>
                                            <p:strVal val="#ppt_w"/>
                                          </p:val>
                                        </p:tav>
                                      </p:tavLst>
                                    </p:anim>
                                    <p:anim calcmode="lin" valueType="num">
                                      <p:cBhvr>
                                        <p:cTn id="19" dur="1000" fill="hold"/>
                                        <p:tgtEl>
                                          <p:spTgt spid="94"/>
                                        </p:tgtEl>
                                        <p:attrNameLst>
                                          <p:attrName>ppt_h</p:attrName>
                                        </p:attrNameLst>
                                      </p:cBhvr>
                                      <p:tavLst>
                                        <p:tav tm="0">
                                          <p:val>
                                            <p:fltVal val="0"/>
                                          </p:val>
                                        </p:tav>
                                        <p:tav tm="100000">
                                          <p:val>
                                            <p:strVal val="#ppt_h"/>
                                          </p:val>
                                        </p:tav>
                                      </p:tavLst>
                                    </p:anim>
                                    <p:animEffect transition="in" filter="fade">
                                      <p:cBhvr>
                                        <p:cTn id="20" dur="100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p:cTn id="25" dur="1000" fill="hold"/>
                                        <p:tgtEl>
                                          <p:spTgt spid="95"/>
                                        </p:tgtEl>
                                        <p:attrNameLst>
                                          <p:attrName>ppt_w</p:attrName>
                                        </p:attrNameLst>
                                      </p:cBhvr>
                                      <p:tavLst>
                                        <p:tav tm="0">
                                          <p:val>
                                            <p:fltVal val="0"/>
                                          </p:val>
                                        </p:tav>
                                        <p:tav tm="100000">
                                          <p:val>
                                            <p:strVal val="#ppt_w"/>
                                          </p:val>
                                        </p:tav>
                                      </p:tavLst>
                                    </p:anim>
                                    <p:anim calcmode="lin" valueType="num">
                                      <p:cBhvr>
                                        <p:cTn id="26" dur="1000" fill="hold"/>
                                        <p:tgtEl>
                                          <p:spTgt spid="95"/>
                                        </p:tgtEl>
                                        <p:attrNameLst>
                                          <p:attrName>ppt_h</p:attrName>
                                        </p:attrNameLst>
                                      </p:cBhvr>
                                      <p:tavLst>
                                        <p:tav tm="0">
                                          <p:val>
                                            <p:fltVal val="0"/>
                                          </p:val>
                                        </p:tav>
                                        <p:tav tm="100000">
                                          <p:val>
                                            <p:strVal val="#ppt_h"/>
                                          </p:val>
                                        </p:tav>
                                      </p:tavLst>
                                    </p:anim>
                                    <p:animEffect transition="in" filter="fade">
                                      <p:cBhvr>
                                        <p:cTn id="27" dur="1000"/>
                                        <p:tgtEl>
                                          <p:spTgt spid="9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96"/>
                                        </p:tgtEl>
                                        <p:attrNameLst>
                                          <p:attrName>style.visibility</p:attrName>
                                        </p:attrNameLst>
                                      </p:cBhvr>
                                      <p:to>
                                        <p:strVal val="visible"/>
                                      </p:to>
                                    </p:set>
                                    <p:anim calcmode="lin" valueType="num">
                                      <p:cBhvr>
                                        <p:cTn id="32" dur="1000" fill="hold"/>
                                        <p:tgtEl>
                                          <p:spTgt spid="96"/>
                                        </p:tgtEl>
                                        <p:attrNameLst>
                                          <p:attrName>ppt_w</p:attrName>
                                        </p:attrNameLst>
                                      </p:cBhvr>
                                      <p:tavLst>
                                        <p:tav tm="0">
                                          <p:val>
                                            <p:fltVal val="0"/>
                                          </p:val>
                                        </p:tav>
                                        <p:tav tm="100000">
                                          <p:val>
                                            <p:strVal val="#ppt_w"/>
                                          </p:val>
                                        </p:tav>
                                      </p:tavLst>
                                    </p:anim>
                                    <p:anim calcmode="lin" valueType="num">
                                      <p:cBhvr>
                                        <p:cTn id="33" dur="1000" fill="hold"/>
                                        <p:tgtEl>
                                          <p:spTgt spid="96"/>
                                        </p:tgtEl>
                                        <p:attrNameLst>
                                          <p:attrName>ppt_h</p:attrName>
                                        </p:attrNameLst>
                                      </p:cBhvr>
                                      <p:tavLst>
                                        <p:tav tm="0">
                                          <p:val>
                                            <p:fltVal val="0"/>
                                          </p:val>
                                        </p:tav>
                                        <p:tav tm="100000">
                                          <p:val>
                                            <p:strVal val="#ppt_h"/>
                                          </p:val>
                                        </p:tav>
                                      </p:tavLst>
                                    </p:anim>
                                    <p:animEffect transition="in" filter="fade">
                                      <p:cBhvr>
                                        <p:cTn id="34" dur="1000"/>
                                        <p:tgtEl>
                                          <p:spTgt spid="9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1000" fill="hold"/>
                                        <p:tgtEl>
                                          <p:spTgt spid="97"/>
                                        </p:tgtEl>
                                        <p:attrNameLst>
                                          <p:attrName>ppt_w</p:attrName>
                                        </p:attrNameLst>
                                      </p:cBhvr>
                                      <p:tavLst>
                                        <p:tav tm="0">
                                          <p:val>
                                            <p:fltVal val="0"/>
                                          </p:val>
                                        </p:tav>
                                        <p:tav tm="100000">
                                          <p:val>
                                            <p:strVal val="#ppt_w"/>
                                          </p:val>
                                        </p:tav>
                                      </p:tavLst>
                                    </p:anim>
                                    <p:anim calcmode="lin" valueType="num">
                                      <p:cBhvr>
                                        <p:cTn id="40" dur="1000" fill="hold"/>
                                        <p:tgtEl>
                                          <p:spTgt spid="97"/>
                                        </p:tgtEl>
                                        <p:attrNameLst>
                                          <p:attrName>ppt_h</p:attrName>
                                        </p:attrNameLst>
                                      </p:cBhvr>
                                      <p:tavLst>
                                        <p:tav tm="0">
                                          <p:val>
                                            <p:fltVal val="0"/>
                                          </p:val>
                                        </p:tav>
                                        <p:tav tm="100000">
                                          <p:val>
                                            <p:strVal val="#ppt_h"/>
                                          </p:val>
                                        </p:tav>
                                      </p:tavLst>
                                    </p:anim>
                                    <p:animEffect transition="in" filter="fade">
                                      <p:cBhvr>
                                        <p:cTn id="41" dur="1000"/>
                                        <p:tgtEl>
                                          <p:spTgt spid="9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1000" fill="hold"/>
                                        <p:tgtEl>
                                          <p:spTgt spid="98"/>
                                        </p:tgtEl>
                                        <p:attrNameLst>
                                          <p:attrName>ppt_w</p:attrName>
                                        </p:attrNameLst>
                                      </p:cBhvr>
                                      <p:tavLst>
                                        <p:tav tm="0">
                                          <p:val>
                                            <p:fltVal val="0"/>
                                          </p:val>
                                        </p:tav>
                                        <p:tav tm="100000">
                                          <p:val>
                                            <p:strVal val="#ppt_w"/>
                                          </p:val>
                                        </p:tav>
                                      </p:tavLst>
                                    </p:anim>
                                    <p:anim calcmode="lin" valueType="num">
                                      <p:cBhvr>
                                        <p:cTn id="47" dur="1000" fill="hold"/>
                                        <p:tgtEl>
                                          <p:spTgt spid="98"/>
                                        </p:tgtEl>
                                        <p:attrNameLst>
                                          <p:attrName>ppt_h</p:attrName>
                                        </p:attrNameLst>
                                      </p:cBhvr>
                                      <p:tavLst>
                                        <p:tav tm="0">
                                          <p:val>
                                            <p:fltVal val="0"/>
                                          </p:val>
                                        </p:tav>
                                        <p:tav tm="100000">
                                          <p:val>
                                            <p:strVal val="#ppt_h"/>
                                          </p:val>
                                        </p:tav>
                                      </p:tavLst>
                                    </p:anim>
                                    <p:animEffect transition="in" filter="fade">
                                      <p:cBhvr>
                                        <p:cTn id="48" dur="1000"/>
                                        <p:tgtEl>
                                          <p:spTgt spid="9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93"/>
                                        </p:tgtEl>
                                        <p:attrNameLst>
                                          <p:attrName>style.visibility</p:attrName>
                                        </p:attrNameLst>
                                      </p:cBhvr>
                                      <p:to>
                                        <p:strVal val="visible"/>
                                      </p:to>
                                    </p:set>
                                    <p:anim calcmode="lin" valueType="num">
                                      <p:cBhvr>
                                        <p:cTn id="53" dur="1000" fill="hold"/>
                                        <p:tgtEl>
                                          <p:spTgt spid="93"/>
                                        </p:tgtEl>
                                        <p:attrNameLst>
                                          <p:attrName>ppt_w</p:attrName>
                                        </p:attrNameLst>
                                      </p:cBhvr>
                                      <p:tavLst>
                                        <p:tav tm="0">
                                          <p:val>
                                            <p:fltVal val="0"/>
                                          </p:val>
                                        </p:tav>
                                        <p:tav tm="100000">
                                          <p:val>
                                            <p:strVal val="#ppt_w"/>
                                          </p:val>
                                        </p:tav>
                                      </p:tavLst>
                                    </p:anim>
                                    <p:anim calcmode="lin" valueType="num">
                                      <p:cBhvr>
                                        <p:cTn id="54" dur="1000" fill="hold"/>
                                        <p:tgtEl>
                                          <p:spTgt spid="93"/>
                                        </p:tgtEl>
                                        <p:attrNameLst>
                                          <p:attrName>ppt_h</p:attrName>
                                        </p:attrNameLst>
                                      </p:cBhvr>
                                      <p:tavLst>
                                        <p:tav tm="0">
                                          <p:val>
                                            <p:fltVal val="0"/>
                                          </p:val>
                                        </p:tav>
                                        <p:tav tm="100000">
                                          <p:val>
                                            <p:strVal val="#ppt_h"/>
                                          </p:val>
                                        </p:tav>
                                      </p:tavLst>
                                    </p:anim>
                                    <p:animEffect transition="in" filter="fade">
                                      <p:cBhvr>
                                        <p:cTn id="55"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bwMode="auto">
          <a:xfrm>
            <a:off x="374650" y="2105025"/>
            <a:ext cx="8420100" cy="4219575"/>
          </a:xfrm>
          <a:prstGeom prst="roundRect">
            <a:avLst>
              <a:gd name="adj" fmla="val 3839"/>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46" name="TextBox 45"/>
          <p:cNvSpPr txBox="1"/>
          <p:nvPr/>
        </p:nvSpPr>
        <p:spPr>
          <a:xfrm>
            <a:off x="6082540" y="2849283"/>
            <a:ext cx="2560320" cy="3303866"/>
          </a:xfrm>
          <a:prstGeom prst="roundRect">
            <a:avLst>
              <a:gd name="adj" fmla="val 5195"/>
            </a:avLst>
          </a:prstGeom>
          <a:gradFill>
            <a:gsLst>
              <a:gs pos="12000">
                <a:schemeClr val="accent1">
                  <a:lumMod val="10000"/>
                  <a:alpha val="0"/>
                </a:schemeClr>
              </a:gs>
              <a:gs pos="71000">
                <a:srgbClr val="4E922C">
                  <a:alpha val="27843"/>
                </a:srgbClr>
              </a:gs>
              <a:gs pos="100000">
                <a:srgbClr val="68C33B">
                  <a:alpha val="60784"/>
                </a:srgbClr>
              </a:gs>
            </a:gsLst>
            <a:lin ang="5400000" scaled="0"/>
          </a:gradFill>
          <a:ln w="15875">
            <a:gradFill>
              <a:gsLst>
                <a:gs pos="0">
                  <a:schemeClr val="accent1">
                    <a:shade val="30000"/>
                    <a:satMod val="115000"/>
                    <a:alpha val="0"/>
                  </a:schemeClr>
                </a:gs>
                <a:gs pos="50000">
                  <a:srgbClr val="68C33B"/>
                </a:gs>
                <a:gs pos="100000">
                  <a:srgbClr val="294D17"/>
                </a:gs>
              </a:gsLst>
              <a:lin ang="5400000" scaled="0"/>
            </a:gra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solidFill>
                <a:schemeClr val="tx1"/>
              </a:solidFill>
              <a:latin typeface="+mj-lt"/>
            </a:endParaRPr>
          </a:p>
        </p:txBody>
      </p:sp>
      <p:sp>
        <p:nvSpPr>
          <p:cNvPr id="47" name="Rounded Rectangle 46"/>
          <p:cNvSpPr/>
          <p:nvPr/>
        </p:nvSpPr>
        <p:spPr bwMode="auto">
          <a:xfrm>
            <a:off x="6434138" y="2332038"/>
            <a:ext cx="1857375" cy="169545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51" name="Block Arc 50"/>
          <p:cNvSpPr/>
          <p:nvPr/>
        </p:nvSpPr>
        <p:spPr bwMode="auto">
          <a:xfrm flipV="1">
            <a:off x="6410325" y="2173288"/>
            <a:ext cx="1905000" cy="1905000"/>
          </a:xfrm>
          <a:prstGeom prst="blockArc">
            <a:avLst>
              <a:gd name="adj1" fmla="val 10800000"/>
              <a:gd name="adj2" fmla="val 21409210"/>
              <a:gd name="adj3" fmla="val 4931"/>
            </a:avLst>
          </a:prstGeom>
          <a:gradFill>
            <a:gsLst>
              <a:gs pos="0">
                <a:srgbClr val="4E922C"/>
              </a:gs>
              <a:gs pos="50000">
                <a:srgbClr val="68C33B">
                  <a:alpha val="50000"/>
                </a:srgbClr>
              </a:gs>
              <a:gs pos="100000">
                <a:schemeClr val="tx1">
                  <a:lumMod val="65000"/>
                  <a:lumOff val="3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52" name="TextBox 51"/>
          <p:cNvSpPr txBox="1"/>
          <p:nvPr/>
        </p:nvSpPr>
        <p:spPr>
          <a:xfrm>
            <a:off x="557056" y="2849284"/>
            <a:ext cx="2560320" cy="3300888"/>
          </a:xfrm>
          <a:prstGeom prst="roundRect">
            <a:avLst>
              <a:gd name="adj" fmla="val 3921"/>
            </a:avLst>
          </a:prstGeom>
          <a:gradFill>
            <a:gsLst>
              <a:gs pos="12000">
                <a:schemeClr val="accent1">
                  <a:lumMod val="10000"/>
                  <a:alpha val="0"/>
                </a:schemeClr>
              </a:gs>
              <a:gs pos="72000">
                <a:schemeClr val="accent1">
                  <a:lumMod val="75000"/>
                  <a:alpha val="51000"/>
                </a:schemeClr>
              </a:gs>
              <a:gs pos="100000">
                <a:srgbClr val="45A2A9"/>
              </a:gs>
            </a:gsLst>
            <a:lin ang="5400000" scaled="0"/>
          </a:gradFill>
          <a:ln w="15875">
            <a:gradFill>
              <a:gsLst>
                <a:gs pos="0">
                  <a:schemeClr val="accent1">
                    <a:shade val="30000"/>
                    <a:satMod val="115000"/>
                    <a:alpha val="0"/>
                  </a:schemeClr>
                </a:gs>
                <a:gs pos="50000">
                  <a:schemeClr val="accent1">
                    <a:lumMod val="75000"/>
                  </a:schemeClr>
                </a:gs>
                <a:gs pos="100000">
                  <a:schemeClr val="accent1">
                    <a:lumMod val="50000"/>
                  </a:schemeClr>
                </a:gs>
              </a:gsLst>
              <a:lin ang="5400000" scaled="0"/>
            </a:gra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solidFill>
                <a:schemeClr val="tx1"/>
              </a:solidFill>
              <a:latin typeface="+mj-lt"/>
            </a:endParaRPr>
          </a:p>
        </p:txBody>
      </p:sp>
      <p:grpSp>
        <p:nvGrpSpPr>
          <p:cNvPr id="55306" name="Group 58"/>
          <p:cNvGrpSpPr>
            <a:grpSpLocks/>
          </p:cNvGrpSpPr>
          <p:nvPr/>
        </p:nvGrpSpPr>
        <p:grpSpPr bwMode="auto">
          <a:xfrm>
            <a:off x="884238" y="2173288"/>
            <a:ext cx="1905000" cy="1905000"/>
            <a:chOff x="-965200" y="2382364"/>
            <a:chExt cx="1905000" cy="1905000"/>
          </a:xfrm>
        </p:grpSpPr>
        <p:sp>
          <p:nvSpPr>
            <p:cNvPr id="54" name="Rounded Rectangle 53"/>
            <p:cNvSpPr/>
            <p:nvPr/>
          </p:nvSpPr>
          <p:spPr bwMode="auto">
            <a:xfrm>
              <a:off x="-928688" y="2563339"/>
              <a:ext cx="1857375" cy="169545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58" name="Block Arc 57"/>
            <p:cNvSpPr/>
            <p:nvPr/>
          </p:nvSpPr>
          <p:spPr bwMode="auto">
            <a:xfrm flipV="1">
              <a:off x="-965200" y="2382364"/>
              <a:ext cx="1905000" cy="1905000"/>
            </a:xfrm>
            <a:prstGeom prst="blockArc">
              <a:avLst>
                <a:gd name="adj1" fmla="val 10800000"/>
                <a:gd name="adj2" fmla="val 21409210"/>
                <a:gd name="adj3" fmla="val 4931"/>
              </a:avLst>
            </a:prstGeom>
            <a:gradFill>
              <a:gsLst>
                <a:gs pos="0">
                  <a:schemeClr val="accent1">
                    <a:lumMod val="25000"/>
                  </a:schemeClr>
                </a:gs>
                <a:gs pos="50000">
                  <a:schemeClr val="accent1">
                    <a:lumMod val="50000"/>
                    <a:alpha val="39000"/>
                  </a:scheme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sp>
        <p:nvSpPr>
          <p:cNvPr id="80" name="Round Same Side Corner Rectangle 79"/>
          <p:cNvSpPr/>
          <p:nvPr/>
        </p:nvSpPr>
        <p:spPr bwMode="auto">
          <a:xfrm rot="10800000" flipH="1" flipV="1">
            <a:off x="557057" y="2256064"/>
            <a:ext cx="2560320" cy="822960"/>
          </a:xfrm>
          <a:prstGeom prst="round2SameRect">
            <a:avLst/>
          </a:prstGeom>
          <a:gradFill flip="none" rotWithShape="1">
            <a:gsLst>
              <a:gs pos="0">
                <a:srgbClr val="09BED1">
                  <a:lumMod val="50000"/>
                </a:srgbClr>
              </a:gs>
              <a:gs pos="50000">
                <a:srgbClr val="09BED1">
                  <a:lumMod val="75000"/>
                </a:srgbClr>
              </a:gs>
              <a:gs pos="100000">
                <a:srgbClr val="09BED1"/>
              </a:gs>
            </a:gsLst>
            <a:lin ang="16200000" scaled="1"/>
            <a:tileRect/>
          </a:gra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sp>
        <p:nvSpPr>
          <p:cNvPr id="81" name="Round Same Side Corner Rectangle 80"/>
          <p:cNvSpPr/>
          <p:nvPr/>
        </p:nvSpPr>
        <p:spPr bwMode="auto">
          <a:xfrm rot="10800000" flipH="1" flipV="1">
            <a:off x="6082540" y="2256064"/>
            <a:ext cx="2560320" cy="822960"/>
          </a:xfrm>
          <a:prstGeom prst="round2SameRect">
            <a:avLst/>
          </a:prstGeom>
          <a:gradFill flip="none" rotWithShape="1">
            <a:gsLst>
              <a:gs pos="0">
                <a:srgbClr val="68C33B">
                  <a:lumMod val="50000"/>
                </a:srgbClr>
              </a:gs>
              <a:gs pos="50000">
                <a:srgbClr val="68C33B">
                  <a:lumMod val="75000"/>
                </a:srgbClr>
              </a:gs>
              <a:gs pos="100000">
                <a:srgbClr val="68C33B"/>
              </a:gs>
            </a:gsLst>
            <a:lin ang="16200000" scaled="1"/>
            <a:tileRect/>
          </a:gra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sp>
        <p:nvSpPr>
          <p:cNvPr id="82" name="TextBox 81"/>
          <p:cNvSpPr txBox="1"/>
          <p:nvPr/>
        </p:nvSpPr>
        <p:spPr>
          <a:xfrm>
            <a:off x="3337860" y="2849283"/>
            <a:ext cx="2560320" cy="3303866"/>
          </a:xfrm>
          <a:prstGeom prst="roundRect">
            <a:avLst>
              <a:gd name="adj" fmla="val 8594"/>
            </a:avLst>
          </a:prstGeom>
          <a:gradFill>
            <a:gsLst>
              <a:gs pos="12000">
                <a:schemeClr val="accent1">
                  <a:lumMod val="10000"/>
                  <a:alpha val="0"/>
                </a:schemeClr>
              </a:gs>
              <a:gs pos="71000">
                <a:srgbClr val="FCDE04">
                  <a:alpha val="34000"/>
                </a:srgbClr>
              </a:gs>
              <a:gs pos="100000">
                <a:srgbClr val="FCB504">
                  <a:alpha val="94000"/>
                </a:srgbClr>
              </a:gs>
            </a:gsLst>
            <a:lin ang="5400000" scaled="0"/>
          </a:gradFill>
          <a:ln w="15875">
            <a:gradFill>
              <a:gsLst>
                <a:gs pos="0">
                  <a:schemeClr val="accent1">
                    <a:shade val="30000"/>
                    <a:satMod val="115000"/>
                    <a:alpha val="0"/>
                  </a:schemeClr>
                </a:gs>
                <a:gs pos="50000">
                  <a:srgbClr val="FFFF00"/>
                </a:gs>
                <a:gs pos="100000">
                  <a:srgbClr val="FFC000"/>
                </a:gs>
              </a:gsLst>
              <a:lin ang="5400000" scaled="0"/>
            </a:gra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182880" tIns="640080" rIns="365760"/>
          <a:lstStyle/>
          <a:p>
            <a:pPr eaLnBrk="0" hangingPunct="0">
              <a:defRPr/>
            </a:pPr>
            <a:endParaRPr lang="en-US" b="1" dirty="0">
              <a:solidFill>
                <a:schemeClr val="tx1"/>
              </a:solidFill>
              <a:latin typeface="+mj-lt"/>
            </a:endParaRPr>
          </a:p>
        </p:txBody>
      </p:sp>
      <p:sp>
        <p:nvSpPr>
          <p:cNvPr id="84" name="Rounded Rectangle 83"/>
          <p:cNvSpPr/>
          <p:nvPr/>
        </p:nvSpPr>
        <p:spPr bwMode="auto">
          <a:xfrm>
            <a:off x="3703638" y="2339975"/>
            <a:ext cx="1857375" cy="1695450"/>
          </a:xfrm>
          <a:prstGeom prst="roundRect">
            <a:avLst>
              <a:gd name="adj" fmla="val 50000"/>
            </a:avLst>
          </a:prstGeom>
          <a:gradFill>
            <a:gsLst>
              <a:gs pos="0">
                <a:schemeClr val="accent1">
                  <a:lumMod val="25000"/>
                  <a:alpha val="0"/>
                </a:schemeClr>
              </a:gs>
              <a:gs pos="50000">
                <a:schemeClr val="bg1">
                  <a:alpha val="0"/>
                </a:schemeClr>
              </a:gs>
              <a:gs pos="100000">
                <a:schemeClr val="bg1">
                  <a:alpha val="8800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ea typeface="ＭＳ Ｐゴシック" charset="-128"/>
              <a:cs typeface="ＭＳ Ｐゴシック" charset="-128"/>
            </a:endParaRPr>
          </a:p>
        </p:txBody>
      </p:sp>
      <p:sp>
        <p:nvSpPr>
          <p:cNvPr id="87" name="Block Arc 86"/>
          <p:cNvSpPr/>
          <p:nvPr/>
        </p:nvSpPr>
        <p:spPr bwMode="auto">
          <a:xfrm flipV="1">
            <a:off x="3679825" y="2173288"/>
            <a:ext cx="1905000" cy="1905000"/>
          </a:xfrm>
          <a:prstGeom prst="blockArc">
            <a:avLst>
              <a:gd name="adj1" fmla="val 10800000"/>
              <a:gd name="adj2" fmla="val 21409210"/>
              <a:gd name="adj3" fmla="val 4931"/>
            </a:avLst>
          </a:prstGeom>
          <a:gradFill>
            <a:gsLst>
              <a:gs pos="0">
                <a:srgbClr val="FC9204"/>
              </a:gs>
              <a:gs pos="50000">
                <a:srgbClr val="FFFF00">
                  <a:alpha val="48000"/>
                </a:srgbClr>
              </a:gs>
              <a:gs pos="100000">
                <a:schemeClr val="accent1">
                  <a:shade val="100000"/>
                  <a:satMod val="115000"/>
                  <a:alpha val="0"/>
                </a:scheme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88" name="Rectangle 87"/>
          <p:cNvSpPr/>
          <p:nvPr/>
        </p:nvSpPr>
        <p:spPr>
          <a:xfrm>
            <a:off x="479425" y="2357438"/>
            <a:ext cx="2716213" cy="579437"/>
          </a:xfrm>
          <a:prstGeom prst="rect">
            <a:avLst/>
          </a:prstGeom>
        </p:spPr>
        <p:txBody>
          <a:bodyPr>
            <a:spAutoFit/>
          </a:bodyPr>
          <a:lstStyle/>
          <a:p>
            <a:pPr algn="ctr" eaLnBrk="0" hangingPunct="0">
              <a:lnSpc>
                <a:spcPts val="18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PROTECT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everywhere,</a:t>
            </a: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p>
          <a:p>
            <a:pPr algn="ctr" eaLnBrk="0" hangingPunct="0">
              <a:lnSpc>
                <a:spcPts val="1800"/>
              </a:lnSpc>
              <a:spcBef>
                <a:spcPts val="200"/>
              </a:spcBef>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ACCESS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anywhere</a:t>
            </a:r>
          </a:p>
        </p:txBody>
      </p:sp>
      <p:sp>
        <p:nvSpPr>
          <p:cNvPr id="89" name="Rectangle 88"/>
          <p:cNvSpPr/>
          <p:nvPr/>
        </p:nvSpPr>
        <p:spPr>
          <a:xfrm>
            <a:off x="5943600" y="2357438"/>
            <a:ext cx="2838450" cy="579437"/>
          </a:xfrm>
          <a:prstGeom prst="rect">
            <a:avLst/>
          </a:prstGeom>
        </p:spPr>
        <p:txBody>
          <a:bodyPr>
            <a:spAutoFit/>
          </a:bodyPr>
          <a:lstStyle/>
          <a:p>
            <a:pPr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SIMPLIFY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security,</a:t>
            </a:r>
          </a:p>
          <a:p>
            <a:pPr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MANAGE</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compliance</a:t>
            </a:r>
          </a:p>
        </p:txBody>
      </p:sp>
      <p:sp>
        <p:nvSpPr>
          <p:cNvPr id="90" name="Rounded Rectangle 89"/>
          <p:cNvSpPr/>
          <p:nvPr/>
        </p:nvSpPr>
        <p:spPr bwMode="auto">
          <a:xfrm>
            <a:off x="374650" y="1022350"/>
            <a:ext cx="8420100" cy="985838"/>
          </a:xfrm>
          <a:prstGeom prst="roundRect">
            <a:avLst>
              <a:gd name="adj" fmla="val 17390"/>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91" name="Rounded Rectangle 90"/>
          <p:cNvSpPr/>
          <p:nvPr/>
        </p:nvSpPr>
        <p:spPr bwMode="auto">
          <a:xfrm>
            <a:off x="542925" y="1155700"/>
            <a:ext cx="8099425" cy="728663"/>
          </a:xfrm>
          <a:prstGeom prst="roundRect">
            <a:avLst/>
          </a:prstGeom>
          <a:gradFill>
            <a:gsLst>
              <a:gs pos="0">
                <a:schemeClr val="tx1">
                  <a:lumMod val="65000"/>
                  <a:lumOff val="35000"/>
                </a:schemeClr>
              </a:gs>
              <a:gs pos="50000">
                <a:schemeClr val="tx1">
                  <a:lumMod val="65000"/>
                  <a:lumOff val="35000"/>
                </a:schemeClr>
              </a:gs>
              <a:gs pos="100000">
                <a:schemeClr val="tx1">
                  <a:lumMod val="85000"/>
                  <a:lumOff val="15000"/>
                </a:schemeClr>
              </a:gs>
            </a:gsLst>
            <a:lin ang="5400000" scaled="0"/>
          </a:gradFill>
          <a:ln w="19050">
            <a:noFill/>
          </a:ln>
          <a:effectLst>
            <a:outerShdw blurRad="50800" dist="38100" algn="l" rotWithShape="0">
              <a:prstClr val="black">
                <a:alpha val="40000"/>
              </a:prstClr>
            </a:outerShdw>
          </a:effectLst>
        </p:spPr>
        <p:txBody>
          <a:bodyPr>
            <a:spAutoFit/>
          </a:bodyPr>
          <a:lstStyle/>
          <a:p>
            <a:pPr algn="ctr" eaLnBrk="0" hangingPunct="0">
              <a:lnSpc>
                <a:spcPct val="115000"/>
              </a:lnSpc>
              <a:spcBef>
                <a:spcPts val="200"/>
              </a:spcBef>
              <a:spcAft>
                <a:spcPts val="100"/>
              </a:spcAft>
              <a:tabLst>
                <a:tab pos="2114550" algn="l"/>
              </a:tabLst>
              <a:defRPr/>
            </a:pPr>
            <a:r>
              <a:rPr lang="en-US" sz="1600" dirty="0">
                <a:solidFill>
                  <a:schemeClr val="bg1"/>
                </a:solidFill>
                <a:latin typeface="Segoe" charset="0"/>
                <a:ea typeface="ＭＳ Ｐゴシック" charset="-128"/>
                <a:cs typeface="ＭＳ Ｐゴシック" charset="-128"/>
              </a:rPr>
              <a:t>Protect client and server operating systems from emerging threats and information loss, while enabling more secure access from virtually anywhere</a:t>
            </a:r>
          </a:p>
        </p:txBody>
      </p:sp>
      <p:sp>
        <p:nvSpPr>
          <p:cNvPr id="92" name="Round Same Side Corner Rectangle 91"/>
          <p:cNvSpPr/>
          <p:nvPr/>
        </p:nvSpPr>
        <p:spPr bwMode="auto">
          <a:xfrm rot="10800000" flipV="1">
            <a:off x="3337860" y="2256064"/>
            <a:ext cx="2560320" cy="822960"/>
          </a:xfrm>
          <a:prstGeom prst="round2SameRect">
            <a:avLst/>
          </a:prstGeom>
          <a:gradFill flip="none" rotWithShape="1">
            <a:gsLst>
              <a:gs pos="0">
                <a:srgbClr val="FFC000">
                  <a:lumMod val="50000"/>
                </a:srgbClr>
              </a:gs>
              <a:gs pos="50000">
                <a:srgbClr val="FFC000">
                  <a:lumMod val="75000"/>
                </a:srgbClr>
              </a:gs>
              <a:gs pos="100000">
                <a:srgbClr val="FFC000"/>
              </a:gs>
            </a:gsLst>
            <a:lin ang="16200000" scaled="1"/>
            <a:tileRect/>
          </a:gra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6" tIns="45718" rIns="91436" bIns="45718" anchor="ctr"/>
          <a:lstStyle/>
          <a:p>
            <a:pPr algn="ctr" defTabSz="914099" eaLnBrk="0" hangingPunct="0">
              <a:defRPr/>
            </a:pPr>
            <a:endParaRPr lang="en-US" kern="0" dirty="0">
              <a:gradFill>
                <a:gsLst>
                  <a:gs pos="0">
                    <a:srgbClr val="FFFFFF"/>
                  </a:gs>
                  <a:gs pos="100000">
                    <a:srgbClr val="FFFFFF"/>
                  </a:gs>
                </a:gsLst>
                <a:lin ang="13500000" scaled="1"/>
              </a:gradFill>
              <a:effectLst>
                <a:outerShdw blurRad="38100" dist="38100" dir="2700000" algn="tl">
                  <a:srgbClr val="000000">
                    <a:alpha val="43137"/>
                  </a:srgbClr>
                </a:outerShdw>
              </a:effectLst>
              <a:latin typeface="Segoe" pitchFamily="34" charset="0"/>
              <a:ea typeface="ＭＳ Ｐゴシック" charset="-128"/>
              <a:cs typeface="ＭＳ Ｐゴシック" charset="-128"/>
            </a:endParaRPr>
          </a:p>
        </p:txBody>
      </p:sp>
      <p:sp>
        <p:nvSpPr>
          <p:cNvPr id="93" name="Rectangle 92"/>
          <p:cNvSpPr/>
          <p:nvPr/>
        </p:nvSpPr>
        <p:spPr>
          <a:xfrm>
            <a:off x="3349625" y="2357438"/>
            <a:ext cx="2541588" cy="579437"/>
          </a:xfrm>
          <a:prstGeom prst="rect">
            <a:avLst/>
          </a:prstGeom>
        </p:spPr>
        <p:txBody>
          <a:bodyPr>
            <a:spAutoFit/>
          </a:bodyPr>
          <a:lstStyle/>
          <a:p>
            <a:pPr marL="119063"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INTEGRATE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and</a:t>
            </a: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 </a:t>
            </a:r>
          </a:p>
          <a:p>
            <a:pPr marL="119063" algn="ctr" eaLnBrk="0" hangingPunct="0">
              <a:lnSpc>
                <a:spcPts val="1900"/>
              </a:lnSpc>
              <a:defRPr/>
            </a:pPr>
            <a:r>
              <a:rPr lang="en-US" sz="1500" b="1"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EXTEND </a:t>
            </a:r>
            <a:r>
              <a:rPr lang="en-US" sz="1500" kern="0" dirty="0">
                <a:ln w="18415" cmpd="sng">
                  <a:noFill/>
                  <a:prstDash val="solid"/>
                </a:ln>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security</a:t>
            </a:r>
          </a:p>
        </p:txBody>
      </p:sp>
      <p:grpSp>
        <p:nvGrpSpPr>
          <p:cNvPr id="55326" name="Group 95"/>
          <p:cNvGrpSpPr>
            <a:grpSpLocks/>
          </p:cNvGrpSpPr>
          <p:nvPr/>
        </p:nvGrpSpPr>
        <p:grpSpPr bwMode="auto">
          <a:xfrm>
            <a:off x="1058863" y="2990850"/>
            <a:ext cx="1557337" cy="996950"/>
            <a:chOff x="-1795842" y="3032045"/>
            <a:chExt cx="1012160" cy="647876"/>
          </a:xfrm>
        </p:grpSpPr>
        <p:pic>
          <p:nvPicPr>
            <p:cNvPr id="97"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29485" y="3032045"/>
              <a:ext cx="132066" cy="472496"/>
            </a:xfrm>
            <a:prstGeom prst="rect">
              <a:avLst/>
            </a:prstGeom>
            <a:noFill/>
            <a:effectLst>
              <a:outerShdw blurRad="190500" sx="102000" sy="102000" algn="ctr" rotWithShape="0">
                <a:schemeClr val="bg1">
                  <a:alpha val="70000"/>
                </a:schemeClr>
              </a:outerShdw>
            </a:effectLst>
          </p:spPr>
        </p:pic>
        <p:pic>
          <p:nvPicPr>
            <p:cNvPr id="55338" name="Picture 97"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55339" name="Picture 98"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grpSp>
        <p:nvGrpSpPr>
          <p:cNvPr id="55327" name="Group 99"/>
          <p:cNvGrpSpPr>
            <a:grpSpLocks/>
          </p:cNvGrpSpPr>
          <p:nvPr/>
        </p:nvGrpSpPr>
        <p:grpSpPr bwMode="auto">
          <a:xfrm>
            <a:off x="3848100" y="3117850"/>
            <a:ext cx="1568450" cy="784225"/>
            <a:chOff x="700964" y="3415859"/>
            <a:chExt cx="1187974" cy="594136"/>
          </a:xfrm>
        </p:grpSpPr>
        <p:pic>
          <p:nvPicPr>
            <p:cNvPr id="55334" name="Picture 100" descr="SLUI.exe_I0003_0409.png"/>
            <p:cNvPicPr>
              <a:picLocks noChangeAspect="1"/>
            </p:cNvPicPr>
            <p:nvPr/>
          </p:nvPicPr>
          <p:blipFill>
            <a:blip r:embed="rId6"/>
            <a:srcRect/>
            <a:stretch>
              <a:fillRect/>
            </a:stretch>
          </p:blipFill>
          <p:spPr bwMode="auto">
            <a:xfrm>
              <a:off x="1117711" y="3611951"/>
              <a:ext cx="398044" cy="398044"/>
            </a:xfrm>
            <a:prstGeom prst="rect">
              <a:avLst/>
            </a:prstGeom>
            <a:noFill/>
            <a:ln w="9525">
              <a:noFill/>
              <a:miter lim="800000"/>
              <a:headEnd/>
              <a:tailEnd/>
            </a:ln>
          </p:spPr>
        </p:pic>
        <p:pic>
          <p:nvPicPr>
            <p:cNvPr id="55335" name="Picture 101" descr="connect.dll_I28a1_0409.png"/>
            <p:cNvPicPr>
              <a:picLocks noChangeAspect="1"/>
            </p:cNvPicPr>
            <p:nvPr/>
          </p:nvPicPr>
          <p:blipFill>
            <a:blip r:embed="rId7"/>
            <a:srcRect/>
            <a:stretch>
              <a:fillRect/>
            </a:stretch>
          </p:blipFill>
          <p:spPr bwMode="auto">
            <a:xfrm>
              <a:off x="1389389" y="3415859"/>
              <a:ext cx="499549" cy="499549"/>
            </a:xfrm>
            <a:prstGeom prst="rect">
              <a:avLst/>
            </a:prstGeom>
            <a:noFill/>
            <a:ln w="9525">
              <a:noFill/>
              <a:miter lim="800000"/>
              <a:headEnd/>
              <a:tailEnd/>
            </a:ln>
          </p:spPr>
        </p:pic>
        <p:pic>
          <p:nvPicPr>
            <p:cNvPr id="55336" name="Picture 102" descr="connect.dll_I28a1_0409.png"/>
            <p:cNvPicPr>
              <a:picLocks noChangeAspect="1"/>
            </p:cNvPicPr>
            <p:nvPr/>
          </p:nvPicPr>
          <p:blipFill>
            <a:blip r:embed="rId7"/>
            <a:srcRect/>
            <a:stretch>
              <a:fillRect/>
            </a:stretch>
          </p:blipFill>
          <p:spPr bwMode="auto">
            <a:xfrm>
              <a:off x="700964" y="3421117"/>
              <a:ext cx="499549" cy="499549"/>
            </a:xfrm>
            <a:prstGeom prst="rect">
              <a:avLst/>
            </a:prstGeom>
            <a:noFill/>
            <a:ln w="9525">
              <a:noFill/>
              <a:miter lim="800000"/>
              <a:headEnd/>
              <a:tailEnd/>
            </a:ln>
          </p:spPr>
        </p:pic>
      </p:grpSp>
      <p:pic>
        <p:nvPicPr>
          <p:cNvPr id="55328" name="Picture 2" descr="C:\Documents and Settings\cgarces\Desktop\VISTA ICONS\ICONS PNG\Network-Folder.png"/>
          <p:cNvPicPr>
            <a:picLocks noChangeAspect="1" noChangeArrowheads="1"/>
          </p:cNvPicPr>
          <p:nvPr/>
        </p:nvPicPr>
        <p:blipFill>
          <a:blip r:embed="rId8"/>
          <a:srcRect/>
          <a:stretch>
            <a:fillRect/>
          </a:stretch>
        </p:blipFill>
        <p:spPr bwMode="auto">
          <a:xfrm>
            <a:off x="6810375" y="2970213"/>
            <a:ext cx="1104900" cy="1104900"/>
          </a:xfrm>
          <a:prstGeom prst="rect">
            <a:avLst/>
          </a:prstGeom>
          <a:noFill/>
          <a:ln w="9525">
            <a:noFill/>
            <a:miter lim="800000"/>
            <a:headEnd/>
            <a:tailEnd/>
          </a:ln>
        </p:spPr>
      </p:pic>
      <p:sp>
        <p:nvSpPr>
          <p:cNvPr id="55329" name="Title 1"/>
          <p:cNvSpPr>
            <a:spLocks noGrp="1"/>
          </p:cNvSpPr>
          <p:nvPr>
            <p:ph type="title"/>
          </p:nvPr>
        </p:nvSpPr>
        <p:spPr>
          <a:xfrm>
            <a:off x="384175" y="384175"/>
            <a:ext cx="8229600" cy="1035050"/>
          </a:xfrm>
        </p:spPr>
        <p:txBody>
          <a:bodyPr/>
          <a:lstStyle/>
          <a:p>
            <a:r>
              <a:rPr altLang="zh-CN" smtClean="0"/>
              <a:t>Secure Endpoint</a:t>
            </a:r>
          </a:p>
        </p:txBody>
      </p:sp>
      <p:sp>
        <p:nvSpPr>
          <p:cNvPr id="62" name="TextBox 61"/>
          <p:cNvSpPr txBox="1">
            <a:spLocks noChangeAspect="1"/>
          </p:cNvSpPr>
          <p:nvPr/>
        </p:nvSpPr>
        <p:spPr>
          <a:xfrm>
            <a:off x="746125" y="4267200"/>
            <a:ext cx="2451100" cy="1882775"/>
          </a:xfrm>
          <a:prstGeom prst="rect">
            <a:avLst/>
          </a:prstGeom>
          <a:noFill/>
        </p:spPr>
        <p:txBody>
          <a:bodyPr/>
          <a:lstStyle/>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Advanced malware protection</a:t>
            </a:r>
          </a:p>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Protect sensitive information</a:t>
            </a:r>
          </a:p>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Secure, always-on access</a:t>
            </a:r>
            <a:endParaRPr lang="en-US" sz="1500" dirty="0">
              <a:solidFill>
                <a:schemeClr val="tx1">
                  <a:lumMod val="85000"/>
                  <a:lumOff val="15000"/>
                </a:schemeClr>
              </a:solidFill>
              <a:latin typeface="Segoe" charset="0"/>
              <a:ea typeface="ＭＳ Ｐゴシック" charset="-128"/>
              <a:cs typeface="ＭＳ Ｐゴシック" charset="-128"/>
            </a:endParaRPr>
          </a:p>
        </p:txBody>
      </p:sp>
      <p:sp>
        <p:nvSpPr>
          <p:cNvPr id="63" name="TextBox 62"/>
          <p:cNvSpPr txBox="1"/>
          <p:nvPr/>
        </p:nvSpPr>
        <p:spPr>
          <a:xfrm>
            <a:off x="6303963" y="4267200"/>
            <a:ext cx="2351087" cy="1541463"/>
          </a:xfrm>
          <a:prstGeom prst="rect">
            <a:avLst/>
          </a:prstGeom>
          <a:noFill/>
        </p:spPr>
        <p:txBody>
          <a:bodyPr/>
          <a:lstStyle/>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Simplified management</a:t>
            </a:r>
            <a:endParaRPr lang="en-US" sz="1500" dirty="0">
              <a:solidFill>
                <a:schemeClr val="tx1">
                  <a:lumMod val="85000"/>
                  <a:lumOff val="15000"/>
                </a:schemeClr>
              </a:solidFill>
              <a:latin typeface="Segoe" charset="0"/>
              <a:ea typeface="ＭＳ Ｐゴシック" charset="-128"/>
              <a:cs typeface="ＭＳ Ｐゴシック" charset="-128"/>
            </a:endParaRPr>
          </a:p>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Enterprise-wide visibility</a:t>
            </a:r>
            <a:endParaRPr lang="en-US" sz="1500" dirty="0">
              <a:solidFill>
                <a:schemeClr val="tx1">
                  <a:lumMod val="85000"/>
                  <a:lumOff val="15000"/>
                </a:schemeClr>
              </a:solidFill>
              <a:latin typeface="Segoe" charset="0"/>
              <a:ea typeface="ＭＳ Ｐゴシック" charset="-128"/>
              <a:cs typeface="ＭＳ Ｐゴシック" charset="-128"/>
            </a:endParaRPr>
          </a:p>
        </p:txBody>
      </p:sp>
      <p:sp>
        <p:nvSpPr>
          <p:cNvPr id="68" name="TextBox 67"/>
          <p:cNvSpPr txBox="1"/>
          <p:nvPr/>
        </p:nvSpPr>
        <p:spPr>
          <a:xfrm>
            <a:off x="3530600" y="4267200"/>
            <a:ext cx="2444750" cy="1530350"/>
          </a:xfrm>
          <a:prstGeom prst="rect">
            <a:avLst/>
          </a:prstGeom>
          <a:noFill/>
        </p:spPr>
        <p:txBody>
          <a:bodyPr/>
          <a:lstStyle/>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Integrated </a:t>
            </a:r>
            <a:r>
              <a:rPr lang="en-US" sz="1500" dirty="0">
                <a:solidFill>
                  <a:schemeClr val="tx1">
                    <a:lumMod val="85000"/>
                    <a:lumOff val="15000"/>
                  </a:schemeClr>
                </a:solidFill>
                <a:latin typeface="Segoe" charset="0"/>
                <a:ea typeface="ＭＳ Ｐゴシック" charset="-128"/>
                <a:cs typeface="ＭＳ Ｐゴシック" charset="-128"/>
              </a:rPr>
              <a:t>with </a:t>
            </a:r>
            <a:r>
              <a:rPr lang="en-US" sz="1500" dirty="0">
                <a:solidFill>
                  <a:schemeClr val="tx1">
                    <a:lumMod val="85000"/>
                    <a:lumOff val="15000"/>
                  </a:schemeClr>
                </a:solidFill>
                <a:latin typeface="Segoe" charset="0"/>
                <a:ea typeface="ＭＳ Ｐゴシック" charset="-128"/>
                <a:cs typeface="ＭＳ Ｐゴシック" charset="-128"/>
              </a:rPr>
              <a:t/>
            </a:r>
            <a:br>
              <a:rPr lang="en-US" sz="1500" dirty="0">
                <a:solidFill>
                  <a:schemeClr val="tx1">
                    <a:lumMod val="85000"/>
                    <a:lumOff val="15000"/>
                  </a:schemeClr>
                </a:solidFill>
                <a:latin typeface="Segoe" charset="0"/>
                <a:ea typeface="ＭＳ Ｐゴシック" charset="-128"/>
                <a:cs typeface="ＭＳ Ｐゴシック" charset="-128"/>
              </a:rPr>
            </a:br>
            <a:r>
              <a:rPr lang="en-US" sz="1500" dirty="0">
                <a:solidFill>
                  <a:schemeClr val="tx1">
                    <a:lumMod val="85000"/>
                    <a:lumOff val="15000"/>
                  </a:schemeClr>
                </a:solidFill>
                <a:latin typeface="Segoe" charset="0"/>
                <a:ea typeface="ＭＳ Ｐゴシック" charset="-128"/>
                <a:cs typeface="ＭＳ Ｐゴシック" charset="-128"/>
              </a:rPr>
              <a:t>OS security</a:t>
            </a:r>
            <a:endParaRPr lang="en-US" sz="1500" dirty="0">
              <a:solidFill>
                <a:schemeClr val="tx1">
                  <a:lumMod val="85000"/>
                  <a:lumOff val="15000"/>
                </a:schemeClr>
              </a:solidFill>
              <a:latin typeface="Segoe" charset="0"/>
              <a:ea typeface="ＭＳ Ｐゴシック" charset="-128"/>
              <a:cs typeface="ＭＳ Ｐゴシック" charset="-128"/>
            </a:endParaRPr>
          </a:p>
          <a:p>
            <a:pPr marL="230188" lvl="1" indent="-230188" defTabSz="914099" eaLnBrk="0" hangingPunct="0">
              <a:spcBef>
                <a:spcPts val="600"/>
              </a:spcBef>
              <a:spcAft>
                <a:spcPts val="600"/>
              </a:spcAft>
              <a:buClr>
                <a:schemeClr val="tx2">
                  <a:lumMod val="75000"/>
                  <a:lumOff val="25000"/>
                </a:schemeClr>
              </a:buClr>
              <a:buSzPct val="120000"/>
              <a:buFont typeface="Arial" pitchFamily="34" charset="0"/>
              <a:buChar char="•"/>
              <a:defRPr/>
            </a:pPr>
            <a:r>
              <a:rPr lang="en-US" sz="1500" dirty="0">
                <a:solidFill>
                  <a:schemeClr val="tx1">
                    <a:lumMod val="85000"/>
                    <a:lumOff val="15000"/>
                  </a:schemeClr>
                </a:solidFill>
                <a:latin typeface="Segoe" charset="0"/>
                <a:ea typeface="ＭＳ Ｐゴシック" charset="-128"/>
                <a:cs typeface="ＭＳ Ｐゴシック" charset="-128"/>
              </a:rPr>
              <a:t>Leverages existing infrastructure</a:t>
            </a:r>
            <a:endParaRPr lang="en-US" sz="1500" dirty="0">
              <a:solidFill>
                <a:schemeClr val="tx1">
                  <a:lumMod val="85000"/>
                  <a:lumOff val="15000"/>
                </a:schemeClr>
              </a:solidFill>
              <a:latin typeface="Segoe" charset="0"/>
              <a:ea typeface="ＭＳ Ｐゴシック" charset="-128"/>
              <a:cs typeface="ＭＳ Ｐゴシック" charset="-128"/>
            </a:endParaRPr>
          </a:p>
        </p:txBody>
      </p:sp>
      <p:sp>
        <p:nvSpPr>
          <p:cNvPr id="55333" name="TextBox 34">
            <a:hlinkClick r:id="rId9"/>
          </p:cNvPr>
          <p:cNvSpPr txBox="1">
            <a:spLocks noChangeArrowheads="1"/>
          </p:cNvSpPr>
          <p:nvPr/>
        </p:nvSpPr>
        <p:spPr bwMode="auto">
          <a:xfrm>
            <a:off x="4256088" y="5556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D:\Aeshen\Templates\Sample Documents\New Graphics\Shapes and Graphics\Map Globe\map north america purple faded.png"/>
          <p:cNvPicPr>
            <a:picLocks noChangeAspect="1" noChangeArrowheads="1"/>
          </p:cNvPicPr>
          <p:nvPr/>
        </p:nvPicPr>
        <p:blipFill>
          <a:blip r:embed="rId3"/>
          <a:srcRect/>
          <a:stretch>
            <a:fillRect/>
          </a:stretch>
        </p:blipFill>
        <p:spPr bwMode="auto">
          <a:xfrm>
            <a:off x="0" y="531813"/>
            <a:ext cx="9144000" cy="4027487"/>
          </a:xfrm>
          <a:prstGeom prst="rect">
            <a:avLst/>
          </a:prstGeom>
          <a:noFill/>
          <a:effectLst>
            <a:outerShdw blurRad="50800" dist="38100" dir="2700000" algn="tl" rotWithShape="0">
              <a:prstClr val="black">
                <a:alpha val="40000"/>
              </a:prstClr>
            </a:outerShdw>
          </a:effectLst>
        </p:spPr>
      </p:pic>
      <p:sp>
        <p:nvSpPr>
          <p:cNvPr id="35844" name="Rectangle 4"/>
          <p:cNvSpPr>
            <a:spLocks noGrp="1" noChangeArrowheads="1"/>
          </p:cNvSpPr>
          <p:nvPr>
            <p:ph type="title"/>
          </p:nvPr>
        </p:nvSpPr>
        <p:spPr>
          <a:xfrm>
            <a:off x="0" y="92075"/>
            <a:ext cx="8393113" cy="646113"/>
          </a:xfrm>
        </p:spPr>
        <p:txBody>
          <a:bodyPr/>
          <a:lstStyle/>
          <a:p>
            <a:pPr>
              <a:defRPr/>
            </a:pPr>
            <a:r>
              <a:rPr lang="zh-CN" altLang="en-US" sz="4000" dirty="0" smtClean="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只读域控制器</a:t>
            </a:r>
            <a:endParaRPr lang="en-US" sz="40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5" name="Text Box 31"/>
          <p:cNvSpPr txBox="1">
            <a:spLocks noChangeArrowheads="1"/>
          </p:cNvSpPr>
          <p:nvPr/>
        </p:nvSpPr>
        <p:spPr bwMode="auto">
          <a:xfrm>
            <a:off x="2171700" y="3081338"/>
            <a:ext cx="1676400" cy="396875"/>
          </a:xfrm>
          <a:prstGeom prst="rect">
            <a:avLst/>
          </a:prstGeom>
          <a:noFill/>
          <a:ln w="12700">
            <a:noFill/>
            <a:miter lim="800000"/>
            <a:headEnd/>
            <a:tailEnd/>
          </a:ln>
        </p:spPr>
        <p:txBody>
          <a:bodyPr wrap="none">
            <a:spAutoFit/>
          </a:bodyPr>
          <a:lstStyle/>
          <a:p>
            <a:pPr fontAlgn="auto">
              <a:spcAft>
                <a:spcPts val="0"/>
              </a:spcAft>
              <a:defRPr/>
            </a:pPr>
            <a:r>
              <a:rPr lang="en-US" sz="2000" b="1" kern="0" dirty="0">
                <a:solidFill>
                  <a:srgbClr val="FFFFFF"/>
                </a:solidFill>
                <a:latin typeface="微软雅黑" pitchFamily="34" charset="-122"/>
                <a:ea typeface="微软雅黑" pitchFamily="34" charset="-122"/>
              </a:rPr>
              <a:t>Main Office</a:t>
            </a:r>
            <a:endParaRPr lang="en-US" sz="1800" kern="0" dirty="0">
              <a:solidFill>
                <a:srgbClr val="000000"/>
              </a:solidFill>
              <a:latin typeface="微软雅黑" pitchFamily="34" charset="-122"/>
              <a:ea typeface="微软雅黑" pitchFamily="34" charset="-122"/>
            </a:endParaRPr>
          </a:p>
        </p:txBody>
      </p:sp>
      <p:sp>
        <p:nvSpPr>
          <p:cNvPr id="47" name="Text Box 31"/>
          <p:cNvSpPr txBox="1">
            <a:spLocks noChangeArrowheads="1"/>
          </p:cNvSpPr>
          <p:nvPr/>
        </p:nvSpPr>
        <p:spPr bwMode="auto">
          <a:xfrm>
            <a:off x="5824538" y="3200400"/>
            <a:ext cx="1916112" cy="396875"/>
          </a:xfrm>
          <a:prstGeom prst="rect">
            <a:avLst/>
          </a:prstGeom>
          <a:noFill/>
          <a:ln w="12700">
            <a:noFill/>
            <a:miter lim="800000"/>
            <a:headEnd/>
            <a:tailEnd/>
          </a:ln>
        </p:spPr>
        <p:txBody>
          <a:bodyPr wrap="none">
            <a:spAutoFit/>
          </a:bodyPr>
          <a:lstStyle/>
          <a:p>
            <a:pPr fontAlgn="auto">
              <a:spcAft>
                <a:spcPts val="0"/>
              </a:spcAft>
              <a:defRPr/>
            </a:pPr>
            <a:r>
              <a:rPr lang="en-US" sz="2000" b="1" kern="0" dirty="0">
                <a:solidFill>
                  <a:srgbClr val="FFFFFF"/>
                </a:solidFill>
                <a:latin typeface="微软雅黑" pitchFamily="34" charset="-122"/>
                <a:ea typeface="微软雅黑" pitchFamily="34" charset="-122"/>
              </a:rPr>
              <a:t>Branch Office</a:t>
            </a:r>
            <a:endParaRPr lang="en-US" sz="1800" kern="0" dirty="0">
              <a:solidFill>
                <a:srgbClr val="000000"/>
              </a:solidFill>
              <a:latin typeface="微软雅黑" pitchFamily="34" charset="-122"/>
              <a:ea typeface="微软雅黑" pitchFamily="34" charset="-122"/>
            </a:endParaRPr>
          </a:p>
        </p:txBody>
      </p:sp>
      <p:sp>
        <p:nvSpPr>
          <p:cNvPr id="51" name="Rounded Rectangle 50"/>
          <p:cNvSpPr/>
          <p:nvPr/>
        </p:nvSpPr>
        <p:spPr bwMode="auto">
          <a:xfrm>
            <a:off x="190500" y="3643745"/>
            <a:ext cx="8788400" cy="3154680"/>
          </a:xfrm>
          <a:prstGeom prst="roundRect">
            <a:avLst/>
          </a:prstGeom>
          <a:gradFill rotWithShape="0">
            <a:gsLst>
              <a:gs pos="0">
                <a:schemeClr val="accent2">
                  <a:lumMod val="50000"/>
                  <a:alpha val="70000"/>
                </a:schemeClr>
              </a:gs>
              <a:gs pos="100000">
                <a:schemeClr val="accent2">
                  <a:alpha val="70000"/>
                </a:schemeClr>
              </a:gs>
            </a:gsLst>
            <a:lin ang="2700000" scaled="1"/>
          </a:gradFill>
          <a:ln w="12700" cap="flat" cmpd="sng" algn="ctr">
            <a:noFill/>
            <a:prstDash val="solid"/>
            <a:round/>
            <a:headEnd type="none" w="med" len="med"/>
            <a:tailEnd type="none" w="med" len="med"/>
          </a:ln>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52" name="TextBox 51"/>
          <p:cNvSpPr txBox="1"/>
          <p:nvPr/>
        </p:nvSpPr>
        <p:spPr>
          <a:xfrm>
            <a:off x="368300" y="3657600"/>
            <a:ext cx="8420100" cy="2838450"/>
          </a:xfrm>
          <a:prstGeom prst="rect">
            <a:avLst/>
          </a:prstGeom>
          <a:noFill/>
        </p:spPr>
        <p:txBody>
          <a:bodyPr>
            <a:spAutoFit/>
          </a:bodyPr>
          <a:lstStyle/>
          <a:p>
            <a:pPr marL="282575"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特征</a:t>
            </a:r>
            <a:endParaRPr lang="en-US" sz="1800" dirty="0">
              <a:solidFill>
                <a:srgbClr val="FFFFFF"/>
              </a:solidFill>
              <a:latin typeface="微软雅黑" pitchFamily="34" charset="-122"/>
              <a:ea typeface="微软雅黑" pitchFamily="34" charset="-122"/>
            </a:endParaRPr>
          </a:p>
          <a:p>
            <a:pPr marL="739775" lvl="1"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只读的活动目录数据库</a:t>
            </a:r>
            <a:endParaRPr lang="en-US" sz="1800" dirty="0">
              <a:solidFill>
                <a:srgbClr val="FFFFFF"/>
              </a:solidFill>
              <a:latin typeface="微软雅黑" pitchFamily="34" charset="-122"/>
              <a:ea typeface="微软雅黑" pitchFamily="34" charset="-122"/>
            </a:endParaRPr>
          </a:p>
          <a:p>
            <a:pPr marL="739775" lvl="1"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仅允许用户密码保存在</a:t>
            </a:r>
            <a:r>
              <a:rPr lang="en-US" sz="1800" dirty="0">
                <a:solidFill>
                  <a:srgbClr val="FFFFFF"/>
                </a:solidFill>
                <a:latin typeface="微软雅黑" pitchFamily="34" charset="-122"/>
                <a:ea typeface="微软雅黑" pitchFamily="34" charset="-122"/>
              </a:rPr>
              <a:t>RODC</a:t>
            </a:r>
            <a:r>
              <a:rPr lang="zh-CN" altLang="en-US" sz="1800" dirty="0">
                <a:solidFill>
                  <a:srgbClr val="FFFFFF"/>
                </a:solidFill>
                <a:latin typeface="微软雅黑" pitchFamily="34" charset="-122"/>
                <a:ea typeface="微软雅黑" pitchFamily="34" charset="-122"/>
              </a:rPr>
              <a:t>上</a:t>
            </a:r>
            <a:endParaRPr lang="en-US" sz="1800" dirty="0">
              <a:solidFill>
                <a:srgbClr val="FFFFFF"/>
              </a:solidFill>
              <a:latin typeface="微软雅黑" pitchFamily="34" charset="-122"/>
              <a:ea typeface="微软雅黑" pitchFamily="34" charset="-122"/>
            </a:endParaRPr>
          </a:p>
          <a:p>
            <a:pPr marL="739775" lvl="1"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单向复制</a:t>
            </a:r>
            <a:endParaRPr lang="en-US" sz="1800" dirty="0">
              <a:solidFill>
                <a:srgbClr val="FFFFFF"/>
              </a:solidFill>
              <a:latin typeface="微软雅黑" pitchFamily="34" charset="-122"/>
              <a:ea typeface="微软雅黑" pitchFamily="34" charset="-122"/>
            </a:endParaRPr>
          </a:p>
          <a:p>
            <a:pPr marL="739775" lvl="1"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角色隔离</a:t>
            </a:r>
            <a:endParaRPr lang="en-US" sz="1800" dirty="0">
              <a:solidFill>
                <a:srgbClr val="FFFFFF"/>
              </a:solidFill>
              <a:latin typeface="微软雅黑" pitchFamily="34" charset="-122"/>
              <a:ea typeface="微软雅黑" pitchFamily="34" charset="-122"/>
            </a:endParaRPr>
          </a:p>
          <a:p>
            <a:pPr marL="282575"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好处</a:t>
            </a:r>
            <a:endParaRPr lang="en-US" sz="1800" dirty="0">
              <a:solidFill>
                <a:srgbClr val="FFFFFF"/>
              </a:solidFill>
              <a:latin typeface="微软雅黑" pitchFamily="34" charset="-122"/>
              <a:ea typeface="微软雅黑" pitchFamily="34" charset="-122"/>
            </a:endParaRPr>
          </a:p>
          <a:p>
            <a:pPr marL="739775" lvl="1"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当对那些安全得不到保障的物理控制器提高安全性</a:t>
            </a:r>
            <a:endParaRPr lang="en-US" sz="1800" dirty="0">
              <a:solidFill>
                <a:srgbClr val="FFFFFF"/>
              </a:solidFill>
              <a:latin typeface="微软雅黑" pitchFamily="34" charset="-122"/>
              <a:ea typeface="微软雅黑" pitchFamily="34" charset="-122"/>
            </a:endParaRPr>
          </a:p>
          <a:p>
            <a:pPr marL="282575" indent="-282575" fontAlgn="auto">
              <a:spcBef>
                <a:spcPts val="0"/>
              </a:spcBef>
              <a:spcAft>
                <a:spcPts val="0"/>
              </a:spcAft>
              <a:buFontTx/>
              <a:buBlip>
                <a:blip r:embed="rId4"/>
              </a:buBlip>
              <a:defRPr/>
            </a:pPr>
            <a:r>
              <a:rPr lang="zh-CN" altLang="en-US" sz="1800" dirty="0">
                <a:solidFill>
                  <a:srgbClr val="FFFFFF"/>
                </a:solidFill>
                <a:latin typeface="微软雅黑" pitchFamily="34" charset="-122"/>
                <a:ea typeface="微软雅黑" pitchFamily="34" charset="-122"/>
              </a:rPr>
              <a:t>支持</a:t>
            </a:r>
            <a:endParaRPr lang="en-US" sz="1800" dirty="0">
              <a:solidFill>
                <a:srgbClr val="FFFFFF"/>
              </a:solidFill>
              <a:latin typeface="微软雅黑" pitchFamily="34" charset="-122"/>
              <a:ea typeface="微软雅黑" pitchFamily="34" charset="-122"/>
            </a:endParaRPr>
          </a:p>
          <a:p>
            <a:pPr marL="739775" lvl="1" indent="-282575" fontAlgn="auto">
              <a:spcBef>
                <a:spcPts val="0"/>
              </a:spcBef>
              <a:spcAft>
                <a:spcPts val="0"/>
              </a:spcAft>
              <a:buFontTx/>
              <a:buBlip>
                <a:blip r:embed="rId4"/>
              </a:buBlip>
              <a:defRPr/>
            </a:pPr>
            <a:r>
              <a:rPr lang="en-US" sz="1800" dirty="0">
                <a:solidFill>
                  <a:srgbClr val="FFFFFF"/>
                </a:solidFill>
                <a:latin typeface="微软雅黑" pitchFamily="34" charset="-122"/>
                <a:ea typeface="微软雅黑" pitchFamily="34" charset="-122"/>
              </a:rPr>
              <a:t>ADFS,DNS, DHCP, FRS V1, DFSR (FRS V2), Group Policy, IAS/VPN, DFS, SMS, ADSI queries, MOM</a:t>
            </a:r>
          </a:p>
        </p:txBody>
      </p:sp>
      <p:sp>
        <p:nvSpPr>
          <p:cNvPr id="57" name="Arc 56"/>
          <p:cNvSpPr/>
          <p:nvPr/>
        </p:nvSpPr>
        <p:spPr bwMode="auto">
          <a:xfrm rot="16509344">
            <a:off x="4329839" y="1242460"/>
            <a:ext cx="1054934" cy="2617775"/>
          </a:xfrm>
          <a:prstGeom prst="arc">
            <a:avLst>
              <a:gd name="adj1" fmla="val 17062574"/>
              <a:gd name="adj2" fmla="val 4402144"/>
            </a:avLst>
          </a:prstGeom>
          <a:noFill/>
          <a:ln w="12700" cap="flat" cmpd="sng" algn="ctr">
            <a:solidFill>
              <a:srgbClr val="FFFFA3">
                <a:alpha val="50000"/>
              </a:srgbClr>
            </a:solidFill>
            <a:prstDash val="solid"/>
            <a:round/>
            <a:headEnd type="none" w="med" len="med"/>
            <a:tailEnd type="none" w="med" len="med"/>
          </a:ln>
          <a:effectLst>
            <a:glow rad="101600">
              <a:srgbClr val="C00000">
                <a:alpha val="40000"/>
              </a:srgbClr>
            </a:glow>
            <a:outerShdw blurRad="63500" sx="102000" sy="102000" algn="ctr" rotWithShape="0">
              <a:prstClr val="black">
                <a:alpha val="40000"/>
              </a:prstClr>
            </a:outerShdw>
          </a:effectLst>
        </p:spPr>
        <p:txBody>
          <a:bodyPr anchor="ctr">
            <a:scene3d>
              <a:camera prst="orthographicFront"/>
              <a:lightRig rig="balanced" dir="t"/>
            </a:scene3d>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grpSp>
        <p:nvGrpSpPr>
          <p:cNvPr id="2" name="Group 35"/>
          <p:cNvGrpSpPr>
            <a:grpSpLocks/>
          </p:cNvGrpSpPr>
          <p:nvPr/>
        </p:nvGrpSpPr>
        <p:grpSpPr bwMode="auto">
          <a:xfrm>
            <a:off x="2089150" y="1347788"/>
            <a:ext cx="1785938" cy="1751012"/>
            <a:chOff x="2089814" y="1347569"/>
            <a:chExt cx="1784733" cy="1751681"/>
          </a:xfrm>
        </p:grpSpPr>
        <p:grpSp>
          <p:nvGrpSpPr>
            <p:cNvPr id="164892" name="Group 39"/>
            <p:cNvGrpSpPr>
              <a:grpSpLocks/>
            </p:cNvGrpSpPr>
            <p:nvPr/>
          </p:nvGrpSpPr>
          <p:grpSpPr bwMode="auto">
            <a:xfrm>
              <a:off x="2089814" y="1347569"/>
              <a:ext cx="1784733" cy="1751681"/>
              <a:chOff x="5255045" y="583894"/>
              <a:chExt cx="1784733" cy="1751681"/>
            </a:xfrm>
          </p:grpSpPr>
          <p:sp>
            <p:nvSpPr>
              <p:cNvPr id="41" name="Oval 40"/>
              <p:cNvSpPr/>
              <p:nvPr/>
            </p:nvSpPr>
            <p:spPr bwMode="auto">
              <a:xfrm>
                <a:off x="5255045" y="583894"/>
                <a:ext cx="1784733" cy="1751681"/>
              </a:xfrm>
              <a:prstGeom prst="ellipse">
                <a:avLst/>
              </a:prstGeom>
              <a:gradFill flip="none" rotWithShape="1">
                <a:gsLst>
                  <a:gs pos="0">
                    <a:schemeClr val="bg2">
                      <a:alpha val="0"/>
                    </a:schemeClr>
                  </a:gs>
                  <a:gs pos="100000">
                    <a:schemeClr val="bg1">
                      <a:lumMod val="75000"/>
                      <a:alpha val="40000"/>
                    </a:schemeClr>
                  </a:gs>
                </a:gsLst>
                <a:path path="circle">
                  <a:fillToRect l="50000" t="50000" r="50000" b="50000"/>
                </a:path>
                <a:tileRect/>
              </a:gradFill>
              <a:ln w="25400" cap="flat" cmpd="sng" algn="ctr">
                <a:solidFill>
                  <a:srgbClr val="4D4D4D">
                    <a:alpha val="70000"/>
                  </a:srgb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pic>
            <p:nvPicPr>
              <p:cNvPr id="42" name="Picture 1"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5559639" y="1387476"/>
                <a:ext cx="675819" cy="676533"/>
              </a:xfrm>
              <a:prstGeom prst="rect">
                <a:avLst/>
              </a:prstGeom>
              <a:noFill/>
              <a:effectLst>
                <a:outerShdw blurRad="50800" dist="38100" dir="2700000" algn="tl" rotWithShape="0">
                  <a:prstClr val="black">
                    <a:alpha val="40000"/>
                  </a:prstClr>
                </a:outerShdw>
              </a:effectLst>
            </p:spPr>
          </p:pic>
          <p:pic>
            <p:nvPicPr>
              <p:cNvPr id="48" name="Picture 2" descr="D:\Aeshen\TechNet 2006\12-December\Msft-longhorn-papers\TDM Deck\Windows Illustration Icons\Server.png"/>
              <p:cNvPicPr>
                <a:picLocks noChangeAspect="1" noChangeArrowheads="1"/>
              </p:cNvPicPr>
              <p:nvPr/>
            </p:nvPicPr>
            <p:blipFill>
              <a:blip r:embed="rId6"/>
              <a:srcRect/>
              <a:stretch>
                <a:fillRect/>
              </a:stretch>
            </p:blipFill>
            <p:spPr bwMode="auto">
              <a:xfrm>
                <a:off x="5683381" y="728411"/>
                <a:ext cx="626640" cy="754351"/>
              </a:xfrm>
              <a:prstGeom prst="rect">
                <a:avLst/>
              </a:prstGeom>
              <a:noFill/>
              <a:effectLst>
                <a:outerShdw blurRad="50800" dist="38100" dir="2700000" algn="tl" rotWithShape="0">
                  <a:prstClr val="black">
                    <a:alpha val="40000"/>
                  </a:prstClr>
                </a:outerShdw>
              </a:effectLst>
            </p:spPr>
          </p:pic>
        </p:grpSp>
        <p:pic>
          <p:nvPicPr>
            <p:cNvPr id="164893" name="Picture 1"/>
            <p:cNvPicPr>
              <a:picLocks noChangeAspect="1" noChangeArrowheads="1"/>
            </p:cNvPicPr>
            <p:nvPr/>
          </p:nvPicPr>
          <p:blipFill>
            <a:blip r:embed="rId7"/>
            <a:srcRect/>
            <a:stretch>
              <a:fillRect/>
            </a:stretch>
          </p:blipFill>
          <p:spPr bwMode="auto">
            <a:xfrm>
              <a:off x="3072384" y="1810512"/>
              <a:ext cx="795599" cy="905256"/>
            </a:xfrm>
            <a:prstGeom prst="rect">
              <a:avLst/>
            </a:prstGeom>
            <a:noFill/>
            <a:ln w="9525">
              <a:noFill/>
              <a:miter lim="800000"/>
              <a:headEnd/>
              <a:tailEnd/>
            </a:ln>
          </p:spPr>
        </p:pic>
      </p:grpSp>
      <p:grpSp>
        <p:nvGrpSpPr>
          <p:cNvPr id="4" name="Group 32"/>
          <p:cNvGrpSpPr>
            <a:grpSpLocks/>
          </p:cNvGrpSpPr>
          <p:nvPr/>
        </p:nvGrpSpPr>
        <p:grpSpPr bwMode="auto">
          <a:xfrm>
            <a:off x="5867400" y="1482725"/>
            <a:ext cx="1931988" cy="1751013"/>
            <a:chOff x="5866764" y="1482656"/>
            <a:chExt cx="1932118" cy="1751681"/>
          </a:xfrm>
        </p:grpSpPr>
        <p:grpSp>
          <p:nvGrpSpPr>
            <p:cNvPr id="164884" name="Group 48"/>
            <p:cNvGrpSpPr>
              <a:grpSpLocks/>
            </p:cNvGrpSpPr>
            <p:nvPr/>
          </p:nvGrpSpPr>
          <p:grpSpPr bwMode="auto">
            <a:xfrm>
              <a:off x="5866764" y="1482656"/>
              <a:ext cx="1784733" cy="1751681"/>
              <a:chOff x="7170144" y="2157470"/>
              <a:chExt cx="1784733" cy="1751681"/>
            </a:xfrm>
          </p:grpSpPr>
          <p:sp>
            <p:nvSpPr>
              <p:cNvPr id="53" name="Oval 52"/>
              <p:cNvSpPr/>
              <p:nvPr/>
            </p:nvSpPr>
            <p:spPr bwMode="auto">
              <a:xfrm>
                <a:off x="7170144" y="2157470"/>
                <a:ext cx="1784733" cy="1751681"/>
              </a:xfrm>
              <a:prstGeom prst="ellipse">
                <a:avLst/>
              </a:prstGeom>
              <a:gradFill flip="none" rotWithShape="1">
                <a:gsLst>
                  <a:gs pos="0">
                    <a:schemeClr val="bg2">
                      <a:alpha val="0"/>
                    </a:schemeClr>
                  </a:gs>
                  <a:gs pos="100000">
                    <a:schemeClr val="bg1">
                      <a:lumMod val="75000"/>
                      <a:alpha val="40000"/>
                    </a:schemeClr>
                  </a:gs>
                </a:gsLst>
                <a:path path="circle">
                  <a:fillToRect l="50000" t="50000" r="50000" b="50000"/>
                </a:path>
                <a:tileRect/>
              </a:gradFill>
              <a:ln w="25400" cap="flat" cmpd="sng" algn="ctr">
                <a:solidFill>
                  <a:srgbClr val="4D4D4D">
                    <a:alpha val="70000"/>
                  </a:srgb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pic>
            <p:nvPicPr>
              <p:cNvPr id="54" name="Picture 1"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7474964" y="2961051"/>
                <a:ext cx="676320" cy="676533"/>
              </a:xfrm>
              <a:prstGeom prst="rect">
                <a:avLst/>
              </a:prstGeom>
              <a:noFill/>
              <a:effectLst>
                <a:outerShdw blurRad="50800" dist="38100" dir="2700000" algn="tl" rotWithShape="0">
                  <a:prstClr val="black">
                    <a:alpha val="40000"/>
                  </a:prstClr>
                </a:outerShdw>
              </a:effectLst>
            </p:spPr>
          </p:pic>
          <p:pic>
            <p:nvPicPr>
              <p:cNvPr id="56" name="Picture 1"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7443212" y="2287695"/>
                <a:ext cx="676320" cy="676533"/>
              </a:xfrm>
              <a:prstGeom prst="rect">
                <a:avLst/>
              </a:prstGeom>
              <a:noFill/>
              <a:effectLst>
                <a:outerShdw blurRad="50800" dist="38100" dir="2700000" algn="tl" rotWithShape="0">
                  <a:prstClr val="black">
                    <a:alpha val="40000"/>
                  </a:prstClr>
                </a:outerShdw>
              </a:effectLst>
            </p:spPr>
          </p:pic>
        </p:grpSp>
        <p:sp>
          <p:nvSpPr>
            <p:cNvPr id="37" name="Text Box 79"/>
            <p:cNvSpPr txBox="1">
              <a:spLocks noChangeArrowheads="1"/>
            </p:cNvSpPr>
            <p:nvPr/>
          </p:nvSpPr>
          <p:spPr bwMode="auto">
            <a:xfrm>
              <a:off x="6751061" y="2670559"/>
              <a:ext cx="1047821" cy="366853"/>
            </a:xfrm>
            <a:prstGeom prst="rect">
              <a:avLst/>
            </a:prstGeom>
            <a:noFill/>
            <a:ln w="12700">
              <a:noFill/>
              <a:miter lim="800000"/>
              <a:headEnd/>
              <a:tailEnd/>
            </a:ln>
          </p:spPr>
          <p:txBody>
            <a:bodyPr>
              <a:spAutoFit/>
            </a:bodyPr>
            <a:lstStyle/>
            <a:p>
              <a:pPr fontAlgn="auto">
                <a:spcBef>
                  <a:spcPts val="0"/>
                </a:spcBef>
                <a:spcAft>
                  <a:spcPts val="0"/>
                </a:spcAft>
                <a:defRPr/>
              </a:pPr>
              <a:r>
                <a:rPr lang="en-US" sz="1800" b="1" kern="0" dirty="0">
                  <a:solidFill>
                    <a:srgbClr val="FFFFFF"/>
                  </a:solidFill>
                  <a:latin typeface="微软雅黑" pitchFamily="34" charset="-122"/>
                  <a:ea typeface="微软雅黑" pitchFamily="34" charset="-122"/>
                </a:rPr>
                <a:t>RODC</a:t>
              </a:r>
            </a:p>
          </p:txBody>
        </p:sp>
        <p:pic>
          <p:nvPicPr>
            <p:cNvPr id="164886" name="Picture 1"/>
            <p:cNvPicPr>
              <a:picLocks noChangeAspect="1" noChangeArrowheads="1"/>
            </p:cNvPicPr>
            <p:nvPr/>
          </p:nvPicPr>
          <p:blipFill>
            <a:blip r:embed="rId7"/>
            <a:srcRect/>
            <a:stretch>
              <a:fillRect/>
            </a:stretch>
          </p:blipFill>
          <p:spPr bwMode="auto">
            <a:xfrm>
              <a:off x="6803136" y="1810512"/>
              <a:ext cx="795599" cy="905256"/>
            </a:xfrm>
            <a:prstGeom prst="rect">
              <a:avLst/>
            </a:prstGeom>
            <a:noFill/>
            <a:ln w="9525">
              <a:noFill/>
              <a:miter lim="800000"/>
              <a:headEnd/>
              <a:tailEnd/>
            </a:ln>
          </p:spPr>
        </p:pic>
      </p:grpSp>
      <p:grpSp>
        <p:nvGrpSpPr>
          <p:cNvPr id="164878" name="Group 23"/>
          <p:cNvGrpSpPr>
            <a:grpSpLocks/>
          </p:cNvGrpSpPr>
          <p:nvPr/>
        </p:nvGrpSpPr>
        <p:grpSpPr bwMode="auto">
          <a:xfrm>
            <a:off x="8220075" y="0"/>
            <a:ext cx="971550" cy="790575"/>
            <a:chOff x="8220456" y="0"/>
            <a:chExt cx="971178" cy="791308"/>
          </a:xfrm>
        </p:grpSpPr>
        <p:sp>
          <p:nvSpPr>
            <p:cNvPr id="26" name="Teardrop 25"/>
            <p:cNvSpPr/>
            <p:nvPr/>
          </p:nvSpPr>
          <p:spPr bwMode="auto">
            <a:xfrm>
              <a:off x="8229600" y="0"/>
              <a:ext cx="923192" cy="791308"/>
            </a:xfrm>
            <a:prstGeom prst="teardrop">
              <a:avLst/>
            </a:prstGeom>
            <a:gradFill flip="none" rotWithShape="1">
              <a:gsLst>
                <a:gs pos="0">
                  <a:srgbClr val="C00000">
                    <a:alpha val="50000"/>
                  </a:srgbClr>
                </a:gs>
                <a:gs pos="50000">
                  <a:srgbClr val="FF0000">
                    <a:alpha val="30000"/>
                  </a:srgbClr>
                </a:gs>
                <a:gs pos="100000">
                  <a:srgbClr val="FF5353">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7" name="TextBox 26"/>
            <p:cNvSpPr txBox="1"/>
            <p:nvPr/>
          </p:nvSpPr>
          <p:spPr>
            <a:xfrm>
              <a:off x="8220456" y="255825"/>
              <a:ext cx="971178" cy="292371"/>
            </a:xfrm>
            <a:prstGeom prst="rect">
              <a:avLst/>
            </a:prstGeom>
            <a:noFill/>
          </p:spPr>
          <p:txBody>
            <a:bodyPr>
              <a:spAutoFit/>
            </a:bodyPr>
            <a:lstStyle/>
            <a:p>
              <a:pPr fontAlgn="auto">
                <a:spcBef>
                  <a:spcPts val="0"/>
                </a:spcBef>
                <a:spcAft>
                  <a:spcPts val="0"/>
                </a:spcAft>
                <a:defRPr/>
              </a:pPr>
              <a:r>
                <a:rPr lang="en-US" sz="1300" dirty="0">
                  <a:solidFill>
                    <a:srgbClr val="FFFFFF"/>
                  </a:solidFill>
                  <a:latin typeface="微软雅黑" pitchFamily="34" charset="-122"/>
                  <a:ea typeface="微软雅黑" pitchFamily="34" charset="-122"/>
                </a:rPr>
                <a:t>Security</a:t>
              </a:r>
              <a:endParaRPr lang="en-US" sz="1300" dirty="0">
                <a:solidFill>
                  <a:srgbClr val="FFFFFF"/>
                </a:solidFill>
                <a:latin typeface="微软雅黑" pitchFamily="34" charset="-122"/>
                <a:ea typeface="微软雅黑" pitchFamily="34" charset="-122"/>
              </a:endParaRPr>
            </a:p>
          </p:txBody>
        </p:sp>
      </p:grpSp>
      <p:sp>
        <p:nvSpPr>
          <p:cNvPr id="164879" name="TextBox 27">
            <a:hlinkClick r:id="rId8"/>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barn(inVertical)">
                                      <p:cBhvr>
                                        <p:cTn id="25" dur="10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slide(fromTop)">
                                      <p:cBhvr>
                                        <p:cTn id="30" dur="1000"/>
                                        <p:tgtEl>
                                          <p:spTgt spid="51"/>
                                        </p:tgtEl>
                                      </p:cBhvr>
                                    </p:animEffect>
                                  </p:childTnLst>
                                </p:cTn>
                              </p:par>
                              <p:par>
                                <p:cTn id="31" presetID="22" presetClass="entr" presetSubtype="8" fill="hold" nodeType="withEffect">
                                  <p:stCondLst>
                                    <p:cond delay="0"/>
                                  </p:stCondLst>
                                  <p:childTnLst>
                                    <p:set>
                                      <p:cBhvr>
                                        <p:cTn id="32" dur="1" fill="hold">
                                          <p:stCondLst>
                                            <p:cond delay="0"/>
                                          </p:stCondLst>
                                        </p:cTn>
                                        <p:tgtEl>
                                          <p:spTgt spid="52">
                                            <p:txEl>
                                              <p:pRg st="1" end="1"/>
                                            </p:txEl>
                                          </p:spTgt>
                                        </p:tgtEl>
                                        <p:attrNameLst>
                                          <p:attrName>style.visibility</p:attrName>
                                        </p:attrNameLst>
                                      </p:cBhvr>
                                      <p:to>
                                        <p:strVal val="visible"/>
                                      </p:to>
                                    </p:set>
                                    <p:animEffect transition="in" filter="wipe(left)">
                                      <p:cBhvr>
                                        <p:cTn id="33" dur="1000"/>
                                        <p:tgtEl>
                                          <p:spTgt spid="52">
                                            <p:txEl>
                                              <p:pRg st="1" end="1"/>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52">
                                            <p:txEl>
                                              <p:pRg st="0" end="0"/>
                                            </p:txEl>
                                          </p:spTgt>
                                        </p:tgtEl>
                                        <p:attrNameLst>
                                          <p:attrName>style.visibility</p:attrName>
                                        </p:attrNameLst>
                                      </p:cBhvr>
                                      <p:to>
                                        <p:strVal val="visible"/>
                                      </p:to>
                                    </p:set>
                                    <p:animEffect transition="in" filter="wipe(left)">
                                      <p:cBhvr>
                                        <p:cTn id="36" dur="1000"/>
                                        <p:tgtEl>
                                          <p:spTgt spid="52">
                                            <p:txEl>
                                              <p:pRg st="0" end="0"/>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52">
                                            <p:txEl>
                                              <p:pRg st="2" end="2"/>
                                            </p:txEl>
                                          </p:spTgt>
                                        </p:tgtEl>
                                        <p:attrNameLst>
                                          <p:attrName>style.visibility</p:attrName>
                                        </p:attrNameLst>
                                      </p:cBhvr>
                                      <p:to>
                                        <p:strVal val="visible"/>
                                      </p:to>
                                    </p:set>
                                    <p:animEffect transition="in" filter="wipe(left)">
                                      <p:cBhvr>
                                        <p:cTn id="39" dur="1000"/>
                                        <p:tgtEl>
                                          <p:spTgt spid="52">
                                            <p:txEl>
                                              <p:pRg st="2" end="2"/>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52">
                                            <p:txEl>
                                              <p:pRg st="3" end="3"/>
                                            </p:txEl>
                                          </p:spTgt>
                                        </p:tgtEl>
                                        <p:attrNameLst>
                                          <p:attrName>style.visibility</p:attrName>
                                        </p:attrNameLst>
                                      </p:cBhvr>
                                      <p:to>
                                        <p:strVal val="visible"/>
                                      </p:to>
                                    </p:set>
                                    <p:animEffect transition="in" filter="wipe(left)">
                                      <p:cBhvr>
                                        <p:cTn id="42" dur="1000"/>
                                        <p:tgtEl>
                                          <p:spTgt spid="52">
                                            <p:txEl>
                                              <p:pRg st="3" end="3"/>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52">
                                            <p:txEl>
                                              <p:pRg st="4" end="4"/>
                                            </p:txEl>
                                          </p:spTgt>
                                        </p:tgtEl>
                                        <p:attrNameLst>
                                          <p:attrName>style.visibility</p:attrName>
                                        </p:attrNameLst>
                                      </p:cBhvr>
                                      <p:to>
                                        <p:strVal val="visible"/>
                                      </p:to>
                                    </p:set>
                                    <p:animEffect transition="in" filter="wipe(left)">
                                      <p:cBhvr>
                                        <p:cTn id="45" dur="1000"/>
                                        <p:tgtEl>
                                          <p:spTgt spid="52">
                                            <p:txEl>
                                              <p:pRg st="4" end="4"/>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52">
                                            <p:txEl>
                                              <p:pRg st="5" end="5"/>
                                            </p:txEl>
                                          </p:spTgt>
                                        </p:tgtEl>
                                        <p:attrNameLst>
                                          <p:attrName>style.visibility</p:attrName>
                                        </p:attrNameLst>
                                      </p:cBhvr>
                                      <p:to>
                                        <p:strVal val="visible"/>
                                      </p:to>
                                    </p:set>
                                    <p:animEffect transition="in" filter="wipe(left)">
                                      <p:cBhvr>
                                        <p:cTn id="48" dur="1000"/>
                                        <p:tgtEl>
                                          <p:spTgt spid="52">
                                            <p:txEl>
                                              <p:pRg st="5" end="5"/>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52">
                                            <p:txEl>
                                              <p:pRg st="6" end="6"/>
                                            </p:txEl>
                                          </p:spTgt>
                                        </p:tgtEl>
                                        <p:attrNameLst>
                                          <p:attrName>style.visibility</p:attrName>
                                        </p:attrNameLst>
                                      </p:cBhvr>
                                      <p:to>
                                        <p:strVal val="visible"/>
                                      </p:to>
                                    </p:set>
                                    <p:animEffect transition="in" filter="wipe(left)">
                                      <p:cBhvr>
                                        <p:cTn id="51" dur="1000"/>
                                        <p:tgtEl>
                                          <p:spTgt spid="52">
                                            <p:txEl>
                                              <p:pRg st="6" end="6"/>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52">
                                            <p:txEl>
                                              <p:pRg st="7" end="7"/>
                                            </p:txEl>
                                          </p:spTgt>
                                        </p:tgtEl>
                                        <p:attrNameLst>
                                          <p:attrName>style.visibility</p:attrName>
                                        </p:attrNameLst>
                                      </p:cBhvr>
                                      <p:to>
                                        <p:strVal val="visible"/>
                                      </p:to>
                                    </p:set>
                                    <p:animEffect transition="in" filter="wipe(left)">
                                      <p:cBhvr>
                                        <p:cTn id="54" dur="1000"/>
                                        <p:tgtEl>
                                          <p:spTgt spid="52">
                                            <p:txEl>
                                              <p:pRg st="7" end="7"/>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52">
                                            <p:txEl>
                                              <p:pRg st="8" end="8"/>
                                            </p:txEl>
                                          </p:spTgt>
                                        </p:tgtEl>
                                        <p:attrNameLst>
                                          <p:attrName>style.visibility</p:attrName>
                                        </p:attrNameLst>
                                      </p:cBhvr>
                                      <p:to>
                                        <p:strVal val="visible"/>
                                      </p:to>
                                    </p:set>
                                    <p:animEffect transition="in" filter="wipe(left)">
                                      <p:cBhvr>
                                        <p:cTn id="57" dur="1000"/>
                                        <p:tgtEl>
                                          <p:spTgt spid="5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p:cNvSpPr/>
          <p:nvPr/>
        </p:nvSpPr>
        <p:spPr bwMode="auto">
          <a:xfrm>
            <a:off x="3154680" y="978408"/>
            <a:ext cx="2834640" cy="5530110"/>
          </a:xfrm>
          <a:prstGeom prst="roundRect">
            <a:avLst>
              <a:gd name="adj" fmla="val 7558"/>
            </a:avLst>
          </a:prstGeom>
          <a:gradFill rotWithShape="0">
            <a:gsLst>
              <a:gs pos="0">
                <a:schemeClr val="accent2">
                  <a:lumMod val="50000"/>
                  <a:alpha val="80000"/>
                </a:schemeClr>
              </a:gs>
              <a:gs pos="100000">
                <a:schemeClr val="accent2">
                  <a:alpha val="8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115" name="Rounded Rectangle 114"/>
          <p:cNvSpPr/>
          <p:nvPr/>
        </p:nvSpPr>
        <p:spPr bwMode="auto">
          <a:xfrm>
            <a:off x="6172200" y="978408"/>
            <a:ext cx="2834640" cy="5530110"/>
          </a:xfrm>
          <a:prstGeom prst="roundRect">
            <a:avLst>
              <a:gd name="adj" fmla="val 7558"/>
            </a:avLst>
          </a:prstGeom>
          <a:gradFill rotWithShape="0">
            <a:gsLst>
              <a:gs pos="0">
                <a:schemeClr val="accent2">
                  <a:lumMod val="50000"/>
                  <a:alpha val="80000"/>
                </a:schemeClr>
              </a:gs>
              <a:gs pos="100000">
                <a:schemeClr val="accent2">
                  <a:alpha val="8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110" name="Rounded Rectangle 109"/>
          <p:cNvSpPr/>
          <p:nvPr/>
        </p:nvSpPr>
        <p:spPr bwMode="auto">
          <a:xfrm>
            <a:off x="137160" y="979394"/>
            <a:ext cx="2834640" cy="5530110"/>
          </a:xfrm>
          <a:prstGeom prst="roundRect">
            <a:avLst>
              <a:gd name="adj" fmla="val 7558"/>
            </a:avLst>
          </a:prstGeom>
          <a:gradFill rotWithShape="0">
            <a:gsLst>
              <a:gs pos="0">
                <a:schemeClr val="accent2">
                  <a:lumMod val="50000"/>
                  <a:alpha val="80000"/>
                </a:schemeClr>
              </a:gs>
              <a:gs pos="100000">
                <a:schemeClr val="accent2">
                  <a:alpha val="8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18" name="Rectangle 19"/>
          <p:cNvSpPr txBox="1">
            <a:spLocks noChangeArrowheads="1"/>
          </p:cNvSpPr>
          <p:nvPr/>
        </p:nvSpPr>
        <p:spPr bwMode="auto">
          <a:xfrm>
            <a:off x="0" y="92075"/>
            <a:ext cx="9177338" cy="641350"/>
          </a:xfrm>
          <a:prstGeom prst="rect">
            <a:avLst/>
          </a:prstGeom>
          <a:noFill/>
          <a:ln w="9525" algn="ctr">
            <a:noFill/>
            <a:miter lim="800000"/>
            <a:headEnd/>
            <a:tailEnd/>
          </a:ln>
        </p:spPr>
        <p:txBody>
          <a:bodyPr>
            <a:spAutoFit/>
          </a:bodyPr>
          <a:lstStyle/>
          <a:p>
            <a:pPr>
              <a:lnSpc>
                <a:spcPct val="90000"/>
              </a:lnSpc>
              <a:defRPr/>
            </a:pPr>
            <a:r>
              <a:rPr lang="zh-CN" alt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活动目录证书服务</a:t>
            </a:r>
            <a:endParaRPr lang="en-GB"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2" name="Group 121"/>
          <p:cNvGrpSpPr>
            <a:grpSpLocks/>
          </p:cNvGrpSpPr>
          <p:nvPr/>
        </p:nvGrpSpPr>
        <p:grpSpPr bwMode="auto">
          <a:xfrm>
            <a:off x="3892550" y="1457325"/>
            <a:ext cx="1617663" cy="1423988"/>
            <a:chOff x="3726746" y="1421192"/>
            <a:chExt cx="1617150" cy="1423735"/>
          </a:xfrm>
        </p:grpSpPr>
        <p:pic>
          <p:nvPicPr>
            <p:cNvPr id="75" name="Picture 2" descr="D:\Aeshen\TechNet 2006\12-December\Msft-longhorn-papers\TDM Deck\Windows Illustration Icons\Computer.png"/>
            <p:cNvPicPr>
              <a:picLocks noChangeAspect="1" noChangeArrowheads="1"/>
            </p:cNvPicPr>
            <p:nvPr/>
          </p:nvPicPr>
          <p:blipFill>
            <a:blip r:embed="rId3"/>
            <a:srcRect/>
            <a:stretch>
              <a:fillRect/>
            </a:stretch>
          </p:blipFill>
          <p:spPr bwMode="auto">
            <a:xfrm>
              <a:off x="3726746" y="1421192"/>
              <a:ext cx="1083919" cy="1084070"/>
            </a:xfrm>
            <a:prstGeom prst="rect">
              <a:avLst/>
            </a:prstGeom>
            <a:noFill/>
            <a:effectLst>
              <a:outerShdw blurRad="50800" dist="38100" dir="2700000" algn="tl" rotWithShape="0">
                <a:prstClr val="black">
                  <a:alpha val="40000"/>
                </a:prstClr>
              </a:outerShdw>
            </a:effectLst>
          </p:spPr>
        </p:pic>
        <p:pic>
          <p:nvPicPr>
            <p:cNvPr id="77" name="Picture 1" descr="D:\Aeshen\TechNet 2006\12-December\Msft-longhorn-papers\TDM Deck\Windows Illustration Icons\Female User.png"/>
            <p:cNvPicPr>
              <a:picLocks noChangeAspect="1" noChangeArrowheads="1"/>
            </p:cNvPicPr>
            <p:nvPr/>
          </p:nvPicPr>
          <p:blipFill>
            <a:blip r:embed="rId4"/>
            <a:srcRect/>
            <a:stretch>
              <a:fillRect/>
            </a:stretch>
          </p:blipFill>
          <p:spPr bwMode="auto">
            <a:xfrm flipH="1">
              <a:off x="4044145" y="1500553"/>
              <a:ext cx="1299751" cy="1344374"/>
            </a:xfrm>
            <a:prstGeom prst="rect">
              <a:avLst/>
            </a:prstGeom>
            <a:noFill/>
            <a:effectLst>
              <a:outerShdw blurRad="50800" dist="38100" dir="2700000" algn="tl" rotWithShape="0">
                <a:prstClr val="black">
                  <a:alpha val="40000"/>
                </a:prstClr>
              </a:outerShdw>
            </a:effectLst>
          </p:spPr>
        </p:pic>
      </p:grpSp>
      <p:sp>
        <p:nvSpPr>
          <p:cNvPr id="108" name="Text Box 29"/>
          <p:cNvSpPr txBox="1">
            <a:spLocks noChangeArrowheads="1"/>
          </p:cNvSpPr>
          <p:nvPr/>
        </p:nvSpPr>
        <p:spPr bwMode="auto">
          <a:xfrm>
            <a:off x="137160" y="1097280"/>
            <a:ext cx="2834640" cy="480131"/>
          </a:xfrm>
          <a:prstGeom prst="rect">
            <a:avLst/>
          </a:prstGeom>
          <a:noFill/>
          <a:ln w="19050" algn="ctr">
            <a:noFill/>
            <a:miter lim="800000"/>
            <a:headEnd/>
            <a:tailEnd/>
          </a:ln>
          <a:scene3d>
            <a:camera prst="orthographicFront"/>
            <a:lightRig rig="threePt" dir="t"/>
          </a:scene3d>
          <a:sp3d>
            <a:bevelT/>
          </a:sp3d>
        </p:spPr>
        <p:txBody>
          <a:bodyPr lIns="109728" tIns="54864" rIns="109728" bIns="54864">
            <a:spAutoFit/>
          </a:bodyPr>
          <a:lstStyle/>
          <a:p>
            <a:pPr algn="ctr" fontAlgn="auto">
              <a:spcBef>
                <a:spcPts val="0"/>
              </a:spcBef>
              <a:spcAft>
                <a:spcPts val="0"/>
              </a:spcAft>
              <a:defRPr/>
            </a:pPr>
            <a:r>
              <a:rPr lang="zh-CN" altLang="en-US" b="1" i="1" dirty="0">
                <a:solidFill>
                  <a:srgbClr val="FFFFFF"/>
                </a:solidFill>
                <a:latin typeface="微软雅黑" pitchFamily="34" charset="-122"/>
                <a:ea typeface="微软雅黑" pitchFamily="34" charset="-122"/>
              </a:rPr>
              <a:t>安全</a:t>
            </a:r>
            <a:endParaRPr lang="en-US" b="1" i="1" dirty="0">
              <a:solidFill>
                <a:srgbClr val="FFFFFF"/>
              </a:solidFill>
              <a:latin typeface="微软雅黑" pitchFamily="34" charset="-122"/>
              <a:ea typeface="微软雅黑" pitchFamily="34" charset="-122"/>
            </a:endParaRPr>
          </a:p>
        </p:txBody>
      </p:sp>
      <p:pic>
        <p:nvPicPr>
          <p:cNvPr id="106" name="Rectangle 24601" descr="SecurePC"/>
          <p:cNvPicPr>
            <a:picLocks noChangeAspect="1" noChangeArrowheads="1"/>
          </p:cNvPicPr>
          <p:nvPr/>
        </p:nvPicPr>
        <p:blipFill>
          <a:blip r:embed="rId5"/>
          <a:srcRect/>
          <a:stretch>
            <a:fillRect/>
          </a:stretch>
        </p:blipFill>
        <p:spPr bwMode="auto">
          <a:xfrm>
            <a:off x="995363" y="1385888"/>
            <a:ext cx="1111250" cy="12176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4" name="Text Box 27"/>
          <p:cNvSpPr txBox="1">
            <a:spLocks noChangeArrowheads="1"/>
          </p:cNvSpPr>
          <p:nvPr/>
        </p:nvSpPr>
        <p:spPr bwMode="auto">
          <a:xfrm>
            <a:off x="3154680" y="1097280"/>
            <a:ext cx="2834640" cy="480131"/>
          </a:xfrm>
          <a:prstGeom prst="rect">
            <a:avLst/>
          </a:prstGeom>
          <a:noFill/>
          <a:ln w="19050" algn="ctr">
            <a:noFill/>
            <a:miter lim="800000"/>
            <a:headEnd/>
            <a:tailEnd/>
          </a:ln>
          <a:scene3d>
            <a:camera prst="orthographicFront"/>
            <a:lightRig rig="threePt" dir="t"/>
          </a:scene3d>
          <a:sp3d>
            <a:bevelT/>
          </a:sp3d>
        </p:spPr>
        <p:txBody>
          <a:bodyPr lIns="109728" tIns="54864" rIns="109728" bIns="54864">
            <a:spAutoFit/>
          </a:bodyPr>
          <a:lstStyle/>
          <a:p>
            <a:pPr algn="ctr" fontAlgn="auto">
              <a:spcBef>
                <a:spcPts val="0"/>
              </a:spcBef>
              <a:spcAft>
                <a:spcPts val="0"/>
              </a:spcAft>
              <a:defRPr/>
            </a:pPr>
            <a:r>
              <a:rPr lang="zh-CN" altLang="en-US" b="1" i="1" dirty="0">
                <a:solidFill>
                  <a:srgbClr val="FFFFFF"/>
                </a:solidFill>
                <a:latin typeface="微软雅黑" pitchFamily="34" charset="-122"/>
                <a:ea typeface="微软雅黑" pitchFamily="34" charset="-122"/>
              </a:rPr>
              <a:t>管理性</a:t>
            </a:r>
            <a:endParaRPr lang="en-US" b="1" i="1" dirty="0">
              <a:solidFill>
                <a:srgbClr val="FFFFFF"/>
              </a:solidFill>
              <a:latin typeface="微软雅黑" pitchFamily="34" charset="-122"/>
              <a:ea typeface="微软雅黑" pitchFamily="34" charset="-122"/>
            </a:endParaRPr>
          </a:p>
        </p:txBody>
      </p:sp>
      <p:sp>
        <p:nvSpPr>
          <p:cNvPr id="101" name="Text Box 28"/>
          <p:cNvSpPr txBox="1">
            <a:spLocks noChangeArrowheads="1"/>
          </p:cNvSpPr>
          <p:nvPr/>
        </p:nvSpPr>
        <p:spPr bwMode="auto">
          <a:xfrm>
            <a:off x="6172200" y="1097280"/>
            <a:ext cx="2834640" cy="480131"/>
          </a:xfrm>
          <a:prstGeom prst="rect">
            <a:avLst/>
          </a:prstGeom>
          <a:noFill/>
          <a:ln w="19050" algn="ctr">
            <a:noFill/>
            <a:miter lim="800000"/>
            <a:headEnd/>
            <a:tailEnd/>
          </a:ln>
          <a:scene3d>
            <a:camera prst="orthographicFront"/>
            <a:lightRig rig="threePt" dir="t"/>
          </a:scene3d>
          <a:sp3d>
            <a:bevelT/>
          </a:sp3d>
        </p:spPr>
        <p:txBody>
          <a:bodyPr lIns="109728" tIns="54864" rIns="109728" bIns="54864">
            <a:spAutoFit/>
          </a:bodyPr>
          <a:lstStyle/>
          <a:p>
            <a:pPr algn="ctr" fontAlgn="auto">
              <a:spcBef>
                <a:spcPts val="0"/>
              </a:spcBef>
              <a:spcAft>
                <a:spcPts val="0"/>
              </a:spcAft>
              <a:defRPr/>
            </a:pPr>
            <a:r>
              <a:rPr lang="zh-CN" altLang="en-US" b="1" i="1" dirty="0">
                <a:solidFill>
                  <a:srgbClr val="FFFFFF"/>
                </a:solidFill>
                <a:latin typeface="微软雅黑" pitchFamily="34" charset="-122"/>
                <a:ea typeface="微软雅黑" pitchFamily="34" charset="-122"/>
              </a:rPr>
              <a:t>互用性</a:t>
            </a:r>
            <a:endParaRPr lang="en-US" b="1" i="1" dirty="0">
              <a:solidFill>
                <a:srgbClr val="FFFFFF"/>
              </a:solidFill>
              <a:latin typeface="微软雅黑" pitchFamily="34" charset="-122"/>
              <a:ea typeface="微软雅黑" pitchFamily="34" charset="-122"/>
            </a:endParaRPr>
          </a:p>
        </p:txBody>
      </p:sp>
      <p:grpSp>
        <p:nvGrpSpPr>
          <p:cNvPr id="3" name="Group 122"/>
          <p:cNvGrpSpPr>
            <a:grpSpLocks/>
          </p:cNvGrpSpPr>
          <p:nvPr/>
        </p:nvGrpSpPr>
        <p:grpSpPr bwMode="auto">
          <a:xfrm>
            <a:off x="6813550" y="1566863"/>
            <a:ext cx="1376363" cy="1195387"/>
            <a:chOff x="6719122" y="1566214"/>
            <a:chExt cx="1375229" cy="1196527"/>
          </a:xfrm>
        </p:grpSpPr>
        <p:pic>
          <p:nvPicPr>
            <p:cNvPr id="99" name="Rectangle 24598" descr="Server"/>
            <p:cNvPicPr>
              <a:picLocks noChangeAspect="1" noChangeArrowheads="1"/>
            </p:cNvPicPr>
            <p:nvPr/>
          </p:nvPicPr>
          <p:blipFill>
            <a:blip r:embed="rId6"/>
            <a:srcRect/>
            <a:stretch>
              <a:fillRect/>
            </a:stretch>
          </p:blipFill>
          <p:spPr bwMode="auto">
            <a:xfrm>
              <a:off x="7175945" y="1566214"/>
              <a:ext cx="875578" cy="119652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 name="Picture 3" descr="D:\Aeshen\Templates\Sample Documents\New Graphics\Shapes and Graphics\Arrows - arrow\Curved\circular arrow orange.png"/>
            <p:cNvPicPr>
              <a:picLocks noChangeAspect="1" noChangeArrowheads="1"/>
            </p:cNvPicPr>
            <p:nvPr/>
          </p:nvPicPr>
          <p:blipFill>
            <a:blip r:embed="rId7"/>
            <a:srcRect/>
            <a:stretch>
              <a:fillRect/>
            </a:stretch>
          </p:blipFill>
          <p:spPr bwMode="auto">
            <a:xfrm>
              <a:off x="6719122" y="1930098"/>
              <a:ext cx="1375229" cy="581579"/>
            </a:xfrm>
            <a:prstGeom prst="rect">
              <a:avLst/>
            </a:prstGeom>
            <a:noFill/>
            <a:effectLst>
              <a:outerShdw blurRad="50800" dist="38100" dir="2700000" algn="tl" rotWithShape="0">
                <a:prstClr val="black">
                  <a:alpha val="40000"/>
                </a:prstClr>
              </a:outerShdw>
            </a:effectLst>
          </p:spPr>
        </p:pic>
      </p:grpSp>
      <p:sp>
        <p:nvSpPr>
          <p:cNvPr id="111" name="Rounded Rectangle 110"/>
          <p:cNvSpPr/>
          <p:nvPr/>
        </p:nvSpPr>
        <p:spPr bwMode="auto">
          <a:xfrm>
            <a:off x="246888" y="306324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zh-CN" altLang="en-US" sz="2000" dirty="0">
                <a:solidFill>
                  <a:srgbClr val="FFFFFF"/>
                </a:solidFill>
                <a:latin typeface="微软雅黑" pitchFamily="34" charset="-122"/>
                <a:ea typeface="微软雅黑" pitchFamily="34" charset="-122"/>
              </a:rPr>
              <a:t>下一代的密码技术</a:t>
            </a:r>
            <a:endParaRPr lang="en-US" sz="2000" dirty="0">
              <a:solidFill>
                <a:srgbClr val="FFFFFF"/>
              </a:solidFill>
              <a:latin typeface="微软雅黑" pitchFamily="34" charset="-122"/>
              <a:ea typeface="微软雅黑" pitchFamily="34" charset="-122"/>
            </a:endParaRPr>
          </a:p>
        </p:txBody>
      </p:sp>
      <p:sp>
        <p:nvSpPr>
          <p:cNvPr id="112" name="Rounded Rectangle 111"/>
          <p:cNvSpPr/>
          <p:nvPr/>
        </p:nvSpPr>
        <p:spPr bwMode="auto">
          <a:xfrm>
            <a:off x="246888" y="416052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zh-CN" altLang="en-US" sz="2000" dirty="0">
                <a:solidFill>
                  <a:srgbClr val="FFFFFF"/>
                </a:solidFill>
                <a:latin typeface="微软雅黑" pitchFamily="34" charset="-122"/>
                <a:ea typeface="微软雅黑" pitchFamily="34" charset="-122"/>
              </a:rPr>
              <a:t>细化的管理</a:t>
            </a:r>
            <a:endParaRPr lang="en-US" sz="2000" dirty="0">
              <a:solidFill>
                <a:srgbClr val="FFFFFF"/>
              </a:solidFill>
              <a:latin typeface="微软雅黑" pitchFamily="34" charset="-122"/>
              <a:ea typeface="微软雅黑" pitchFamily="34" charset="-122"/>
            </a:endParaRPr>
          </a:p>
        </p:txBody>
      </p:sp>
      <p:sp>
        <p:nvSpPr>
          <p:cNvPr id="113" name="Rounded Rectangle 112"/>
          <p:cNvSpPr/>
          <p:nvPr/>
        </p:nvSpPr>
        <p:spPr bwMode="auto">
          <a:xfrm>
            <a:off x="246888" y="525780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sz="2000" dirty="0">
                <a:solidFill>
                  <a:srgbClr val="FFFFFF"/>
                </a:solidFill>
                <a:latin typeface="微软雅黑" pitchFamily="34" charset="-122"/>
                <a:ea typeface="微软雅黑" pitchFamily="34" charset="-122"/>
              </a:rPr>
              <a:t>V3 </a:t>
            </a:r>
            <a:r>
              <a:rPr lang="zh-CN" altLang="en-US" sz="2000" dirty="0">
                <a:solidFill>
                  <a:srgbClr val="FFFFFF"/>
                </a:solidFill>
                <a:latin typeface="微软雅黑" pitchFamily="34" charset="-122"/>
                <a:ea typeface="微软雅黑" pitchFamily="34" charset="-122"/>
              </a:rPr>
              <a:t>证书</a:t>
            </a:r>
            <a:endParaRPr lang="en-US" sz="2000" dirty="0">
              <a:solidFill>
                <a:srgbClr val="FFFFFF"/>
              </a:solidFill>
              <a:latin typeface="微软雅黑" pitchFamily="34" charset="-122"/>
              <a:ea typeface="微软雅黑" pitchFamily="34" charset="-122"/>
            </a:endParaRPr>
          </a:p>
        </p:txBody>
      </p:sp>
      <p:sp>
        <p:nvSpPr>
          <p:cNvPr id="116" name="Rounded Rectangle 115"/>
          <p:cNvSpPr/>
          <p:nvPr/>
        </p:nvSpPr>
        <p:spPr bwMode="auto">
          <a:xfrm>
            <a:off x="3264408" y="306324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sz="2000" dirty="0">
                <a:solidFill>
                  <a:srgbClr val="FFFFFF"/>
                </a:solidFill>
                <a:latin typeface="微软雅黑" pitchFamily="34" charset="-122"/>
                <a:ea typeface="微软雅黑" pitchFamily="34" charset="-122"/>
              </a:rPr>
              <a:t>Windows Server 2008 </a:t>
            </a:r>
            <a:r>
              <a:rPr lang="zh-CN" altLang="en-US" sz="2000" dirty="0">
                <a:solidFill>
                  <a:srgbClr val="FFFFFF"/>
                </a:solidFill>
                <a:latin typeface="微软雅黑" pitchFamily="34" charset="-122"/>
                <a:ea typeface="微软雅黑" pitchFamily="34" charset="-122"/>
              </a:rPr>
              <a:t>服务器角色</a:t>
            </a:r>
            <a:endParaRPr lang="en-US" sz="2000" dirty="0">
              <a:solidFill>
                <a:srgbClr val="FFFFFF"/>
              </a:solidFill>
              <a:latin typeface="微软雅黑" pitchFamily="34" charset="-122"/>
              <a:ea typeface="微软雅黑" pitchFamily="34" charset="-122"/>
            </a:endParaRPr>
          </a:p>
        </p:txBody>
      </p:sp>
      <p:sp>
        <p:nvSpPr>
          <p:cNvPr id="117" name="Rounded Rectangle 116"/>
          <p:cNvSpPr/>
          <p:nvPr/>
        </p:nvSpPr>
        <p:spPr bwMode="auto">
          <a:xfrm>
            <a:off x="3264408" y="416052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sz="2000" dirty="0" err="1">
                <a:solidFill>
                  <a:srgbClr val="FFFFFF"/>
                </a:solidFill>
                <a:latin typeface="微软雅黑" pitchFamily="34" charset="-122"/>
                <a:ea typeface="微软雅黑" pitchFamily="34" charset="-122"/>
              </a:rPr>
              <a:t>PKIView</a:t>
            </a:r>
            <a:endParaRPr lang="en-US" sz="2000" dirty="0">
              <a:solidFill>
                <a:srgbClr val="FFFFFF"/>
              </a:solidFill>
              <a:latin typeface="微软雅黑" pitchFamily="34" charset="-122"/>
              <a:ea typeface="微软雅黑" pitchFamily="34" charset="-122"/>
            </a:endParaRPr>
          </a:p>
        </p:txBody>
      </p:sp>
      <p:sp>
        <p:nvSpPr>
          <p:cNvPr id="118" name="Rounded Rectangle 117"/>
          <p:cNvSpPr/>
          <p:nvPr/>
        </p:nvSpPr>
        <p:spPr bwMode="auto">
          <a:xfrm>
            <a:off x="3264408" y="525780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sz="2000" dirty="0">
                <a:solidFill>
                  <a:srgbClr val="FFFFFF"/>
                </a:solidFill>
                <a:latin typeface="微软雅黑" pitchFamily="34" charset="-122"/>
                <a:ea typeface="微软雅黑" pitchFamily="34" charset="-122"/>
              </a:rPr>
              <a:t>New GPOs</a:t>
            </a:r>
          </a:p>
        </p:txBody>
      </p:sp>
      <p:sp>
        <p:nvSpPr>
          <p:cNvPr id="119" name="Rounded Rectangle 118"/>
          <p:cNvSpPr/>
          <p:nvPr/>
        </p:nvSpPr>
        <p:spPr bwMode="auto">
          <a:xfrm>
            <a:off x="6281928" y="306324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sz="2000" dirty="0">
                <a:solidFill>
                  <a:srgbClr val="FFFFFF"/>
                </a:solidFill>
                <a:latin typeface="微软雅黑" pitchFamily="34" charset="-122"/>
                <a:ea typeface="微软雅黑" pitchFamily="34" charset="-122"/>
              </a:rPr>
              <a:t>OCSP Support</a:t>
            </a:r>
          </a:p>
        </p:txBody>
      </p:sp>
      <p:sp>
        <p:nvSpPr>
          <p:cNvPr id="120" name="Rounded Rectangle 119"/>
          <p:cNvSpPr/>
          <p:nvPr/>
        </p:nvSpPr>
        <p:spPr bwMode="auto">
          <a:xfrm>
            <a:off x="6281928" y="416052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sz="2000" dirty="0">
                <a:solidFill>
                  <a:srgbClr val="FFFFFF"/>
                </a:solidFill>
                <a:latin typeface="微软雅黑" pitchFamily="34" charset="-122"/>
                <a:ea typeface="微软雅黑" pitchFamily="34" charset="-122"/>
              </a:rPr>
              <a:t>IDP CRL Support</a:t>
            </a:r>
          </a:p>
        </p:txBody>
      </p:sp>
      <p:sp>
        <p:nvSpPr>
          <p:cNvPr id="121" name="Rounded Rectangle 120"/>
          <p:cNvSpPr/>
          <p:nvPr/>
        </p:nvSpPr>
        <p:spPr bwMode="auto">
          <a:xfrm>
            <a:off x="6281928" y="5257800"/>
            <a:ext cx="2560320" cy="860753"/>
          </a:xfrm>
          <a:prstGeom prst="roundRect">
            <a:avLst/>
          </a:prstGeom>
          <a:gradFill rotWithShape="0">
            <a:gsLst>
              <a:gs pos="0">
                <a:srgbClr val="00B050">
                  <a:alpha val="70000"/>
                </a:srgbClr>
              </a:gs>
              <a:gs pos="100000">
                <a:srgbClr val="00FE73">
                  <a:alpha val="69804"/>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defTabSz="1066800" fontAlgn="auto">
              <a:lnSpc>
                <a:spcPct val="90000"/>
              </a:lnSpc>
              <a:spcAft>
                <a:spcPct val="35000"/>
              </a:spcAft>
              <a:defRPr/>
            </a:pPr>
            <a:r>
              <a:rPr lang="en-US" sz="2000" dirty="0">
                <a:solidFill>
                  <a:srgbClr val="FFFFFF"/>
                </a:solidFill>
                <a:latin typeface="微软雅黑" pitchFamily="34" charset="-122"/>
                <a:ea typeface="微软雅黑" pitchFamily="34" charset="-122"/>
              </a:rPr>
              <a:t>MSCEP Support</a:t>
            </a:r>
          </a:p>
        </p:txBody>
      </p:sp>
      <p:grpSp>
        <p:nvGrpSpPr>
          <p:cNvPr id="166962" name="Group 26"/>
          <p:cNvGrpSpPr>
            <a:grpSpLocks/>
          </p:cNvGrpSpPr>
          <p:nvPr/>
        </p:nvGrpSpPr>
        <p:grpSpPr bwMode="auto">
          <a:xfrm>
            <a:off x="8220075" y="0"/>
            <a:ext cx="971550" cy="790575"/>
            <a:chOff x="8220456" y="0"/>
            <a:chExt cx="971178" cy="791308"/>
          </a:xfrm>
        </p:grpSpPr>
        <p:sp>
          <p:nvSpPr>
            <p:cNvPr id="28" name="Teardrop 27"/>
            <p:cNvSpPr/>
            <p:nvPr/>
          </p:nvSpPr>
          <p:spPr bwMode="auto">
            <a:xfrm>
              <a:off x="8229600" y="0"/>
              <a:ext cx="923192" cy="791308"/>
            </a:xfrm>
            <a:prstGeom prst="teardrop">
              <a:avLst/>
            </a:prstGeom>
            <a:gradFill flip="none" rotWithShape="1">
              <a:gsLst>
                <a:gs pos="0">
                  <a:srgbClr val="C00000">
                    <a:alpha val="50000"/>
                  </a:srgbClr>
                </a:gs>
                <a:gs pos="50000">
                  <a:srgbClr val="FF0000">
                    <a:alpha val="30000"/>
                  </a:srgbClr>
                </a:gs>
                <a:gs pos="100000">
                  <a:srgbClr val="FF5353">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9" name="TextBox 28"/>
            <p:cNvSpPr txBox="1"/>
            <p:nvPr/>
          </p:nvSpPr>
          <p:spPr>
            <a:xfrm>
              <a:off x="8220456" y="255825"/>
              <a:ext cx="971178" cy="292371"/>
            </a:xfrm>
            <a:prstGeom prst="rect">
              <a:avLst/>
            </a:prstGeom>
            <a:noFill/>
          </p:spPr>
          <p:txBody>
            <a:bodyPr>
              <a:spAutoFit/>
            </a:bodyPr>
            <a:lstStyle/>
            <a:p>
              <a:pPr fontAlgn="auto">
                <a:spcBef>
                  <a:spcPts val="0"/>
                </a:spcBef>
                <a:spcAft>
                  <a:spcPts val="0"/>
                </a:spcAft>
                <a:defRPr/>
              </a:pPr>
              <a:r>
                <a:rPr lang="en-US" sz="1300" dirty="0">
                  <a:solidFill>
                    <a:srgbClr val="FFFFFF"/>
                  </a:solidFill>
                  <a:latin typeface="微软雅黑" pitchFamily="34" charset="-122"/>
                  <a:ea typeface="微软雅黑" pitchFamily="34" charset="-122"/>
                </a:rPr>
                <a:t>Security</a:t>
              </a:r>
              <a:endParaRPr lang="en-US" sz="1300" dirty="0">
                <a:solidFill>
                  <a:srgbClr val="FFFFFF"/>
                </a:solidFill>
                <a:latin typeface="微软雅黑" pitchFamily="34" charset="-122"/>
                <a:ea typeface="微软雅黑" pitchFamily="34" charset="-122"/>
              </a:endParaRPr>
            </a:p>
          </p:txBody>
        </p:sp>
      </p:grpSp>
      <p:sp>
        <p:nvSpPr>
          <p:cNvPr id="166963" name="TextBox 29">
            <a:hlinkClick r:id="rId8"/>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slide(fromTop)">
                                      <p:cBhvr>
                                        <p:cTn id="7" dur="1000"/>
                                        <p:tgtEl>
                                          <p:spTgt spid="1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0"/>
                                        <p:tgtEl>
                                          <p:spTgt spid="108"/>
                                        </p:tgtEl>
                                      </p:cBhvr>
                                    </p:animEffect>
                                  </p:childTnLst>
                                </p:cTn>
                              </p:par>
                              <p:par>
                                <p:cTn id="12" presetID="10" presetClass="entr" presetSubtype="0" fill="hold" nodeType="with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fade">
                                      <p:cBhvr>
                                        <p:cTn id="14" dur="1000"/>
                                        <p:tgtEl>
                                          <p:spTgt spid="106"/>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111"/>
                                        </p:tgtEl>
                                        <p:attrNameLst>
                                          <p:attrName>style.visibility</p:attrName>
                                        </p:attrNameLst>
                                      </p:cBhvr>
                                      <p:to>
                                        <p:strVal val="visible"/>
                                      </p:to>
                                    </p:set>
                                    <p:anim calcmode="lin" valueType="num">
                                      <p:cBhvr>
                                        <p:cTn id="18" dur="1000" fill="hold"/>
                                        <p:tgtEl>
                                          <p:spTgt spid="111"/>
                                        </p:tgtEl>
                                        <p:attrNameLst>
                                          <p:attrName>ppt_w</p:attrName>
                                        </p:attrNameLst>
                                      </p:cBhvr>
                                      <p:tavLst>
                                        <p:tav tm="0">
                                          <p:val>
                                            <p:fltVal val="0"/>
                                          </p:val>
                                        </p:tav>
                                        <p:tav tm="100000">
                                          <p:val>
                                            <p:strVal val="#ppt_w"/>
                                          </p:val>
                                        </p:tav>
                                      </p:tavLst>
                                    </p:anim>
                                    <p:anim calcmode="lin" valueType="num">
                                      <p:cBhvr>
                                        <p:cTn id="19" dur="1000" fill="hold"/>
                                        <p:tgtEl>
                                          <p:spTgt spid="111"/>
                                        </p:tgtEl>
                                        <p:attrNameLst>
                                          <p:attrName>ppt_h</p:attrName>
                                        </p:attrNameLst>
                                      </p:cBhvr>
                                      <p:tavLst>
                                        <p:tav tm="0">
                                          <p:val>
                                            <p:fltVal val="0"/>
                                          </p:val>
                                        </p:tav>
                                        <p:tav tm="100000">
                                          <p:val>
                                            <p:strVal val="#ppt_h"/>
                                          </p:val>
                                        </p:tav>
                                      </p:tavLst>
                                    </p:anim>
                                    <p:animEffect transition="in" filter="fade">
                                      <p:cBhvr>
                                        <p:cTn id="20" dur="1000"/>
                                        <p:tgtEl>
                                          <p:spTgt spid="1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p:cTn id="25" dur="1000" fill="hold"/>
                                        <p:tgtEl>
                                          <p:spTgt spid="112"/>
                                        </p:tgtEl>
                                        <p:attrNameLst>
                                          <p:attrName>ppt_w</p:attrName>
                                        </p:attrNameLst>
                                      </p:cBhvr>
                                      <p:tavLst>
                                        <p:tav tm="0">
                                          <p:val>
                                            <p:fltVal val="0"/>
                                          </p:val>
                                        </p:tav>
                                        <p:tav tm="100000">
                                          <p:val>
                                            <p:strVal val="#ppt_w"/>
                                          </p:val>
                                        </p:tav>
                                      </p:tavLst>
                                    </p:anim>
                                    <p:anim calcmode="lin" valueType="num">
                                      <p:cBhvr>
                                        <p:cTn id="26" dur="1000" fill="hold"/>
                                        <p:tgtEl>
                                          <p:spTgt spid="112"/>
                                        </p:tgtEl>
                                        <p:attrNameLst>
                                          <p:attrName>ppt_h</p:attrName>
                                        </p:attrNameLst>
                                      </p:cBhvr>
                                      <p:tavLst>
                                        <p:tav tm="0">
                                          <p:val>
                                            <p:fltVal val="0"/>
                                          </p:val>
                                        </p:tav>
                                        <p:tav tm="100000">
                                          <p:val>
                                            <p:strVal val="#ppt_h"/>
                                          </p:val>
                                        </p:tav>
                                      </p:tavLst>
                                    </p:anim>
                                    <p:animEffect transition="in" filter="fade">
                                      <p:cBhvr>
                                        <p:cTn id="27" dur="10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13"/>
                                        </p:tgtEl>
                                        <p:attrNameLst>
                                          <p:attrName>style.visibility</p:attrName>
                                        </p:attrNameLst>
                                      </p:cBhvr>
                                      <p:to>
                                        <p:strVal val="visible"/>
                                      </p:to>
                                    </p:set>
                                    <p:anim calcmode="lin" valueType="num">
                                      <p:cBhvr>
                                        <p:cTn id="32" dur="1000" fill="hold"/>
                                        <p:tgtEl>
                                          <p:spTgt spid="113"/>
                                        </p:tgtEl>
                                        <p:attrNameLst>
                                          <p:attrName>ppt_w</p:attrName>
                                        </p:attrNameLst>
                                      </p:cBhvr>
                                      <p:tavLst>
                                        <p:tav tm="0">
                                          <p:val>
                                            <p:fltVal val="0"/>
                                          </p:val>
                                        </p:tav>
                                        <p:tav tm="100000">
                                          <p:val>
                                            <p:strVal val="#ppt_w"/>
                                          </p:val>
                                        </p:tav>
                                      </p:tavLst>
                                    </p:anim>
                                    <p:anim calcmode="lin" valueType="num">
                                      <p:cBhvr>
                                        <p:cTn id="33" dur="1000" fill="hold"/>
                                        <p:tgtEl>
                                          <p:spTgt spid="113"/>
                                        </p:tgtEl>
                                        <p:attrNameLst>
                                          <p:attrName>ppt_h</p:attrName>
                                        </p:attrNameLst>
                                      </p:cBhvr>
                                      <p:tavLst>
                                        <p:tav tm="0">
                                          <p:val>
                                            <p:fltVal val="0"/>
                                          </p:val>
                                        </p:tav>
                                        <p:tav tm="100000">
                                          <p:val>
                                            <p:strVal val="#ppt_h"/>
                                          </p:val>
                                        </p:tav>
                                      </p:tavLst>
                                    </p:anim>
                                    <p:animEffect transition="in" filter="fade">
                                      <p:cBhvr>
                                        <p:cTn id="34" dur="1000"/>
                                        <p:tgtEl>
                                          <p:spTgt spid="11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slide(fromTop)">
                                      <p:cBhvr>
                                        <p:cTn id="39" dur="1000"/>
                                        <p:tgtEl>
                                          <p:spTgt spid="1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1000"/>
                                        <p:tgtEl>
                                          <p:spTgt spid="94"/>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childTnLst>
                          </p:cTn>
                        </p:par>
                        <p:par>
                          <p:cTn id="47" fill="hold">
                            <p:stCondLst>
                              <p:cond delay="2000"/>
                            </p:stCondLst>
                            <p:childTnLst>
                              <p:par>
                                <p:cTn id="48" presetID="53" presetClass="entr" presetSubtype="0" fill="hold" nodeType="afterEffect">
                                  <p:stCondLst>
                                    <p:cond delay="0"/>
                                  </p:stCondLst>
                                  <p:childTnLst>
                                    <p:set>
                                      <p:cBhvr>
                                        <p:cTn id="49" dur="1" fill="hold">
                                          <p:stCondLst>
                                            <p:cond delay="0"/>
                                          </p:stCondLst>
                                        </p:cTn>
                                        <p:tgtEl>
                                          <p:spTgt spid="116"/>
                                        </p:tgtEl>
                                        <p:attrNameLst>
                                          <p:attrName>style.visibility</p:attrName>
                                        </p:attrNameLst>
                                      </p:cBhvr>
                                      <p:to>
                                        <p:strVal val="visible"/>
                                      </p:to>
                                    </p:set>
                                    <p:anim calcmode="lin" valueType="num">
                                      <p:cBhvr>
                                        <p:cTn id="50" dur="1000" fill="hold"/>
                                        <p:tgtEl>
                                          <p:spTgt spid="116"/>
                                        </p:tgtEl>
                                        <p:attrNameLst>
                                          <p:attrName>ppt_w</p:attrName>
                                        </p:attrNameLst>
                                      </p:cBhvr>
                                      <p:tavLst>
                                        <p:tav tm="0">
                                          <p:val>
                                            <p:fltVal val="0"/>
                                          </p:val>
                                        </p:tav>
                                        <p:tav tm="100000">
                                          <p:val>
                                            <p:strVal val="#ppt_w"/>
                                          </p:val>
                                        </p:tav>
                                      </p:tavLst>
                                    </p:anim>
                                    <p:anim calcmode="lin" valueType="num">
                                      <p:cBhvr>
                                        <p:cTn id="51" dur="1000" fill="hold"/>
                                        <p:tgtEl>
                                          <p:spTgt spid="116"/>
                                        </p:tgtEl>
                                        <p:attrNameLst>
                                          <p:attrName>ppt_h</p:attrName>
                                        </p:attrNameLst>
                                      </p:cBhvr>
                                      <p:tavLst>
                                        <p:tav tm="0">
                                          <p:val>
                                            <p:fltVal val="0"/>
                                          </p:val>
                                        </p:tav>
                                        <p:tav tm="100000">
                                          <p:val>
                                            <p:strVal val="#ppt_h"/>
                                          </p:val>
                                        </p:tav>
                                      </p:tavLst>
                                    </p:anim>
                                    <p:animEffect transition="in" filter="fade">
                                      <p:cBhvr>
                                        <p:cTn id="52" dur="1000"/>
                                        <p:tgtEl>
                                          <p:spTgt spid="1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p:cTn id="57" dur="1000" fill="hold"/>
                                        <p:tgtEl>
                                          <p:spTgt spid="117"/>
                                        </p:tgtEl>
                                        <p:attrNameLst>
                                          <p:attrName>ppt_w</p:attrName>
                                        </p:attrNameLst>
                                      </p:cBhvr>
                                      <p:tavLst>
                                        <p:tav tm="0">
                                          <p:val>
                                            <p:fltVal val="0"/>
                                          </p:val>
                                        </p:tav>
                                        <p:tav tm="100000">
                                          <p:val>
                                            <p:strVal val="#ppt_w"/>
                                          </p:val>
                                        </p:tav>
                                      </p:tavLst>
                                    </p:anim>
                                    <p:anim calcmode="lin" valueType="num">
                                      <p:cBhvr>
                                        <p:cTn id="58" dur="1000" fill="hold"/>
                                        <p:tgtEl>
                                          <p:spTgt spid="117"/>
                                        </p:tgtEl>
                                        <p:attrNameLst>
                                          <p:attrName>ppt_h</p:attrName>
                                        </p:attrNameLst>
                                      </p:cBhvr>
                                      <p:tavLst>
                                        <p:tav tm="0">
                                          <p:val>
                                            <p:fltVal val="0"/>
                                          </p:val>
                                        </p:tav>
                                        <p:tav tm="100000">
                                          <p:val>
                                            <p:strVal val="#ppt_h"/>
                                          </p:val>
                                        </p:tav>
                                      </p:tavLst>
                                    </p:anim>
                                    <p:animEffect transition="in" filter="fade">
                                      <p:cBhvr>
                                        <p:cTn id="59" dur="1000"/>
                                        <p:tgtEl>
                                          <p:spTgt spid="11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nodeType="clickEffect">
                                  <p:stCondLst>
                                    <p:cond delay="0"/>
                                  </p:stCondLst>
                                  <p:childTnLst>
                                    <p:set>
                                      <p:cBhvr>
                                        <p:cTn id="63" dur="1" fill="hold">
                                          <p:stCondLst>
                                            <p:cond delay="0"/>
                                          </p:stCondLst>
                                        </p:cTn>
                                        <p:tgtEl>
                                          <p:spTgt spid="118"/>
                                        </p:tgtEl>
                                        <p:attrNameLst>
                                          <p:attrName>style.visibility</p:attrName>
                                        </p:attrNameLst>
                                      </p:cBhvr>
                                      <p:to>
                                        <p:strVal val="visible"/>
                                      </p:to>
                                    </p:set>
                                    <p:anim calcmode="lin" valueType="num">
                                      <p:cBhvr>
                                        <p:cTn id="64" dur="1000" fill="hold"/>
                                        <p:tgtEl>
                                          <p:spTgt spid="118"/>
                                        </p:tgtEl>
                                        <p:attrNameLst>
                                          <p:attrName>ppt_w</p:attrName>
                                        </p:attrNameLst>
                                      </p:cBhvr>
                                      <p:tavLst>
                                        <p:tav tm="0">
                                          <p:val>
                                            <p:fltVal val="0"/>
                                          </p:val>
                                        </p:tav>
                                        <p:tav tm="100000">
                                          <p:val>
                                            <p:strVal val="#ppt_w"/>
                                          </p:val>
                                        </p:tav>
                                      </p:tavLst>
                                    </p:anim>
                                    <p:anim calcmode="lin" valueType="num">
                                      <p:cBhvr>
                                        <p:cTn id="65" dur="1000" fill="hold"/>
                                        <p:tgtEl>
                                          <p:spTgt spid="118"/>
                                        </p:tgtEl>
                                        <p:attrNameLst>
                                          <p:attrName>ppt_h</p:attrName>
                                        </p:attrNameLst>
                                      </p:cBhvr>
                                      <p:tavLst>
                                        <p:tav tm="0">
                                          <p:val>
                                            <p:fltVal val="0"/>
                                          </p:val>
                                        </p:tav>
                                        <p:tav tm="100000">
                                          <p:val>
                                            <p:strVal val="#ppt_h"/>
                                          </p:val>
                                        </p:tav>
                                      </p:tavLst>
                                    </p:anim>
                                    <p:animEffect transition="in" filter="fade">
                                      <p:cBhvr>
                                        <p:cTn id="66" dur="1000"/>
                                        <p:tgtEl>
                                          <p:spTgt spid="118"/>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1" fill="hold" nodeType="click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slide(fromTop)">
                                      <p:cBhvr>
                                        <p:cTn id="71" dur="1000"/>
                                        <p:tgtEl>
                                          <p:spTgt spid="115"/>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1000"/>
                                        <p:tgtEl>
                                          <p:spTgt spid="101"/>
                                        </p:tgtEl>
                                      </p:cBhvr>
                                    </p:animEffect>
                                  </p:childTnLst>
                                </p:cTn>
                              </p:par>
                              <p:par>
                                <p:cTn id="76" presetID="10" presetClass="entr" presetSubtype="0"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1000"/>
                                        <p:tgtEl>
                                          <p:spTgt spid="3"/>
                                        </p:tgtEl>
                                      </p:cBhvr>
                                    </p:animEffect>
                                  </p:childTnLst>
                                </p:cTn>
                              </p:par>
                            </p:childTnLst>
                          </p:cTn>
                        </p:par>
                        <p:par>
                          <p:cTn id="79" fill="hold">
                            <p:stCondLst>
                              <p:cond delay="2000"/>
                            </p:stCondLst>
                            <p:childTnLst>
                              <p:par>
                                <p:cTn id="80" presetID="53" presetClass="entr" presetSubtype="0" fill="hold" nodeType="after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1000" fill="hold"/>
                                        <p:tgtEl>
                                          <p:spTgt spid="119"/>
                                        </p:tgtEl>
                                        <p:attrNameLst>
                                          <p:attrName>ppt_w</p:attrName>
                                        </p:attrNameLst>
                                      </p:cBhvr>
                                      <p:tavLst>
                                        <p:tav tm="0">
                                          <p:val>
                                            <p:fltVal val="0"/>
                                          </p:val>
                                        </p:tav>
                                        <p:tav tm="100000">
                                          <p:val>
                                            <p:strVal val="#ppt_w"/>
                                          </p:val>
                                        </p:tav>
                                      </p:tavLst>
                                    </p:anim>
                                    <p:anim calcmode="lin" valueType="num">
                                      <p:cBhvr>
                                        <p:cTn id="83" dur="1000" fill="hold"/>
                                        <p:tgtEl>
                                          <p:spTgt spid="119"/>
                                        </p:tgtEl>
                                        <p:attrNameLst>
                                          <p:attrName>ppt_h</p:attrName>
                                        </p:attrNameLst>
                                      </p:cBhvr>
                                      <p:tavLst>
                                        <p:tav tm="0">
                                          <p:val>
                                            <p:fltVal val="0"/>
                                          </p:val>
                                        </p:tav>
                                        <p:tav tm="100000">
                                          <p:val>
                                            <p:strVal val="#ppt_h"/>
                                          </p:val>
                                        </p:tav>
                                      </p:tavLst>
                                    </p:anim>
                                    <p:animEffect transition="in" filter="fade">
                                      <p:cBhvr>
                                        <p:cTn id="84" dur="1000"/>
                                        <p:tgtEl>
                                          <p:spTgt spid="11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nodeType="clickEffect">
                                  <p:stCondLst>
                                    <p:cond delay="0"/>
                                  </p:stCondLst>
                                  <p:childTnLst>
                                    <p:set>
                                      <p:cBhvr>
                                        <p:cTn id="88" dur="1" fill="hold">
                                          <p:stCondLst>
                                            <p:cond delay="0"/>
                                          </p:stCondLst>
                                        </p:cTn>
                                        <p:tgtEl>
                                          <p:spTgt spid="120"/>
                                        </p:tgtEl>
                                        <p:attrNameLst>
                                          <p:attrName>style.visibility</p:attrName>
                                        </p:attrNameLst>
                                      </p:cBhvr>
                                      <p:to>
                                        <p:strVal val="visible"/>
                                      </p:to>
                                    </p:set>
                                    <p:anim calcmode="lin" valueType="num">
                                      <p:cBhvr>
                                        <p:cTn id="89" dur="1000" fill="hold"/>
                                        <p:tgtEl>
                                          <p:spTgt spid="120"/>
                                        </p:tgtEl>
                                        <p:attrNameLst>
                                          <p:attrName>ppt_w</p:attrName>
                                        </p:attrNameLst>
                                      </p:cBhvr>
                                      <p:tavLst>
                                        <p:tav tm="0">
                                          <p:val>
                                            <p:fltVal val="0"/>
                                          </p:val>
                                        </p:tav>
                                        <p:tav tm="100000">
                                          <p:val>
                                            <p:strVal val="#ppt_w"/>
                                          </p:val>
                                        </p:tav>
                                      </p:tavLst>
                                    </p:anim>
                                    <p:anim calcmode="lin" valueType="num">
                                      <p:cBhvr>
                                        <p:cTn id="90" dur="1000" fill="hold"/>
                                        <p:tgtEl>
                                          <p:spTgt spid="120"/>
                                        </p:tgtEl>
                                        <p:attrNameLst>
                                          <p:attrName>ppt_h</p:attrName>
                                        </p:attrNameLst>
                                      </p:cBhvr>
                                      <p:tavLst>
                                        <p:tav tm="0">
                                          <p:val>
                                            <p:fltVal val="0"/>
                                          </p:val>
                                        </p:tav>
                                        <p:tav tm="100000">
                                          <p:val>
                                            <p:strVal val="#ppt_h"/>
                                          </p:val>
                                        </p:tav>
                                      </p:tavLst>
                                    </p:anim>
                                    <p:animEffect transition="in" filter="fade">
                                      <p:cBhvr>
                                        <p:cTn id="91" dur="1000"/>
                                        <p:tgtEl>
                                          <p:spTgt spid="120"/>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nodeType="clickEffect">
                                  <p:stCondLst>
                                    <p:cond delay="0"/>
                                  </p:stCondLst>
                                  <p:childTnLst>
                                    <p:set>
                                      <p:cBhvr>
                                        <p:cTn id="95" dur="1" fill="hold">
                                          <p:stCondLst>
                                            <p:cond delay="0"/>
                                          </p:stCondLst>
                                        </p:cTn>
                                        <p:tgtEl>
                                          <p:spTgt spid="121"/>
                                        </p:tgtEl>
                                        <p:attrNameLst>
                                          <p:attrName>style.visibility</p:attrName>
                                        </p:attrNameLst>
                                      </p:cBhvr>
                                      <p:to>
                                        <p:strVal val="visible"/>
                                      </p:to>
                                    </p:set>
                                    <p:anim calcmode="lin" valueType="num">
                                      <p:cBhvr>
                                        <p:cTn id="96" dur="1000" fill="hold"/>
                                        <p:tgtEl>
                                          <p:spTgt spid="121"/>
                                        </p:tgtEl>
                                        <p:attrNameLst>
                                          <p:attrName>ppt_w</p:attrName>
                                        </p:attrNameLst>
                                      </p:cBhvr>
                                      <p:tavLst>
                                        <p:tav tm="0">
                                          <p:val>
                                            <p:fltVal val="0"/>
                                          </p:val>
                                        </p:tav>
                                        <p:tav tm="100000">
                                          <p:val>
                                            <p:strVal val="#ppt_w"/>
                                          </p:val>
                                        </p:tav>
                                      </p:tavLst>
                                    </p:anim>
                                    <p:anim calcmode="lin" valueType="num">
                                      <p:cBhvr>
                                        <p:cTn id="97" dur="1000" fill="hold"/>
                                        <p:tgtEl>
                                          <p:spTgt spid="121"/>
                                        </p:tgtEl>
                                        <p:attrNameLst>
                                          <p:attrName>ppt_h</p:attrName>
                                        </p:attrNameLst>
                                      </p:cBhvr>
                                      <p:tavLst>
                                        <p:tav tm="0">
                                          <p:val>
                                            <p:fltVal val="0"/>
                                          </p:val>
                                        </p:tav>
                                        <p:tav tm="100000">
                                          <p:val>
                                            <p:strVal val="#ppt_h"/>
                                          </p:val>
                                        </p:tav>
                                      </p:tavLst>
                                    </p:anim>
                                    <p:animEffect transition="in" filter="fade">
                                      <p:cBhvr>
                                        <p:cTn id="98"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117475" y="777875"/>
            <a:ext cx="8861425" cy="6080125"/>
            <a:chOff x="1601" y="1166"/>
            <a:chExt cx="2908" cy="2100"/>
          </a:xfrm>
        </p:grpSpPr>
        <p:pic>
          <p:nvPicPr>
            <p:cNvPr id="168986" name="Picture 38" descr="binary code"/>
            <p:cNvPicPr>
              <a:picLocks noChangeAspect="1" noChangeArrowheads="1"/>
            </p:cNvPicPr>
            <p:nvPr/>
          </p:nvPicPr>
          <p:blipFill>
            <a:blip r:embed="rId3"/>
            <a:srcRect/>
            <a:stretch>
              <a:fillRect/>
            </a:stretch>
          </p:blipFill>
          <p:spPr bwMode="auto">
            <a:xfrm>
              <a:off x="1601" y="1166"/>
              <a:ext cx="727" cy="1987"/>
            </a:xfrm>
            <a:prstGeom prst="rect">
              <a:avLst/>
            </a:prstGeom>
            <a:noFill/>
            <a:ln w="9525">
              <a:noFill/>
              <a:miter lim="800000"/>
              <a:headEnd/>
              <a:tailEnd/>
            </a:ln>
          </p:spPr>
        </p:pic>
        <p:pic>
          <p:nvPicPr>
            <p:cNvPr id="168987" name="Picture 39" descr="binary code"/>
            <p:cNvPicPr>
              <a:picLocks noChangeAspect="1" noChangeArrowheads="1"/>
            </p:cNvPicPr>
            <p:nvPr/>
          </p:nvPicPr>
          <p:blipFill>
            <a:blip r:embed="rId3"/>
            <a:srcRect/>
            <a:stretch>
              <a:fillRect/>
            </a:stretch>
          </p:blipFill>
          <p:spPr bwMode="auto">
            <a:xfrm>
              <a:off x="2328" y="1279"/>
              <a:ext cx="727" cy="1987"/>
            </a:xfrm>
            <a:prstGeom prst="rect">
              <a:avLst/>
            </a:prstGeom>
            <a:noFill/>
            <a:ln w="9525">
              <a:noFill/>
              <a:miter lim="800000"/>
              <a:headEnd/>
              <a:tailEnd/>
            </a:ln>
          </p:spPr>
        </p:pic>
        <p:pic>
          <p:nvPicPr>
            <p:cNvPr id="168988" name="Picture 40" descr="binary code"/>
            <p:cNvPicPr>
              <a:picLocks noChangeAspect="1" noChangeArrowheads="1"/>
            </p:cNvPicPr>
            <p:nvPr/>
          </p:nvPicPr>
          <p:blipFill>
            <a:blip r:embed="rId3"/>
            <a:srcRect/>
            <a:stretch>
              <a:fillRect/>
            </a:stretch>
          </p:blipFill>
          <p:spPr bwMode="auto">
            <a:xfrm>
              <a:off x="3055" y="1279"/>
              <a:ext cx="727" cy="1987"/>
            </a:xfrm>
            <a:prstGeom prst="rect">
              <a:avLst/>
            </a:prstGeom>
            <a:noFill/>
            <a:ln w="9525">
              <a:noFill/>
              <a:miter lim="800000"/>
              <a:headEnd/>
              <a:tailEnd/>
            </a:ln>
          </p:spPr>
        </p:pic>
        <p:pic>
          <p:nvPicPr>
            <p:cNvPr id="168989" name="Picture 41" descr="binary code"/>
            <p:cNvPicPr>
              <a:picLocks noChangeAspect="1" noChangeArrowheads="1"/>
            </p:cNvPicPr>
            <p:nvPr/>
          </p:nvPicPr>
          <p:blipFill>
            <a:blip r:embed="rId3"/>
            <a:srcRect/>
            <a:stretch>
              <a:fillRect/>
            </a:stretch>
          </p:blipFill>
          <p:spPr bwMode="auto">
            <a:xfrm>
              <a:off x="3782" y="1279"/>
              <a:ext cx="727" cy="1987"/>
            </a:xfrm>
            <a:prstGeom prst="rect">
              <a:avLst/>
            </a:prstGeom>
            <a:noFill/>
            <a:ln w="9525">
              <a:noFill/>
              <a:miter lim="800000"/>
              <a:headEnd/>
              <a:tailEnd/>
            </a:ln>
          </p:spPr>
        </p:pic>
      </p:grpSp>
      <p:pic>
        <p:nvPicPr>
          <p:cNvPr id="602113" name="Picture 1" descr="D:\Aeshen\TechNet 2006\12-December\Msft-longhorn-papers\TDM Deck\Windows Illustration Icons\Keys.png"/>
          <p:cNvPicPr>
            <a:picLocks noChangeAspect="1" noChangeArrowheads="1"/>
          </p:cNvPicPr>
          <p:nvPr/>
        </p:nvPicPr>
        <p:blipFill>
          <a:blip r:embed="rId4"/>
          <a:srcRect/>
          <a:stretch>
            <a:fillRect/>
          </a:stretch>
        </p:blipFill>
        <p:spPr bwMode="auto">
          <a:xfrm>
            <a:off x="2165350" y="1192213"/>
            <a:ext cx="5321300" cy="5321300"/>
          </a:xfrm>
          <a:prstGeom prst="rect">
            <a:avLst/>
          </a:prstGeom>
          <a:noFill/>
          <a:ln w="9525">
            <a:noFill/>
            <a:miter lim="800000"/>
            <a:headEnd/>
            <a:tailEnd/>
          </a:ln>
        </p:spPr>
      </p:pic>
      <p:sp>
        <p:nvSpPr>
          <p:cNvPr id="18" name="Rectangle 19"/>
          <p:cNvSpPr txBox="1">
            <a:spLocks noChangeArrowheads="1"/>
          </p:cNvSpPr>
          <p:nvPr/>
        </p:nvSpPr>
        <p:spPr bwMode="auto">
          <a:xfrm>
            <a:off x="0" y="92075"/>
            <a:ext cx="9177338" cy="641350"/>
          </a:xfrm>
          <a:prstGeom prst="rect">
            <a:avLst/>
          </a:prstGeom>
          <a:noFill/>
          <a:ln w="9525" algn="ctr">
            <a:noFill/>
            <a:miter lim="800000"/>
            <a:headEnd/>
            <a:tailEnd/>
          </a:ln>
        </p:spPr>
        <p:txBody>
          <a:bodyPr>
            <a:spAutoFit/>
          </a:bodyPr>
          <a:lstStyle/>
          <a:p>
            <a:pPr>
              <a:lnSpc>
                <a:spcPct val="90000"/>
              </a:lnSpc>
              <a:defRPr/>
            </a:pPr>
            <a:r>
              <a:rPr 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PKI</a:t>
            </a:r>
            <a:r>
              <a:rPr lang="zh-CN" alt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增强</a:t>
            </a:r>
            <a:endParaRPr lang="en-GB"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2" name="Round Single Corner Rectangle 11"/>
          <p:cNvSpPr/>
          <p:nvPr/>
        </p:nvSpPr>
        <p:spPr bwMode="auto">
          <a:xfrm rot="10800000" flipV="1">
            <a:off x="343470" y="1235684"/>
            <a:ext cx="4160520" cy="2514600"/>
          </a:xfrm>
          <a:prstGeom prst="round1Rect">
            <a:avLst/>
          </a:prstGeom>
          <a:gradFill rotWithShape="0">
            <a:gsLst>
              <a:gs pos="0">
                <a:srgbClr val="C00000">
                  <a:alpha val="20000"/>
                </a:srgbClr>
              </a:gs>
              <a:gs pos="100000">
                <a:srgbClr val="FF0000">
                  <a:alpha val="20000"/>
                </a:srgbClr>
              </a:gs>
            </a:gsLst>
            <a:lin ang="2700000" scaled="1"/>
          </a:gradFill>
          <a:ln w="12700" cap="flat" cmpd="sng" algn="ctr">
            <a:solidFill>
              <a:srgbClr val="C00000"/>
            </a:solidFill>
            <a:prstDash val="solid"/>
            <a:round/>
            <a:headEnd type="none" w="med" len="med"/>
            <a:tailEnd type="none" w="med" len="med"/>
          </a:ln>
          <a:effectLst>
            <a:outerShdw blurRad="76200" dist="508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3200">
              <a:solidFill>
                <a:srgbClr val="FFFFFF"/>
              </a:solidFill>
              <a:latin typeface="微软雅黑" pitchFamily="34" charset="-122"/>
              <a:ea typeface="微软雅黑" pitchFamily="34" charset="-122"/>
            </a:endParaRPr>
          </a:p>
        </p:txBody>
      </p:sp>
      <p:sp>
        <p:nvSpPr>
          <p:cNvPr id="14" name="Round Single Corner Rectangle 13"/>
          <p:cNvSpPr/>
          <p:nvPr/>
        </p:nvSpPr>
        <p:spPr bwMode="auto">
          <a:xfrm rot="10800000" flipH="1" flipV="1">
            <a:off x="4645152" y="1234440"/>
            <a:ext cx="4160520" cy="2514600"/>
          </a:xfrm>
          <a:prstGeom prst="round1Rect">
            <a:avLst/>
          </a:prstGeom>
          <a:gradFill rotWithShape="0">
            <a:gsLst>
              <a:gs pos="0">
                <a:srgbClr val="00B050">
                  <a:alpha val="20000"/>
                </a:srgbClr>
              </a:gs>
              <a:gs pos="100000">
                <a:srgbClr val="92D050">
                  <a:alpha val="20000"/>
                </a:srgbClr>
              </a:gs>
            </a:gsLst>
            <a:lin ang="2700000" scaled="1"/>
          </a:gradFill>
          <a:ln w="12700" cap="flat" cmpd="sng" algn="ctr">
            <a:solidFill>
              <a:srgbClr val="00B050"/>
            </a:solidFill>
            <a:prstDash val="solid"/>
            <a:round/>
            <a:headEnd type="none" w="med" len="med"/>
            <a:tailEnd type="none" w="med" len="med"/>
          </a:ln>
          <a:effectLst>
            <a:outerShdw blurRad="76200" dist="508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3200">
              <a:solidFill>
                <a:srgbClr val="FFFFFF"/>
              </a:solidFill>
              <a:latin typeface="微软雅黑" pitchFamily="34" charset="-122"/>
              <a:ea typeface="微软雅黑" pitchFamily="34" charset="-122"/>
            </a:endParaRPr>
          </a:p>
        </p:txBody>
      </p:sp>
      <p:sp>
        <p:nvSpPr>
          <p:cNvPr id="16" name="Round Single Corner Rectangle 15"/>
          <p:cNvSpPr/>
          <p:nvPr/>
        </p:nvSpPr>
        <p:spPr bwMode="auto">
          <a:xfrm rot="10800000">
            <a:off x="347472" y="3931920"/>
            <a:ext cx="4160520" cy="2514600"/>
          </a:xfrm>
          <a:prstGeom prst="round1Rect">
            <a:avLst/>
          </a:prstGeom>
          <a:gradFill rotWithShape="0">
            <a:gsLst>
              <a:gs pos="0">
                <a:schemeClr val="accent2">
                  <a:lumMod val="50000"/>
                  <a:alpha val="20000"/>
                </a:schemeClr>
              </a:gs>
              <a:gs pos="100000">
                <a:schemeClr val="accent2">
                  <a:lumMod val="75000"/>
                  <a:alpha val="20000"/>
                </a:schemeClr>
              </a:gs>
            </a:gsLst>
            <a:lin ang="2700000" scaled="1"/>
          </a:gradFill>
          <a:ln w="12700" cap="flat" cmpd="sng" algn="ctr">
            <a:solidFill>
              <a:schemeClr val="accent2">
                <a:lumMod val="50000"/>
              </a:schemeClr>
            </a:solidFill>
            <a:prstDash val="solid"/>
            <a:round/>
            <a:headEnd type="none" w="med" len="med"/>
            <a:tailEnd type="none" w="med" len="med"/>
          </a:ln>
          <a:effectLst>
            <a:outerShdw blurRad="76200" dist="508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3200">
              <a:solidFill>
                <a:srgbClr val="FFFFFF"/>
              </a:solidFill>
              <a:latin typeface="微软雅黑" pitchFamily="34" charset="-122"/>
              <a:ea typeface="微软雅黑" pitchFamily="34" charset="-122"/>
            </a:endParaRPr>
          </a:p>
        </p:txBody>
      </p:sp>
      <p:sp>
        <p:nvSpPr>
          <p:cNvPr id="17" name="TextBox 16"/>
          <p:cNvSpPr txBox="1"/>
          <p:nvPr/>
        </p:nvSpPr>
        <p:spPr>
          <a:xfrm>
            <a:off x="466725" y="1331913"/>
            <a:ext cx="4022725" cy="1409700"/>
          </a:xfrm>
          <a:prstGeom prst="rect">
            <a:avLst/>
          </a:prstGeom>
          <a:noFill/>
        </p:spPr>
        <p:txBody>
          <a:bodyPr>
            <a:spAutoFit/>
          </a:bodyPr>
          <a:lstStyle/>
          <a:p>
            <a:pPr fontAlgn="auto">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企业版</a:t>
            </a:r>
            <a:r>
              <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 PKI (</a:t>
            </a:r>
            <a:r>
              <a:rPr lang="en-US" dirty="0" err="1">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PKIView</a:t>
            </a:r>
            <a:r>
              <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a:t>
            </a:r>
          </a:p>
          <a:p>
            <a:pPr marL="282575" indent="-282575" fontAlgn="auto">
              <a:spcBef>
                <a:spcPts val="0"/>
              </a:spcBef>
              <a:spcAft>
                <a:spcPts val="300"/>
              </a:spcAft>
              <a:buFontTx/>
              <a:buBlip>
                <a:blip r:embed="rId5"/>
              </a:buBlip>
              <a:defRPr/>
            </a:pP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Now a Microsoft Management Console snap-in </a:t>
            </a:r>
          </a:p>
          <a:p>
            <a:pPr marL="282575" indent="-282575" fontAlgn="auto">
              <a:spcBef>
                <a:spcPts val="0"/>
              </a:spcBef>
              <a:spcAft>
                <a:spcPts val="300"/>
              </a:spcAft>
              <a:buFontTx/>
              <a:buBlip>
                <a:blip r:embed="rId5"/>
              </a:buBlip>
              <a:defRPr/>
            </a:pP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对</a:t>
            </a: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Unicode</a:t>
            </a: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字符集的支持</a:t>
            </a:r>
            <a:endParaRPr lang="en-US" sz="32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9" name="Round Single Corner Rectangle 18"/>
          <p:cNvSpPr/>
          <p:nvPr/>
        </p:nvSpPr>
        <p:spPr bwMode="auto">
          <a:xfrm rot="10800000" flipH="1">
            <a:off x="4640301" y="3931920"/>
            <a:ext cx="4160520" cy="2514600"/>
          </a:xfrm>
          <a:prstGeom prst="round1Rect">
            <a:avLst/>
          </a:prstGeom>
          <a:gradFill rotWithShape="0">
            <a:gsLst>
              <a:gs pos="0">
                <a:srgbClr val="F8F200">
                  <a:alpha val="20000"/>
                </a:srgbClr>
              </a:gs>
              <a:gs pos="100000">
                <a:srgbClr val="FFFF00">
                  <a:alpha val="20000"/>
                </a:srgbClr>
              </a:gs>
            </a:gsLst>
            <a:lin ang="2700000" scaled="1"/>
          </a:gradFill>
          <a:ln w="12700" cap="flat" cmpd="sng" algn="ctr">
            <a:solidFill>
              <a:srgbClr val="F8F200"/>
            </a:solidFill>
            <a:prstDash val="solid"/>
            <a:round/>
            <a:headEnd type="none" w="med" len="med"/>
            <a:tailEnd type="none" w="med" len="med"/>
          </a:ln>
          <a:effectLst>
            <a:outerShdw blurRad="76200" dist="508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3200">
              <a:solidFill>
                <a:srgbClr val="FFFFFF"/>
              </a:solidFill>
              <a:latin typeface="微软雅黑" pitchFamily="34" charset="-122"/>
              <a:ea typeface="微软雅黑" pitchFamily="34" charset="-122"/>
            </a:endParaRPr>
          </a:p>
        </p:txBody>
      </p:sp>
      <p:sp>
        <p:nvSpPr>
          <p:cNvPr id="20" name="TextBox 19"/>
          <p:cNvSpPr txBox="1"/>
          <p:nvPr/>
        </p:nvSpPr>
        <p:spPr>
          <a:xfrm>
            <a:off x="4772025" y="1331913"/>
            <a:ext cx="4022725" cy="1470025"/>
          </a:xfrm>
          <a:prstGeom prst="rect">
            <a:avLst/>
          </a:prstGeom>
          <a:noFill/>
        </p:spPr>
        <p:txBody>
          <a:bodyPr>
            <a:spAutoFit/>
          </a:bodyPr>
          <a:lstStyle/>
          <a:p>
            <a:pPr fontAlgn="auto">
              <a:spcBef>
                <a:spcPts val="0"/>
              </a:spcBef>
              <a:spcAft>
                <a:spcPts val="0"/>
              </a:spcAft>
              <a:defRPr/>
            </a:pPr>
            <a:r>
              <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Online Certificate Status Protocol (OSCP)</a:t>
            </a:r>
          </a:p>
          <a:p>
            <a:pPr marL="282575" indent="-282575" fontAlgn="auto">
              <a:spcBef>
                <a:spcPts val="0"/>
              </a:spcBef>
              <a:spcAft>
                <a:spcPts val="300"/>
              </a:spcAft>
              <a:buFontTx/>
              <a:buBlip>
                <a:blip r:embed="rId5"/>
              </a:buBlip>
              <a:defRPr/>
            </a:pP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在线反馈</a:t>
            </a: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 </a:t>
            </a:r>
          </a:p>
          <a:p>
            <a:pPr marL="282575" indent="-282575" fontAlgn="auto">
              <a:spcBef>
                <a:spcPts val="0"/>
              </a:spcBef>
              <a:spcAft>
                <a:spcPts val="300"/>
              </a:spcAft>
              <a:buFontTx/>
              <a:buBlip>
                <a:blip r:embed="rId5"/>
              </a:buBlip>
              <a:defRPr/>
            </a:pP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反馈队列</a:t>
            </a:r>
            <a:endPar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1" name="TextBox 20"/>
          <p:cNvSpPr txBox="1"/>
          <p:nvPr/>
        </p:nvSpPr>
        <p:spPr>
          <a:xfrm>
            <a:off x="461963" y="3997325"/>
            <a:ext cx="4024312" cy="1714500"/>
          </a:xfrm>
          <a:prstGeom prst="rect">
            <a:avLst/>
          </a:prstGeom>
          <a:noFill/>
        </p:spPr>
        <p:txBody>
          <a:bodyPr>
            <a:spAutoFit/>
          </a:bodyPr>
          <a:lstStyle/>
          <a:p>
            <a:pPr fontAlgn="auto">
              <a:spcBef>
                <a:spcPts val="0"/>
              </a:spcBef>
              <a:spcAft>
                <a:spcPts val="0"/>
              </a:spcAft>
              <a:defRPr/>
            </a:pP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网络设备登记服务</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a:p>
            <a:pPr marL="282575" indent="-282575" fontAlgn="auto">
              <a:spcBef>
                <a:spcPts val="0"/>
              </a:spcBef>
              <a:spcAft>
                <a:spcPts val="300"/>
              </a:spcAft>
              <a:buFontTx/>
              <a:buBlip>
                <a:blip r:embed="rId5"/>
              </a:buBlip>
              <a:defRPr/>
            </a:pP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Microsoft's implementation of the Simple Certificate Enrollment Protocol (SCEP) </a:t>
            </a:r>
          </a:p>
          <a:p>
            <a:pPr marL="282575" indent="-282575" fontAlgn="auto">
              <a:spcBef>
                <a:spcPts val="0"/>
              </a:spcBef>
              <a:spcAft>
                <a:spcPts val="300"/>
              </a:spcAft>
              <a:buFontTx/>
              <a:buBlip>
                <a:blip r:embed="rId5"/>
              </a:buBlip>
              <a:defRPr/>
            </a:pP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使用</a:t>
            </a:r>
            <a:r>
              <a:rPr lang="en-US" altLang="zh-CN" sz="2000" dirty="0" err="1">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IPsec</a:t>
            </a: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来增加交流安全性</a:t>
            </a:r>
            <a:endPar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2" name="TextBox 21"/>
          <p:cNvSpPr txBox="1"/>
          <p:nvPr/>
        </p:nvSpPr>
        <p:spPr>
          <a:xfrm>
            <a:off x="4773613" y="3995738"/>
            <a:ext cx="4022725" cy="1714500"/>
          </a:xfrm>
          <a:prstGeom prst="rect">
            <a:avLst/>
          </a:prstGeom>
          <a:noFill/>
        </p:spPr>
        <p:txBody>
          <a:bodyPr>
            <a:spAutoFit/>
          </a:bodyPr>
          <a:lstStyle/>
          <a:p>
            <a:pPr fontAlgn="auto">
              <a:spcBef>
                <a:spcPts val="0"/>
              </a:spcBef>
              <a:spcAft>
                <a:spcPts val="0"/>
              </a:spcAft>
              <a:defRPr/>
            </a:pPr>
            <a:r>
              <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Web</a:t>
            </a:r>
            <a:r>
              <a:rPr lang="zh-CN" alt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登记</a:t>
            </a:r>
            <a:endParaRPr lang="en-US"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a:p>
            <a:pPr marL="282575" indent="-282575" fontAlgn="auto">
              <a:spcBef>
                <a:spcPts val="0"/>
              </a:spcBef>
              <a:spcAft>
                <a:spcPts val="300"/>
              </a:spcAft>
              <a:buFontTx/>
              <a:buBlip>
                <a:blip r:embed="rId5"/>
              </a:buBlip>
              <a:defRPr/>
            </a:pP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移除先钱的</a:t>
            </a: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ActiveX® </a:t>
            </a: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注册控件</a:t>
            </a: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Times New Roman"/>
              </a:rPr>
              <a:t>- XEnroll.dll </a:t>
            </a:r>
          </a:p>
          <a:p>
            <a:pPr marL="282575" indent="-282575" fontAlgn="auto">
              <a:spcBef>
                <a:spcPts val="0"/>
              </a:spcBef>
              <a:spcAft>
                <a:spcPts val="300"/>
              </a:spcAft>
              <a:buFontTx/>
              <a:buBlip>
                <a:blip r:embed="rId5"/>
              </a:buBlip>
              <a:defRPr/>
            </a:pP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增加新的</a:t>
            </a: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COM </a:t>
            </a:r>
            <a:r>
              <a:rPr lang="zh-CN" alt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注册控件</a:t>
            </a:r>
            <a:r>
              <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pitchFamily="34" charset="0"/>
              </a:rPr>
              <a:t> - CertEnroll.dll</a:t>
            </a:r>
            <a:endParaRPr lang="en-US" sz="200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168980" name="Group 22"/>
          <p:cNvGrpSpPr>
            <a:grpSpLocks/>
          </p:cNvGrpSpPr>
          <p:nvPr/>
        </p:nvGrpSpPr>
        <p:grpSpPr bwMode="auto">
          <a:xfrm>
            <a:off x="8220075" y="0"/>
            <a:ext cx="971550" cy="790575"/>
            <a:chOff x="8220456" y="0"/>
            <a:chExt cx="971178" cy="791308"/>
          </a:xfrm>
        </p:grpSpPr>
        <p:sp>
          <p:nvSpPr>
            <p:cNvPr id="24" name="Teardrop 23"/>
            <p:cNvSpPr/>
            <p:nvPr/>
          </p:nvSpPr>
          <p:spPr bwMode="auto">
            <a:xfrm>
              <a:off x="8229600" y="0"/>
              <a:ext cx="923192" cy="791308"/>
            </a:xfrm>
            <a:prstGeom prst="teardrop">
              <a:avLst/>
            </a:prstGeom>
            <a:gradFill flip="none" rotWithShape="1">
              <a:gsLst>
                <a:gs pos="0">
                  <a:srgbClr val="C00000">
                    <a:alpha val="50000"/>
                  </a:srgbClr>
                </a:gs>
                <a:gs pos="50000">
                  <a:srgbClr val="FF0000">
                    <a:alpha val="30000"/>
                  </a:srgbClr>
                </a:gs>
                <a:gs pos="100000">
                  <a:srgbClr val="FF5353">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7" name="TextBox 26"/>
            <p:cNvSpPr txBox="1"/>
            <p:nvPr/>
          </p:nvSpPr>
          <p:spPr>
            <a:xfrm>
              <a:off x="8220456" y="255825"/>
              <a:ext cx="971178" cy="292371"/>
            </a:xfrm>
            <a:prstGeom prst="rect">
              <a:avLst/>
            </a:prstGeom>
            <a:noFill/>
          </p:spPr>
          <p:txBody>
            <a:bodyPr>
              <a:spAutoFit/>
            </a:bodyPr>
            <a:lstStyle/>
            <a:p>
              <a:pPr fontAlgn="auto">
                <a:spcBef>
                  <a:spcPts val="0"/>
                </a:spcBef>
                <a:spcAft>
                  <a:spcPts val="0"/>
                </a:spcAft>
                <a:defRPr/>
              </a:pPr>
              <a:r>
                <a:rPr lang="en-US" sz="1300" dirty="0">
                  <a:solidFill>
                    <a:srgbClr val="FFFFFF"/>
                  </a:solidFill>
                  <a:latin typeface="微软雅黑" pitchFamily="34" charset="-122"/>
                  <a:ea typeface="微软雅黑" pitchFamily="34" charset="-122"/>
                </a:rPr>
                <a:t>Security</a:t>
              </a:r>
              <a:endParaRPr lang="en-US" sz="1300" dirty="0">
                <a:solidFill>
                  <a:srgbClr val="FFFFFF"/>
                </a:solidFill>
                <a:latin typeface="微软雅黑" pitchFamily="34" charset="-122"/>
                <a:ea typeface="微软雅黑" pitchFamily="34" charset="-122"/>
              </a:endParaRPr>
            </a:p>
          </p:txBody>
        </p:sp>
      </p:grpSp>
      <p:sp>
        <p:nvSpPr>
          <p:cNvPr id="168981" name="TextBox 22">
            <a:hlinkClick r:id="rId6"/>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35"/>
                                      </p:to>
                                    </p:set>
                                    <p:animEffect filter="image" prLst="opacity: 0.35">
                                      <p:cBhvr rctx="IE">
                                        <p:cTn id="7" dur="indefinite"/>
                                        <p:tgtEl>
                                          <p:spTgt spid="2"/>
                                        </p:tgtEl>
                                      </p:cBhvr>
                                    </p:animEffect>
                                  </p:childTnLst>
                                </p:cTn>
                              </p:par>
                              <p:par>
                                <p:cTn id="8" presetID="9" presetClass="emph" presetSubtype="0" nodeType="withEffect">
                                  <p:stCondLst>
                                    <p:cond delay="0"/>
                                  </p:stCondLst>
                                  <p:childTnLst>
                                    <p:set>
                                      <p:cBhvr rctx="PPT">
                                        <p:cTn id="9" dur="indefinite"/>
                                        <p:tgtEl>
                                          <p:spTgt spid="602113"/>
                                        </p:tgtEl>
                                        <p:attrNameLst>
                                          <p:attrName>style.opacity</p:attrName>
                                        </p:attrNameLst>
                                      </p:cBhvr>
                                      <p:to>
                                        <p:strVal val="0.35"/>
                                      </p:to>
                                    </p:set>
                                    <p:animEffect filter="image" prLst="opacity: 0.35">
                                      <p:cBhvr rctx="IE">
                                        <p:cTn id="10" dur="indefinite"/>
                                        <p:tgtEl>
                                          <p:spTgt spid="602113"/>
                                        </p:tgtEl>
                                      </p:cBhvr>
                                    </p:animEffect>
                                  </p:childTnLst>
                                </p:cTn>
                              </p:par>
                            </p:childTnLst>
                          </p:cTn>
                        </p:par>
                        <p:par>
                          <p:cTn id="11" fill="hold">
                            <p:stCondLst>
                              <p:cond delay="0"/>
                            </p:stCondLst>
                            <p:childTnLst>
                              <p:par>
                                <p:cTn id="12" presetID="23" presetClass="entr" presetSubtype="52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ppt_x</p:attrName>
                                        </p:attrNameLst>
                                      </p:cBhvr>
                                      <p:tavLst>
                                        <p:tav tm="0">
                                          <p:val>
                                            <p:fltVal val="0.5"/>
                                          </p:val>
                                        </p:tav>
                                        <p:tav tm="100000">
                                          <p:val>
                                            <p:strVal val="#ppt_x"/>
                                          </p:val>
                                        </p:tav>
                                      </p:tavLst>
                                    </p:anim>
                                    <p:anim calcmode="lin" valueType="num">
                                      <p:cBhvr>
                                        <p:cTn id="17" dur="1000" fill="hold"/>
                                        <p:tgtEl>
                                          <p:spTgt spid="12"/>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wipe(left)">
                                      <p:cBhvr>
                                        <p:cTn id="21" dur="1000"/>
                                        <p:tgtEl>
                                          <p:spTgt spid="17">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wipe(left)">
                                      <p:cBhvr>
                                        <p:cTn id="24" dur="1000"/>
                                        <p:tgtEl>
                                          <p:spTgt spid="17">
                                            <p:txEl>
                                              <p:pRg st="1" end="1"/>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wipe(left)">
                                      <p:cBhvr>
                                        <p:cTn id="27" dur="1000"/>
                                        <p:tgtEl>
                                          <p:spTgt spid="1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52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ppt_x</p:attrName>
                                        </p:attrNameLst>
                                      </p:cBhvr>
                                      <p:tavLst>
                                        <p:tav tm="0">
                                          <p:val>
                                            <p:fltVal val="0.5"/>
                                          </p:val>
                                        </p:tav>
                                        <p:tav tm="100000">
                                          <p:val>
                                            <p:strVal val="#ppt_x"/>
                                          </p:val>
                                        </p:tav>
                                      </p:tavLst>
                                    </p:anim>
                                    <p:anim calcmode="lin" valueType="num">
                                      <p:cBhvr>
                                        <p:cTn id="35" dur="1000" fill="hold"/>
                                        <p:tgtEl>
                                          <p:spTgt spid="14"/>
                                        </p:tgtEl>
                                        <p:attrNameLst>
                                          <p:attrName>ppt_y</p:attrName>
                                        </p:attrNameLst>
                                      </p:cBhvr>
                                      <p:tavLst>
                                        <p:tav tm="0">
                                          <p:val>
                                            <p:fltVal val="0.5"/>
                                          </p:val>
                                        </p:tav>
                                        <p:tav tm="100000">
                                          <p:val>
                                            <p:strVal val="#ppt_y"/>
                                          </p:val>
                                        </p:tav>
                                      </p:tavLst>
                                    </p:anim>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wipe(left)">
                                      <p:cBhvr>
                                        <p:cTn id="39" dur="1000"/>
                                        <p:tgtEl>
                                          <p:spTgt spid="20">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animEffect transition="in" filter="wipe(left)">
                                      <p:cBhvr>
                                        <p:cTn id="42" dur="1000"/>
                                        <p:tgtEl>
                                          <p:spTgt spid="20">
                                            <p:txEl>
                                              <p:pRg st="1" end="1"/>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animEffect transition="in" filter="wipe(left)">
                                      <p:cBhvr>
                                        <p:cTn id="45" dur="1000"/>
                                        <p:tgtEl>
                                          <p:spTgt spid="20">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52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ppt_x</p:attrName>
                                        </p:attrNameLst>
                                      </p:cBhvr>
                                      <p:tavLst>
                                        <p:tav tm="0">
                                          <p:val>
                                            <p:fltVal val="0.5"/>
                                          </p:val>
                                        </p:tav>
                                        <p:tav tm="100000">
                                          <p:val>
                                            <p:strVal val="#ppt_x"/>
                                          </p:val>
                                        </p:tav>
                                      </p:tavLst>
                                    </p:anim>
                                    <p:anim calcmode="lin" valueType="num">
                                      <p:cBhvr>
                                        <p:cTn id="53" dur="1000" fill="hold"/>
                                        <p:tgtEl>
                                          <p:spTgt spid="16"/>
                                        </p:tgtEl>
                                        <p:attrNameLst>
                                          <p:attrName>ppt_y</p:attrName>
                                        </p:attrNameLst>
                                      </p:cBhvr>
                                      <p:tavLst>
                                        <p:tav tm="0">
                                          <p:val>
                                            <p:fltVal val="0.5"/>
                                          </p:val>
                                        </p:tav>
                                        <p:tav tm="100000">
                                          <p:val>
                                            <p:strVal val="#ppt_y"/>
                                          </p:val>
                                        </p:tav>
                                      </p:tavLst>
                                    </p:anim>
                                  </p:childTnLst>
                                </p:cTn>
                              </p:par>
                              <p:par>
                                <p:cTn id="54" presetID="22" presetClass="entr" presetSubtype="8" fill="hold" nodeType="with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Effect transition="in" filter="wipe(left)">
                                      <p:cBhvr>
                                        <p:cTn id="56" dur="1000"/>
                                        <p:tgtEl>
                                          <p:spTgt spid="21">
                                            <p:txEl>
                                              <p:pRg st="1" end="1"/>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wipe(left)">
                                      <p:cBhvr>
                                        <p:cTn id="59" dur="1000"/>
                                        <p:tgtEl>
                                          <p:spTgt spid="21">
                                            <p:txEl>
                                              <p:pRg st="0" end="0"/>
                                            </p:txEl>
                                          </p:spTgt>
                                        </p:tgtEl>
                                      </p:cBhvr>
                                    </p:animEffect>
                                  </p:childTnLst>
                                </p:cTn>
                              </p:par>
                              <p:par>
                                <p:cTn id="60" presetID="22" presetClass="entr" presetSubtype="8" fill="hold" nodeType="withEffect">
                                  <p:stCondLst>
                                    <p:cond delay="0"/>
                                  </p:stCondLst>
                                  <p:childTnLst>
                                    <p:set>
                                      <p:cBhvr>
                                        <p:cTn id="61" dur="1" fill="hold">
                                          <p:stCondLst>
                                            <p:cond delay="0"/>
                                          </p:stCondLst>
                                        </p:cTn>
                                        <p:tgtEl>
                                          <p:spTgt spid="21">
                                            <p:txEl>
                                              <p:pRg st="2" end="2"/>
                                            </p:txEl>
                                          </p:spTgt>
                                        </p:tgtEl>
                                        <p:attrNameLst>
                                          <p:attrName>style.visibility</p:attrName>
                                        </p:attrNameLst>
                                      </p:cBhvr>
                                      <p:to>
                                        <p:strVal val="visible"/>
                                      </p:to>
                                    </p:set>
                                    <p:animEffect transition="in" filter="wipe(left)">
                                      <p:cBhvr>
                                        <p:cTn id="62" dur="1000"/>
                                        <p:tgtEl>
                                          <p:spTgt spid="21">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3" presetClass="entr" presetSubtype="528"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1000" fill="hold"/>
                                        <p:tgtEl>
                                          <p:spTgt spid="19"/>
                                        </p:tgtEl>
                                        <p:attrNameLst>
                                          <p:attrName>ppt_w</p:attrName>
                                        </p:attrNameLst>
                                      </p:cBhvr>
                                      <p:tavLst>
                                        <p:tav tm="0">
                                          <p:val>
                                            <p:fltVal val="0"/>
                                          </p:val>
                                        </p:tav>
                                        <p:tav tm="100000">
                                          <p:val>
                                            <p:strVal val="#ppt_w"/>
                                          </p:val>
                                        </p:tav>
                                      </p:tavLst>
                                    </p:anim>
                                    <p:anim calcmode="lin" valueType="num">
                                      <p:cBhvr>
                                        <p:cTn id="68" dur="1000" fill="hold"/>
                                        <p:tgtEl>
                                          <p:spTgt spid="19"/>
                                        </p:tgtEl>
                                        <p:attrNameLst>
                                          <p:attrName>ppt_h</p:attrName>
                                        </p:attrNameLst>
                                      </p:cBhvr>
                                      <p:tavLst>
                                        <p:tav tm="0">
                                          <p:val>
                                            <p:fltVal val="0"/>
                                          </p:val>
                                        </p:tav>
                                        <p:tav tm="100000">
                                          <p:val>
                                            <p:strVal val="#ppt_h"/>
                                          </p:val>
                                        </p:tav>
                                      </p:tavLst>
                                    </p:anim>
                                    <p:anim calcmode="lin" valueType="num">
                                      <p:cBhvr>
                                        <p:cTn id="69" dur="1000" fill="hold"/>
                                        <p:tgtEl>
                                          <p:spTgt spid="19"/>
                                        </p:tgtEl>
                                        <p:attrNameLst>
                                          <p:attrName>ppt_x</p:attrName>
                                        </p:attrNameLst>
                                      </p:cBhvr>
                                      <p:tavLst>
                                        <p:tav tm="0">
                                          <p:val>
                                            <p:fltVal val="0.5"/>
                                          </p:val>
                                        </p:tav>
                                        <p:tav tm="100000">
                                          <p:val>
                                            <p:strVal val="#ppt_x"/>
                                          </p:val>
                                        </p:tav>
                                      </p:tavLst>
                                    </p:anim>
                                    <p:anim calcmode="lin" valueType="num">
                                      <p:cBhvr>
                                        <p:cTn id="70" dur="1000" fill="hold"/>
                                        <p:tgtEl>
                                          <p:spTgt spid="19"/>
                                        </p:tgtEl>
                                        <p:attrNameLst>
                                          <p:attrName>ppt_y</p:attrName>
                                        </p:attrNameLst>
                                      </p:cBhvr>
                                      <p:tavLst>
                                        <p:tav tm="0">
                                          <p:val>
                                            <p:fltVal val="0.5"/>
                                          </p:val>
                                        </p:tav>
                                        <p:tav tm="100000">
                                          <p:val>
                                            <p:strVal val="#ppt_y"/>
                                          </p:val>
                                        </p:tav>
                                      </p:tavLst>
                                    </p:anim>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22">
                                            <p:txEl>
                                              <p:pRg st="0" end="0"/>
                                            </p:txEl>
                                          </p:spTgt>
                                        </p:tgtEl>
                                        <p:attrNameLst>
                                          <p:attrName>style.visibility</p:attrName>
                                        </p:attrNameLst>
                                      </p:cBhvr>
                                      <p:to>
                                        <p:strVal val="visible"/>
                                      </p:to>
                                    </p:set>
                                    <p:animEffect transition="in" filter="wipe(left)">
                                      <p:cBhvr>
                                        <p:cTn id="74" dur="1000"/>
                                        <p:tgtEl>
                                          <p:spTgt spid="22">
                                            <p:txEl>
                                              <p:pRg st="0" end="0"/>
                                            </p:txEl>
                                          </p:spTgt>
                                        </p:tgtEl>
                                      </p:cBhvr>
                                    </p:animEffect>
                                  </p:childTnLst>
                                </p:cTn>
                              </p:par>
                              <p:par>
                                <p:cTn id="75" presetID="22" presetClass="entr" presetSubtype="8" fill="hold" nodeType="withEffect">
                                  <p:stCondLst>
                                    <p:cond delay="0"/>
                                  </p:stCondLst>
                                  <p:childTnLst>
                                    <p:set>
                                      <p:cBhvr>
                                        <p:cTn id="76" dur="1" fill="hold">
                                          <p:stCondLst>
                                            <p:cond delay="0"/>
                                          </p:stCondLst>
                                        </p:cTn>
                                        <p:tgtEl>
                                          <p:spTgt spid="22">
                                            <p:txEl>
                                              <p:pRg st="1" end="1"/>
                                            </p:txEl>
                                          </p:spTgt>
                                        </p:tgtEl>
                                        <p:attrNameLst>
                                          <p:attrName>style.visibility</p:attrName>
                                        </p:attrNameLst>
                                      </p:cBhvr>
                                      <p:to>
                                        <p:strVal val="visible"/>
                                      </p:to>
                                    </p:set>
                                    <p:animEffect transition="in" filter="wipe(left)">
                                      <p:cBhvr>
                                        <p:cTn id="77" dur="1000"/>
                                        <p:tgtEl>
                                          <p:spTgt spid="22">
                                            <p:txEl>
                                              <p:pRg st="1" end="1"/>
                                            </p:txEl>
                                          </p:spTgt>
                                        </p:tgtEl>
                                      </p:cBhvr>
                                    </p:animEffect>
                                  </p:childTnLst>
                                </p:cTn>
                              </p:par>
                              <p:par>
                                <p:cTn id="78" presetID="22" presetClass="entr" presetSubtype="8" fill="hold" nodeType="withEffect">
                                  <p:stCondLst>
                                    <p:cond delay="0"/>
                                  </p:stCondLst>
                                  <p:childTnLst>
                                    <p:set>
                                      <p:cBhvr>
                                        <p:cTn id="79" dur="1" fill="hold">
                                          <p:stCondLst>
                                            <p:cond delay="0"/>
                                          </p:stCondLst>
                                        </p:cTn>
                                        <p:tgtEl>
                                          <p:spTgt spid="22">
                                            <p:txEl>
                                              <p:pRg st="2" end="2"/>
                                            </p:txEl>
                                          </p:spTgt>
                                        </p:tgtEl>
                                        <p:attrNameLst>
                                          <p:attrName>style.visibility</p:attrName>
                                        </p:attrNameLst>
                                      </p:cBhvr>
                                      <p:to>
                                        <p:strVal val="visible"/>
                                      </p:to>
                                    </p:set>
                                    <p:animEffect transition="in" filter="wipe(left)">
                                      <p:cBhvr>
                                        <p:cTn id="80"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191069" y="3712192"/>
            <a:ext cx="8775510" cy="3009622"/>
          </a:xfrm>
          <a:prstGeom prst="roundRect">
            <a:avLst>
              <a:gd name="adj" fmla="val 10272"/>
            </a:avLst>
          </a:prstGeom>
          <a:gradFill flip="none" rotWithShape="1">
            <a:gsLst>
              <a:gs pos="10000">
                <a:schemeClr val="accent2">
                  <a:lumMod val="50000"/>
                  <a:alpha val="80000"/>
                </a:schemeClr>
              </a:gs>
              <a:gs pos="100000">
                <a:schemeClr val="accent2">
                  <a:alpha val="80000"/>
                </a:schemeClr>
              </a:gs>
            </a:gsLst>
            <a:lin ang="2700000" scaled="1"/>
            <a:tileRect/>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11" name="Rectangle 10"/>
          <p:cNvSpPr/>
          <p:nvPr/>
        </p:nvSpPr>
        <p:spPr bwMode="auto">
          <a:xfrm>
            <a:off x="0" y="1132764"/>
            <a:ext cx="9144000" cy="2101756"/>
          </a:xfrm>
          <a:prstGeom prst="rect">
            <a:avLst/>
          </a:prstGeom>
          <a:gradFill flip="none" rotWithShape="1">
            <a:gsLst>
              <a:gs pos="0">
                <a:schemeClr val="accent2">
                  <a:alpha val="0"/>
                </a:schemeClr>
              </a:gs>
              <a:gs pos="50000">
                <a:schemeClr val="accent2">
                  <a:alpha val="90000"/>
                </a:schemeClr>
              </a:gs>
              <a:gs pos="100000">
                <a:schemeClr val="accent2">
                  <a:alpha val="0"/>
                </a:schemeClr>
              </a:gs>
            </a:gsLst>
            <a:lin ang="0" scaled="1"/>
            <a:tileRect/>
          </a:gradFill>
          <a:ln w="12700" cap="flat" cmpd="sng" algn="ctr">
            <a:noFill/>
            <a:prstDash val="solid"/>
            <a:round/>
            <a:headEnd type="none" w="med" len="med"/>
            <a:tailEnd type="none" w="med" len="med"/>
          </a:ln>
          <a:effectLst>
            <a:softEdge rad="31750"/>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18" name="Rectangle 19"/>
          <p:cNvSpPr txBox="1">
            <a:spLocks noChangeArrowheads="1"/>
          </p:cNvSpPr>
          <p:nvPr/>
        </p:nvSpPr>
        <p:spPr bwMode="auto">
          <a:xfrm>
            <a:off x="0" y="92075"/>
            <a:ext cx="9177338" cy="641350"/>
          </a:xfrm>
          <a:prstGeom prst="rect">
            <a:avLst/>
          </a:prstGeom>
          <a:noFill/>
          <a:ln w="9525" algn="ctr">
            <a:noFill/>
            <a:miter lim="800000"/>
            <a:headEnd/>
            <a:tailEnd/>
          </a:ln>
        </p:spPr>
        <p:txBody>
          <a:bodyPr>
            <a:spAutoFit/>
          </a:bodyPr>
          <a:lstStyle/>
          <a:p>
            <a:pPr>
              <a:lnSpc>
                <a:spcPct val="90000"/>
              </a:lnSpc>
              <a:defRPr/>
            </a:pPr>
            <a:r>
              <a:rPr lang="zh-CN" altLang="en-US"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下一代加密技术</a:t>
            </a:r>
            <a:endParaRPr lang="en-GB" sz="4000" kern="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171016" name="Group 37"/>
          <p:cNvGrpSpPr>
            <a:grpSpLocks/>
          </p:cNvGrpSpPr>
          <p:nvPr/>
        </p:nvGrpSpPr>
        <p:grpSpPr bwMode="auto">
          <a:xfrm>
            <a:off x="498475" y="1119188"/>
            <a:ext cx="2012950" cy="2019300"/>
            <a:chOff x="1601" y="1166"/>
            <a:chExt cx="2908" cy="2100"/>
          </a:xfrm>
        </p:grpSpPr>
        <p:pic>
          <p:nvPicPr>
            <p:cNvPr id="171027" name="Picture 38" descr="binary code"/>
            <p:cNvPicPr>
              <a:picLocks noChangeAspect="1" noChangeArrowheads="1"/>
            </p:cNvPicPr>
            <p:nvPr/>
          </p:nvPicPr>
          <p:blipFill>
            <a:blip r:embed="rId3"/>
            <a:srcRect/>
            <a:stretch>
              <a:fillRect/>
            </a:stretch>
          </p:blipFill>
          <p:spPr bwMode="auto">
            <a:xfrm>
              <a:off x="1601" y="1166"/>
              <a:ext cx="727" cy="1987"/>
            </a:xfrm>
            <a:prstGeom prst="rect">
              <a:avLst/>
            </a:prstGeom>
            <a:noFill/>
            <a:ln w="9525">
              <a:noFill/>
              <a:miter lim="800000"/>
              <a:headEnd/>
              <a:tailEnd/>
            </a:ln>
          </p:spPr>
        </p:pic>
        <p:pic>
          <p:nvPicPr>
            <p:cNvPr id="171028" name="Picture 39" descr="binary code"/>
            <p:cNvPicPr>
              <a:picLocks noChangeAspect="1" noChangeArrowheads="1"/>
            </p:cNvPicPr>
            <p:nvPr/>
          </p:nvPicPr>
          <p:blipFill>
            <a:blip r:embed="rId3"/>
            <a:srcRect/>
            <a:stretch>
              <a:fillRect/>
            </a:stretch>
          </p:blipFill>
          <p:spPr bwMode="auto">
            <a:xfrm>
              <a:off x="2328" y="1279"/>
              <a:ext cx="727" cy="1987"/>
            </a:xfrm>
            <a:prstGeom prst="rect">
              <a:avLst/>
            </a:prstGeom>
            <a:noFill/>
            <a:ln w="9525">
              <a:noFill/>
              <a:miter lim="800000"/>
              <a:headEnd/>
              <a:tailEnd/>
            </a:ln>
          </p:spPr>
        </p:pic>
        <p:pic>
          <p:nvPicPr>
            <p:cNvPr id="171029" name="Picture 40" descr="binary code"/>
            <p:cNvPicPr>
              <a:picLocks noChangeAspect="1" noChangeArrowheads="1"/>
            </p:cNvPicPr>
            <p:nvPr/>
          </p:nvPicPr>
          <p:blipFill>
            <a:blip r:embed="rId3"/>
            <a:srcRect/>
            <a:stretch>
              <a:fillRect/>
            </a:stretch>
          </p:blipFill>
          <p:spPr bwMode="auto">
            <a:xfrm>
              <a:off x="3055" y="1279"/>
              <a:ext cx="727" cy="1987"/>
            </a:xfrm>
            <a:prstGeom prst="rect">
              <a:avLst/>
            </a:prstGeom>
            <a:noFill/>
            <a:ln w="9525">
              <a:noFill/>
              <a:miter lim="800000"/>
              <a:headEnd/>
              <a:tailEnd/>
            </a:ln>
          </p:spPr>
        </p:pic>
        <p:pic>
          <p:nvPicPr>
            <p:cNvPr id="171030" name="Picture 41" descr="binary code"/>
            <p:cNvPicPr>
              <a:picLocks noChangeAspect="1" noChangeArrowheads="1"/>
            </p:cNvPicPr>
            <p:nvPr/>
          </p:nvPicPr>
          <p:blipFill>
            <a:blip r:embed="rId3"/>
            <a:srcRect/>
            <a:stretch>
              <a:fillRect/>
            </a:stretch>
          </p:blipFill>
          <p:spPr bwMode="auto">
            <a:xfrm>
              <a:off x="3782" y="1279"/>
              <a:ext cx="727" cy="1987"/>
            </a:xfrm>
            <a:prstGeom prst="rect">
              <a:avLst/>
            </a:prstGeom>
            <a:noFill/>
            <a:ln w="9525">
              <a:noFill/>
              <a:miter lim="800000"/>
              <a:headEnd/>
              <a:tailEnd/>
            </a:ln>
          </p:spPr>
        </p:pic>
      </p:grpSp>
      <p:sp>
        <p:nvSpPr>
          <p:cNvPr id="10" name="TextBox 9"/>
          <p:cNvSpPr txBox="1"/>
          <p:nvPr/>
        </p:nvSpPr>
        <p:spPr>
          <a:xfrm>
            <a:off x="2238375" y="1746250"/>
            <a:ext cx="6415088" cy="1066800"/>
          </a:xfrm>
          <a:prstGeom prst="rect">
            <a:avLst/>
          </a:prstGeom>
          <a:noFill/>
        </p:spPr>
        <p:txBody>
          <a:bodyPr>
            <a:spAutoFit/>
          </a:bodyPr>
          <a:lstStyle/>
          <a:p>
            <a:r>
              <a:rPr lang="en-US" altLang="zh-CN" sz="3200">
                <a:solidFill>
                  <a:srgbClr val="FFFFFF"/>
                </a:solidFill>
                <a:effectLst>
                  <a:outerShdw blurRad="38100" dist="38100" dir="2700000" algn="tl">
                    <a:srgbClr val="000000"/>
                  </a:outerShdw>
                </a:effectLst>
                <a:latin typeface="微软雅黑" pitchFamily="34" charset="-122"/>
                <a:ea typeface="微软雅黑" pitchFamily="34" charset="-122"/>
                <a:cs typeface="Times New Roman" pitchFamily="18" charset="0"/>
              </a:rPr>
              <a:t>Cryptography Next Generation (CNG) </a:t>
            </a:r>
          </a:p>
        </p:txBody>
      </p:sp>
      <p:sp>
        <p:nvSpPr>
          <p:cNvPr id="12" name="Rectangle 11"/>
          <p:cNvSpPr/>
          <p:nvPr/>
        </p:nvSpPr>
        <p:spPr>
          <a:xfrm>
            <a:off x="266700" y="3892550"/>
            <a:ext cx="8631238" cy="1768475"/>
          </a:xfrm>
          <a:prstGeom prst="rect">
            <a:avLst/>
          </a:prstGeom>
        </p:spPr>
        <p:txBody>
          <a:bodyPr>
            <a:spAutoFit/>
          </a:bodyPr>
          <a:lstStyle/>
          <a:p>
            <a:pPr marL="282575" indent="-282575">
              <a:spcAft>
                <a:spcPts val="300"/>
              </a:spcAft>
              <a:buFontTx/>
              <a:buBlip>
                <a:blip r:embed="rId4"/>
              </a:buBlip>
            </a:pPr>
            <a:r>
              <a:rPr lang="zh-CN" altLang="en-US" sz="2000">
                <a:solidFill>
                  <a:srgbClr val="FFFFFF"/>
                </a:solidFill>
                <a:latin typeface="微软雅黑" pitchFamily="34" charset="-122"/>
                <a:ea typeface="微软雅黑" pitchFamily="34" charset="-122"/>
                <a:cs typeface="Arial" charset="0"/>
              </a:rPr>
              <a:t>包括新的加密算法</a:t>
            </a:r>
            <a:r>
              <a:rPr lang="en-US" altLang="zh-CN" sz="2000">
                <a:solidFill>
                  <a:srgbClr val="FFFFFF"/>
                </a:solidFill>
                <a:latin typeface="微软雅黑" pitchFamily="34" charset="-122"/>
                <a:ea typeface="微软雅黑" pitchFamily="34" charset="-122"/>
                <a:cs typeface="Arial" charset="0"/>
              </a:rPr>
              <a:t>, </a:t>
            </a:r>
            <a:r>
              <a:rPr lang="zh-CN" altLang="en-US" sz="2000">
                <a:solidFill>
                  <a:srgbClr val="FFFFFF"/>
                </a:solidFill>
                <a:latin typeface="微软雅黑" pitchFamily="34" charset="-122"/>
                <a:ea typeface="微软雅黑" pitchFamily="34" charset="-122"/>
                <a:cs typeface="Arial" charset="0"/>
              </a:rPr>
              <a:t>数字签名</a:t>
            </a:r>
            <a:r>
              <a:rPr lang="en-US" altLang="zh-CN" sz="2000">
                <a:solidFill>
                  <a:srgbClr val="FFFFFF"/>
                </a:solidFill>
                <a:latin typeface="微软雅黑" pitchFamily="34" charset="-122"/>
                <a:ea typeface="微软雅黑" pitchFamily="34" charset="-122"/>
                <a:cs typeface="Arial" charset="0"/>
              </a:rPr>
              <a:t>, </a:t>
            </a:r>
            <a:r>
              <a:rPr lang="zh-CN" altLang="en-US" sz="2000">
                <a:solidFill>
                  <a:srgbClr val="FFFFFF"/>
                </a:solidFill>
                <a:latin typeface="微软雅黑" pitchFamily="34" charset="-122"/>
                <a:ea typeface="微软雅黑" pitchFamily="34" charset="-122"/>
                <a:cs typeface="Arial" charset="0"/>
              </a:rPr>
              <a:t>关键交换</a:t>
            </a:r>
            <a:r>
              <a:rPr lang="en-US" altLang="zh-CN" sz="2000">
                <a:solidFill>
                  <a:srgbClr val="FFFFFF"/>
                </a:solidFill>
                <a:latin typeface="微软雅黑" pitchFamily="34" charset="-122"/>
                <a:ea typeface="微软雅黑" pitchFamily="34" charset="-122"/>
                <a:cs typeface="Arial" charset="0"/>
              </a:rPr>
              <a:t>, </a:t>
            </a:r>
            <a:r>
              <a:rPr lang="zh-CN" altLang="en-US" sz="2000">
                <a:solidFill>
                  <a:srgbClr val="FFFFFF"/>
                </a:solidFill>
                <a:latin typeface="微软雅黑" pitchFamily="34" charset="-122"/>
                <a:ea typeface="微软雅黑" pitchFamily="34" charset="-122"/>
                <a:cs typeface="Arial" charset="0"/>
              </a:rPr>
              <a:t>及散列法</a:t>
            </a:r>
          </a:p>
          <a:p>
            <a:pPr marL="282575" indent="-282575">
              <a:spcAft>
                <a:spcPts val="300"/>
              </a:spcAft>
              <a:buFontTx/>
              <a:buBlip>
                <a:blip r:embed="rId4"/>
              </a:buBlip>
            </a:pPr>
            <a:r>
              <a:rPr lang="zh-CN" altLang="en-US" sz="2000">
                <a:solidFill>
                  <a:srgbClr val="FFFFFF"/>
                </a:solidFill>
                <a:latin typeface="微软雅黑" pitchFamily="34" charset="-122"/>
                <a:ea typeface="微软雅黑" pitchFamily="34" charset="-122"/>
                <a:cs typeface="Arial" charset="0"/>
              </a:rPr>
              <a:t>支持在核心模式下加密</a:t>
            </a:r>
          </a:p>
          <a:p>
            <a:pPr marL="282575" indent="-282575">
              <a:spcAft>
                <a:spcPts val="300"/>
              </a:spcAft>
              <a:buFontTx/>
              <a:buBlip>
                <a:blip r:embed="rId4"/>
              </a:buBlip>
            </a:pPr>
            <a:r>
              <a:rPr lang="zh-CN" altLang="en-US" sz="2000">
                <a:solidFill>
                  <a:srgbClr val="FFFFFF"/>
                </a:solidFill>
                <a:latin typeface="微软雅黑" pitchFamily="34" charset="-122"/>
                <a:ea typeface="微软雅黑" pitchFamily="34" charset="-122"/>
                <a:cs typeface="Arial" charset="0"/>
              </a:rPr>
              <a:t>支持目前</a:t>
            </a:r>
            <a:r>
              <a:rPr lang="en-US" altLang="zh-CN" sz="2000">
                <a:solidFill>
                  <a:srgbClr val="FFFFFF"/>
                </a:solidFill>
                <a:latin typeface="微软雅黑" pitchFamily="34" charset="-122"/>
                <a:ea typeface="微软雅黑" pitchFamily="34" charset="-122"/>
                <a:cs typeface="Arial" charset="0"/>
              </a:rPr>
              <a:t>CryptoAPI 1.0 </a:t>
            </a:r>
            <a:r>
              <a:rPr lang="zh-CN" altLang="en-US" sz="2000">
                <a:solidFill>
                  <a:srgbClr val="FFFFFF"/>
                </a:solidFill>
                <a:latin typeface="微软雅黑" pitchFamily="34" charset="-122"/>
                <a:ea typeface="微软雅黑" pitchFamily="34" charset="-122"/>
                <a:cs typeface="Arial" charset="0"/>
              </a:rPr>
              <a:t>算法</a:t>
            </a:r>
          </a:p>
          <a:p>
            <a:pPr marL="282575" indent="-282575">
              <a:spcAft>
                <a:spcPts val="300"/>
              </a:spcAft>
              <a:buFontTx/>
              <a:buBlip>
                <a:blip r:embed="rId4"/>
              </a:buBlip>
            </a:pPr>
            <a:r>
              <a:rPr lang="zh-CN" altLang="en-US" sz="2000">
                <a:solidFill>
                  <a:srgbClr val="FFFFFF"/>
                </a:solidFill>
                <a:latin typeface="微软雅黑" pitchFamily="34" charset="-122"/>
                <a:ea typeface="微软雅黑" pitchFamily="34" charset="-122"/>
                <a:cs typeface="Arial" charset="0"/>
              </a:rPr>
              <a:t>支持</a:t>
            </a:r>
            <a:r>
              <a:rPr lang="en-US" altLang="zh-CN" sz="2000">
                <a:solidFill>
                  <a:srgbClr val="FFFFFF"/>
                </a:solidFill>
                <a:latin typeface="微软雅黑" pitchFamily="34" charset="-122"/>
                <a:ea typeface="微软雅黑" pitchFamily="34" charset="-122"/>
                <a:cs typeface="Arial" charset="0"/>
              </a:rPr>
              <a:t>elliptic curve cryptography (ECC) </a:t>
            </a:r>
            <a:r>
              <a:rPr lang="zh-CN" altLang="en-US" sz="2000">
                <a:solidFill>
                  <a:srgbClr val="FFFFFF"/>
                </a:solidFill>
                <a:latin typeface="微软雅黑" pitchFamily="34" charset="-122"/>
                <a:ea typeface="微软雅黑" pitchFamily="34" charset="-122"/>
                <a:cs typeface="Arial" charset="0"/>
              </a:rPr>
              <a:t>算法</a:t>
            </a:r>
          </a:p>
          <a:p>
            <a:pPr marL="282575" indent="-282575">
              <a:spcAft>
                <a:spcPts val="300"/>
              </a:spcAft>
              <a:buFontTx/>
              <a:buBlip>
                <a:blip r:embed="rId4"/>
              </a:buBlip>
            </a:pPr>
            <a:r>
              <a:rPr lang="zh-CN" altLang="en-US" sz="2000">
                <a:solidFill>
                  <a:srgbClr val="FFFFFF"/>
                </a:solidFill>
                <a:latin typeface="微软雅黑" pitchFamily="34" charset="-122"/>
                <a:ea typeface="微软雅黑" pitchFamily="34" charset="-122"/>
                <a:cs typeface="Arial" charset="0"/>
              </a:rPr>
              <a:t>执行简单加密操作，比如创建散列法及编码及解码</a:t>
            </a:r>
          </a:p>
        </p:txBody>
      </p:sp>
      <p:pic>
        <p:nvPicPr>
          <p:cNvPr id="171019" name="Picture 1" descr="D:\Aeshen\TechNet 2006\12-December\Msft-longhorn-papers\TDM Deck\Windows Illustration Icons\Keys.png"/>
          <p:cNvPicPr>
            <a:picLocks noChangeAspect="1" noChangeArrowheads="1"/>
          </p:cNvPicPr>
          <p:nvPr/>
        </p:nvPicPr>
        <p:blipFill>
          <a:blip r:embed="rId5"/>
          <a:srcRect/>
          <a:stretch>
            <a:fillRect/>
          </a:stretch>
        </p:blipFill>
        <p:spPr bwMode="auto">
          <a:xfrm>
            <a:off x="971550" y="1558925"/>
            <a:ext cx="1212850" cy="1212850"/>
          </a:xfrm>
          <a:prstGeom prst="rect">
            <a:avLst/>
          </a:prstGeom>
          <a:noFill/>
          <a:ln w="9525">
            <a:noFill/>
            <a:miter lim="800000"/>
            <a:headEnd/>
            <a:tailEnd/>
          </a:ln>
        </p:spPr>
      </p:pic>
      <p:pic>
        <p:nvPicPr>
          <p:cNvPr id="171020" name="Picture 1" descr="D:\Aeshen\Templates\Sample Documents\New Graphics\Shapes and Graphics\trustworthy computing - security\detection tool magnifier.png"/>
          <p:cNvPicPr>
            <a:picLocks noChangeAspect="1" noChangeArrowheads="1"/>
          </p:cNvPicPr>
          <p:nvPr/>
        </p:nvPicPr>
        <p:blipFill>
          <a:blip r:embed="rId6"/>
          <a:srcRect/>
          <a:stretch>
            <a:fillRect/>
          </a:stretch>
        </p:blipFill>
        <p:spPr bwMode="auto">
          <a:xfrm>
            <a:off x="600075" y="1309688"/>
            <a:ext cx="1528763" cy="2006600"/>
          </a:xfrm>
          <a:prstGeom prst="rect">
            <a:avLst/>
          </a:prstGeom>
          <a:noFill/>
          <a:ln w="9525">
            <a:noFill/>
            <a:miter lim="800000"/>
            <a:headEnd/>
            <a:tailEnd/>
          </a:ln>
        </p:spPr>
      </p:pic>
      <p:grpSp>
        <p:nvGrpSpPr>
          <p:cNvPr id="171021" name="Group 19"/>
          <p:cNvGrpSpPr>
            <a:grpSpLocks/>
          </p:cNvGrpSpPr>
          <p:nvPr/>
        </p:nvGrpSpPr>
        <p:grpSpPr bwMode="auto">
          <a:xfrm>
            <a:off x="8220075" y="0"/>
            <a:ext cx="971550" cy="790575"/>
            <a:chOff x="8220456" y="0"/>
            <a:chExt cx="971178" cy="791308"/>
          </a:xfrm>
        </p:grpSpPr>
        <p:sp>
          <p:nvSpPr>
            <p:cNvPr id="21" name="Teardrop 20"/>
            <p:cNvSpPr/>
            <p:nvPr/>
          </p:nvSpPr>
          <p:spPr bwMode="auto">
            <a:xfrm>
              <a:off x="8229600" y="0"/>
              <a:ext cx="923192" cy="791308"/>
            </a:xfrm>
            <a:prstGeom prst="teardrop">
              <a:avLst/>
            </a:prstGeom>
            <a:gradFill flip="none" rotWithShape="1">
              <a:gsLst>
                <a:gs pos="0">
                  <a:srgbClr val="C00000">
                    <a:alpha val="50000"/>
                  </a:srgbClr>
                </a:gs>
                <a:gs pos="50000">
                  <a:srgbClr val="FF0000">
                    <a:alpha val="30000"/>
                  </a:srgbClr>
                </a:gs>
                <a:gs pos="100000">
                  <a:srgbClr val="FF5353">
                    <a:alpha val="20000"/>
                  </a:srgbClr>
                </a:gs>
              </a:gsLst>
              <a:path path="circle">
                <a:fillToRect t="100000" r="100000"/>
              </a:path>
              <a:tileRect l="-100000" b="-100000"/>
            </a:gra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22" name="TextBox 21"/>
            <p:cNvSpPr txBox="1"/>
            <p:nvPr/>
          </p:nvSpPr>
          <p:spPr>
            <a:xfrm>
              <a:off x="8220456" y="255825"/>
              <a:ext cx="971178" cy="292371"/>
            </a:xfrm>
            <a:prstGeom prst="rect">
              <a:avLst/>
            </a:prstGeom>
            <a:noFill/>
          </p:spPr>
          <p:txBody>
            <a:bodyPr>
              <a:spAutoFit/>
            </a:bodyPr>
            <a:lstStyle/>
            <a:p>
              <a:pPr fontAlgn="auto">
                <a:spcBef>
                  <a:spcPts val="0"/>
                </a:spcBef>
                <a:spcAft>
                  <a:spcPts val="0"/>
                </a:spcAft>
                <a:defRPr/>
              </a:pPr>
              <a:r>
                <a:rPr lang="en-US" sz="1300" dirty="0">
                  <a:solidFill>
                    <a:srgbClr val="FFFFFF"/>
                  </a:solidFill>
                  <a:latin typeface="微软雅黑" pitchFamily="34" charset="-122"/>
                  <a:ea typeface="微软雅黑" pitchFamily="34" charset="-122"/>
                </a:rPr>
                <a:t>Security</a:t>
              </a:r>
              <a:endParaRPr lang="en-US" sz="1300" dirty="0">
                <a:solidFill>
                  <a:srgbClr val="FFFFFF"/>
                </a:solidFill>
                <a:latin typeface="微软雅黑" pitchFamily="34" charset="-122"/>
                <a:ea typeface="微软雅黑" pitchFamily="34" charset="-122"/>
              </a:endParaRPr>
            </a:p>
          </p:txBody>
        </p:sp>
      </p:grpSp>
      <p:sp>
        <p:nvSpPr>
          <p:cNvPr id="171022" name="TextBox 16">
            <a:hlinkClick r:id="rId7"/>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Top)">
                                      <p:cBhvr>
                                        <p:cTn id="7" dur="1000"/>
                                        <p:tgtEl>
                                          <p:spTgt spid="1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1000"/>
                                        <p:tgtEl>
                                          <p:spTgt spid="12">
                                            <p:txEl>
                                              <p:pRg st="0" end="0"/>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1000"/>
                                        <p:tgtEl>
                                          <p:spTgt spid="12">
                                            <p:txEl>
                                              <p:pRg st="1" end="1"/>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left)">
                                      <p:cBhvr>
                                        <p:cTn id="19" dur="1000"/>
                                        <p:tgtEl>
                                          <p:spTgt spid="12">
                                            <p:txEl>
                                              <p:pRg st="2" end="2"/>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wipe(left)">
                                      <p:cBhvr>
                                        <p:cTn id="23" dur="1000"/>
                                        <p:tgtEl>
                                          <p:spTgt spid="12">
                                            <p:txEl>
                                              <p:pRg st="3" end="3"/>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1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ltGray">
          <a:xfrm>
            <a:off x="114300" y="1654176"/>
            <a:ext cx="8915400" cy="4976812"/>
          </a:xfrm>
          <a:prstGeom prst="roundRect">
            <a:avLst/>
          </a:prstGeom>
          <a:gradFill>
            <a:gsLst>
              <a:gs pos="0">
                <a:schemeClr val="accent6">
                  <a:lumMod val="20000"/>
                  <a:lumOff val="80000"/>
                  <a:alpha val="44000"/>
                </a:schemeClr>
              </a:gs>
              <a:gs pos="100000">
                <a:schemeClr val="accent6">
                  <a:alpha val="5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endParaRPr lang="en-US" sz="2800" dirty="0">
              <a:solidFill>
                <a:srgbClr val="FFFFFF"/>
              </a:solidFill>
              <a:effectLst>
                <a:outerShdw blurRad="38100" dist="38100" dir="2700000" algn="tl">
                  <a:srgbClr val="000000">
                    <a:alpha val="43137"/>
                  </a:srgbClr>
                </a:outerShdw>
              </a:effectLst>
            </a:endParaRPr>
          </a:p>
        </p:txBody>
      </p:sp>
      <p:pic>
        <p:nvPicPr>
          <p:cNvPr id="5122" name="Picture 2" descr="C:\Documents and Settings\BSchnabel\Desktop\EventsDVD_FY07\Shapes and Graphics\Roadmaps and traffic signs\road ahead blue arrow.png"/>
          <p:cNvPicPr>
            <a:picLocks noChangeAspect="1" noChangeArrowheads="1"/>
          </p:cNvPicPr>
          <p:nvPr/>
        </p:nvPicPr>
        <p:blipFill>
          <a:blip r:embed="rId3"/>
          <a:srcRect r="20557"/>
          <a:stretch>
            <a:fillRect/>
          </a:stretch>
        </p:blipFill>
        <p:spPr bwMode="auto">
          <a:xfrm>
            <a:off x="825501" y="3164761"/>
            <a:ext cx="7423149" cy="3466226"/>
          </a:xfrm>
          <a:prstGeom prst="rect">
            <a:avLst/>
          </a:prstGeom>
          <a:noFill/>
          <a:effectLst>
            <a:outerShdw blurRad="50800" dist="38100" dir="2700000" algn="tl" rotWithShape="0">
              <a:prstClr val="black">
                <a:alpha val="40000"/>
              </a:prstClr>
            </a:outerShdw>
            <a:softEdge rad="63500"/>
          </a:effectLst>
        </p:spPr>
      </p:pic>
      <p:sp>
        <p:nvSpPr>
          <p:cNvPr id="7171" name="Rectangle 5"/>
          <p:cNvSpPr>
            <a:spLocks noChangeArrowheads="1"/>
          </p:cNvSpPr>
          <p:nvPr/>
        </p:nvSpPr>
        <p:spPr bwMode="auto">
          <a:xfrm>
            <a:off x="38100" y="73025"/>
            <a:ext cx="9105900" cy="1244600"/>
          </a:xfrm>
          <a:prstGeom prst="rect">
            <a:avLst/>
          </a:prstGeom>
          <a:noFill/>
          <a:ln w="9525">
            <a:noFill/>
            <a:miter lim="800000"/>
            <a:headEnd/>
            <a:tailEnd/>
          </a:ln>
        </p:spPr>
        <p:txBody>
          <a:bodyPr anchor="ctr"/>
          <a:lstStyle/>
          <a:p>
            <a:pPr fontAlgn="auto">
              <a:spcBef>
                <a:spcPts val="0"/>
              </a:spcBef>
              <a:spcAft>
                <a:spcPts val="0"/>
              </a:spcAft>
              <a:defRPr/>
            </a:pPr>
            <a:endParaRPr lang="en-GB" sz="3600">
              <a:solidFill>
                <a:srgbClr val="FFFF99"/>
              </a:solidFill>
              <a:latin typeface="Calibri"/>
              <a:ea typeface="+mn-ea"/>
            </a:endParaRPr>
          </a:p>
        </p:txBody>
      </p:sp>
      <p:sp>
        <p:nvSpPr>
          <p:cNvPr id="173062" name="Rectangle 11"/>
          <p:cNvSpPr>
            <a:spLocks noGrp="1" noChangeArrowheads="1"/>
          </p:cNvSpPr>
          <p:nvPr>
            <p:ph type="title"/>
          </p:nvPr>
        </p:nvSpPr>
        <p:spPr>
          <a:xfrm>
            <a:off x="381000" y="228600"/>
            <a:ext cx="8393113" cy="646113"/>
          </a:xfrm>
        </p:spPr>
        <p:txBody>
          <a:bodyPr/>
          <a:lstStyle/>
          <a:p>
            <a:r>
              <a:rPr lang="zh-CN" altLang="en-US" sz="4000" b="1" smtClean="0">
                <a:solidFill>
                  <a:srgbClr val="FFC000"/>
                </a:solidFill>
                <a:latin typeface="微软雅黑" pitchFamily="34" charset="-122"/>
                <a:ea typeface="微软雅黑" pitchFamily="34" charset="-122"/>
              </a:rPr>
              <a:t>部署技术产品路线图</a:t>
            </a:r>
          </a:p>
        </p:txBody>
      </p:sp>
      <p:sp>
        <p:nvSpPr>
          <p:cNvPr id="7173" name="Text Box 10"/>
          <p:cNvSpPr txBox="1">
            <a:spLocks noChangeArrowheads="1"/>
          </p:cNvSpPr>
          <p:nvPr/>
        </p:nvSpPr>
        <p:spPr bwMode="auto">
          <a:xfrm>
            <a:off x="336550" y="5568950"/>
            <a:ext cx="930275" cy="363538"/>
          </a:xfrm>
          <a:prstGeom prst="rect">
            <a:avLst/>
          </a:prstGeom>
          <a:noFill/>
          <a:ln w="12700" algn="ctr">
            <a:noFill/>
            <a:miter lim="800000"/>
            <a:headEnd/>
            <a:tailEnd/>
          </a:ln>
        </p:spPr>
        <p:txBody>
          <a:bodyPr wrap="none" lIns="90488" tIns="44450" rIns="90488" bIns="44450">
            <a:spAutoFit/>
          </a:bodyPr>
          <a:lstStyle/>
          <a:p>
            <a:pPr fontAlgn="auto">
              <a:spcBef>
                <a:spcPts val="0"/>
              </a:spcBef>
              <a:spcAft>
                <a:spcPts val="0"/>
              </a:spcAft>
              <a:defRPr/>
            </a:pPr>
            <a:r>
              <a:rPr lang="en-US" altLang="ja-JP" sz="1800" dirty="0">
                <a:solidFill>
                  <a:srgbClr val="FFFFFF"/>
                </a:solidFill>
                <a:latin typeface="Calibri"/>
                <a:ea typeface="MS PGothic" pitchFamily="34" charset="-128"/>
              </a:rPr>
              <a:t>CY </a:t>
            </a:r>
            <a:r>
              <a:rPr lang="en-US" altLang="ja-JP" sz="1800" dirty="0">
                <a:solidFill>
                  <a:srgbClr val="FFFFFF"/>
                </a:solidFill>
                <a:effectLst>
                  <a:outerShdw blurRad="38100" dist="38100" dir="2700000" algn="tl">
                    <a:srgbClr val="000000">
                      <a:alpha val="43137"/>
                    </a:srgbClr>
                  </a:outerShdw>
                </a:effectLst>
                <a:latin typeface="Calibri"/>
                <a:ea typeface="MS PGothic" pitchFamily="34" charset="-128"/>
              </a:rPr>
              <a:t>2003</a:t>
            </a:r>
          </a:p>
        </p:txBody>
      </p:sp>
      <p:sp>
        <p:nvSpPr>
          <p:cNvPr id="7174" name="Text Box 11"/>
          <p:cNvSpPr txBox="1">
            <a:spLocks noChangeArrowheads="1"/>
          </p:cNvSpPr>
          <p:nvPr/>
        </p:nvSpPr>
        <p:spPr bwMode="auto">
          <a:xfrm>
            <a:off x="2106613" y="5572125"/>
            <a:ext cx="644525" cy="363538"/>
          </a:xfrm>
          <a:prstGeom prst="rect">
            <a:avLst/>
          </a:prstGeom>
          <a:noFill/>
          <a:ln w="12700" algn="ctr">
            <a:noFill/>
            <a:miter lim="800000"/>
            <a:headEnd/>
            <a:tailEnd/>
          </a:ln>
        </p:spPr>
        <p:txBody>
          <a:bodyPr wrap="none" lIns="90488" tIns="44450" rIns="90488" bIns="44450">
            <a:spAutoFit/>
          </a:bodyPr>
          <a:lstStyle/>
          <a:p>
            <a:pPr fontAlgn="auto">
              <a:spcBef>
                <a:spcPts val="0"/>
              </a:spcBef>
              <a:spcAft>
                <a:spcPts val="0"/>
              </a:spcAft>
              <a:defRPr/>
            </a:pPr>
            <a:r>
              <a:rPr lang="en-US" altLang="ja-JP" sz="1800" dirty="0">
                <a:solidFill>
                  <a:srgbClr val="FFFFFF"/>
                </a:solidFill>
                <a:effectLst>
                  <a:outerShdw blurRad="38100" dist="38100" dir="2700000" algn="tl">
                    <a:srgbClr val="000000">
                      <a:alpha val="43137"/>
                    </a:srgbClr>
                  </a:outerShdw>
                </a:effectLst>
                <a:latin typeface="Calibri"/>
                <a:ea typeface="MS PGothic" pitchFamily="34" charset="-128"/>
              </a:rPr>
              <a:t>2004</a:t>
            </a:r>
          </a:p>
        </p:txBody>
      </p:sp>
      <p:sp>
        <p:nvSpPr>
          <p:cNvPr id="7175" name="Text Box 12"/>
          <p:cNvSpPr txBox="1">
            <a:spLocks noChangeArrowheads="1"/>
          </p:cNvSpPr>
          <p:nvPr/>
        </p:nvSpPr>
        <p:spPr bwMode="auto">
          <a:xfrm>
            <a:off x="3559175" y="5583238"/>
            <a:ext cx="644525" cy="363537"/>
          </a:xfrm>
          <a:prstGeom prst="rect">
            <a:avLst/>
          </a:prstGeom>
          <a:noFill/>
          <a:ln w="12700" algn="ctr">
            <a:noFill/>
            <a:miter lim="800000"/>
            <a:headEnd/>
            <a:tailEnd/>
          </a:ln>
        </p:spPr>
        <p:txBody>
          <a:bodyPr wrap="none" lIns="90488" tIns="44450" rIns="90488" bIns="44450">
            <a:spAutoFit/>
          </a:bodyPr>
          <a:lstStyle/>
          <a:p>
            <a:pPr fontAlgn="auto">
              <a:spcBef>
                <a:spcPts val="0"/>
              </a:spcBef>
              <a:spcAft>
                <a:spcPts val="0"/>
              </a:spcAft>
              <a:defRPr/>
            </a:pPr>
            <a:r>
              <a:rPr lang="en-US" altLang="ja-JP" sz="1800" dirty="0">
                <a:solidFill>
                  <a:srgbClr val="FFFFFF"/>
                </a:solidFill>
                <a:effectLst>
                  <a:outerShdw blurRad="38100" dist="38100" dir="2700000" algn="tl">
                    <a:srgbClr val="000000">
                      <a:alpha val="43137"/>
                    </a:srgbClr>
                  </a:outerShdw>
                </a:effectLst>
                <a:latin typeface="Calibri"/>
                <a:ea typeface="MS PGothic" pitchFamily="34" charset="-128"/>
              </a:rPr>
              <a:t>2005</a:t>
            </a:r>
          </a:p>
        </p:txBody>
      </p:sp>
      <p:sp>
        <p:nvSpPr>
          <p:cNvPr id="7176" name="Text Box 13"/>
          <p:cNvSpPr txBox="1">
            <a:spLocks noChangeArrowheads="1"/>
          </p:cNvSpPr>
          <p:nvPr/>
        </p:nvSpPr>
        <p:spPr bwMode="auto">
          <a:xfrm>
            <a:off x="4630738" y="5365750"/>
            <a:ext cx="1760537" cy="912813"/>
          </a:xfrm>
          <a:prstGeom prst="rect">
            <a:avLst/>
          </a:prstGeom>
          <a:noFill/>
          <a:ln w="12700" algn="ctr">
            <a:noFill/>
            <a:miter lim="800000"/>
            <a:headEnd/>
            <a:tailEnd/>
          </a:ln>
        </p:spPr>
        <p:txBody>
          <a:bodyPr lIns="90488" tIns="44450" rIns="90488" bIns="44450">
            <a:spAutoFit/>
          </a:bodyPr>
          <a:lstStyle/>
          <a:p>
            <a:pPr algn="ctr" fontAlgn="auto">
              <a:spcBef>
                <a:spcPts val="0"/>
              </a:spcBef>
              <a:spcAft>
                <a:spcPts val="0"/>
              </a:spcAft>
              <a:defRPr/>
            </a:pPr>
            <a:r>
              <a:rPr lang="en-US" altLang="ja-JP" sz="1800" dirty="0">
                <a:solidFill>
                  <a:srgbClr val="FFFFFF"/>
                </a:solidFill>
                <a:effectLst>
                  <a:outerShdw blurRad="38100" dist="38100" dir="2700000" algn="tl">
                    <a:srgbClr val="000000">
                      <a:alpha val="43137"/>
                    </a:srgbClr>
                  </a:outerShdw>
                </a:effectLst>
                <a:latin typeface="Calibri"/>
                <a:ea typeface="MS PGothic" pitchFamily="34" charset="-128"/>
              </a:rPr>
              <a:t>Windows Vista </a:t>
            </a:r>
            <a:r>
              <a:rPr lang="en-US" altLang="ja-JP" sz="1800" dirty="0">
                <a:solidFill>
                  <a:srgbClr val="FFFFFF"/>
                </a:solidFill>
                <a:effectLst>
                  <a:outerShdw blurRad="38100" dist="38100" dir="2700000" algn="tl">
                    <a:srgbClr val="000000">
                      <a:alpha val="43137"/>
                    </a:srgbClr>
                  </a:outerShdw>
                </a:effectLst>
                <a:latin typeface="Calibri"/>
                <a:ea typeface="MS PGothic" pitchFamily="34" charset="-128"/>
              </a:rPr>
              <a:t>Client Timeframe</a:t>
            </a:r>
          </a:p>
        </p:txBody>
      </p:sp>
      <p:sp>
        <p:nvSpPr>
          <p:cNvPr id="7177" name="Text Box 24"/>
          <p:cNvSpPr txBox="1">
            <a:spLocks noChangeArrowheads="1"/>
          </p:cNvSpPr>
          <p:nvPr/>
        </p:nvSpPr>
        <p:spPr bwMode="auto">
          <a:xfrm>
            <a:off x="6778625" y="2720975"/>
            <a:ext cx="1831975" cy="514350"/>
          </a:xfrm>
          <a:prstGeom prst="rect">
            <a:avLst/>
          </a:prstGeom>
          <a:noFill/>
          <a:ln w="12700" algn="ctr">
            <a:noFill/>
            <a:miter lim="800000"/>
            <a:headEnd/>
            <a:tailEnd/>
          </a:ln>
        </p:spPr>
        <p:txBody>
          <a:bodyPr lIns="90488" tIns="44450" rIns="90488" bIns="44450">
            <a:spAutoFit/>
          </a:bodyPr>
          <a:lstStyle/>
          <a:p>
            <a:pPr algn="ctr" fontAlgn="auto">
              <a:spcBef>
                <a:spcPts val="0"/>
              </a:spcBef>
              <a:spcAft>
                <a:spcPts val="0"/>
              </a:spcAft>
              <a:defRPr/>
            </a:pPr>
            <a:r>
              <a:rPr lang="en-US" altLang="ja-JP" sz="1400" dirty="0">
                <a:solidFill>
                  <a:srgbClr val="FFFFFF"/>
                </a:solidFill>
                <a:latin typeface="Calibri"/>
                <a:ea typeface="MS PGothic" pitchFamily="34" charset="-128"/>
              </a:rPr>
              <a:t>CCM 2007 with </a:t>
            </a:r>
          </a:p>
          <a:p>
            <a:pPr algn="ctr" fontAlgn="auto">
              <a:spcBef>
                <a:spcPts val="0"/>
              </a:spcBef>
              <a:spcAft>
                <a:spcPts val="0"/>
              </a:spcAft>
              <a:defRPr/>
            </a:pPr>
            <a:r>
              <a:rPr lang="en-US" altLang="ja-JP" sz="1400" dirty="0">
                <a:solidFill>
                  <a:srgbClr val="FFFFFF"/>
                </a:solidFill>
                <a:latin typeface="Calibri"/>
                <a:ea typeface="MS PGothic" pitchFamily="34" charset="-128"/>
              </a:rPr>
              <a:t>WDS </a:t>
            </a:r>
            <a:r>
              <a:rPr lang="en-US" altLang="ja-JP" sz="1400" dirty="0">
                <a:solidFill>
                  <a:srgbClr val="FFFFFF"/>
                </a:solidFill>
                <a:effectLst>
                  <a:outerShdw blurRad="38100" dist="38100" dir="2700000" algn="tl">
                    <a:srgbClr val="000000">
                      <a:alpha val="43137"/>
                    </a:srgbClr>
                  </a:outerShdw>
                </a:effectLst>
                <a:latin typeface="Calibri"/>
                <a:ea typeface="MS PGothic" pitchFamily="34" charset="-128"/>
              </a:rPr>
              <a:t>Integration</a:t>
            </a:r>
          </a:p>
        </p:txBody>
      </p:sp>
      <p:sp>
        <p:nvSpPr>
          <p:cNvPr id="7178" name="Text Box 29"/>
          <p:cNvSpPr txBox="1">
            <a:spLocks noChangeArrowheads="1"/>
          </p:cNvSpPr>
          <p:nvPr/>
        </p:nvSpPr>
        <p:spPr bwMode="auto">
          <a:xfrm>
            <a:off x="6518275" y="5365750"/>
            <a:ext cx="2090738" cy="912813"/>
          </a:xfrm>
          <a:prstGeom prst="rect">
            <a:avLst/>
          </a:prstGeom>
          <a:noFill/>
          <a:ln w="12700" algn="ctr">
            <a:noFill/>
            <a:miter lim="800000"/>
            <a:headEnd/>
            <a:tailEnd/>
          </a:ln>
        </p:spPr>
        <p:txBody>
          <a:bodyPr lIns="90488" tIns="44450" rIns="90488" bIns="44450">
            <a:spAutoFit/>
          </a:bodyPr>
          <a:lstStyle/>
          <a:p>
            <a:pPr algn="ctr" fontAlgn="auto">
              <a:spcBef>
                <a:spcPts val="0"/>
              </a:spcBef>
              <a:spcAft>
                <a:spcPts val="0"/>
              </a:spcAft>
              <a:defRPr/>
            </a:pPr>
            <a:r>
              <a:rPr lang="en-US" altLang="ja-JP" sz="1800" dirty="0">
                <a:solidFill>
                  <a:srgbClr val="FFFFFF"/>
                </a:solidFill>
                <a:effectLst>
                  <a:outerShdw blurRad="38100" dist="38100" dir="2700000" algn="tl">
                    <a:srgbClr val="000000">
                      <a:alpha val="43137"/>
                    </a:srgbClr>
                  </a:outerShdw>
                </a:effectLst>
                <a:latin typeface="Calibri"/>
                <a:ea typeface="MS PGothic" pitchFamily="34" charset="-128"/>
              </a:rPr>
              <a:t>Windows Server 2008 Timeframe </a:t>
            </a:r>
            <a:r>
              <a:rPr lang="en-US" altLang="ja-JP" sz="1800" dirty="0">
                <a:solidFill>
                  <a:srgbClr val="FFFFFF"/>
                </a:solidFill>
                <a:effectLst>
                  <a:outerShdw blurRad="38100" dist="38100" dir="2700000" algn="tl">
                    <a:srgbClr val="000000">
                      <a:alpha val="43137"/>
                    </a:srgbClr>
                  </a:outerShdw>
                </a:effectLst>
                <a:latin typeface="Calibri"/>
                <a:ea typeface="MS PGothic" pitchFamily="34" charset="-128"/>
              </a:rPr>
              <a:t>&amp; Beyond</a:t>
            </a:r>
          </a:p>
        </p:txBody>
      </p:sp>
      <p:grpSp>
        <p:nvGrpSpPr>
          <p:cNvPr id="173069" name="Group 79"/>
          <p:cNvGrpSpPr>
            <a:grpSpLocks/>
          </p:cNvGrpSpPr>
          <p:nvPr/>
        </p:nvGrpSpPr>
        <p:grpSpPr bwMode="auto">
          <a:xfrm>
            <a:off x="314325" y="5049838"/>
            <a:ext cx="8670925" cy="388937"/>
            <a:chOff x="11" y="3494"/>
            <a:chExt cx="5715" cy="256"/>
          </a:xfrm>
        </p:grpSpPr>
        <p:pic>
          <p:nvPicPr>
            <p:cNvPr id="173104" name="Picture 35" descr="timeline"/>
            <p:cNvPicPr>
              <a:picLocks noChangeAspect="1" noChangeArrowheads="1"/>
            </p:cNvPicPr>
            <p:nvPr/>
          </p:nvPicPr>
          <p:blipFill>
            <a:blip r:embed="rId4"/>
            <a:srcRect/>
            <a:stretch>
              <a:fillRect/>
            </a:stretch>
          </p:blipFill>
          <p:spPr bwMode="auto">
            <a:xfrm>
              <a:off x="11" y="3533"/>
              <a:ext cx="5715" cy="187"/>
            </a:xfrm>
            <a:prstGeom prst="rect">
              <a:avLst/>
            </a:prstGeom>
            <a:noFill/>
            <a:ln w="9525">
              <a:noFill/>
              <a:miter lim="800000"/>
              <a:headEnd/>
              <a:tailEnd/>
            </a:ln>
          </p:spPr>
        </p:pic>
        <p:pic>
          <p:nvPicPr>
            <p:cNvPr id="173105" name="Picture 36" descr="timeline bead magenta"/>
            <p:cNvPicPr preferRelativeResize="0">
              <a:picLocks noChangeArrowheads="1"/>
            </p:cNvPicPr>
            <p:nvPr/>
          </p:nvPicPr>
          <p:blipFill>
            <a:blip r:embed="rId5"/>
            <a:srcRect/>
            <a:stretch>
              <a:fillRect/>
            </a:stretch>
          </p:blipFill>
          <p:spPr bwMode="auto">
            <a:xfrm>
              <a:off x="3872" y="3497"/>
              <a:ext cx="363" cy="253"/>
            </a:xfrm>
            <a:prstGeom prst="rect">
              <a:avLst/>
            </a:prstGeom>
            <a:noFill/>
            <a:ln w="9525">
              <a:noFill/>
              <a:miter lim="800000"/>
              <a:headEnd/>
              <a:tailEnd/>
            </a:ln>
          </p:spPr>
        </p:pic>
        <p:pic>
          <p:nvPicPr>
            <p:cNvPr id="173106" name="Picture 37" descr="timeline bead yellow"/>
            <p:cNvPicPr preferRelativeResize="0">
              <a:picLocks noChangeArrowheads="1"/>
            </p:cNvPicPr>
            <p:nvPr/>
          </p:nvPicPr>
          <p:blipFill>
            <a:blip r:embed="rId6"/>
            <a:srcRect/>
            <a:stretch>
              <a:fillRect/>
            </a:stretch>
          </p:blipFill>
          <p:spPr bwMode="auto">
            <a:xfrm>
              <a:off x="2615" y="3497"/>
              <a:ext cx="363" cy="253"/>
            </a:xfrm>
            <a:prstGeom prst="rect">
              <a:avLst/>
            </a:prstGeom>
            <a:noFill/>
            <a:ln w="9525">
              <a:noFill/>
              <a:miter lim="800000"/>
              <a:headEnd/>
              <a:tailEnd/>
            </a:ln>
          </p:spPr>
        </p:pic>
        <p:pic>
          <p:nvPicPr>
            <p:cNvPr id="173107" name="Picture 38" descr="timeline bead blue"/>
            <p:cNvPicPr>
              <a:picLocks noChangeAspect="1" noChangeArrowheads="1"/>
            </p:cNvPicPr>
            <p:nvPr/>
          </p:nvPicPr>
          <p:blipFill>
            <a:blip r:embed="rId7"/>
            <a:srcRect/>
            <a:stretch>
              <a:fillRect/>
            </a:stretch>
          </p:blipFill>
          <p:spPr bwMode="auto">
            <a:xfrm>
              <a:off x="1699" y="3494"/>
              <a:ext cx="362" cy="256"/>
            </a:xfrm>
            <a:prstGeom prst="rect">
              <a:avLst/>
            </a:prstGeom>
            <a:noFill/>
            <a:ln w="9525">
              <a:noFill/>
              <a:miter lim="800000"/>
              <a:headEnd/>
              <a:tailEnd/>
            </a:ln>
          </p:spPr>
        </p:pic>
        <p:pic>
          <p:nvPicPr>
            <p:cNvPr id="173108" name="Picture 39" descr="timeline bead green"/>
            <p:cNvPicPr>
              <a:picLocks noChangeAspect="1" noChangeArrowheads="1"/>
            </p:cNvPicPr>
            <p:nvPr/>
          </p:nvPicPr>
          <p:blipFill>
            <a:blip r:embed="rId8"/>
            <a:srcRect/>
            <a:stretch>
              <a:fillRect/>
            </a:stretch>
          </p:blipFill>
          <p:spPr bwMode="auto">
            <a:xfrm>
              <a:off x="768" y="3507"/>
              <a:ext cx="343" cy="243"/>
            </a:xfrm>
            <a:prstGeom prst="rect">
              <a:avLst/>
            </a:prstGeom>
            <a:noFill/>
            <a:ln w="9525">
              <a:noFill/>
              <a:miter lim="800000"/>
              <a:headEnd/>
              <a:tailEnd/>
            </a:ln>
          </p:spPr>
        </p:pic>
      </p:grpSp>
      <p:pic>
        <p:nvPicPr>
          <p:cNvPr id="173070" name="Picture 52" descr="thin gold arrow"/>
          <p:cNvPicPr>
            <a:picLocks noChangeAspect="1" noChangeArrowheads="1"/>
          </p:cNvPicPr>
          <p:nvPr/>
        </p:nvPicPr>
        <p:blipFill>
          <a:blip r:embed="rId9"/>
          <a:srcRect/>
          <a:stretch>
            <a:fillRect/>
          </a:stretch>
        </p:blipFill>
        <p:spPr bwMode="auto">
          <a:xfrm>
            <a:off x="1408113" y="2049463"/>
            <a:ext cx="5602287" cy="157162"/>
          </a:xfrm>
          <a:prstGeom prst="rect">
            <a:avLst/>
          </a:prstGeom>
          <a:noFill/>
          <a:ln w="9525">
            <a:noFill/>
            <a:miter lim="800000"/>
            <a:headEnd/>
            <a:tailEnd/>
          </a:ln>
        </p:spPr>
      </p:pic>
      <p:pic>
        <p:nvPicPr>
          <p:cNvPr id="173071" name="Picture 71" descr="thin gold arrow"/>
          <p:cNvPicPr>
            <a:picLocks noChangeAspect="1" noChangeArrowheads="1"/>
          </p:cNvPicPr>
          <p:nvPr/>
        </p:nvPicPr>
        <p:blipFill>
          <a:blip r:embed="rId9"/>
          <a:srcRect/>
          <a:stretch>
            <a:fillRect/>
          </a:stretch>
        </p:blipFill>
        <p:spPr bwMode="auto">
          <a:xfrm>
            <a:off x="1609725" y="4451350"/>
            <a:ext cx="3435350" cy="142875"/>
          </a:xfrm>
          <a:prstGeom prst="rect">
            <a:avLst/>
          </a:prstGeom>
          <a:noFill/>
          <a:ln w="9525">
            <a:noFill/>
            <a:miter lim="800000"/>
            <a:headEnd/>
            <a:tailEnd/>
          </a:ln>
        </p:spPr>
      </p:pic>
      <p:pic>
        <p:nvPicPr>
          <p:cNvPr id="173072" name="Picture 75" descr="thin gold arrow"/>
          <p:cNvPicPr preferRelativeResize="0">
            <a:picLocks noChangeArrowheads="1"/>
          </p:cNvPicPr>
          <p:nvPr/>
        </p:nvPicPr>
        <p:blipFill>
          <a:blip r:embed="rId9"/>
          <a:srcRect/>
          <a:stretch>
            <a:fillRect/>
          </a:stretch>
        </p:blipFill>
        <p:spPr bwMode="auto">
          <a:xfrm>
            <a:off x="1797050" y="3319463"/>
            <a:ext cx="2098675" cy="165100"/>
          </a:xfrm>
          <a:prstGeom prst="rect">
            <a:avLst/>
          </a:prstGeom>
          <a:noFill/>
          <a:ln w="9525">
            <a:noFill/>
            <a:miter lim="800000"/>
            <a:headEnd/>
            <a:tailEnd/>
          </a:ln>
        </p:spPr>
      </p:pic>
      <p:pic>
        <p:nvPicPr>
          <p:cNvPr id="173073" name="Picture 76" descr="thin gold arrow"/>
          <p:cNvPicPr preferRelativeResize="0">
            <a:picLocks noChangeArrowheads="1"/>
          </p:cNvPicPr>
          <p:nvPr/>
        </p:nvPicPr>
        <p:blipFill>
          <a:blip r:embed="rId10"/>
          <a:srcRect/>
          <a:stretch>
            <a:fillRect/>
          </a:stretch>
        </p:blipFill>
        <p:spPr bwMode="auto">
          <a:xfrm>
            <a:off x="6186488" y="4451350"/>
            <a:ext cx="979487" cy="142875"/>
          </a:xfrm>
          <a:prstGeom prst="rect">
            <a:avLst/>
          </a:prstGeom>
          <a:noFill/>
          <a:ln w="9525">
            <a:noFill/>
            <a:miter lim="800000"/>
            <a:headEnd/>
            <a:tailEnd/>
          </a:ln>
        </p:spPr>
      </p:pic>
      <p:pic>
        <p:nvPicPr>
          <p:cNvPr id="173074" name="Picture 77" descr="thin gold arrow"/>
          <p:cNvPicPr preferRelativeResize="0">
            <a:picLocks noChangeArrowheads="1"/>
          </p:cNvPicPr>
          <p:nvPr/>
        </p:nvPicPr>
        <p:blipFill>
          <a:blip r:embed="rId11"/>
          <a:srcRect/>
          <a:stretch>
            <a:fillRect/>
          </a:stretch>
        </p:blipFill>
        <p:spPr bwMode="auto">
          <a:xfrm rot="20144430" flipV="1">
            <a:off x="4452938" y="2798763"/>
            <a:ext cx="2681287" cy="158750"/>
          </a:xfrm>
          <a:prstGeom prst="rect">
            <a:avLst/>
          </a:prstGeom>
          <a:noFill/>
          <a:ln w="9525">
            <a:noFill/>
            <a:miter lim="800000"/>
            <a:headEnd/>
            <a:tailEnd/>
          </a:ln>
        </p:spPr>
      </p:pic>
      <p:pic>
        <p:nvPicPr>
          <p:cNvPr id="173075" name="Picture 78" descr="thin gold arrow"/>
          <p:cNvPicPr preferRelativeResize="0">
            <a:picLocks noChangeArrowheads="1"/>
          </p:cNvPicPr>
          <p:nvPr/>
        </p:nvPicPr>
        <p:blipFill>
          <a:blip r:embed="rId12"/>
          <a:srcRect/>
          <a:stretch>
            <a:fillRect/>
          </a:stretch>
        </p:blipFill>
        <p:spPr bwMode="auto">
          <a:xfrm rot="3541989" flipV="1">
            <a:off x="4641056" y="3572669"/>
            <a:ext cx="814388" cy="88900"/>
          </a:xfrm>
          <a:prstGeom prst="rect">
            <a:avLst/>
          </a:prstGeom>
          <a:noFill/>
          <a:ln w="9525">
            <a:noFill/>
            <a:miter lim="800000"/>
            <a:headEnd/>
            <a:tailEnd/>
          </a:ln>
        </p:spPr>
      </p:pic>
      <p:sp>
        <p:nvSpPr>
          <p:cNvPr id="50" name="Rounded Rectangle 49"/>
          <p:cNvSpPr/>
          <p:nvPr/>
        </p:nvSpPr>
        <p:spPr bwMode="auto">
          <a:xfrm>
            <a:off x="694481" y="1750716"/>
            <a:ext cx="1356397" cy="873920"/>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2000" dirty="0">
                <a:solidFill>
                  <a:srgbClr val="FFFFFF"/>
                </a:solidFill>
                <a:effectLst>
                  <a:outerShdw blurRad="38100" dist="38100" dir="2700000" algn="tl">
                    <a:srgbClr val="000000">
                      <a:alpha val="43137"/>
                    </a:srgbClr>
                  </a:outerShdw>
                </a:effectLst>
              </a:rPr>
              <a:t>SMS</a:t>
            </a:r>
          </a:p>
          <a:p>
            <a:pPr algn="ctr" defTabSz="1096963">
              <a:defRPr/>
            </a:pPr>
            <a:r>
              <a:rPr lang="en-US" sz="2000" dirty="0">
                <a:solidFill>
                  <a:srgbClr val="FFFFFF"/>
                </a:solidFill>
                <a:effectLst>
                  <a:outerShdw blurRad="38100" dist="38100" dir="2700000" algn="tl">
                    <a:srgbClr val="000000">
                      <a:alpha val="43137"/>
                    </a:srgbClr>
                  </a:outerShdw>
                </a:effectLst>
              </a:rPr>
              <a:t>2003</a:t>
            </a:r>
          </a:p>
        </p:txBody>
      </p:sp>
      <p:sp>
        <p:nvSpPr>
          <p:cNvPr id="51" name="Rounded Rectangle 50"/>
          <p:cNvSpPr/>
          <p:nvPr/>
        </p:nvSpPr>
        <p:spPr bwMode="auto">
          <a:xfrm>
            <a:off x="2360391" y="1768923"/>
            <a:ext cx="1356397" cy="873920"/>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2000" dirty="0">
                <a:solidFill>
                  <a:srgbClr val="FFFFFF"/>
                </a:solidFill>
                <a:effectLst>
                  <a:outerShdw blurRad="38100" dist="38100" dir="2700000" algn="tl">
                    <a:srgbClr val="000000">
                      <a:alpha val="43137"/>
                    </a:srgbClr>
                  </a:outerShdw>
                </a:effectLst>
              </a:rPr>
              <a:t>SMS 2003</a:t>
            </a:r>
          </a:p>
          <a:p>
            <a:pPr algn="ctr" defTabSz="1096963">
              <a:defRPr/>
            </a:pPr>
            <a:r>
              <a:rPr lang="en-US" sz="2000" dirty="0">
                <a:solidFill>
                  <a:srgbClr val="FFFFFF"/>
                </a:solidFill>
                <a:effectLst>
                  <a:outerShdw blurRad="38100" dist="38100" dir="2700000" algn="tl">
                    <a:srgbClr val="000000">
                      <a:alpha val="43137"/>
                    </a:srgbClr>
                  </a:outerShdw>
                </a:effectLst>
              </a:rPr>
              <a:t>OSD FP</a:t>
            </a:r>
          </a:p>
        </p:txBody>
      </p:sp>
      <p:sp>
        <p:nvSpPr>
          <p:cNvPr id="52" name="Rounded Rectangle 51"/>
          <p:cNvSpPr/>
          <p:nvPr/>
        </p:nvSpPr>
        <p:spPr bwMode="auto">
          <a:xfrm>
            <a:off x="675431" y="3167463"/>
            <a:ext cx="1356397" cy="446063"/>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2000" dirty="0">
                <a:solidFill>
                  <a:srgbClr val="FFFFFF"/>
                </a:solidFill>
                <a:effectLst>
                  <a:outerShdw blurRad="38100" dist="38100" dir="2700000" algn="tl">
                    <a:srgbClr val="000000">
                      <a:alpha val="43137"/>
                    </a:srgbClr>
                  </a:outerShdw>
                </a:effectLst>
              </a:rPr>
              <a:t>ADS 1.0</a:t>
            </a:r>
          </a:p>
        </p:txBody>
      </p:sp>
      <p:sp>
        <p:nvSpPr>
          <p:cNvPr id="53" name="Rounded Rectangle 52"/>
          <p:cNvSpPr/>
          <p:nvPr/>
        </p:nvSpPr>
        <p:spPr bwMode="auto">
          <a:xfrm>
            <a:off x="2286721" y="3167463"/>
            <a:ext cx="1356397" cy="446063"/>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2000" dirty="0">
                <a:solidFill>
                  <a:srgbClr val="FFFFFF"/>
                </a:solidFill>
                <a:effectLst>
                  <a:outerShdw blurRad="38100" dist="38100" dir="2700000" algn="tl">
                    <a:srgbClr val="000000">
                      <a:alpha val="43137"/>
                    </a:srgbClr>
                  </a:outerShdw>
                </a:effectLst>
              </a:rPr>
              <a:t>VSMT</a:t>
            </a:r>
          </a:p>
        </p:txBody>
      </p:sp>
      <p:sp>
        <p:nvSpPr>
          <p:cNvPr id="54" name="Rounded Rectangle 53"/>
          <p:cNvSpPr/>
          <p:nvPr/>
        </p:nvSpPr>
        <p:spPr bwMode="auto">
          <a:xfrm>
            <a:off x="3879804" y="3176566"/>
            <a:ext cx="1356397" cy="446063"/>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2000" dirty="0">
                <a:solidFill>
                  <a:srgbClr val="FFFFFF"/>
                </a:solidFill>
                <a:effectLst>
                  <a:outerShdw blurRad="38100" dist="38100" dir="2700000" algn="tl">
                    <a:srgbClr val="000000">
                      <a:alpha val="43137"/>
                    </a:srgbClr>
                  </a:outerShdw>
                </a:effectLst>
              </a:rPr>
              <a:t>ADS 1.1</a:t>
            </a:r>
          </a:p>
        </p:txBody>
      </p:sp>
      <p:sp>
        <p:nvSpPr>
          <p:cNvPr id="49" name="Rounded Rectangle 48"/>
          <p:cNvSpPr/>
          <p:nvPr/>
        </p:nvSpPr>
        <p:spPr bwMode="auto">
          <a:xfrm>
            <a:off x="415304" y="3998397"/>
            <a:ext cx="1356397" cy="938982"/>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1600" dirty="0">
                <a:solidFill>
                  <a:srgbClr val="FFFFFF"/>
                </a:solidFill>
                <a:effectLst>
                  <a:outerShdw blurRad="38100" dist="38100" dir="2700000" algn="tl">
                    <a:srgbClr val="000000">
                      <a:alpha val="43137"/>
                    </a:srgbClr>
                  </a:outerShdw>
                </a:effectLst>
              </a:rPr>
              <a:t>RIS in </a:t>
            </a:r>
            <a:r>
              <a:rPr lang="en-US" sz="1600" dirty="0">
                <a:solidFill>
                  <a:srgbClr val="FFFFFF"/>
                </a:solidFill>
                <a:effectLst>
                  <a:outerShdw blurRad="38100" dist="38100" dir="2700000" algn="tl">
                    <a:srgbClr val="000000">
                      <a:alpha val="43137"/>
                    </a:srgbClr>
                  </a:outerShdw>
                </a:effectLst>
              </a:rPr>
              <a:t>Windows Server 2003</a:t>
            </a:r>
            <a:endParaRPr lang="en-US" sz="1600" dirty="0">
              <a:solidFill>
                <a:srgbClr val="FFFFFF"/>
              </a:solidFill>
              <a:effectLst>
                <a:outerShdw blurRad="38100" dist="38100" dir="2700000" algn="tl">
                  <a:srgbClr val="000000">
                    <a:alpha val="43137"/>
                  </a:srgbClr>
                </a:outerShdw>
              </a:effectLst>
            </a:endParaRPr>
          </a:p>
        </p:txBody>
      </p:sp>
      <p:sp>
        <p:nvSpPr>
          <p:cNvPr id="47" name="Rounded Rectangle 46"/>
          <p:cNvSpPr/>
          <p:nvPr/>
        </p:nvSpPr>
        <p:spPr bwMode="auto">
          <a:xfrm>
            <a:off x="5003384" y="3998397"/>
            <a:ext cx="1356397" cy="938982"/>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1600" dirty="0">
                <a:solidFill>
                  <a:srgbClr val="FFFFFF"/>
                </a:solidFill>
                <a:effectLst>
                  <a:outerShdw blurRad="38100" dist="38100" dir="2700000" algn="tl">
                    <a:srgbClr val="000000">
                      <a:alpha val="43137"/>
                    </a:srgbClr>
                  </a:outerShdw>
                </a:effectLst>
              </a:rPr>
              <a:t>WDS in </a:t>
            </a:r>
            <a:r>
              <a:rPr lang="en-US" sz="1600" dirty="0">
                <a:solidFill>
                  <a:srgbClr val="FFFFFF"/>
                </a:solidFill>
                <a:effectLst>
                  <a:outerShdw blurRad="38100" dist="38100" dir="2700000" algn="tl">
                    <a:srgbClr val="000000">
                      <a:alpha val="43137"/>
                    </a:srgbClr>
                  </a:outerShdw>
                </a:effectLst>
              </a:rPr>
              <a:t>Windows Server 2003</a:t>
            </a:r>
            <a:endParaRPr lang="en-US" sz="1600" dirty="0">
              <a:solidFill>
                <a:srgbClr val="FFFFFF"/>
              </a:solidFill>
              <a:effectLst>
                <a:outerShdw blurRad="38100" dist="38100" dir="2700000" algn="tl">
                  <a:srgbClr val="000000">
                    <a:alpha val="43137"/>
                  </a:srgbClr>
                </a:outerShdw>
              </a:effectLst>
            </a:endParaRPr>
          </a:p>
        </p:txBody>
      </p:sp>
      <p:sp>
        <p:nvSpPr>
          <p:cNvPr id="42" name="Rounded Rectangle 41"/>
          <p:cNvSpPr/>
          <p:nvPr/>
        </p:nvSpPr>
        <p:spPr bwMode="auto">
          <a:xfrm>
            <a:off x="7054746" y="1805336"/>
            <a:ext cx="1356397" cy="873920"/>
          </a:xfrm>
          <a:prstGeom prst="roundRect">
            <a:avLst/>
          </a:prstGeom>
          <a:gradFill>
            <a:gsLst>
              <a:gs pos="0">
                <a:schemeClr val="accent6">
                  <a:lumMod val="20000"/>
                  <a:lumOff val="80000"/>
                  <a:alpha val="70000"/>
                </a:schemeClr>
              </a:gs>
              <a:gs pos="100000">
                <a:schemeClr val="accent6">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2000" dirty="0">
                <a:solidFill>
                  <a:srgbClr val="FFFFFF"/>
                </a:solidFill>
                <a:effectLst>
                  <a:outerShdw blurRad="38100" dist="38100" dir="2700000" algn="tl">
                    <a:srgbClr val="000000">
                      <a:alpha val="43137"/>
                    </a:srgbClr>
                  </a:outerShdw>
                </a:effectLst>
              </a:rPr>
              <a:t>SCCM </a:t>
            </a:r>
            <a:r>
              <a:rPr lang="en-US" sz="2000" dirty="0">
                <a:solidFill>
                  <a:srgbClr val="FFFFFF"/>
                </a:solidFill>
                <a:effectLst>
                  <a:outerShdw blurRad="38100" dist="38100" dir="2700000" algn="tl">
                    <a:srgbClr val="000000">
                      <a:alpha val="43137"/>
                    </a:srgbClr>
                  </a:outerShdw>
                </a:effectLst>
              </a:rPr>
              <a:t>2007</a:t>
            </a:r>
          </a:p>
        </p:txBody>
      </p:sp>
      <p:sp>
        <p:nvSpPr>
          <p:cNvPr id="40" name="Rounded Rectangle 39"/>
          <p:cNvSpPr/>
          <p:nvPr/>
        </p:nvSpPr>
        <p:spPr bwMode="auto">
          <a:xfrm>
            <a:off x="7233700" y="3989294"/>
            <a:ext cx="1356397" cy="938982"/>
          </a:xfrm>
          <a:prstGeom prst="roundRect">
            <a:avLst/>
          </a:prstGeom>
          <a:gradFill>
            <a:gsLst>
              <a:gs pos="0">
                <a:schemeClr val="accent6">
                  <a:lumMod val="20000"/>
                  <a:lumOff val="80000"/>
                  <a:alpha val="70000"/>
                </a:schemeClr>
              </a:gs>
              <a:gs pos="100000">
                <a:schemeClr val="accent6">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r>
              <a:rPr lang="en-US" sz="1600" dirty="0">
                <a:solidFill>
                  <a:srgbClr val="FFFFFF"/>
                </a:solidFill>
                <a:effectLst>
                  <a:outerShdw blurRad="38100" dist="38100" dir="2700000" algn="tl">
                    <a:srgbClr val="000000">
                      <a:alpha val="43137"/>
                    </a:srgbClr>
                  </a:outerShdw>
                </a:effectLst>
              </a:rPr>
              <a:t>WDS in </a:t>
            </a:r>
            <a:r>
              <a:rPr lang="en-US" sz="1600" dirty="0">
                <a:solidFill>
                  <a:srgbClr val="FFFFFF"/>
                </a:solidFill>
                <a:effectLst>
                  <a:outerShdw blurRad="38100" dist="38100" dir="2700000" algn="tl">
                    <a:srgbClr val="000000">
                      <a:alpha val="43137"/>
                    </a:srgbClr>
                  </a:outerShdw>
                </a:effectLst>
              </a:rPr>
              <a:t>Windows</a:t>
            </a:r>
            <a:br>
              <a:rPr lang="en-US" sz="1600" dirty="0">
                <a:solidFill>
                  <a:srgbClr val="FFFFFF"/>
                </a:solidFill>
                <a:effectLst>
                  <a:outerShdw blurRad="38100" dist="38100" dir="2700000" algn="tl">
                    <a:srgbClr val="000000">
                      <a:alpha val="43137"/>
                    </a:srgbClr>
                  </a:outerShdw>
                </a:effectLst>
              </a:rPr>
            </a:br>
            <a:r>
              <a:rPr lang="en-US" sz="1600" dirty="0">
                <a:solidFill>
                  <a:srgbClr val="FFFFFF"/>
                </a:solidFill>
                <a:effectLst>
                  <a:outerShdw blurRad="38100" dist="38100" dir="2700000" algn="tl">
                    <a:srgbClr val="000000">
                      <a:alpha val="43137"/>
                    </a:srgbClr>
                  </a:outerShdw>
                </a:effectLst>
              </a:rPr>
              <a:t>Server 2008</a:t>
            </a:r>
            <a:endParaRPr lang="en-US" sz="1600" dirty="0">
              <a:solidFill>
                <a:srgbClr val="FFFFFF"/>
              </a:solidFill>
              <a:effectLst>
                <a:outerShdw blurRad="38100" dist="38100" dir="2700000" algn="tl">
                  <a:srgbClr val="000000">
                    <a:alpha val="43137"/>
                  </a:srgbClr>
                </a:outerShdw>
              </a:effectLst>
            </a:endParaRPr>
          </a:p>
        </p:txBody>
      </p:sp>
      <p:sp>
        <p:nvSpPr>
          <p:cNvPr id="173103" name="TextBox 33">
            <a:hlinkClick r:id="rId13"/>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5" descr="C:\Documents and Settings\BSchnabel\Desktop\EventsDVD_FY07\Photos_for_PPT\Soft-edge_photos\FY06 Brand - Windows Live\Windows live Primary\Windows Live 06 James classroom student education explaining happy hands teaching learning.png"/>
          <p:cNvPicPr>
            <a:picLocks noChangeAspect="1" noChangeArrowheads="1"/>
          </p:cNvPicPr>
          <p:nvPr/>
        </p:nvPicPr>
        <p:blipFill>
          <a:blip r:embed="rId3"/>
          <a:srcRect b="5864"/>
          <a:stretch>
            <a:fillRect/>
          </a:stretch>
        </p:blipFill>
        <p:spPr bwMode="ltGray">
          <a:xfrm>
            <a:off x="2533650" y="563563"/>
            <a:ext cx="6610350" cy="6294437"/>
          </a:xfrm>
          <a:prstGeom prst="rect">
            <a:avLst/>
          </a:prstGeom>
          <a:noFill/>
          <a:ln w="9525">
            <a:noFill/>
            <a:miter lim="800000"/>
            <a:headEnd/>
            <a:tailEnd/>
          </a:ln>
        </p:spPr>
      </p:pic>
      <p:sp>
        <p:nvSpPr>
          <p:cNvPr id="175106" name="Title 1"/>
          <p:cNvSpPr>
            <a:spLocks noGrp="1"/>
          </p:cNvSpPr>
          <p:nvPr>
            <p:ph type="title"/>
          </p:nvPr>
        </p:nvSpPr>
        <p:spPr>
          <a:xfrm>
            <a:off x="381000" y="228600"/>
            <a:ext cx="8393113" cy="646113"/>
          </a:xfrm>
        </p:spPr>
        <p:txBody>
          <a:bodyPr/>
          <a:lstStyle/>
          <a:p>
            <a:r>
              <a:rPr lang="zh-CN" altLang="en-US" sz="4000" b="1" smtClean="0">
                <a:solidFill>
                  <a:srgbClr val="FFC000"/>
                </a:solidFill>
                <a:latin typeface="微软雅黑" pitchFamily="34" charset="-122"/>
                <a:ea typeface="微软雅黑" pitchFamily="34" charset="-122"/>
              </a:rPr>
              <a:t>组件构成</a:t>
            </a:r>
          </a:p>
        </p:txBody>
      </p:sp>
      <p:sp>
        <p:nvSpPr>
          <p:cNvPr id="5" name="Rectangle 4"/>
          <p:cNvSpPr/>
          <p:nvPr/>
        </p:nvSpPr>
        <p:spPr>
          <a:xfrm>
            <a:off x="4572000" y="1042988"/>
            <a:ext cx="4572000" cy="366712"/>
          </a:xfrm>
          <a:prstGeom prst="rect">
            <a:avLst/>
          </a:prstGeom>
        </p:spPr>
        <p:txBody>
          <a:bodyPr>
            <a:spAutoFit/>
          </a:bodyPr>
          <a:lstStyle/>
          <a:p>
            <a:pPr fontAlgn="auto">
              <a:spcBef>
                <a:spcPts val="0"/>
              </a:spcBef>
              <a:spcAft>
                <a:spcPts val="0"/>
              </a:spcAft>
              <a:defRPr/>
            </a:pPr>
            <a:endParaRPr lang="en-US" sz="1800" dirty="0">
              <a:solidFill>
                <a:srgbClr val="FFFFFF"/>
              </a:solidFill>
              <a:latin typeface="Calibri"/>
              <a:ea typeface="+mn-ea"/>
            </a:endParaRPr>
          </a:p>
        </p:txBody>
      </p:sp>
      <p:grpSp>
        <p:nvGrpSpPr>
          <p:cNvPr id="3" name="Group 26"/>
          <p:cNvGrpSpPr>
            <a:grpSpLocks/>
          </p:cNvGrpSpPr>
          <p:nvPr/>
        </p:nvGrpSpPr>
        <p:grpSpPr bwMode="auto">
          <a:xfrm>
            <a:off x="806450" y="1987550"/>
            <a:ext cx="5041900" cy="1054100"/>
            <a:chOff x="368300" y="1948973"/>
            <a:chExt cx="5041900" cy="1053874"/>
          </a:xfrm>
        </p:grpSpPr>
        <p:sp>
          <p:nvSpPr>
            <p:cNvPr id="7" name="Rounded Rectangle 6"/>
            <p:cNvSpPr/>
            <p:nvPr/>
          </p:nvSpPr>
          <p:spPr bwMode="blackGray">
            <a:xfrm>
              <a:off x="368300" y="1948973"/>
              <a:ext cx="5041900" cy="1053874"/>
            </a:xfrm>
            <a:prstGeom prst="roundRect">
              <a:avLst/>
            </a:prstGeom>
            <a:gradFill flip="none" rotWithShape="1">
              <a:gsLst>
                <a:gs pos="0">
                  <a:schemeClr val="accent1">
                    <a:tint val="66000"/>
                    <a:satMod val="160000"/>
                    <a:alpha val="70000"/>
                  </a:schemeClr>
                </a:gs>
                <a:gs pos="100000">
                  <a:schemeClr val="accent1">
                    <a:alpha val="70000"/>
                  </a:schemeClr>
                </a:gs>
              </a:gsLst>
              <a:lin ang="5400000" scaled="1"/>
              <a:tileRect/>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fontAlgn="auto">
                <a:spcBef>
                  <a:spcPts val="0"/>
                </a:spcBef>
                <a:spcAft>
                  <a:spcPts val="0"/>
                </a:spcAft>
                <a:defRPr/>
              </a:pPr>
              <a:r>
                <a:rPr lang="en-US" sz="1800" dirty="0">
                  <a:solidFill>
                    <a:srgbClr val="FFFFFF"/>
                  </a:solidFill>
                  <a:effectLst>
                    <a:outerShdw blurRad="38100" dist="38100" dir="2700000" algn="tl">
                      <a:srgbClr val="000000">
                        <a:alpha val="43137"/>
                      </a:srgbClr>
                    </a:outerShdw>
                  </a:effectLst>
                </a:rPr>
                <a:t>Windows Server 2008</a:t>
              </a:r>
            </a:p>
            <a:p>
              <a:pPr marL="0" lvl="1" fontAlgn="auto">
                <a:spcBef>
                  <a:spcPts val="0"/>
                </a:spcBef>
                <a:spcAft>
                  <a:spcPts val="0"/>
                </a:spcAft>
                <a:defRPr/>
              </a:pPr>
              <a:r>
                <a:rPr lang="zh-CN" altLang="en-US" sz="1800" dirty="0">
                  <a:solidFill>
                    <a:srgbClr val="FFFFFF"/>
                  </a:solidFill>
                  <a:effectLst>
                    <a:outerShdw blurRad="38100" dist="38100" dir="2700000" algn="tl">
                      <a:srgbClr val="000000">
                        <a:alpha val="43137"/>
                      </a:srgbClr>
                    </a:outerShdw>
                  </a:effectLst>
                </a:rPr>
                <a:t>        部署服务器</a:t>
              </a:r>
              <a:endParaRPr lang="en-US" sz="1800" dirty="0">
                <a:solidFill>
                  <a:srgbClr val="FFFFFF"/>
                </a:solidFill>
                <a:effectLst>
                  <a:outerShdw blurRad="38100" dist="38100" dir="2700000" algn="tl">
                    <a:srgbClr val="000000">
                      <a:alpha val="43137"/>
                    </a:srgbClr>
                  </a:outerShdw>
                </a:effectLst>
              </a:endParaRPr>
            </a:p>
          </p:txBody>
        </p:sp>
        <p:pic>
          <p:nvPicPr>
            <p:cNvPr id="12" name="Picture 11" descr="logo2008.jpg"/>
            <p:cNvPicPr>
              <a:picLocks noChangeAspect="1"/>
            </p:cNvPicPr>
            <p:nvPr/>
          </p:nvPicPr>
          <p:blipFill>
            <a:blip r:embed="rId4"/>
            <a:srcRect l="-901" t="-6192" r="-2942" b="18206"/>
            <a:stretch>
              <a:fillRect/>
            </a:stretch>
          </p:blipFill>
          <p:spPr>
            <a:xfrm>
              <a:off x="3387401" y="2229239"/>
              <a:ext cx="1866122" cy="373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 name="Group 25"/>
          <p:cNvGrpSpPr>
            <a:grpSpLocks/>
          </p:cNvGrpSpPr>
          <p:nvPr/>
        </p:nvGrpSpPr>
        <p:grpSpPr bwMode="auto">
          <a:xfrm>
            <a:off x="1379538" y="3281363"/>
            <a:ext cx="5041900" cy="1052512"/>
            <a:chOff x="368299" y="3562576"/>
            <a:chExt cx="5041901" cy="1053874"/>
          </a:xfrm>
        </p:grpSpPr>
        <p:sp>
          <p:nvSpPr>
            <p:cNvPr id="8" name="Rounded Rectangle 7"/>
            <p:cNvSpPr/>
            <p:nvPr/>
          </p:nvSpPr>
          <p:spPr bwMode="blackGray">
            <a:xfrm>
              <a:off x="368299" y="3562576"/>
              <a:ext cx="5041901" cy="1053874"/>
            </a:xfrm>
            <a:prstGeom prst="roundRect">
              <a:avLst/>
            </a:prstGeom>
            <a:gradFill>
              <a:gsLst>
                <a:gs pos="0">
                  <a:schemeClr val="accent2">
                    <a:lumMod val="20000"/>
                    <a:lumOff val="80000"/>
                    <a:alpha val="70000"/>
                  </a:schemeClr>
                </a:gs>
                <a:gs pos="100000">
                  <a:schemeClr val="accent2">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defTabSz="1096963">
                <a:defRPr/>
              </a:pPr>
              <a:r>
                <a:rPr lang="en-US" sz="1800" dirty="0">
                  <a:solidFill>
                    <a:srgbClr val="FFFFFF"/>
                  </a:solidFill>
                  <a:effectLst>
                    <a:outerShdw blurRad="38100" dist="38100" dir="2700000" algn="tl">
                      <a:srgbClr val="000000">
                        <a:alpha val="43137"/>
                      </a:srgbClr>
                    </a:outerShdw>
                  </a:effectLst>
                </a:rPr>
                <a:t>Windows Vista SP1 </a:t>
              </a:r>
              <a:br>
                <a:rPr lang="en-US" sz="1800" dirty="0">
                  <a:solidFill>
                    <a:srgbClr val="FFFFFF"/>
                  </a:solidFill>
                  <a:effectLst>
                    <a:outerShdw blurRad="38100" dist="38100" dir="2700000" algn="tl">
                      <a:srgbClr val="000000">
                        <a:alpha val="43137"/>
                      </a:srgbClr>
                    </a:outerShdw>
                  </a:effectLst>
                </a:rPr>
              </a:br>
              <a:r>
                <a:rPr lang="en-US" sz="1800" dirty="0">
                  <a:solidFill>
                    <a:srgbClr val="FFFFFF"/>
                  </a:solidFill>
                  <a:effectLst>
                    <a:outerShdw blurRad="38100" dist="38100" dir="2700000" algn="tl">
                      <a:srgbClr val="000000">
                        <a:alpha val="43137"/>
                      </a:srgbClr>
                    </a:outerShdw>
                  </a:effectLst>
                </a:rPr>
                <a:t>Windows Server 2008 </a:t>
              </a:r>
              <a:br>
                <a:rPr lang="en-US" sz="1800" dirty="0">
                  <a:solidFill>
                    <a:srgbClr val="FFFFFF"/>
                  </a:solidFill>
                  <a:effectLst>
                    <a:outerShdw blurRad="38100" dist="38100" dir="2700000" algn="tl">
                      <a:srgbClr val="000000">
                        <a:alpha val="43137"/>
                      </a:srgbClr>
                    </a:outerShdw>
                  </a:effectLst>
                </a:rPr>
              </a:br>
              <a:r>
                <a:rPr lang="en-US" sz="1800" dirty="0">
                  <a:solidFill>
                    <a:srgbClr val="FFFFFF"/>
                  </a:solidFill>
                  <a:effectLst>
                    <a:outerShdw blurRad="38100" dist="38100" dir="2700000" algn="tl">
                      <a:srgbClr val="000000">
                        <a:alpha val="43137"/>
                      </a:srgbClr>
                    </a:outerShdw>
                  </a:effectLst>
                </a:rPr>
                <a:t>      WDS</a:t>
              </a:r>
              <a:r>
                <a:rPr lang="zh-CN" altLang="en-US" sz="1800" dirty="0">
                  <a:solidFill>
                    <a:srgbClr val="FFFFFF"/>
                  </a:solidFill>
                  <a:effectLst>
                    <a:outerShdw blurRad="38100" dist="38100" dir="2700000" algn="tl">
                      <a:srgbClr val="000000">
                        <a:alpha val="43137"/>
                      </a:srgbClr>
                    </a:outerShdw>
                  </a:effectLst>
                </a:rPr>
                <a:t>客户端</a:t>
              </a:r>
              <a:r>
                <a:rPr lang="en-US" sz="1800" dirty="0">
                  <a:solidFill>
                    <a:srgbClr val="FFFFFF"/>
                  </a:solidFill>
                  <a:effectLst>
                    <a:outerShdw blurRad="38100" dist="38100" dir="2700000" algn="tl">
                      <a:srgbClr val="000000">
                        <a:alpha val="43137"/>
                      </a:srgbClr>
                    </a:outerShdw>
                  </a:effectLst>
                </a:rPr>
                <a:t> </a:t>
              </a:r>
            </a:p>
          </p:txBody>
        </p:sp>
        <p:pic>
          <p:nvPicPr>
            <p:cNvPr id="6147" name="Picture 3" descr="C:\Documents and Settings\BSchnabel\Desktop\EventsDVD_FY07\Vista_icons\Windows Vista\Windows Vista Home Premium\wVista-HmPrem_V.png"/>
            <p:cNvPicPr>
              <a:picLocks noChangeAspect="1" noChangeArrowheads="1"/>
            </p:cNvPicPr>
            <p:nvPr/>
          </p:nvPicPr>
          <p:blipFill>
            <a:blip r:embed="rId5" cstate="print"/>
            <a:srcRect l="-7157" t="-4218" r="-6572" b="-2747"/>
            <a:stretch>
              <a:fillRect/>
            </a:stretch>
          </p:blipFill>
          <p:spPr bwMode="auto">
            <a:xfrm>
              <a:off x="3521139" y="3640960"/>
              <a:ext cx="1159360" cy="905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6" name="Group 24"/>
          <p:cNvGrpSpPr>
            <a:grpSpLocks/>
          </p:cNvGrpSpPr>
          <p:nvPr/>
        </p:nvGrpSpPr>
        <p:grpSpPr bwMode="auto">
          <a:xfrm>
            <a:off x="2189163" y="4608513"/>
            <a:ext cx="5060950" cy="1054100"/>
            <a:chOff x="368299" y="5194526"/>
            <a:chExt cx="5060951" cy="1053874"/>
          </a:xfrm>
        </p:grpSpPr>
        <p:sp>
          <p:nvSpPr>
            <p:cNvPr id="10" name="Rounded Rectangle 9"/>
            <p:cNvSpPr/>
            <p:nvPr/>
          </p:nvSpPr>
          <p:spPr bwMode="blackGray">
            <a:xfrm>
              <a:off x="368299" y="5194526"/>
              <a:ext cx="5060951" cy="1053874"/>
            </a:xfrm>
            <a:prstGeom prst="roundRect">
              <a:avLst/>
            </a:prstGeom>
            <a:gradFill>
              <a:gsLst>
                <a:gs pos="0">
                  <a:schemeClr val="accent5">
                    <a:lumMod val="20000"/>
                    <a:lumOff val="80000"/>
                    <a:alpha val="70000"/>
                  </a:schemeClr>
                </a:gs>
                <a:gs pos="100000">
                  <a:schemeClr val="accent5">
                    <a:alpha val="70000"/>
                  </a:schemeClr>
                </a:gs>
              </a:gsLst>
              <a:lin ang="5400000" scaled="1"/>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defTabSz="1096963">
                <a:defRPr/>
              </a:pPr>
              <a:r>
                <a:rPr lang="en-US" dirty="0">
                  <a:solidFill>
                    <a:srgbClr val="FFFFFF"/>
                  </a:solidFill>
                  <a:effectLst>
                    <a:outerShdw blurRad="38100" dist="38100" dir="2700000" algn="tl">
                      <a:srgbClr val="000000">
                        <a:alpha val="43137"/>
                      </a:srgbClr>
                    </a:outerShdw>
                  </a:effectLst>
                </a:rPr>
                <a:t/>
              </a:r>
              <a:br>
                <a:rPr lang="en-US" dirty="0">
                  <a:solidFill>
                    <a:srgbClr val="FFFFFF"/>
                  </a:solidFill>
                  <a:effectLst>
                    <a:outerShdw blurRad="38100" dist="38100" dir="2700000" algn="tl">
                      <a:srgbClr val="000000">
                        <a:alpha val="43137"/>
                      </a:srgbClr>
                    </a:outerShdw>
                  </a:effectLst>
                </a:rPr>
              </a:br>
              <a:r>
                <a:rPr lang="en-US" dirty="0">
                  <a:solidFill>
                    <a:srgbClr val="FFFFFF"/>
                  </a:solidFill>
                  <a:effectLst>
                    <a:outerShdw blurRad="38100" dist="38100" dir="2700000" algn="tl">
                      <a:srgbClr val="000000">
                        <a:alpha val="43137"/>
                      </a:srgbClr>
                    </a:outerShdw>
                  </a:effectLst>
                </a:rPr>
                <a:t>       </a:t>
              </a:r>
              <a:r>
                <a:rPr lang="zh-CN" altLang="en-US" dirty="0">
                  <a:solidFill>
                    <a:srgbClr val="FFFFFF"/>
                  </a:solidFill>
                  <a:effectLst>
                    <a:outerShdw blurRad="38100" dist="38100" dir="2700000" algn="tl">
                      <a:srgbClr val="000000">
                        <a:alpha val="43137"/>
                      </a:srgbClr>
                    </a:outerShdw>
                  </a:effectLst>
                </a:rPr>
                <a:t>网络环境</a:t>
              </a:r>
              <a:endParaRPr lang="en-US" dirty="0">
                <a:solidFill>
                  <a:srgbClr val="FFFFFF"/>
                </a:solidFill>
                <a:effectLst>
                  <a:outerShdw blurRad="38100" dist="38100" dir="2700000" algn="tl">
                    <a:srgbClr val="000000">
                      <a:alpha val="43137"/>
                    </a:srgbClr>
                  </a:outerShdw>
                </a:effectLst>
              </a:endParaRPr>
            </a:p>
            <a:p>
              <a:pPr defTabSz="1096963">
                <a:defRPr/>
              </a:pPr>
              <a:endParaRPr lang="en-US" sz="2800" dirty="0">
                <a:solidFill>
                  <a:srgbClr val="FFFFFF"/>
                </a:solidFill>
                <a:effectLst>
                  <a:outerShdw blurRad="38100" dist="38100" dir="2700000" algn="tl">
                    <a:srgbClr val="000000">
                      <a:alpha val="43137"/>
                    </a:srgbClr>
                  </a:outerShdw>
                </a:effectLst>
              </a:endParaRPr>
            </a:p>
          </p:txBody>
        </p:sp>
        <p:grpSp>
          <p:nvGrpSpPr>
            <p:cNvPr id="175115" name="Group 23"/>
            <p:cNvGrpSpPr>
              <a:grpSpLocks/>
            </p:cNvGrpSpPr>
            <p:nvPr/>
          </p:nvGrpSpPr>
          <p:grpSpPr bwMode="auto">
            <a:xfrm>
              <a:off x="2928938" y="5219700"/>
              <a:ext cx="2138362" cy="993776"/>
              <a:chOff x="2797175" y="5106988"/>
              <a:chExt cx="2401888" cy="1219200"/>
            </a:xfrm>
          </p:grpSpPr>
          <p:pic>
            <p:nvPicPr>
              <p:cNvPr id="6148" name="Picture 4" descr="C:\Documents and Settings\BSchnabel\Desktop\EventsDVD_FY07\Shapes and Graphics\Windows_Vista_Icons_ for_Marketing_use\Vista Icons off the web\netcenter.dll_I0001_0409.png"/>
              <p:cNvPicPr>
                <a:picLocks noChangeAspect="1" noChangeArrowheads="1"/>
              </p:cNvPicPr>
              <p:nvPr/>
            </p:nvPicPr>
            <p:blipFill>
              <a:blip r:embed="rId6"/>
              <a:srcRect/>
              <a:stretch>
                <a:fillRect/>
              </a:stretch>
            </p:blipFill>
            <p:spPr bwMode="auto">
              <a:xfrm>
                <a:off x="3979396" y="5107259"/>
                <a:ext cx="1219667" cy="1218938"/>
              </a:xfrm>
              <a:prstGeom prst="rect">
                <a:avLst/>
              </a:prstGeom>
              <a:noFill/>
              <a:effectLst>
                <a:outerShdw blurRad="50800" dist="38100" dir="2700000" algn="tl" rotWithShape="0">
                  <a:prstClr val="black">
                    <a:alpha val="40000"/>
                  </a:prstClr>
                </a:outerShdw>
              </a:effectLst>
            </p:spPr>
          </p:pic>
          <p:pic>
            <p:nvPicPr>
              <p:cNvPr id="18" name="Picture 4" descr="C:\Documents and Settings\BSchnabel\Desktop\EventsDVD_FY07\Shapes and Graphics\Windows_Vista_Icons_ for_Marketing_use\Vista Icons off the web\netcenter.dll_I0001_0409.png"/>
              <p:cNvPicPr>
                <a:picLocks noChangeAspect="1" noChangeArrowheads="1"/>
              </p:cNvPicPr>
              <p:nvPr/>
            </p:nvPicPr>
            <p:blipFill>
              <a:blip r:embed="rId7"/>
              <a:srcRect/>
              <a:stretch>
                <a:fillRect/>
              </a:stretch>
            </p:blipFill>
            <p:spPr bwMode="auto">
              <a:xfrm>
                <a:off x="2797174" y="5227985"/>
                <a:ext cx="946848" cy="946332"/>
              </a:xfrm>
              <a:prstGeom prst="rect">
                <a:avLst/>
              </a:prstGeom>
              <a:noFill/>
              <a:effectLst>
                <a:outerShdw blurRad="50800" dist="38100" dir="2700000" algn="tl" rotWithShape="0">
                  <a:prstClr val="black">
                    <a:alpha val="40000"/>
                  </a:prstClr>
                </a:outerShdw>
              </a:effectLst>
            </p:spPr>
          </p:pic>
          <p:sp>
            <p:nvSpPr>
              <p:cNvPr id="19" name="Left-Right Arrow 18"/>
              <p:cNvSpPr/>
              <p:nvPr/>
            </p:nvSpPr>
            <p:spPr bwMode="blackGray">
              <a:xfrm>
                <a:off x="3594100" y="5524500"/>
                <a:ext cx="615950" cy="323850"/>
              </a:xfrm>
              <a:prstGeom prst="leftRightArrow">
                <a:avLst/>
              </a:prstGeom>
              <a:solidFill>
                <a:srgbClr val="C00000"/>
              </a:solidFill>
              <a:ln>
                <a:noFill/>
                <a:headEnd type="none" w="med" len="med"/>
                <a:tailEnd type="none" w="med" len="med"/>
              </a:ln>
              <a:effectLst/>
              <a:scene3d>
                <a:camera prst="orthographicFront">
                  <a:rot lat="0" lon="0" rev="0"/>
                </a:camera>
                <a:lightRig rig="contrasting" dir="t">
                  <a:rot lat="0" lon="0" rev="7800000"/>
                </a:lightRig>
              </a:scene3d>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algn="ctr" defTabSz="1096963">
                  <a:defRPr/>
                </a:pPr>
                <a:endParaRPr lang="en-US" sz="2800" dirty="0">
                  <a:solidFill>
                    <a:srgbClr val="FFFFFF"/>
                  </a:solidFill>
                  <a:effectLst>
                    <a:outerShdw blurRad="38100" dist="38100" dir="2700000" algn="tl">
                      <a:srgbClr val="000000">
                        <a:alpha val="43137"/>
                      </a:srgbClr>
                    </a:outerShdw>
                  </a:effectLst>
                </a:endParaRPr>
              </a:p>
            </p:txBody>
          </p:sp>
        </p:grpSp>
      </p:grpSp>
      <p:sp>
        <p:nvSpPr>
          <p:cNvPr id="175111" name="TextBox 16">
            <a:hlinkClick r:id="rId8"/>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anim calcmode="lin" valueType="num">
                                      <p:cBhvr>
                                        <p:cTn id="8" dur="700" fill="hold"/>
                                        <p:tgtEl>
                                          <p:spTgt spid="3"/>
                                        </p:tgtEl>
                                        <p:attrNameLst>
                                          <p:attrName>ppt_x</p:attrName>
                                        </p:attrNameLst>
                                      </p:cBhvr>
                                      <p:tavLst>
                                        <p:tav tm="0">
                                          <p:val>
                                            <p:strVal val="#ppt_x"/>
                                          </p:val>
                                        </p:tav>
                                        <p:tav tm="100000">
                                          <p:val>
                                            <p:strVal val="#ppt_x"/>
                                          </p:val>
                                        </p:tav>
                                      </p:tavLst>
                                    </p:anim>
                                    <p:anim calcmode="lin" valueType="num">
                                      <p:cBhvr>
                                        <p:cTn id="9" dur="7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00"/>
                                        <p:tgtEl>
                                          <p:spTgt spid="4"/>
                                        </p:tgtEl>
                                      </p:cBhvr>
                                    </p:animEffect>
                                    <p:anim calcmode="lin" valueType="num">
                                      <p:cBhvr>
                                        <p:cTn id="13" dur="700" fill="hold"/>
                                        <p:tgtEl>
                                          <p:spTgt spid="4"/>
                                        </p:tgtEl>
                                        <p:attrNameLst>
                                          <p:attrName>ppt_x</p:attrName>
                                        </p:attrNameLst>
                                      </p:cBhvr>
                                      <p:tavLst>
                                        <p:tav tm="0">
                                          <p:val>
                                            <p:strVal val="#ppt_x"/>
                                          </p:val>
                                        </p:tav>
                                        <p:tav tm="100000">
                                          <p:val>
                                            <p:strVal val="#ppt_x"/>
                                          </p:val>
                                        </p:tav>
                                      </p:tavLst>
                                    </p:anim>
                                    <p:anim calcmode="lin" valueType="num">
                                      <p:cBhvr>
                                        <p:cTn id="14" dur="7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8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00"/>
                                        <p:tgtEl>
                                          <p:spTgt spid="6"/>
                                        </p:tgtEl>
                                      </p:cBhvr>
                                    </p:animEffect>
                                    <p:anim calcmode="lin" valueType="num">
                                      <p:cBhvr>
                                        <p:cTn id="18" dur="700" fill="hold"/>
                                        <p:tgtEl>
                                          <p:spTgt spid="6"/>
                                        </p:tgtEl>
                                        <p:attrNameLst>
                                          <p:attrName>ppt_x</p:attrName>
                                        </p:attrNameLst>
                                      </p:cBhvr>
                                      <p:tavLst>
                                        <p:tav tm="0">
                                          <p:val>
                                            <p:strVal val="#ppt_x"/>
                                          </p:val>
                                        </p:tav>
                                        <p:tav tm="100000">
                                          <p:val>
                                            <p:strVal val="#ppt_x"/>
                                          </p:val>
                                        </p:tav>
                                      </p:tavLst>
                                    </p:anim>
                                    <p:anim calcmode="lin" valueType="num">
                                      <p:cBhvr>
                                        <p:cTn id="19" dur="7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a:xfrm>
            <a:off x="381000" y="228600"/>
            <a:ext cx="8393113" cy="646113"/>
          </a:xfrm>
        </p:spPr>
        <p:txBody>
          <a:bodyPr/>
          <a:lstStyle/>
          <a:p>
            <a:r>
              <a:rPr lang="en-US" altLang="zh-CN" sz="4000" b="1" smtClean="0">
                <a:solidFill>
                  <a:srgbClr val="FFC000"/>
                </a:solidFill>
                <a:latin typeface="微软雅黑" pitchFamily="34" charset="-122"/>
                <a:ea typeface="微软雅黑" pitchFamily="34" charset="-122"/>
              </a:rPr>
              <a:t>WDS</a:t>
            </a:r>
            <a:r>
              <a:rPr lang="zh-CN" altLang="en-US" sz="4000" b="1" smtClean="0">
                <a:solidFill>
                  <a:srgbClr val="FFC000"/>
                </a:solidFill>
                <a:latin typeface="微软雅黑" pitchFamily="34" charset="-122"/>
                <a:ea typeface="微软雅黑" pitchFamily="34" charset="-122"/>
              </a:rPr>
              <a:t>部署方案</a:t>
            </a:r>
          </a:p>
        </p:txBody>
      </p:sp>
      <p:pic>
        <p:nvPicPr>
          <p:cNvPr id="177154" name="Picture 4" descr="PC Running XML Web Service"/>
          <p:cNvPicPr>
            <a:picLocks noChangeAspect="1" noChangeArrowheads="1"/>
          </p:cNvPicPr>
          <p:nvPr/>
        </p:nvPicPr>
        <p:blipFill>
          <a:blip r:embed="rId3"/>
          <a:srcRect/>
          <a:stretch>
            <a:fillRect/>
          </a:stretch>
        </p:blipFill>
        <p:spPr bwMode="auto">
          <a:xfrm>
            <a:off x="5424488" y="1001713"/>
            <a:ext cx="1350962" cy="1346200"/>
          </a:xfrm>
          <a:prstGeom prst="rect">
            <a:avLst/>
          </a:prstGeom>
          <a:noFill/>
          <a:ln w="9525">
            <a:noFill/>
            <a:miter lim="800000"/>
            <a:headEnd/>
            <a:tailEnd/>
          </a:ln>
        </p:spPr>
      </p:pic>
      <p:pic>
        <p:nvPicPr>
          <p:cNvPr id="177155" name="Picture 5" descr="Server"/>
          <p:cNvPicPr>
            <a:picLocks noChangeAspect="1" noChangeArrowheads="1"/>
          </p:cNvPicPr>
          <p:nvPr/>
        </p:nvPicPr>
        <p:blipFill>
          <a:blip r:embed="rId4"/>
          <a:srcRect/>
          <a:stretch>
            <a:fillRect/>
          </a:stretch>
        </p:blipFill>
        <p:spPr bwMode="auto">
          <a:xfrm>
            <a:off x="1055688" y="1490663"/>
            <a:ext cx="2012950" cy="2968625"/>
          </a:xfrm>
          <a:prstGeom prst="rect">
            <a:avLst/>
          </a:prstGeom>
          <a:noFill/>
          <a:ln w="9525">
            <a:noFill/>
            <a:miter lim="800000"/>
            <a:headEnd/>
            <a:tailEnd/>
          </a:ln>
        </p:spPr>
      </p:pic>
      <p:pic>
        <p:nvPicPr>
          <p:cNvPr id="177156" name="Picture 6" descr="network all flat"/>
          <p:cNvPicPr>
            <a:picLocks noChangeAspect="1" noChangeArrowheads="1"/>
          </p:cNvPicPr>
          <p:nvPr/>
        </p:nvPicPr>
        <p:blipFill>
          <a:blip r:embed="rId5"/>
          <a:srcRect/>
          <a:stretch>
            <a:fillRect/>
          </a:stretch>
        </p:blipFill>
        <p:spPr bwMode="auto">
          <a:xfrm>
            <a:off x="4029075" y="3332163"/>
            <a:ext cx="4667250" cy="3502025"/>
          </a:xfrm>
          <a:prstGeom prst="rect">
            <a:avLst/>
          </a:prstGeom>
          <a:noFill/>
          <a:ln w="9525">
            <a:noFill/>
            <a:miter lim="800000"/>
            <a:headEnd/>
            <a:tailEnd/>
          </a:ln>
        </p:spPr>
      </p:pic>
      <p:pic>
        <p:nvPicPr>
          <p:cNvPr id="92167" name="Picture 7" descr="software box"/>
          <p:cNvPicPr>
            <a:picLocks noChangeAspect="1" noChangeArrowheads="1"/>
          </p:cNvPicPr>
          <p:nvPr/>
        </p:nvPicPr>
        <p:blipFill>
          <a:blip r:embed="rId6"/>
          <a:srcRect/>
          <a:stretch>
            <a:fillRect/>
          </a:stretch>
        </p:blipFill>
        <p:spPr bwMode="auto">
          <a:xfrm>
            <a:off x="6161088" y="1870075"/>
            <a:ext cx="512762" cy="515938"/>
          </a:xfrm>
          <a:prstGeom prst="rect">
            <a:avLst/>
          </a:prstGeom>
          <a:noFill/>
          <a:ln w="9525">
            <a:noFill/>
            <a:miter lim="800000"/>
            <a:headEnd/>
            <a:tailEnd/>
          </a:ln>
        </p:spPr>
      </p:pic>
      <p:pic>
        <p:nvPicPr>
          <p:cNvPr id="92168" name="Picture 8" descr="CD DVD"/>
          <p:cNvPicPr>
            <a:picLocks noChangeAspect="1" noChangeArrowheads="1"/>
          </p:cNvPicPr>
          <p:nvPr/>
        </p:nvPicPr>
        <p:blipFill>
          <a:blip r:embed="rId7"/>
          <a:srcRect/>
          <a:stretch>
            <a:fillRect/>
          </a:stretch>
        </p:blipFill>
        <p:spPr bwMode="auto">
          <a:xfrm>
            <a:off x="5241925" y="1296988"/>
            <a:ext cx="555625" cy="631825"/>
          </a:xfrm>
          <a:prstGeom prst="rect">
            <a:avLst/>
          </a:prstGeom>
          <a:noFill/>
          <a:ln w="9525">
            <a:noFill/>
            <a:miter lim="800000"/>
            <a:headEnd/>
            <a:tailEnd/>
          </a:ln>
        </p:spPr>
      </p:pic>
      <p:sp>
        <p:nvSpPr>
          <p:cNvPr id="26632" name="Text Box 9"/>
          <p:cNvSpPr txBox="1">
            <a:spLocks noChangeArrowheads="1"/>
          </p:cNvSpPr>
          <p:nvPr/>
        </p:nvSpPr>
        <p:spPr bwMode="auto">
          <a:xfrm>
            <a:off x="5584825" y="2436813"/>
            <a:ext cx="1073150" cy="350837"/>
          </a:xfrm>
          <a:prstGeom prst="rect">
            <a:avLst/>
          </a:prstGeom>
          <a:noFill/>
          <a:ln w="9525">
            <a:noFill/>
            <a:miter lim="800000"/>
            <a:headEnd/>
            <a:tailEnd/>
          </a:ln>
        </p:spPr>
        <p:txBody>
          <a:bodyPr wrap="none" lIns="76197" tIns="38098" rIns="76197" bIns="38098">
            <a:spAutoFit/>
          </a:bodyPr>
          <a:lstStyle/>
          <a:p>
            <a:pPr fontAlgn="auto">
              <a:spcBef>
                <a:spcPts val="0"/>
              </a:spcBef>
              <a:spcAft>
                <a:spcPts val="0"/>
              </a:spcAft>
              <a:defRPr/>
            </a:pPr>
            <a:r>
              <a:rPr lang="zh-CN" altLang="en-US" sz="1800" b="1" dirty="0">
                <a:solidFill>
                  <a:srgbClr val="FFFFFF"/>
                </a:solidFill>
                <a:latin typeface="黑体" pitchFamily="2" charset="-122"/>
                <a:ea typeface="黑体" pitchFamily="2" charset="-122"/>
              </a:rPr>
              <a:t>参考样机</a:t>
            </a:r>
          </a:p>
        </p:txBody>
      </p:sp>
      <p:sp>
        <p:nvSpPr>
          <p:cNvPr id="26633" name="Text Box 10"/>
          <p:cNvSpPr txBox="1">
            <a:spLocks noChangeArrowheads="1"/>
          </p:cNvSpPr>
          <p:nvPr/>
        </p:nvSpPr>
        <p:spPr bwMode="auto">
          <a:xfrm>
            <a:off x="963613" y="4446588"/>
            <a:ext cx="1303337" cy="350837"/>
          </a:xfrm>
          <a:prstGeom prst="rect">
            <a:avLst/>
          </a:prstGeom>
          <a:noFill/>
          <a:ln w="9525">
            <a:noFill/>
            <a:miter lim="800000"/>
            <a:headEnd/>
            <a:tailEnd/>
          </a:ln>
        </p:spPr>
        <p:txBody>
          <a:bodyPr wrap="none" lIns="76197" tIns="38098" rIns="76197" bIns="38098">
            <a:spAutoFit/>
          </a:bodyPr>
          <a:lstStyle/>
          <a:p>
            <a:pPr fontAlgn="auto">
              <a:spcBef>
                <a:spcPts val="0"/>
              </a:spcBef>
              <a:spcAft>
                <a:spcPts val="0"/>
              </a:spcAft>
              <a:defRPr/>
            </a:pPr>
            <a:r>
              <a:rPr lang="en-US" altLang="zh-CN" sz="1800" b="1" dirty="0">
                <a:solidFill>
                  <a:srgbClr val="FFFFFF"/>
                </a:solidFill>
                <a:latin typeface="Calibri"/>
                <a:ea typeface="黑体" pitchFamily="2" charset="-122"/>
              </a:rPr>
              <a:t>WDS</a:t>
            </a:r>
            <a:r>
              <a:rPr lang="zh-CN" altLang="en-US" sz="1800" b="1" dirty="0">
                <a:solidFill>
                  <a:srgbClr val="FFFFFF"/>
                </a:solidFill>
                <a:latin typeface="黑体" pitchFamily="2" charset="-122"/>
                <a:ea typeface="黑体" pitchFamily="2" charset="-122"/>
              </a:rPr>
              <a:t>服务器</a:t>
            </a:r>
          </a:p>
        </p:txBody>
      </p:sp>
      <p:pic>
        <p:nvPicPr>
          <p:cNvPr id="92172" name="Picture 12" descr="CD DVD"/>
          <p:cNvPicPr>
            <a:picLocks noChangeAspect="1" noChangeArrowheads="1"/>
          </p:cNvPicPr>
          <p:nvPr/>
        </p:nvPicPr>
        <p:blipFill>
          <a:blip r:embed="rId7"/>
          <a:srcRect/>
          <a:stretch>
            <a:fillRect/>
          </a:stretch>
        </p:blipFill>
        <p:spPr bwMode="auto">
          <a:xfrm>
            <a:off x="2243138" y="2817813"/>
            <a:ext cx="555625" cy="631825"/>
          </a:xfrm>
          <a:prstGeom prst="rect">
            <a:avLst/>
          </a:prstGeom>
          <a:noFill/>
          <a:ln w="9525">
            <a:noFill/>
            <a:miter lim="800000"/>
            <a:headEnd/>
            <a:tailEnd/>
          </a:ln>
        </p:spPr>
      </p:pic>
      <p:pic>
        <p:nvPicPr>
          <p:cNvPr id="92173" name="Picture 13" descr="CD DVD"/>
          <p:cNvPicPr>
            <a:picLocks noChangeAspect="1" noChangeArrowheads="1"/>
          </p:cNvPicPr>
          <p:nvPr/>
        </p:nvPicPr>
        <p:blipFill>
          <a:blip r:embed="rId7"/>
          <a:srcRect/>
          <a:stretch>
            <a:fillRect/>
          </a:stretch>
        </p:blipFill>
        <p:spPr bwMode="auto">
          <a:xfrm>
            <a:off x="2243138" y="2830513"/>
            <a:ext cx="555625" cy="633412"/>
          </a:xfrm>
          <a:prstGeom prst="rect">
            <a:avLst/>
          </a:prstGeom>
          <a:noFill/>
          <a:ln w="9525">
            <a:noFill/>
            <a:miter lim="800000"/>
            <a:headEnd/>
            <a:tailEnd/>
          </a:ln>
        </p:spPr>
      </p:pic>
      <p:pic>
        <p:nvPicPr>
          <p:cNvPr id="92174" name="Picture 14" descr="CD DVD"/>
          <p:cNvPicPr>
            <a:picLocks noChangeAspect="1" noChangeArrowheads="1"/>
          </p:cNvPicPr>
          <p:nvPr/>
        </p:nvPicPr>
        <p:blipFill>
          <a:blip r:embed="rId7"/>
          <a:srcRect/>
          <a:stretch>
            <a:fillRect/>
          </a:stretch>
        </p:blipFill>
        <p:spPr bwMode="auto">
          <a:xfrm>
            <a:off x="2214563" y="2838450"/>
            <a:ext cx="555625" cy="631825"/>
          </a:xfrm>
          <a:prstGeom prst="rect">
            <a:avLst/>
          </a:prstGeom>
          <a:noFill/>
          <a:ln w="9525">
            <a:noFill/>
            <a:miter lim="800000"/>
            <a:headEnd/>
            <a:tailEnd/>
          </a:ln>
        </p:spPr>
      </p:pic>
      <p:pic>
        <p:nvPicPr>
          <p:cNvPr id="92175" name="Picture 15" descr="CD DVD"/>
          <p:cNvPicPr>
            <a:picLocks noChangeAspect="1" noChangeArrowheads="1"/>
          </p:cNvPicPr>
          <p:nvPr/>
        </p:nvPicPr>
        <p:blipFill>
          <a:blip r:embed="rId7"/>
          <a:srcRect/>
          <a:stretch>
            <a:fillRect/>
          </a:stretch>
        </p:blipFill>
        <p:spPr bwMode="auto">
          <a:xfrm>
            <a:off x="2200275" y="2851150"/>
            <a:ext cx="555625" cy="631825"/>
          </a:xfrm>
          <a:prstGeom prst="rect">
            <a:avLst/>
          </a:prstGeom>
          <a:noFill/>
          <a:ln w="9525">
            <a:noFill/>
            <a:miter lim="800000"/>
            <a:headEnd/>
            <a:tailEnd/>
          </a:ln>
        </p:spPr>
      </p:pic>
      <p:pic>
        <p:nvPicPr>
          <p:cNvPr id="92176" name="Picture 16" descr="CD DVD"/>
          <p:cNvPicPr>
            <a:picLocks noChangeAspect="1" noChangeArrowheads="1"/>
          </p:cNvPicPr>
          <p:nvPr/>
        </p:nvPicPr>
        <p:blipFill>
          <a:blip r:embed="rId7"/>
          <a:srcRect/>
          <a:stretch>
            <a:fillRect/>
          </a:stretch>
        </p:blipFill>
        <p:spPr bwMode="auto">
          <a:xfrm>
            <a:off x="2211388" y="2846388"/>
            <a:ext cx="555625" cy="631825"/>
          </a:xfrm>
          <a:prstGeom prst="rect">
            <a:avLst/>
          </a:prstGeom>
          <a:noFill/>
          <a:ln w="9525">
            <a:noFill/>
            <a:miter lim="800000"/>
            <a:headEnd/>
            <a:tailEnd/>
          </a:ln>
        </p:spPr>
      </p:pic>
      <p:pic>
        <p:nvPicPr>
          <p:cNvPr id="92178" name="Picture 18" descr="CD DVD"/>
          <p:cNvPicPr>
            <a:picLocks noChangeAspect="1" noChangeArrowheads="1"/>
          </p:cNvPicPr>
          <p:nvPr/>
        </p:nvPicPr>
        <p:blipFill>
          <a:blip r:embed="rId7"/>
          <a:srcRect/>
          <a:stretch>
            <a:fillRect/>
          </a:stretch>
        </p:blipFill>
        <p:spPr bwMode="auto">
          <a:xfrm>
            <a:off x="2211388" y="2832100"/>
            <a:ext cx="555625" cy="633413"/>
          </a:xfrm>
          <a:prstGeom prst="rect">
            <a:avLst/>
          </a:prstGeom>
          <a:noFill/>
          <a:ln w="9525">
            <a:noFill/>
            <a:miter lim="800000"/>
            <a:headEnd/>
            <a:tailEnd/>
          </a:ln>
        </p:spPr>
      </p:pic>
      <p:sp>
        <p:nvSpPr>
          <p:cNvPr id="177167" name="TextBox 15">
            <a:hlinkClick r:id="rId8"/>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67"/>
                                        </p:tgtEl>
                                        <p:attrNameLst>
                                          <p:attrName>style.visibility</p:attrName>
                                        </p:attrNameLst>
                                      </p:cBhvr>
                                      <p:to>
                                        <p:strVal val="visible"/>
                                      </p:to>
                                    </p:set>
                                    <p:anim calcmode="lin" valueType="num">
                                      <p:cBhvr additive="base">
                                        <p:cTn id="7" dur="500" fill="hold"/>
                                        <p:tgtEl>
                                          <p:spTgt spid="92167"/>
                                        </p:tgtEl>
                                        <p:attrNameLst>
                                          <p:attrName>ppt_x</p:attrName>
                                        </p:attrNameLst>
                                      </p:cBhvr>
                                      <p:tavLst>
                                        <p:tav tm="0">
                                          <p:val>
                                            <p:strVal val="#ppt_x"/>
                                          </p:val>
                                        </p:tav>
                                        <p:tav tm="100000">
                                          <p:val>
                                            <p:strVal val="#ppt_x"/>
                                          </p:val>
                                        </p:tav>
                                      </p:tavLst>
                                    </p:anim>
                                    <p:anim calcmode="lin" valueType="num">
                                      <p:cBhvr additive="base">
                                        <p:cTn id="8" dur="500" fill="hold"/>
                                        <p:tgtEl>
                                          <p:spTgt spid="921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92168"/>
                                        </p:tgtEl>
                                        <p:attrNameLst>
                                          <p:attrName>style.visibility</p:attrName>
                                        </p:attrNameLst>
                                      </p:cBhvr>
                                      <p:to>
                                        <p:strVal val="visible"/>
                                      </p:to>
                                    </p:set>
                                    <p:animEffect transition="in" filter="blinds(horizontal)">
                                      <p:cBhvr>
                                        <p:cTn id="13" dur="500"/>
                                        <p:tgtEl>
                                          <p:spTgt spid="92168"/>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path" presetSubtype="0" accel="50000" decel="50000" fill="hold" nodeType="clickEffect">
                                  <p:stCondLst>
                                    <p:cond delay="0"/>
                                  </p:stCondLst>
                                  <p:childTnLst>
                                    <p:animMotion origin="layout" path="M 2.03704E-6 3.39506E-6 L -0.33073 0.22222 " pathEditMode="relative" rAng="0" ptsTypes="AA">
                                      <p:cBhvr>
                                        <p:cTn id="17" dur="2000" fill="hold"/>
                                        <p:tgtEl>
                                          <p:spTgt spid="92168"/>
                                        </p:tgtEl>
                                        <p:attrNameLst>
                                          <p:attrName>ppt_x</p:attrName>
                                          <p:attrName>ppt_y</p:attrName>
                                        </p:attrNameLst>
                                      </p:cBhvr>
                                      <p:rCtr x="-16500" y="11100"/>
                                    </p:animMotion>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2172"/>
                                        </p:tgtEl>
                                        <p:attrNameLst>
                                          <p:attrName>style.visibility</p:attrName>
                                        </p:attrNameLst>
                                      </p:cBhvr>
                                      <p:to>
                                        <p:strVal val="visible"/>
                                      </p:to>
                                    </p:set>
                                    <p:animEffect transition="in" filter="blinds(horizontal)">
                                      <p:cBhvr>
                                        <p:cTn id="22" dur="500"/>
                                        <p:tgtEl>
                                          <p:spTgt spid="92172"/>
                                        </p:tgtEl>
                                      </p:cBhvr>
                                    </p:animEffect>
                                  </p:childTnLst>
                                </p:cTn>
                              </p:par>
                              <p:par>
                                <p:cTn id="23" presetID="3" presetClass="entr" presetSubtype="10" fill="hold" nodeType="withEffect">
                                  <p:stCondLst>
                                    <p:cond delay="0"/>
                                  </p:stCondLst>
                                  <p:childTnLst>
                                    <p:set>
                                      <p:cBhvr>
                                        <p:cTn id="24" dur="1" fill="hold">
                                          <p:stCondLst>
                                            <p:cond delay="0"/>
                                          </p:stCondLst>
                                        </p:cTn>
                                        <p:tgtEl>
                                          <p:spTgt spid="92173"/>
                                        </p:tgtEl>
                                        <p:attrNameLst>
                                          <p:attrName>style.visibility</p:attrName>
                                        </p:attrNameLst>
                                      </p:cBhvr>
                                      <p:to>
                                        <p:strVal val="visible"/>
                                      </p:to>
                                    </p:set>
                                    <p:animEffect transition="in" filter="blinds(horizontal)">
                                      <p:cBhvr>
                                        <p:cTn id="25" dur="500"/>
                                        <p:tgtEl>
                                          <p:spTgt spid="92173"/>
                                        </p:tgtEl>
                                      </p:cBhvr>
                                    </p:animEffect>
                                  </p:childTnLst>
                                </p:cTn>
                              </p:par>
                              <p:par>
                                <p:cTn id="26" presetID="3" presetClass="entr" presetSubtype="10" fill="hold" nodeType="withEffect">
                                  <p:stCondLst>
                                    <p:cond delay="0"/>
                                  </p:stCondLst>
                                  <p:childTnLst>
                                    <p:set>
                                      <p:cBhvr>
                                        <p:cTn id="27" dur="1" fill="hold">
                                          <p:stCondLst>
                                            <p:cond delay="0"/>
                                          </p:stCondLst>
                                        </p:cTn>
                                        <p:tgtEl>
                                          <p:spTgt spid="92174"/>
                                        </p:tgtEl>
                                        <p:attrNameLst>
                                          <p:attrName>style.visibility</p:attrName>
                                        </p:attrNameLst>
                                      </p:cBhvr>
                                      <p:to>
                                        <p:strVal val="visible"/>
                                      </p:to>
                                    </p:set>
                                    <p:animEffect transition="in" filter="blinds(horizontal)">
                                      <p:cBhvr>
                                        <p:cTn id="28" dur="500"/>
                                        <p:tgtEl>
                                          <p:spTgt spid="92174"/>
                                        </p:tgtEl>
                                      </p:cBhvr>
                                    </p:animEffect>
                                  </p:childTnLst>
                                </p:cTn>
                              </p:par>
                              <p:par>
                                <p:cTn id="29" presetID="3" presetClass="entr" presetSubtype="10" fill="hold" nodeType="withEffect">
                                  <p:stCondLst>
                                    <p:cond delay="0"/>
                                  </p:stCondLst>
                                  <p:childTnLst>
                                    <p:set>
                                      <p:cBhvr>
                                        <p:cTn id="30" dur="1" fill="hold">
                                          <p:stCondLst>
                                            <p:cond delay="0"/>
                                          </p:stCondLst>
                                        </p:cTn>
                                        <p:tgtEl>
                                          <p:spTgt spid="92175"/>
                                        </p:tgtEl>
                                        <p:attrNameLst>
                                          <p:attrName>style.visibility</p:attrName>
                                        </p:attrNameLst>
                                      </p:cBhvr>
                                      <p:to>
                                        <p:strVal val="visible"/>
                                      </p:to>
                                    </p:set>
                                    <p:animEffect transition="in" filter="blinds(horizontal)">
                                      <p:cBhvr>
                                        <p:cTn id="31" dur="500"/>
                                        <p:tgtEl>
                                          <p:spTgt spid="92175"/>
                                        </p:tgtEl>
                                      </p:cBhvr>
                                    </p:animEffect>
                                  </p:childTnLst>
                                </p:cTn>
                              </p:par>
                              <p:par>
                                <p:cTn id="32" presetID="3" presetClass="entr" presetSubtype="10" fill="hold" nodeType="withEffect">
                                  <p:stCondLst>
                                    <p:cond delay="0"/>
                                  </p:stCondLst>
                                  <p:childTnLst>
                                    <p:set>
                                      <p:cBhvr>
                                        <p:cTn id="33" dur="1" fill="hold">
                                          <p:stCondLst>
                                            <p:cond delay="0"/>
                                          </p:stCondLst>
                                        </p:cTn>
                                        <p:tgtEl>
                                          <p:spTgt spid="92176"/>
                                        </p:tgtEl>
                                        <p:attrNameLst>
                                          <p:attrName>style.visibility</p:attrName>
                                        </p:attrNameLst>
                                      </p:cBhvr>
                                      <p:to>
                                        <p:strVal val="visible"/>
                                      </p:to>
                                    </p:set>
                                    <p:animEffect transition="in" filter="blinds(horizontal)">
                                      <p:cBhvr>
                                        <p:cTn id="34" dur="500"/>
                                        <p:tgtEl>
                                          <p:spTgt spid="92176"/>
                                        </p:tgtEl>
                                      </p:cBhvr>
                                    </p:animEffect>
                                  </p:childTnLst>
                                </p:cTn>
                              </p:par>
                              <p:par>
                                <p:cTn id="35" presetID="3" presetClass="entr" presetSubtype="10" fill="hold" nodeType="withEffect">
                                  <p:stCondLst>
                                    <p:cond delay="0"/>
                                  </p:stCondLst>
                                  <p:childTnLst>
                                    <p:set>
                                      <p:cBhvr>
                                        <p:cTn id="36" dur="1" fill="hold">
                                          <p:stCondLst>
                                            <p:cond delay="0"/>
                                          </p:stCondLst>
                                        </p:cTn>
                                        <p:tgtEl>
                                          <p:spTgt spid="92178"/>
                                        </p:tgtEl>
                                        <p:attrNameLst>
                                          <p:attrName>style.visibility</p:attrName>
                                        </p:attrNameLst>
                                      </p:cBhvr>
                                      <p:to>
                                        <p:strVal val="visible"/>
                                      </p:to>
                                    </p:set>
                                    <p:animEffect transition="in" filter="blinds(horizontal)">
                                      <p:cBhvr>
                                        <p:cTn id="37" dur="500"/>
                                        <p:tgtEl>
                                          <p:spTgt spid="92178"/>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926 0.00212 L 0.3585 0.13619 " pathEditMode="relative" rAng="0" ptsTypes="AA">
                                      <p:cBhvr>
                                        <p:cTn id="41" dur="2000" fill="hold"/>
                                        <p:tgtEl>
                                          <p:spTgt spid="92172"/>
                                        </p:tgtEl>
                                        <p:attrNameLst>
                                          <p:attrName>ppt_x</p:attrName>
                                          <p:attrName>ppt_y</p:attrName>
                                        </p:attrNameLst>
                                      </p:cBhvr>
                                      <p:rCtr x="18400" y="6700"/>
                                    </p:animMotion>
                                  </p:childTnLst>
                                </p:cTn>
                              </p:par>
                              <p:par>
                                <p:cTn id="42" presetID="49" presetClass="path" presetSubtype="0" accel="50000" decel="50000" fill="hold" nodeType="withEffect">
                                  <p:stCondLst>
                                    <p:cond delay="0"/>
                                  </p:stCondLst>
                                  <p:childTnLst>
                                    <p:animMotion origin="layout" path="M -0.0029 -0.00155 L 0.2973 0.23649 " pathEditMode="relative" rAng="0" ptsTypes="AA">
                                      <p:cBhvr>
                                        <p:cTn id="43" dur="2000" fill="hold"/>
                                        <p:tgtEl>
                                          <p:spTgt spid="92173"/>
                                        </p:tgtEl>
                                        <p:attrNameLst>
                                          <p:attrName>ppt_x</p:attrName>
                                          <p:attrName>ppt_y</p:attrName>
                                        </p:attrNameLst>
                                      </p:cBhvr>
                                      <p:rCtr x="15000" y="11900"/>
                                    </p:animMotion>
                                  </p:childTnLst>
                                </p:cTn>
                              </p:par>
                              <p:par>
                                <p:cTn id="44" presetID="49" presetClass="path" presetSubtype="0" accel="50000" decel="50000" fill="hold" nodeType="withEffect">
                                  <p:stCondLst>
                                    <p:cond delay="0"/>
                                  </p:stCondLst>
                                  <p:childTnLst>
                                    <p:animMotion origin="layout" path="M 0.00029 -0.0025 L 0.45385 0.2284 " pathEditMode="relative" rAng="0" ptsTypes="AA">
                                      <p:cBhvr>
                                        <p:cTn id="45" dur="2000" fill="hold"/>
                                        <p:tgtEl>
                                          <p:spTgt spid="92174"/>
                                        </p:tgtEl>
                                        <p:attrNameLst>
                                          <p:attrName>ppt_x</p:attrName>
                                          <p:attrName>ppt_y</p:attrName>
                                        </p:attrNameLst>
                                      </p:cBhvr>
                                      <p:rCtr x="22700" y="11500"/>
                                    </p:animMotion>
                                  </p:childTnLst>
                                </p:cTn>
                              </p:par>
                              <p:par>
                                <p:cTn id="46" presetID="49" presetClass="path" presetSubtype="0" accel="50000" decel="50000" fill="hold" nodeType="withEffect">
                                  <p:stCondLst>
                                    <p:cond delay="0"/>
                                  </p:stCondLst>
                                  <p:childTnLst>
                                    <p:animMotion origin="layout" path="M 0.00188 -0.00443 L 0.56655 0.33411 " pathEditMode="relative" rAng="0" ptsTypes="AA">
                                      <p:cBhvr>
                                        <p:cTn id="47" dur="2000" fill="hold"/>
                                        <p:tgtEl>
                                          <p:spTgt spid="92175"/>
                                        </p:tgtEl>
                                        <p:attrNameLst>
                                          <p:attrName>ppt_x</p:attrName>
                                          <p:attrName>ppt_y</p:attrName>
                                        </p:attrNameLst>
                                      </p:cBhvr>
                                      <p:rCtr x="28200" y="16900"/>
                                    </p:animMotion>
                                  </p:childTnLst>
                                </p:cTn>
                              </p:par>
                              <p:par>
                                <p:cTn id="48" presetID="49" presetClass="path" presetSubtype="0" accel="50000" decel="50000" fill="hold" nodeType="withEffect">
                                  <p:stCondLst>
                                    <p:cond delay="0"/>
                                  </p:stCondLst>
                                  <p:childTnLst>
                                    <p:animMotion origin="layout" path="M 0.00058 -0.00367 L 0.4226 0.36651 " pathEditMode="relative" rAng="0" ptsTypes="AA">
                                      <p:cBhvr>
                                        <p:cTn id="49" dur="2000" fill="hold"/>
                                        <p:tgtEl>
                                          <p:spTgt spid="92176"/>
                                        </p:tgtEl>
                                        <p:attrNameLst>
                                          <p:attrName>ppt_x</p:attrName>
                                          <p:attrName>ppt_y</p:attrName>
                                        </p:attrNameLst>
                                      </p:cBhvr>
                                      <p:rCtr x="21100" y="18500"/>
                                    </p:animMotion>
                                  </p:childTnLst>
                                </p:cTn>
                              </p:par>
                              <p:par>
                                <p:cTn id="50" presetID="49" presetClass="path" presetSubtype="0" accel="50000" decel="50000" fill="hold" nodeType="withEffect">
                                  <p:stCondLst>
                                    <p:cond delay="0"/>
                                  </p:stCondLst>
                                  <p:childTnLst>
                                    <p:animMotion origin="layout" path="M 0.00073 -0.00174 L 0.22309 0.38966 " pathEditMode="relative" rAng="0" ptsTypes="AA">
                                      <p:cBhvr>
                                        <p:cTn id="51" dur="2000" fill="hold"/>
                                        <p:tgtEl>
                                          <p:spTgt spid="92178"/>
                                        </p:tgtEl>
                                        <p:attrNameLst>
                                          <p:attrName>ppt_x</p:attrName>
                                          <p:attrName>ppt_y</p:attrName>
                                        </p:attrNameLst>
                                      </p:cBhvr>
                                      <p:rCtr x="11100" y="19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p:cNvSpPr/>
          <p:nvPr/>
        </p:nvSpPr>
        <p:spPr bwMode="invGray">
          <a:xfrm>
            <a:off x="315913" y="968375"/>
            <a:ext cx="8534400" cy="4979988"/>
          </a:xfrm>
          <a:prstGeom prst="roundRect">
            <a:avLst>
              <a:gd name="adj" fmla="val 16423"/>
            </a:avLst>
          </a:prstGeom>
          <a:gradFill flip="none" rotWithShape="1">
            <a:gsLst>
              <a:gs pos="0">
                <a:srgbClr val="FFFFFF">
                  <a:alpha val="92000"/>
                </a:srgbClr>
              </a:gs>
              <a:gs pos="0">
                <a:srgbClr val="000000">
                  <a:alpha val="31000"/>
                </a:srgbClr>
              </a:gs>
              <a:gs pos="33000">
                <a:srgbClr val="000000">
                  <a:alpha val="0"/>
                </a:srgbClr>
              </a:gs>
              <a:gs pos="98000">
                <a:srgbClr val="080808">
                  <a:alpha val="20000"/>
                </a:srgbClr>
              </a:gs>
              <a:gs pos="100000">
                <a:srgbClr val="FFFFFF"/>
              </a:gs>
            </a:gsLst>
            <a:lin ang="16200000" scaled="1"/>
            <a:tileRect/>
          </a:gradFill>
          <a:ln w="12700" cap="flat" cmpd="sng" algn="ctr">
            <a:solidFill>
              <a:srgbClr val="FFFFFF">
                <a:alpha val="50000"/>
              </a:srgbClr>
            </a:solidFill>
            <a:prstDash val="solid"/>
            <a:round/>
            <a:headEnd type="none" w="med" len="med"/>
            <a:tailEnd type="none" w="med" len="med"/>
          </a:ln>
          <a:effectLst>
            <a:outerShdw blurRad="63500" sx="102000" sy="102000" algn="ctr" rotWithShape="0">
              <a:prstClr val="black">
                <a:alpha val="40000"/>
              </a:prstClr>
            </a:outerShdw>
          </a:effectLst>
        </p:spPr>
        <p:txBody>
          <a:bodyPr lIns="91415" tIns="45706" rIns="91415" bIns="45706" anchor="ctr"/>
          <a:lstStyle/>
          <a:p>
            <a:pPr algn="ctr" fontAlgn="auto">
              <a:lnSpc>
                <a:spcPct val="90000"/>
              </a:lnSpc>
              <a:spcBef>
                <a:spcPts val="0"/>
              </a:spcBef>
              <a:spcAft>
                <a:spcPts val="1799"/>
              </a:spcAft>
              <a:defRPr/>
            </a:pPr>
            <a:endParaRPr lang="en-US" altLang="zh-CN" sz="1800" spc="-50"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2" name="Group 176"/>
          <p:cNvGrpSpPr>
            <a:grpSpLocks/>
          </p:cNvGrpSpPr>
          <p:nvPr/>
        </p:nvGrpSpPr>
        <p:grpSpPr bwMode="auto">
          <a:xfrm>
            <a:off x="468313" y="1147763"/>
            <a:ext cx="8229600" cy="1143000"/>
            <a:chOff x="836612" y="1093076"/>
            <a:chExt cx="8229600" cy="1143000"/>
          </a:xfrm>
        </p:grpSpPr>
        <p:sp>
          <p:nvSpPr>
            <p:cNvPr id="6" name="Round Same Side Corner Rectangle 12"/>
            <p:cNvSpPr/>
            <p:nvPr/>
          </p:nvSpPr>
          <p:spPr bwMode="invGray">
            <a:xfrm>
              <a:off x="836612" y="1093076"/>
              <a:ext cx="8229600" cy="1143000"/>
            </a:xfrm>
            <a:prstGeom prst="round2SameRect">
              <a:avLst>
                <a:gd name="adj1" fmla="val 50000"/>
                <a:gd name="adj2" fmla="val 5747"/>
              </a:avLst>
            </a:prstGeom>
            <a:gradFill flip="none" rotWithShape="1">
              <a:gsLst>
                <a:gs pos="0">
                  <a:srgbClr val="FFFFFF"/>
                </a:gs>
                <a:gs pos="3000">
                  <a:srgbClr val="080808">
                    <a:alpha val="30000"/>
                  </a:srgbClr>
                </a:gs>
                <a:gs pos="50000">
                  <a:srgbClr val="000000">
                    <a:alpha val="0"/>
                  </a:srgbClr>
                </a:gs>
                <a:gs pos="100000">
                  <a:schemeClr val="accent1">
                    <a:alpha val="42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0" bIns="0"/>
            <a:lstStyle/>
            <a:p>
              <a:pPr algn="ctr" fontAlgn="auto">
                <a:lnSpc>
                  <a:spcPct val="90000"/>
                </a:lnSpc>
                <a:spcBef>
                  <a:spcPts val="0"/>
                </a:spcBef>
                <a:spcAft>
                  <a:spcPts val="1799"/>
                </a:spcAft>
                <a:defRPr/>
              </a:pPr>
              <a:r>
                <a:rPr lang="zh-CN" altLang="en-US" sz="1800" b="1" i="1" spc="-50" dirty="0">
                  <a:ln w="3175">
                    <a:noFill/>
                  </a:ln>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charset="0"/>
                </a:rPr>
                <a:t>管理</a:t>
              </a:r>
              <a:endParaRPr lang="en-US" altLang="zh-CN" sz="1800" b="1" i="1" spc="-50" dirty="0">
                <a:ln w="3175">
                  <a:noFill/>
                </a:ln>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charset="0"/>
              </a:endParaRPr>
            </a:p>
          </p:txBody>
        </p:sp>
        <p:sp>
          <p:nvSpPr>
            <p:cNvPr id="7" name="AutoShape 51"/>
            <p:cNvSpPr>
              <a:spLocks noChangeArrowheads="1"/>
            </p:cNvSpPr>
            <p:nvPr/>
          </p:nvSpPr>
          <p:spPr bwMode="invGray">
            <a:xfrm>
              <a:off x="9890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Server</a:t>
              </a: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 </a:t>
              </a: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Manager</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8" name="AutoShape 51"/>
            <p:cNvSpPr>
              <a:spLocks noChangeArrowheads="1"/>
            </p:cNvSpPr>
            <p:nvPr/>
          </p:nvSpPr>
          <p:spPr bwMode="invGray">
            <a:xfrm>
              <a:off x="25892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Power</a:t>
              </a:r>
              <a:r>
                <a:rPr lang="en-US" altLang="zh-CN"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a:t>
              </a: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hell</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9" name="AutoShape 51"/>
            <p:cNvSpPr>
              <a:spLocks noChangeArrowheads="1"/>
            </p:cNvSpPr>
            <p:nvPr/>
          </p:nvSpPr>
          <p:spPr bwMode="invGray">
            <a:xfrm>
              <a:off x="41894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WDS</a:t>
              </a:r>
            </a:p>
          </p:txBody>
        </p:sp>
        <p:sp>
          <p:nvSpPr>
            <p:cNvPr id="10" name="AutoShape 51"/>
            <p:cNvSpPr>
              <a:spLocks noChangeArrowheads="1"/>
            </p:cNvSpPr>
            <p:nvPr/>
          </p:nvSpPr>
          <p:spPr bwMode="invGray">
            <a:xfrm>
              <a:off x="57896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群集</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1" name="AutoShape 51"/>
            <p:cNvSpPr>
              <a:spLocks noChangeArrowheads="1"/>
            </p:cNvSpPr>
            <p:nvPr/>
          </p:nvSpPr>
          <p:spPr bwMode="invGray">
            <a:xfrm>
              <a:off x="7389812" y="1626476"/>
              <a:ext cx="1526262" cy="533400"/>
            </a:xfrm>
            <a:prstGeom prst="roundRect">
              <a:avLst>
                <a:gd name="adj" fmla="val 21088"/>
              </a:avLst>
            </a:prstGeom>
            <a:gradFill flip="none" rotWithShape="1">
              <a:gsLst>
                <a:gs pos="0">
                  <a:schemeClr val="accent1">
                    <a:lumMod val="50000"/>
                    <a:alpha val="30000"/>
                  </a:schemeClr>
                </a:gs>
                <a:gs pos="77000">
                  <a:srgbClr val="CD601D">
                    <a:alpha val="49804"/>
                  </a:srgbClr>
                </a:gs>
                <a:gs pos="100000">
                  <a:srgbClr val="F0AB78"/>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Server</a:t>
              </a: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 </a:t>
              </a: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Core</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grpSp>
      <p:grpSp>
        <p:nvGrpSpPr>
          <p:cNvPr id="3" name="Group 175"/>
          <p:cNvGrpSpPr>
            <a:grpSpLocks/>
          </p:cNvGrpSpPr>
          <p:nvPr/>
        </p:nvGrpSpPr>
        <p:grpSpPr bwMode="auto">
          <a:xfrm>
            <a:off x="468313" y="2366963"/>
            <a:ext cx="8229600" cy="2225675"/>
            <a:chOff x="836612" y="2312276"/>
            <a:chExt cx="8229600" cy="2225643"/>
          </a:xfrm>
        </p:grpSpPr>
        <p:sp>
          <p:nvSpPr>
            <p:cNvPr id="13" name="AutoShape 51"/>
            <p:cNvSpPr>
              <a:spLocks noChangeArrowheads="1"/>
            </p:cNvSpPr>
            <p:nvPr/>
          </p:nvSpPr>
          <p:spPr bwMode="invGray">
            <a:xfrm>
              <a:off x="836612" y="2312276"/>
              <a:ext cx="8229600" cy="1066785"/>
            </a:xfrm>
            <a:prstGeom prst="roundRect">
              <a:avLst>
                <a:gd name="adj" fmla="val 3547"/>
              </a:avLst>
            </a:prstGeom>
            <a:gradFill flip="none" rotWithShape="1">
              <a:gsLst>
                <a:gs pos="0">
                  <a:srgbClr val="FFFFFF"/>
                </a:gs>
                <a:gs pos="4000">
                  <a:srgbClr val="080808">
                    <a:alpha val="30000"/>
                  </a:srgbClr>
                </a:gs>
                <a:gs pos="50000">
                  <a:srgbClr val="427DDE">
                    <a:alpha val="0"/>
                  </a:srgbClr>
                </a:gs>
                <a:gs pos="100000">
                  <a:schemeClr val="accent2">
                    <a:alpha val="46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91440"/>
            <a:lstStyle/>
            <a:p>
              <a:pPr algn="ctr" fontAlgn="auto">
                <a:lnSpc>
                  <a:spcPct val="90000"/>
                </a:lnSpc>
                <a:spcBef>
                  <a:spcPts val="0"/>
                </a:spcBef>
                <a:spcAft>
                  <a:spcPts val="1799"/>
                </a:spcAft>
                <a:defRPr/>
              </a:pPr>
              <a:r>
                <a:rPr lang="zh-CN" altLang="en-US"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安全</a:t>
              </a:r>
              <a:endParaRPr lang="en-US" altLang="zh-CN"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14" name="AutoShape 51"/>
            <p:cNvSpPr>
              <a:spLocks noChangeArrowheads="1"/>
            </p:cNvSpPr>
            <p:nvPr/>
          </p:nvSpPr>
          <p:spPr bwMode="invGray">
            <a:xfrm>
              <a:off x="9890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BitLocker</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5" name="AutoShape 51"/>
            <p:cNvSpPr>
              <a:spLocks noChangeArrowheads="1"/>
            </p:cNvSpPr>
            <p:nvPr/>
          </p:nvSpPr>
          <p:spPr bwMode="invGray">
            <a:xfrm>
              <a:off x="25892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lIns="0" rIns="0"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RMS</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6" name="AutoShape 51"/>
            <p:cNvSpPr>
              <a:spLocks noChangeArrowheads="1"/>
            </p:cNvSpPr>
            <p:nvPr/>
          </p:nvSpPr>
          <p:spPr bwMode="invGray">
            <a:xfrm>
              <a:off x="41894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增强防火墙</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7" name="AutoShape 51"/>
            <p:cNvSpPr>
              <a:spLocks noChangeArrowheads="1"/>
            </p:cNvSpPr>
            <p:nvPr/>
          </p:nvSpPr>
          <p:spPr bwMode="invGray">
            <a:xfrm>
              <a:off x="57896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RODC</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18" name="AutoShape 51"/>
            <p:cNvSpPr>
              <a:spLocks noChangeArrowheads="1"/>
            </p:cNvSpPr>
            <p:nvPr/>
          </p:nvSpPr>
          <p:spPr bwMode="invGray">
            <a:xfrm>
              <a:off x="7389812" y="2769476"/>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90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NAP</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6" name="AutoShape 51"/>
            <p:cNvSpPr>
              <a:spLocks noChangeArrowheads="1"/>
            </p:cNvSpPr>
            <p:nvPr/>
          </p:nvSpPr>
          <p:spPr bwMode="invGray">
            <a:xfrm>
              <a:off x="836612" y="3471134"/>
              <a:ext cx="8229600" cy="1066785"/>
            </a:xfrm>
            <a:prstGeom prst="roundRect">
              <a:avLst>
                <a:gd name="adj" fmla="val 3547"/>
              </a:avLst>
            </a:prstGeom>
            <a:gradFill flip="none" rotWithShape="1">
              <a:gsLst>
                <a:gs pos="0">
                  <a:srgbClr val="FFFFFF"/>
                </a:gs>
                <a:gs pos="4000">
                  <a:srgbClr val="080808">
                    <a:alpha val="30000"/>
                  </a:srgbClr>
                </a:gs>
                <a:gs pos="50000">
                  <a:srgbClr val="427DDE">
                    <a:alpha val="0"/>
                  </a:srgbClr>
                </a:gs>
                <a:gs pos="100000">
                  <a:schemeClr val="accent2">
                    <a:alpha val="46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91440"/>
            <a:lstStyle/>
            <a:p>
              <a:pPr algn="ctr" fontAlgn="auto">
                <a:lnSpc>
                  <a:spcPct val="90000"/>
                </a:lnSpc>
                <a:spcBef>
                  <a:spcPts val="0"/>
                </a:spcBef>
                <a:spcAft>
                  <a:spcPts val="1799"/>
                </a:spcAft>
                <a:defRPr/>
              </a:pPr>
              <a:r>
                <a:rPr lang="zh-CN" altLang="en-US"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虚拟化</a:t>
              </a:r>
              <a:endParaRPr lang="en-US" altLang="zh-CN"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27" name="AutoShape 51"/>
            <p:cNvSpPr>
              <a:spLocks noChangeArrowheads="1"/>
            </p:cNvSpPr>
            <p:nvPr/>
          </p:nvSpPr>
          <p:spPr bwMode="invGray">
            <a:xfrm>
              <a:off x="9890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服务器虚拟化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8" name="AutoShape 51"/>
            <p:cNvSpPr>
              <a:spLocks noChangeArrowheads="1"/>
            </p:cNvSpPr>
            <p:nvPr/>
          </p:nvSpPr>
          <p:spPr bwMode="invGray">
            <a:xfrm>
              <a:off x="25892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lIns="0" rIns="0"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应用程序虚拟化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9" name="AutoShape 51"/>
            <p:cNvSpPr>
              <a:spLocks noChangeArrowheads="1"/>
            </p:cNvSpPr>
            <p:nvPr/>
          </p:nvSpPr>
          <p:spPr bwMode="invGray">
            <a:xfrm>
              <a:off x="41894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桌面虚拟化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30" name="AutoShape 51"/>
            <p:cNvSpPr>
              <a:spLocks noChangeArrowheads="1"/>
            </p:cNvSpPr>
            <p:nvPr/>
          </p:nvSpPr>
          <p:spPr bwMode="invGray">
            <a:xfrm>
              <a:off x="57896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75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表示层虚拟化</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31" name="AutoShape 51"/>
            <p:cNvSpPr>
              <a:spLocks noChangeArrowheads="1"/>
            </p:cNvSpPr>
            <p:nvPr/>
          </p:nvSpPr>
          <p:spPr bwMode="invGray">
            <a:xfrm>
              <a:off x="7389812" y="3928319"/>
              <a:ext cx="1526262" cy="533400"/>
            </a:xfrm>
            <a:prstGeom prst="roundRect">
              <a:avLst>
                <a:gd name="adj" fmla="val 21088"/>
              </a:avLst>
            </a:prstGeom>
            <a:gradFill flip="none" rotWithShape="1">
              <a:gsLst>
                <a:gs pos="0">
                  <a:schemeClr val="accent2">
                    <a:lumMod val="50000"/>
                    <a:alpha val="30000"/>
                  </a:schemeClr>
                </a:gs>
                <a:gs pos="77000">
                  <a:schemeClr val="accent2">
                    <a:alpha val="50000"/>
                  </a:schemeClr>
                </a:gs>
                <a:gs pos="100000">
                  <a:schemeClr val="accent2">
                    <a:lumMod val="60000"/>
                    <a:lumOff val="40000"/>
                  </a:schemeClr>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149" fontAlgn="auto">
                <a:lnSpc>
                  <a:spcPct val="90000"/>
                </a:lnSpc>
                <a:spcBef>
                  <a:spcPts val="0"/>
                </a:spcBef>
                <a:spcAft>
                  <a:spcPts val="0"/>
                </a:spcAft>
                <a:defRPr/>
              </a:pPr>
              <a:r>
                <a:rPr lang="zh-CN" alt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集中管控</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grpSp>
      <p:grpSp>
        <p:nvGrpSpPr>
          <p:cNvPr id="5" name="Group 174"/>
          <p:cNvGrpSpPr>
            <a:grpSpLocks/>
          </p:cNvGrpSpPr>
          <p:nvPr/>
        </p:nvGrpSpPr>
        <p:grpSpPr bwMode="auto">
          <a:xfrm>
            <a:off x="468313" y="4695825"/>
            <a:ext cx="8229600" cy="1066800"/>
            <a:chOff x="836612" y="4641219"/>
            <a:chExt cx="8229600" cy="1066800"/>
          </a:xfrm>
        </p:grpSpPr>
        <p:sp>
          <p:nvSpPr>
            <p:cNvPr id="20" name="Round Same Side Corner Rectangle 26"/>
            <p:cNvSpPr/>
            <p:nvPr/>
          </p:nvSpPr>
          <p:spPr bwMode="invGray">
            <a:xfrm>
              <a:off x="836612" y="4641219"/>
              <a:ext cx="8229600" cy="1066800"/>
            </a:xfrm>
            <a:prstGeom prst="round2SameRect">
              <a:avLst>
                <a:gd name="adj1" fmla="val 3242"/>
                <a:gd name="adj2" fmla="val 50000"/>
              </a:avLst>
            </a:prstGeom>
            <a:gradFill flip="none" rotWithShape="1">
              <a:gsLst>
                <a:gs pos="0">
                  <a:srgbClr val="FFFFFF"/>
                </a:gs>
                <a:gs pos="4000">
                  <a:srgbClr val="080808">
                    <a:alpha val="30000"/>
                  </a:srgbClr>
                </a:gs>
                <a:gs pos="50000">
                  <a:srgbClr val="000000">
                    <a:alpha val="0"/>
                  </a:srgbClr>
                </a:gs>
                <a:gs pos="100000">
                  <a:schemeClr val="accent5">
                    <a:alpha val="43000"/>
                  </a:schemeClr>
                </a:gs>
              </a:gsLst>
              <a:lin ang="5400000" scaled="1"/>
              <a:tileRect/>
            </a:gradFill>
            <a:ln w="6350" cap="flat" cmpd="sng" algn="ctr">
              <a:solidFill>
                <a:srgbClr val="FFFFFF">
                  <a:alpha val="80000"/>
                </a:srgbClr>
              </a:solidFill>
              <a:prstDash val="solid"/>
              <a:round/>
              <a:headEnd type="none" w="med" len="med"/>
              <a:tailEnd type="none" w="med" len="med"/>
            </a:ln>
            <a:effectLst>
              <a:outerShdw blurRad="63500" sx="102000" sy="102000" algn="ctr" rotWithShape="0">
                <a:prstClr val="black">
                  <a:alpha val="40000"/>
                </a:prstClr>
              </a:outerShdw>
            </a:effectLst>
          </p:spPr>
          <p:txBody>
            <a:bodyPr tIns="91440"/>
            <a:lstStyle/>
            <a:p>
              <a:pPr algn="ctr" fontAlgn="auto">
                <a:lnSpc>
                  <a:spcPct val="90000"/>
                </a:lnSpc>
                <a:spcBef>
                  <a:spcPts val="0"/>
                </a:spcBef>
                <a:spcAft>
                  <a:spcPts val="1799"/>
                </a:spcAft>
                <a:defRPr/>
              </a:pPr>
              <a:r>
                <a:rPr lang="en-US" altLang="zh-CN" sz="1800" b="1" i="1" spc="-50" dirty="0">
                  <a:ln w="3175">
                    <a:noFill/>
                  </a:ln>
                  <a:solidFill>
                    <a:srgbClr val="FFFFFF"/>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Web</a:t>
              </a:r>
            </a:p>
          </p:txBody>
        </p:sp>
        <p:sp>
          <p:nvSpPr>
            <p:cNvPr id="21" name="AutoShape 51"/>
            <p:cNvSpPr>
              <a:spLocks noChangeArrowheads="1"/>
            </p:cNvSpPr>
            <p:nvPr/>
          </p:nvSpPr>
          <p:spPr bwMode="invGray">
            <a:xfrm>
              <a:off x="1357312"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80000"/>
                </a:lnSpc>
                <a:spcBef>
                  <a:spcPts val="0"/>
                </a:spcBef>
                <a:spcAft>
                  <a:spcPts val="0"/>
                </a:spcAft>
                <a:defRPr/>
              </a:pPr>
              <a:r>
                <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SharePoint Services</a:t>
              </a:r>
            </a:p>
          </p:txBody>
        </p:sp>
        <p:sp>
          <p:nvSpPr>
            <p:cNvPr id="22" name="AutoShape 51"/>
            <p:cNvSpPr>
              <a:spLocks noChangeArrowheads="1"/>
            </p:cNvSpPr>
            <p:nvPr/>
          </p:nvSpPr>
          <p:spPr bwMode="invGray">
            <a:xfrm>
              <a:off x="3158032"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80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IIS7.0</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3" name="AutoShape 51"/>
            <p:cNvSpPr>
              <a:spLocks noChangeArrowheads="1"/>
            </p:cNvSpPr>
            <p:nvPr/>
          </p:nvSpPr>
          <p:spPr bwMode="invGray">
            <a:xfrm>
              <a:off x="4976811"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75000"/>
                </a:lnSpc>
                <a:spcBef>
                  <a:spcPts val="0"/>
                </a:spcBef>
                <a:spcAft>
                  <a:spcPts val="0"/>
                </a:spcAft>
                <a:defRPr/>
              </a:pP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Power</a:t>
              </a:r>
              <a:r>
                <a:rPr lang="en-US" altLang="zh-CN"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S</a:t>
              </a:r>
              <a:r>
                <a:rPr lang="en-US" sz="1600" dirty="0" err="1">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hell</a:t>
              </a:r>
              <a:endParaRPr lang="en-US"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endParaRPr>
            </a:p>
          </p:txBody>
        </p:sp>
        <p:sp>
          <p:nvSpPr>
            <p:cNvPr id="24" name="AutoShape 51"/>
            <p:cNvSpPr>
              <a:spLocks noChangeArrowheads="1"/>
            </p:cNvSpPr>
            <p:nvPr/>
          </p:nvSpPr>
          <p:spPr bwMode="invGray">
            <a:xfrm>
              <a:off x="6792912" y="5098419"/>
              <a:ext cx="1742580" cy="533400"/>
            </a:xfrm>
            <a:prstGeom prst="roundRect">
              <a:avLst>
                <a:gd name="adj" fmla="val 21088"/>
              </a:avLst>
            </a:prstGeom>
            <a:gradFill flip="none" rotWithShape="1">
              <a:gsLst>
                <a:gs pos="0">
                  <a:schemeClr val="accent5">
                    <a:lumMod val="50000"/>
                    <a:alpha val="28000"/>
                  </a:schemeClr>
                </a:gs>
                <a:gs pos="77000">
                  <a:srgbClr val="292929">
                    <a:alpha val="99000"/>
                  </a:srgbClr>
                </a:gs>
                <a:gs pos="100000">
                  <a:srgbClr val="DDDDDD"/>
                </a:gs>
              </a:gsLst>
              <a:lin ang="5400000" scaled="1"/>
              <a:tileRect/>
            </a:gradFill>
            <a:ln w="38100">
              <a:noFill/>
            </a:ln>
            <a:effectLst/>
            <a:scene3d>
              <a:camera prst="orthographicFront"/>
              <a:lightRig rig="flat" dir="t">
                <a:rot lat="0" lon="0" rev="5400000"/>
              </a:lightRig>
            </a:scene3d>
            <a:sp3d>
              <a:bevelT w="38100" h="38100" prst="softRound"/>
              <a:bevelB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49" fontAlgn="auto">
                <a:lnSpc>
                  <a:spcPct val="80000"/>
                </a:lnSpc>
                <a:spcBef>
                  <a:spcPts val="0"/>
                </a:spcBef>
                <a:spcAft>
                  <a:spcPts val="0"/>
                </a:spcAft>
                <a:defRPr/>
              </a:pPr>
              <a:r>
                <a:rPr lang="en-US" altLang="zh-CN" sz="1600" dirty="0">
                  <a:solidFill>
                    <a:srgbClr val="FFFFFF"/>
                  </a:solidFill>
                  <a:effectLst>
                    <a:outerShdw blurRad="292100" dist="38100" dir="2700000" sx="101000" sy="101000" algn="tl" rotWithShape="0">
                      <a:srgbClr val="080808"/>
                    </a:outerShdw>
                  </a:effectLst>
                  <a:latin typeface="微软雅黑" pitchFamily="34" charset="-122"/>
                  <a:ea typeface="微软雅黑" pitchFamily="34" charset="-122"/>
                </a:rPr>
                <a:t>Windows Media Services</a:t>
              </a:r>
            </a:p>
          </p:txBody>
        </p:sp>
      </p:grpSp>
      <p:pic>
        <p:nvPicPr>
          <p:cNvPr id="25" name="Picture 1" descr="E:\SVN\msft-longhorn-cd\fodder\WS08\WS08_h_rgb_r.png"/>
          <p:cNvPicPr>
            <a:picLocks noChangeAspect="1" noChangeArrowheads="1"/>
          </p:cNvPicPr>
          <p:nvPr/>
        </p:nvPicPr>
        <p:blipFill>
          <a:blip r:embed="rId3"/>
          <a:srcRect/>
          <a:stretch>
            <a:fillRect/>
          </a:stretch>
        </p:blipFill>
        <p:spPr bwMode="auto">
          <a:xfrm>
            <a:off x="2163763" y="6108700"/>
            <a:ext cx="4935537" cy="749300"/>
          </a:xfrm>
          <a:prstGeom prst="rect">
            <a:avLst/>
          </a:prstGeom>
          <a:noFill/>
          <a:effectLst>
            <a:outerShdw blurRad="50800" dist="38100" dir="2700000" algn="tl" rotWithShape="0">
              <a:prstClr val="black">
                <a:alpha val="40000"/>
              </a:prstClr>
            </a:outerShdw>
          </a:effectLst>
        </p:spPr>
      </p:pic>
      <p:sp>
        <p:nvSpPr>
          <p:cNvPr id="32" name="Rectangle 2"/>
          <p:cNvSpPr txBox="1">
            <a:spLocks noChangeArrowheads="1"/>
          </p:cNvSpPr>
          <p:nvPr/>
        </p:nvSpPr>
        <p:spPr>
          <a:xfrm>
            <a:off x="401638" y="260350"/>
            <a:ext cx="8358187" cy="876300"/>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defTabSz="912740" eaLnBrk="0" fontAlgn="auto" hangingPunct="0">
              <a:lnSpc>
                <a:spcPct val="90000"/>
              </a:lnSpc>
              <a:spcBef>
                <a:spcPts val="0"/>
              </a:spcBef>
              <a:spcAft>
                <a:spcPts val="0"/>
              </a:spcAft>
              <a:defRPr/>
            </a:pPr>
            <a:r>
              <a:rPr lang="zh-CN" altLang="en-US" sz="3200" b="1" spc="-150" dirty="0">
                <a:ln w="3175">
                  <a:noFill/>
                </a:ln>
                <a:solidFill>
                  <a:srgbClr val="FFC000"/>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革命性的服务器平台</a:t>
            </a:r>
            <a:r>
              <a:rPr lang="en-US" altLang="zh-CN" sz="3200" b="1" spc="-150" dirty="0">
                <a:ln w="3175">
                  <a:noFill/>
                </a:ln>
                <a:solidFill>
                  <a:srgbClr val="FFC000"/>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—Windows Server 2008</a:t>
            </a:r>
            <a:endParaRPr lang="zh-CN" altLang="en-US" sz="3200" b="1" spc="-150" dirty="0">
              <a:ln w="3175">
                <a:noFill/>
              </a:ln>
              <a:solidFill>
                <a:srgbClr val="FFC000"/>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endParaRPr>
          </a:p>
        </p:txBody>
      </p:sp>
      <p:sp>
        <p:nvSpPr>
          <p:cNvPr id="179207" name="TextBox 32">
            <a:hlinkClick r:id="rId4"/>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le 70"/>
          <p:cNvSpPr/>
          <p:nvPr/>
        </p:nvSpPr>
        <p:spPr bwMode="auto">
          <a:xfrm>
            <a:off x="128017" y="5101389"/>
            <a:ext cx="8897112" cy="1737360"/>
          </a:xfrm>
          <a:prstGeom prst="roundRect">
            <a:avLst/>
          </a:prstGeom>
          <a:gradFill rotWithShape="0">
            <a:gsLst>
              <a:gs pos="12000">
                <a:srgbClr val="00B050">
                  <a:alpha val="80000"/>
                </a:srgbClr>
              </a:gs>
              <a:gs pos="100000">
                <a:srgbClr val="29FF8A">
                  <a:alpha val="80000"/>
                </a:srgb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70" name="Rounded Rectangle 69"/>
          <p:cNvSpPr/>
          <p:nvPr/>
        </p:nvSpPr>
        <p:spPr bwMode="auto">
          <a:xfrm>
            <a:off x="128016" y="3253339"/>
            <a:ext cx="8897112" cy="1819175"/>
          </a:xfrm>
          <a:prstGeom prst="roundRect">
            <a:avLst/>
          </a:prstGeom>
          <a:gradFill flip="none" rotWithShape="1">
            <a:gsLst>
              <a:gs pos="0">
                <a:srgbClr val="C00000">
                  <a:alpha val="80000"/>
                </a:srgbClr>
              </a:gs>
              <a:gs pos="100000">
                <a:srgbClr val="FFC000">
                  <a:alpha val="80000"/>
                </a:srgbClr>
              </a:gs>
            </a:gsLst>
            <a:lin ang="2700000" scaled="1"/>
            <a:tileRect/>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67" name="Rounded Rectangle 66"/>
          <p:cNvSpPr/>
          <p:nvPr/>
        </p:nvSpPr>
        <p:spPr bwMode="auto">
          <a:xfrm>
            <a:off x="125128" y="1338607"/>
            <a:ext cx="8893744" cy="1876232"/>
          </a:xfrm>
          <a:prstGeom prst="roundRect">
            <a:avLst/>
          </a:prstGeom>
          <a:gradFill rotWithShape="0">
            <a:gsLst>
              <a:gs pos="17000">
                <a:schemeClr val="accent2">
                  <a:lumMod val="50000"/>
                  <a:alpha val="80000"/>
                </a:schemeClr>
              </a:gs>
              <a:gs pos="100000">
                <a:schemeClr val="accent2">
                  <a:alpha val="80000"/>
                </a:schemeClr>
              </a:gs>
            </a:gsLst>
            <a:lin ang="27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a:bevelT/>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sp>
        <p:nvSpPr>
          <p:cNvPr id="898052" name="Rectangle 898051"/>
          <p:cNvSpPr>
            <a:spLocks noChangeArrowheads="1"/>
          </p:cNvSpPr>
          <p:nvPr/>
        </p:nvSpPr>
        <p:spPr bwMode="auto">
          <a:xfrm>
            <a:off x="381000" y="5130800"/>
            <a:ext cx="6750050" cy="1595438"/>
          </a:xfrm>
          <a:prstGeom prst="rect">
            <a:avLst/>
          </a:prstGeom>
          <a:noFill/>
          <a:ln w="9525" cap="flat" cmpd="sng" algn="ctr">
            <a:noFill/>
            <a:prstDash val="solid"/>
            <a:miter lim="800000"/>
            <a:headEnd type="none" w="med" len="med"/>
            <a:tailEnd type="none" w="med" len="med"/>
          </a:ln>
          <a:effectLst/>
        </p:spPr>
        <p:txBody>
          <a:bodyPr>
            <a:spAutoFit/>
          </a:bodyPr>
          <a:lstStyle/>
          <a:p>
            <a:pPr marL="342900" indent="-342900" fontAlgn="auto">
              <a:lnSpc>
                <a:spcPct val="90000"/>
              </a:lnSpc>
              <a:spcBef>
                <a:spcPct val="30000"/>
              </a:spcBef>
              <a:spcAft>
                <a:spcPts val="0"/>
              </a:spcAft>
              <a:buClr>
                <a:srgbClr val="292929"/>
              </a:buClr>
              <a:defRPr/>
            </a:pPr>
            <a:r>
              <a:rPr lang="zh-CN" altLang="en-US" dirty="0">
                <a:solidFill>
                  <a:srgbClr val="FFFFFF"/>
                </a:solidFill>
                <a:latin typeface="微软雅黑" pitchFamily="34" charset="-122"/>
                <a:ea typeface="微软雅黑" pitchFamily="34" charset="-122"/>
              </a:rPr>
              <a:t>高效沟通</a:t>
            </a:r>
            <a:endParaRPr lang="en-US" sz="28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在客户端和服务器上快速查找企业分类</a:t>
            </a:r>
            <a:endParaRPr lang="en-US" sz="16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通过新的</a:t>
            </a:r>
            <a:r>
              <a:rPr lang="en-US" altLang="zh-CN" sz="1600" dirty="0">
                <a:solidFill>
                  <a:srgbClr val="FFFFFF"/>
                </a:solidFill>
                <a:latin typeface="微软雅黑" pitchFamily="34" charset="-122"/>
                <a:ea typeface="微软雅黑" pitchFamily="34" charset="-122"/>
              </a:rPr>
              <a:t>TCP/IP</a:t>
            </a:r>
            <a:r>
              <a:rPr lang="zh-CN" altLang="en-US" sz="1600" dirty="0">
                <a:solidFill>
                  <a:srgbClr val="FFFFFF"/>
                </a:solidFill>
                <a:latin typeface="微软雅黑" pitchFamily="34" charset="-122"/>
                <a:ea typeface="微软雅黑" pitchFamily="34" charset="-122"/>
              </a:rPr>
              <a:t>堆栈和本地</a:t>
            </a:r>
            <a:r>
              <a:rPr lang="en-US" altLang="zh-CN" sz="1600" dirty="0">
                <a:solidFill>
                  <a:srgbClr val="FFFFFF"/>
                </a:solidFill>
                <a:latin typeface="微软雅黑" pitchFamily="34" charset="-122"/>
                <a:ea typeface="微软雅黑" pitchFamily="34" charset="-122"/>
              </a:rPr>
              <a:t>IPv6</a:t>
            </a:r>
            <a:r>
              <a:rPr lang="zh-CN" altLang="en-US" sz="1600" dirty="0">
                <a:solidFill>
                  <a:srgbClr val="FFFFFF"/>
                </a:solidFill>
                <a:latin typeface="微软雅黑" pitchFamily="34" charset="-122"/>
                <a:ea typeface="微软雅黑" pitchFamily="34" charset="-122"/>
              </a:rPr>
              <a:t>，加快网络速度</a:t>
            </a:r>
            <a:endParaRPr lang="en-US" sz="16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通过更多的连接来改进文件共享成效</a:t>
            </a:r>
            <a:endParaRPr lang="en-US" sz="16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用远程连接整合内部的应用程序和资源</a:t>
            </a:r>
            <a:endParaRPr lang="en-US" sz="1600" dirty="0">
              <a:solidFill>
                <a:srgbClr val="FFFFFF"/>
              </a:solidFill>
              <a:latin typeface="微软雅黑" pitchFamily="34" charset="-122"/>
              <a:ea typeface="微软雅黑" pitchFamily="34" charset="-122"/>
            </a:endParaRPr>
          </a:p>
        </p:txBody>
      </p:sp>
      <p:sp>
        <p:nvSpPr>
          <p:cNvPr id="898063" name="Rectangle 898062"/>
          <p:cNvSpPr>
            <a:spLocks noChangeArrowheads="1"/>
          </p:cNvSpPr>
          <p:nvPr/>
        </p:nvSpPr>
        <p:spPr bwMode="auto">
          <a:xfrm>
            <a:off x="457200" y="1524000"/>
            <a:ext cx="6750050" cy="1595438"/>
          </a:xfrm>
          <a:prstGeom prst="rect">
            <a:avLst/>
          </a:prstGeom>
          <a:noFill/>
          <a:ln w="9525" cap="flat" cmpd="sng" algn="ctr">
            <a:noFill/>
            <a:prstDash val="solid"/>
            <a:miter lim="800000"/>
            <a:headEnd type="none" w="med" len="med"/>
            <a:tailEnd type="none" w="med" len="med"/>
          </a:ln>
          <a:effectLst/>
        </p:spPr>
        <p:txBody>
          <a:bodyPr>
            <a:spAutoFit/>
          </a:bodyPr>
          <a:lstStyle/>
          <a:p>
            <a:pPr marL="342900" indent="-342900" fontAlgn="auto">
              <a:lnSpc>
                <a:spcPct val="90000"/>
              </a:lnSpc>
              <a:spcBef>
                <a:spcPct val="30000"/>
              </a:spcBef>
              <a:spcAft>
                <a:spcPts val="0"/>
              </a:spcAft>
              <a:buClr>
                <a:srgbClr val="292929"/>
              </a:buClr>
              <a:buFont typeface="Wingdings 2" pitchFamily="18" charset="2"/>
              <a:buNone/>
              <a:defRPr/>
            </a:pPr>
            <a:r>
              <a:rPr lang="zh-CN" altLang="en-US" dirty="0">
                <a:solidFill>
                  <a:srgbClr val="FFFFFF"/>
                </a:solidFill>
                <a:latin typeface="微软雅黑" pitchFamily="34" charset="-122"/>
                <a:ea typeface="微软雅黑" pitchFamily="34" charset="-122"/>
              </a:rPr>
              <a:t>更有效的管理</a:t>
            </a:r>
            <a:endParaRPr lang="en-US"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全球单一服务模式</a:t>
            </a:r>
            <a:endParaRPr lang="en-US" sz="16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在客户和服务器之间转交事件</a:t>
            </a:r>
            <a:endParaRPr lang="en-US" sz="16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更快及更可靠的操作系统部署</a:t>
            </a:r>
            <a:endParaRPr lang="en-US" sz="16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网络连接保护确保了良好的系统连接率</a:t>
            </a:r>
            <a:endParaRPr lang="en-US" sz="1600" dirty="0">
              <a:solidFill>
                <a:srgbClr val="FFFFFF"/>
              </a:solidFill>
              <a:latin typeface="微软雅黑" pitchFamily="34" charset="-122"/>
              <a:ea typeface="微软雅黑" pitchFamily="34" charset="-122"/>
            </a:endParaRPr>
          </a:p>
        </p:txBody>
      </p:sp>
      <p:sp>
        <p:nvSpPr>
          <p:cNvPr id="898066" name="Rectangle 898065"/>
          <p:cNvSpPr>
            <a:spLocks noChangeArrowheads="1"/>
          </p:cNvSpPr>
          <p:nvPr/>
        </p:nvSpPr>
        <p:spPr bwMode="auto">
          <a:xfrm>
            <a:off x="381000" y="3352800"/>
            <a:ext cx="6750050" cy="1595438"/>
          </a:xfrm>
          <a:prstGeom prst="rect">
            <a:avLst/>
          </a:prstGeom>
          <a:noFill/>
          <a:ln w="9525" cap="flat" cmpd="sng" algn="ctr">
            <a:noFill/>
            <a:prstDash val="solid"/>
            <a:miter lim="800000"/>
            <a:headEnd type="none" w="med" len="med"/>
            <a:tailEnd type="none" w="med" len="med"/>
          </a:ln>
          <a:effectLst/>
        </p:spPr>
        <p:txBody>
          <a:bodyPr>
            <a:spAutoFit/>
          </a:bodyPr>
          <a:lstStyle/>
          <a:p>
            <a:pPr marL="342900" indent="-342900" fontAlgn="auto">
              <a:lnSpc>
                <a:spcPct val="90000"/>
              </a:lnSpc>
              <a:spcBef>
                <a:spcPct val="30000"/>
              </a:spcBef>
              <a:spcAft>
                <a:spcPts val="0"/>
              </a:spcAft>
              <a:buClr>
                <a:srgbClr val="292929"/>
              </a:buClr>
              <a:buFont typeface="Wingdings 2" pitchFamily="18" charset="2"/>
              <a:buNone/>
              <a:defRPr/>
            </a:pPr>
            <a:r>
              <a:rPr lang="zh-CN" altLang="en-US" dirty="0">
                <a:solidFill>
                  <a:srgbClr val="FFFFFF"/>
                </a:solidFill>
                <a:latin typeface="微软雅黑" pitchFamily="34" charset="-122"/>
                <a:ea typeface="微软雅黑" pitchFamily="34" charset="-122"/>
              </a:rPr>
              <a:t>更好的可用性</a:t>
            </a:r>
            <a:endParaRPr lang="en-US"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可升级打印服务器</a:t>
            </a:r>
            <a:r>
              <a:rPr lang="en-US" sz="1600" dirty="0">
                <a:solidFill>
                  <a:srgbClr val="FFFFFF"/>
                </a:solidFill>
                <a:latin typeface="微软雅黑" pitchFamily="34" charset="-122"/>
                <a:ea typeface="微软雅黑" pitchFamily="34" charset="-122"/>
              </a:rPr>
              <a:t>with client-side rendering</a:t>
            </a: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顺畅的脱机体验</a:t>
            </a:r>
            <a:r>
              <a:rPr lang="en-US" sz="1600" dirty="0">
                <a:solidFill>
                  <a:srgbClr val="FFFFFF"/>
                </a:solidFill>
                <a:latin typeface="微软雅黑" pitchFamily="34" charset="-122"/>
                <a:ea typeface="微软雅黑" pitchFamily="34" charset="-122"/>
              </a:rPr>
              <a:t>with client-side caching</a:t>
            </a: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文件的交易系统和注册操作</a:t>
            </a:r>
            <a:endParaRPr lang="en-US" sz="1600" dirty="0">
              <a:solidFill>
                <a:srgbClr val="FFFFFF"/>
              </a:solidFill>
              <a:latin typeface="微软雅黑" pitchFamily="34" charset="-122"/>
              <a:ea typeface="微软雅黑" pitchFamily="34" charset="-122"/>
            </a:endParaRPr>
          </a:p>
          <a:p>
            <a:pPr marL="342900" indent="-342900" fontAlgn="auto">
              <a:lnSpc>
                <a:spcPct val="90000"/>
              </a:lnSpc>
              <a:spcBef>
                <a:spcPct val="30000"/>
              </a:spcBef>
              <a:spcAft>
                <a:spcPts val="0"/>
              </a:spcAft>
              <a:buClr>
                <a:srgbClr val="292929"/>
              </a:buClr>
              <a:buFont typeface="Wingdings 2" pitchFamily="18" charset="2"/>
              <a:buBlip>
                <a:blip r:embed="rId3"/>
              </a:buBlip>
              <a:defRPr/>
            </a:pPr>
            <a:r>
              <a:rPr lang="zh-CN" altLang="en-US" sz="1600" dirty="0">
                <a:solidFill>
                  <a:srgbClr val="FFFFFF"/>
                </a:solidFill>
                <a:latin typeface="微软雅黑" pitchFamily="34" charset="-122"/>
                <a:ea typeface="微软雅黑" pitchFamily="34" charset="-122"/>
              </a:rPr>
              <a:t>基于策略的质量服务安排应用程序带宽</a:t>
            </a:r>
            <a:endParaRPr lang="en-US" sz="1600" dirty="0">
              <a:solidFill>
                <a:srgbClr val="FFFFFF"/>
              </a:solidFill>
              <a:latin typeface="微软雅黑" pitchFamily="34" charset="-122"/>
              <a:ea typeface="微软雅黑" pitchFamily="34" charset="-122"/>
            </a:endParaRPr>
          </a:p>
        </p:txBody>
      </p:sp>
      <p:sp>
        <p:nvSpPr>
          <p:cNvPr id="11272" name="TextBox 65"/>
          <p:cNvSpPr txBox="1">
            <a:spLocks noChangeArrowheads="1"/>
          </p:cNvSpPr>
          <p:nvPr/>
        </p:nvSpPr>
        <p:spPr bwMode="auto">
          <a:xfrm>
            <a:off x="0" y="92075"/>
            <a:ext cx="9144000" cy="1066800"/>
          </a:xfrm>
          <a:prstGeom prst="rect">
            <a:avLst/>
          </a:prstGeom>
          <a:noFill/>
          <a:ln w="9525">
            <a:noFill/>
            <a:miter lim="800000"/>
            <a:headEnd/>
            <a:tailEnd/>
          </a:ln>
        </p:spPr>
        <p:txBody>
          <a:bodyPr>
            <a:spAutoFit/>
          </a:bodyPr>
          <a:lstStyle/>
          <a:p>
            <a:pPr fontAlgn="auto">
              <a:spcBef>
                <a:spcPts val="0"/>
              </a:spcBef>
              <a:spcAft>
                <a:spcPts val="0"/>
              </a:spcAft>
              <a:defRPr/>
            </a:pPr>
            <a:r>
              <a:rPr lang="en-US" sz="32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Windows Vista and </a:t>
            </a:r>
            <a:r>
              <a:rPr lang="en-US" sz="32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Windows Server 2008 </a:t>
            </a:r>
          </a:p>
          <a:p>
            <a:pPr fontAlgn="auto">
              <a:spcBef>
                <a:spcPts val="0"/>
              </a:spcBef>
              <a:spcAft>
                <a:spcPts val="0"/>
              </a:spcAft>
              <a:defRPr/>
            </a:pPr>
            <a:r>
              <a:rPr lang="en-US" sz="3200" dirty="0">
                <a:solidFill>
                  <a:srgbClr val="FFC000"/>
                </a:solidFill>
                <a:effectLst>
                  <a:outerShdw blurRad="38100" dist="38100" dir="2700000" algn="tl">
                    <a:srgbClr val="000000">
                      <a:alpha val="43137"/>
                    </a:srgbClr>
                  </a:outerShdw>
                </a:effectLst>
                <a:latin typeface="微软雅黑" pitchFamily="34" charset="-122"/>
                <a:ea typeface="微软雅黑" pitchFamily="34" charset="-122"/>
              </a:rPr>
              <a:t>Better Together</a:t>
            </a:r>
          </a:p>
        </p:txBody>
      </p:sp>
      <p:grpSp>
        <p:nvGrpSpPr>
          <p:cNvPr id="2" name="Group 95"/>
          <p:cNvGrpSpPr>
            <a:grpSpLocks/>
          </p:cNvGrpSpPr>
          <p:nvPr/>
        </p:nvGrpSpPr>
        <p:grpSpPr bwMode="auto">
          <a:xfrm>
            <a:off x="6651625" y="1649413"/>
            <a:ext cx="2000250" cy="1281112"/>
            <a:chOff x="9313843" y="1751696"/>
            <a:chExt cx="2000449" cy="1280019"/>
          </a:xfrm>
        </p:grpSpPr>
        <p:pic>
          <p:nvPicPr>
            <p:cNvPr id="181279" name="Rectangle 47127"/>
            <p:cNvPicPr>
              <a:picLocks noChangeAspect="1" noChangeArrowheads="1"/>
            </p:cNvPicPr>
            <p:nvPr/>
          </p:nvPicPr>
          <p:blipFill>
            <a:blip r:embed="rId4"/>
            <a:srcRect/>
            <a:stretch>
              <a:fillRect/>
            </a:stretch>
          </p:blipFill>
          <p:spPr bwMode="auto">
            <a:xfrm>
              <a:off x="10113223" y="1927882"/>
              <a:ext cx="1201069" cy="746760"/>
            </a:xfrm>
            <a:prstGeom prst="rect">
              <a:avLst/>
            </a:prstGeom>
            <a:noFill/>
            <a:ln w="9525">
              <a:noFill/>
              <a:miter lim="800000"/>
              <a:headEnd/>
              <a:tailEnd/>
            </a:ln>
          </p:spPr>
        </p:pic>
        <p:grpSp>
          <p:nvGrpSpPr>
            <p:cNvPr id="181280" name="Group 129"/>
            <p:cNvGrpSpPr>
              <a:grpSpLocks/>
            </p:cNvGrpSpPr>
            <p:nvPr/>
          </p:nvGrpSpPr>
          <p:grpSpPr bwMode="auto">
            <a:xfrm>
              <a:off x="10284897" y="1751696"/>
              <a:ext cx="875537" cy="716096"/>
              <a:chOff x="-1197542" y="3459559"/>
              <a:chExt cx="875537" cy="716096"/>
            </a:xfrm>
          </p:grpSpPr>
          <p:pic>
            <p:nvPicPr>
              <p:cNvPr id="76"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849251" y="3459559"/>
                <a:ext cx="293716" cy="293437"/>
              </a:xfrm>
              <a:prstGeom prst="rect">
                <a:avLst/>
              </a:prstGeom>
              <a:noFill/>
              <a:effectLst>
                <a:outerShdw blurRad="50800" dist="38100" dir="2700000" algn="tl" rotWithShape="0">
                  <a:prstClr val="black">
                    <a:alpha val="40000"/>
                  </a:prstClr>
                </a:outerShdw>
              </a:effectLst>
            </p:spPr>
          </p:pic>
          <p:pic>
            <p:nvPicPr>
              <p:cNvPr id="80"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984203" y="3486523"/>
                <a:ext cx="293717" cy="295023"/>
              </a:xfrm>
              <a:prstGeom prst="rect">
                <a:avLst/>
              </a:prstGeom>
              <a:noFill/>
              <a:effectLst>
                <a:outerShdw blurRad="50800" dist="38100" dir="2700000" algn="tl" rotWithShape="0">
                  <a:prstClr val="black">
                    <a:alpha val="40000"/>
                  </a:prstClr>
                </a:outerShdw>
              </a:effectLst>
            </p:spPr>
          </p:pic>
          <p:pic>
            <p:nvPicPr>
              <p:cNvPr id="81"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742879" y="3527763"/>
                <a:ext cx="293717" cy="295023"/>
              </a:xfrm>
              <a:prstGeom prst="rect">
                <a:avLst/>
              </a:prstGeom>
              <a:noFill/>
              <a:effectLst>
                <a:outerShdw blurRad="50800" dist="38100" dir="2700000" algn="tl" rotWithShape="0">
                  <a:prstClr val="black">
                    <a:alpha val="40000"/>
                  </a:prstClr>
                </a:outerShdw>
              </a:effectLst>
            </p:spPr>
          </p:pic>
          <p:pic>
            <p:nvPicPr>
              <p:cNvPr id="82"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1092164" y="3576934"/>
                <a:ext cx="293717" cy="295023"/>
              </a:xfrm>
              <a:prstGeom prst="rect">
                <a:avLst/>
              </a:prstGeom>
              <a:noFill/>
              <a:effectLst>
                <a:outerShdw blurRad="50800" dist="38100" dir="2700000" algn="tl" rotWithShape="0">
                  <a:prstClr val="black">
                    <a:alpha val="40000"/>
                  </a:prstClr>
                </a:outerShdw>
              </a:effectLst>
            </p:spPr>
          </p:pic>
          <p:pic>
            <p:nvPicPr>
              <p:cNvPr id="83"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890530" y="3608657"/>
                <a:ext cx="295304" cy="295023"/>
              </a:xfrm>
              <a:prstGeom prst="rect">
                <a:avLst/>
              </a:prstGeom>
              <a:noFill/>
              <a:effectLst>
                <a:outerShdw blurRad="50800" dist="38100" dir="2700000" algn="tl" rotWithShape="0">
                  <a:prstClr val="black">
                    <a:alpha val="40000"/>
                  </a:prstClr>
                </a:outerShdw>
              </a:effectLst>
            </p:spPr>
          </p:pic>
          <p:pic>
            <p:nvPicPr>
              <p:cNvPr id="84"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693661" y="3649897"/>
                <a:ext cx="293716" cy="295023"/>
              </a:xfrm>
              <a:prstGeom prst="rect">
                <a:avLst/>
              </a:prstGeom>
              <a:noFill/>
              <a:effectLst>
                <a:outerShdw blurRad="50800" dist="38100" dir="2700000" algn="tl" rotWithShape="0">
                  <a:prstClr val="black">
                    <a:alpha val="40000"/>
                  </a:prstClr>
                </a:outerShdw>
              </a:effectLst>
            </p:spPr>
          </p:pic>
          <p:pic>
            <p:nvPicPr>
              <p:cNvPr id="85"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1196949" y="3611829"/>
                <a:ext cx="293717" cy="293437"/>
              </a:xfrm>
              <a:prstGeom prst="rect">
                <a:avLst/>
              </a:prstGeom>
              <a:noFill/>
              <a:effectLst>
                <a:outerShdw blurRad="50800" dist="38100" dir="2700000" algn="tl" rotWithShape="0">
                  <a:prstClr val="black">
                    <a:alpha val="40000"/>
                  </a:prstClr>
                </a:outerShdw>
              </a:effectLst>
            </p:spPr>
          </p:pic>
          <p:pic>
            <p:nvPicPr>
              <p:cNvPr id="86"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985790" y="3675275"/>
                <a:ext cx="293716" cy="293437"/>
              </a:xfrm>
              <a:prstGeom prst="rect">
                <a:avLst/>
              </a:prstGeom>
              <a:noFill/>
              <a:effectLst>
                <a:outerShdw blurRad="50800" dist="38100" dir="2700000" algn="tl" rotWithShape="0">
                  <a:prstClr val="black">
                    <a:alpha val="40000"/>
                  </a:prstClr>
                </a:outerShdw>
              </a:effectLst>
            </p:spPr>
          </p:pic>
          <p:pic>
            <p:nvPicPr>
              <p:cNvPr id="87"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807972" y="3706998"/>
                <a:ext cx="293716" cy="293437"/>
              </a:xfrm>
              <a:prstGeom prst="rect">
                <a:avLst/>
              </a:prstGeom>
              <a:noFill/>
              <a:effectLst>
                <a:outerShdw blurRad="50800" dist="38100" dir="2700000" algn="tl" rotWithShape="0">
                  <a:prstClr val="black">
                    <a:alpha val="40000"/>
                  </a:prstClr>
                </a:outerShdw>
              </a:effectLst>
            </p:spPr>
          </p:pic>
          <p:pic>
            <p:nvPicPr>
              <p:cNvPr id="88"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1149319" y="3726032"/>
                <a:ext cx="293717" cy="295023"/>
              </a:xfrm>
              <a:prstGeom prst="rect">
                <a:avLst/>
              </a:prstGeom>
              <a:noFill/>
              <a:effectLst>
                <a:outerShdw blurRad="50800" dist="38100" dir="2700000" algn="tl" rotWithShape="0">
                  <a:prstClr val="black">
                    <a:alpha val="40000"/>
                  </a:prstClr>
                </a:outerShdw>
              </a:effectLst>
            </p:spPr>
          </p:pic>
          <p:pic>
            <p:nvPicPr>
              <p:cNvPr id="89"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968326" y="3789478"/>
                <a:ext cx="295304" cy="295023"/>
              </a:xfrm>
              <a:prstGeom prst="rect">
                <a:avLst/>
              </a:prstGeom>
              <a:noFill/>
              <a:effectLst>
                <a:outerShdw blurRad="50800" dist="38100" dir="2700000" algn="tl" rotWithShape="0">
                  <a:prstClr val="black">
                    <a:alpha val="40000"/>
                  </a:prstClr>
                </a:outerShdw>
              </a:effectLst>
            </p:spPr>
          </p:pic>
          <p:pic>
            <p:nvPicPr>
              <p:cNvPr id="90"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615866" y="3735549"/>
                <a:ext cx="293717" cy="295023"/>
              </a:xfrm>
              <a:prstGeom prst="rect">
                <a:avLst/>
              </a:prstGeom>
              <a:noFill/>
              <a:effectLst>
                <a:outerShdw blurRad="50800" dist="38100" dir="2700000" algn="tl" rotWithShape="0">
                  <a:prstClr val="black">
                    <a:alpha val="40000"/>
                  </a:prstClr>
                </a:outerShdw>
              </a:effectLst>
            </p:spPr>
          </p:pic>
          <p:pic>
            <p:nvPicPr>
              <p:cNvPr id="91"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734940" y="3825958"/>
                <a:ext cx="293716" cy="295023"/>
              </a:xfrm>
              <a:prstGeom prst="rect">
                <a:avLst/>
              </a:prstGeom>
              <a:noFill/>
              <a:effectLst>
                <a:outerShdw blurRad="50800" dist="38100" dir="2700000" algn="tl" rotWithShape="0">
                  <a:prstClr val="black">
                    <a:alpha val="40000"/>
                  </a:prstClr>
                </a:outerShdw>
              </a:effectLst>
            </p:spPr>
          </p:pic>
          <p:pic>
            <p:nvPicPr>
              <p:cNvPr id="92"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1114391" y="3816441"/>
                <a:ext cx="295304" cy="295023"/>
              </a:xfrm>
              <a:prstGeom prst="rect">
                <a:avLst/>
              </a:prstGeom>
              <a:noFill/>
              <a:effectLst>
                <a:outerShdw blurRad="50800" dist="38100" dir="2700000" algn="tl" rotWithShape="0">
                  <a:prstClr val="black">
                    <a:alpha val="40000"/>
                  </a:prstClr>
                </a:outerShdw>
              </a:effectLst>
            </p:spPr>
          </p:pic>
          <p:pic>
            <p:nvPicPr>
              <p:cNvPr id="93" name="Picture 2" descr="D:\Aeshen\TechNet 2006\12-December\Msft-longhorn-papers\TDM Deck\Windows Illustration Icons\Computer.png"/>
              <p:cNvPicPr>
                <a:picLocks noChangeAspect="1" noChangeArrowheads="1"/>
              </p:cNvPicPr>
              <p:nvPr/>
            </p:nvPicPr>
            <p:blipFill>
              <a:blip r:embed="rId5"/>
              <a:srcRect/>
              <a:stretch>
                <a:fillRect/>
              </a:stretch>
            </p:blipFill>
            <p:spPr bwMode="auto">
              <a:xfrm>
                <a:off x="-917521" y="3881474"/>
                <a:ext cx="293717" cy="293437"/>
              </a:xfrm>
              <a:prstGeom prst="rect">
                <a:avLst/>
              </a:prstGeom>
              <a:noFill/>
              <a:effectLst>
                <a:outerShdw blurRad="50800" dist="38100" dir="2700000" algn="tl" rotWithShape="0">
                  <a:prstClr val="black">
                    <a:alpha val="40000"/>
                  </a:prstClr>
                </a:outerShdw>
              </a:effectLst>
            </p:spPr>
          </p:pic>
        </p:grpSp>
        <p:grpSp>
          <p:nvGrpSpPr>
            <p:cNvPr id="181281" name="Group 131"/>
            <p:cNvGrpSpPr>
              <a:grpSpLocks/>
            </p:cNvGrpSpPr>
            <p:nvPr/>
          </p:nvGrpSpPr>
          <p:grpSpPr bwMode="auto">
            <a:xfrm>
              <a:off x="9313843" y="1889760"/>
              <a:ext cx="1180457" cy="1141955"/>
              <a:chOff x="-2338203" y="2388256"/>
              <a:chExt cx="1180457" cy="1141955"/>
            </a:xfrm>
          </p:grpSpPr>
          <p:pic>
            <p:nvPicPr>
              <p:cNvPr id="69" name="Picture 2" descr="D:\Aeshen\TechNet 2006\12-December\Msft-longhorn-papers\TDM Deck\Windows Illustration Icons\Computer.png"/>
              <p:cNvPicPr>
                <a:picLocks noChangeAspect="1" noChangeArrowheads="1"/>
              </p:cNvPicPr>
              <p:nvPr/>
            </p:nvPicPr>
            <p:blipFill>
              <a:blip r:embed="rId6"/>
              <a:srcRect/>
              <a:stretch>
                <a:fillRect/>
              </a:stretch>
            </p:blipFill>
            <p:spPr bwMode="auto">
              <a:xfrm>
                <a:off x="-2338203" y="2388186"/>
                <a:ext cx="787478" cy="786728"/>
              </a:xfrm>
              <a:prstGeom prst="rect">
                <a:avLst/>
              </a:prstGeom>
              <a:noFill/>
              <a:effectLst>
                <a:outerShdw blurRad="50800" dist="38100" dir="2700000" algn="tl" rotWithShape="0">
                  <a:prstClr val="black">
                    <a:alpha val="40000"/>
                  </a:prstClr>
                </a:outerShdw>
              </a:effectLst>
            </p:spPr>
          </p:pic>
          <p:sp>
            <p:nvSpPr>
              <p:cNvPr id="72" name="Right Arrow 71"/>
              <p:cNvSpPr/>
              <p:nvPr/>
            </p:nvSpPr>
            <p:spPr bwMode="auto">
              <a:xfrm rot="19995942">
                <a:off x="-1607572" y="2743201"/>
                <a:ext cx="449826" cy="479322"/>
              </a:xfrm>
              <a:prstGeom prst="rightArrow">
                <a:avLst>
                  <a:gd name="adj1" fmla="val 65384"/>
                  <a:gd name="adj2" fmla="val 50000"/>
                </a:avLst>
              </a:prstGeom>
              <a:gradFill flip="none" rotWithShape="1">
                <a:gsLst>
                  <a:gs pos="0">
                    <a:srgbClr val="D1CC00">
                      <a:alpha val="80000"/>
                    </a:srgbClr>
                  </a:gs>
                  <a:gs pos="100000">
                    <a:srgbClr val="FFFF00">
                      <a:alpha val="80000"/>
                    </a:srgbClr>
                  </a:gs>
                </a:gsLst>
                <a:lin ang="10800000" scaled="1"/>
                <a:tileRect/>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balanced" dir="t"/>
              </a:scene3d>
              <a:sp3d/>
            </p:spPr>
            <p:txBody>
              <a:bodyPr anchor="ctr">
                <a:flatTx/>
              </a:bodyPr>
              <a:lstStyle/>
              <a:p>
                <a:pPr algn="ctr" eaLnBrk="0" hangingPunct="0">
                  <a:lnSpc>
                    <a:spcPct val="85000"/>
                  </a:lnSpc>
                  <a:spcBef>
                    <a:spcPct val="20000"/>
                  </a:spcBef>
                  <a:defRPr/>
                </a:pPr>
                <a:endParaRPr lang="en-US" sz="1800">
                  <a:solidFill>
                    <a:srgbClr val="FFFFFF"/>
                  </a:solidFill>
                  <a:latin typeface="微软雅黑" pitchFamily="34" charset="-122"/>
                  <a:ea typeface="微软雅黑" pitchFamily="34" charset="-122"/>
                </a:endParaRPr>
              </a:p>
            </p:txBody>
          </p:sp>
          <p:pic>
            <p:nvPicPr>
              <p:cNvPr id="74" name="Picture 1" descr="D:\Aeshen\TechNet 2006\12-December\Msft-longhorn-papers\TDM Deck\Windows Illustration Icons\Female User.png"/>
              <p:cNvPicPr>
                <a:picLocks noChangeAspect="1" noChangeArrowheads="1"/>
              </p:cNvPicPr>
              <p:nvPr/>
            </p:nvPicPr>
            <p:blipFill>
              <a:blip r:embed="rId7"/>
              <a:srcRect/>
              <a:stretch>
                <a:fillRect/>
              </a:stretch>
            </p:blipFill>
            <p:spPr bwMode="auto">
              <a:xfrm flipH="1">
                <a:off x="-2252470" y="2500803"/>
                <a:ext cx="995462" cy="1029408"/>
              </a:xfrm>
              <a:prstGeom prst="rect">
                <a:avLst/>
              </a:prstGeom>
              <a:noFill/>
              <a:effectLst>
                <a:outerShdw blurRad="50800" dist="38100" dir="2700000" algn="tl" rotWithShape="0">
                  <a:prstClr val="black">
                    <a:alpha val="40000"/>
                  </a:prstClr>
                </a:outerShdw>
              </a:effectLst>
            </p:spPr>
          </p:pic>
        </p:grpSp>
      </p:grpSp>
      <p:grpSp>
        <p:nvGrpSpPr>
          <p:cNvPr id="5" name="Group 101"/>
          <p:cNvGrpSpPr>
            <a:grpSpLocks/>
          </p:cNvGrpSpPr>
          <p:nvPr/>
        </p:nvGrpSpPr>
        <p:grpSpPr bwMode="auto">
          <a:xfrm>
            <a:off x="7070725" y="3357563"/>
            <a:ext cx="1600200" cy="1570037"/>
            <a:chOff x="7071362" y="3356929"/>
            <a:chExt cx="1599027" cy="1570671"/>
          </a:xfrm>
        </p:grpSpPr>
        <p:grpSp>
          <p:nvGrpSpPr>
            <p:cNvPr id="181272" name="Group 100"/>
            <p:cNvGrpSpPr>
              <a:grpSpLocks/>
            </p:cNvGrpSpPr>
            <p:nvPr/>
          </p:nvGrpSpPr>
          <p:grpSpPr bwMode="auto">
            <a:xfrm>
              <a:off x="7071362" y="3799841"/>
              <a:ext cx="1599027" cy="1127759"/>
              <a:chOff x="7264402" y="3799841"/>
              <a:chExt cx="1599027" cy="1127759"/>
            </a:xfrm>
          </p:grpSpPr>
          <p:pic>
            <p:nvPicPr>
              <p:cNvPr id="477185" name="Picture 1" descr="D:\Aeshen\TechNet 2006\12-December\Msft-longhorn-papers\TDM Deck\Windows Illustration Icons\Server.png"/>
              <p:cNvPicPr>
                <a:picLocks noChangeAspect="1" noChangeArrowheads="1"/>
              </p:cNvPicPr>
              <p:nvPr/>
            </p:nvPicPr>
            <p:blipFill>
              <a:blip r:embed="rId8"/>
              <a:srcRect/>
              <a:stretch>
                <a:fillRect/>
              </a:stretch>
            </p:blipFill>
            <p:spPr bwMode="auto">
              <a:xfrm>
                <a:off x="8046466" y="3800020"/>
                <a:ext cx="816963" cy="1118051"/>
              </a:xfrm>
              <a:prstGeom prst="rect">
                <a:avLst/>
              </a:prstGeom>
              <a:noFill/>
              <a:effectLst>
                <a:outerShdw blurRad="50800" dist="38100" dir="2700000" algn="tl" rotWithShape="0">
                  <a:prstClr val="black">
                    <a:alpha val="40000"/>
                  </a:prstClr>
                </a:outerShdw>
              </a:effectLst>
            </p:spPr>
          </p:pic>
          <p:pic>
            <p:nvPicPr>
              <p:cNvPr id="97" name="Picture 1" descr="D:\Aeshen\TechNet 2006\12-December\Msft-longhorn-papers\TDM Deck\Windows Illustration Icons\Server.png"/>
              <p:cNvPicPr>
                <a:picLocks noChangeAspect="1" noChangeArrowheads="1"/>
              </p:cNvPicPr>
              <p:nvPr/>
            </p:nvPicPr>
            <p:blipFill>
              <a:blip r:embed="rId9"/>
              <a:srcRect/>
              <a:stretch>
                <a:fillRect/>
              </a:stretch>
            </p:blipFill>
            <p:spPr bwMode="auto">
              <a:xfrm>
                <a:off x="7559461" y="4135118"/>
                <a:ext cx="274437" cy="376389"/>
              </a:xfrm>
              <a:prstGeom prst="rect">
                <a:avLst/>
              </a:prstGeom>
              <a:noFill/>
              <a:effectLst>
                <a:outerShdw blurRad="50800" dist="38100" dir="2700000" algn="tl" rotWithShape="0">
                  <a:prstClr val="black">
                    <a:alpha val="40000"/>
                  </a:prstClr>
                </a:outerShdw>
              </a:effectLst>
            </p:spPr>
          </p:pic>
          <p:pic>
            <p:nvPicPr>
              <p:cNvPr id="98" name="Picture 1" descr="D:\Aeshen\TechNet 2006\12-December\Msft-longhorn-papers\TDM Deck\Windows Illustration Icons\Server.png"/>
              <p:cNvPicPr>
                <a:picLocks noChangeAspect="1" noChangeArrowheads="1"/>
              </p:cNvPicPr>
              <p:nvPr/>
            </p:nvPicPr>
            <p:blipFill>
              <a:blip r:embed="rId9"/>
              <a:srcRect/>
              <a:stretch>
                <a:fillRect/>
              </a:stretch>
            </p:blipFill>
            <p:spPr bwMode="auto">
              <a:xfrm>
                <a:off x="7783134" y="4347929"/>
                <a:ext cx="274436" cy="376389"/>
              </a:xfrm>
              <a:prstGeom prst="rect">
                <a:avLst/>
              </a:prstGeom>
              <a:noFill/>
              <a:effectLst>
                <a:outerShdw blurRad="50800" dist="38100" dir="2700000" algn="tl" rotWithShape="0">
                  <a:prstClr val="black">
                    <a:alpha val="40000"/>
                  </a:prstClr>
                </a:outerShdw>
              </a:effectLst>
            </p:spPr>
          </p:pic>
          <p:pic>
            <p:nvPicPr>
              <p:cNvPr id="99" name="Picture 1" descr="D:\Aeshen\TechNet 2006\12-December\Msft-longhorn-papers\TDM Deck\Windows Illustration Icons\Server.png"/>
              <p:cNvPicPr>
                <a:picLocks noChangeAspect="1" noChangeArrowheads="1"/>
              </p:cNvPicPr>
              <p:nvPr/>
            </p:nvPicPr>
            <p:blipFill>
              <a:blip r:embed="rId9"/>
              <a:srcRect/>
              <a:stretch>
                <a:fillRect/>
              </a:stretch>
            </p:blipFill>
            <p:spPr bwMode="auto">
              <a:xfrm>
                <a:off x="7264402" y="4308225"/>
                <a:ext cx="274437" cy="374801"/>
              </a:xfrm>
              <a:prstGeom prst="rect">
                <a:avLst/>
              </a:prstGeom>
              <a:noFill/>
              <a:effectLst>
                <a:outerShdw blurRad="50800" dist="38100" dir="2700000" algn="tl" rotWithShape="0">
                  <a:prstClr val="black">
                    <a:alpha val="40000"/>
                  </a:prstClr>
                </a:outerShdw>
              </a:effectLst>
            </p:spPr>
          </p:pic>
          <p:pic>
            <p:nvPicPr>
              <p:cNvPr id="100" name="Picture 1" descr="D:\Aeshen\TechNet 2006\12-December\Msft-longhorn-papers\TDM Deck\Windows Illustration Icons\Server.png"/>
              <p:cNvPicPr>
                <a:picLocks noChangeAspect="1" noChangeArrowheads="1"/>
              </p:cNvPicPr>
              <p:nvPr/>
            </p:nvPicPr>
            <p:blipFill>
              <a:blip r:embed="rId9"/>
              <a:srcRect/>
              <a:stretch>
                <a:fillRect/>
              </a:stretch>
            </p:blipFill>
            <p:spPr bwMode="auto">
              <a:xfrm>
                <a:off x="7488076" y="4551211"/>
                <a:ext cx="274436" cy="376389"/>
              </a:xfrm>
              <a:prstGeom prst="rect">
                <a:avLst/>
              </a:prstGeom>
              <a:noFill/>
              <a:effectLst>
                <a:outerShdw blurRad="50800" dist="38100" dir="2700000" algn="tl" rotWithShape="0">
                  <a:prstClr val="black">
                    <a:alpha val="40000"/>
                  </a:prstClr>
                </a:outerShdw>
              </a:effectLst>
            </p:spPr>
          </p:pic>
        </p:grpSp>
        <p:pic>
          <p:nvPicPr>
            <p:cNvPr id="181273" name="Picture 2" descr="D:\Aeshen\TechNet 2006\12-December\Msft-longhorn-papers\TDM Deck\Windows Illustration Icons\Green Check.png"/>
            <p:cNvPicPr>
              <a:picLocks noChangeAspect="1" noChangeArrowheads="1"/>
            </p:cNvPicPr>
            <p:nvPr/>
          </p:nvPicPr>
          <p:blipFill>
            <a:blip r:embed="rId10"/>
            <a:srcRect/>
            <a:stretch>
              <a:fillRect/>
            </a:stretch>
          </p:blipFill>
          <p:spPr bwMode="auto">
            <a:xfrm>
              <a:off x="7376161" y="3356929"/>
              <a:ext cx="721360" cy="714390"/>
            </a:xfrm>
            <a:prstGeom prst="rect">
              <a:avLst/>
            </a:prstGeom>
            <a:noFill/>
            <a:ln w="9525">
              <a:noFill/>
              <a:miter lim="800000"/>
              <a:headEnd/>
              <a:tailEnd/>
            </a:ln>
          </p:spPr>
        </p:pic>
      </p:grpSp>
      <p:grpSp>
        <p:nvGrpSpPr>
          <p:cNvPr id="7" name="Group 105"/>
          <p:cNvGrpSpPr>
            <a:grpSpLocks/>
          </p:cNvGrpSpPr>
          <p:nvPr/>
        </p:nvGrpSpPr>
        <p:grpSpPr bwMode="auto">
          <a:xfrm>
            <a:off x="6756400" y="5197475"/>
            <a:ext cx="2262188" cy="1517650"/>
            <a:chOff x="6756862" y="5197302"/>
            <a:chExt cx="2262447" cy="1517073"/>
          </a:xfrm>
        </p:grpSpPr>
        <p:pic>
          <p:nvPicPr>
            <p:cNvPr id="477192" name="Picture 8" descr="D:\Aeshen\Templates\Sample Documents\New Graphics\Shapes and Graphics\communication towers satellites\pink wireless waves.png"/>
            <p:cNvPicPr>
              <a:picLocks noChangeAspect="1" noChangeArrowheads="1"/>
            </p:cNvPicPr>
            <p:nvPr/>
          </p:nvPicPr>
          <p:blipFill>
            <a:blip r:embed="rId11"/>
            <a:srcRect/>
            <a:stretch>
              <a:fillRect/>
            </a:stretch>
          </p:blipFill>
          <p:spPr bwMode="auto">
            <a:xfrm>
              <a:off x="6926744" y="5543245"/>
              <a:ext cx="928793" cy="929921"/>
            </a:xfrm>
            <a:prstGeom prst="rect">
              <a:avLst/>
            </a:prstGeom>
            <a:noFill/>
            <a:effectLst>
              <a:outerShdw blurRad="50800" dist="38100" dir="2700000" algn="tl" rotWithShape="0">
                <a:prstClr val="black">
                  <a:alpha val="40000"/>
                </a:prstClr>
              </a:outerShdw>
            </a:effectLst>
          </p:spPr>
        </p:pic>
        <p:pic>
          <p:nvPicPr>
            <p:cNvPr id="103" name="Picture 1" descr="D:\Aeshen\TechNet 2006\12-December\Msft-longhorn-papers\TDM Deck\Windows Illustration Icons\Server.png"/>
            <p:cNvPicPr>
              <a:picLocks noChangeAspect="1" noChangeArrowheads="1"/>
            </p:cNvPicPr>
            <p:nvPr/>
          </p:nvPicPr>
          <p:blipFill>
            <a:blip r:embed="rId12"/>
            <a:srcRect/>
            <a:stretch>
              <a:fillRect/>
            </a:stretch>
          </p:blipFill>
          <p:spPr bwMode="auto">
            <a:xfrm>
              <a:off x="6941033" y="5329015"/>
              <a:ext cx="504883" cy="690299"/>
            </a:xfrm>
            <a:prstGeom prst="rect">
              <a:avLst/>
            </a:prstGeom>
            <a:noFill/>
            <a:effectLst>
              <a:outerShdw blurRad="50800" dist="38100" dir="2700000" algn="tl" rotWithShape="0">
                <a:prstClr val="black">
                  <a:alpha val="40000"/>
                </a:prstClr>
              </a:outerShdw>
            </a:effectLst>
          </p:spPr>
        </p:pic>
        <p:pic>
          <p:nvPicPr>
            <p:cNvPr id="477187" name="Picture 3" descr="D:\Aeshen\TechNet 2006\12-December\Msft-longhorn-papers\TDM Deck\Windows Illustration Icons\Male User.png"/>
            <p:cNvPicPr>
              <a:picLocks noChangeAspect="1" noChangeArrowheads="1"/>
            </p:cNvPicPr>
            <p:nvPr/>
          </p:nvPicPr>
          <p:blipFill>
            <a:blip r:embed="rId13"/>
            <a:srcRect/>
            <a:stretch>
              <a:fillRect/>
            </a:stretch>
          </p:blipFill>
          <p:spPr bwMode="auto">
            <a:xfrm>
              <a:off x="7980965" y="5406772"/>
              <a:ext cx="1038344" cy="1039418"/>
            </a:xfrm>
            <a:prstGeom prst="rect">
              <a:avLst/>
            </a:prstGeom>
            <a:noFill/>
            <a:effectLst>
              <a:outerShdw blurRad="50800" dist="38100" dir="2700000" algn="tl" rotWithShape="0">
                <a:prstClr val="black">
                  <a:alpha val="40000"/>
                </a:prstClr>
              </a:outerShdw>
            </a:effectLst>
          </p:spPr>
        </p:pic>
        <p:pic>
          <p:nvPicPr>
            <p:cNvPr id="477188" name="Picture 4" descr="D:\Aeshen\TechNet 2006\12-December\Msft-longhorn-papers\TDM Deck\Windows Illustration Icons\Laptop.png"/>
            <p:cNvPicPr>
              <a:picLocks noChangeAspect="1" noChangeArrowheads="1"/>
            </p:cNvPicPr>
            <p:nvPr/>
          </p:nvPicPr>
          <p:blipFill>
            <a:blip r:embed="rId14"/>
            <a:srcRect/>
            <a:stretch>
              <a:fillRect/>
            </a:stretch>
          </p:blipFill>
          <p:spPr bwMode="auto">
            <a:xfrm>
              <a:off x="7412575" y="5197302"/>
              <a:ext cx="752561" cy="752189"/>
            </a:xfrm>
            <a:prstGeom prst="rect">
              <a:avLst/>
            </a:prstGeom>
            <a:noFill/>
            <a:effectLst>
              <a:outerShdw blurRad="50800" dist="38100" dir="2700000" algn="tl" rotWithShape="0">
                <a:prstClr val="black">
                  <a:alpha val="40000"/>
                </a:prstClr>
              </a:outerShdw>
            </a:effectLst>
          </p:spPr>
        </p:pic>
        <p:pic>
          <p:nvPicPr>
            <p:cNvPr id="477189" name="Picture 5" descr="D:\Aeshen\TechNet 2006\12-December\Msft-longhorn-papers\TDM Deck\Windows Illustration Icons\Cell phone smart phone.png"/>
            <p:cNvPicPr>
              <a:picLocks noChangeAspect="1" noChangeArrowheads="1"/>
            </p:cNvPicPr>
            <p:nvPr/>
          </p:nvPicPr>
          <p:blipFill>
            <a:blip r:embed="rId15"/>
            <a:srcRect/>
            <a:stretch>
              <a:fillRect/>
            </a:stretch>
          </p:blipFill>
          <p:spPr bwMode="auto">
            <a:xfrm>
              <a:off x="6756862" y="6033597"/>
              <a:ext cx="681116" cy="680778"/>
            </a:xfrm>
            <a:prstGeom prst="rect">
              <a:avLst/>
            </a:prstGeom>
            <a:noFill/>
            <a:effectLst>
              <a:outerShdw blurRad="50800" dist="38100" dir="2700000" algn="tl" rotWithShape="0">
                <a:prstClr val="black">
                  <a:alpha val="40000"/>
                </a:prstClr>
              </a:outerShdw>
            </a:effectLst>
          </p:spPr>
        </p:pic>
        <p:pic>
          <p:nvPicPr>
            <p:cNvPr id="477190" name="Picture 6" descr="D:\Aeshen\TechNet 2006\12-December\Msft-longhorn-papers\TDM Deck\Windows Illustration Icons\Application.png"/>
            <p:cNvPicPr>
              <a:picLocks noChangeAspect="1" noChangeArrowheads="1"/>
            </p:cNvPicPr>
            <p:nvPr/>
          </p:nvPicPr>
          <p:blipFill>
            <a:blip r:embed="rId16"/>
            <a:srcRect/>
            <a:stretch>
              <a:fillRect/>
            </a:stretch>
          </p:blipFill>
          <p:spPr bwMode="auto">
            <a:xfrm>
              <a:off x="7436390" y="5979642"/>
              <a:ext cx="687467" cy="687126"/>
            </a:xfrm>
            <a:prstGeom prst="rect">
              <a:avLst/>
            </a:prstGeom>
            <a:noFill/>
            <a:effectLst>
              <a:outerShdw blurRad="50800" dist="38100" dir="2700000" algn="tl" rotWithShape="0">
                <a:prstClr val="black">
                  <a:alpha val="40000"/>
                </a:prstClr>
              </a:outerShdw>
            </a:effectLst>
          </p:spPr>
        </p:pic>
      </p:grpSp>
      <p:sp>
        <p:nvSpPr>
          <p:cNvPr id="181265" name="TextBox 45">
            <a:hlinkClick r:id="rId17"/>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slide(fromTop)">
                                      <p:cBhvr>
                                        <p:cTn id="7" dur="1000"/>
                                        <p:tgtEl>
                                          <p:spTgt spid="67"/>
                                        </p:tgtEl>
                                      </p:cBhvr>
                                    </p:animEffect>
                                  </p:childTnLst>
                                </p:cTn>
                              </p:par>
                              <p:par>
                                <p:cTn id="8" presetID="22" presetClass="entr" presetSubtype="8" fill="hold" nodeType="withEffect">
                                  <p:stCondLst>
                                    <p:cond delay="0"/>
                                  </p:stCondLst>
                                  <p:childTnLst>
                                    <p:set>
                                      <p:cBhvr>
                                        <p:cTn id="9" dur="1" fill="hold">
                                          <p:stCondLst>
                                            <p:cond delay="0"/>
                                          </p:stCondLst>
                                        </p:cTn>
                                        <p:tgtEl>
                                          <p:spTgt spid="898063">
                                            <p:txEl>
                                              <p:pRg st="1" end="1"/>
                                            </p:txEl>
                                          </p:spTgt>
                                        </p:tgtEl>
                                        <p:attrNameLst>
                                          <p:attrName>style.visibility</p:attrName>
                                        </p:attrNameLst>
                                      </p:cBhvr>
                                      <p:to>
                                        <p:strVal val="visible"/>
                                      </p:to>
                                    </p:set>
                                    <p:animEffect transition="in" filter="wipe(left)">
                                      <p:cBhvr>
                                        <p:cTn id="10" dur="1000"/>
                                        <p:tgtEl>
                                          <p:spTgt spid="89806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98063">
                                            <p:txEl>
                                              <p:pRg st="0" end="0"/>
                                            </p:txEl>
                                          </p:spTgt>
                                        </p:tgtEl>
                                        <p:attrNameLst>
                                          <p:attrName>style.visibility</p:attrName>
                                        </p:attrNameLst>
                                      </p:cBhvr>
                                      <p:to>
                                        <p:strVal val="visible"/>
                                      </p:to>
                                    </p:set>
                                    <p:animEffect transition="in" filter="wipe(left)">
                                      <p:cBhvr>
                                        <p:cTn id="13" dur="1000"/>
                                        <p:tgtEl>
                                          <p:spTgt spid="898063">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898063">
                                            <p:txEl>
                                              <p:pRg st="2" end="2"/>
                                            </p:txEl>
                                          </p:spTgt>
                                        </p:tgtEl>
                                        <p:attrNameLst>
                                          <p:attrName>style.visibility</p:attrName>
                                        </p:attrNameLst>
                                      </p:cBhvr>
                                      <p:to>
                                        <p:strVal val="visible"/>
                                      </p:to>
                                    </p:set>
                                    <p:animEffect transition="in" filter="wipe(left)">
                                      <p:cBhvr>
                                        <p:cTn id="16" dur="1000"/>
                                        <p:tgtEl>
                                          <p:spTgt spid="898063">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898063">
                                            <p:txEl>
                                              <p:pRg st="3" end="3"/>
                                            </p:txEl>
                                          </p:spTgt>
                                        </p:tgtEl>
                                        <p:attrNameLst>
                                          <p:attrName>style.visibility</p:attrName>
                                        </p:attrNameLst>
                                      </p:cBhvr>
                                      <p:to>
                                        <p:strVal val="visible"/>
                                      </p:to>
                                    </p:set>
                                    <p:animEffect transition="in" filter="wipe(left)">
                                      <p:cBhvr>
                                        <p:cTn id="19" dur="1000"/>
                                        <p:tgtEl>
                                          <p:spTgt spid="898063">
                                            <p:txEl>
                                              <p:pRg st="3" end="3"/>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898063">
                                            <p:txEl>
                                              <p:pRg st="4" end="4"/>
                                            </p:txEl>
                                          </p:spTgt>
                                        </p:tgtEl>
                                        <p:attrNameLst>
                                          <p:attrName>style.visibility</p:attrName>
                                        </p:attrNameLst>
                                      </p:cBhvr>
                                      <p:to>
                                        <p:strVal val="visible"/>
                                      </p:to>
                                    </p:set>
                                    <p:animEffect transition="in" filter="wipe(left)">
                                      <p:cBhvr>
                                        <p:cTn id="22" dur="1000"/>
                                        <p:tgtEl>
                                          <p:spTgt spid="89806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slide(fromTop)">
                                      <p:cBhvr>
                                        <p:cTn id="30" dur="1000"/>
                                        <p:tgtEl>
                                          <p:spTgt spid="70"/>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898066">
                                            <p:txEl>
                                              <p:pRg st="0" end="0"/>
                                            </p:txEl>
                                          </p:spTgt>
                                        </p:tgtEl>
                                        <p:attrNameLst>
                                          <p:attrName>style.visibility</p:attrName>
                                        </p:attrNameLst>
                                      </p:cBhvr>
                                      <p:to>
                                        <p:strVal val="visible"/>
                                      </p:to>
                                    </p:set>
                                    <p:animEffect transition="in" filter="wipe(left)">
                                      <p:cBhvr>
                                        <p:cTn id="34" dur="1000"/>
                                        <p:tgtEl>
                                          <p:spTgt spid="898066">
                                            <p:txEl>
                                              <p:pRg st="0" end="0"/>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898066">
                                            <p:txEl>
                                              <p:pRg st="1" end="1"/>
                                            </p:txEl>
                                          </p:spTgt>
                                        </p:tgtEl>
                                        <p:attrNameLst>
                                          <p:attrName>style.visibility</p:attrName>
                                        </p:attrNameLst>
                                      </p:cBhvr>
                                      <p:to>
                                        <p:strVal val="visible"/>
                                      </p:to>
                                    </p:set>
                                    <p:animEffect transition="in" filter="wipe(left)">
                                      <p:cBhvr>
                                        <p:cTn id="37" dur="1000"/>
                                        <p:tgtEl>
                                          <p:spTgt spid="898066">
                                            <p:txEl>
                                              <p:pRg st="1" end="1"/>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898066">
                                            <p:txEl>
                                              <p:pRg st="2" end="2"/>
                                            </p:txEl>
                                          </p:spTgt>
                                        </p:tgtEl>
                                        <p:attrNameLst>
                                          <p:attrName>style.visibility</p:attrName>
                                        </p:attrNameLst>
                                      </p:cBhvr>
                                      <p:to>
                                        <p:strVal val="visible"/>
                                      </p:to>
                                    </p:set>
                                    <p:animEffect transition="in" filter="wipe(left)">
                                      <p:cBhvr>
                                        <p:cTn id="40" dur="1000"/>
                                        <p:tgtEl>
                                          <p:spTgt spid="898066">
                                            <p:txEl>
                                              <p:pRg st="2" end="2"/>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898066">
                                            <p:txEl>
                                              <p:pRg st="3" end="3"/>
                                            </p:txEl>
                                          </p:spTgt>
                                        </p:tgtEl>
                                        <p:attrNameLst>
                                          <p:attrName>style.visibility</p:attrName>
                                        </p:attrNameLst>
                                      </p:cBhvr>
                                      <p:to>
                                        <p:strVal val="visible"/>
                                      </p:to>
                                    </p:set>
                                    <p:animEffect transition="in" filter="wipe(left)">
                                      <p:cBhvr>
                                        <p:cTn id="43" dur="1000"/>
                                        <p:tgtEl>
                                          <p:spTgt spid="898066">
                                            <p:txEl>
                                              <p:pRg st="3" end="3"/>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898066">
                                            <p:txEl>
                                              <p:pRg st="4" end="4"/>
                                            </p:txEl>
                                          </p:spTgt>
                                        </p:tgtEl>
                                        <p:attrNameLst>
                                          <p:attrName>style.visibility</p:attrName>
                                        </p:attrNameLst>
                                      </p:cBhvr>
                                      <p:to>
                                        <p:strVal val="visible"/>
                                      </p:to>
                                    </p:set>
                                    <p:animEffect transition="in" filter="wipe(left)">
                                      <p:cBhvr>
                                        <p:cTn id="46" dur="1000"/>
                                        <p:tgtEl>
                                          <p:spTgt spid="898066">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slide(fromTop)">
                                      <p:cBhvr>
                                        <p:cTn id="54" dur="1000"/>
                                        <p:tgtEl>
                                          <p:spTgt spid="71"/>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898052">
                                            <p:txEl>
                                              <p:pRg st="0" end="0"/>
                                            </p:txEl>
                                          </p:spTgt>
                                        </p:tgtEl>
                                        <p:attrNameLst>
                                          <p:attrName>style.visibility</p:attrName>
                                        </p:attrNameLst>
                                      </p:cBhvr>
                                      <p:to>
                                        <p:strVal val="visible"/>
                                      </p:to>
                                    </p:set>
                                    <p:animEffect transition="in" filter="wipe(left)">
                                      <p:cBhvr>
                                        <p:cTn id="58" dur="1000"/>
                                        <p:tgtEl>
                                          <p:spTgt spid="898052">
                                            <p:txEl>
                                              <p:pRg st="0" end="0"/>
                                            </p:tx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898052">
                                            <p:txEl>
                                              <p:pRg st="1" end="1"/>
                                            </p:txEl>
                                          </p:spTgt>
                                        </p:tgtEl>
                                        <p:attrNameLst>
                                          <p:attrName>style.visibility</p:attrName>
                                        </p:attrNameLst>
                                      </p:cBhvr>
                                      <p:to>
                                        <p:strVal val="visible"/>
                                      </p:to>
                                    </p:set>
                                    <p:animEffect transition="in" filter="wipe(left)">
                                      <p:cBhvr>
                                        <p:cTn id="61" dur="1000"/>
                                        <p:tgtEl>
                                          <p:spTgt spid="898052">
                                            <p:txEl>
                                              <p:pRg st="1" end="1"/>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898052">
                                            <p:txEl>
                                              <p:pRg st="2" end="2"/>
                                            </p:txEl>
                                          </p:spTgt>
                                        </p:tgtEl>
                                        <p:attrNameLst>
                                          <p:attrName>style.visibility</p:attrName>
                                        </p:attrNameLst>
                                      </p:cBhvr>
                                      <p:to>
                                        <p:strVal val="visible"/>
                                      </p:to>
                                    </p:set>
                                    <p:animEffect transition="in" filter="wipe(left)">
                                      <p:cBhvr>
                                        <p:cTn id="64" dur="1000"/>
                                        <p:tgtEl>
                                          <p:spTgt spid="898052">
                                            <p:txEl>
                                              <p:pRg st="2" end="2"/>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898052">
                                            <p:txEl>
                                              <p:pRg st="3" end="3"/>
                                            </p:txEl>
                                          </p:spTgt>
                                        </p:tgtEl>
                                        <p:attrNameLst>
                                          <p:attrName>style.visibility</p:attrName>
                                        </p:attrNameLst>
                                      </p:cBhvr>
                                      <p:to>
                                        <p:strVal val="visible"/>
                                      </p:to>
                                    </p:set>
                                    <p:animEffect transition="in" filter="wipe(left)">
                                      <p:cBhvr>
                                        <p:cTn id="67" dur="1000"/>
                                        <p:tgtEl>
                                          <p:spTgt spid="898052">
                                            <p:txEl>
                                              <p:pRg st="3" end="3"/>
                                            </p:txEl>
                                          </p:spTgt>
                                        </p:tgtEl>
                                      </p:cBhvr>
                                    </p:animEffect>
                                  </p:childTnLst>
                                </p:cTn>
                              </p:par>
                              <p:par>
                                <p:cTn id="68" presetID="22" presetClass="entr" presetSubtype="8" fill="hold" nodeType="withEffect">
                                  <p:stCondLst>
                                    <p:cond delay="0"/>
                                  </p:stCondLst>
                                  <p:childTnLst>
                                    <p:set>
                                      <p:cBhvr>
                                        <p:cTn id="69" dur="1" fill="hold">
                                          <p:stCondLst>
                                            <p:cond delay="0"/>
                                          </p:stCondLst>
                                        </p:cTn>
                                        <p:tgtEl>
                                          <p:spTgt spid="898052">
                                            <p:txEl>
                                              <p:pRg st="4" end="4"/>
                                            </p:txEl>
                                          </p:spTgt>
                                        </p:tgtEl>
                                        <p:attrNameLst>
                                          <p:attrName>style.visibility</p:attrName>
                                        </p:attrNameLst>
                                      </p:cBhvr>
                                      <p:to>
                                        <p:strVal val="visible"/>
                                      </p:to>
                                    </p:set>
                                    <p:animEffect transition="in" filter="wipe(left)">
                                      <p:cBhvr>
                                        <p:cTn id="70" dur="1000"/>
                                        <p:tgtEl>
                                          <p:spTgt spid="898052">
                                            <p:txEl>
                                              <p:pRg st="4" end="4"/>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developer-roadmap-narrower-"/>
          <p:cNvPicPr>
            <a:picLocks noChangeAspect="1" noChangeArrowheads="1"/>
          </p:cNvPicPr>
          <p:nvPr/>
        </p:nvPicPr>
        <p:blipFill>
          <a:blip r:embed="rId3">
            <a:lum bright="20000" contrast="-20000"/>
          </a:blip>
          <a:srcRect/>
          <a:stretch>
            <a:fillRect/>
          </a:stretch>
        </p:blipFill>
        <p:spPr bwMode="auto">
          <a:xfrm>
            <a:off x="0" y="0"/>
            <a:ext cx="9144000" cy="6858000"/>
          </a:xfrm>
          <a:prstGeom prst="rect">
            <a:avLst/>
          </a:prstGeom>
          <a:noFill/>
          <a:ln w="9525">
            <a:noFill/>
            <a:miter lim="800000"/>
            <a:headEnd/>
            <a:tailEnd/>
          </a:ln>
        </p:spPr>
      </p:pic>
      <p:sp>
        <p:nvSpPr>
          <p:cNvPr id="24588" name="Rectangle 20"/>
          <p:cNvSpPr>
            <a:spLocks noGrp="1" noChangeArrowheads="1"/>
          </p:cNvSpPr>
          <p:nvPr>
            <p:ph type="title"/>
          </p:nvPr>
        </p:nvSpPr>
        <p:spPr>
          <a:xfrm>
            <a:off x="0" y="92075"/>
            <a:ext cx="8393113" cy="646113"/>
          </a:xfrm>
        </p:spPr>
        <p:txBody>
          <a:bodyPr/>
          <a:lstStyle/>
          <a:p>
            <a:pPr eaLnBrk="1" hangingPunct="1">
              <a:defRPr/>
            </a:pPr>
            <a:r>
              <a:rPr lang="en-US" sz="4000" dirty="0" smtClean="0">
                <a:solidFill>
                  <a:srgbClr val="FFC000"/>
                </a:solidFill>
                <a:effectLst>
                  <a:outerShdw blurRad="38100" dist="38100" dir="2700000" algn="tl">
                    <a:srgbClr val="000000">
                      <a:alpha val="43137"/>
                    </a:srgbClr>
                  </a:outerShdw>
                </a:effectLst>
              </a:rPr>
              <a:t>Windows Server Roadmap</a:t>
            </a:r>
          </a:p>
        </p:txBody>
      </p:sp>
      <p:grpSp>
        <p:nvGrpSpPr>
          <p:cNvPr id="2" name="Group 64"/>
          <p:cNvGrpSpPr>
            <a:grpSpLocks/>
          </p:cNvGrpSpPr>
          <p:nvPr/>
        </p:nvGrpSpPr>
        <p:grpSpPr bwMode="auto">
          <a:xfrm>
            <a:off x="0" y="5541963"/>
            <a:ext cx="6334125" cy="1017587"/>
            <a:chOff x="-114301" y="3581400"/>
            <a:chExt cx="4410298" cy="708499"/>
          </a:xfrm>
        </p:grpSpPr>
        <p:sp>
          <p:nvSpPr>
            <p:cNvPr id="140" name="Rectangle 139"/>
            <p:cNvSpPr/>
            <p:nvPr/>
          </p:nvSpPr>
          <p:spPr>
            <a:xfrm>
              <a:off x="445000" y="4062207"/>
              <a:ext cx="3850997" cy="227692"/>
            </a:xfrm>
            <a:prstGeom prst="rect">
              <a:avLst/>
            </a:prstGeom>
          </p:spPr>
          <p:txBody>
            <a:bodyPr>
              <a:spAutoFit/>
            </a:bodyPr>
            <a:lstStyle/>
            <a:p>
              <a:pPr marL="342886" indent="-342886" fontAlgn="auto">
                <a:lnSpc>
                  <a:spcPct val="90000"/>
                </a:lnSpc>
                <a:spcBef>
                  <a:spcPct val="30000"/>
                </a:spcBef>
                <a:spcAft>
                  <a:spcPts val="0"/>
                </a:spcAft>
                <a:buClr>
                  <a:srgbClr val="292929"/>
                </a:buClr>
                <a:defRPr/>
              </a:pPr>
              <a:r>
                <a:rPr lang="en-US" sz="1700" dirty="0">
                  <a:solidFill>
                    <a:srgbClr val="FFFFFF"/>
                  </a:solidFill>
                  <a:effectLst>
                    <a:outerShdw blurRad="38100" dist="38100" dir="2700000" algn="tl">
                      <a:srgbClr val="000000">
                        <a:alpha val="43137"/>
                      </a:srgbClr>
                    </a:outerShdw>
                  </a:effectLst>
                  <a:latin typeface="Calibri"/>
                  <a:ea typeface="+mn-ea"/>
                </a:rPr>
                <a:t>2008 Beta 3</a:t>
              </a:r>
            </a:p>
          </p:txBody>
        </p:sp>
        <p:pic>
          <p:nvPicPr>
            <p:cNvPr id="183323" name="Picture 2" descr="E:\Clip_Installer\DVD_ART\BoxShots_Logos\Windows Server 2003\Windows Server 2003 logo horizontal white.png"/>
            <p:cNvPicPr>
              <a:picLocks noChangeAspect="1" noChangeArrowheads="1"/>
            </p:cNvPicPr>
            <p:nvPr/>
          </p:nvPicPr>
          <p:blipFill>
            <a:blip r:embed="rId4"/>
            <a:srcRect l="-3362" t="-21919" r="18016" b="-2927"/>
            <a:stretch>
              <a:fillRect/>
            </a:stretch>
          </p:blipFill>
          <p:spPr bwMode="auto">
            <a:xfrm>
              <a:off x="-114301" y="3581400"/>
              <a:ext cx="2990851" cy="536617"/>
            </a:xfrm>
            <a:prstGeom prst="rect">
              <a:avLst/>
            </a:prstGeom>
            <a:noFill/>
            <a:ln w="9525">
              <a:noFill/>
              <a:miter lim="800000"/>
              <a:headEnd/>
              <a:tailEnd/>
            </a:ln>
          </p:spPr>
        </p:pic>
      </p:grpSp>
      <p:grpSp>
        <p:nvGrpSpPr>
          <p:cNvPr id="3" name="Group 73"/>
          <p:cNvGrpSpPr>
            <a:grpSpLocks/>
          </p:cNvGrpSpPr>
          <p:nvPr/>
        </p:nvGrpSpPr>
        <p:grpSpPr bwMode="auto">
          <a:xfrm>
            <a:off x="2273300" y="4071938"/>
            <a:ext cx="3790950" cy="515937"/>
            <a:chOff x="-1943100" y="3943350"/>
            <a:chExt cx="7620000" cy="1037565"/>
          </a:xfrm>
        </p:grpSpPr>
        <p:pic>
          <p:nvPicPr>
            <p:cNvPr id="143" name="Picture 2" descr="C:\Users\garycar\AppData\Local\Microsoft\Windows\Temporary Internet Files\Content.Outlook\6QZ5Q49S\ws-HmSvr_h_rgb.png"/>
            <p:cNvPicPr>
              <a:picLocks noChangeAspect="1" noChangeArrowheads="1"/>
            </p:cNvPicPr>
            <p:nvPr/>
          </p:nvPicPr>
          <p:blipFill>
            <a:blip r:embed="rId5"/>
            <a:srcRect r="84750"/>
            <a:stretch>
              <a:fillRect/>
            </a:stretch>
          </p:blipFill>
          <p:spPr bwMode="auto">
            <a:xfrm>
              <a:off x="-1943100" y="3962505"/>
              <a:ext cx="1161508" cy="1018410"/>
            </a:xfrm>
            <a:prstGeom prst="rect">
              <a:avLst/>
            </a:prstGeom>
            <a:noFill/>
            <a:effectLst>
              <a:outerShdw blurRad="50800" dist="38100" dir="2700000" algn="tl" rotWithShape="0">
                <a:prstClr val="black">
                  <a:alpha val="40000"/>
                </a:prstClr>
              </a:outerShdw>
            </a:effectLst>
          </p:spPr>
        </p:pic>
        <p:pic>
          <p:nvPicPr>
            <p:cNvPr id="144" name="Picture 2" descr="C:\Users\garycar\AppData\Local\Microsoft\Windows\Temporary Internet Files\Content.Outlook\6QZ5Q49S\ws-HmSvr_h_rgb.png"/>
            <p:cNvPicPr>
              <a:picLocks noChangeAspect="1" noChangeArrowheads="1"/>
            </p:cNvPicPr>
            <p:nvPr/>
          </p:nvPicPr>
          <p:blipFill>
            <a:blip r:embed="rId5">
              <a:lum bright="100000"/>
            </a:blip>
            <a:srcRect l="15250"/>
            <a:stretch>
              <a:fillRect/>
            </a:stretch>
          </p:blipFill>
          <p:spPr bwMode="auto">
            <a:xfrm>
              <a:off x="-781592" y="3943350"/>
              <a:ext cx="6458492" cy="1018410"/>
            </a:xfrm>
            <a:prstGeom prst="rect">
              <a:avLst/>
            </a:prstGeom>
            <a:noFill/>
            <a:effectLst>
              <a:outerShdw blurRad="25400" dist="12700" dir="2700000" algn="tl" rotWithShape="0">
                <a:prstClr val="black">
                  <a:alpha val="90000"/>
                </a:prstClr>
              </a:outerShdw>
            </a:effectLst>
          </p:spPr>
        </p:pic>
      </p:grpSp>
      <p:grpSp>
        <p:nvGrpSpPr>
          <p:cNvPr id="4" name="Group 74"/>
          <p:cNvGrpSpPr>
            <a:grpSpLocks/>
          </p:cNvGrpSpPr>
          <p:nvPr/>
        </p:nvGrpSpPr>
        <p:grpSpPr bwMode="auto">
          <a:xfrm>
            <a:off x="1089025" y="4683125"/>
            <a:ext cx="5970588" cy="987425"/>
            <a:chOff x="-114301" y="3581400"/>
            <a:chExt cx="4376356" cy="723680"/>
          </a:xfrm>
        </p:grpSpPr>
        <p:sp>
          <p:nvSpPr>
            <p:cNvPr id="146" name="Rectangle 145"/>
            <p:cNvSpPr/>
            <p:nvPr/>
          </p:nvSpPr>
          <p:spPr>
            <a:xfrm>
              <a:off x="410490" y="4065405"/>
              <a:ext cx="3851565" cy="239675"/>
            </a:xfrm>
            <a:prstGeom prst="rect">
              <a:avLst/>
            </a:prstGeom>
          </p:spPr>
          <p:txBody>
            <a:bodyPr>
              <a:spAutoFit/>
            </a:bodyPr>
            <a:lstStyle/>
            <a:p>
              <a:pPr marL="342886" indent="-342886" fontAlgn="auto">
                <a:lnSpc>
                  <a:spcPct val="90000"/>
                </a:lnSpc>
                <a:spcBef>
                  <a:spcPct val="30000"/>
                </a:spcBef>
                <a:spcAft>
                  <a:spcPts val="0"/>
                </a:spcAft>
                <a:buClr>
                  <a:srgbClr val="292929"/>
                </a:buClr>
                <a:defRPr/>
              </a:pPr>
              <a:r>
                <a:rPr lang="en-US" sz="1700" dirty="0">
                  <a:solidFill>
                    <a:srgbClr val="FFFFFF"/>
                  </a:solidFill>
                  <a:effectLst>
                    <a:outerShdw blurRad="38100" dist="38100" dir="2700000" algn="tl">
                      <a:srgbClr val="000000">
                        <a:alpha val="43137"/>
                      </a:srgbClr>
                    </a:outerShdw>
                  </a:effectLst>
                  <a:latin typeface="Calibri"/>
                  <a:ea typeface="+mn-ea"/>
                </a:rPr>
                <a:t>2008 RTM</a:t>
              </a:r>
            </a:p>
          </p:txBody>
        </p:sp>
        <p:pic>
          <p:nvPicPr>
            <p:cNvPr id="183319" name="Picture 2" descr="E:\Clip_Installer\DVD_ART\BoxShots_Logos\Windows Server 2003\Windows Server 2003 logo horizontal white.png"/>
            <p:cNvPicPr>
              <a:picLocks noChangeAspect="1" noChangeArrowheads="1"/>
            </p:cNvPicPr>
            <p:nvPr/>
          </p:nvPicPr>
          <p:blipFill>
            <a:blip r:embed="rId4"/>
            <a:srcRect l="-3362" t="-21919" r="18016" b="-2927"/>
            <a:stretch>
              <a:fillRect/>
            </a:stretch>
          </p:blipFill>
          <p:spPr bwMode="auto">
            <a:xfrm>
              <a:off x="-114301" y="3581400"/>
              <a:ext cx="2990851" cy="536617"/>
            </a:xfrm>
            <a:prstGeom prst="rect">
              <a:avLst/>
            </a:prstGeom>
            <a:noFill/>
            <a:ln w="9525">
              <a:noFill/>
              <a:miter lim="800000"/>
              <a:headEnd/>
              <a:tailEnd/>
            </a:ln>
          </p:spPr>
        </p:pic>
      </p:grpSp>
      <p:grpSp>
        <p:nvGrpSpPr>
          <p:cNvPr id="5" name="Group 80"/>
          <p:cNvGrpSpPr>
            <a:grpSpLocks/>
          </p:cNvGrpSpPr>
          <p:nvPr/>
        </p:nvGrpSpPr>
        <p:grpSpPr bwMode="auto">
          <a:xfrm>
            <a:off x="5607050" y="1597025"/>
            <a:ext cx="2200275" cy="523875"/>
            <a:chOff x="5410199" y="2695631"/>
            <a:chExt cx="2278372" cy="541552"/>
          </a:xfrm>
        </p:grpSpPr>
        <p:pic>
          <p:nvPicPr>
            <p:cNvPr id="183316" name="Picture 6" descr="E:\Clip_Installer\DVD_ART\BoxShots_Logos\Windows Storage Server (Generic)\Windows storage server logo h reverse.png"/>
            <p:cNvPicPr>
              <a:picLocks noChangeAspect="1" noChangeArrowheads="1"/>
            </p:cNvPicPr>
            <p:nvPr/>
          </p:nvPicPr>
          <p:blipFill>
            <a:blip r:embed="rId6"/>
            <a:srcRect/>
            <a:stretch>
              <a:fillRect/>
            </a:stretch>
          </p:blipFill>
          <p:spPr bwMode="auto">
            <a:xfrm>
              <a:off x="5410199" y="2695631"/>
              <a:ext cx="1771651" cy="502080"/>
            </a:xfrm>
            <a:prstGeom prst="rect">
              <a:avLst/>
            </a:prstGeom>
            <a:noFill/>
            <a:ln w="9525">
              <a:noFill/>
              <a:miter lim="800000"/>
              <a:headEnd/>
              <a:tailEnd/>
            </a:ln>
          </p:spPr>
        </p:pic>
        <p:sp>
          <p:nvSpPr>
            <p:cNvPr id="150" name="Rectangle 149"/>
            <p:cNvSpPr/>
            <p:nvPr/>
          </p:nvSpPr>
          <p:spPr>
            <a:xfrm>
              <a:off x="7109937" y="2936868"/>
              <a:ext cx="578634" cy="300315"/>
            </a:xfrm>
            <a:prstGeom prst="rect">
              <a:avLst/>
            </a:prstGeom>
          </p:spPr>
          <p:txBody>
            <a:bodyPr wrap="none">
              <a:spAutoFit/>
            </a:bodyPr>
            <a:lstStyle/>
            <a:p>
              <a:pPr fontAlgn="auto">
                <a:spcBef>
                  <a:spcPts val="0"/>
                </a:spcBef>
                <a:spcAft>
                  <a:spcPts val="0"/>
                </a:spcAft>
                <a:defRPr/>
              </a:pPr>
              <a:r>
                <a:rPr lang="en-US" sz="1300" dirty="0">
                  <a:solidFill>
                    <a:srgbClr val="FFFFFF"/>
                  </a:solidFill>
                  <a:effectLst>
                    <a:outerShdw blurRad="38100" dist="38100" dir="2700000" algn="tl">
                      <a:srgbClr val="000000">
                        <a:alpha val="43137"/>
                      </a:srgbClr>
                    </a:outerShdw>
                  </a:effectLst>
                  <a:latin typeface="Calibri"/>
                  <a:ea typeface="+mn-ea"/>
                </a:rPr>
                <a:t>2008 </a:t>
              </a:r>
              <a:endParaRPr lang="en-US" sz="1300" dirty="0">
                <a:solidFill>
                  <a:srgbClr val="FFFFFF"/>
                </a:solidFill>
                <a:effectLst>
                  <a:outerShdw blurRad="38100" dist="38100" dir="2700000" algn="tl">
                    <a:srgbClr val="000000">
                      <a:alpha val="43137"/>
                    </a:srgbClr>
                  </a:outerShdw>
                </a:effectLst>
                <a:latin typeface="Calibri"/>
                <a:ea typeface="+mn-ea"/>
              </a:endParaRPr>
            </a:p>
          </p:txBody>
        </p:sp>
      </p:grpSp>
      <p:sp>
        <p:nvSpPr>
          <p:cNvPr id="151" name="Rectangle 150"/>
          <p:cNvSpPr/>
          <p:nvPr/>
        </p:nvSpPr>
        <p:spPr>
          <a:xfrm>
            <a:off x="6855938" y="3168194"/>
            <a:ext cx="1823358" cy="687366"/>
          </a:xfrm>
          <a:prstGeom prst="rect">
            <a:avLst/>
          </a:prstGeom>
          <a:noFill/>
          <a:ln w="9525">
            <a:noFill/>
            <a:miter lim="800000"/>
            <a:headEnd/>
            <a:tailEnd/>
          </a:ln>
          <a:effectLst/>
        </p:spPr>
        <p:txBody>
          <a:bodyPr lIns="91436" tIns="0" rIns="91436" bIns="45718">
            <a:spAutoFit/>
          </a:bodyPr>
          <a:lstStyle/>
          <a:p>
            <a:pPr fontAlgn="auto">
              <a:lnSpc>
                <a:spcPts val="5000"/>
              </a:lnSpc>
              <a:spcBef>
                <a:spcPts val="0"/>
              </a:spcBef>
              <a:spcAft>
                <a:spcPts val="0"/>
              </a:spcAft>
              <a:defRPr/>
            </a:pPr>
            <a:r>
              <a:rPr lang="en-US" sz="4500" b="1" i="1" kern="0" dirty="0">
                <a:ln w="6350" cap="flat">
                  <a:solidFill>
                    <a:srgbClr val="A0A3A6">
                      <a:alpha val="50000"/>
                    </a:srgbClr>
                  </a:solidFill>
                </a:ln>
                <a:gradFill>
                  <a:gsLst>
                    <a:gs pos="25000">
                      <a:srgbClr val="FFC000"/>
                    </a:gs>
                    <a:gs pos="44000">
                      <a:srgbClr val="FFFF00"/>
                    </a:gs>
                    <a:gs pos="70000">
                      <a:srgbClr val="FFC000"/>
                    </a:gs>
                    <a:gs pos="80000">
                      <a:srgbClr val="DB9303"/>
                    </a:gs>
                  </a:gsLst>
                  <a:lin ang="5400000" scaled="0"/>
                </a:gradFill>
                <a:effectLst>
                  <a:outerShdw blurRad="38100" dist="38100" dir="2700000" algn="tl">
                    <a:srgbClr val="000000">
                      <a:alpha val="43137"/>
                    </a:srgbClr>
                  </a:outerShdw>
                </a:effectLst>
                <a:latin typeface="Segoe" pitchFamily="34" charset="0"/>
                <a:ea typeface="+mn-ea"/>
                <a:cs typeface="Segoe UI" pitchFamily="34" charset="0"/>
              </a:rPr>
              <a:t>2008</a:t>
            </a:r>
          </a:p>
        </p:txBody>
      </p:sp>
      <p:grpSp>
        <p:nvGrpSpPr>
          <p:cNvPr id="6" name="Group 50"/>
          <p:cNvGrpSpPr>
            <a:grpSpLocks/>
          </p:cNvGrpSpPr>
          <p:nvPr/>
        </p:nvGrpSpPr>
        <p:grpSpPr bwMode="auto">
          <a:xfrm>
            <a:off x="6413500" y="873125"/>
            <a:ext cx="3338513" cy="641350"/>
            <a:chOff x="-785130" y="3581400"/>
            <a:chExt cx="4376356" cy="840555"/>
          </a:xfrm>
        </p:grpSpPr>
        <p:sp>
          <p:nvSpPr>
            <p:cNvPr id="153" name="Rectangle 152"/>
            <p:cNvSpPr/>
            <p:nvPr/>
          </p:nvSpPr>
          <p:spPr>
            <a:xfrm>
              <a:off x="-260717" y="4064095"/>
              <a:ext cx="3851943" cy="357860"/>
            </a:xfrm>
            <a:prstGeom prst="rect">
              <a:avLst/>
            </a:prstGeom>
          </p:spPr>
          <p:txBody>
            <a:bodyPr>
              <a:spAutoFit/>
            </a:bodyPr>
            <a:lstStyle/>
            <a:p>
              <a:pPr marL="342886" indent="-342886" fontAlgn="auto">
                <a:lnSpc>
                  <a:spcPct val="90000"/>
                </a:lnSpc>
                <a:spcBef>
                  <a:spcPct val="30000"/>
                </a:spcBef>
                <a:spcAft>
                  <a:spcPts val="0"/>
                </a:spcAft>
                <a:buClr>
                  <a:srgbClr val="292929"/>
                </a:buClr>
                <a:defRPr/>
              </a:pPr>
              <a:r>
                <a:rPr lang="en-US" sz="1300" dirty="0">
                  <a:solidFill>
                    <a:srgbClr val="FFFFFF"/>
                  </a:solidFill>
                  <a:effectLst>
                    <a:outerShdw blurRad="38100" dist="38100" dir="2700000" algn="tl">
                      <a:srgbClr val="000000">
                        <a:alpha val="43137"/>
                      </a:srgbClr>
                    </a:outerShdw>
                  </a:effectLst>
                  <a:latin typeface="Calibri"/>
                  <a:ea typeface="+mn-ea"/>
                </a:rPr>
                <a:t>2008 R2</a:t>
              </a:r>
            </a:p>
          </p:txBody>
        </p:sp>
        <p:pic>
          <p:nvPicPr>
            <p:cNvPr id="183315" name="Picture 2" descr="E:\Clip_Installer\DVD_ART\BoxShots_Logos\Windows Server 2003\Windows Server 2003 logo horizontal white.png"/>
            <p:cNvPicPr>
              <a:picLocks noChangeAspect="1" noChangeArrowheads="1"/>
            </p:cNvPicPr>
            <p:nvPr/>
          </p:nvPicPr>
          <p:blipFill>
            <a:blip r:embed="rId7"/>
            <a:srcRect l="-3362" t="-21919" r="18016" b="-2927"/>
            <a:stretch>
              <a:fillRect/>
            </a:stretch>
          </p:blipFill>
          <p:spPr bwMode="auto">
            <a:xfrm>
              <a:off x="-785130" y="3581400"/>
              <a:ext cx="2990851" cy="536617"/>
            </a:xfrm>
            <a:prstGeom prst="rect">
              <a:avLst/>
            </a:prstGeom>
            <a:noFill/>
            <a:ln w="9525">
              <a:noFill/>
              <a:miter lim="800000"/>
              <a:headEnd/>
              <a:tailEnd/>
            </a:ln>
          </p:spPr>
        </p:pic>
      </p:grpSp>
      <p:sp>
        <p:nvSpPr>
          <p:cNvPr id="155" name="Rectangle 154"/>
          <p:cNvSpPr/>
          <p:nvPr/>
        </p:nvSpPr>
        <p:spPr>
          <a:xfrm>
            <a:off x="5558517" y="6242969"/>
            <a:ext cx="2569483" cy="687366"/>
          </a:xfrm>
          <a:prstGeom prst="rect">
            <a:avLst/>
          </a:prstGeom>
          <a:noFill/>
          <a:ln w="9525">
            <a:noFill/>
            <a:miter lim="800000"/>
            <a:headEnd/>
            <a:tailEnd/>
          </a:ln>
          <a:effectLst/>
        </p:spPr>
        <p:txBody>
          <a:bodyPr lIns="91436" tIns="0" rIns="91436" bIns="45718">
            <a:spAutoFit/>
          </a:bodyPr>
          <a:lstStyle/>
          <a:p>
            <a:pPr fontAlgn="auto">
              <a:lnSpc>
                <a:spcPts val="5000"/>
              </a:lnSpc>
              <a:spcBef>
                <a:spcPts val="0"/>
              </a:spcBef>
              <a:spcAft>
                <a:spcPts val="0"/>
              </a:spcAft>
              <a:defRPr/>
            </a:pPr>
            <a:r>
              <a:rPr lang="en-US" sz="7300" b="1" i="1" kern="0" dirty="0">
                <a:ln w="6350" cap="flat">
                  <a:solidFill>
                    <a:srgbClr val="A0A3A6">
                      <a:alpha val="50000"/>
                    </a:srgbClr>
                  </a:solidFill>
                </a:ln>
                <a:gradFill>
                  <a:gsLst>
                    <a:gs pos="25000">
                      <a:srgbClr val="FFC000"/>
                    </a:gs>
                    <a:gs pos="44000">
                      <a:srgbClr val="FFFF00"/>
                    </a:gs>
                    <a:gs pos="70000">
                      <a:srgbClr val="FFC000"/>
                    </a:gs>
                    <a:gs pos="80000">
                      <a:srgbClr val="DB9303"/>
                    </a:gs>
                  </a:gsLst>
                  <a:lin ang="5400000" scaled="0"/>
                </a:gradFill>
                <a:effectLst>
                  <a:outerShdw blurRad="38100" dist="38100" dir="2700000" algn="tl">
                    <a:srgbClr val="000000">
                      <a:alpha val="43137"/>
                    </a:srgbClr>
                  </a:outerShdw>
                </a:effectLst>
                <a:latin typeface="Segoe" pitchFamily="34" charset="0"/>
                <a:ea typeface="+mn-ea"/>
                <a:cs typeface="Segoe UI" pitchFamily="34" charset="0"/>
              </a:rPr>
              <a:t>2007</a:t>
            </a:r>
          </a:p>
        </p:txBody>
      </p:sp>
      <p:grpSp>
        <p:nvGrpSpPr>
          <p:cNvPr id="7" name="Group 40"/>
          <p:cNvGrpSpPr>
            <a:grpSpLocks/>
          </p:cNvGrpSpPr>
          <p:nvPr/>
        </p:nvGrpSpPr>
        <p:grpSpPr bwMode="auto">
          <a:xfrm>
            <a:off x="3425825" y="2673350"/>
            <a:ext cx="2000250" cy="1038225"/>
            <a:chOff x="-330" y="1099"/>
            <a:chExt cx="2876" cy="1494"/>
          </a:xfrm>
        </p:grpSpPr>
        <p:pic>
          <p:nvPicPr>
            <p:cNvPr id="183312" name="Picture 39" descr="WS-centro_v_rgb"/>
            <p:cNvPicPr>
              <a:picLocks noChangeAspect="1" noChangeArrowheads="1"/>
            </p:cNvPicPr>
            <p:nvPr/>
          </p:nvPicPr>
          <p:blipFill>
            <a:blip r:embed="rId8"/>
            <a:srcRect/>
            <a:stretch>
              <a:fillRect/>
            </a:stretch>
          </p:blipFill>
          <p:spPr bwMode="auto">
            <a:xfrm>
              <a:off x="-322" y="1099"/>
              <a:ext cx="2868" cy="1494"/>
            </a:xfrm>
            <a:prstGeom prst="rect">
              <a:avLst/>
            </a:prstGeom>
            <a:noFill/>
            <a:ln w="9525">
              <a:noFill/>
              <a:miter lim="800000"/>
              <a:headEnd/>
              <a:tailEnd/>
            </a:ln>
          </p:spPr>
        </p:pic>
        <p:pic>
          <p:nvPicPr>
            <p:cNvPr id="183313" name="Picture 38" descr="WS-centro_v_rgb"/>
            <p:cNvPicPr>
              <a:picLocks noChangeAspect="1" noChangeArrowheads="1"/>
            </p:cNvPicPr>
            <p:nvPr/>
          </p:nvPicPr>
          <p:blipFill>
            <a:blip r:embed="rId8">
              <a:lum bright="100000"/>
            </a:blip>
            <a:srcRect t="57631"/>
            <a:stretch>
              <a:fillRect/>
            </a:stretch>
          </p:blipFill>
          <p:spPr bwMode="auto">
            <a:xfrm>
              <a:off x="-330" y="1955"/>
              <a:ext cx="2868" cy="633"/>
            </a:xfrm>
            <a:prstGeom prst="rect">
              <a:avLst/>
            </a:prstGeom>
            <a:noFill/>
            <a:ln w="9525">
              <a:noFill/>
              <a:miter lim="800000"/>
              <a:headEnd/>
              <a:tailEnd/>
            </a:ln>
          </p:spPr>
        </p:pic>
      </p:grpSp>
      <p:grpSp>
        <p:nvGrpSpPr>
          <p:cNvPr id="8" name="Group 50"/>
          <p:cNvGrpSpPr>
            <a:grpSpLocks/>
          </p:cNvGrpSpPr>
          <p:nvPr/>
        </p:nvGrpSpPr>
        <p:grpSpPr bwMode="auto">
          <a:xfrm>
            <a:off x="4757738" y="2157413"/>
            <a:ext cx="2592387" cy="850900"/>
            <a:chOff x="5652341" y="2570018"/>
            <a:chExt cx="3110659" cy="1021698"/>
          </a:xfrm>
        </p:grpSpPr>
        <p:pic>
          <p:nvPicPr>
            <p:cNvPr id="183310" name="Picture 7" descr="E:\Clip_Installer\DVD_ART\BoxShots_Logos\Windows Small Business Server (generic)\Windows Small Business Server logo h reverse.png"/>
            <p:cNvPicPr>
              <a:picLocks noChangeAspect="1" noChangeArrowheads="1"/>
            </p:cNvPicPr>
            <p:nvPr/>
          </p:nvPicPr>
          <p:blipFill>
            <a:blip r:embed="rId9"/>
            <a:srcRect/>
            <a:stretch>
              <a:fillRect/>
            </a:stretch>
          </p:blipFill>
          <p:spPr bwMode="auto">
            <a:xfrm>
              <a:off x="5652341" y="2570018"/>
              <a:ext cx="3110659" cy="645272"/>
            </a:xfrm>
            <a:prstGeom prst="rect">
              <a:avLst/>
            </a:prstGeom>
            <a:noFill/>
            <a:ln w="9525">
              <a:noFill/>
              <a:miter lim="800000"/>
              <a:headEnd/>
              <a:tailEnd/>
            </a:ln>
          </p:spPr>
        </p:pic>
        <p:sp>
          <p:nvSpPr>
            <p:cNvPr id="161" name="Rectangle 160"/>
            <p:cNvSpPr/>
            <p:nvPr/>
          </p:nvSpPr>
          <p:spPr>
            <a:xfrm>
              <a:off x="6353335" y="3199048"/>
              <a:ext cx="2222988" cy="392668"/>
            </a:xfrm>
            <a:prstGeom prst="rect">
              <a:avLst/>
            </a:prstGeom>
          </p:spPr>
          <p:txBody>
            <a:bodyPr>
              <a:spAutoFit/>
            </a:bodyPr>
            <a:lstStyle/>
            <a:p>
              <a:pPr marL="342886" indent="-342886" fontAlgn="auto">
                <a:lnSpc>
                  <a:spcPct val="90000"/>
                </a:lnSpc>
                <a:spcBef>
                  <a:spcPct val="30000"/>
                </a:spcBef>
                <a:spcAft>
                  <a:spcPts val="0"/>
                </a:spcAft>
                <a:buClr>
                  <a:srgbClr val="292929"/>
                </a:buClr>
                <a:defRPr/>
              </a:pPr>
              <a:r>
                <a:rPr lang="en-US" sz="1700" dirty="0">
                  <a:solidFill>
                    <a:srgbClr val="FFFFFF"/>
                  </a:solidFill>
                  <a:effectLst>
                    <a:outerShdw blurRad="38100" dist="38100" dir="2700000" algn="tl">
                      <a:srgbClr val="000000">
                        <a:alpha val="43137"/>
                      </a:srgbClr>
                    </a:outerShdw>
                  </a:effectLst>
                  <a:latin typeface="Calibri"/>
                  <a:ea typeface="+mn-ea"/>
                </a:rPr>
                <a:t>“Cougar”</a:t>
              </a:r>
            </a:p>
          </p:txBody>
        </p:sp>
      </p:grpSp>
      <p:sp>
        <p:nvSpPr>
          <p:cNvPr id="162" name="Rectangle 161"/>
          <p:cNvSpPr/>
          <p:nvPr/>
        </p:nvSpPr>
        <p:spPr>
          <a:xfrm>
            <a:off x="7656033" y="1239294"/>
            <a:ext cx="1823358" cy="687366"/>
          </a:xfrm>
          <a:prstGeom prst="rect">
            <a:avLst/>
          </a:prstGeom>
          <a:noFill/>
          <a:ln w="9525">
            <a:noFill/>
            <a:miter lim="800000"/>
            <a:headEnd/>
            <a:tailEnd/>
          </a:ln>
          <a:effectLst/>
        </p:spPr>
        <p:txBody>
          <a:bodyPr lIns="91436" tIns="0" rIns="91436" bIns="45718">
            <a:spAutoFit/>
          </a:bodyPr>
          <a:lstStyle/>
          <a:p>
            <a:pPr fontAlgn="auto">
              <a:lnSpc>
                <a:spcPts val="5000"/>
              </a:lnSpc>
              <a:spcBef>
                <a:spcPts val="0"/>
              </a:spcBef>
              <a:spcAft>
                <a:spcPts val="0"/>
              </a:spcAft>
              <a:defRPr/>
            </a:pPr>
            <a:r>
              <a:rPr lang="en-US" sz="2000" b="1" i="1" kern="0" dirty="0">
                <a:ln w="6350" cap="flat">
                  <a:solidFill>
                    <a:srgbClr val="A0A3A6">
                      <a:alpha val="50000"/>
                    </a:srgbClr>
                  </a:solidFill>
                </a:ln>
                <a:gradFill>
                  <a:gsLst>
                    <a:gs pos="25000">
                      <a:srgbClr val="FFC000"/>
                    </a:gs>
                    <a:gs pos="44000">
                      <a:srgbClr val="FFFF00"/>
                    </a:gs>
                    <a:gs pos="70000">
                      <a:srgbClr val="FFC000"/>
                    </a:gs>
                    <a:gs pos="80000">
                      <a:srgbClr val="DB9303"/>
                    </a:gs>
                  </a:gsLst>
                  <a:lin ang="5400000" scaled="0"/>
                </a:gradFill>
                <a:effectLst>
                  <a:outerShdw blurRad="38100" dist="38100" dir="2700000" algn="tl">
                    <a:srgbClr val="000000">
                      <a:alpha val="43137"/>
                    </a:srgbClr>
                  </a:outerShdw>
                </a:effectLst>
                <a:latin typeface="Segoe" pitchFamily="34" charset="0"/>
                <a:ea typeface="+mn-ea"/>
                <a:cs typeface="Segoe UI" pitchFamily="34" charset="0"/>
              </a:rPr>
              <a:t>2009</a:t>
            </a:r>
          </a:p>
        </p:txBody>
      </p:sp>
      <p:sp>
        <p:nvSpPr>
          <p:cNvPr id="183309" name="TextBox 27">
            <a:hlinkClick r:id="rId10"/>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1000"/>
                                        <p:tgtEl>
                                          <p:spTgt spid="15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wipe(left)">
                                      <p:cBhvr>
                                        <p:cTn id="24" dur="1000"/>
                                        <p:tgtEl>
                                          <p:spTgt spid="15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wipe(left)">
                                      <p:cBhvr>
                                        <p:cTn id="41" dur="1000"/>
                                        <p:tgtEl>
                                          <p:spTgt spid="162"/>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 name="Rectangle 53"/>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55" name="Round Same Side Corner Rectangle 54"/>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57351" name="Group 41"/>
          <p:cNvGrpSpPr>
            <a:grpSpLocks/>
          </p:cNvGrpSpPr>
          <p:nvPr/>
        </p:nvGrpSpPr>
        <p:grpSpPr bwMode="auto">
          <a:xfrm>
            <a:off x="7927975" y="434975"/>
            <a:ext cx="1025525" cy="660400"/>
            <a:chOff x="7327990" y="687613"/>
            <a:chExt cx="2055649" cy="1323006"/>
          </a:xfrm>
        </p:grpSpPr>
        <p:sp>
          <p:nvSpPr>
            <p:cNvPr id="58" name="Oval 57"/>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60" name="TextBox 59"/>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66" name="Block Arc 65"/>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57353" name="Group 72"/>
          <p:cNvGrpSpPr>
            <a:grpSpLocks/>
          </p:cNvGrpSpPr>
          <p:nvPr/>
        </p:nvGrpSpPr>
        <p:grpSpPr bwMode="auto">
          <a:xfrm>
            <a:off x="8031163" y="30163"/>
            <a:ext cx="917575" cy="587375"/>
            <a:chOff x="-1795842" y="3032045"/>
            <a:chExt cx="1012160" cy="647876"/>
          </a:xfrm>
        </p:grpSpPr>
        <p:pic>
          <p:nvPicPr>
            <p:cNvPr id="69"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57403" name="Picture 69"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57404" name="Picture 70"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pic>
        <p:nvPicPr>
          <p:cNvPr id="68" name="Picture 21" descr="cloud illustration icon"/>
          <p:cNvPicPr>
            <a:picLocks noChangeAspect="1" noChangeArrowheads="1"/>
          </p:cNvPicPr>
          <p:nvPr/>
        </p:nvPicPr>
        <p:blipFill>
          <a:blip r:embed="rId6" cstate="print">
            <a:duotone>
              <a:schemeClr val="accent5">
                <a:shade val="45000"/>
                <a:satMod val="135000"/>
              </a:schemeClr>
              <a:prstClr val="white"/>
            </a:duotone>
          </a:blip>
          <a:srcRect/>
          <a:stretch>
            <a:fillRect/>
          </a:stretch>
        </p:blipFill>
        <p:spPr bwMode="auto">
          <a:xfrm>
            <a:off x="5410200" y="838200"/>
            <a:ext cx="3570719" cy="1687209"/>
          </a:xfrm>
          <a:prstGeom prst="rect">
            <a:avLst/>
          </a:prstGeom>
          <a:noFill/>
        </p:spPr>
      </p:pic>
      <p:sp>
        <p:nvSpPr>
          <p:cNvPr id="2" name="Title 1"/>
          <p:cNvSpPr>
            <a:spLocks noGrp="1"/>
          </p:cNvSpPr>
          <p:nvPr>
            <p:ph type="title"/>
          </p:nvPr>
        </p:nvSpPr>
        <p:spPr/>
        <p:txBody>
          <a:bodyPr/>
          <a:lstStyle/>
          <a:p>
            <a:pPr>
              <a:defRPr/>
            </a:pPr>
            <a:r>
              <a:rPr spc="-60" smtClean="0">
                <a:solidFill>
                  <a:schemeClr val="tx1">
                    <a:lumMod val="85000"/>
                    <a:lumOff val="15000"/>
                  </a:schemeClr>
                </a:solidFill>
                <a:ea typeface="+mj-ea"/>
              </a:rPr>
              <a:t>Advanced Protection Against Web-based </a:t>
            </a:r>
            <a:r>
              <a:rPr spc="-60">
                <a:solidFill>
                  <a:schemeClr val="tx1">
                    <a:lumMod val="85000"/>
                    <a:lumOff val="15000"/>
                  </a:schemeClr>
                </a:solidFill>
                <a:ea typeface="+mj-ea"/>
              </a:rPr>
              <a:t>Exploits</a:t>
            </a:r>
          </a:p>
        </p:txBody>
      </p:sp>
      <p:sp>
        <p:nvSpPr>
          <p:cNvPr id="19" name="Rounded Rectangle 18"/>
          <p:cNvSpPr/>
          <p:nvPr/>
        </p:nvSpPr>
        <p:spPr bwMode="auto">
          <a:xfrm>
            <a:off x="200440" y="1136760"/>
            <a:ext cx="4766007" cy="3773378"/>
          </a:xfrm>
          <a:prstGeom prst="roundRect">
            <a:avLst>
              <a:gd name="adj" fmla="val 4241"/>
            </a:avLst>
          </a:prstGeom>
          <a:solidFill>
            <a:srgbClr val="FFFFFF"/>
          </a:solidFill>
          <a:ln>
            <a:solidFill>
              <a:schemeClr val="accent1">
                <a:lumMod val="50000"/>
              </a:schemeClr>
            </a:solidFill>
            <a:headEnd type="none" w="med" len="med"/>
            <a:tailEnd type="none" w="med" len="med"/>
          </a:ln>
          <a:effectLst>
            <a:outerShdw blurRad="215900" dist="88900" dir="5400000" sx="99000" sy="99000" algn="ctr" rotWithShape="0">
              <a:srgbClr val="000000">
                <a:alpha val="86000"/>
              </a:srgbClr>
            </a:outerShdw>
          </a:effectLst>
          <a:scene3d>
            <a:camera prst="orthographicFront">
              <a:rot lat="0" lon="0" rev="0"/>
            </a:camera>
            <a:lightRig rig="threePt" dir="t">
              <a:rot lat="0" lon="0" rev="1200000"/>
            </a:lightRig>
          </a:scene3d>
          <a:sp3d/>
        </p:spPr>
        <p:txBody>
          <a:bodyPr lIns="91436" tIns="45718" rIns="91436" bIns="45718" anchor="ctr"/>
          <a:lstStyle/>
          <a:p>
            <a:pPr marL="285750" lvl="1" indent="-285750" eaLnBrk="0" hangingPunct="0">
              <a:spcBef>
                <a:spcPts val="600"/>
              </a:spcBef>
              <a:spcAft>
                <a:spcPts val="600"/>
              </a:spcAft>
              <a:buClr>
                <a:schemeClr val="tx2"/>
              </a:buClr>
              <a:buFont typeface="Arial" pitchFamily="34" charset="0"/>
              <a:buChar char="•"/>
              <a:defRPr/>
            </a:pPr>
            <a:endParaRPr lang="en-US" b="1" dirty="0">
              <a:solidFill>
                <a:schemeClr val="accent1">
                  <a:lumMod val="50000"/>
                </a:schemeClr>
              </a:solidFill>
              <a:latin typeface="Segoe" pitchFamily="34" charset="0"/>
              <a:ea typeface="ＭＳ Ｐゴシック" charset="-128"/>
              <a:cs typeface="ＭＳ Ｐゴシック" charset="-128"/>
            </a:endParaRPr>
          </a:p>
        </p:txBody>
      </p:sp>
      <p:grpSp>
        <p:nvGrpSpPr>
          <p:cNvPr id="57359" name="Group 65"/>
          <p:cNvGrpSpPr>
            <a:grpSpLocks/>
          </p:cNvGrpSpPr>
          <p:nvPr/>
        </p:nvGrpSpPr>
        <p:grpSpPr bwMode="auto">
          <a:xfrm>
            <a:off x="223838" y="4989513"/>
            <a:ext cx="8783637" cy="2216150"/>
            <a:chOff x="160774" y="5577224"/>
            <a:chExt cx="8782259" cy="2215991"/>
          </a:xfrm>
        </p:grpSpPr>
        <p:sp>
          <p:nvSpPr>
            <p:cNvPr id="41" name="Rounded Rectangle 40"/>
            <p:cNvSpPr/>
            <p:nvPr/>
          </p:nvSpPr>
          <p:spPr bwMode="auto">
            <a:xfrm>
              <a:off x="160774" y="6042328"/>
              <a:ext cx="8782259" cy="1290545"/>
            </a:xfrm>
            <a:prstGeom prst="roundRect">
              <a:avLst>
                <a:gd name="adj" fmla="val 1259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45" name="TextBox 44"/>
            <p:cNvSpPr txBox="1"/>
            <p:nvPr/>
          </p:nvSpPr>
          <p:spPr>
            <a:xfrm>
              <a:off x="249376" y="6124475"/>
              <a:ext cx="8603223" cy="1105391"/>
            </a:xfrm>
            <a:prstGeom prst="roundRect">
              <a:avLst>
                <a:gd name="adj" fmla="val 7820"/>
              </a:avLst>
            </a:prstGeom>
            <a:solidFill>
              <a:schemeClr val="bg1"/>
            </a:solidFill>
            <a:ln w="158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lIns="457200" tIns="0" bIns="0" anchor="ctr"/>
            <a:lstStyle/>
            <a:p>
              <a:pPr marL="800100" eaLnBrk="0" hangingPunct="0">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TMG </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will include scanning for malware and inappropriate content, enabling them to be eliminated before they enter an organization's network. It will also incorporate sophisticated URL filtering technology to help block access to inappropriate or dangerous Web sites</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a:t>
              </a:r>
              <a:endPar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endParaRPr>
            </a:p>
            <a:p>
              <a:pPr marL="800100" eaLnBrk="0" hangingPunct="0">
                <a:defRPr/>
              </a:pP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Don </a:t>
              </a: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Retallack</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a:t>
              </a: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 </a:t>
              </a:r>
              <a:r>
                <a:rPr lang="en-US" sz="1400" spc="-80" dirty="0">
                  <a:gradFill>
                    <a:gsLst>
                      <a:gs pos="0">
                        <a:schemeClr val="accent1">
                          <a:lumMod val="50000"/>
                        </a:schemeClr>
                      </a:gs>
                      <a:gs pos="75000">
                        <a:schemeClr val="accent1">
                          <a:lumMod val="25000"/>
                        </a:schemeClr>
                      </a:gs>
                      <a:gs pos="100000">
                        <a:schemeClr val="accent1">
                          <a:lumMod val="10000"/>
                        </a:schemeClr>
                      </a:gs>
                    </a:gsLst>
                    <a:lin ang="5400000" scaled="0"/>
                  </a:gradFill>
                </a:rPr>
                <a:t>Security Analyst at Directions on Microsoft in Redmond Channel Partner, June 2009</a:t>
              </a:r>
            </a:p>
          </p:txBody>
        </p:sp>
        <p:sp>
          <p:nvSpPr>
            <p:cNvPr id="46" name="TextBox 45"/>
            <p:cNvSpPr txBox="1"/>
            <p:nvPr/>
          </p:nvSpPr>
          <p:spPr>
            <a:xfrm>
              <a:off x="306801" y="5577224"/>
              <a:ext cx="1333291" cy="2215991"/>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13800" b="1" dirty="0">
                  <a:solidFill>
                    <a:srgbClr val="FCB504"/>
                  </a:solidFill>
                  <a:latin typeface="Times New Roman" pitchFamily="18" charset="0"/>
                  <a:ea typeface="ＭＳ Ｐゴシック" charset="-128"/>
                  <a:cs typeface="Times New Roman" pitchFamily="18" charset="0"/>
                </a:rPr>
                <a:t>“</a:t>
              </a:r>
              <a:endParaRPr lang="en-US" sz="13800" b="1" dirty="0">
                <a:solidFill>
                  <a:srgbClr val="FCB504"/>
                </a:solidFill>
                <a:latin typeface="Times New Roman" pitchFamily="18" charset="0"/>
                <a:ea typeface="ＭＳ Ｐゴシック" charset="-128"/>
                <a:cs typeface="Times New Roman" pitchFamily="18" charset="0"/>
              </a:endParaRPr>
            </a:p>
          </p:txBody>
        </p:sp>
      </p:grpSp>
      <p:sp>
        <p:nvSpPr>
          <p:cNvPr id="102" name="Oval 101"/>
          <p:cNvSpPr/>
          <p:nvPr/>
        </p:nvSpPr>
        <p:spPr bwMode="auto">
          <a:xfrm>
            <a:off x="6410069" y="2597750"/>
            <a:ext cx="1995715" cy="1995715"/>
          </a:xfrm>
          <a:prstGeom prst="ellipse">
            <a:avLst/>
          </a:prstGeom>
          <a:gradFill>
            <a:gsLst>
              <a:gs pos="0">
                <a:schemeClr val="bg1">
                  <a:alpha val="0"/>
                </a:schemeClr>
              </a:gs>
              <a:gs pos="50000">
                <a:schemeClr val="bg1">
                  <a:alpha val="0"/>
                </a:schemeClr>
              </a:gs>
              <a:gs pos="100000">
                <a:schemeClr val="bg1"/>
              </a:gs>
            </a:gsLst>
            <a:lin ang="5400000" scaled="0"/>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schemeClr>
                </a:gs>
              </a:gsLst>
              <a:lin ang="5400000" scaled="0"/>
            </a:grad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106" name="Oval 105"/>
          <p:cNvSpPr/>
          <p:nvPr/>
        </p:nvSpPr>
        <p:spPr bwMode="auto">
          <a:xfrm>
            <a:off x="6829425" y="2935288"/>
            <a:ext cx="1120775" cy="1130300"/>
          </a:xfrm>
          <a:prstGeom prst="ellipse">
            <a:avLst/>
          </a:prstGeom>
          <a:gradFill flip="none" rotWithShape="1">
            <a:gsLst>
              <a:gs pos="0">
                <a:schemeClr val="tx1">
                  <a:lumMod val="95000"/>
                  <a:lumOff val="5000"/>
                </a:schemeClr>
              </a:gs>
              <a:gs pos="81000">
                <a:schemeClr val="tx1">
                  <a:lumMod val="50000"/>
                  <a:lumOff val="50000"/>
                </a:schemeClr>
              </a:gs>
              <a:gs pos="100000">
                <a:schemeClr val="bg1">
                  <a:lumMod val="75000"/>
                </a:schemeClr>
              </a:gs>
            </a:gsLst>
            <a:lin ang="16200000" scaled="0"/>
            <a:tileRect/>
          </a:gradFill>
          <a:ln w="9525">
            <a:noFill/>
            <a:round/>
            <a:headEnd/>
            <a:tailEnd/>
          </a:ln>
          <a:effectLst>
            <a:outerShdw blurRad="203200" dist="165100" dir="5400000" sx="101000" sy="101000" algn="t" rotWithShape="0">
              <a:prstClr val="black">
                <a:alpha val="28000"/>
              </a:prstClr>
            </a:outerShdw>
          </a:effectLst>
        </p:spPr>
        <p:txBody>
          <a:bodyPr wrap="none" anchor="ctr"/>
          <a:lstStyle/>
          <a:p>
            <a:pPr algn="ctr" eaLnBrk="0" hangingPunct="0">
              <a:defRPr/>
            </a:pPr>
            <a:endParaRPr lang="en-US" spc="-100" dirty="0">
              <a:ln w="18415" cmpd="sng">
                <a:noFill/>
                <a:prstDash val="solid"/>
              </a:ln>
              <a:solidFill>
                <a:srgbClr val="FFFFFF"/>
              </a:solidFill>
              <a:effectLst>
                <a:innerShdw blurRad="114300">
                  <a:prstClr val="black"/>
                </a:innerShdw>
              </a:effectLst>
              <a:latin typeface="Segoe" pitchFamily="34" charset="0"/>
              <a:ea typeface="+mn-ea"/>
            </a:endParaRPr>
          </a:p>
        </p:txBody>
      </p:sp>
      <p:pic>
        <p:nvPicPr>
          <p:cNvPr id="57364" name="Picture 2" descr="C:\Users\joel.sloss.ADVAIYA\Desktop\Logos\Forefront Threat Management Gateway 2010\Forefront Threat Management Gateway 2010 grid h.png"/>
          <p:cNvPicPr>
            <a:picLocks noChangeAspect="1" noChangeArrowheads="1"/>
          </p:cNvPicPr>
          <p:nvPr/>
        </p:nvPicPr>
        <p:blipFill>
          <a:blip r:embed="rId7"/>
          <a:srcRect/>
          <a:stretch>
            <a:fillRect/>
          </a:stretch>
        </p:blipFill>
        <p:spPr bwMode="auto">
          <a:xfrm>
            <a:off x="6883400" y="4194175"/>
            <a:ext cx="1370013" cy="263525"/>
          </a:xfrm>
          <a:prstGeom prst="rect">
            <a:avLst/>
          </a:prstGeom>
          <a:noFill/>
          <a:ln w="9525">
            <a:noFill/>
            <a:miter lim="800000"/>
            <a:headEnd/>
            <a:tailEnd/>
          </a:ln>
        </p:spPr>
      </p:pic>
      <p:sp>
        <p:nvSpPr>
          <p:cNvPr id="108" name="Block Arc 107"/>
          <p:cNvSpPr/>
          <p:nvPr/>
        </p:nvSpPr>
        <p:spPr bwMode="auto">
          <a:xfrm flipV="1">
            <a:off x="5737855" y="1921844"/>
            <a:ext cx="3406145" cy="3532699"/>
          </a:xfrm>
          <a:prstGeom prst="blockArc">
            <a:avLst>
              <a:gd name="adj1" fmla="val 10827006"/>
              <a:gd name="adj2" fmla="val 16154631"/>
              <a:gd name="adj3" fmla="val 14717"/>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5400000" scaled="0"/>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grpSp>
        <p:nvGrpSpPr>
          <p:cNvPr id="10" name="Group 118"/>
          <p:cNvGrpSpPr>
            <a:grpSpLocks/>
          </p:cNvGrpSpPr>
          <p:nvPr/>
        </p:nvGrpSpPr>
        <p:grpSpPr bwMode="auto">
          <a:xfrm>
            <a:off x="6367463" y="3749675"/>
            <a:ext cx="803275" cy="762000"/>
            <a:chOff x="6134156" y="4059709"/>
            <a:chExt cx="912917" cy="875647"/>
          </a:xfrm>
        </p:grpSpPr>
        <p:cxnSp>
          <p:nvCxnSpPr>
            <p:cNvPr id="120" name="Straight Connector 119"/>
            <p:cNvCxnSpPr/>
            <p:nvPr/>
          </p:nvCxnSpPr>
          <p:spPr bwMode="auto">
            <a:xfrm rot="10800000" flipV="1">
              <a:off x="6720515" y="4059709"/>
              <a:ext cx="326558" cy="317422"/>
            </a:xfrm>
            <a:prstGeom prst="line">
              <a:avLst/>
            </a:prstGeom>
            <a:solidFill>
              <a:schemeClr val="accent1"/>
            </a:solidFill>
            <a:ln w="19050" cap="flat" cmpd="sng" algn="ctr">
              <a:solidFill>
                <a:srgbClr val="68C33B"/>
              </a:solidFill>
              <a:prstDash val="sysDash"/>
              <a:round/>
              <a:headEnd type="triangle" w="med" len="med"/>
              <a:tailEnd type="none" w="med" len="med"/>
            </a:ln>
            <a:effectLst>
              <a:outerShdw blurRad="50800" dist="38100" dir="5400000" algn="t" rotWithShape="0">
                <a:prstClr val="black">
                  <a:alpha val="40000"/>
                </a:prstClr>
              </a:outerShdw>
            </a:effectLst>
          </p:spPr>
        </p:cxnSp>
        <p:cxnSp>
          <p:nvCxnSpPr>
            <p:cNvPr id="57397" name="Straight Connector 120"/>
            <p:cNvCxnSpPr>
              <a:cxnSpLocks noChangeShapeType="1"/>
            </p:cNvCxnSpPr>
            <p:nvPr/>
          </p:nvCxnSpPr>
          <p:spPr bwMode="auto">
            <a:xfrm rot="10800000" flipV="1">
              <a:off x="6134156" y="4320536"/>
              <a:ext cx="642769" cy="614820"/>
            </a:xfrm>
            <a:prstGeom prst="line">
              <a:avLst/>
            </a:prstGeom>
            <a:noFill/>
            <a:ln w="19050" algn="ctr">
              <a:solidFill>
                <a:srgbClr val="294D17"/>
              </a:solidFill>
              <a:prstDash val="sysDash"/>
              <a:round/>
              <a:headEnd/>
              <a:tailEnd type="triangle" w="med" len="med"/>
            </a:ln>
          </p:spPr>
        </p:cxnSp>
        <p:pic>
          <p:nvPicPr>
            <p:cNvPr id="57398" name="Picture 121" descr="41.png"/>
            <p:cNvPicPr>
              <a:picLocks noChangeAspect="1"/>
            </p:cNvPicPr>
            <p:nvPr/>
          </p:nvPicPr>
          <p:blipFill>
            <a:blip r:embed="rId8"/>
            <a:srcRect/>
            <a:stretch>
              <a:fillRect/>
            </a:stretch>
          </p:blipFill>
          <p:spPr bwMode="auto">
            <a:xfrm>
              <a:off x="6174138" y="4542515"/>
              <a:ext cx="330779" cy="330779"/>
            </a:xfrm>
            <a:prstGeom prst="rect">
              <a:avLst/>
            </a:prstGeom>
            <a:noFill/>
            <a:ln w="9525">
              <a:noFill/>
              <a:miter lim="800000"/>
              <a:headEnd/>
              <a:tailEnd/>
            </a:ln>
          </p:spPr>
        </p:pic>
      </p:grpSp>
      <p:grpSp>
        <p:nvGrpSpPr>
          <p:cNvPr id="11" name="Group 122"/>
          <p:cNvGrpSpPr>
            <a:grpSpLocks/>
          </p:cNvGrpSpPr>
          <p:nvPr/>
        </p:nvGrpSpPr>
        <p:grpSpPr bwMode="auto">
          <a:xfrm>
            <a:off x="6113463" y="1338263"/>
            <a:ext cx="1123950" cy="679450"/>
            <a:chOff x="3219065" y="870571"/>
            <a:chExt cx="1834920" cy="1320456"/>
          </a:xfrm>
        </p:grpSpPr>
        <p:sp>
          <p:nvSpPr>
            <p:cNvPr id="126" name="Rectangle 125"/>
            <p:cNvSpPr/>
            <p:nvPr/>
          </p:nvSpPr>
          <p:spPr bwMode="auto">
            <a:xfrm>
              <a:off x="3219065" y="870571"/>
              <a:ext cx="1724415" cy="789233"/>
            </a:xfrm>
            <a:prstGeom prst="rect">
              <a:avLst/>
            </a:prstGeom>
            <a:noFill/>
            <a:ln w="22225" cap="flat" cmpd="sng" algn="ctr">
              <a:noFill/>
              <a:prstDash val="solid"/>
              <a:round/>
              <a:headEnd type="none" w="med" len="med"/>
              <a:tailEnd type="none" w="med" len="med"/>
            </a:ln>
            <a:effectLst/>
          </p:spPr>
          <p:txBody>
            <a:bodyPr lIns="0" tIns="0" rIns="0" bIns="0" anchor="ctr"/>
            <a:lstStyle/>
            <a:p>
              <a:pPr algn="ctr" eaLnBrk="0" hangingPunct="0">
                <a:defRPr/>
              </a:pP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PHISHING / MALWARE SITES</a:t>
              </a:r>
              <a:endPar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endParaRPr>
            </a:p>
          </p:txBody>
        </p:sp>
        <p:sp>
          <p:nvSpPr>
            <p:cNvPr id="127" name="Rectangle 126"/>
            <p:cNvSpPr/>
            <p:nvPr/>
          </p:nvSpPr>
          <p:spPr bwMode="auto">
            <a:xfrm>
              <a:off x="3921542" y="1836276"/>
              <a:ext cx="1132443" cy="354751"/>
            </a:xfrm>
            <a:prstGeom prst="rect">
              <a:avLst/>
            </a:prstGeom>
            <a:noFill/>
            <a:ln w="22225" cap="flat" cmpd="sng" algn="ctr">
              <a:noFill/>
              <a:prstDash val="solid"/>
              <a:round/>
              <a:headEnd type="none" w="med" len="med"/>
              <a:tailEnd type="none" w="med" len="med"/>
            </a:ln>
            <a:effectLst/>
          </p:spPr>
          <p:txBody>
            <a:bodyPr lIns="0" tIns="0" rIns="0" bIns="0" anchor="ctr"/>
            <a:lstStyle/>
            <a:p>
              <a:pPr algn="ctr" eaLnBrk="0" hangingPunct="0">
                <a:defRPr/>
              </a:pP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VIRUSES / SPYWARE</a:t>
              </a:r>
              <a:endPar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endParaRPr>
            </a:p>
          </p:txBody>
        </p:sp>
      </p:grpSp>
      <p:grpSp>
        <p:nvGrpSpPr>
          <p:cNvPr id="57370" name="Group 66"/>
          <p:cNvGrpSpPr>
            <a:grpSpLocks/>
          </p:cNvGrpSpPr>
          <p:nvPr/>
        </p:nvGrpSpPr>
        <p:grpSpPr bwMode="auto">
          <a:xfrm>
            <a:off x="5432425" y="3511550"/>
            <a:ext cx="1966913" cy="2132013"/>
            <a:chOff x="4909596" y="3114054"/>
            <a:chExt cx="2178208" cy="2360945"/>
          </a:xfrm>
        </p:grpSpPr>
        <p:grpSp>
          <p:nvGrpSpPr>
            <p:cNvPr id="57385" name="Group 268"/>
            <p:cNvGrpSpPr>
              <a:grpSpLocks/>
            </p:cNvGrpSpPr>
            <p:nvPr/>
          </p:nvGrpSpPr>
          <p:grpSpPr bwMode="auto">
            <a:xfrm>
              <a:off x="4909596" y="3114054"/>
              <a:ext cx="753955" cy="731561"/>
              <a:chOff x="1215869" y="5310712"/>
              <a:chExt cx="815218" cy="791003"/>
            </a:xfrm>
          </p:grpSpPr>
          <p:pic>
            <p:nvPicPr>
              <p:cNvPr id="111" name="Picture 110" descr="ux_laptop_clean_large.png"/>
              <p:cNvPicPr>
                <a:picLocks noChangeAspect="1"/>
              </p:cNvPicPr>
              <p:nvPr/>
            </p:nvPicPr>
            <p:blipFill>
              <a:blip r:embed="rId9"/>
              <a:stretch>
                <a:fillRect/>
              </a:stretch>
            </p:blipFill>
            <p:spPr>
              <a:xfrm flipH="1">
                <a:off x="1215869" y="5310712"/>
                <a:ext cx="815481" cy="790735"/>
              </a:xfrm>
              <a:prstGeom prst="rect">
                <a:avLst/>
              </a:prstGeom>
              <a:effectLst>
                <a:outerShdw blurRad="50800" dist="38100" dir="5400000" algn="t" rotWithShape="0">
                  <a:prstClr val="black">
                    <a:alpha val="40000"/>
                  </a:prstClr>
                </a:outerShdw>
              </a:effectLst>
            </p:spPr>
          </p:pic>
          <p:pic>
            <p:nvPicPr>
              <p:cNvPr id="57393" name="Picture 111" descr="7.png"/>
              <p:cNvPicPr>
                <a:picLocks noChangeAspect="1"/>
              </p:cNvPicPr>
              <p:nvPr/>
            </p:nvPicPr>
            <p:blipFill>
              <a:blip r:embed="rId10"/>
              <a:srcRect/>
              <a:stretch>
                <a:fillRect/>
              </a:stretch>
            </p:blipFill>
            <p:spPr bwMode="auto">
              <a:xfrm rot="522620">
                <a:off x="1334605" y="5418891"/>
                <a:ext cx="421860" cy="460922"/>
              </a:xfrm>
              <a:prstGeom prst="rect">
                <a:avLst/>
              </a:prstGeom>
              <a:noFill/>
              <a:ln w="9525">
                <a:noFill/>
                <a:miter lim="800000"/>
                <a:headEnd/>
                <a:tailEnd/>
              </a:ln>
            </p:spPr>
          </p:pic>
        </p:grpSp>
        <p:grpSp>
          <p:nvGrpSpPr>
            <p:cNvPr id="57386" name="Group 268"/>
            <p:cNvGrpSpPr>
              <a:grpSpLocks/>
            </p:cNvGrpSpPr>
            <p:nvPr/>
          </p:nvGrpSpPr>
          <p:grpSpPr bwMode="auto">
            <a:xfrm>
              <a:off x="5206137" y="4128693"/>
              <a:ext cx="753955" cy="731561"/>
              <a:chOff x="1091920" y="5183959"/>
              <a:chExt cx="815218" cy="791003"/>
            </a:xfrm>
          </p:grpSpPr>
          <p:pic>
            <p:nvPicPr>
              <p:cNvPr id="114" name="Picture 113" descr="ux_laptop_clean_large.png"/>
              <p:cNvPicPr>
                <a:picLocks noChangeAspect="1"/>
              </p:cNvPicPr>
              <p:nvPr/>
            </p:nvPicPr>
            <p:blipFill>
              <a:blip r:embed="rId9"/>
              <a:stretch>
                <a:fillRect/>
              </a:stretch>
            </p:blipFill>
            <p:spPr>
              <a:xfrm flipH="1">
                <a:off x="1092534" y="5183642"/>
                <a:ext cx="815480" cy="790735"/>
              </a:xfrm>
              <a:prstGeom prst="rect">
                <a:avLst/>
              </a:prstGeom>
              <a:effectLst>
                <a:outerShdw blurRad="50800" dist="38100" dir="5400000" algn="t" rotWithShape="0">
                  <a:prstClr val="black">
                    <a:alpha val="40000"/>
                  </a:prstClr>
                </a:outerShdw>
              </a:effectLst>
            </p:spPr>
          </p:pic>
          <p:pic>
            <p:nvPicPr>
              <p:cNvPr id="57391" name="Picture 114" descr="7.png"/>
              <p:cNvPicPr>
                <a:picLocks noChangeAspect="1"/>
              </p:cNvPicPr>
              <p:nvPr/>
            </p:nvPicPr>
            <p:blipFill>
              <a:blip r:embed="rId10"/>
              <a:srcRect/>
              <a:stretch>
                <a:fillRect/>
              </a:stretch>
            </p:blipFill>
            <p:spPr bwMode="auto">
              <a:xfrm rot="522620">
                <a:off x="1308648" y="5440328"/>
                <a:ext cx="421860" cy="460922"/>
              </a:xfrm>
              <a:prstGeom prst="rect">
                <a:avLst/>
              </a:prstGeom>
              <a:noFill/>
              <a:ln w="9525">
                <a:noFill/>
                <a:miter lim="800000"/>
                <a:headEnd/>
                <a:tailEnd/>
              </a:ln>
            </p:spPr>
          </p:pic>
        </p:grpSp>
        <p:grpSp>
          <p:nvGrpSpPr>
            <p:cNvPr id="57387" name="Group 268"/>
            <p:cNvGrpSpPr>
              <a:grpSpLocks/>
            </p:cNvGrpSpPr>
            <p:nvPr/>
          </p:nvGrpSpPr>
          <p:grpSpPr bwMode="auto">
            <a:xfrm>
              <a:off x="6333850" y="4743437"/>
              <a:ext cx="753954" cy="731562"/>
              <a:chOff x="1144174" y="5306394"/>
              <a:chExt cx="815217" cy="791004"/>
            </a:xfrm>
          </p:grpSpPr>
          <p:pic>
            <p:nvPicPr>
              <p:cNvPr id="117" name="Picture 116" descr="ux_laptop_clean_large.png"/>
              <p:cNvPicPr>
                <a:picLocks noChangeAspect="1"/>
              </p:cNvPicPr>
              <p:nvPr/>
            </p:nvPicPr>
            <p:blipFill>
              <a:blip r:embed="rId9"/>
              <a:stretch>
                <a:fillRect/>
              </a:stretch>
            </p:blipFill>
            <p:spPr>
              <a:xfrm flipH="1">
                <a:off x="1143909" y="5306663"/>
                <a:ext cx="815482" cy="790735"/>
              </a:xfrm>
              <a:prstGeom prst="rect">
                <a:avLst/>
              </a:prstGeom>
              <a:effectLst>
                <a:outerShdw blurRad="50800" dist="38100" dir="5400000" algn="t" rotWithShape="0">
                  <a:prstClr val="black">
                    <a:alpha val="40000"/>
                  </a:prstClr>
                </a:outerShdw>
              </a:effectLst>
            </p:spPr>
          </p:pic>
          <p:pic>
            <p:nvPicPr>
              <p:cNvPr id="57389" name="Picture 117" descr="7.png"/>
              <p:cNvPicPr>
                <a:picLocks noChangeAspect="1"/>
              </p:cNvPicPr>
              <p:nvPr/>
            </p:nvPicPr>
            <p:blipFill>
              <a:blip r:embed="rId10"/>
              <a:srcRect/>
              <a:stretch>
                <a:fillRect/>
              </a:stretch>
            </p:blipFill>
            <p:spPr bwMode="auto">
              <a:xfrm rot="522620">
                <a:off x="1442104" y="5342031"/>
                <a:ext cx="421860" cy="460923"/>
              </a:xfrm>
              <a:prstGeom prst="rect">
                <a:avLst/>
              </a:prstGeom>
              <a:noFill/>
              <a:ln w="9525">
                <a:noFill/>
                <a:miter lim="800000"/>
                <a:headEnd/>
                <a:tailEnd/>
              </a:ln>
            </p:spPr>
          </p:pic>
        </p:grpSp>
      </p:grpSp>
      <p:sp>
        <p:nvSpPr>
          <p:cNvPr id="57371" name="Oval 2"/>
          <p:cNvSpPr>
            <a:spLocks noChangeArrowheads="1"/>
          </p:cNvSpPr>
          <p:nvPr/>
        </p:nvSpPr>
        <p:spPr bwMode="auto">
          <a:xfrm>
            <a:off x="6723063" y="2852738"/>
            <a:ext cx="1325562" cy="1325562"/>
          </a:xfrm>
          <a:prstGeom prst="ellipse">
            <a:avLst/>
          </a:prstGeom>
          <a:noFill/>
          <a:ln w="19050" algn="ctr">
            <a:solidFill>
              <a:srgbClr val="FF0000"/>
            </a:solidFill>
            <a:prstDash val="sysDash"/>
            <a:round/>
            <a:headEnd/>
            <a:tailEnd type="triangle" w="med" len="med"/>
          </a:ln>
        </p:spPr>
        <p:txBody>
          <a:bodyPr/>
          <a:lstStyle/>
          <a:p>
            <a:pPr eaLnBrk="0" hangingPunct="0"/>
            <a:endParaRPr lang="en-US" altLang="zh-CN"/>
          </a:p>
        </p:txBody>
      </p:sp>
      <p:grpSp>
        <p:nvGrpSpPr>
          <p:cNvPr id="18" name="Group 89"/>
          <p:cNvGrpSpPr>
            <a:grpSpLocks/>
          </p:cNvGrpSpPr>
          <p:nvPr/>
        </p:nvGrpSpPr>
        <p:grpSpPr bwMode="auto">
          <a:xfrm>
            <a:off x="7929563" y="3090863"/>
            <a:ext cx="534987" cy="644525"/>
            <a:chOff x="7841557" y="3046731"/>
            <a:chExt cx="840220" cy="1011200"/>
          </a:xfrm>
        </p:grpSpPr>
        <p:pic>
          <p:nvPicPr>
            <p:cNvPr id="88" name="Picture 87" descr="SS.jpg"/>
            <p:cNvPicPr>
              <a:picLocks noChangeAspect="1"/>
            </p:cNvPicPr>
            <p:nvPr/>
          </p:nvPicPr>
          <p:blipFill>
            <a:blip r:embed="rId11"/>
            <a:stretch>
              <a:fillRect/>
            </a:stretch>
          </p:blipFill>
          <p:spPr>
            <a:xfrm>
              <a:off x="7933806" y="3046731"/>
              <a:ext cx="747971" cy="769607"/>
            </a:xfrm>
            <a:prstGeom prst="rect">
              <a:avLst/>
            </a:prstGeom>
            <a:effectLst>
              <a:outerShdw blurRad="50800" dist="38100" dir="2700000" algn="tl" rotWithShape="0">
                <a:prstClr val="black">
                  <a:alpha val="40000"/>
                </a:prstClr>
              </a:outerShdw>
            </a:effectLst>
          </p:spPr>
        </p:pic>
        <p:pic>
          <p:nvPicPr>
            <p:cNvPr id="57384" name="Picture 3" descr="C:\Users\jay.mollet\Documents\Icons_2\2563\gear_256.png"/>
            <p:cNvPicPr>
              <a:picLocks noChangeAspect="1" noChangeArrowheads="1"/>
            </p:cNvPicPr>
            <p:nvPr/>
          </p:nvPicPr>
          <p:blipFill>
            <a:blip r:embed="rId12"/>
            <a:srcRect/>
            <a:stretch>
              <a:fillRect/>
            </a:stretch>
          </p:blipFill>
          <p:spPr bwMode="auto">
            <a:xfrm>
              <a:off x="7841557" y="3333601"/>
              <a:ext cx="724330" cy="724330"/>
            </a:xfrm>
            <a:prstGeom prst="rect">
              <a:avLst/>
            </a:prstGeom>
            <a:noFill/>
            <a:ln w="9525">
              <a:noFill/>
              <a:miter lim="800000"/>
              <a:headEnd/>
              <a:tailEnd/>
            </a:ln>
          </p:spPr>
        </p:pic>
      </p:grpSp>
      <p:pic>
        <p:nvPicPr>
          <p:cNvPr id="75" name="Picture 1" descr="C:\Documents and Settings\justin\Desktop\JC015\green glow sheild copy.png"/>
          <p:cNvPicPr>
            <a:picLocks noChangeAspect="1" noChangeArrowheads="1"/>
          </p:cNvPicPr>
          <p:nvPr/>
        </p:nvPicPr>
        <p:blipFill>
          <a:blip r:embed="rId13"/>
          <a:srcRect/>
          <a:stretch>
            <a:fillRect/>
          </a:stretch>
        </p:blipFill>
        <p:spPr bwMode="auto">
          <a:xfrm>
            <a:off x="5846763" y="3843338"/>
            <a:ext cx="352425" cy="401637"/>
          </a:xfrm>
          <a:prstGeom prst="rect">
            <a:avLst/>
          </a:prstGeom>
          <a:noFill/>
          <a:ln w="9525">
            <a:noFill/>
            <a:miter lim="800000"/>
            <a:headEnd/>
            <a:tailEnd/>
          </a:ln>
        </p:spPr>
      </p:pic>
      <p:pic>
        <p:nvPicPr>
          <p:cNvPr id="80" name="Picture 1" descr="C:\Documents and Settings\justin\Desktop\JC015\green glow sheild copy.png"/>
          <p:cNvPicPr>
            <a:picLocks noChangeAspect="1" noChangeArrowheads="1"/>
          </p:cNvPicPr>
          <p:nvPr/>
        </p:nvPicPr>
        <p:blipFill>
          <a:blip r:embed="rId13"/>
          <a:srcRect/>
          <a:stretch>
            <a:fillRect/>
          </a:stretch>
        </p:blipFill>
        <p:spPr bwMode="auto">
          <a:xfrm>
            <a:off x="6234113" y="4683125"/>
            <a:ext cx="352425" cy="401638"/>
          </a:xfrm>
          <a:prstGeom prst="rect">
            <a:avLst/>
          </a:prstGeom>
          <a:noFill/>
          <a:ln w="9525">
            <a:noFill/>
            <a:miter lim="800000"/>
            <a:headEnd/>
            <a:tailEnd/>
          </a:ln>
        </p:spPr>
      </p:pic>
      <p:sp>
        <p:nvSpPr>
          <p:cNvPr id="81" name="Rectangle 80"/>
          <p:cNvSpPr/>
          <p:nvPr/>
        </p:nvSpPr>
        <p:spPr bwMode="auto">
          <a:xfrm>
            <a:off x="7974544" y="3638049"/>
            <a:ext cx="979830" cy="411044"/>
          </a:xfrm>
          <a:prstGeom prst="rect">
            <a:avLst/>
          </a:prstGeom>
          <a:noFill/>
          <a:ln w="22225" cap="flat" cmpd="sng" algn="ctr">
            <a:noFill/>
            <a:prstDash val="solid"/>
            <a:round/>
            <a:headEnd type="none" w="med" len="med"/>
            <a:tailEnd type="none" w="med" len="med"/>
          </a:ln>
          <a:effectLst/>
        </p:spPr>
        <p:txBody>
          <a:bodyPr lIns="0" tIns="0" rIns="0" bIns="0" anchor="ctr"/>
          <a:lstStyle/>
          <a:p>
            <a:pPr algn="ctr" eaLnBrk="0" hangingPunct="0">
              <a:defRPr/>
            </a:pP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URL</a:t>
            </a:r>
            <a:b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b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FILTERING</a:t>
            </a:r>
          </a:p>
        </p:txBody>
      </p:sp>
      <p:pic>
        <p:nvPicPr>
          <p:cNvPr id="57376" name="Picture 6" descr="C:\Users\Chrissy\Pictures\DVD_ART36\Artwork_Imagery\Icons - Illustrations\_ WINDOWS SERVER ICONS\Security\Brick Wall firewall fire secure security.png"/>
          <p:cNvPicPr>
            <a:picLocks noChangeAspect="1" noChangeArrowheads="1"/>
          </p:cNvPicPr>
          <p:nvPr/>
        </p:nvPicPr>
        <p:blipFill>
          <a:blip r:embed="rId14"/>
          <a:srcRect/>
          <a:stretch>
            <a:fillRect/>
          </a:stretch>
        </p:blipFill>
        <p:spPr bwMode="auto">
          <a:xfrm>
            <a:off x="7088188" y="3194050"/>
            <a:ext cx="600075" cy="585788"/>
          </a:xfrm>
          <a:prstGeom prst="rect">
            <a:avLst/>
          </a:prstGeom>
          <a:noFill/>
          <a:ln w="9525">
            <a:noFill/>
            <a:miter lim="800000"/>
            <a:headEnd/>
            <a:tailEnd/>
          </a:ln>
        </p:spPr>
      </p:pic>
      <p:cxnSp>
        <p:nvCxnSpPr>
          <p:cNvPr id="57377" name="Straight Connector 81"/>
          <p:cNvCxnSpPr>
            <a:cxnSpLocks noChangeShapeType="1"/>
          </p:cNvCxnSpPr>
          <p:nvPr/>
        </p:nvCxnSpPr>
        <p:spPr bwMode="auto">
          <a:xfrm rot="16200000" flipH="1">
            <a:off x="6602413" y="2527300"/>
            <a:ext cx="801688" cy="14287"/>
          </a:xfrm>
          <a:prstGeom prst="line">
            <a:avLst/>
          </a:prstGeom>
          <a:noFill/>
          <a:ln w="19050" algn="ctr">
            <a:solidFill>
              <a:srgbClr val="FF0000"/>
            </a:solidFill>
            <a:prstDash val="sysDash"/>
            <a:round/>
            <a:headEnd/>
            <a:tailEnd type="triangle" w="med" len="med"/>
          </a:ln>
        </p:spPr>
      </p:cxnSp>
      <p:cxnSp>
        <p:nvCxnSpPr>
          <p:cNvPr id="57378" name="Straight Connector 86"/>
          <p:cNvCxnSpPr>
            <a:cxnSpLocks noChangeShapeType="1"/>
          </p:cNvCxnSpPr>
          <p:nvPr/>
        </p:nvCxnSpPr>
        <p:spPr bwMode="auto">
          <a:xfrm rot="5400000">
            <a:off x="7136606" y="2597944"/>
            <a:ext cx="1131888" cy="0"/>
          </a:xfrm>
          <a:prstGeom prst="line">
            <a:avLst/>
          </a:prstGeom>
          <a:noFill/>
          <a:ln w="19050" algn="ctr">
            <a:solidFill>
              <a:srgbClr val="6BBD46"/>
            </a:solidFill>
            <a:prstDash val="sysDash"/>
            <a:round/>
            <a:headEnd type="triangle" w="med" len="med"/>
            <a:tailEnd type="triangle" w="med" len="med"/>
          </a:ln>
        </p:spPr>
      </p:cxnSp>
      <p:sp>
        <p:nvSpPr>
          <p:cNvPr id="95" name="Rectangle 94"/>
          <p:cNvSpPr/>
          <p:nvPr/>
        </p:nvSpPr>
        <p:spPr bwMode="auto">
          <a:xfrm>
            <a:off x="7390079" y="1737483"/>
            <a:ext cx="870208" cy="393161"/>
          </a:xfrm>
          <a:prstGeom prst="rect">
            <a:avLst/>
          </a:prstGeom>
          <a:noFill/>
          <a:ln w="22225" cap="flat" cmpd="sng" algn="ctr">
            <a:noFill/>
            <a:prstDash val="solid"/>
            <a:round/>
            <a:headEnd type="none" w="med" len="med"/>
            <a:tailEnd type="none" w="med" len="med"/>
          </a:ln>
          <a:effectLst/>
        </p:spPr>
        <p:txBody>
          <a:bodyPr lIns="0" tIns="0" rIns="0" bIns="0" anchor="ctr"/>
          <a:lstStyle/>
          <a:p>
            <a:pPr eaLnBrk="0" hangingPunct="0">
              <a:defRPr/>
            </a:pP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SAFE TRAFFIC</a:t>
            </a:r>
            <a:endPar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endParaRPr>
          </a:p>
        </p:txBody>
      </p:sp>
      <p:sp>
        <p:nvSpPr>
          <p:cNvPr id="109" name="Rectangle 108"/>
          <p:cNvSpPr/>
          <p:nvPr/>
        </p:nvSpPr>
        <p:spPr>
          <a:xfrm>
            <a:off x="5067965" y="4936669"/>
            <a:ext cx="1088760" cy="400110"/>
          </a:xfrm>
          <a:prstGeom prst="rect">
            <a:avLst/>
          </a:prstGeom>
          <a:effectLst/>
        </p:spPr>
        <p:txBody>
          <a:bodyPr wrap="none">
            <a:spAutoFit/>
          </a:bodyPr>
          <a:lstStyle/>
          <a:p>
            <a:pPr eaLnBrk="0" hangingPunct="0">
              <a:defRPr/>
            </a:pP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MANAGED / </a:t>
            </a:r>
            <a:b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b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UN-MANAGED</a:t>
            </a:r>
          </a:p>
        </p:txBody>
      </p:sp>
      <p:sp>
        <p:nvSpPr>
          <p:cNvPr id="57381" name="TextBox 73"/>
          <p:cNvSpPr txBox="1">
            <a:spLocks noChangeArrowheads="1"/>
          </p:cNvSpPr>
          <p:nvPr/>
        </p:nvSpPr>
        <p:spPr bwMode="auto">
          <a:xfrm>
            <a:off x="209550" y="1330325"/>
            <a:ext cx="5118100" cy="3405188"/>
          </a:xfrm>
          <a:prstGeom prst="rect">
            <a:avLst/>
          </a:prstGeom>
          <a:noFill/>
          <a:ln w="9525">
            <a:noFill/>
            <a:miter lim="800000"/>
            <a:headEnd/>
            <a:tailEnd/>
          </a:ln>
        </p:spPr>
        <p:txBody>
          <a:bodyPr>
            <a:spAutoFit/>
          </a:bodyPr>
          <a:lstStyle/>
          <a:p>
            <a:pPr marL="225425" indent="-225425" eaLnBrk="0" hangingPunct="0">
              <a:spcBef>
                <a:spcPts val="800"/>
              </a:spcBef>
              <a:spcAft>
                <a:spcPts val="800"/>
              </a:spcAft>
              <a:buClr>
                <a:srgbClr val="3C8C93"/>
              </a:buClr>
              <a:buFont typeface="Arial" charset="0"/>
              <a:buChar char="•"/>
            </a:pPr>
            <a:r>
              <a:rPr lang="en-US" altLang="zh-CN" sz="1800">
                <a:latin typeface="Segoe"/>
              </a:rPr>
              <a:t>Advanced URL filtering for safe </a:t>
            </a:r>
            <a:br>
              <a:rPr lang="en-US" altLang="zh-CN" sz="1800">
                <a:latin typeface="Segoe"/>
              </a:rPr>
            </a:br>
            <a:r>
              <a:rPr lang="en-US" altLang="zh-CN" sz="1800">
                <a:latin typeface="Segoe"/>
              </a:rPr>
              <a:t>web browsing </a:t>
            </a:r>
          </a:p>
          <a:p>
            <a:pPr marL="225425" indent="-225425" eaLnBrk="0" hangingPunct="0">
              <a:spcBef>
                <a:spcPts val="800"/>
              </a:spcBef>
              <a:spcAft>
                <a:spcPts val="800"/>
              </a:spcAft>
              <a:buClr>
                <a:srgbClr val="3C8C93"/>
              </a:buClr>
              <a:buFont typeface="Arial" charset="0"/>
              <a:buChar char="•"/>
            </a:pPr>
            <a:r>
              <a:rPr lang="en-US" altLang="zh-CN" sz="1800">
                <a:latin typeface="Segoe"/>
              </a:rPr>
              <a:t>Reputation services for enhanced accuracy</a:t>
            </a:r>
          </a:p>
          <a:p>
            <a:pPr marL="225425" indent="-225425" eaLnBrk="0" hangingPunct="0">
              <a:spcBef>
                <a:spcPts val="800"/>
              </a:spcBef>
              <a:spcAft>
                <a:spcPts val="800"/>
              </a:spcAft>
              <a:buClr>
                <a:srgbClr val="3C8C93"/>
              </a:buClr>
              <a:buFont typeface="Arial" charset="0"/>
              <a:buChar char="•"/>
            </a:pPr>
            <a:r>
              <a:rPr lang="en-US" altLang="zh-CN" sz="1800">
                <a:latin typeface="Segoe"/>
              </a:rPr>
              <a:t>Integrated Anti-Malware protection at </a:t>
            </a:r>
            <a:br>
              <a:rPr lang="en-US" altLang="zh-CN" sz="1800">
                <a:latin typeface="Segoe"/>
              </a:rPr>
            </a:br>
            <a:r>
              <a:rPr lang="en-US" altLang="zh-CN" sz="1800">
                <a:latin typeface="Segoe"/>
              </a:rPr>
              <a:t>the edge</a:t>
            </a:r>
          </a:p>
          <a:p>
            <a:pPr marL="225425" indent="-225425" eaLnBrk="0" hangingPunct="0">
              <a:spcBef>
                <a:spcPts val="800"/>
              </a:spcBef>
              <a:spcAft>
                <a:spcPts val="800"/>
              </a:spcAft>
              <a:buClr>
                <a:srgbClr val="3C8C93"/>
              </a:buClr>
              <a:buFont typeface="Arial" charset="0"/>
              <a:buChar char="•"/>
            </a:pPr>
            <a:r>
              <a:rPr lang="en-US" altLang="zh-CN" sz="1800">
                <a:latin typeface="Segoe"/>
              </a:rPr>
              <a:t>Inspects encrypted and unencrypted </a:t>
            </a:r>
            <a:br>
              <a:rPr lang="en-US" altLang="zh-CN" sz="1800">
                <a:latin typeface="Segoe"/>
              </a:rPr>
            </a:br>
            <a:r>
              <a:rPr lang="en-US" altLang="zh-CN" sz="1800">
                <a:latin typeface="Segoe"/>
              </a:rPr>
              <a:t>web traffic</a:t>
            </a:r>
          </a:p>
          <a:p>
            <a:pPr marL="225425" indent="-225425" eaLnBrk="0" hangingPunct="0">
              <a:spcBef>
                <a:spcPts val="800"/>
              </a:spcBef>
              <a:spcAft>
                <a:spcPts val="800"/>
              </a:spcAft>
              <a:buClr>
                <a:srgbClr val="3C8C93"/>
              </a:buClr>
              <a:buFont typeface="Arial" charset="0"/>
              <a:buChar char="•"/>
            </a:pPr>
            <a:r>
              <a:rPr lang="en-US" altLang="zh-CN" sz="1800">
                <a:latin typeface="Segoe"/>
              </a:rPr>
              <a:t>Prevents exploits against browser-based vulnerabilities</a:t>
            </a:r>
          </a:p>
        </p:txBody>
      </p:sp>
      <p:sp>
        <p:nvSpPr>
          <p:cNvPr id="57382" name="TextBox 56">
            <a:hlinkClick r:id="rId15"/>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9"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dissolve">
                                      <p:cBhvr>
                                        <p:cTn id="17" dur="500"/>
                                        <p:tgtEl>
                                          <p:spTgt spid="75"/>
                                        </p:tgtEl>
                                      </p:cBhvr>
                                    </p:animEffect>
                                  </p:childTnLst>
                                </p:cTn>
                              </p:par>
                              <p:par>
                                <p:cTn id="18" presetID="9" presetClass="entr" presetSubtype="0" fill="hold"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dissolve">
                                      <p:cBhvr>
                                        <p:cTn id="2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v-horizon"/>
          <p:cNvPicPr>
            <a:picLocks noChangeAspect="1" noChangeArrowheads="1"/>
          </p:cNvPicPr>
          <p:nvPr/>
        </p:nvPicPr>
        <p:blipFill>
          <a:blip r:embed="rId3"/>
          <a:srcRect b="9238"/>
          <a:stretch>
            <a:fillRect/>
          </a:stretch>
        </p:blipFill>
        <p:spPr bwMode="auto">
          <a:xfrm>
            <a:off x="0" y="1025525"/>
            <a:ext cx="9144000" cy="5832475"/>
          </a:xfrm>
          <a:prstGeom prst="rect">
            <a:avLst/>
          </a:prstGeom>
          <a:noFill/>
          <a:ln w="9525">
            <a:noFill/>
            <a:miter lim="800000"/>
            <a:headEnd/>
            <a:tailEnd/>
          </a:ln>
        </p:spPr>
      </p:pic>
      <p:pic>
        <p:nvPicPr>
          <p:cNvPr id="185346" name="Picture 6" descr="v-timeline"/>
          <p:cNvPicPr>
            <a:picLocks noChangeAspect="1" noChangeArrowheads="1"/>
          </p:cNvPicPr>
          <p:nvPr/>
        </p:nvPicPr>
        <p:blipFill>
          <a:blip r:embed="rId4"/>
          <a:srcRect/>
          <a:stretch>
            <a:fillRect/>
          </a:stretch>
        </p:blipFill>
        <p:spPr bwMode="auto">
          <a:xfrm>
            <a:off x="0" y="1573213"/>
            <a:ext cx="7616825" cy="5284787"/>
          </a:xfrm>
          <a:prstGeom prst="rect">
            <a:avLst/>
          </a:prstGeom>
          <a:noFill/>
          <a:ln w="9525">
            <a:noFill/>
            <a:miter lim="800000"/>
            <a:headEnd/>
            <a:tailEnd/>
          </a:ln>
        </p:spPr>
      </p:pic>
      <p:pic>
        <p:nvPicPr>
          <p:cNvPr id="185347" name="Picture 13" descr="Internet Security and Acceleration Server 2004 reverse"/>
          <p:cNvPicPr>
            <a:picLocks noChangeAspect="1" noChangeArrowheads="1"/>
          </p:cNvPicPr>
          <p:nvPr/>
        </p:nvPicPr>
        <p:blipFill>
          <a:blip r:embed="rId5"/>
          <a:srcRect/>
          <a:stretch>
            <a:fillRect/>
          </a:stretch>
        </p:blipFill>
        <p:spPr bwMode="auto">
          <a:xfrm>
            <a:off x="2187575" y="4221163"/>
            <a:ext cx="2227263" cy="461962"/>
          </a:xfrm>
          <a:prstGeom prst="rect">
            <a:avLst/>
          </a:prstGeom>
          <a:noFill/>
          <a:ln w="9525">
            <a:noFill/>
            <a:miter lim="800000"/>
            <a:headEnd/>
            <a:tailEnd/>
          </a:ln>
        </p:spPr>
      </p:pic>
      <p:pic>
        <p:nvPicPr>
          <p:cNvPr id="185348" name="Picture 14" descr="HIS Host Integration Server 2004 logo white horiz"/>
          <p:cNvPicPr>
            <a:picLocks noChangeAspect="1" noChangeArrowheads="1"/>
          </p:cNvPicPr>
          <p:nvPr/>
        </p:nvPicPr>
        <p:blipFill>
          <a:blip r:embed="rId6"/>
          <a:srcRect/>
          <a:stretch>
            <a:fillRect/>
          </a:stretch>
        </p:blipFill>
        <p:spPr bwMode="auto">
          <a:xfrm>
            <a:off x="877888" y="3830638"/>
            <a:ext cx="1828800" cy="534987"/>
          </a:xfrm>
          <a:prstGeom prst="rect">
            <a:avLst/>
          </a:prstGeom>
          <a:noFill/>
          <a:ln w="9525">
            <a:noFill/>
            <a:miter lim="800000"/>
            <a:headEnd/>
            <a:tailEnd/>
          </a:ln>
        </p:spPr>
      </p:pic>
      <p:pic>
        <p:nvPicPr>
          <p:cNvPr id="185349" name="Picture 15" descr="Operations Manager 2005 logo reverseH"/>
          <p:cNvPicPr>
            <a:picLocks noChangeAspect="1" noChangeArrowheads="1"/>
          </p:cNvPicPr>
          <p:nvPr/>
        </p:nvPicPr>
        <p:blipFill>
          <a:blip r:embed="rId7"/>
          <a:srcRect/>
          <a:stretch>
            <a:fillRect/>
          </a:stretch>
        </p:blipFill>
        <p:spPr bwMode="auto">
          <a:xfrm>
            <a:off x="193675" y="4587875"/>
            <a:ext cx="1279525" cy="558800"/>
          </a:xfrm>
          <a:prstGeom prst="rect">
            <a:avLst/>
          </a:prstGeom>
          <a:noFill/>
          <a:ln w="9525">
            <a:noFill/>
            <a:miter lim="800000"/>
            <a:headEnd/>
            <a:tailEnd/>
          </a:ln>
        </p:spPr>
      </p:pic>
      <p:pic>
        <p:nvPicPr>
          <p:cNvPr id="185350" name="Picture 16" descr="Virtual Server 2005 white"/>
          <p:cNvPicPr>
            <a:picLocks noChangeAspect="1" noChangeArrowheads="1"/>
          </p:cNvPicPr>
          <p:nvPr/>
        </p:nvPicPr>
        <p:blipFill>
          <a:blip r:embed="rId8"/>
          <a:srcRect/>
          <a:stretch>
            <a:fillRect/>
          </a:stretch>
        </p:blipFill>
        <p:spPr bwMode="auto">
          <a:xfrm>
            <a:off x="828675" y="5386388"/>
            <a:ext cx="1684338" cy="266700"/>
          </a:xfrm>
          <a:prstGeom prst="rect">
            <a:avLst/>
          </a:prstGeom>
          <a:noFill/>
          <a:ln w="9525">
            <a:noFill/>
            <a:miter lim="800000"/>
            <a:headEnd/>
            <a:tailEnd/>
          </a:ln>
        </p:spPr>
      </p:pic>
      <p:pic>
        <p:nvPicPr>
          <p:cNvPr id="185351" name="Picture 17" descr="Visual Studio 2005 logo v white"/>
          <p:cNvPicPr>
            <a:picLocks noChangeAspect="1" noChangeArrowheads="1"/>
          </p:cNvPicPr>
          <p:nvPr/>
        </p:nvPicPr>
        <p:blipFill>
          <a:blip r:embed="rId9"/>
          <a:srcRect/>
          <a:stretch>
            <a:fillRect/>
          </a:stretch>
        </p:blipFill>
        <p:spPr bwMode="invGray">
          <a:xfrm>
            <a:off x="6442075" y="5181600"/>
            <a:ext cx="2182813" cy="654050"/>
          </a:xfrm>
          <a:prstGeom prst="rect">
            <a:avLst/>
          </a:prstGeom>
          <a:noFill/>
          <a:ln w="9525">
            <a:noFill/>
            <a:miter lim="800000"/>
            <a:headEnd/>
            <a:tailEnd/>
          </a:ln>
        </p:spPr>
      </p:pic>
      <p:pic>
        <p:nvPicPr>
          <p:cNvPr id="185352" name="Picture 18" descr="Windows Server 2003 x64 Editions logo reverse vert"/>
          <p:cNvPicPr>
            <a:picLocks noChangeAspect="1" noChangeArrowheads="1"/>
          </p:cNvPicPr>
          <p:nvPr/>
        </p:nvPicPr>
        <p:blipFill>
          <a:blip r:embed="rId10"/>
          <a:srcRect/>
          <a:stretch>
            <a:fillRect/>
          </a:stretch>
        </p:blipFill>
        <p:spPr bwMode="auto">
          <a:xfrm>
            <a:off x="6918325" y="4232275"/>
            <a:ext cx="1873250" cy="741363"/>
          </a:xfrm>
          <a:prstGeom prst="rect">
            <a:avLst/>
          </a:prstGeom>
          <a:noFill/>
          <a:ln w="9525">
            <a:noFill/>
            <a:miter lim="800000"/>
            <a:headEnd/>
            <a:tailEnd/>
          </a:ln>
        </p:spPr>
      </p:pic>
      <p:pic>
        <p:nvPicPr>
          <p:cNvPr id="185353" name="Picture 19" descr="MS-Windows-Server-R2"/>
          <p:cNvPicPr>
            <a:picLocks noChangeAspect="1" noChangeArrowheads="1"/>
          </p:cNvPicPr>
          <p:nvPr/>
        </p:nvPicPr>
        <p:blipFill>
          <a:blip r:embed="rId11"/>
          <a:srcRect/>
          <a:stretch>
            <a:fillRect/>
          </a:stretch>
        </p:blipFill>
        <p:spPr bwMode="auto">
          <a:xfrm>
            <a:off x="4578350" y="4114800"/>
            <a:ext cx="2530475" cy="312738"/>
          </a:xfrm>
          <a:prstGeom prst="rect">
            <a:avLst/>
          </a:prstGeom>
          <a:noFill/>
          <a:ln w="9525">
            <a:noFill/>
            <a:miter lim="800000"/>
            <a:headEnd/>
            <a:tailEnd/>
          </a:ln>
        </p:spPr>
      </p:pic>
      <p:grpSp>
        <p:nvGrpSpPr>
          <p:cNvPr id="185354" name="Group 20"/>
          <p:cNvGrpSpPr>
            <a:grpSpLocks/>
          </p:cNvGrpSpPr>
          <p:nvPr/>
        </p:nvGrpSpPr>
        <p:grpSpPr bwMode="auto">
          <a:xfrm>
            <a:off x="1912938" y="4889500"/>
            <a:ext cx="1816100" cy="374650"/>
            <a:chOff x="1198" y="3305"/>
            <a:chExt cx="1144" cy="236"/>
          </a:xfrm>
        </p:grpSpPr>
        <p:pic>
          <p:nvPicPr>
            <p:cNvPr id="185374" name="Picture 21" descr="Windows Update Services Logo H reverse"/>
            <p:cNvPicPr>
              <a:picLocks noChangeAspect="1" noChangeArrowheads="1"/>
            </p:cNvPicPr>
            <p:nvPr/>
          </p:nvPicPr>
          <p:blipFill>
            <a:blip r:embed="rId12"/>
            <a:srcRect/>
            <a:stretch>
              <a:fillRect/>
            </a:stretch>
          </p:blipFill>
          <p:spPr bwMode="auto">
            <a:xfrm>
              <a:off x="1198" y="3305"/>
              <a:ext cx="888" cy="236"/>
            </a:xfrm>
            <a:prstGeom prst="rect">
              <a:avLst/>
            </a:prstGeom>
            <a:noFill/>
            <a:ln w="9525">
              <a:noFill/>
              <a:miter lim="800000"/>
              <a:headEnd/>
              <a:tailEnd/>
            </a:ln>
          </p:spPr>
        </p:pic>
        <p:pic>
          <p:nvPicPr>
            <p:cNvPr id="185375" name="Picture 22" descr="MS-Windows-Server-R2"/>
            <p:cNvPicPr>
              <a:picLocks noChangeAspect="1" noChangeArrowheads="1"/>
            </p:cNvPicPr>
            <p:nvPr/>
          </p:nvPicPr>
          <p:blipFill>
            <a:blip r:embed="rId13"/>
            <a:srcRect/>
            <a:stretch>
              <a:fillRect/>
            </a:stretch>
          </p:blipFill>
          <p:spPr bwMode="auto">
            <a:xfrm>
              <a:off x="1963" y="3322"/>
              <a:ext cx="379" cy="124"/>
            </a:xfrm>
            <a:prstGeom prst="rect">
              <a:avLst/>
            </a:prstGeom>
            <a:noFill/>
            <a:ln w="9525">
              <a:noFill/>
              <a:miter lim="800000"/>
              <a:headEnd/>
              <a:tailEnd/>
            </a:ln>
          </p:spPr>
        </p:pic>
      </p:grpSp>
      <p:pic>
        <p:nvPicPr>
          <p:cNvPr id="185355" name="Picture 23" descr="BizTalk server 2006 logo reverse"/>
          <p:cNvPicPr>
            <a:picLocks noChangeAspect="1" noChangeArrowheads="1"/>
          </p:cNvPicPr>
          <p:nvPr/>
        </p:nvPicPr>
        <p:blipFill>
          <a:blip r:embed="rId14"/>
          <a:srcRect/>
          <a:stretch>
            <a:fillRect/>
          </a:stretch>
        </p:blipFill>
        <p:spPr bwMode="auto">
          <a:xfrm>
            <a:off x="5351463" y="6045200"/>
            <a:ext cx="2344737" cy="369888"/>
          </a:xfrm>
          <a:prstGeom prst="rect">
            <a:avLst/>
          </a:prstGeom>
          <a:noFill/>
          <a:ln w="9525">
            <a:noFill/>
            <a:miter lim="800000"/>
            <a:headEnd/>
            <a:tailEnd/>
          </a:ln>
        </p:spPr>
      </p:pic>
      <p:pic>
        <p:nvPicPr>
          <p:cNvPr id="185356" name="Picture 24" descr="SQL Server 2005 white"/>
          <p:cNvPicPr>
            <a:picLocks noChangeAspect="1" noChangeArrowheads="1"/>
          </p:cNvPicPr>
          <p:nvPr/>
        </p:nvPicPr>
        <p:blipFill>
          <a:blip r:embed="rId15"/>
          <a:srcRect/>
          <a:stretch>
            <a:fillRect/>
          </a:stretch>
        </p:blipFill>
        <p:spPr bwMode="auto">
          <a:xfrm>
            <a:off x="3786188" y="5484813"/>
            <a:ext cx="2130425" cy="458787"/>
          </a:xfrm>
          <a:prstGeom prst="rect">
            <a:avLst/>
          </a:prstGeom>
          <a:noFill/>
          <a:ln w="9525">
            <a:noFill/>
            <a:miter lim="800000"/>
            <a:headEnd/>
            <a:tailEnd/>
          </a:ln>
        </p:spPr>
      </p:pic>
      <p:pic>
        <p:nvPicPr>
          <p:cNvPr id="185357" name="Picture 25" descr="Sytem Center Data Protection Manager 2006 logo reverse"/>
          <p:cNvPicPr>
            <a:picLocks noChangeAspect="1" noChangeArrowheads="1"/>
          </p:cNvPicPr>
          <p:nvPr/>
        </p:nvPicPr>
        <p:blipFill>
          <a:blip r:embed="rId16"/>
          <a:srcRect/>
          <a:stretch>
            <a:fillRect/>
          </a:stretch>
        </p:blipFill>
        <p:spPr bwMode="auto">
          <a:xfrm>
            <a:off x="4064000" y="4765675"/>
            <a:ext cx="2640013" cy="509588"/>
          </a:xfrm>
          <a:prstGeom prst="rect">
            <a:avLst/>
          </a:prstGeom>
          <a:noFill/>
          <a:ln w="9525">
            <a:noFill/>
            <a:miter lim="800000"/>
            <a:headEnd/>
            <a:tailEnd/>
          </a:ln>
        </p:spPr>
      </p:pic>
      <p:pic>
        <p:nvPicPr>
          <p:cNvPr id="185358" name="Picture 29" descr="Windows Server 2003 Compute Cluster Edition logo reverse"/>
          <p:cNvPicPr>
            <a:picLocks noChangeAspect="1" noChangeArrowheads="1"/>
          </p:cNvPicPr>
          <p:nvPr/>
        </p:nvPicPr>
        <p:blipFill>
          <a:blip r:embed="rId17"/>
          <a:srcRect/>
          <a:stretch>
            <a:fillRect/>
          </a:stretch>
        </p:blipFill>
        <p:spPr bwMode="auto">
          <a:xfrm>
            <a:off x="4656138" y="2543175"/>
            <a:ext cx="1635125" cy="341313"/>
          </a:xfrm>
          <a:prstGeom prst="rect">
            <a:avLst/>
          </a:prstGeom>
          <a:noFill/>
          <a:ln w="9525">
            <a:noFill/>
            <a:miter lim="800000"/>
            <a:headEnd/>
            <a:tailEnd/>
          </a:ln>
        </p:spPr>
      </p:pic>
      <p:pic>
        <p:nvPicPr>
          <p:cNvPr id="185359" name="Picture 30" descr="Exchange Server 12 logo reverse"/>
          <p:cNvPicPr>
            <a:picLocks noChangeAspect="1" noChangeArrowheads="1"/>
          </p:cNvPicPr>
          <p:nvPr/>
        </p:nvPicPr>
        <p:blipFill>
          <a:blip r:embed="rId18"/>
          <a:srcRect/>
          <a:stretch>
            <a:fillRect/>
          </a:stretch>
        </p:blipFill>
        <p:spPr bwMode="auto">
          <a:xfrm>
            <a:off x="6319838" y="2217738"/>
            <a:ext cx="1509712" cy="236537"/>
          </a:xfrm>
          <a:prstGeom prst="rect">
            <a:avLst/>
          </a:prstGeom>
          <a:noFill/>
          <a:ln w="9525">
            <a:noFill/>
            <a:miter lim="800000"/>
            <a:headEnd/>
            <a:tailEnd/>
          </a:ln>
        </p:spPr>
      </p:pic>
      <p:pic>
        <p:nvPicPr>
          <p:cNvPr id="185360" name="Picture 34" descr="ISAS 2006 log rev"/>
          <p:cNvPicPr>
            <a:picLocks noChangeAspect="1" noChangeArrowheads="1"/>
          </p:cNvPicPr>
          <p:nvPr/>
        </p:nvPicPr>
        <p:blipFill>
          <a:blip r:embed="rId19"/>
          <a:srcRect/>
          <a:stretch>
            <a:fillRect/>
          </a:stretch>
        </p:blipFill>
        <p:spPr bwMode="auto">
          <a:xfrm>
            <a:off x="5969000" y="3624263"/>
            <a:ext cx="1909763" cy="388937"/>
          </a:xfrm>
          <a:prstGeom prst="rect">
            <a:avLst/>
          </a:prstGeom>
          <a:noFill/>
          <a:ln w="9525">
            <a:noFill/>
            <a:miter lim="800000"/>
            <a:headEnd/>
            <a:tailEnd/>
          </a:ln>
        </p:spPr>
      </p:pic>
      <p:pic>
        <p:nvPicPr>
          <p:cNvPr id="185361" name="Picture 35" descr="Antigen-SMTP_bL_r"/>
          <p:cNvPicPr>
            <a:picLocks noChangeAspect="1" noChangeArrowheads="1"/>
          </p:cNvPicPr>
          <p:nvPr/>
        </p:nvPicPr>
        <p:blipFill>
          <a:blip r:embed="rId20"/>
          <a:srcRect/>
          <a:stretch>
            <a:fillRect/>
          </a:stretch>
        </p:blipFill>
        <p:spPr bwMode="auto">
          <a:xfrm>
            <a:off x="3194050" y="2357438"/>
            <a:ext cx="949325" cy="352425"/>
          </a:xfrm>
          <a:prstGeom prst="rect">
            <a:avLst/>
          </a:prstGeom>
          <a:noFill/>
          <a:ln w="9525">
            <a:noFill/>
            <a:miter lim="800000"/>
            <a:headEnd/>
            <a:tailEnd/>
          </a:ln>
        </p:spPr>
      </p:pic>
      <p:pic>
        <p:nvPicPr>
          <p:cNvPr id="185362" name="Picture 36" descr="frontbridge_logo"/>
          <p:cNvPicPr>
            <a:picLocks noChangeAspect="1" noChangeArrowheads="1"/>
          </p:cNvPicPr>
          <p:nvPr/>
        </p:nvPicPr>
        <p:blipFill>
          <a:blip r:embed="rId21"/>
          <a:srcRect/>
          <a:stretch>
            <a:fillRect/>
          </a:stretch>
        </p:blipFill>
        <p:spPr bwMode="auto">
          <a:xfrm>
            <a:off x="3756025" y="3619500"/>
            <a:ext cx="1485900" cy="371475"/>
          </a:xfrm>
          <a:prstGeom prst="rect">
            <a:avLst/>
          </a:prstGeom>
          <a:noFill/>
          <a:ln w="9525">
            <a:noFill/>
            <a:miter lim="800000"/>
            <a:headEnd/>
            <a:tailEnd/>
          </a:ln>
        </p:spPr>
      </p:pic>
      <p:pic>
        <p:nvPicPr>
          <p:cNvPr id="185363" name="Picture 37" descr="msft-client-protection-logo version"/>
          <p:cNvPicPr>
            <a:picLocks noChangeAspect="1" noChangeArrowheads="1"/>
          </p:cNvPicPr>
          <p:nvPr/>
        </p:nvPicPr>
        <p:blipFill>
          <a:blip r:embed="rId22"/>
          <a:srcRect/>
          <a:stretch>
            <a:fillRect/>
          </a:stretch>
        </p:blipFill>
        <p:spPr bwMode="auto">
          <a:xfrm>
            <a:off x="2695575" y="6024563"/>
            <a:ext cx="2203450" cy="344487"/>
          </a:xfrm>
          <a:prstGeom prst="rect">
            <a:avLst/>
          </a:prstGeom>
          <a:noFill/>
          <a:ln w="9525">
            <a:noFill/>
            <a:miter lim="800000"/>
            <a:headEnd/>
            <a:tailEnd/>
          </a:ln>
        </p:spPr>
      </p:pic>
      <p:pic>
        <p:nvPicPr>
          <p:cNvPr id="185364" name="Picture 38" descr="Office Enterprise 2007 logo W"/>
          <p:cNvPicPr>
            <a:picLocks noChangeAspect="1" noChangeArrowheads="1"/>
          </p:cNvPicPr>
          <p:nvPr/>
        </p:nvPicPr>
        <p:blipFill>
          <a:blip r:embed="rId23"/>
          <a:srcRect/>
          <a:stretch>
            <a:fillRect/>
          </a:stretch>
        </p:blipFill>
        <p:spPr bwMode="invGray">
          <a:xfrm>
            <a:off x="3721100" y="3057525"/>
            <a:ext cx="2395538" cy="406400"/>
          </a:xfrm>
          <a:prstGeom prst="rect">
            <a:avLst/>
          </a:prstGeom>
          <a:noFill/>
          <a:ln w="9525">
            <a:noFill/>
            <a:miter lim="800000"/>
            <a:headEnd/>
            <a:tailEnd/>
          </a:ln>
        </p:spPr>
      </p:pic>
      <p:pic>
        <p:nvPicPr>
          <p:cNvPr id="185365" name="Picture 39" descr="Windows Mobile logo h w"/>
          <p:cNvPicPr>
            <a:picLocks noChangeAspect="1" noChangeArrowheads="1"/>
          </p:cNvPicPr>
          <p:nvPr/>
        </p:nvPicPr>
        <p:blipFill>
          <a:blip r:embed="rId24"/>
          <a:srcRect/>
          <a:stretch>
            <a:fillRect/>
          </a:stretch>
        </p:blipFill>
        <p:spPr bwMode="invGray">
          <a:xfrm>
            <a:off x="1890713" y="2719388"/>
            <a:ext cx="1473200" cy="460375"/>
          </a:xfrm>
          <a:prstGeom prst="rect">
            <a:avLst/>
          </a:prstGeom>
          <a:noFill/>
          <a:ln w="9525">
            <a:noFill/>
            <a:miter lim="800000"/>
            <a:headEnd/>
            <a:tailEnd/>
          </a:ln>
        </p:spPr>
      </p:pic>
      <p:pic>
        <p:nvPicPr>
          <p:cNvPr id="185366" name="Picture 40" descr="Windows Vista Enterprise logo h w"/>
          <p:cNvPicPr>
            <a:picLocks noChangeAspect="1" noChangeArrowheads="1"/>
          </p:cNvPicPr>
          <p:nvPr/>
        </p:nvPicPr>
        <p:blipFill>
          <a:blip r:embed="rId25"/>
          <a:srcRect/>
          <a:stretch>
            <a:fillRect/>
          </a:stretch>
        </p:blipFill>
        <p:spPr bwMode="auto">
          <a:xfrm>
            <a:off x="6418263" y="3095625"/>
            <a:ext cx="1689100" cy="501650"/>
          </a:xfrm>
          <a:prstGeom prst="rect">
            <a:avLst/>
          </a:prstGeom>
          <a:noFill/>
          <a:ln w="9525">
            <a:noFill/>
            <a:miter lim="800000"/>
            <a:headEnd/>
            <a:tailEnd/>
          </a:ln>
        </p:spPr>
      </p:pic>
      <p:pic>
        <p:nvPicPr>
          <p:cNvPr id="185367" name="Picture 41" descr="MS Dynamics CRM logo rev"/>
          <p:cNvPicPr>
            <a:picLocks noChangeAspect="1" noChangeArrowheads="1"/>
          </p:cNvPicPr>
          <p:nvPr/>
        </p:nvPicPr>
        <p:blipFill>
          <a:blip r:embed="rId26"/>
          <a:srcRect/>
          <a:stretch>
            <a:fillRect/>
          </a:stretch>
        </p:blipFill>
        <p:spPr bwMode="invGray">
          <a:xfrm>
            <a:off x="6554788" y="2482850"/>
            <a:ext cx="2051050" cy="450850"/>
          </a:xfrm>
          <a:prstGeom prst="rect">
            <a:avLst/>
          </a:prstGeom>
          <a:noFill/>
          <a:ln w="9525">
            <a:noFill/>
            <a:miter lim="800000"/>
            <a:headEnd/>
            <a:tailEnd/>
          </a:ln>
        </p:spPr>
      </p:pic>
      <p:pic>
        <p:nvPicPr>
          <p:cNvPr id="36" name="Picture 1" descr="E:\SVN\msft-longhorn-cd\fodder\WS08\WS08_h_rgb_r.png"/>
          <p:cNvPicPr>
            <a:picLocks noChangeAspect="1" noChangeArrowheads="1"/>
          </p:cNvPicPr>
          <p:nvPr/>
        </p:nvPicPr>
        <p:blipFill>
          <a:blip r:embed="rId27"/>
          <a:srcRect/>
          <a:stretch>
            <a:fillRect/>
          </a:stretch>
        </p:blipFill>
        <p:spPr bwMode="auto">
          <a:xfrm>
            <a:off x="3606800" y="1628775"/>
            <a:ext cx="2417763" cy="366713"/>
          </a:xfrm>
          <a:prstGeom prst="rect">
            <a:avLst/>
          </a:prstGeom>
          <a:noFill/>
          <a:effectLst>
            <a:outerShdw blurRad="50800" dist="38100" dir="2700000" algn="tl" rotWithShape="0">
              <a:prstClr val="black">
                <a:alpha val="40000"/>
              </a:prstClr>
            </a:outerShdw>
          </a:effectLst>
        </p:spPr>
      </p:pic>
      <p:pic>
        <p:nvPicPr>
          <p:cNvPr id="185369" name="Picture 2" descr="C:\Users\wekong\Desktop\Keynote\VS08_h_rgb_r.png"/>
          <p:cNvPicPr>
            <a:picLocks noChangeAspect="1" noChangeArrowheads="1"/>
          </p:cNvPicPr>
          <p:nvPr/>
        </p:nvPicPr>
        <p:blipFill>
          <a:blip r:embed="rId28"/>
          <a:srcRect/>
          <a:stretch>
            <a:fillRect/>
          </a:stretch>
        </p:blipFill>
        <p:spPr bwMode="auto">
          <a:xfrm>
            <a:off x="4143375" y="2119313"/>
            <a:ext cx="2066925" cy="268287"/>
          </a:xfrm>
          <a:prstGeom prst="rect">
            <a:avLst/>
          </a:prstGeom>
          <a:noFill/>
          <a:ln w="9525">
            <a:noFill/>
            <a:miter lim="800000"/>
            <a:headEnd/>
            <a:tailEnd/>
          </a:ln>
        </p:spPr>
      </p:pic>
      <p:pic>
        <p:nvPicPr>
          <p:cNvPr id="185370" name="Picture 3" descr="C:\Users\wekong\Desktop\Keynote\SQL08_bL_r.png"/>
          <p:cNvPicPr>
            <a:picLocks noChangeAspect="1" noChangeArrowheads="1"/>
          </p:cNvPicPr>
          <p:nvPr/>
        </p:nvPicPr>
        <p:blipFill>
          <a:blip r:embed="rId29"/>
          <a:srcRect/>
          <a:stretch>
            <a:fillRect/>
          </a:stretch>
        </p:blipFill>
        <p:spPr bwMode="auto">
          <a:xfrm>
            <a:off x="6238875" y="1684338"/>
            <a:ext cx="1639888" cy="347662"/>
          </a:xfrm>
          <a:prstGeom prst="rect">
            <a:avLst/>
          </a:prstGeom>
          <a:noFill/>
          <a:ln w="9525">
            <a:noFill/>
            <a:miter lim="800000"/>
            <a:headEnd/>
            <a:tailEnd/>
          </a:ln>
        </p:spPr>
      </p:pic>
      <p:sp>
        <p:nvSpPr>
          <p:cNvPr id="39" name="矩形 38"/>
          <p:cNvSpPr/>
          <p:nvPr/>
        </p:nvSpPr>
        <p:spPr>
          <a:xfrm>
            <a:off x="627660" y="5787447"/>
            <a:ext cx="1576073"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zh-CN" altLang="en-US" sz="5400" b="1" cap="all" dirty="0">
                <a:ln w="0"/>
                <a:solidFill>
                  <a:srgbClr val="FFC000"/>
                </a:solidFill>
                <a:effectLst>
                  <a:reflection blurRad="12700" stA="50000" endPos="50000" dist="5000" dir="5400000" sy="-100000" rotWithShape="0"/>
                </a:effectLst>
                <a:latin typeface="微软雅黑" pitchFamily="34" charset="-122"/>
                <a:ea typeface="微软雅黑" pitchFamily="34" charset="-122"/>
              </a:rPr>
              <a:t>今天</a:t>
            </a:r>
            <a:endParaRPr lang="zh-CN" altLang="en-US" sz="5400" b="1" cap="all" dirty="0">
              <a:ln w="0"/>
              <a:solidFill>
                <a:srgbClr val="FFC000"/>
              </a:solidFill>
              <a:effectLst>
                <a:reflection blurRad="12700" stA="50000" endPos="50000" dist="5000" dir="5400000" sy="-100000" rotWithShape="0"/>
              </a:effectLst>
              <a:latin typeface="微软雅黑" pitchFamily="34" charset="-122"/>
              <a:ea typeface="微软雅黑" pitchFamily="34" charset="-122"/>
            </a:endParaRPr>
          </a:p>
        </p:txBody>
      </p:sp>
      <p:sp>
        <p:nvSpPr>
          <p:cNvPr id="32" name="Rectangle 2"/>
          <p:cNvSpPr txBox="1">
            <a:spLocks noChangeArrowheads="1"/>
          </p:cNvSpPr>
          <p:nvPr/>
        </p:nvSpPr>
        <p:spPr>
          <a:xfrm>
            <a:off x="401638" y="260350"/>
            <a:ext cx="6383337" cy="7397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defTabSz="912740" eaLnBrk="0" fontAlgn="auto" hangingPunct="0">
              <a:lnSpc>
                <a:spcPct val="90000"/>
              </a:lnSpc>
              <a:spcBef>
                <a:spcPts val="0"/>
              </a:spcBef>
              <a:spcAft>
                <a:spcPts val="0"/>
              </a:spcAft>
              <a:defRPr/>
            </a:pPr>
            <a:r>
              <a:rPr lang="zh-CN" altLang="en-US" sz="5400" b="1" spc="-150" dirty="0">
                <a:ln w="3175">
                  <a:noFill/>
                </a:ln>
                <a:solidFill>
                  <a:srgbClr val="FFC000"/>
                </a:solidFill>
                <a:effectLst>
                  <a:outerShdw blurRad="50800" dist="38100" dir="2700000" algn="tl" rotWithShape="0">
                    <a:prstClr val="black">
                      <a:alpha val="40000"/>
                    </a:prstClr>
                  </a:outerShdw>
                </a:effectLst>
                <a:latin typeface="微软雅黑" pitchFamily="34" charset="-122"/>
                <a:ea typeface="微软雅黑" pitchFamily="34" charset="-122"/>
                <a:cs typeface="Arial" charset="0"/>
              </a:rPr>
              <a:t>创新永无止境</a:t>
            </a:r>
          </a:p>
        </p:txBody>
      </p:sp>
      <p:sp>
        <p:nvSpPr>
          <p:cNvPr id="185373" name="TextBox 32">
            <a:hlinkClick r:id="rId30"/>
          </p:cNvPr>
          <p:cNvSpPr txBox="1">
            <a:spLocks noChangeArrowheads="1"/>
          </p:cNvSpPr>
          <p:nvPr/>
        </p:nvSpPr>
        <p:spPr bwMode="auto">
          <a:xfrm>
            <a:off x="4116388" y="6488113"/>
            <a:ext cx="4887912"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1689100" y="5545138"/>
            <a:ext cx="5313363" cy="1155700"/>
          </a:xfrm>
          <a:prstGeom prst="rect">
            <a:avLst/>
          </a:prstGeom>
          <a:noFill/>
          <a:ln w="12700">
            <a:noFill/>
            <a:miter lim="800000"/>
            <a:headEnd type="none" w="sm" len="sm"/>
            <a:tailEnd type="none" w="sm" len="sm"/>
          </a:ln>
          <a:effectLst/>
        </p:spPr>
        <p:txBody>
          <a:bodyPr lIns="91425" tIns="45713" rIns="91425" bIns="45713">
            <a:spAutoFit/>
          </a:bodyPr>
          <a:lstStyle/>
          <a:p>
            <a:pPr defTabSz="914099" eaLnBrk="0" hangingPunct="0">
              <a:defRPr/>
            </a:pPr>
            <a:r>
              <a:rPr lang="en-US" sz="700" dirty="0">
                <a:latin typeface="Segoe" pitchFamily="34" charset="0"/>
                <a:ea typeface="+mn-ea"/>
                <a:cs typeface="Arial" charset="0"/>
              </a:rPr>
              <a:t>© </a:t>
            </a:r>
            <a:r>
              <a:rPr lang="en-US" sz="700" dirty="0">
                <a:latin typeface="Segoe" pitchFamily="34" charset="0"/>
                <a:ea typeface="+mn-ea"/>
                <a:cs typeface="Arial" charset="0"/>
              </a:rPr>
              <a:t>2010 </a:t>
            </a:r>
            <a:r>
              <a:rPr lang="en-US" sz="700" dirty="0">
                <a:latin typeface="Segoe" pitchFamily="34" charset="0"/>
                <a:ea typeface="+mn-ea"/>
                <a:cs typeface="Arial" charset="0"/>
              </a:rPr>
              <a:t>Microsoft Corporation. All rights reserved. Microsoft, Windows, Windows Vista and other product names are or may be registered trademarks and/or trademarks in the U.S. and/or other countries.</a:t>
            </a:r>
          </a:p>
          <a:p>
            <a:pPr defTabSz="914099" eaLnBrk="0" hangingPunct="0">
              <a:defRPr/>
            </a:pPr>
            <a:endParaRPr lang="en-US" sz="700" dirty="0">
              <a:latin typeface="Segoe" pitchFamily="34" charset="0"/>
              <a:ea typeface="+mn-ea"/>
              <a:cs typeface="Arial" charset="0"/>
            </a:endParaRPr>
          </a:p>
          <a:p>
            <a:pPr defTabSz="914099" eaLnBrk="0" hangingPunct="0">
              <a:defRPr/>
            </a:pPr>
            <a:r>
              <a:rPr lang="en-US" sz="700" dirty="0">
                <a:latin typeface="Segoe" pitchFamily="34" charset="0"/>
                <a:ea typeface="+mn-ea"/>
                <a:cs typeface="Arial" charset="0"/>
              </a:rPr>
              <a:t>The </a:t>
            </a:r>
            <a:r>
              <a:rPr lang="en-US" sz="700" dirty="0">
                <a:latin typeface="Segoe" pitchFamily="34" charset="0"/>
                <a:ea typeface="+mn-ea"/>
                <a:cs typeface="Arial" charset="0"/>
              </a:rPr>
              <a:t>information herein is for informational purposes only and represents the current view of Microsoft Corporation as of the date of this presentation</a:t>
            </a:r>
            <a:r>
              <a:rPr lang="en-US" sz="700" dirty="0">
                <a:latin typeface="Segoe" pitchFamily="34" charset="0"/>
                <a:ea typeface="+mn-ea"/>
                <a:cs typeface="Arial" charset="0"/>
              </a:rPr>
              <a:t>. Because </a:t>
            </a:r>
            <a:r>
              <a:rPr lang="en-US" sz="700" dirty="0">
                <a:latin typeface="Segoe" pitchFamily="34" charset="0"/>
                <a:ea typeface="+mn-ea"/>
                <a:cs typeface="Arial" charset="0"/>
              </a:rPr>
              <a:t>Microsoft must respond to changing market conditions, it should not be interpreted to be a commitment on the part of Microsoft, and Microsoft cannot guarantee the accuracy of any information provided after the date of this presentation</a:t>
            </a:r>
            <a:r>
              <a:rPr lang="en-US" sz="700" dirty="0">
                <a:latin typeface="Segoe" pitchFamily="34" charset="0"/>
                <a:ea typeface="+mn-ea"/>
                <a:cs typeface="Arial" charset="0"/>
              </a:rPr>
              <a:t>. </a:t>
            </a:r>
            <a:r>
              <a:rPr lang="en-US" sz="700" dirty="0">
                <a:latin typeface="Segoe" pitchFamily="34" charset="0"/>
                <a:ea typeface="+mn-ea"/>
                <a:cs typeface="Arial" charset="0"/>
              </a:rPr>
              <a:t/>
            </a:r>
            <a:br>
              <a:rPr lang="en-US" sz="700" dirty="0">
                <a:latin typeface="Segoe" pitchFamily="34" charset="0"/>
                <a:ea typeface="+mn-ea"/>
                <a:cs typeface="Arial" charset="0"/>
              </a:rPr>
            </a:br>
            <a:endParaRPr lang="en-US" sz="700" dirty="0">
              <a:latin typeface="Segoe" pitchFamily="34" charset="0"/>
              <a:ea typeface="+mn-ea"/>
              <a:cs typeface="Arial" charset="0"/>
            </a:endParaRPr>
          </a:p>
          <a:p>
            <a:pPr defTabSz="914099" eaLnBrk="0" hangingPunct="0">
              <a:defRPr/>
            </a:pPr>
            <a:r>
              <a:rPr lang="en-US" sz="700" dirty="0">
                <a:latin typeface="Segoe" pitchFamily="34" charset="0"/>
                <a:ea typeface="+mn-ea"/>
                <a:cs typeface="Arial" charset="0"/>
              </a:rPr>
              <a:t>MICROSOFT </a:t>
            </a:r>
            <a:r>
              <a:rPr lang="en-US" sz="700" dirty="0">
                <a:latin typeface="Segoe" pitchFamily="34" charset="0"/>
                <a:ea typeface="+mn-ea"/>
                <a:cs typeface="Arial" charset="0"/>
              </a:rPr>
              <a:t>MAKES NO WARRANTIES, </a:t>
            </a:r>
            <a:r>
              <a:rPr lang="en-US" sz="700" dirty="0">
                <a:latin typeface="Segoe" pitchFamily="34" charset="0"/>
                <a:ea typeface="+mn-ea"/>
                <a:cs typeface="Arial" charset="0"/>
              </a:rPr>
              <a:t>EXPRESSED, </a:t>
            </a:r>
            <a:r>
              <a:rPr lang="en-US" sz="700" dirty="0">
                <a:latin typeface="Segoe" pitchFamily="34" charset="0"/>
                <a:ea typeface="+mn-ea"/>
                <a:cs typeface="Arial" charset="0"/>
              </a:rPr>
              <a:t>IMPLIED OR STATUTORY, AS TO THE INFORMATION IN THIS PRESENTATION.</a:t>
            </a:r>
          </a:p>
        </p:txBody>
      </p:sp>
      <p:pic>
        <p:nvPicPr>
          <p:cNvPr id="187394" name="Rectangle 17408"/>
          <p:cNvPicPr>
            <a:picLocks noChangeAspect="1" noChangeArrowheads="1"/>
          </p:cNvPicPr>
          <p:nvPr/>
        </p:nvPicPr>
        <p:blipFill>
          <a:blip r:embed="rId3">
            <a:lum bright="-100000"/>
          </a:blip>
          <a:srcRect/>
          <a:stretch>
            <a:fillRect/>
          </a:stretch>
        </p:blipFill>
        <p:spPr bwMode="black">
          <a:xfrm>
            <a:off x="1689100" y="2819400"/>
            <a:ext cx="5767388" cy="1243013"/>
          </a:xfrm>
          <a:prstGeom prst="rect">
            <a:avLst/>
          </a:prstGeom>
          <a:noFill/>
          <a:ln w="9525">
            <a:noFill/>
            <a:miter lim="800000"/>
            <a:headEnd/>
            <a:tailEnd/>
          </a:ln>
        </p:spPr>
      </p:pic>
      <p:sp>
        <p:nvSpPr>
          <p:cNvPr id="187395" name="TextBox 3">
            <a:hlinkClick r:id="rId4"/>
          </p:cNvPr>
          <p:cNvSpPr txBox="1">
            <a:spLocks noChangeArrowheads="1"/>
          </p:cNvSpPr>
          <p:nvPr/>
        </p:nvSpPr>
        <p:spPr bwMode="auto">
          <a:xfrm>
            <a:off x="228600" y="76200"/>
            <a:ext cx="4887913" cy="366713"/>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45" name="Round Same Side Corner Rectangle 44"/>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59399" name="Group 41"/>
          <p:cNvGrpSpPr>
            <a:grpSpLocks/>
          </p:cNvGrpSpPr>
          <p:nvPr/>
        </p:nvGrpSpPr>
        <p:grpSpPr bwMode="auto">
          <a:xfrm>
            <a:off x="7927975" y="434975"/>
            <a:ext cx="1025525" cy="660400"/>
            <a:chOff x="7327990" y="687613"/>
            <a:chExt cx="2055649" cy="1323006"/>
          </a:xfrm>
        </p:grpSpPr>
        <p:sp>
          <p:nvSpPr>
            <p:cNvPr id="48" name="Oval 47"/>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49" name="TextBox 48"/>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52" name="Block Arc 51"/>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59401" name="Group 72"/>
          <p:cNvGrpSpPr>
            <a:grpSpLocks/>
          </p:cNvGrpSpPr>
          <p:nvPr/>
        </p:nvGrpSpPr>
        <p:grpSpPr bwMode="auto">
          <a:xfrm>
            <a:off x="8031163" y="30163"/>
            <a:ext cx="917575" cy="587375"/>
            <a:chOff x="-1795842" y="3032045"/>
            <a:chExt cx="1012160" cy="647876"/>
          </a:xfrm>
        </p:grpSpPr>
        <p:pic>
          <p:nvPicPr>
            <p:cNvPr id="62" name="Picture 2" descr="\\eventsql\dvd\Online_ART\DVD_ART35\Artwork_Imagery\Icons - Illustrations\people\black silhouettes\PRB man silhouette people ready.png"/>
            <p:cNvPicPr>
              <a:picLocks noChangeAspect="1" noChangeArrowheads="1"/>
            </p:cNvPicPr>
            <p:nvPr/>
          </p:nvPicPr>
          <p:blipFill>
            <a:blip r:embed="rId3"/>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59442" name="Picture 63" descr="explorer.exe_I0104_0409.png"/>
            <p:cNvPicPr>
              <a:picLocks noChangeAspect="1"/>
            </p:cNvPicPr>
            <p:nvPr/>
          </p:nvPicPr>
          <p:blipFill>
            <a:blip r:embed="rId4"/>
            <a:srcRect/>
            <a:stretch>
              <a:fillRect/>
            </a:stretch>
          </p:blipFill>
          <p:spPr bwMode="auto">
            <a:xfrm>
              <a:off x="-1329180" y="3134423"/>
              <a:ext cx="545498" cy="545498"/>
            </a:xfrm>
            <a:prstGeom prst="rect">
              <a:avLst/>
            </a:prstGeom>
            <a:noFill/>
            <a:ln w="9525">
              <a:noFill/>
              <a:miter lim="800000"/>
              <a:headEnd/>
              <a:tailEnd/>
            </a:ln>
          </p:spPr>
        </p:pic>
        <p:pic>
          <p:nvPicPr>
            <p:cNvPr id="59443" name="Picture 65" descr="Virtual App.png"/>
            <p:cNvPicPr>
              <a:picLocks noChangeAspect="1"/>
            </p:cNvPicPr>
            <p:nvPr/>
          </p:nvPicPr>
          <p:blipFill>
            <a:blip r:embed="rId5"/>
            <a:srcRect/>
            <a:stretch>
              <a:fillRect/>
            </a:stretch>
          </p:blipFill>
          <p:spPr bwMode="invGray">
            <a:xfrm>
              <a:off x="-1795842" y="3233392"/>
              <a:ext cx="601727" cy="374885"/>
            </a:xfrm>
            <a:prstGeom prst="rect">
              <a:avLst/>
            </a:prstGeom>
            <a:noFill/>
            <a:ln w="9525">
              <a:noFill/>
              <a:miter lim="800000"/>
              <a:headEnd/>
              <a:tailEnd/>
            </a:ln>
          </p:spPr>
        </p:pic>
      </p:grpSp>
      <p:sp>
        <p:nvSpPr>
          <p:cNvPr id="54" name="Block Arc 53"/>
          <p:cNvSpPr/>
          <p:nvPr/>
        </p:nvSpPr>
        <p:spPr bwMode="auto">
          <a:xfrm rot="10800000" flipH="1" flipV="1">
            <a:off x="5174901" y="1291123"/>
            <a:ext cx="3105442" cy="3094892"/>
          </a:xfrm>
          <a:prstGeom prst="blockArc">
            <a:avLst>
              <a:gd name="adj1" fmla="val 10827006"/>
              <a:gd name="adj2" fmla="val 16133680"/>
              <a:gd name="adj3" fmla="val 15323"/>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grpSp>
        <p:nvGrpSpPr>
          <p:cNvPr id="59405" name="Group 62"/>
          <p:cNvGrpSpPr>
            <a:grpSpLocks/>
          </p:cNvGrpSpPr>
          <p:nvPr/>
        </p:nvGrpSpPr>
        <p:grpSpPr bwMode="auto">
          <a:xfrm>
            <a:off x="6018213" y="2078038"/>
            <a:ext cx="1995487" cy="1995487"/>
            <a:chOff x="5704912" y="2638309"/>
            <a:chExt cx="1995715" cy="1995715"/>
          </a:xfrm>
        </p:grpSpPr>
        <p:sp>
          <p:nvSpPr>
            <p:cNvPr id="65" name="Oval 64"/>
            <p:cNvSpPr/>
            <p:nvPr/>
          </p:nvSpPr>
          <p:spPr bwMode="auto">
            <a:xfrm>
              <a:off x="5704912" y="2638309"/>
              <a:ext cx="1995715" cy="1995715"/>
            </a:xfrm>
            <a:prstGeom prst="ellipse">
              <a:avLst/>
            </a:prstGeom>
            <a:gradFill>
              <a:gsLst>
                <a:gs pos="0">
                  <a:schemeClr val="bg1">
                    <a:alpha val="0"/>
                  </a:schemeClr>
                </a:gs>
                <a:gs pos="50000">
                  <a:schemeClr val="bg1">
                    <a:alpha val="0"/>
                  </a:schemeClr>
                </a:gs>
                <a:gs pos="100000">
                  <a:schemeClr val="bg1"/>
                </a:gs>
              </a:gsLst>
              <a:lin ang="5400000" scaled="0"/>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schemeClr>
                  </a:gs>
                </a:gsLst>
                <a:lin ang="5400000" scaled="0"/>
              </a:grad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grpSp>
          <p:nvGrpSpPr>
            <p:cNvPr id="59438" name="Group 71"/>
            <p:cNvGrpSpPr>
              <a:grpSpLocks/>
            </p:cNvGrpSpPr>
            <p:nvPr/>
          </p:nvGrpSpPr>
          <p:grpSpPr bwMode="auto">
            <a:xfrm>
              <a:off x="6013103" y="2771013"/>
              <a:ext cx="1379195" cy="1391315"/>
              <a:chOff x="7647924" y="3456269"/>
              <a:chExt cx="828739" cy="836022"/>
            </a:xfrm>
          </p:grpSpPr>
          <p:sp>
            <p:nvSpPr>
              <p:cNvPr id="73" name="Oval 72"/>
              <p:cNvSpPr/>
              <p:nvPr/>
            </p:nvSpPr>
            <p:spPr bwMode="auto">
              <a:xfrm>
                <a:off x="7647815" y="3456666"/>
                <a:ext cx="829039" cy="835718"/>
              </a:xfrm>
              <a:prstGeom prst="ellipse">
                <a:avLst/>
              </a:prstGeom>
              <a:gradFill flip="none" rotWithShape="1">
                <a:gsLst>
                  <a:gs pos="0">
                    <a:schemeClr val="tx1">
                      <a:lumMod val="95000"/>
                      <a:lumOff val="5000"/>
                    </a:schemeClr>
                  </a:gs>
                  <a:gs pos="81000">
                    <a:schemeClr val="tx1">
                      <a:lumMod val="50000"/>
                      <a:lumOff val="50000"/>
                    </a:schemeClr>
                  </a:gs>
                  <a:gs pos="100000">
                    <a:schemeClr val="bg1">
                      <a:lumMod val="75000"/>
                    </a:schemeClr>
                  </a:gs>
                </a:gsLst>
                <a:lin ang="16200000" scaled="0"/>
                <a:tileRect/>
              </a:gradFill>
              <a:ln w="9525">
                <a:noFill/>
                <a:round/>
                <a:headEnd/>
                <a:tailEnd/>
              </a:ln>
              <a:effectLst>
                <a:outerShdw blurRad="203200" dist="165100" dir="5400000" sx="101000" sy="101000" algn="t" rotWithShape="0">
                  <a:prstClr val="black">
                    <a:alpha val="28000"/>
                  </a:prstClr>
                </a:outerShdw>
              </a:effectLst>
            </p:spPr>
            <p:txBody>
              <a:bodyPr wrap="none" anchor="ctr"/>
              <a:lstStyle/>
              <a:p>
                <a:pPr algn="ctr" eaLnBrk="0" hangingPunct="0">
                  <a:defRPr/>
                </a:pPr>
                <a:endParaRPr lang="en-US" spc="-100" dirty="0">
                  <a:ln w="18415" cmpd="sng">
                    <a:noFill/>
                    <a:prstDash val="solid"/>
                  </a:ln>
                  <a:solidFill>
                    <a:srgbClr val="FFFFFF"/>
                  </a:solidFill>
                  <a:effectLst>
                    <a:innerShdw blurRad="114300">
                      <a:prstClr val="black"/>
                    </a:innerShdw>
                  </a:effectLst>
                  <a:latin typeface="Segoe" pitchFamily="34" charset="0"/>
                  <a:ea typeface="+mn-ea"/>
                </a:endParaRPr>
              </a:p>
            </p:txBody>
          </p:sp>
          <p:sp>
            <p:nvSpPr>
              <p:cNvPr id="74" name="Flowchart: Connector 73"/>
              <p:cNvSpPr/>
              <p:nvPr/>
            </p:nvSpPr>
            <p:spPr bwMode="auto">
              <a:xfrm>
                <a:off x="7810952" y="3471930"/>
                <a:ext cx="502767" cy="311963"/>
              </a:xfrm>
              <a:prstGeom prst="flowChartConnector">
                <a:avLst/>
              </a:prstGeom>
              <a:gradFill>
                <a:gsLst>
                  <a:gs pos="0">
                    <a:schemeClr val="bg1">
                      <a:alpha val="69000"/>
                    </a:schemeClr>
                  </a:gs>
                  <a:gs pos="50000">
                    <a:schemeClr val="bg1">
                      <a:alpha val="24000"/>
                    </a:schemeClr>
                  </a:gs>
                  <a:gs pos="100000">
                    <a:schemeClr val="accent1">
                      <a:alpha val="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grpSp>
      </p:grpSp>
      <p:sp>
        <p:nvSpPr>
          <p:cNvPr id="75" name="Rounded Rectangle 74"/>
          <p:cNvSpPr/>
          <p:nvPr/>
        </p:nvSpPr>
        <p:spPr bwMode="auto">
          <a:xfrm>
            <a:off x="201166" y="1133856"/>
            <a:ext cx="4370834" cy="3514344"/>
          </a:xfrm>
          <a:prstGeom prst="roundRect">
            <a:avLst>
              <a:gd name="adj" fmla="val 4241"/>
            </a:avLst>
          </a:prstGeom>
          <a:solidFill>
            <a:srgbClr val="FFFFFF"/>
          </a:solidFill>
          <a:ln>
            <a:solidFill>
              <a:schemeClr val="accent1">
                <a:lumMod val="50000"/>
              </a:schemeClr>
            </a:solidFill>
            <a:headEnd type="none" w="med" len="med"/>
            <a:tailEnd type="none" w="med" len="med"/>
          </a:ln>
          <a:effectLst>
            <a:outerShdw blurRad="215900" dist="88900" dir="5400000" sx="99000" sy="99000" algn="ctr" rotWithShape="0">
              <a:srgbClr val="000000">
                <a:alpha val="86000"/>
              </a:srgbClr>
            </a:outerShdw>
          </a:effectLst>
          <a:scene3d>
            <a:camera prst="orthographicFront">
              <a:rot lat="0" lon="0" rev="0"/>
            </a:camera>
            <a:lightRig rig="threePt" dir="t">
              <a:rot lat="0" lon="0" rev="1200000"/>
            </a:lightRig>
          </a:scene3d>
          <a:sp3d/>
        </p:spPr>
        <p:txBody>
          <a:bodyPr lIns="91436" tIns="45718" rIns="91436" bIns="45718" anchor="ctr"/>
          <a:lstStyle/>
          <a:p>
            <a:pPr marL="285750" lvl="1" indent="-285750" eaLnBrk="0" hangingPunct="0">
              <a:spcBef>
                <a:spcPts val="600"/>
              </a:spcBef>
              <a:spcAft>
                <a:spcPts val="600"/>
              </a:spcAft>
              <a:buClr>
                <a:schemeClr val="tx2"/>
              </a:buClr>
              <a:buFont typeface="Arial" pitchFamily="34" charset="0"/>
              <a:buChar char="•"/>
              <a:defRPr/>
            </a:pPr>
            <a:endParaRPr lang="en-US" b="1" dirty="0">
              <a:solidFill>
                <a:schemeClr val="accent1">
                  <a:lumMod val="50000"/>
                </a:schemeClr>
              </a:solidFill>
              <a:latin typeface="Segoe" pitchFamily="34" charset="0"/>
              <a:ea typeface="ＭＳ Ｐゴシック" charset="-128"/>
              <a:cs typeface="ＭＳ Ｐゴシック" charset="-128"/>
            </a:endParaRPr>
          </a:p>
        </p:txBody>
      </p:sp>
      <p:sp>
        <p:nvSpPr>
          <p:cNvPr id="76" name="Title 1"/>
          <p:cNvSpPr>
            <a:spLocks noGrp="1"/>
          </p:cNvSpPr>
          <p:nvPr>
            <p:ph type="title"/>
          </p:nvPr>
        </p:nvSpPr>
        <p:spPr/>
        <p:txBody>
          <a:bodyPr/>
          <a:lstStyle/>
          <a:p>
            <a:pPr>
              <a:defRPr/>
            </a:pPr>
            <a:r>
              <a:rPr spc="-70" smtClean="0">
                <a:solidFill>
                  <a:schemeClr val="tx1">
                    <a:lumMod val="85000"/>
                    <a:lumOff val="15000"/>
                  </a:schemeClr>
                </a:solidFill>
                <a:ea typeface="+mj-ea"/>
              </a:rPr>
              <a:t>Comprehensive Malware Protection For Endpoints</a:t>
            </a:r>
            <a:endParaRPr spc="-70">
              <a:solidFill>
                <a:schemeClr val="tx1">
                  <a:lumMod val="85000"/>
                  <a:lumOff val="15000"/>
                </a:schemeClr>
              </a:solidFill>
              <a:ea typeface="+mj-ea"/>
            </a:endParaRPr>
          </a:p>
        </p:txBody>
      </p:sp>
      <p:pic>
        <p:nvPicPr>
          <p:cNvPr id="93" name="Picture 4" descr="C:\Program Files\Microsoft Resource DVD Artwork\DVD_ART\Artwork_Imagery\HARDWARE_IMAGERY\Illustration - Misc Hardware\Windows Vista Illustration Icons\VPN.png"/>
          <p:cNvPicPr>
            <a:picLocks noChangeAspect="1" noChangeArrowheads="1"/>
          </p:cNvPicPr>
          <p:nvPr/>
        </p:nvPicPr>
        <p:blipFill>
          <a:blip r:embed="rId6"/>
          <a:srcRect/>
          <a:stretch>
            <a:fillRect/>
          </a:stretch>
        </p:blipFill>
        <p:spPr bwMode="auto">
          <a:xfrm>
            <a:off x="6619875" y="2493963"/>
            <a:ext cx="527050" cy="628650"/>
          </a:xfrm>
          <a:prstGeom prst="rect">
            <a:avLst/>
          </a:prstGeom>
          <a:noFill/>
          <a:effectLst>
            <a:outerShdw blurRad="254000" dist="101600" dir="5400000" algn="t" rotWithShape="0">
              <a:prstClr val="black">
                <a:alpha val="56000"/>
              </a:prstClr>
            </a:outerShdw>
          </a:effectLst>
        </p:spPr>
      </p:pic>
      <p:pic>
        <p:nvPicPr>
          <p:cNvPr id="59411" name="Picture 3" descr="C:\Documents and Settings\cgarces\Desktop\VISTA ICONS\Vista Icons\mblctr.exe_I0064_0409 v2.png"/>
          <p:cNvPicPr>
            <a:picLocks noChangeAspect="1" noChangeArrowheads="1"/>
          </p:cNvPicPr>
          <p:nvPr/>
        </p:nvPicPr>
        <p:blipFill>
          <a:blip r:embed="rId7"/>
          <a:srcRect/>
          <a:stretch>
            <a:fillRect/>
          </a:stretch>
        </p:blipFill>
        <p:spPr bwMode="auto">
          <a:xfrm>
            <a:off x="6656388" y="2620963"/>
            <a:ext cx="847725" cy="779462"/>
          </a:xfrm>
          <a:prstGeom prst="rect">
            <a:avLst/>
          </a:prstGeom>
          <a:noFill/>
          <a:ln w="9525">
            <a:noFill/>
            <a:miter lim="800000"/>
            <a:headEnd/>
            <a:tailEnd/>
          </a:ln>
        </p:spPr>
      </p:pic>
      <p:pic>
        <p:nvPicPr>
          <p:cNvPr id="59412" name="Picture 3" descr="C:\Documents and Settings\justin\Desktop\JC015\cloud illustration icon.png"/>
          <p:cNvPicPr>
            <a:picLocks noChangeAspect="1" noChangeArrowheads="1"/>
          </p:cNvPicPr>
          <p:nvPr/>
        </p:nvPicPr>
        <p:blipFill>
          <a:blip r:embed="rId8"/>
          <a:srcRect/>
          <a:stretch>
            <a:fillRect/>
          </a:stretch>
        </p:blipFill>
        <p:spPr bwMode="auto">
          <a:xfrm>
            <a:off x="4900613" y="1462088"/>
            <a:ext cx="1601787" cy="917575"/>
          </a:xfrm>
          <a:prstGeom prst="rect">
            <a:avLst/>
          </a:prstGeom>
          <a:noFill/>
          <a:ln w="9525">
            <a:noFill/>
            <a:miter lim="800000"/>
            <a:headEnd/>
            <a:tailEnd/>
          </a:ln>
        </p:spPr>
      </p:pic>
      <p:pic>
        <p:nvPicPr>
          <p:cNvPr id="59413" name="Picture 3" descr="C:\Users\joel.sloss.ADVAIYA\Desktop\Logos\Forefront Client Security\forefront client security grid bl h.png"/>
          <p:cNvPicPr>
            <a:picLocks noChangeAspect="1" noChangeArrowheads="1"/>
          </p:cNvPicPr>
          <p:nvPr/>
        </p:nvPicPr>
        <p:blipFill>
          <a:blip r:embed="rId9"/>
          <a:srcRect/>
          <a:stretch>
            <a:fillRect/>
          </a:stretch>
        </p:blipFill>
        <p:spPr bwMode="auto">
          <a:xfrm>
            <a:off x="6467475" y="3609975"/>
            <a:ext cx="922338" cy="357188"/>
          </a:xfrm>
          <a:prstGeom prst="rect">
            <a:avLst/>
          </a:prstGeom>
          <a:noFill/>
          <a:ln w="9525">
            <a:noFill/>
            <a:miter lim="800000"/>
            <a:headEnd/>
            <a:tailEnd/>
          </a:ln>
        </p:spPr>
      </p:pic>
      <p:sp>
        <p:nvSpPr>
          <p:cNvPr id="106" name="TextBox 105"/>
          <p:cNvSpPr txBox="1"/>
          <p:nvPr/>
        </p:nvSpPr>
        <p:spPr>
          <a:xfrm>
            <a:off x="8110538" y="4953000"/>
            <a:ext cx="1122362" cy="431800"/>
          </a:xfrm>
          <a:prstGeom prst="rect">
            <a:avLst/>
          </a:prstGeom>
          <a:noFill/>
        </p:spPr>
        <p:txBody>
          <a:bodyPr>
            <a:spAutoFit/>
          </a:bodyPr>
          <a:lstStyle/>
          <a:p>
            <a:pPr eaLnBrk="0" hangingPunct="0">
              <a:defRPr/>
            </a:pPr>
            <a:r>
              <a:rPr lang="en-US" sz="1050" dirty="0">
                <a:latin typeface="Segoe" pitchFamily="34" charset="0"/>
                <a:ea typeface="ＭＳ Ｐゴシック" charset="-128"/>
                <a:cs typeface="ＭＳ Ｐゴシック" charset="-128"/>
              </a:rPr>
              <a:t>Management Console</a:t>
            </a:r>
            <a:endParaRPr lang="en-US" sz="1050" dirty="0">
              <a:latin typeface="Segoe" pitchFamily="34" charset="0"/>
              <a:ea typeface="ＭＳ Ｐゴシック" charset="-128"/>
              <a:cs typeface="ＭＳ Ｐゴシック" charset="-128"/>
            </a:endParaRPr>
          </a:p>
        </p:txBody>
      </p:sp>
      <p:sp>
        <p:nvSpPr>
          <p:cNvPr id="110" name="Block Arc 109"/>
          <p:cNvSpPr/>
          <p:nvPr/>
        </p:nvSpPr>
        <p:spPr bwMode="auto">
          <a:xfrm rot="10800000">
            <a:off x="5857878" y="2019256"/>
            <a:ext cx="3105442" cy="3094892"/>
          </a:xfrm>
          <a:prstGeom prst="blockArc">
            <a:avLst>
              <a:gd name="adj1" fmla="val 10827006"/>
              <a:gd name="adj2" fmla="val 16133680"/>
              <a:gd name="adj3" fmla="val 15323"/>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pic>
        <p:nvPicPr>
          <p:cNvPr id="111" name="Picture 4" descr="C:\Program Files\Microsoft Resource DVD Artwork\DVD_ART\Artwork_Imagery\HARDWARE_IMAGERY\Illustration - Misc Hardware\Windows Vista Illustration Icons\VPN.png"/>
          <p:cNvPicPr>
            <a:picLocks noChangeAspect="1" noChangeArrowheads="1"/>
          </p:cNvPicPr>
          <p:nvPr/>
        </p:nvPicPr>
        <p:blipFill>
          <a:blip r:embed="rId6"/>
          <a:srcRect/>
          <a:stretch>
            <a:fillRect/>
          </a:stretch>
        </p:blipFill>
        <p:spPr bwMode="auto">
          <a:xfrm>
            <a:off x="8385175" y="4308475"/>
            <a:ext cx="490538" cy="581025"/>
          </a:xfrm>
          <a:prstGeom prst="rect">
            <a:avLst/>
          </a:prstGeom>
          <a:noFill/>
          <a:effectLst>
            <a:outerShdw blurRad="254000" dist="101600" dir="5400000" algn="t" rotWithShape="0">
              <a:prstClr val="black">
                <a:alpha val="56000"/>
              </a:prstClr>
            </a:outerShdw>
          </a:effectLst>
        </p:spPr>
      </p:pic>
      <p:cxnSp>
        <p:nvCxnSpPr>
          <p:cNvPr id="56" name="Straight Connector 55"/>
          <p:cNvCxnSpPr/>
          <p:nvPr/>
        </p:nvCxnSpPr>
        <p:spPr bwMode="auto">
          <a:xfrm rot="10800000">
            <a:off x="6030913" y="2162175"/>
            <a:ext cx="317500" cy="298450"/>
          </a:xfrm>
          <a:prstGeom prst="line">
            <a:avLst/>
          </a:prstGeom>
          <a:solidFill>
            <a:schemeClr val="accent1"/>
          </a:solidFill>
          <a:ln w="19050" cap="flat" cmpd="sng" algn="ctr">
            <a:solidFill>
              <a:schemeClr val="tx2">
                <a:lumMod val="50000"/>
                <a:lumOff val="50000"/>
              </a:schemeClr>
            </a:solidFill>
            <a:prstDash val="solid"/>
            <a:round/>
            <a:headEnd type="triangle" w="med" len="med"/>
            <a:tailEnd type="triangle" w="med" len="med"/>
          </a:ln>
          <a:effectLst/>
        </p:spPr>
      </p:cxnSp>
      <p:cxnSp>
        <p:nvCxnSpPr>
          <p:cNvPr id="115" name="Straight Connector 114"/>
          <p:cNvCxnSpPr/>
          <p:nvPr/>
        </p:nvCxnSpPr>
        <p:spPr bwMode="auto">
          <a:xfrm rot="10800000">
            <a:off x="7502525" y="3398838"/>
            <a:ext cx="803275" cy="738187"/>
          </a:xfrm>
          <a:prstGeom prst="line">
            <a:avLst/>
          </a:prstGeom>
          <a:solidFill>
            <a:schemeClr val="accent1"/>
          </a:solidFill>
          <a:ln w="19050" cap="flat" cmpd="sng" algn="ctr">
            <a:solidFill>
              <a:schemeClr val="tx2">
                <a:lumMod val="50000"/>
                <a:lumOff val="50000"/>
              </a:schemeClr>
            </a:solidFill>
            <a:prstDash val="solid"/>
            <a:round/>
            <a:headEnd type="none" w="med" len="med"/>
            <a:tailEnd type="triangle" w="med" len="med"/>
          </a:ln>
          <a:effectLst/>
        </p:spPr>
      </p:cxnSp>
      <p:cxnSp>
        <p:nvCxnSpPr>
          <p:cNvPr id="116" name="Straight Connector 115"/>
          <p:cNvCxnSpPr/>
          <p:nvPr/>
        </p:nvCxnSpPr>
        <p:spPr bwMode="auto">
          <a:xfrm rot="10800000">
            <a:off x="7385050" y="3505200"/>
            <a:ext cx="803275" cy="739775"/>
          </a:xfrm>
          <a:prstGeom prst="line">
            <a:avLst/>
          </a:prstGeom>
          <a:solidFill>
            <a:schemeClr val="accent1"/>
          </a:solidFill>
          <a:ln w="19050" cap="flat" cmpd="sng" algn="ctr">
            <a:solidFill>
              <a:schemeClr val="tx2">
                <a:lumMod val="50000"/>
                <a:lumOff val="50000"/>
              </a:schemeClr>
            </a:solidFill>
            <a:prstDash val="solid"/>
            <a:round/>
            <a:headEnd type="triangle" w="med" len="med"/>
            <a:tailEnd type="none" w="med" len="med"/>
          </a:ln>
          <a:effectLst/>
        </p:spPr>
      </p:cxnSp>
      <p:sp>
        <p:nvSpPr>
          <p:cNvPr id="96" name="TextBox 95"/>
          <p:cNvSpPr txBox="1"/>
          <p:nvPr/>
        </p:nvSpPr>
        <p:spPr>
          <a:xfrm>
            <a:off x="5080000" y="1831975"/>
            <a:ext cx="1152525" cy="246063"/>
          </a:xfrm>
          <a:prstGeom prst="rect">
            <a:avLst/>
          </a:prstGeom>
          <a:noFill/>
        </p:spPr>
        <p:txBody>
          <a:bodyPr wrap="none">
            <a:spAutoFit/>
          </a:bodyPr>
          <a:lstStyle/>
          <a:p>
            <a:pPr eaLnBrk="0" hangingPunct="0">
              <a:defRPr/>
            </a:pPr>
            <a:r>
              <a:rPr lang="en-US" sz="1000" b="1" dirty="0">
                <a:solidFill>
                  <a:schemeClr val="tx1">
                    <a:lumMod val="50000"/>
                    <a:lumOff val="50000"/>
                  </a:schemeClr>
                </a:solidFill>
                <a:latin typeface="Segoe" pitchFamily="34" charset="0"/>
                <a:ea typeface="ＭＳ Ｐゴシック" charset="-128"/>
                <a:cs typeface="ＭＳ Ｐゴシック" charset="-128"/>
              </a:rPr>
              <a:t>Malicious Threats</a:t>
            </a:r>
            <a:endParaRPr lang="en-US" sz="1000" b="1" dirty="0">
              <a:solidFill>
                <a:schemeClr val="tx1">
                  <a:lumMod val="50000"/>
                  <a:lumOff val="50000"/>
                </a:schemeClr>
              </a:solidFill>
              <a:latin typeface="Segoe" pitchFamily="34" charset="0"/>
              <a:ea typeface="ＭＳ Ｐゴシック" charset="-128"/>
              <a:cs typeface="ＭＳ Ｐゴシック" charset="-128"/>
            </a:endParaRPr>
          </a:p>
        </p:txBody>
      </p:sp>
      <p:sp>
        <p:nvSpPr>
          <p:cNvPr id="50" name="Rounded Rectangle 49"/>
          <p:cNvSpPr/>
          <p:nvPr/>
        </p:nvSpPr>
        <p:spPr bwMode="auto">
          <a:xfrm>
            <a:off x="79375" y="5456238"/>
            <a:ext cx="7616825" cy="1290637"/>
          </a:xfrm>
          <a:prstGeom prst="roundRect">
            <a:avLst>
              <a:gd name="adj" fmla="val 1259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51" name="TextBox 50"/>
          <p:cNvSpPr txBox="1"/>
          <p:nvPr/>
        </p:nvSpPr>
        <p:spPr>
          <a:xfrm>
            <a:off x="219230" y="5538662"/>
            <a:ext cx="7354645" cy="1105391"/>
          </a:xfrm>
          <a:prstGeom prst="roundRect">
            <a:avLst>
              <a:gd name="adj" fmla="val 7820"/>
            </a:avLst>
          </a:prstGeom>
          <a:solidFill>
            <a:schemeClr val="bg1"/>
          </a:solidFill>
          <a:ln w="158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lIns="274320" tIns="0" bIns="0" anchor="ctr"/>
          <a:lstStyle/>
          <a:p>
            <a:pPr marL="2171700" lvl="3" eaLnBrk="0" hangingPunct="0">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Top ranked Anti-Malware engine </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in proactive detection</a:t>
            </a:r>
            <a:endPar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endParaRPr>
          </a:p>
          <a:p>
            <a:pPr marL="2171700" lvl="3" eaLnBrk="0" hangingPunct="0">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Microsoft beat Symantec, McAfee, and 13 </a:t>
            </a: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other competitors.</a:t>
            </a:r>
          </a:p>
          <a:p>
            <a:pPr marL="2171700" lvl="3" eaLnBrk="0" hangingPunct="0">
              <a:defRPr/>
            </a:pP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—AV-Comparatives (May 2009</a:t>
            </a: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a:t>
            </a:r>
            <a:endPar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endParaRPr>
          </a:p>
        </p:txBody>
      </p:sp>
      <p:pic>
        <p:nvPicPr>
          <p:cNvPr id="59425" name="Picture 2"/>
          <p:cNvPicPr>
            <a:picLocks noChangeAspect="1" noChangeArrowheads="1"/>
          </p:cNvPicPr>
          <p:nvPr/>
        </p:nvPicPr>
        <p:blipFill>
          <a:blip r:embed="rId10"/>
          <a:srcRect/>
          <a:stretch>
            <a:fillRect/>
          </a:stretch>
        </p:blipFill>
        <p:spPr bwMode="auto">
          <a:xfrm>
            <a:off x="363538" y="5741988"/>
            <a:ext cx="2138362" cy="731837"/>
          </a:xfrm>
          <a:prstGeom prst="rect">
            <a:avLst/>
          </a:prstGeom>
          <a:noFill/>
          <a:ln w="9525">
            <a:noFill/>
            <a:miter lim="800000"/>
            <a:headEnd/>
            <a:tailEnd/>
          </a:ln>
        </p:spPr>
      </p:pic>
      <p:sp>
        <p:nvSpPr>
          <p:cNvPr id="47" name="Arc 46"/>
          <p:cNvSpPr/>
          <p:nvPr/>
        </p:nvSpPr>
        <p:spPr bwMode="auto">
          <a:xfrm rot="15300000">
            <a:off x="6243638" y="2159000"/>
            <a:ext cx="1416050" cy="1416050"/>
          </a:xfrm>
          <a:prstGeom prst="arc">
            <a:avLst/>
          </a:prstGeom>
          <a:noFill/>
          <a:ln w="1905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pic>
        <p:nvPicPr>
          <p:cNvPr id="53" name="Picture 52" descr="virus_green.png"/>
          <p:cNvPicPr>
            <a:picLocks noChangeAspect="1"/>
          </p:cNvPicPr>
          <p:nvPr/>
        </p:nvPicPr>
        <p:blipFill>
          <a:blip r:embed="rId11"/>
          <a:srcRect/>
          <a:stretch>
            <a:fillRect/>
          </a:stretch>
        </p:blipFill>
        <p:spPr bwMode="auto">
          <a:xfrm rot="9240000">
            <a:off x="6018213" y="1479550"/>
            <a:ext cx="179387" cy="200025"/>
          </a:xfrm>
          <a:prstGeom prst="rect">
            <a:avLst/>
          </a:prstGeom>
          <a:noFill/>
          <a:ln w="9525">
            <a:noFill/>
            <a:miter lim="800000"/>
            <a:headEnd/>
            <a:tailEnd/>
          </a:ln>
        </p:spPr>
      </p:pic>
      <p:pic>
        <p:nvPicPr>
          <p:cNvPr id="55" name="Picture 54" descr="virus_green.png"/>
          <p:cNvPicPr>
            <a:picLocks noChangeAspect="1"/>
          </p:cNvPicPr>
          <p:nvPr/>
        </p:nvPicPr>
        <p:blipFill>
          <a:blip r:embed="rId11"/>
          <a:srcRect/>
          <a:stretch>
            <a:fillRect/>
          </a:stretch>
        </p:blipFill>
        <p:spPr bwMode="auto">
          <a:xfrm rot="9480000">
            <a:off x="6256338" y="1479550"/>
            <a:ext cx="179387" cy="200025"/>
          </a:xfrm>
          <a:prstGeom prst="rect">
            <a:avLst/>
          </a:prstGeom>
          <a:noFill/>
          <a:ln w="9525">
            <a:noFill/>
            <a:miter lim="800000"/>
            <a:headEnd/>
            <a:tailEnd/>
          </a:ln>
        </p:spPr>
      </p:pic>
      <p:pic>
        <p:nvPicPr>
          <p:cNvPr id="57" name="Picture 56" descr="virus_green.png"/>
          <p:cNvPicPr>
            <a:picLocks noChangeAspect="1"/>
          </p:cNvPicPr>
          <p:nvPr/>
        </p:nvPicPr>
        <p:blipFill>
          <a:blip r:embed="rId11"/>
          <a:srcRect/>
          <a:stretch>
            <a:fillRect/>
          </a:stretch>
        </p:blipFill>
        <p:spPr bwMode="auto">
          <a:xfrm rot="10020000">
            <a:off x="6492875" y="1479550"/>
            <a:ext cx="180975" cy="200025"/>
          </a:xfrm>
          <a:prstGeom prst="rect">
            <a:avLst/>
          </a:prstGeom>
          <a:noFill/>
          <a:ln w="9525">
            <a:noFill/>
            <a:miter lim="800000"/>
            <a:headEnd/>
            <a:tailEnd/>
          </a:ln>
        </p:spPr>
      </p:pic>
      <p:pic>
        <p:nvPicPr>
          <p:cNvPr id="58" name="Picture 57" descr="virus_green.png"/>
          <p:cNvPicPr>
            <a:picLocks noChangeAspect="1"/>
          </p:cNvPicPr>
          <p:nvPr/>
        </p:nvPicPr>
        <p:blipFill>
          <a:blip r:embed="rId11"/>
          <a:srcRect/>
          <a:stretch>
            <a:fillRect/>
          </a:stretch>
        </p:blipFill>
        <p:spPr bwMode="auto">
          <a:xfrm rot="6480000">
            <a:off x="5230019" y="2583656"/>
            <a:ext cx="179388" cy="200025"/>
          </a:xfrm>
          <a:prstGeom prst="rect">
            <a:avLst/>
          </a:prstGeom>
          <a:noFill/>
          <a:ln w="9525">
            <a:noFill/>
            <a:miter lim="800000"/>
            <a:headEnd/>
            <a:tailEnd/>
          </a:ln>
        </p:spPr>
      </p:pic>
      <p:pic>
        <p:nvPicPr>
          <p:cNvPr id="59" name="Picture 58" descr="virus_green.png"/>
          <p:cNvPicPr>
            <a:picLocks noChangeAspect="1"/>
          </p:cNvPicPr>
          <p:nvPr/>
        </p:nvPicPr>
        <p:blipFill>
          <a:blip r:embed="rId11"/>
          <a:srcRect/>
          <a:stretch>
            <a:fillRect/>
          </a:stretch>
        </p:blipFill>
        <p:spPr bwMode="auto">
          <a:xfrm rot="6600000">
            <a:off x="5371307" y="2409031"/>
            <a:ext cx="179388" cy="200025"/>
          </a:xfrm>
          <a:prstGeom prst="rect">
            <a:avLst/>
          </a:prstGeom>
          <a:noFill/>
          <a:ln w="9525">
            <a:noFill/>
            <a:miter lim="800000"/>
            <a:headEnd/>
            <a:tailEnd/>
          </a:ln>
        </p:spPr>
      </p:pic>
      <p:pic>
        <p:nvPicPr>
          <p:cNvPr id="60" name="Picture 59" descr="virus_green.png"/>
          <p:cNvPicPr>
            <a:picLocks noChangeAspect="1"/>
          </p:cNvPicPr>
          <p:nvPr/>
        </p:nvPicPr>
        <p:blipFill>
          <a:blip r:embed="rId11"/>
          <a:srcRect/>
          <a:stretch>
            <a:fillRect/>
          </a:stretch>
        </p:blipFill>
        <p:spPr bwMode="auto">
          <a:xfrm rot="6480000">
            <a:off x="5545138" y="2257425"/>
            <a:ext cx="180975" cy="200025"/>
          </a:xfrm>
          <a:prstGeom prst="rect">
            <a:avLst/>
          </a:prstGeom>
          <a:noFill/>
          <a:ln w="9525">
            <a:noFill/>
            <a:miter lim="800000"/>
            <a:headEnd/>
            <a:tailEnd/>
          </a:ln>
        </p:spPr>
      </p:pic>
      <p:sp>
        <p:nvSpPr>
          <p:cNvPr id="59433" name="TextBox 42"/>
          <p:cNvSpPr txBox="1">
            <a:spLocks noChangeArrowheads="1"/>
          </p:cNvSpPr>
          <p:nvPr/>
        </p:nvSpPr>
        <p:spPr bwMode="auto">
          <a:xfrm>
            <a:off x="209550" y="1325563"/>
            <a:ext cx="4908550" cy="2647950"/>
          </a:xfrm>
          <a:prstGeom prst="rect">
            <a:avLst/>
          </a:prstGeom>
          <a:noFill/>
          <a:ln w="9525">
            <a:noFill/>
            <a:miter lim="800000"/>
            <a:headEnd/>
            <a:tailEnd/>
          </a:ln>
        </p:spPr>
        <p:txBody>
          <a:bodyPr>
            <a:spAutoFit/>
          </a:bodyPr>
          <a:lstStyle/>
          <a:p>
            <a:pPr marL="225425" indent="-225425" eaLnBrk="0" hangingPunct="0">
              <a:spcBef>
                <a:spcPts val="800"/>
              </a:spcBef>
              <a:spcAft>
                <a:spcPts val="800"/>
              </a:spcAft>
              <a:buClr>
                <a:srgbClr val="3C8C93"/>
              </a:buClr>
              <a:buFont typeface="Arial" charset="0"/>
              <a:buChar char="•"/>
            </a:pPr>
            <a:r>
              <a:rPr lang="en-US" altLang="zh-CN" sz="1800">
                <a:latin typeface="Segoe"/>
              </a:rPr>
              <a:t>Integrated anti-virus/anti-spyware </a:t>
            </a:r>
            <a:br>
              <a:rPr lang="en-US" altLang="zh-CN" sz="1800">
                <a:latin typeface="Segoe"/>
              </a:rPr>
            </a:br>
            <a:r>
              <a:rPr lang="en-US" altLang="zh-CN" sz="1800">
                <a:latin typeface="Segoe"/>
              </a:rPr>
              <a:t>agent for real-time protection</a:t>
            </a:r>
          </a:p>
          <a:p>
            <a:pPr marL="225425" indent="-225425" eaLnBrk="0" hangingPunct="0">
              <a:spcBef>
                <a:spcPts val="800"/>
              </a:spcBef>
              <a:spcAft>
                <a:spcPts val="800"/>
              </a:spcAft>
              <a:buClr>
                <a:srgbClr val="3C8C93"/>
              </a:buClr>
              <a:buFont typeface="Arial" charset="0"/>
              <a:buChar char="•"/>
            </a:pPr>
            <a:r>
              <a:rPr lang="en-US" altLang="zh-CN" sz="1800">
                <a:latin typeface="Segoe"/>
              </a:rPr>
              <a:t>Advanced detection technologies</a:t>
            </a:r>
            <a:br>
              <a:rPr lang="en-US" altLang="zh-CN" sz="1800">
                <a:latin typeface="Segoe"/>
              </a:rPr>
            </a:br>
            <a:r>
              <a:rPr lang="en-US" altLang="zh-CN" sz="1800">
                <a:latin typeface="Segoe"/>
              </a:rPr>
              <a:t>for complex malware</a:t>
            </a:r>
          </a:p>
          <a:p>
            <a:pPr marL="225425" indent="-225425" eaLnBrk="0" hangingPunct="0">
              <a:spcBef>
                <a:spcPts val="800"/>
              </a:spcBef>
              <a:spcAft>
                <a:spcPts val="800"/>
              </a:spcAft>
              <a:buClr>
                <a:srgbClr val="3C8C93"/>
              </a:buClr>
              <a:buFont typeface="Arial" charset="0"/>
              <a:buChar char="•"/>
            </a:pPr>
            <a:r>
              <a:rPr lang="en-US" altLang="zh-CN" sz="1800">
                <a:latin typeface="Segoe"/>
              </a:rPr>
              <a:t>Unique vulnerability assessments</a:t>
            </a:r>
          </a:p>
          <a:p>
            <a:pPr marL="225425" indent="-225425" eaLnBrk="0" hangingPunct="0">
              <a:spcBef>
                <a:spcPts val="800"/>
              </a:spcBef>
              <a:spcAft>
                <a:spcPts val="800"/>
              </a:spcAft>
              <a:buClr>
                <a:srgbClr val="3C8C93"/>
              </a:buClr>
              <a:buFont typeface="Arial" charset="0"/>
              <a:buChar char="•"/>
            </a:pPr>
            <a:r>
              <a:rPr lang="en-US" altLang="zh-CN" sz="1800">
                <a:latin typeface="Segoe"/>
              </a:rPr>
              <a:t>Rapid response through global </a:t>
            </a:r>
            <a:br>
              <a:rPr lang="en-US" altLang="zh-CN" sz="1800">
                <a:latin typeface="Segoe"/>
              </a:rPr>
            </a:br>
            <a:r>
              <a:rPr lang="en-US" altLang="zh-CN" sz="1800">
                <a:latin typeface="Segoe"/>
              </a:rPr>
              <a:t>threat research team</a:t>
            </a:r>
          </a:p>
        </p:txBody>
      </p:sp>
      <p:sp>
        <p:nvSpPr>
          <p:cNvPr id="59434" name="TextBox 66">
            <a:hlinkClick r:id="rId12"/>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3000" accel="50000" decel="50000" fill="hold" nodeType="clickEffect">
                                  <p:stCondLst>
                                    <p:cond delay="0"/>
                                  </p:stCondLst>
                                  <p:childTnLst>
                                    <p:animMotion origin="layout" path="M -2.22222E-6 2.67176E-6 L 0.09514 0.03562 " pathEditMode="relative" rAng="0" ptsTypes="AA">
                                      <p:cBhvr>
                                        <p:cTn id="6" dur="2000" fill="hold"/>
                                        <p:tgtEl>
                                          <p:spTgt spid="58"/>
                                        </p:tgtEl>
                                        <p:attrNameLst>
                                          <p:attrName>ppt_x</p:attrName>
                                          <p:attrName>ppt_y</p:attrName>
                                        </p:attrNameLst>
                                      </p:cBhvr>
                                      <p:rCtr x="4800" y="1800"/>
                                    </p:animMotion>
                                  </p:childTnLst>
                                </p:cTn>
                              </p:par>
                              <p:par>
                                <p:cTn id="7" presetID="0" presetClass="path" presetSubtype="0" repeatCount="3000" accel="50000" decel="50000" fill="hold" nodeType="withEffect">
                                  <p:stCondLst>
                                    <p:cond delay="400"/>
                                  </p:stCondLst>
                                  <p:childTnLst>
                                    <p:animMotion origin="layout" path="M -1.66667E-6 -4.11057E-6 L 0.08038 0.03355 " pathEditMode="relative" rAng="0" ptsTypes="AA">
                                      <p:cBhvr>
                                        <p:cTn id="8" dur="2000" fill="hold"/>
                                        <p:tgtEl>
                                          <p:spTgt spid="59"/>
                                        </p:tgtEl>
                                        <p:attrNameLst>
                                          <p:attrName>ppt_x</p:attrName>
                                          <p:attrName>ppt_y</p:attrName>
                                        </p:attrNameLst>
                                      </p:cBhvr>
                                      <p:rCtr x="4000" y="1700"/>
                                    </p:animMotion>
                                  </p:childTnLst>
                                </p:cTn>
                              </p:par>
                              <p:par>
                                <p:cTn id="9" presetID="0" presetClass="path" presetSubtype="0" repeatCount="3000" accel="50000" decel="50000" fill="hold" nodeType="withEffect">
                                  <p:stCondLst>
                                    <p:cond delay="200"/>
                                  </p:stCondLst>
                                  <p:childTnLst>
                                    <p:animMotion origin="layout" path="M -8.33333E-7 2.49248E-6 L 0.06823 0.03124 " pathEditMode="relative" rAng="0" ptsTypes="AA">
                                      <p:cBhvr>
                                        <p:cTn id="10" dur="2000" fill="hold"/>
                                        <p:tgtEl>
                                          <p:spTgt spid="60"/>
                                        </p:tgtEl>
                                        <p:attrNameLst>
                                          <p:attrName>ppt_x</p:attrName>
                                          <p:attrName>ppt_y</p:attrName>
                                        </p:attrNameLst>
                                      </p:cBhvr>
                                      <p:rCtr x="3400" y="1600"/>
                                    </p:animMotion>
                                  </p:childTnLst>
                                </p:cTn>
                              </p:par>
                              <p:par>
                                <p:cTn id="11" presetID="0" presetClass="path" presetSubtype="0" repeatCount="3000" accel="50000" decel="50000" fill="hold" nodeType="withEffect">
                                  <p:stCondLst>
                                    <p:cond delay="0"/>
                                  </p:stCondLst>
                                  <p:childTnLst>
                                    <p:animMotion origin="layout" path="M 3.05556E-6 6.56951E-7 L 0.03246 0.11126 " pathEditMode="relative" rAng="0" ptsTypes="AA">
                                      <p:cBhvr>
                                        <p:cTn id="12" dur="2000" fill="hold"/>
                                        <p:tgtEl>
                                          <p:spTgt spid="53"/>
                                        </p:tgtEl>
                                        <p:attrNameLst>
                                          <p:attrName>ppt_x</p:attrName>
                                          <p:attrName>ppt_y</p:attrName>
                                        </p:attrNameLst>
                                      </p:cBhvr>
                                      <p:rCtr x="1600" y="5600"/>
                                    </p:animMotion>
                                  </p:childTnLst>
                                </p:cTn>
                              </p:par>
                              <p:par>
                                <p:cTn id="13" presetID="0" presetClass="path" presetSubtype="0" repeatCount="3000" accel="50000" decel="50000" fill="hold" nodeType="withEffect">
                                  <p:stCondLst>
                                    <p:cond delay="300"/>
                                  </p:stCondLst>
                                  <p:childTnLst>
                                    <p:animMotion origin="layout" path="M 5E-6 6.56951E-7 L 0.02032 0.0916 " pathEditMode="relative" rAng="0" ptsTypes="AA">
                                      <p:cBhvr>
                                        <p:cTn id="14" dur="2000" fill="hold"/>
                                        <p:tgtEl>
                                          <p:spTgt spid="55"/>
                                        </p:tgtEl>
                                        <p:attrNameLst>
                                          <p:attrName>ppt_x</p:attrName>
                                          <p:attrName>ppt_y</p:attrName>
                                        </p:attrNameLst>
                                      </p:cBhvr>
                                      <p:rCtr x="1000" y="4600"/>
                                    </p:animMotion>
                                  </p:childTnLst>
                                </p:cTn>
                              </p:par>
                              <p:par>
                                <p:cTn id="15" presetID="0" presetClass="path" presetSubtype="0" repeatCount="3000" accel="50000" decel="50000" fill="hold" nodeType="withEffect">
                                  <p:stCondLst>
                                    <p:cond delay="100"/>
                                  </p:stCondLst>
                                  <p:childTnLst>
                                    <p:animMotion origin="layout" path="M 3.33333E-6 6.56951E-7 L 0.00902 0.08235 " pathEditMode="relative" rAng="0" ptsTypes="AA">
                                      <p:cBhvr>
                                        <p:cTn id="16" dur="2000" fill="hold"/>
                                        <p:tgtEl>
                                          <p:spTgt spid="57"/>
                                        </p:tgtEl>
                                        <p:attrNameLst>
                                          <p:attrName>ppt_x</p:attrName>
                                          <p:attrName>ppt_y</p:attrName>
                                        </p:attrNameLst>
                                      </p:cBhvr>
                                      <p:rCtr x="500" y="4100"/>
                                    </p:animMotion>
                                  </p:childTnLst>
                                </p:cTn>
                              </p:par>
                              <p:par>
                                <p:cTn id="17" presetID="35" presetClass="emph" presetSubtype="0" repeatCount="10000" fill="hold" nodeType="withEffect">
                                  <p:stCondLst>
                                    <p:cond delay="100"/>
                                  </p:stCondLst>
                                  <p:childTnLst>
                                    <p:anim calcmode="discrete" valueType="str">
                                      <p:cBhvr>
                                        <p:cTn id="18"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 name="Rounded Rectangle 75"/>
          <p:cNvSpPr/>
          <p:nvPr/>
        </p:nvSpPr>
        <p:spPr bwMode="auto">
          <a:xfrm>
            <a:off x="160338" y="5457825"/>
            <a:ext cx="8782050" cy="1292225"/>
          </a:xfrm>
          <a:prstGeom prst="roundRect">
            <a:avLst>
              <a:gd name="adj" fmla="val 12595"/>
            </a:avLst>
          </a:prstGeom>
          <a:solidFill>
            <a:schemeClr val="bg1">
              <a:alpha val="49000"/>
            </a:schemeClr>
          </a:solidFill>
          <a:ln w="9525" cap="flat" cmpd="sng" algn="ctr">
            <a:noFill/>
            <a:prstDash val="solid"/>
            <a:round/>
            <a:headEnd type="none" w="med" len="med"/>
            <a:tailEnd type="none" w="med" len="med"/>
          </a:ln>
          <a:effectLst>
            <a:outerShdw blurRad="317500" sx="110000" sy="110000" algn="ctr" rotWithShape="0">
              <a:prstClr val="black">
                <a:alpha val="15000"/>
              </a:prstClr>
            </a:outerShdw>
          </a:effectLst>
        </p:spPr>
        <p:txBody>
          <a:bodyPr/>
          <a:lstStyle/>
          <a:p>
            <a:pPr eaLnBrk="0" hangingPunct="0">
              <a:defRPr/>
            </a:pPr>
            <a:endParaRPr lang="en-US" dirty="0">
              <a:ea typeface="ＭＳ Ｐゴシック" charset="-128"/>
              <a:cs typeface="ＭＳ Ｐゴシック" charset="-128"/>
            </a:endParaRPr>
          </a:p>
        </p:txBody>
      </p:sp>
      <p:sp>
        <p:nvSpPr>
          <p:cNvPr id="85" name="TextBox 84"/>
          <p:cNvSpPr txBox="1"/>
          <p:nvPr/>
        </p:nvSpPr>
        <p:spPr>
          <a:xfrm>
            <a:off x="249376" y="5540561"/>
            <a:ext cx="8603223" cy="1105391"/>
          </a:xfrm>
          <a:prstGeom prst="roundRect">
            <a:avLst>
              <a:gd name="adj" fmla="val 7820"/>
            </a:avLst>
          </a:prstGeom>
          <a:solidFill>
            <a:schemeClr val="bg1"/>
          </a:solidFill>
          <a:ln w="158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lIns="457200" tIns="0" bIns="0" anchor="ctr"/>
          <a:lstStyle/>
          <a:p>
            <a:pPr marL="800100" eaLnBrk="0" hangingPunct="0">
              <a:defRPr/>
            </a:pPr>
            <a:r>
              <a:rPr lang="en-US" sz="1400" dirty="0">
                <a:gradFill>
                  <a:gsLst>
                    <a:gs pos="0">
                      <a:schemeClr val="accent1">
                        <a:lumMod val="50000"/>
                      </a:schemeClr>
                    </a:gs>
                    <a:gs pos="75000">
                      <a:schemeClr val="accent1">
                        <a:lumMod val="25000"/>
                      </a:schemeClr>
                    </a:gs>
                    <a:gs pos="100000">
                      <a:schemeClr val="accent1">
                        <a:lumMod val="10000"/>
                      </a:schemeClr>
                    </a:gs>
                  </a:gsLst>
                  <a:lin ang="5400000" scaled="0"/>
                </a:gradFill>
              </a:rPr>
              <a:t>Using Intelligent Application Gateway, employees can connect easily, which means that our important customer information is accessible for them wherever they are.</a:t>
            </a:r>
          </a:p>
          <a:p>
            <a:pPr marL="800100" eaLnBrk="0" hangingPunct="0">
              <a:defRPr/>
            </a:pP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 </a:t>
            </a:r>
            <a:r>
              <a:rPr lang="en-US" sz="1400" b="1" dirty="0">
                <a:gradFill>
                  <a:gsLst>
                    <a:gs pos="0">
                      <a:schemeClr val="accent1">
                        <a:lumMod val="50000"/>
                      </a:schemeClr>
                    </a:gs>
                    <a:gs pos="75000">
                      <a:schemeClr val="accent1">
                        <a:lumMod val="25000"/>
                      </a:schemeClr>
                    </a:gs>
                    <a:gs pos="100000">
                      <a:schemeClr val="accent1">
                        <a:lumMod val="10000"/>
                      </a:schemeClr>
                    </a:gs>
                  </a:gsLst>
                  <a:lin ang="5400000" scaled="0"/>
                </a:gradFill>
              </a:rPr>
              <a:t>Raymond Provily, Manager of Facilities</a:t>
            </a:r>
          </a:p>
        </p:txBody>
      </p:sp>
      <p:sp>
        <p:nvSpPr>
          <p:cNvPr id="61443" name="Title 1"/>
          <p:cNvSpPr>
            <a:spLocks noGrp="1"/>
          </p:cNvSpPr>
          <p:nvPr>
            <p:ph type="title"/>
          </p:nvPr>
        </p:nvSpPr>
        <p:spPr/>
        <p:txBody>
          <a:bodyPr/>
          <a:lstStyle/>
          <a:p>
            <a:r>
              <a:rPr altLang="zh-CN" smtClean="0"/>
              <a:t>Provide More Secure, Anywhere Access</a:t>
            </a:r>
          </a:p>
        </p:txBody>
      </p:sp>
      <p:sp>
        <p:nvSpPr>
          <p:cNvPr id="23" name="Rounded Rectangle 22"/>
          <p:cNvSpPr/>
          <p:nvPr/>
        </p:nvSpPr>
        <p:spPr bwMode="auto">
          <a:xfrm>
            <a:off x="201168" y="1133856"/>
            <a:ext cx="4055152" cy="3141508"/>
          </a:xfrm>
          <a:prstGeom prst="roundRect">
            <a:avLst>
              <a:gd name="adj" fmla="val 4241"/>
            </a:avLst>
          </a:prstGeom>
          <a:solidFill>
            <a:srgbClr val="FFFFFF"/>
          </a:solidFill>
          <a:ln>
            <a:solidFill>
              <a:schemeClr val="accent1">
                <a:lumMod val="50000"/>
              </a:schemeClr>
            </a:solidFill>
            <a:headEnd type="none" w="med" len="med"/>
            <a:tailEnd type="none" w="med" len="med"/>
          </a:ln>
          <a:effectLst>
            <a:outerShdw blurRad="215900" dist="88900" dir="5400000" sx="99000" sy="99000" algn="ctr" rotWithShape="0">
              <a:srgbClr val="000000">
                <a:alpha val="86000"/>
              </a:srgbClr>
            </a:outerShdw>
          </a:effectLst>
          <a:scene3d>
            <a:camera prst="orthographicFront">
              <a:rot lat="0" lon="0" rev="0"/>
            </a:camera>
            <a:lightRig rig="threePt" dir="t">
              <a:rot lat="0" lon="0" rev="1200000"/>
            </a:lightRig>
          </a:scene3d>
          <a:sp3d/>
        </p:spPr>
        <p:txBody>
          <a:bodyPr lIns="91436" tIns="45718" rIns="91436" bIns="45718" anchor="ctr"/>
          <a:lstStyle/>
          <a:p>
            <a:pPr marL="285750" lvl="1" indent="-285750" eaLnBrk="0" hangingPunct="0">
              <a:spcBef>
                <a:spcPts val="600"/>
              </a:spcBef>
              <a:spcAft>
                <a:spcPts val="600"/>
              </a:spcAft>
              <a:buClr>
                <a:schemeClr val="tx2"/>
              </a:buClr>
              <a:buFont typeface="Arial" pitchFamily="34" charset="0"/>
              <a:buChar char="•"/>
              <a:defRPr/>
            </a:pPr>
            <a:endParaRPr lang="en-US" b="1" dirty="0">
              <a:solidFill>
                <a:schemeClr val="accent1">
                  <a:lumMod val="50000"/>
                </a:schemeClr>
              </a:solidFill>
              <a:latin typeface="Segoe" pitchFamily="34" charset="0"/>
              <a:ea typeface="ＭＳ Ｐゴシック" charset="-128"/>
              <a:cs typeface="ＭＳ Ｐゴシック" charset="-128"/>
            </a:endParaRPr>
          </a:p>
        </p:txBody>
      </p:sp>
      <p:sp>
        <p:nvSpPr>
          <p:cNvPr id="24" name="TextBox 23"/>
          <p:cNvSpPr txBox="1">
            <a:spLocks noChangeArrowheads="1"/>
          </p:cNvSpPr>
          <p:nvPr/>
        </p:nvSpPr>
        <p:spPr bwMode="auto">
          <a:xfrm>
            <a:off x="209550" y="1325563"/>
            <a:ext cx="4248150" cy="2093912"/>
          </a:xfrm>
          <a:prstGeom prst="rect">
            <a:avLst/>
          </a:prstGeom>
          <a:noFill/>
          <a:ln w="9525">
            <a:noFill/>
            <a:miter lim="800000"/>
            <a:headEnd/>
            <a:tailEnd/>
          </a:ln>
        </p:spPr>
        <p:txBody>
          <a:bodyPr>
            <a:spAutoFit/>
          </a:bodyPr>
          <a:lstStyle/>
          <a:p>
            <a:pPr marL="225425" indent="-225425" eaLnBrk="0" hangingPunct="0">
              <a:spcBef>
                <a:spcPts val="800"/>
              </a:spcBef>
              <a:spcAft>
                <a:spcPts val="800"/>
              </a:spcAft>
              <a:buClr>
                <a:srgbClr val="3C8C93"/>
              </a:buClr>
              <a:buFont typeface="Arial" charset="0"/>
              <a:buChar char="•"/>
            </a:pPr>
            <a:r>
              <a:rPr lang="en-US" altLang="zh-CN" sz="1800">
                <a:latin typeface="Segoe"/>
              </a:rPr>
              <a:t>Seamless, always-on connectivity</a:t>
            </a:r>
          </a:p>
          <a:p>
            <a:pPr marL="225425" indent="-225425" eaLnBrk="0" hangingPunct="0">
              <a:spcBef>
                <a:spcPts val="800"/>
              </a:spcBef>
              <a:spcAft>
                <a:spcPts val="800"/>
              </a:spcAft>
              <a:buClr>
                <a:srgbClr val="3C8C93"/>
              </a:buClr>
              <a:buFont typeface="Arial" charset="0"/>
              <a:buChar char="•"/>
            </a:pPr>
            <a:r>
              <a:rPr lang="en-US" altLang="zh-CN" sz="1800">
                <a:latin typeface="Segoe"/>
              </a:rPr>
              <a:t>Policy-based network access</a:t>
            </a:r>
          </a:p>
          <a:p>
            <a:pPr marL="225425" indent="-225425" eaLnBrk="0" hangingPunct="0">
              <a:spcBef>
                <a:spcPts val="800"/>
              </a:spcBef>
              <a:spcAft>
                <a:spcPts val="800"/>
              </a:spcAft>
              <a:buClr>
                <a:srgbClr val="3C8C93"/>
              </a:buClr>
              <a:buFont typeface="Arial" charset="0"/>
              <a:buChar char="•"/>
            </a:pPr>
            <a:r>
              <a:rPr lang="en-US" altLang="zh-CN" sz="1800">
                <a:latin typeface="Segoe"/>
              </a:rPr>
              <a:t>Consolidated secure portal for </a:t>
            </a:r>
            <a:br>
              <a:rPr lang="en-US" altLang="zh-CN" sz="1800">
                <a:latin typeface="Segoe"/>
              </a:rPr>
            </a:br>
            <a:r>
              <a:rPr lang="en-US" altLang="zh-CN" sz="1800">
                <a:latin typeface="Segoe"/>
              </a:rPr>
              <a:t>easy remote access to resources</a:t>
            </a:r>
          </a:p>
          <a:p>
            <a:pPr marL="225425" indent="-225425" eaLnBrk="0" hangingPunct="0">
              <a:spcBef>
                <a:spcPts val="800"/>
              </a:spcBef>
              <a:spcAft>
                <a:spcPts val="800"/>
              </a:spcAft>
              <a:buClr>
                <a:srgbClr val="3C8C93"/>
              </a:buClr>
              <a:buFont typeface="Arial" charset="0"/>
              <a:buChar char="•"/>
            </a:pPr>
            <a:r>
              <a:rPr lang="en-US" altLang="zh-CN" sz="1800">
                <a:latin typeface="Segoe"/>
              </a:rPr>
              <a:t>Simplified sign-on</a:t>
            </a:r>
          </a:p>
        </p:txBody>
      </p:sp>
      <p:sp>
        <p:nvSpPr>
          <p:cNvPr id="68" name="Rectangle 67"/>
          <p:cNvSpPr/>
          <p:nvPr/>
        </p:nvSpPr>
        <p:spPr bwMode="auto">
          <a:xfrm rot="3000231">
            <a:off x="5609039" y="2022361"/>
            <a:ext cx="956553" cy="178805"/>
          </a:xfrm>
          <a:prstGeom prst="rect">
            <a:avLst/>
          </a:prstGeom>
          <a:gradFill flip="none" rotWithShape="1">
            <a:gsLst>
              <a:gs pos="0">
                <a:srgbClr val="2C5319"/>
              </a:gs>
              <a:gs pos="50000">
                <a:srgbClr val="4E922C"/>
              </a:gs>
              <a:gs pos="85000">
                <a:srgbClr val="68C33B"/>
              </a:gs>
              <a:gs pos="100000">
                <a:srgbClr val="4E922C"/>
              </a:gs>
            </a:gsLst>
            <a:lin ang="16200000" scaled="1"/>
            <a:tileRect/>
          </a:gradFill>
          <a:ln>
            <a:noFill/>
            <a:headEnd type="none" w="med" len="med"/>
            <a:tailEnd type="none" w="med" len="med"/>
          </a:ln>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nchor="ctr"/>
          <a:lstStyle/>
          <a:p>
            <a:pPr indent="-171450" defTabSz="914099" eaLnBrk="0" hangingPunct="0">
              <a:defRPr/>
            </a:pPr>
            <a:r>
              <a:rPr lang="en-US" sz="500" b="1" kern="0" dirty="0">
                <a:solidFill>
                  <a:srgbClr val="FFFFFF"/>
                </a:solidFill>
                <a:effectLst>
                  <a:outerShdw blurRad="50800" dist="38100" dir="2700000" algn="tl" rotWithShape="0">
                    <a:prstClr val="black">
                      <a:alpha val="40000"/>
                    </a:prstClr>
                  </a:outerShdw>
                </a:effectLst>
                <a:latin typeface="Segoe" charset="0"/>
                <a:ea typeface="ＭＳ Ｐゴシック" charset="-128"/>
                <a:cs typeface="ＭＳ Ｐゴシック" charset="-128"/>
              </a:rPr>
              <a:t>DIRECT ACCESS </a:t>
            </a:r>
          </a:p>
        </p:txBody>
      </p:sp>
      <p:sp>
        <p:nvSpPr>
          <p:cNvPr id="71" name="Oval 70"/>
          <p:cNvSpPr/>
          <p:nvPr/>
        </p:nvSpPr>
        <p:spPr bwMode="auto">
          <a:xfrm>
            <a:off x="5704911" y="1969409"/>
            <a:ext cx="1995715" cy="1995715"/>
          </a:xfrm>
          <a:prstGeom prst="ellipse">
            <a:avLst/>
          </a:prstGeom>
          <a:gradFill>
            <a:gsLst>
              <a:gs pos="0">
                <a:schemeClr val="bg1">
                  <a:alpha val="0"/>
                </a:schemeClr>
              </a:gs>
              <a:gs pos="50000">
                <a:schemeClr val="bg1">
                  <a:alpha val="0"/>
                </a:schemeClr>
              </a:gs>
              <a:gs pos="100000">
                <a:schemeClr val="bg1"/>
              </a:gs>
            </a:gsLst>
            <a:lin ang="5400000" scaled="0"/>
          </a:gradFill>
          <a:ln w="9525" cap="flat" cmpd="sng" algn="ctr">
            <a:gradFill>
              <a:gsLst>
                <a:gs pos="0">
                  <a:schemeClr val="accent1">
                    <a:shade val="30000"/>
                    <a:satMod val="115000"/>
                    <a:alpha val="0"/>
                  </a:schemeClr>
                </a:gs>
                <a:gs pos="50000">
                  <a:schemeClr val="accent1">
                    <a:shade val="67500"/>
                    <a:satMod val="115000"/>
                    <a:alpha val="0"/>
                  </a:schemeClr>
                </a:gs>
                <a:gs pos="100000">
                  <a:schemeClr val="bg2">
                    <a:lumMod val="75000"/>
                  </a:schemeClr>
                </a:gs>
              </a:gsLst>
              <a:lin ang="5400000" scaled="0"/>
            </a:gradFill>
            <a:prstDash val="solid"/>
            <a:round/>
            <a:headEnd type="none" w="med" len="med"/>
            <a:tailEnd type="none" w="med" len="med"/>
          </a:ln>
          <a:effectLst>
            <a:outerShdw blurRad="50800" dist="38100" dir="8100000" algn="tr" rotWithShape="0">
              <a:prstClr val="black">
                <a:alpha val="40000"/>
              </a:prstClr>
            </a:outerShdw>
          </a:effectLst>
        </p:spPr>
        <p:txBody>
          <a:bodyPr/>
          <a:lstStyle/>
          <a:p>
            <a:pPr eaLnBrk="0" hangingPunct="0">
              <a:defRPr/>
            </a:pPr>
            <a:endParaRPr lang="en-US" dirty="0">
              <a:ea typeface="ＭＳ Ｐゴシック" charset="-128"/>
              <a:cs typeface="ＭＳ Ｐゴシック" charset="-128"/>
            </a:endParaRPr>
          </a:p>
        </p:txBody>
      </p:sp>
      <p:sp>
        <p:nvSpPr>
          <p:cNvPr id="72" name="Block Arc 71"/>
          <p:cNvSpPr/>
          <p:nvPr/>
        </p:nvSpPr>
        <p:spPr bwMode="auto">
          <a:xfrm rot="10800000" flipH="1" flipV="1">
            <a:off x="4973835" y="1045232"/>
            <a:ext cx="3105442" cy="3094892"/>
          </a:xfrm>
          <a:prstGeom prst="blockArc">
            <a:avLst>
              <a:gd name="adj1" fmla="val 10827006"/>
              <a:gd name="adj2" fmla="val 16133680"/>
              <a:gd name="adj3" fmla="val 15323"/>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sp>
        <p:nvSpPr>
          <p:cNvPr id="73" name="Block Arc 72"/>
          <p:cNvSpPr/>
          <p:nvPr/>
        </p:nvSpPr>
        <p:spPr bwMode="auto">
          <a:xfrm flipH="1" flipV="1">
            <a:off x="5272444" y="2081019"/>
            <a:ext cx="3105442" cy="3094892"/>
          </a:xfrm>
          <a:prstGeom prst="blockArc">
            <a:avLst>
              <a:gd name="adj1" fmla="val 10827006"/>
              <a:gd name="adj2" fmla="val 16133680"/>
              <a:gd name="adj3" fmla="val 15323"/>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5400000" scaled="0"/>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pic>
        <p:nvPicPr>
          <p:cNvPr id="61460" name="Picture 73" descr="PDA.png"/>
          <p:cNvPicPr>
            <a:picLocks noChangeAspect="1"/>
          </p:cNvPicPr>
          <p:nvPr/>
        </p:nvPicPr>
        <p:blipFill>
          <a:blip r:embed="rId3"/>
          <a:srcRect/>
          <a:stretch>
            <a:fillRect/>
          </a:stretch>
        </p:blipFill>
        <p:spPr bwMode="auto">
          <a:xfrm>
            <a:off x="8204200" y="3890963"/>
            <a:ext cx="325438" cy="325437"/>
          </a:xfrm>
          <a:prstGeom prst="rect">
            <a:avLst/>
          </a:prstGeom>
          <a:noFill/>
          <a:ln w="9525">
            <a:noFill/>
            <a:miter lim="800000"/>
            <a:headEnd/>
            <a:tailEnd/>
          </a:ln>
        </p:spPr>
      </p:pic>
      <p:pic>
        <p:nvPicPr>
          <p:cNvPr id="61461" name="Picture 74" descr="41.png"/>
          <p:cNvPicPr>
            <a:picLocks noChangeAspect="1"/>
          </p:cNvPicPr>
          <p:nvPr/>
        </p:nvPicPr>
        <p:blipFill>
          <a:blip r:embed="rId4"/>
          <a:srcRect/>
          <a:stretch>
            <a:fillRect/>
          </a:stretch>
        </p:blipFill>
        <p:spPr bwMode="auto">
          <a:xfrm>
            <a:off x="8366125" y="4014788"/>
            <a:ext cx="238125" cy="239712"/>
          </a:xfrm>
          <a:prstGeom prst="rect">
            <a:avLst/>
          </a:prstGeom>
          <a:noFill/>
          <a:ln w="9525">
            <a:noFill/>
            <a:miter lim="800000"/>
            <a:headEnd/>
            <a:tailEnd/>
          </a:ln>
        </p:spPr>
      </p:pic>
      <p:sp>
        <p:nvSpPr>
          <p:cNvPr id="77" name="Block Arc 76"/>
          <p:cNvSpPr/>
          <p:nvPr/>
        </p:nvSpPr>
        <p:spPr bwMode="auto">
          <a:xfrm rot="5400000" flipH="1" flipV="1">
            <a:off x="5024635" y="2075744"/>
            <a:ext cx="3105442" cy="3094892"/>
          </a:xfrm>
          <a:prstGeom prst="blockArc">
            <a:avLst>
              <a:gd name="adj1" fmla="val 10827006"/>
              <a:gd name="adj2" fmla="val 16133680"/>
              <a:gd name="adj3" fmla="val 15323"/>
            </a:avLst>
          </a:prstGeom>
          <a:gradFill flip="none" rotWithShape="1">
            <a:gsLst>
              <a:gs pos="0">
                <a:schemeClr val="tx1">
                  <a:lumMod val="65000"/>
                  <a:lumOff val="35000"/>
                </a:schemeClr>
              </a:gs>
              <a:gs pos="50000">
                <a:schemeClr val="bg1">
                  <a:lumMod val="75000"/>
                </a:schemeClr>
              </a:gs>
              <a:gs pos="85000">
                <a:schemeClr val="bg1">
                  <a:lumMod val="75000"/>
                </a:schemeClr>
              </a:gs>
              <a:gs pos="100000">
                <a:schemeClr val="bg1">
                  <a:lumMod val="95000"/>
                </a:schemeClr>
              </a:gs>
            </a:gsLst>
            <a:lin ang="16200000" scaled="1"/>
            <a:tileRect/>
          </a:gradFill>
          <a:ln w="12700">
            <a:gradFill>
              <a:gsLst>
                <a:gs pos="0">
                  <a:schemeClr val="bg1"/>
                </a:gs>
                <a:gs pos="50000">
                  <a:schemeClr val="bg1">
                    <a:lumMod val="85000"/>
                  </a:schemeClr>
                </a:gs>
                <a:gs pos="100000">
                  <a:schemeClr val="bg1">
                    <a:lumMod val="65000"/>
                  </a:schemeClr>
                </a:gs>
              </a:gsLst>
              <a:lin ang="7800000" scaled="0"/>
            </a:gradFill>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extrusionClr>
              <a:schemeClr val="bg1"/>
            </a:extrusionClr>
            <a:contourClr>
              <a:srgbClr val="3B1515"/>
            </a:contourClr>
          </a:sp3d>
        </p:spPr>
        <p:txBody>
          <a:bodyPr tIns="45718" rIns="91436" bIns="45718"/>
          <a:lstStyle/>
          <a:p>
            <a:pPr eaLnBrk="0" hangingPunct="0">
              <a:defRPr/>
            </a:pPr>
            <a:endParaRPr lang="en-US" sz="1100" b="1" dirty="0">
              <a:effectLst>
                <a:reflection blurRad="6350" stA="50000" endA="300" endPos="50000" dist="29997" dir="5400000" sy="-100000" algn="bl" rotWithShape="0"/>
              </a:effectLst>
              <a:latin typeface="Segoe" pitchFamily="34" charset="0"/>
              <a:ea typeface="ＭＳ Ｐゴシック" charset="-128"/>
              <a:cs typeface="ＭＳ Ｐゴシック" charset="-128"/>
            </a:endParaRPr>
          </a:p>
        </p:txBody>
      </p:sp>
      <p:grpSp>
        <p:nvGrpSpPr>
          <p:cNvPr id="61465" name="Group 71"/>
          <p:cNvGrpSpPr>
            <a:grpSpLocks/>
          </p:cNvGrpSpPr>
          <p:nvPr/>
        </p:nvGrpSpPr>
        <p:grpSpPr bwMode="auto">
          <a:xfrm>
            <a:off x="6013450" y="2101850"/>
            <a:ext cx="1379538" cy="1392238"/>
            <a:chOff x="7647924" y="3456269"/>
            <a:chExt cx="828739" cy="836022"/>
          </a:xfrm>
        </p:grpSpPr>
        <p:sp>
          <p:nvSpPr>
            <p:cNvPr id="79" name="Oval 78"/>
            <p:cNvSpPr/>
            <p:nvPr/>
          </p:nvSpPr>
          <p:spPr bwMode="auto">
            <a:xfrm>
              <a:off x="7647924" y="3456269"/>
              <a:ext cx="828739" cy="836022"/>
            </a:xfrm>
            <a:prstGeom prst="ellipse">
              <a:avLst/>
            </a:prstGeom>
            <a:gradFill flip="none" rotWithShape="1">
              <a:gsLst>
                <a:gs pos="0">
                  <a:schemeClr val="tx1">
                    <a:lumMod val="95000"/>
                    <a:lumOff val="5000"/>
                  </a:schemeClr>
                </a:gs>
                <a:gs pos="81000">
                  <a:schemeClr val="tx1">
                    <a:lumMod val="50000"/>
                    <a:lumOff val="50000"/>
                  </a:schemeClr>
                </a:gs>
                <a:gs pos="100000">
                  <a:schemeClr val="bg1">
                    <a:lumMod val="75000"/>
                  </a:schemeClr>
                </a:gs>
              </a:gsLst>
              <a:lin ang="16200000" scaled="0"/>
              <a:tileRect/>
            </a:gradFill>
            <a:ln w="9525">
              <a:noFill/>
              <a:round/>
              <a:headEnd/>
              <a:tailEnd/>
            </a:ln>
            <a:effectLst>
              <a:outerShdw blurRad="203200" dist="165100" dir="5400000" sx="101000" sy="101000" algn="t" rotWithShape="0">
                <a:prstClr val="black">
                  <a:alpha val="28000"/>
                </a:prstClr>
              </a:outerShdw>
            </a:effectLst>
          </p:spPr>
          <p:txBody>
            <a:bodyPr wrap="none" anchor="ctr"/>
            <a:lstStyle/>
            <a:p>
              <a:pPr algn="ctr" eaLnBrk="0" hangingPunct="0">
                <a:defRPr/>
              </a:pPr>
              <a:endParaRPr lang="en-US" spc="-100" dirty="0">
                <a:ln w="18415" cmpd="sng">
                  <a:noFill/>
                  <a:prstDash val="solid"/>
                </a:ln>
                <a:solidFill>
                  <a:srgbClr val="FFFFFF"/>
                </a:solidFill>
                <a:effectLst>
                  <a:innerShdw blurRad="114300">
                    <a:prstClr val="black"/>
                  </a:innerShdw>
                </a:effectLst>
                <a:latin typeface="Segoe" pitchFamily="34" charset="0"/>
                <a:ea typeface="+mn-ea"/>
              </a:endParaRPr>
            </a:p>
          </p:txBody>
        </p:sp>
        <p:sp>
          <p:nvSpPr>
            <p:cNvPr id="80" name="Flowchart: Connector 79"/>
            <p:cNvSpPr/>
            <p:nvPr/>
          </p:nvSpPr>
          <p:spPr bwMode="auto">
            <a:xfrm>
              <a:off x="7811002" y="3471521"/>
              <a:ext cx="502583" cy="312674"/>
            </a:xfrm>
            <a:prstGeom prst="flowChartConnector">
              <a:avLst/>
            </a:prstGeom>
            <a:gradFill>
              <a:gsLst>
                <a:gs pos="0">
                  <a:schemeClr val="bg1">
                    <a:alpha val="69000"/>
                  </a:schemeClr>
                </a:gs>
                <a:gs pos="50000">
                  <a:schemeClr val="bg1">
                    <a:alpha val="24000"/>
                  </a:schemeClr>
                </a:gs>
                <a:gs pos="100000">
                  <a:schemeClr val="accent1">
                    <a:alpha val="0"/>
                  </a:schemeClr>
                </a:gs>
              </a:gsLst>
              <a:lin ang="5400000" scaled="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grpSp>
      <p:sp>
        <p:nvSpPr>
          <p:cNvPr id="81" name="Rectangle 80"/>
          <p:cNvSpPr/>
          <p:nvPr/>
        </p:nvSpPr>
        <p:spPr>
          <a:xfrm rot="2658466">
            <a:off x="5062970" y="4211483"/>
            <a:ext cx="1513890" cy="432458"/>
          </a:xfrm>
          <a:prstGeom prst="rect">
            <a:avLst/>
          </a:prstGeom>
          <a:effectLst/>
        </p:spPr>
        <p:txBody>
          <a:bodyPr spcFirstLastPara="1" wrap="none">
            <a:prstTxWarp prst="textArchDown">
              <a:avLst>
                <a:gd name="adj" fmla="val 21297353"/>
              </a:avLst>
            </a:prstTxWarp>
            <a:spAutoFit/>
          </a:bodyPr>
          <a:lstStyle/>
          <a:p>
            <a:pPr algn="ctr" eaLnBrk="0" hangingPunct="0">
              <a:defRPr/>
            </a:pPr>
            <a:r>
              <a:rPr lang="en-US" sz="1100" dirty="0">
                <a:latin typeface="Segoe" pitchFamily="34" charset="0"/>
                <a:ea typeface="ＭＳ Ｐゴシック" charset="-128"/>
                <a:cs typeface="ＭＳ Ｐゴシック" charset="-128"/>
              </a:rPr>
              <a:t>EXTERNAL (trusted)</a:t>
            </a:r>
          </a:p>
        </p:txBody>
      </p:sp>
      <p:sp>
        <p:nvSpPr>
          <p:cNvPr id="82" name="Rectangle 81"/>
          <p:cNvSpPr/>
          <p:nvPr/>
        </p:nvSpPr>
        <p:spPr>
          <a:xfrm rot="18678206">
            <a:off x="6894797" y="4131400"/>
            <a:ext cx="1435036" cy="432458"/>
          </a:xfrm>
          <a:prstGeom prst="rect">
            <a:avLst/>
          </a:prstGeom>
          <a:effectLst/>
        </p:spPr>
        <p:txBody>
          <a:bodyPr spcFirstLastPara="1" wrap="none">
            <a:prstTxWarp prst="textArchDown">
              <a:avLst>
                <a:gd name="adj" fmla="val 21297353"/>
              </a:avLst>
            </a:prstTxWarp>
            <a:spAutoFit/>
          </a:bodyPr>
          <a:lstStyle/>
          <a:p>
            <a:pPr algn="ctr" eaLnBrk="0" hangingPunct="0">
              <a:defRPr/>
            </a:pPr>
            <a:r>
              <a:rPr lang="en-US" sz="1100" dirty="0">
                <a:latin typeface="Segoe" pitchFamily="34" charset="0"/>
                <a:ea typeface="ＭＳ Ｐゴシック" charset="-128"/>
                <a:cs typeface="ＭＳ Ｐゴシック" charset="-128"/>
              </a:rPr>
              <a:t>EXTERNAL (un-trusted)</a:t>
            </a:r>
          </a:p>
        </p:txBody>
      </p:sp>
      <p:sp>
        <p:nvSpPr>
          <p:cNvPr id="83" name="Rectangle 82"/>
          <p:cNvSpPr/>
          <p:nvPr/>
        </p:nvSpPr>
        <p:spPr>
          <a:xfrm>
            <a:off x="6010739" y="2175715"/>
            <a:ext cx="1397902" cy="1188814"/>
          </a:xfrm>
          <a:prstGeom prst="rect">
            <a:avLst/>
          </a:prstGeom>
          <a:effectLst/>
        </p:spPr>
        <p:txBody>
          <a:bodyPr spcFirstLastPara="1" wrap="none">
            <a:prstTxWarp prst="textArchDown">
              <a:avLst>
                <a:gd name="adj" fmla="val 20728804"/>
              </a:avLst>
            </a:prstTxWarp>
            <a:spAutoFit/>
          </a:bodyPr>
          <a:lstStyle/>
          <a:p>
            <a:pPr algn="ctr" eaLnBrk="0" hangingPunct="0">
              <a:defRPr/>
            </a:pPr>
            <a:r>
              <a:rPr lang="en-US" sz="900" dirty="0">
                <a:solidFill>
                  <a:schemeClr val="bg1"/>
                </a:solidFill>
                <a:effectLst>
                  <a:outerShdw blurRad="38100" dist="38100" dir="2700000" algn="tl">
                    <a:srgbClr val="000000">
                      <a:alpha val="43137"/>
                    </a:srgbClr>
                  </a:outerShdw>
                </a:effectLst>
                <a:latin typeface="Segoe" pitchFamily="34" charset="0"/>
                <a:ea typeface="ＭＳ Ｐゴシック" charset="-128"/>
                <a:cs typeface="ＭＳ Ｐゴシック" charset="-128"/>
              </a:rPr>
              <a:t>ON-PREMISES</a:t>
            </a:r>
          </a:p>
        </p:txBody>
      </p:sp>
      <p:grpSp>
        <p:nvGrpSpPr>
          <p:cNvPr id="61469" name="Group 83"/>
          <p:cNvGrpSpPr>
            <a:grpSpLocks/>
          </p:cNvGrpSpPr>
          <p:nvPr/>
        </p:nvGrpSpPr>
        <p:grpSpPr bwMode="auto">
          <a:xfrm>
            <a:off x="7699375" y="4578350"/>
            <a:ext cx="473075" cy="365125"/>
            <a:chOff x="5786366" y="4649828"/>
            <a:chExt cx="591656" cy="456917"/>
          </a:xfrm>
        </p:grpSpPr>
        <p:pic>
          <p:nvPicPr>
            <p:cNvPr id="61528" name="Picture 85" descr="Home.png"/>
            <p:cNvPicPr>
              <a:picLocks noChangeAspect="1"/>
            </p:cNvPicPr>
            <p:nvPr/>
          </p:nvPicPr>
          <p:blipFill>
            <a:blip r:embed="rId5"/>
            <a:srcRect/>
            <a:stretch>
              <a:fillRect/>
            </a:stretch>
          </p:blipFill>
          <p:spPr bwMode="auto">
            <a:xfrm>
              <a:off x="5786366" y="4755309"/>
              <a:ext cx="299315" cy="299315"/>
            </a:xfrm>
            <a:prstGeom prst="rect">
              <a:avLst/>
            </a:prstGeom>
            <a:noFill/>
            <a:ln w="9525">
              <a:noFill/>
              <a:miter lim="800000"/>
              <a:headEnd/>
              <a:tailEnd/>
            </a:ln>
          </p:spPr>
        </p:pic>
        <p:pic>
          <p:nvPicPr>
            <p:cNvPr id="61529" name="Picture 86" descr="laptop.png"/>
            <p:cNvPicPr>
              <a:picLocks noChangeAspect="1"/>
            </p:cNvPicPr>
            <p:nvPr/>
          </p:nvPicPr>
          <p:blipFill>
            <a:blip r:embed="rId6">
              <a:grayscl/>
            </a:blip>
            <a:srcRect/>
            <a:stretch>
              <a:fillRect/>
            </a:stretch>
          </p:blipFill>
          <p:spPr bwMode="invGray">
            <a:xfrm>
              <a:off x="5902954" y="4649828"/>
              <a:ext cx="475068" cy="456917"/>
            </a:xfrm>
            <a:prstGeom prst="rect">
              <a:avLst/>
            </a:prstGeom>
            <a:noFill/>
            <a:ln w="9525">
              <a:noFill/>
              <a:miter lim="800000"/>
              <a:headEnd/>
              <a:tailEnd/>
            </a:ln>
          </p:spPr>
        </p:pic>
      </p:grpSp>
      <p:pic>
        <p:nvPicPr>
          <p:cNvPr id="61470" name="Picture 87" descr="laptop.png"/>
          <p:cNvPicPr>
            <a:picLocks noChangeAspect="1"/>
          </p:cNvPicPr>
          <p:nvPr/>
        </p:nvPicPr>
        <p:blipFill>
          <a:blip r:embed="rId6">
            <a:grayscl/>
          </a:blip>
          <a:srcRect/>
          <a:stretch>
            <a:fillRect/>
          </a:stretch>
        </p:blipFill>
        <p:spPr bwMode="invGray">
          <a:xfrm>
            <a:off x="5535613" y="4826000"/>
            <a:ext cx="379412" cy="365125"/>
          </a:xfrm>
          <a:prstGeom prst="rect">
            <a:avLst/>
          </a:prstGeom>
          <a:noFill/>
          <a:ln w="9525">
            <a:noFill/>
            <a:miter lim="800000"/>
            <a:headEnd/>
            <a:tailEnd/>
          </a:ln>
        </p:spPr>
      </p:pic>
      <p:pic>
        <p:nvPicPr>
          <p:cNvPr id="61471" name="Picture 88" descr="laptop.png"/>
          <p:cNvPicPr>
            <a:picLocks noChangeAspect="1"/>
          </p:cNvPicPr>
          <p:nvPr/>
        </p:nvPicPr>
        <p:blipFill>
          <a:blip r:embed="rId6">
            <a:grayscl/>
          </a:blip>
          <a:srcRect/>
          <a:stretch>
            <a:fillRect/>
          </a:stretch>
        </p:blipFill>
        <p:spPr bwMode="invGray">
          <a:xfrm>
            <a:off x="4889500" y="4238625"/>
            <a:ext cx="379413" cy="363538"/>
          </a:xfrm>
          <a:prstGeom prst="rect">
            <a:avLst/>
          </a:prstGeom>
          <a:noFill/>
          <a:ln w="9525">
            <a:noFill/>
            <a:miter lim="800000"/>
            <a:headEnd/>
            <a:tailEnd/>
          </a:ln>
        </p:spPr>
      </p:pic>
      <p:grpSp>
        <p:nvGrpSpPr>
          <p:cNvPr id="61472" name="Group 69"/>
          <p:cNvGrpSpPr>
            <a:grpSpLocks/>
          </p:cNvGrpSpPr>
          <p:nvPr/>
        </p:nvGrpSpPr>
        <p:grpSpPr bwMode="auto">
          <a:xfrm>
            <a:off x="6815138" y="2198688"/>
            <a:ext cx="676275" cy="712787"/>
            <a:chOff x="339134" y="1031752"/>
            <a:chExt cx="914400" cy="965396"/>
          </a:xfrm>
        </p:grpSpPr>
        <p:pic>
          <p:nvPicPr>
            <p:cNvPr id="91" name="Picture 90" descr="Server.png"/>
            <p:cNvPicPr>
              <a:picLocks noChangeAspect="1"/>
            </p:cNvPicPr>
            <p:nvPr/>
          </p:nvPicPr>
          <p:blipFill>
            <a:blip r:embed="rId7"/>
            <a:stretch>
              <a:fillRect/>
            </a:stretch>
          </p:blipFill>
          <p:spPr>
            <a:xfrm>
              <a:off x="339134" y="1083354"/>
              <a:ext cx="914400" cy="913794"/>
            </a:xfrm>
            <a:prstGeom prst="rect">
              <a:avLst/>
            </a:prstGeom>
            <a:effectLst>
              <a:outerShdw blurRad="76200" dir="18900000" sy="23000" kx="-1200000" algn="bl" rotWithShape="0">
                <a:prstClr val="black">
                  <a:alpha val="20000"/>
                </a:prstClr>
              </a:outerShdw>
            </a:effectLst>
          </p:spPr>
        </p:pic>
        <p:grpSp>
          <p:nvGrpSpPr>
            <p:cNvPr id="61524" name="Group 25"/>
            <p:cNvGrpSpPr>
              <a:grpSpLocks/>
            </p:cNvGrpSpPr>
            <p:nvPr/>
          </p:nvGrpSpPr>
          <p:grpSpPr bwMode="auto">
            <a:xfrm>
              <a:off x="936551" y="1031752"/>
              <a:ext cx="260497" cy="869842"/>
              <a:chOff x="6872841" y="3981401"/>
              <a:chExt cx="260497" cy="869842"/>
            </a:xfrm>
          </p:grpSpPr>
          <p:pic>
            <p:nvPicPr>
              <p:cNvPr id="93" name="Picture 92" descr="ux_excel_large.png"/>
              <p:cNvPicPr>
                <a:picLocks noChangeAspect="1"/>
              </p:cNvPicPr>
              <p:nvPr/>
            </p:nvPicPr>
            <p:blipFill>
              <a:blip r:embed="rId8"/>
              <a:stretch>
                <a:fillRect/>
              </a:stretch>
            </p:blipFill>
            <p:spPr>
              <a:xfrm>
                <a:off x="6872145" y="4284565"/>
                <a:ext cx="261871" cy="264463"/>
              </a:xfrm>
              <a:prstGeom prst="rect">
                <a:avLst/>
              </a:prstGeom>
              <a:effectLst>
                <a:outerShdw blurRad="50800" dist="38100" dir="8100000" algn="tr" rotWithShape="0">
                  <a:prstClr val="black">
                    <a:alpha val="40000"/>
                  </a:prstClr>
                </a:outerShdw>
              </a:effectLst>
            </p:spPr>
          </p:pic>
          <p:pic>
            <p:nvPicPr>
              <p:cNvPr id="94" name="Picture 93" descr="ux_powerPoint_large.png"/>
              <p:cNvPicPr>
                <a:picLocks noChangeAspect="1"/>
              </p:cNvPicPr>
              <p:nvPr/>
            </p:nvPicPr>
            <p:blipFill>
              <a:blip r:embed="rId9"/>
              <a:stretch>
                <a:fillRect/>
              </a:stretch>
            </p:blipFill>
            <p:spPr>
              <a:xfrm>
                <a:off x="6872145" y="4587730"/>
                <a:ext cx="261871" cy="264462"/>
              </a:xfrm>
              <a:prstGeom prst="rect">
                <a:avLst/>
              </a:prstGeom>
              <a:effectLst>
                <a:outerShdw blurRad="50800" dist="38100" dir="8100000" algn="tr" rotWithShape="0">
                  <a:prstClr val="black">
                    <a:alpha val="40000"/>
                  </a:prstClr>
                </a:outerShdw>
              </a:effectLst>
            </p:spPr>
          </p:pic>
          <p:pic>
            <p:nvPicPr>
              <p:cNvPr id="95" name="Picture 94" descr="ux_word_large.png"/>
              <p:cNvPicPr>
                <a:picLocks noChangeAspect="1"/>
              </p:cNvPicPr>
              <p:nvPr/>
            </p:nvPicPr>
            <p:blipFill>
              <a:blip r:embed="rId10"/>
              <a:stretch>
                <a:fillRect/>
              </a:stretch>
            </p:blipFill>
            <p:spPr>
              <a:xfrm>
                <a:off x="6872145" y="3981401"/>
                <a:ext cx="261871" cy="264462"/>
              </a:xfrm>
              <a:prstGeom prst="rect">
                <a:avLst/>
              </a:prstGeom>
              <a:effectLst>
                <a:outerShdw blurRad="50800" dist="38100" dir="8100000" algn="tr" rotWithShape="0">
                  <a:prstClr val="black">
                    <a:alpha val="40000"/>
                  </a:prstClr>
                </a:outerShdw>
              </a:effectLst>
            </p:spPr>
          </p:pic>
        </p:grpSp>
      </p:grpSp>
      <p:grpSp>
        <p:nvGrpSpPr>
          <p:cNvPr id="61473" name="Group 95"/>
          <p:cNvGrpSpPr>
            <a:grpSpLocks/>
          </p:cNvGrpSpPr>
          <p:nvPr/>
        </p:nvGrpSpPr>
        <p:grpSpPr bwMode="auto">
          <a:xfrm>
            <a:off x="5946775" y="2235200"/>
            <a:ext cx="723900" cy="676275"/>
            <a:chOff x="5645052" y="2952266"/>
            <a:chExt cx="723207" cy="676522"/>
          </a:xfrm>
        </p:grpSpPr>
        <p:pic>
          <p:nvPicPr>
            <p:cNvPr id="97" name="Picture 96" descr="Server.png"/>
            <p:cNvPicPr>
              <a:picLocks noChangeAspect="1"/>
            </p:cNvPicPr>
            <p:nvPr/>
          </p:nvPicPr>
          <p:blipFill>
            <a:blip r:embed="rId7"/>
            <a:stretch>
              <a:fillRect/>
            </a:stretch>
          </p:blipFill>
          <p:spPr>
            <a:xfrm>
              <a:off x="5645052" y="2952266"/>
              <a:ext cx="677214" cy="676522"/>
            </a:xfrm>
            <a:prstGeom prst="rect">
              <a:avLst/>
            </a:prstGeom>
            <a:effectLst>
              <a:outerShdw blurRad="76200" dir="18900000" sy="23000" kx="-1200000" algn="bl" rotWithShape="0">
                <a:prstClr val="black">
                  <a:alpha val="20000"/>
                </a:prstClr>
              </a:outerShdw>
            </a:effectLst>
          </p:spPr>
        </p:pic>
        <p:grpSp>
          <p:nvGrpSpPr>
            <p:cNvPr id="61520" name="Group 23"/>
            <p:cNvGrpSpPr>
              <a:grpSpLocks/>
            </p:cNvGrpSpPr>
            <p:nvPr/>
          </p:nvGrpSpPr>
          <p:grpSpPr bwMode="auto">
            <a:xfrm>
              <a:off x="5948524" y="3148641"/>
              <a:ext cx="419735" cy="412739"/>
              <a:chOff x="4818743" y="4971142"/>
              <a:chExt cx="889492" cy="874667"/>
            </a:xfrm>
          </p:grpSpPr>
          <p:pic>
            <p:nvPicPr>
              <p:cNvPr id="61521" name="Picture 4" descr="C:\Documents and Settings\ashish.joshi\My Documents\My Pictures\Microsoft Clip Organizer\j0431536.png"/>
              <p:cNvPicPr>
                <a:picLocks noChangeAspect="1" noChangeArrowheads="1"/>
              </p:cNvPicPr>
              <p:nvPr/>
            </p:nvPicPr>
            <p:blipFill>
              <a:blip r:embed="rId11"/>
              <a:srcRect/>
              <a:stretch>
                <a:fillRect/>
              </a:stretch>
            </p:blipFill>
            <p:spPr bwMode="auto">
              <a:xfrm>
                <a:off x="4818743" y="4971142"/>
                <a:ext cx="889492" cy="874667"/>
              </a:xfrm>
              <a:prstGeom prst="rect">
                <a:avLst/>
              </a:prstGeom>
              <a:noFill/>
              <a:ln w="9525">
                <a:noFill/>
                <a:miter lim="800000"/>
                <a:headEnd/>
                <a:tailEnd/>
              </a:ln>
            </p:spPr>
          </p:pic>
          <p:pic>
            <p:nvPicPr>
              <p:cNvPr id="61522" name="Picture 99" descr="Untitled-1.png"/>
              <p:cNvPicPr>
                <a:picLocks noChangeAspect="1"/>
              </p:cNvPicPr>
              <p:nvPr/>
            </p:nvPicPr>
            <p:blipFill>
              <a:blip r:embed="rId12"/>
              <a:srcRect/>
              <a:stretch>
                <a:fillRect/>
              </a:stretch>
            </p:blipFill>
            <p:spPr bwMode="auto">
              <a:xfrm rot="-1799854">
                <a:off x="4932715" y="5187787"/>
                <a:ext cx="539033" cy="114994"/>
              </a:xfrm>
              <a:prstGeom prst="rect">
                <a:avLst/>
              </a:prstGeom>
              <a:noFill/>
              <a:ln w="9525">
                <a:noFill/>
                <a:miter lim="800000"/>
                <a:headEnd/>
                <a:tailEnd/>
              </a:ln>
            </p:spPr>
          </p:pic>
        </p:grpSp>
      </p:grpSp>
      <p:grpSp>
        <p:nvGrpSpPr>
          <p:cNvPr id="61474" name="Group 100"/>
          <p:cNvGrpSpPr>
            <a:grpSpLocks/>
          </p:cNvGrpSpPr>
          <p:nvPr/>
        </p:nvGrpSpPr>
        <p:grpSpPr bwMode="auto">
          <a:xfrm>
            <a:off x="6380163" y="2551113"/>
            <a:ext cx="808037" cy="676275"/>
            <a:chOff x="5991004" y="3009100"/>
            <a:chExt cx="1226781" cy="1026410"/>
          </a:xfrm>
        </p:grpSpPr>
        <p:pic>
          <p:nvPicPr>
            <p:cNvPr id="102" name="Picture 101" descr="Server.png"/>
            <p:cNvPicPr>
              <a:picLocks noChangeAspect="1"/>
            </p:cNvPicPr>
            <p:nvPr/>
          </p:nvPicPr>
          <p:blipFill>
            <a:blip r:embed="rId7"/>
            <a:stretch>
              <a:fillRect/>
            </a:stretch>
          </p:blipFill>
          <p:spPr>
            <a:xfrm>
              <a:off x="5991004" y="3009100"/>
              <a:ext cx="1026737" cy="1026410"/>
            </a:xfrm>
            <a:prstGeom prst="rect">
              <a:avLst/>
            </a:prstGeom>
            <a:effectLst>
              <a:outerShdw blurRad="76200" dir="18900000" sy="23000" kx="-1200000" algn="bl" rotWithShape="0">
                <a:prstClr val="black">
                  <a:alpha val="20000"/>
                </a:prstClr>
              </a:outerShdw>
            </a:effectLst>
          </p:spPr>
        </p:pic>
        <p:pic>
          <p:nvPicPr>
            <p:cNvPr id="103" name="Picture 20" descr="Double Folder.png"/>
            <p:cNvPicPr>
              <a:picLocks noChangeAspect="1"/>
            </p:cNvPicPr>
            <p:nvPr/>
          </p:nvPicPr>
          <p:blipFill>
            <a:blip r:embed="rId13"/>
            <a:stretch>
              <a:fillRect/>
            </a:stretch>
          </p:blipFill>
          <p:spPr>
            <a:xfrm>
              <a:off x="6620060" y="3293411"/>
              <a:ext cx="597725" cy="597534"/>
            </a:xfrm>
            <a:prstGeom prst="rect">
              <a:avLst/>
            </a:prstGeom>
            <a:effectLst>
              <a:outerShdw blurRad="50800" dist="38100" dir="10800000" algn="r" rotWithShape="0">
                <a:prstClr val="black">
                  <a:alpha val="40000"/>
                </a:prstClr>
              </a:outerShdw>
            </a:effectLst>
          </p:spPr>
        </p:pic>
      </p:grpSp>
      <p:pic>
        <p:nvPicPr>
          <p:cNvPr id="61475" name="Picture 103" descr="Untitled-1.png"/>
          <p:cNvPicPr>
            <a:picLocks noChangeAspect="1"/>
          </p:cNvPicPr>
          <p:nvPr/>
        </p:nvPicPr>
        <p:blipFill>
          <a:blip r:embed="rId14"/>
          <a:srcRect/>
          <a:stretch>
            <a:fillRect/>
          </a:stretch>
        </p:blipFill>
        <p:spPr bwMode="auto">
          <a:xfrm>
            <a:off x="6753225" y="2730500"/>
            <a:ext cx="71438" cy="333375"/>
          </a:xfrm>
          <a:prstGeom prst="rect">
            <a:avLst/>
          </a:prstGeom>
          <a:noFill/>
          <a:ln w="9525">
            <a:noFill/>
            <a:miter lim="800000"/>
            <a:headEnd/>
            <a:tailEnd/>
          </a:ln>
        </p:spPr>
      </p:pic>
      <p:pic>
        <p:nvPicPr>
          <p:cNvPr id="61476" name="Picture 104" descr="Untitled-1.png"/>
          <p:cNvPicPr>
            <a:picLocks noChangeAspect="1"/>
          </p:cNvPicPr>
          <p:nvPr/>
        </p:nvPicPr>
        <p:blipFill>
          <a:blip r:embed="rId14"/>
          <a:srcRect/>
          <a:stretch>
            <a:fillRect/>
          </a:stretch>
        </p:blipFill>
        <p:spPr bwMode="auto">
          <a:xfrm>
            <a:off x="7196138" y="2374900"/>
            <a:ext cx="71437" cy="333375"/>
          </a:xfrm>
          <a:prstGeom prst="rect">
            <a:avLst/>
          </a:prstGeom>
          <a:noFill/>
          <a:ln w="9525">
            <a:noFill/>
            <a:miter lim="800000"/>
            <a:headEnd/>
            <a:tailEnd/>
          </a:ln>
        </p:spPr>
      </p:pic>
      <p:cxnSp>
        <p:nvCxnSpPr>
          <p:cNvPr id="106" name="Straight Connector 105"/>
          <p:cNvCxnSpPr/>
          <p:nvPr/>
        </p:nvCxnSpPr>
        <p:spPr bwMode="auto">
          <a:xfrm rot="5400000">
            <a:off x="5549106" y="3555207"/>
            <a:ext cx="1058863" cy="660400"/>
          </a:xfrm>
          <a:prstGeom prst="line">
            <a:avLst/>
          </a:prstGeom>
          <a:solidFill>
            <a:schemeClr val="accent1"/>
          </a:solidFill>
          <a:ln w="19050" cap="flat" cmpd="sng" algn="ctr">
            <a:solidFill>
              <a:schemeClr val="tx2">
                <a:lumMod val="50000"/>
                <a:lumOff val="50000"/>
              </a:schemeClr>
            </a:solidFill>
            <a:prstDash val="solid"/>
            <a:round/>
            <a:headEnd type="triangle" w="med" len="med"/>
            <a:tailEnd type="triangle" w="med" len="med"/>
          </a:ln>
          <a:effectLst/>
        </p:spPr>
      </p:cxnSp>
      <p:cxnSp>
        <p:nvCxnSpPr>
          <p:cNvPr id="107" name="Straight Connector 106"/>
          <p:cNvCxnSpPr/>
          <p:nvPr/>
        </p:nvCxnSpPr>
        <p:spPr bwMode="auto">
          <a:xfrm rot="16200000" flipH="1">
            <a:off x="6754813" y="3576637"/>
            <a:ext cx="1087438" cy="646113"/>
          </a:xfrm>
          <a:prstGeom prst="line">
            <a:avLst/>
          </a:prstGeom>
          <a:solidFill>
            <a:schemeClr val="accent1"/>
          </a:solidFill>
          <a:ln w="19050" cap="flat" cmpd="sng" algn="ctr">
            <a:solidFill>
              <a:schemeClr val="tx2">
                <a:lumMod val="50000"/>
                <a:lumOff val="50000"/>
              </a:schemeClr>
            </a:solidFill>
            <a:prstDash val="solid"/>
            <a:round/>
            <a:headEnd type="triangle" w="med" len="med"/>
            <a:tailEnd type="triangle" w="med" len="med"/>
          </a:ln>
          <a:effectLst/>
        </p:spPr>
      </p:cxnSp>
      <p:pic>
        <p:nvPicPr>
          <p:cNvPr id="61479" name="Picture 107" descr="41.png"/>
          <p:cNvPicPr>
            <a:picLocks noChangeAspect="1"/>
          </p:cNvPicPr>
          <p:nvPr/>
        </p:nvPicPr>
        <p:blipFill>
          <a:blip r:embed="rId4"/>
          <a:srcRect/>
          <a:stretch>
            <a:fillRect/>
          </a:stretch>
        </p:blipFill>
        <p:spPr bwMode="auto">
          <a:xfrm>
            <a:off x="5803900" y="4951413"/>
            <a:ext cx="239713" cy="239712"/>
          </a:xfrm>
          <a:prstGeom prst="rect">
            <a:avLst/>
          </a:prstGeom>
          <a:noFill/>
          <a:ln w="9525">
            <a:noFill/>
            <a:miter lim="800000"/>
            <a:headEnd/>
            <a:tailEnd/>
          </a:ln>
        </p:spPr>
      </p:pic>
      <p:pic>
        <p:nvPicPr>
          <p:cNvPr id="61480" name="Picture 108" descr="41.png"/>
          <p:cNvPicPr>
            <a:picLocks noChangeAspect="1"/>
          </p:cNvPicPr>
          <p:nvPr/>
        </p:nvPicPr>
        <p:blipFill>
          <a:blip r:embed="rId4"/>
          <a:srcRect/>
          <a:stretch>
            <a:fillRect/>
          </a:stretch>
        </p:blipFill>
        <p:spPr bwMode="auto">
          <a:xfrm>
            <a:off x="8039100" y="4703763"/>
            <a:ext cx="239713" cy="239712"/>
          </a:xfrm>
          <a:prstGeom prst="rect">
            <a:avLst/>
          </a:prstGeom>
          <a:noFill/>
          <a:ln w="9525">
            <a:noFill/>
            <a:miter lim="800000"/>
            <a:headEnd/>
            <a:tailEnd/>
          </a:ln>
        </p:spPr>
      </p:pic>
      <p:pic>
        <p:nvPicPr>
          <p:cNvPr id="61481" name="Picture 109" descr="41.png"/>
          <p:cNvPicPr>
            <a:picLocks noChangeAspect="1"/>
          </p:cNvPicPr>
          <p:nvPr/>
        </p:nvPicPr>
        <p:blipFill>
          <a:blip r:embed="rId4"/>
          <a:srcRect/>
          <a:stretch>
            <a:fillRect/>
          </a:stretch>
        </p:blipFill>
        <p:spPr bwMode="auto">
          <a:xfrm>
            <a:off x="5180013" y="4370388"/>
            <a:ext cx="239712" cy="239712"/>
          </a:xfrm>
          <a:prstGeom prst="rect">
            <a:avLst/>
          </a:prstGeom>
          <a:noFill/>
          <a:ln w="9525">
            <a:noFill/>
            <a:miter lim="800000"/>
            <a:headEnd/>
            <a:tailEnd/>
          </a:ln>
        </p:spPr>
      </p:pic>
      <p:grpSp>
        <p:nvGrpSpPr>
          <p:cNvPr id="61482" name="Group 110"/>
          <p:cNvGrpSpPr>
            <a:grpSpLocks/>
          </p:cNvGrpSpPr>
          <p:nvPr/>
        </p:nvGrpSpPr>
        <p:grpSpPr bwMode="auto">
          <a:xfrm>
            <a:off x="7378700" y="4941888"/>
            <a:ext cx="314325" cy="179387"/>
            <a:chOff x="6943129" y="4256294"/>
            <a:chExt cx="314014" cy="179817"/>
          </a:xfrm>
        </p:grpSpPr>
        <p:pic>
          <p:nvPicPr>
            <p:cNvPr id="112" name="Picture 12" descr="E:\DVD_ART34\Artwork_Imagery\Icons - Illustrations\_WINDOWS SERVER ICONS\Hardware\Hard  Drive storage.png"/>
            <p:cNvPicPr>
              <a:picLocks noChangeAspect="1" noChangeArrowheads="1"/>
            </p:cNvPicPr>
            <p:nvPr/>
          </p:nvPicPr>
          <p:blipFill>
            <a:blip r:embed="rId15"/>
            <a:srcRect/>
            <a:stretch>
              <a:fillRect/>
            </a:stretch>
          </p:blipFill>
          <p:spPr bwMode="auto">
            <a:xfrm>
              <a:off x="6943129" y="4299259"/>
              <a:ext cx="314014" cy="136852"/>
            </a:xfrm>
            <a:prstGeom prst="rect">
              <a:avLst/>
            </a:prstGeom>
            <a:ln>
              <a:noFill/>
            </a:ln>
            <a:effectLst>
              <a:outerShdw blurRad="50800" dist="38100" dir="2700000" algn="tl" rotWithShape="0">
                <a:prstClr val="black">
                  <a:alpha val="40000"/>
                </a:prstClr>
              </a:outerShdw>
            </a:effectLst>
          </p:spPr>
        </p:pic>
        <p:pic>
          <p:nvPicPr>
            <p:cNvPr id="113" name="Picture 12" descr="E:\DVD_ART34\Artwork_Imagery\Icons - Illustrations\_WINDOWS SERVER ICONS\Hardware\Hard  Drive storage.png"/>
            <p:cNvPicPr>
              <a:picLocks noChangeAspect="1" noChangeArrowheads="1"/>
            </p:cNvPicPr>
            <p:nvPr/>
          </p:nvPicPr>
          <p:blipFill>
            <a:blip r:embed="rId15"/>
            <a:srcRect/>
            <a:stretch>
              <a:fillRect/>
            </a:stretch>
          </p:blipFill>
          <p:spPr bwMode="auto">
            <a:xfrm>
              <a:off x="6943129" y="4256294"/>
              <a:ext cx="314014" cy="136852"/>
            </a:xfrm>
            <a:prstGeom prst="rect">
              <a:avLst/>
            </a:prstGeom>
            <a:ln>
              <a:noFill/>
            </a:ln>
            <a:effectLst>
              <a:outerShdw blurRad="50800" dist="38100" dir="2700000" algn="tl" rotWithShape="0">
                <a:prstClr val="black">
                  <a:alpha val="40000"/>
                </a:prstClr>
              </a:outerShdw>
            </a:effectLst>
          </p:spPr>
        </p:pic>
      </p:grpSp>
      <p:pic>
        <p:nvPicPr>
          <p:cNvPr id="61483" name="Picture 41" descr="cruzer-micro-512 copy"/>
          <p:cNvPicPr>
            <a:picLocks noChangeAspect="1" noChangeArrowheads="1"/>
          </p:cNvPicPr>
          <p:nvPr/>
        </p:nvPicPr>
        <p:blipFill>
          <a:blip r:embed="rId16"/>
          <a:srcRect/>
          <a:stretch>
            <a:fillRect/>
          </a:stretch>
        </p:blipFill>
        <p:spPr bwMode="auto">
          <a:xfrm>
            <a:off x="8053388" y="4298950"/>
            <a:ext cx="212725" cy="207963"/>
          </a:xfrm>
          <a:prstGeom prst="rect">
            <a:avLst/>
          </a:prstGeom>
          <a:noFill/>
          <a:ln w="9525">
            <a:noFill/>
            <a:miter lim="800000"/>
            <a:headEnd/>
            <a:tailEnd/>
          </a:ln>
        </p:spPr>
      </p:pic>
      <p:grpSp>
        <p:nvGrpSpPr>
          <p:cNvPr id="61484" name="Group 268"/>
          <p:cNvGrpSpPr>
            <a:grpSpLocks/>
          </p:cNvGrpSpPr>
          <p:nvPr/>
        </p:nvGrpSpPr>
        <p:grpSpPr bwMode="auto">
          <a:xfrm>
            <a:off x="4960938" y="1890713"/>
            <a:ext cx="563562" cy="547687"/>
            <a:chOff x="819150" y="5372099"/>
            <a:chExt cx="1030741" cy="1000125"/>
          </a:xfrm>
        </p:grpSpPr>
        <p:pic>
          <p:nvPicPr>
            <p:cNvPr id="116" name="Picture 115" descr="ux_laptop_clean_large.png"/>
            <p:cNvPicPr>
              <a:picLocks noChangeAspect="1"/>
            </p:cNvPicPr>
            <p:nvPr/>
          </p:nvPicPr>
          <p:blipFill>
            <a:blip r:embed="rId17"/>
            <a:stretch>
              <a:fillRect/>
            </a:stretch>
          </p:blipFill>
          <p:spPr>
            <a:xfrm flipH="1">
              <a:off x="819150" y="5372099"/>
              <a:ext cx="1030741" cy="1000125"/>
            </a:xfrm>
            <a:prstGeom prst="rect">
              <a:avLst/>
            </a:prstGeom>
            <a:effectLst>
              <a:outerShdw blurRad="50800" dist="38100" dir="5400000" algn="t" rotWithShape="0">
                <a:prstClr val="black">
                  <a:alpha val="40000"/>
                </a:prstClr>
              </a:outerShdw>
            </a:effectLst>
          </p:spPr>
        </p:pic>
        <p:pic>
          <p:nvPicPr>
            <p:cNvPr id="61514" name="Picture 116" descr="7.png"/>
            <p:cNvPicPr>
              <a:picLocks noChangeAspect="1"/>
            </p:cNvPicPr>
            <p:nvPr/>
          </p:nvPicPr>
          <p:blipFill>
            <a:blip r:embed="rId18"/>
            <a:srcRect/>
            <a:stretch>
              <a:fillRect/>
            </a:stretch>
          </p:blipFill>
          <p:spPr bwMode="auto">
            <a:xfrm rot="522620">
              <a:off x="1234822" y="5483787"/>
              <a:ext cx="421861" cy="460922"/>
            </a:xfrm>
            <a:prstGeom prst="rect">
              <a:avLst/>
            </a:prstGeom>
            <a:noFill/>
            <a:ln w="9525">
              <a:noFill/>
              <a:miter lim="800000"/>
              <a:headEnd/>
              <a:tailEnd/>
            </a:ln>
          </p:spPr>
        </p:pic>
      </p:grpSp>
      <p:sp>
        <p:nvSpPr>
          <p:cNvPr id="118" name="Rectangle 117"/>
          <p:cNvSpPr/>
          <p:nvPr/>
        </p:nvSpPr>
        <p:spPr>
          <a:xfrm rot="18844290">
            <a:off x="5249574" y="1609195"/>
            <a:ext cx="936342" cy="432458"/>
          </a:xfrm>
          <a:prstGeom prst="rect">
            <a:avLst/>
          </a:prstGeom>
          <a:effectLst/>
        </p:spPr>
        <p:txBody>
          <a:bodyPr spcFirstLastPara="1" wrap="none">
            <a:prstTxWarp prst="textArchUp">
              <a:avLst/>
            </a:prstTxWarp>
            <a:spAutoFit/>
          </a:bodyPr>
          <a:lstStyle/>
          <a:p>
            <a:pPr algn="ctr" eaLnBrk="0" hangingPunct="0">
              <a:defRPr/>
            </a:pPr>
            <a:r>
              <a:rPr lang="en-US" sz="1100" dirty="0">
                <a:latin typeface="Segoe" pitchFamily="34" charset="0"/>
                <a:ea typeface="ＭＳ Ｐゴシック" charset="-128"/>
                <a:cs typeface="ＭＳ Ｐゴシック" charset="-128"/>
              </a:rPr>
              <a:t>TRUSTED</a:t>
            </a:r>
          </a:p>
        </p:txBody>
      </p:sp>
      <p:sp>
        <p:nvSpPr>
          <p:cNvPr id="119" name="Rectangle 118"/>
          <p:cNvSpPr/>
          <p:nvPr/>
        </p:nvSpPr>
        <p:spPr bwMode="auto">
          <a:xfrm rot="18267932">
            <a:off x="5817612" y="3932145"/>
            <a:ext cx="304800" cy="266700"/>
          </a:xfrm>
          <a:prstGeom prst="rect">
            <a:avLst/>
          </a:prstGeom>
          <a:solidFill>
            <a:schemeClr val="bg1">
              <a:lumMod val="95000"/>
              <a:alpha val="76000"/>
            </a:schemeClr>
          </a:solidFill>
          <a:ln w="22225" cap="flat" cmpd="sng" algn="ctr">
            <a:noFill/>
            <a:prstDash val="solid"/>
            <a:round/>
            <a:headEnd type="none" w="med" len="med"/>
            <a:tailEnd type="none" w="med" len="med"/>
          </a:ln>
          <a:effectLst/>
        </p:spPr>
        <p:txBody>
          <a:bodyPr lIns="0" tIns="0" rIns="0" bIns="0" anchor="ctr"/>
          <a:lstStyle/>
          <a:p>
            <a:pPr algn="ctr" eaLnBrk="0" hangingPunct="0">
              <a:defRPr/>
            </a:pP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SSL VPN</a:t>
            </a:r>
            <a:endPar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endParaRPr>
          </a:p>
        </p:txBody>
      </p:sp>
      <p:pic>
        <p:nvPicPr>
          <p:cNvPr id="61487" name="Picture 3" descr="C:\Users\joel.sloss.ADVAIYA\Desktop\Logos\Forefront Unified Access Gateway\forefront unified access gateway grid bl h.png"/>
          <p:cNvPicPr>
            <a:picLocks noChangeAspect="1" noChangeArrowheads="1"/>
          </p:cNvPicPr>
          <p:nvPr/>
        </p:nvPicPr>
        <p:blipFill>
          <a:blip r:embed="rId19"/>
          <a:srcRect/>
          <a:stretch>
            <a:fillRect/>
          </a:stretch>
        </p:blipFill>
        <p:spPr bwMode="auto">
          <a:xfrm>
            <a:off x="6275388" y="3595688"/>
            <a:ext cx="852487" cy="220662"/>
          </a:xfrm>
          <a:prstGeom prst="rect">
            <a:avLst/>
          </a:prstGeom>
          <a:noFill/>
          <a:ln w="9525">
            <a:noFill/>
            <a:miter lim="800000"/>
            <a:headEnd/>
            <a:tailEnd/>
          </a:ln>
        </p:spPr>
      </p:pic>
      <p:sp>
        <p:nvSpPr>
          <p:cNvPr id="121" name="Rectangle 120"/>
          <p:cNvSpPr/>
          <p:nvPr/>
        </p:nvSpPr>
        <p:spPr bwMode="auto">
          <a:xfrm rot="3600000">
            <a:off x="7261781" y="3953916"/>
            <a:ext cx="304800" cy="266700"/>
          </a:xfrm>
          <a:prstGeom prst="rect">
            <a:avLst/>
          </a:prstGeom>
          <a:solidFill>
            <a:schemeClr val="bg1">
              <a:lumMod val="95000"/>
              <a:alpha val="76000"/>
            </a:schemeClr>
          </a:solidFill>
          <a:ln w="22225" cap="flat" cmpd="sng" algn="ctr">
            <a:noFill/>
            <a:prstDash val="solid"/>
            <a:round/>
            <a:headEnd type="none" w="med" len="med"/>
            <a:tailEnd type="none" w="med" len="med"/>
          </a:ln>
          <a:effectLst/>
        </p:spPr>
        <p:txBody>
          <a:bodyPr lIns="0" tIns="0" rIns="0" bIns="0" anchor="ctr"/>
          <a:lstStyle/>
          <a:p>
            <a:pPr algn="ctr" eaLnBrk="0" hangingPunct="0">
              <a:defRPr/>
            </a:pPr>
            <a:r>
              <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rPr>
              <a:t>SSL VPN</a:t>
            </a:r>
            <a:endParaRPr lang="en-US" sz="1000" b="1" dirty="0">
              <a:gradFill>
                <a:gsLst>
                  <a:gs pos="1000">
                    <a:schemeClr val="bg2">
                      <a:lumMod val="50000"/>
                    </a:schemeClr>
                  </a:gs>
                  <a:gs pos="100000">
                    <a:schemeClr val="tx2"/>
                  </a:gs>
                </a:gsLst>
                <a:lin ang="5400000" scaled="0"/>
              </a:gradFill>
              <a:latin typeface="+mj-lt"/>
              <a:ea typeface="ＭＳ Ｐゴシック" charset="-128"/>
              <a:cs typeface="ＭＳ Ｐゴシック" charset="-128"/>
            </a:endParaRPr>
          </a:p>
        </p:txBody>
      </p:sp>
      <p:pic>
        <p:nvPicPr>
          <p:cNvPr id="61489" name="Picture 121" descr="41.png"/>
          <p:cNvPicPr>
            <a:picLocks noChangeAspect="1"/>
          </p:cNvPicPr>
          <p:nvPr/>
        </p:nvPicPr>
        <p:blipFill>
          <a:blip r:embed="rId4"/>
          <a:srcRect/>
          <a:stretch>
            <a:fillRect/>
          </a:stretch>
        </p:blipFill>
        <p:spPr bwMode="auto">
          <a:xfrm>
            <a:off x="7627938" y="4884738"/>
            <a:ext cx="238125" cy="239712"/>
          </a:xfrm>
          <a:prstGeom prst="rect">
            <a:avLst/>
          </a:prstGeom>
          <a:noFill/>
          <a:ln w="9525">
            <a:noFill/>
            <a:miter lim="800000"/>
            <a:headEnd/>
            <a:tailEnd/>
          </a:ln>
        </p:spPr>
      </p:pic>
      <p:pic>
        <p:nvPicPr>
          <p:cNvPr id="61490" name="Picture 122" descr="41.png"/>
          <p:cNvPicPr>
            <a:picLocks noChangeAspect="1"/>
          </p:cNvPicPr>
          <p:nvPr/>
        </p:nvPicPr>
        <p:blipFill>
          <a:blip r:embed="rId4"/>
          <a:srcRect/>
          <a:stretch>
            <a:fillRect/>
          </a:stretch>
        </p:blipFill>
        <p:spPr bwMode="auto">
          <a:xfrm>
            <a:off x="8207375" y="4208463"/>
            <a:ext cx="239713" cy="239712"/>
          </a:xfrm>
          <a:prstGeom prst="rect">
            <a:avLst/>
          </a:prstGeom>
          <a:noFill/>
          <a:ln w="9525">
            <a:noFill/>
            <a:miter lim="800000"/>
            <a:headEnd/>
            <a:tailEnd/>
          </a:ln>
        </p:spPr>
      </p:pic>
      <p:pic>
        <p:nvPicPr>
          <p:cNvPr id="61491" name="Picture 123" descr="41.png"/>
          <p:cNvPicPr>
            <a:picLocks noChangeAspect="1"/>
          </p:cNvPicPr>
          <p:nvPr/>
        </p:nvPicPr>
        <p:blipFill>
          <a:blip r:embed="rId20"/>
          <a:srcRect/>
          <a:stretch>
            <a:fillRect/>
          </a:stretch>
        </p:blipFill>
        <p:spPr bwMode="auto">
          <a:xfrm>
            <a:off x="6310313" y="2700338"/>
            <a:ext cx="163512" cy="163512"/>
          </a:xfrm>
          <a:prstGeom prst="rect">
            <a:avLst/>
          </a:prstGeom>
          <a:noFill/>
          <a:ln w="9525">
            <a:noFill/>
            <a:miter lim="800000"/>
            <a:headEnd/>
            <a:tailEnd/>
          </a:ln>
        </p:spPr>
      </p:pic>
      <p:pic>
        <p:nvPicPr>
          <p:cNvPr id="61492" name="Picture 124" descr="41.png"/>
          <p:cNvPicPr>
            <a:picLocks noChangeAspect="1"/>
          </p:cNvPicPr>
          <p:nvPr/>
        </p:nvPicPr>
        <p:blipFill>
          <a:blip r:embed="rId20"/>
          <a:srcRect/>
          <a:stretch>
            <a:fillRect/>
          </a:stretch>
        </p:blipFill>
        <p:spPr bwMode="auto">
          <a:xfrm>
            <a:off x="6786563" y="2998788"/>
            <a:ext cx="163512" cy="163512"/>
          </a:xfrm>
          <a:prstGeom prst="rect">
            <a:avLst/>
          </a:prstGeom>
          <a:noFill/>
          <a:ln w="9525">
            <a:noFill/>
            <a:miter lim="800000"/>
            <a:headEnd/>
            <a:tailEnd/>
          </a:ln>
        </p:spPr>
      </p:pic>
      <p:pic>
        <p:nvPicPr>
          <p:cNvPr id="61493" name="Picture 125" descr="41.png"/>
          <p:cNvPicPr>
            <a:picLocks noChangeAspect="1"/>
          </p:cNvPicPr>
          <p:nvPr/>
        </p:nvPicPr>
        <p:blipFill>
          <a:blip r:embed="rId20"/>
          <a:srcRect/>
          <a:stretch>
            <a:fillRect/>
          </a:stretch>
        </p:blipFill>
        <p:spPr bwMode="auto">
          <a:xfrm>
            <a:off x="7158038" y="2708275"/>
            <a:ext cx="163512" cy="163513"/>
          </a:xfrm>
          <a:prstGeom prst="rect">
            <a:avLst/>
          </a:prstGeom>
          <a:noFill/>
          <a:ln w="9525">
            <a:noFill/>
            <a:miter lim="800000"/>
            <a:headEnd/>
            <a:tailEnd/>
          </a:ln>
        </p:spPr>
      </p:pic>
      <p:pic>
        <p:nvPicPr>
          <p:cNvPr id="61494" name="Picture 3"/>
          <p:cNvPicPr>
            <a:picLocks noChangeAspect="1" noChangeArrowheads="1"/>
          </p:cNvPicPr>
          <p:nvPr/>
        </p:nvPicPr>
        <p:blipFill>
          <a:blip r:embed="rId21"/>
          <a:srcRect/>
          <a:stretch>
            <a:fillRect/>
          </a:stretch>
        </p:blipFill>
        <p:spPr bwMode="auto">
          <a:xfrm>
            <a:off x="601663" y="6072188"/>
            <a:ext cx="598487" cy="511175"/>
          </a:xfrm>
          <a:prstGeom prst="rect">
            <a:avLst/>
          </a:prstGeom>
          <a:noFill/>
          <a:ln w="9525">
            <a:noFill/>
            <a:miter lim="800000"/>
            <a:headEnd/>
            <a:tailEnd/>
          </a:ln>
        </p:spPr>
      </p:pic>
      <p:sp>
        <p:nvSpPr>
          <p:cNvPr id="130" name="TextBox 129"/>
          <p:cNvSpPr txBox="1"/>
          <p:nvPr/>
        </p:nvSpPr>
        <p:spPr>
          <a:xfrm>
            <a:off x="306388" y="4811713"/>
            <a:ext cx="1333500" cy="2216150"/>
          </a:xfrm>
          <a:prstGeom prst="rect">
            <a:avLst/>
          </a:prstGeom>
          <a:noFill/>
          <a:effectLst>
            <a:outerShdw blurRad="50800" dist="38100" dir="2700000" algn="tl" rotWithShape="0">
              <a:prstClr val="black">
                <a:alpha val="40000"/>
              </a:prstClr>
            </a:outerShdw>
          </a:effectLst>
        </p:spPr>
        <p:txBody>
          <a:bodyPr>
            <a:spAutoFit/>
          </a:bodyPr>
          <a:lstStyle/>
          <a:p>
            <a:pPr eaLnBrk="0" hangingPunct="0">
              <a:defRPr/>
            </a:pPr>
            <a:r>
              <a:rPr lang="en-US" sz="13800" b="1" dirty="0">
                <a:solidFill>
                  <a:srgbClr val="FCB504"/>
                </a:solidFill>
                <a:latin typeface="Times New Roman" pitchFamily="18" charset="0"/>
                <a:ea typeface="ＭＳ Ｐゴシック" charset="-128"/>
                <a:cs typeface="Times New Roman" pitchFamily="18" charset="0"/>
              </a:rPr>
              <a:t>“</a:t>
            </a:r>
            <a:endParaRPr lang="en-US" sz="13800" b="1" dirty="0">
              <a:solidFill>
                <a:srgbClr val="FCB504"/>
              </a:solidFill>
              <a:latin typeface="Times New Roman" pitchFamily="18" charset="0"/>
              <a:ea typeface="ＭＳ Ｐゴシック" charset="-128"/>
              <a:cs typeface="Times New Roman" pitchFamily="18" charset="0"/>
            </a:endParaRPr>
          </a:p>
        </p:txBody>
      </p:sp>
      <p:sp>
        <p:nvSpPr>
          <p:cNvPr id="127" name="Rectangle 126"/>
          <p:cNvSpPr/>
          <p:nvPr/>
        </p:nvSpPr>
        <p:spPr bwMode="auto">
          <a:xfrm rot="16200000" flipV="1">
            <a:off x="7368361" y="-95693"/>
            <a:ext cx="1679945" cy="1871329"/>
          </a:xfrm>
          <a:prstGeom prst="rect">
            <a:avLst/>
          </a:prstGeom>
          <a:gradFill flip="none" rotWithShape="1">
            <a:gsLst>
              <a:gs pos="1000">
                <a:srgbClr val="4F81BD">
                  <a:lumMod val="50000"/>
                </a:srgbClr>
              </a:gs>
              <a:gs pos="100000">
                <a:sysClr val="window" lastClr="FFFFFF">
                  <a:alpha val="0"/>
                </a:sysClr>
              </a:gs>
            </a:gsLst>
            <a:path path="rect">
              <a:fillToRect l="100000" b="100000"/>
            </a:path>
            <a:tileRect t="-100000" r="-100000"/>
          </a:gradFill>
          <a:ln w="9525" cap="flat" cmpd="sng" algn="ctr">
            <a:noFill/>
            <a:prstDash val="solid"/>
            <a:round/>
            <a:headEnd type="none" w="med" len="med"/>
            <a:tailEnd type="none" w="med" len="med"/>
          </a:ln>
          <a:effectLst/>
        </p:spPr>
        <p:txBody>
          <a:bodyPr/>
          <a:lstStyle/>
          <a:p>
            <a:pPr eaLnBrk="0" hangingPunct="0">
              <a:defRPr/>
            </a:pPr>
            <a:endParaRPr lang="en-US" dirty="0">
              <a:solidFill>
                <a:srgbClr val="000000"/>
              </a:solidFill>
              <a:ea typeface="ＭＳ Ｐゴシック" charset="-128"/>
              <a:cs typeface="ＭＳ Ｐゴシック" charset="-128"/>
            </a:endParaRPr>
          </a:p>
        </p:txBody>
      </p:sp>
      <p:sp>
        <p:nvSpPr>
          <p:cNvPr id="128" name="Round Same Side Corner Rectangle 127"/>
          <p:cNvSpPr/>
          <p:nvPr/>
        </p:nvSpPr>
        <p:spPr bwMode="auto">
          <a:xfrm rot="10800000">
            <a:off x="7924799" y="-2"/>
            <a:ext cx="1052285" cy="1238251"/>
          </a:xfrm>
          <a:prstGeom prst="round2SameRect">
            <a:avLst>
              <a:gd name="adj1" fmla="val 44606"/>
              <a:gd name="adj2" fmla="val 0"/>
            </a:avLst>
          </a:prstGeom>
          <a:gradFill flip="none" rotWithShape="1">
            <a:gsLst>
              <a:gs pos="0">
                <a:sysClr val="windowText" lastClr="000000">
                  <a:lumMod val="65000"/>
                  <a:lumOff val="35000"/>
                </a:sysClr>
              </a:gs>
              <a:gs pos="50000">
                <a:sysClr val="window" lastClr="FFFFFF">
                  <a:lumMod val="75000"/>
                </a:sysClr>
              </a:gs>
              <a:gs pos="85000">
                <a:sysClr val="window" lastClr="FFFFFF">
                  <a:lumMod val="75000"/>
                </a:sysClr>
              </a:gs>
              <a:gs pos="100000">
                <a:sysClr val="window" lastClr="FFFFFF">
                  <a:lumMod val="95000"/>
                </a:sysClr>
              </a:gs>
            </a:gsLst>
            <a:lin ang="16200000" scaled="1"/>
            <a:tileRect/>
          </a:gradFill>
          <a:ln>
            <a:gradFill>
              <a:gsLst>
                <a:gs pos="0">
                  <a:srgbClr val="EEECE1"/>
                </a:gs>
                <a:gs pos="50000">
                  <a:sysClr val="window" lastClr="FFFFFF"/>
                </a:gs>
                <a:gs pos="100000">
                  <a:srgbClr val="EEECE1">
                    <a:lumMod val="75000"/>
                  </a:srgbClr>
                </a:gs>
              </a:gsLst>
              <a:lin ang="7800000" scaled="0"/>
            </a:gradFill>
            <a:headEnd type="none" w="med" len="med"/>
            <a:tailEnd type="none" w="med" len="med"/>
          </a:ln>
          <a:effectLst>
            <a:outerShdw blurRad="215900" dist="127000" dir="2700000" algn="tl" rotWithShape="0">
              <a:prstClr val="black">
                <a:alpha val="27000"/>
              </a:prstClr>
            </a:outerShdw>
          </a:effectLst>
          <a:scene3d>
            <a:camera prst="orthographicFront">
              <a:rot lat="0" lon="0" rev="0"/>
            </a:camera>
            <a:lightRig rig="threePt" dir="t">
              <a:rot lat="0" lon="0" rev="1200000"/>
            </a:lightRig>
          </a:scene3d>
          <a:sp3d>
            <a:extrusionClr>
              <a:sysClr val="window" lastClr="FFFFFF"/>
            </a:extrusionClr>
            <a:contourClr>
              <a:srgbClr val="3B1515"/>
            </a:contourClr>
          </a:sp3d>
        </p:spPr>
        <p:txBody>
          <a:bodyPr tIns="45718" rIns="91436" bIns="45718"/>
          <a:lstStyle/>
          <a:p>
            <a:pPr indent="-171450" algn="ctr" defTabSz="914099">
              <a:defRPr/>
            </a:pPr>
            <a:endParaRPr lang="en-US" sz="1800" kern="0" dirty="0">
              <a:solidFill>
                <a:sysClr val="windowText" lastClr="000000"/>
              </a:solidFill>
              <a:latin typeface="Segoe" charset="0"/>
              <a:ea typeface="ＭＳ Ｐゴシック" charset="-128"/>
              <a:cs typeface="ＭＳ Ｐゴシック" charset="-128"/>
            </a:endParaRPr>
          </a:p>
        </p:txBody>
      </p:sp>
      <p:grpSp>
        <p:nvGrpSpPr>
          <p:cNvPr id="61502" name="Group 41"/>
          <p:cNvGrpSpPr>
            <a:grpSpLocks/>
          </p:cNvGrpSpPr>
          <p:nvPr/>
        </p:nvGrpSpPr>
        <p:grpSpPr bwMode="auto">
          <a:xfrm>
            <a:off x="7927975" y="434975"/>
            <a:ext cx="1025525" cy="660400"/>
            <a:chOff x="7327990" y="687613"/>
            <a:chExt cx="2055649" cy="1323006"/>
          </a:xfrm>
        </p:grpSpPr>
        <p:sp>
          <p:nvSpPr>
            <p:cNvPr id="132" name="Oval 131"/>
            <p:cNvSpPr/>
            <p:nvPr/>
          </p:nvSpPr>
          <p:spPr bwMode="auto">
            <a:xfrm>
              <a:off x="7693705" y="687613"/>
              <a:ext cx="1348692" cy="232229"/>
            </a:xfrm>
            <a:prstGeom prst="ellipse">
              <a:avLst/>
            </a:prstGeom>
            <a:solidFill>
              <a:srgbClr val="EEECE1">
                <a:alpha val="61000"/>
              </a:srgbClr>
            </a:solidFill>
            <a:ln w="9525" cap="flat" cmpd="sng" algn="ctr">
              <a:noFill/>
              <a:prstDash val="solid"/>
              <a:round/>
              <a:headEnd type="none" w="med" len="med"/>
              <a:tailEnd type="none" w="med" len="med"/>
            </a:ln>
            <a:effectLst>
              <a:softEdge rad="63500"/>
            </a:effectLst>
          </p:spPr>
          <p:txBody>
            <a:bodyPr/>
            <a:lstStyle/>
            <a:p>
              <a:pPr eaLnBrk="0" hangingPunct="0">
                <a:defRPr/>
              </a:pPr>
              <a:endParaRPr lang="en-US" sz="1050" kern="0" dirty="0">
                <a:solidFill>
                  <a:sysClr val="windowText" lastClr="000000"/>
                </a:solidFill>
                <a:ea typeface="ＭＳ Ｐゴシック" charset="-128"/>
                <a:cs typeface="ＭＳ Ｐゴシック" charset="-128"/>
              </a:endParaRPr>
            </a:p>
          </p:txBody>
        </p:sp>
        <p:sp>
          <p:nvSpPr>
            <p:cNvPr id="133" name="TextBox 132"/>
            <p:cNvSpPr txBox="1">
              <a:spLocks noChangeAspect="1"/>
            </p:cNvSpPr>
            <p:nvPr/>
          </p:nvSpPr>
          <p:spPr>
            <a:xfrm>
              <a:off x="7327990" y="959424"/>
              <a:ext cx="2055649" cy="1051195"/>
            </a:xfrm>
            <a:prstGeom prst="rect">
              <a:avLst/>
            </a:prstGeom>
            <a:noFill/>
          </p:spPr>
          <p:txBody>
            <a:bodyPr/>
            <a:lstStyle/>
            <a:p>
              <a:pPr algn="ctr" fontAlgn="auto">
                <a:lnSpc>
                  <a:spcPct val="80000"/>
                </a:lnSpc>
                <a:spcBef>
                  <a:spcPts val="0"/>
                </a:spcBef>
                <a:spcAft>
                  <a:spcPts val="0"/>
                </a:spcAft>
                <a:defRPr/>
              </a:pPr>
              <a:r>
                <a:rPr lang="en-US" sz="1000" b="1"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Protect</a:t>
              </a: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 everywhere,</a:t>
              </a:r>
            </a:p>
            <a:p>
              <a:pPr algn="ctr" fontAlgn="auto">
                <a:lnSpc>
                  <a:spcPct val="80000"/>
                </a:lnSpc>
                <a:spcBef>
                  <a:spcPts val="0"/>
                </a:spcBef>
                <a:spcAft>
                  <a:spcPts val="0"/>
                </a:spcAft>
                <a:defRPr/>
              </a:pPr>
              <a:r>
                <a:rPr lang="en-US" sz="1000" kern="0" dirty="0">
                  <a:ln w="18415" cmpd="sng">
                    <a:noFill/>
                    <a:prstDash val="solid"/>
                  </a:ln>
                  <a:gradFill>
                    <a:gsLst>
                      <a:gs pos="0">
                        <a:srgbClr val="0F0F0F"/>
                      </a:gs>
                      <a:gs pos="77000">
                        <a:srgbClr val="000000">
                          <a:lumMod val="95000"/>
                          <a:lumOff val="5000"/>
                        </a:srgbClr>
                      </a:gs>
                    </a:gsLst>
                    <a:lin ang="16200000" scaled="1"/>
                  </a:gradFill>
                  <a:effectLst>
                    <a:innerShdw blurRad="114300">
                      <a:prstClr val="black"/>
                    </a:innerShdw>
                  </a:effectLst>
                  <a:latin typeface="Segoe" pitchFamily="34" charset="0"/>
                  <a:ea typeface="ＭＳ Ｐゴシック" charset="-128"/>
                  <a:cs typeface="ＭＳ Ｐゴシック" charset="-128"/>
                </a:rPr>
                <a:t>access anywhere</a:t>
              </a:r>
            </a:p>
          </p:txBody>
        </p:sp>
      </p:grpSp>
      <p:sp>
        <p:nvSpPr>
          <p:cNvPr id="134" name="Block Arc 133"/>
          <p:cNvSpPr/>
          <p:nvPr/>
        </p:nvSpPr>
        <p:spPr bwMode="auto">
          <a:xfrm flipV="1">
            <a:off x="7924800" y="190500"/>
            <a:ext cx="1076325" cy="1076325"/>
          </a:xfrm>
          <a:prstGeom prst="blockArc">
            <a:avLst>
              <a:gd name="adj1" fmla="val 10800000"/>
              <a:gd name="adj2" fmla="val 21409210"/>
              <a:gd name="adj3" fmla="val 4931"/>
            </a:avLst>
          </a:prstGeom>
          <a:gradFill>
            <a:gsLst>
              <a:gs pos="0">
                <a:srgbClr val="4F81BD">
                  <a:lumMod val="25000"/>
                </a:srgbClr>
              </a:gs>
              <a:gs pos="50000">
                <a:srgbClr val="4F81BD">
                  <a:lumMod val="50000"/>
                  <a:alpha val="39000"/>
                </a:srgbClr>
              </a:gs>
              <a:gs pos="100000">
                <a:srgbClr val="4F81BD">
                  <a:shade val="100000"/>
                  <a:satMod val="115000"/>
                  <a:alpha val="0"/>
                </a:srgbClr>
              </a:gs>
            </a:gsLst>
            <a:lin ang="5400000" scaled="0"/>
          </a:gradFill>
          <a:ln w="9525" cap="flat" cmpd="sng" algn="ctr">
            <a:noFill/>
            <a:prstDash val="solid"/>
            <a:round/>
            <a:headEnd type="none" w="med" len="med"/>
            <a:tailEnd type="none" w="med" len="med"/>
          </a:ln>
          <a:effectLst>
            <a:outerShdw blurRad="152400" sx="111000" sy="111000" algn="t" rotWithShape="0">
              <a:prstClr val="black">
                <a:alpha val="40000"/>
              </a:prstClr>
            </a:outerShdw>
          </a:effectLst>
        </p:spPr>
        <p:txBody>
          <a:bodyPr/>
          <a:lstStyle/>
          <a:p>
            <a:pPr eaLnBrk="0" hangingPunct="0">
              <a:defRPr/>
            </a:pPr>
            <a:endParaRPr lang="en-US" kern="0" dirty="0">
              <a:solidFill>
                <a:sysClr val="windowText" lastClr="000000"/>
              </a:solidFill>
              <a:ea typeface="ＭＳ Ｐゴシック" charset="-128"/>
              <a:cs typeface="ＭＳ Ｐゴシック" charset="-128"/>
            </a:endParaRPr>
          </a:p>
        </p:txBody>
      </p:sp>
      <p:grpSp>
        <p:nvGrpSpPr>
          <p:cNvPr id="61504" name="Group 72"/>
          <p:cNvGrpSpPr>
            <a:grpSpLocks/>
          </p:cNvGrpSpPr>
          <p:nvPr/>
        </p:nvGrpSpPr>
        <p:grpSpPr bwMode="auto">
          <a:xfrm>
            <a:off x="8031163" y="30163"/>
            <a:ext cx="917575" cy="587375"/>
            <a:chOff x="-1795842" y="3032045"/>
            <a:chExt cx="1012160" cy="647876"/>
          </a:xfrm>
        </p:grpSpPr>
        <p:pic>
          <p:nvPicPr>
            <p:cNvPr id="136" name="Picture 2" descr="\\eventsql\dvd\Online_ART\DVD_ART35\Artwork_Imagery\Icons - Illustrations\people\black silhouettes\PRB man silhouette people ready.png"/>
            <p:cNvPicPr>
              <a:picLocks noChangeAspect="1" noChangeArrowheads="1"/>
            </p:cNvPicPr>
            <p:nvPr/>
          </p:nvPicPr>
          <p:blipFill>
            <a:blip r:embed="rId22"/>
            <a:srcRect/>
            <a:stretch>
              <a:fillRect/>
            </a:stretch>
          </p:blipFill>
          <p:spPr bwMode="auto">
            <a:xfrm>
              <a:off x="-1330038" y="3032045"/>
              <a:ext cx="133087" cy="472774"/>
            </a:xfrm>
            <a:prstGeom prst="rect">
              <a:avLst/>
            </a:prstGeom>
            <a:noFill/>
            <a:effectLst>
              <a:outerShdw blurRad="190500" sx="102000" sy="102000" algn="ctr" rotWithShape="0">
                <a:sysClr val="window" lastClr="FFFFFF">
                  <a:alpha val="70000"/>
                </a:sysClr>
              </a:outerShdw>
            </a:effectLst>
          </p:spPr>
        </p:pic>
        <p:pic>
          <p:nvPicPr>
            <p:cNvPr id="61507" name="Picture 136" descr="explorer.exe_I0104_0409.png"/>
            <p:cNvPicPr>
              <a:picLocks noChangeAspect="1"/>
            </p:cNvPicPr>
            <p:nvPr/>
          </p:nvPicPr>
          <p:blipFill>
            <a:blip r:embed="rId23"/>
            <a:srcRect/>
            <a:stretch>
              <a:fillRect/>
            </a:stretch>
          </p:blipFill>
          <p:spPr bwMode="auto">
            <a:xfrm>
              <a:off x="-1329180" y="3134423"/>
              <a:ext cx="545498" cy="545498"/>
            </a:xfrm>
            <a:prstGeom prst="rect">
              <a:avLst/>
            </a:prstGeom>
            <a:noFill/>
            <a:ln w="9525">
              <a:noFill/>
              <a:miter lim="800000"/>
              <a:headEnd/>
              <a:tailEnd/>
            </a:ln>
          </p:spPr>
        </p:pic>
        <p:pic>
          <p:nvPicPr>
            <p:cNvPr id="61508" name="Picture 137" descr="Virtual App.png"/>
            <p:cNvPicPr>
              <a:picLocks noChangeAspect="1"/>
            </p:cNvPicPr>
            <p:nvPr/>
          </p:nvPicPr>
          <p:blipFill>
            <a:blip r:embed="rId24"/>
            <a:srcRect/>
            <a:stretch>
              <a:fillRect/>
            </a:stretch>
          </p:blipFill>
          <p:spPr bwMode="invGray">
            <a:xfrm>
              <a:off x="-1795842" y="3233392"/>
              <a:ext cx="601727" cy="374885"/>
            </a:xfrm>
            <a:prstGeom prst="rect">
              <a:avLst/>
            </a:prstGeom>
            <a:noFill/>
            <a:ln w="9525">
              <a:noFill/>
              <a:miter lim="800000"/>
              <a:headEnd/>
              <a:tailEnd/>
            </a:ln>
          </p:spPr>
        </p:pic>
      </p:grpSp>
      <p:sp>
        <p:nvSpPr>
          <p:cNvPr id="61505" name="TextBox 139">
            <a:hlinkClick r:id="rId25"/>
          </p:cNvPr>
          <p:cNvSpPr txBox="1">
            <a:spLocks noChangeArrowheads="1"/>
          </p:cNvSpPr>
          <p:nvPr/>
        </p:nvSpPr>
        <p:spPr bwMode="auto">
          <a:xfrm>
            <a:off x="384175" y="55563"/>
            <a:ext cx="4887913" cy="366712"/>
          </a:xfrm>
          <a:prstGeom prst="rect">
            <a:avLst/>
          </a:prstGeom>
          <a:noFill/>
          <a:ln w="9525">
            <a:noFill/>
            <a:miter lim="800000"/>
            <a:headEnd/>
            <a:tailEnd/>
          </a:ln>
        </p:spPr>
        <p:txBody>
          <a:bodyPr>
            <a:spAutoFit/>
          </a:bodyPr>
          <a:lstStyle/>
          <a:p>
            <a:pPr eaLnBrk="0" hangingPunct="0"/>
            <a:endParaRPr lang="zh-CN" alt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4">
                                            <p:txEl>
                                              <p:pRg st="2" end="2"/>
                                            </p:txEl>
                                          </p:spTgt>
                                        </p:tgtEl>
                                        <p:attrNameLst>
                                          <p:attrName>style.visibility</p:attrName>
                                        </p:attrNameLst>
                                      </p:cBhvr>
                                      <p:to>
                                        <p:strVal val="visible"/>
                                      </p:to>
                                    </p:set>
                                    <p:animEffect transition="in" filter="fade">
                                      <p:cBhvr>
                                        <p:cTn id="7" dur="1000"/>
                                        <p:tgtEl>
                                          <p:spTgt spid="24">
                                            <p:txEl>
                                              <p:pRg st="2" end="2"/>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4">
                                            <p:txEl>
                                              <p:pRg st="3" end="3"/>
                                            </p:txEl>
                                          </p:spTgt>
                                        </p:tgtEl>
                                        <p:attrNameLst>
                                          <p:attrName>style.visibility</p:attrName>
                                        </p:attrNameLst>
                                      </p:cBhvr>
                                      <p:to>
                                        <p:strVal val="visible"/>
                                      </p:to>
                                    </p:set>
                                    <p:animEffect transition="in" filter="fade">
                                      <p:cBhvr>
                                        <p:cTn id="11" dur="30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refront_SolutionsTemplate_Theme1">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C1C1D"/>
      </a:folHlink>
    </a:clrScheme>
    <a:fontScheme name="Custom 1">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ndows_Server_System_dark_Arial_10_block">
  <a:themeElements>
    <a:clrScheme name="Windows_Server_System_dark_Arial_10_block 1">
      <a:dk1>
        <a:srgbClr val="000000"/>
      </a:dk1>
      <a:lt1>
        <a:srgbClr val="FFFFFF"/>
      </a:lt1>
      <a:dk2>
        <a:srgbClr val="A0A3A6"/>
      </a:dk2>
      <a:lt2>
        <a:srgbClr val="292929"/>
      </a:lt2>
      <a:accent1>
        <a:srgbClr val="4D4D4D"/>
      </a:accent1>
      <a:accent2>
        <a:srgbClr val="578FFF"/>
      </a:accent2>
      <a:accent3>
        <a:srgbClr val="CDCED0"/>
      </a:accent3>
      <a:accent4>
        <a:srgbClr val="DADADA"/>
      </a:accent4>
      <a:accent5>
        <a:srgbClr val="B2B2B2"/>
      </a:accent5>
      <a:accent6>
        <a:srgbClr val="4E81E7"/>
      </a:accent6>
      <a:hlink>
        <a:srgbClr val="62CC62"/>
      </a:hlink>
      <a:folHlink>
        <a:srgbClr val="EF57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chemeClr val="bg2"/>
            </a:gs>
            <a:gs pos="100000">
              <a:schemeClr val="bg1">
                <a:lumMod val="75000"/>
              </a:schemeClr>
            </a:gs>
          </a:gsLst>
          <a:lin ang="2700000" scaled="1"/>
        </a:gradFill>
        <a:ln w="12700" cap="flat" cmpd="sng" algn="ctr">
          <a:noFill/>
          <a:prstDash val="solid"/>
          <a:round/>
          <a:headEnd type="none" w="med" len="med"/>
          <a:tailEnd type="none" w="med" len="med"/>
        </a:ln>
        <a:effectLst/>
        <a:scene3d>
          <a:camera prst="orthographicFront"/>
          <a:lightRig rig="balanced" dir="t"/>
        </a:scene3d>
        <a:sp3d/>
      </a:spPr>
      <a:bodyPr vert="horz" wrap="square" lIns="91440" tIns="45720" rIns="91440" bIns="45720" numCol="1" rtlCol="0" anchor="ctr" anchorCtr="0" compatLnSpc="1">
        <a:prstTxWarp prst="textNoShape">
          <a:avLst/>
        </a:prstTxWarp>
        <a:flatTx/>
      </a:bodyPr>
      <a:lstStyle>
        <a:defPPr marL="0" marR="0" indent="0" algn="ctr" defTabSz="914400" rtl="0" eaLnBrk="0" fontAlgn="base" latinLnBrk="0" hangingPunct="0">
          <a:lnSpc>
            <a:spcPct val="85000"/>
          </a:lnSpc>
          <a:spcBef>
            <a:spcPct val="20000"/>
          </a:spcBef>
          <a:spcAft>
            <a:spcPct val="0"/>
          </a:spcAft>
          <a:buClrTx/>
          <a:buSzTx/>
          <a:buFontTx/>
          <a:buNone/>
          <a:tabLst/>
          <a:defRPr kumimoji="0"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2">
                <a:gamma/>
                <a:shade val="57255"/>
                <a:invGamma/>
              </a:schemeClr>
            </a:gs>
            <a:gs pos="100000">
              <a:schemeClr val="accent2"/>
            </a:gs>
          </a:gsLst>
          <a:lin ang="2700000" scaled="1"/>
        </a:gradFill>
        <a:ln w="12700" cap="flat" cmpd="sng" algn="ctr">
          <a:solidFill>
            <a:schemeClr val="accent2"/>
          </a:solidFill>
          <a:prstDash val="solid"/>
          <a:round/>
          <a:headEnd type="none" w="med" len="med"/>
          <a:tailEnd type="none" w="med" len="med"/>
        </a:ln>
        <a:effectLst/>
      </a:spPr>
      <a:bodyPr vert="horz" wrap="square" lIns="91440" tIns="45720" rIns="91440" bIns="45720" numCol="1" anchor="ctr" anchorCtr="0" compatLnSpc="1">
        <a:prstTxWarp prst="textNoShape">
          <a:avLst/>
        </a:prstTxWarp>
        <a:scene3d>
          <a:camera prst="orthographicFront"/>
          <a:lightRig rig="balanced" dir="t"/>
        </a:scene3d>
        <a:flatTx/>
      </a:bodyPr>
      <a:lstStyle>
        <a:defPPr marL="0" marR="0" indent="0" algn="ctr" defTabSz="914400" rtl="0" eaLnBrk="0" fontAlgn="base" latinLnBrk="0" hangingPunct="0">
          <a:lnSpc>
            <a:spcPct val="85000"/>
          </a:lnSpc>
          <a:spcBef>
            <a:spcPct val="20000"/>
          </a:spcBef>
          <a:spcAft>
            <a:spcPct val="0"/>
          </a:spcAft>
          <a:buClrTx/>
          <a:buSzTx/>
          <a:buFontTx/>
          <a:buNone/>
          <a:tabLst/>
          <a:defRPr kumimoji="0" lang="en-US" sz="1800" b="0" i="0" u="none" strike="noStrike" cap="none" normalizeH="0" baseline="0" smtClean="0">
            <a:ln>
              <a:noFill/>
            </a:ln>
            <a:solidFill>
              <a:srgbClr val="FFFFFF"/>
            </a:solidFill>
            <a:effectLst/>
            <a:latin typeface="Arial" charset="0"/>
          </a:defRPr>
        </a:defPPr>
      </a:lstStyle>
    </a:lnDef>
  </a:objectDefaults>
  <a:extraClrSchemeLst>
    <a:extraClrScheme>
      <a:clrScheme name="Windows_Server_System_dark_Arial_10_block 1">
        <a:dk1>
          <a:srgbClr val="000000"/>
        </a:dk1>
        <a:lt1>
          <a:srgbClr val="FFFFFF"/>
        </a:lt1>
        <a:dk2>
          <a:srgbClr val="A0A3A6"/>
        </a:dk2>
        <a:lt2>
          <a:srgbClr val="292929"/>
        </a:lt2>
        <a:accent1>
          <a:srgbClr val="4D4D4D"/>
        </a:accent1>
        <a:accent2>
          <a:srgbClr val="578FFF"/>
        </a:accent2>
        <a:accent3>
          <a:srgbClr val="CDCED0"/>
        </a:accent3>
        <a:accent4>
          <a:srgbClr val="DADADA"/>
        </a:accent4>
        <a:accent5>
          <a:srgbClr val="B2B2B2"/>
        </a:accent5>
        <a:accent6>
          <a:srgbClr val="4E81E7"/>
        </a:accent6>
        <a:hlink>
          <a:srgbClr val="62CC62"/>
        </a:hlink>
        <a:folHlink>
          <a:srgbClr val="EF573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TotalTime>
  <Words>4411</Words>
  <Application>Microsoft Office PowerPoint</Application>
  <PresentationFormat>On-screen Show (4:3)</PresentationFormat>
  <Paragraphs>923</Paragraphs>
  <Slides>71</Slides>
  <Notes>68</Notes>
  <HiddenSlides>0</HiddenSlides>
  <MMClips>0</MMClips>
  <ScaleCrop>false</ScaleCrop>
  <HeadingPairs>
    <vt:vector size="6" baseType="variant">
      <vt:variant>
        <vt:lpstr>已用的字体</vt:lpstr>
      </vt:variant>
      <vt:variant>
        <vt:i4>18</vt:i4>
      </vt:variant>
      <vt:variant>
        <vt:lpstr>演示文稿设计模板</vt:lpstr>
      </vt:variant>
      <vt:variant>
        <vt:i4>38</vt:i4>
      </vt:variant>
      <vt:variant>
        <vt:lpstr>幻灯片标题</vt:lpstr>
      </vt:variant>
      <vt:variant>
        <vt:i4>71</vt:i4>
      </vt:variant>
    </vt:vector>
  </HeadingPairs>
  <TitlesOfParts>
    <vt:vector size="127" baseType="lpstr">
      <vt:lpstr>Arial</vt:lpstr>
      <vt:lpstr>ＭＳ Ｐゴシック</vt:lpstr>
      <vt:lpstr>Segoe</vt:lpstr>
      <vt:lpstr>ITC Officina Sans Bold</vt:lpstr>
      <vt:lpstr>Calibri</vt:lpstr>
      <vt:lpstr>Wingdings 2</vt:lpstr>
      <vt:lpstr>Wingdings</vt:lpstr>
      <vt:lpstr>Wingdings 3</vt:lpstr>
      <vt:lpstr>宋体</vt:lpstr>
      <vt:lpstr>Segoe UI</vt:lpstr>
      <vt:lpstr>Times New Roman</vt:lpstr>
      <vt:lpstr>Segoe UI Symbol</vt:lpstr>
      <vt:lpstr>Segoe Semibold</vt:lpstr>
      <vt:lpstr>PMingLiU</vt:lpstr>
      <vt:lpstr>微软雅黑</vt:lpstr>
      <vt:lpstr>Gulim</vt:lpstr>
      <vt:lpstr>黑体</vt:lpstr>
      <vt:lpstr>+mj-lt</vt:lpstr>
      <vt:lpstr>Forefront_SolutionsTemplate_Theme1</vt:lpstr>
      <vt:lpstr>Tema de Office</vt:lpstr>
      <vt:lpstr>Windows_Server_System_dark_Arial_10_block</vt:lpstr>
      <vt:lpstr>Forefront_SolutionsTemplate_Theme1</vt:lpstr>
      <vt:lpstr>Forefront_SolutionsTemplate_Theme1</vt:lpstr>
      <vt:lpstr>Forefront_SolutionsTemplate_Theme1</vt:lpstr>
      <vt:lpstr>Forefront_SolutionsTemplate_Theme1</vt:lpstr>
      <vt:lpstr>Forefront_SolutionsTemplate_Theme1</vt:lpstr>
      <vt:lpstr>Forefront_SolutionsTemplate_Theme1</vt:lpstr>
      <vt:lpstr>Forefront_SolutionsTemplate_Theme1</vt:lpstr>
      <vt:lpstr>Forefront_SolutionsTemplate_Theme1</vt:lpstr>
      <vt:lpstr>Forefront_SolutionsTemplate_Theme1</vt:lpstr>
      <vt:lpstr>Forefront_SolutionsTemplate_Theme1</vt:lpstr>
      <vt:lpstr>Forefront_SolutionsTemplate_Theme1</vt:lpstr>
      <vt:lpstr>Tema de Office</vt:lpstr>
      <vt:lpstr>Tema de Office</vt:lpstr>
      <vt:lpstr>Tema de Office</vt:lpstr>
      <vt:lpstr>Tema de Office</vt:lpstr>
      <vt:lpstr>Tema de Office</vt:lpstr>
      <vt:lpstr>Tema de Office</vt:lpstr>
      <vt:lpstr>Tema de Office</vt:lpstr>
      <vt:lpstr>Tema de Office</vt:lpstr>
      <vt:lpstr>Tema de Office</vt:lpstr>
      <vt:lpstr>Tema de Office</vt:lpstr>
      <vt:lpstr>Tema de Office</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Windows_Server_System_dark_Arial_10_block</vt:lpstr>
      <vt:lpstr>Secure Endpoint</vt:lpstr>
      <vt:lpstr>Business Needs And IT Challenges</vt:lpstr>
      <vt:lpstr>Windows Server 2008 R2</vt:lpstr>
      <vt:lpstr>Business Ready Security Help securely enable business by managing risk and empowering people</vt:lpstr>
      <vt:lpstr>Business Ready Security Solutions</vt:lpstr>
      <vt:lpstr>Secure Endpoint</vt:lpstr>
      <vt:lpstr>Advanced Protection Against Web-based Exploits</vt:lpstr>
      <vt:lpstr>Comprehensive Malware Protection For Endpoints</vt:lpstr>
      <vt:lpstr>Provide More Secure, Anywhere Access</vt:lpstr>
      <vt:lpstr>Secure Sensitive Information</vt:lpstr>
      <vt:lpstr>Leverage Existing Infrastructure </vt:lpstr>
      <vt:lpstr>Simplify Security Management</vt:lpstr>
      <vt:lpstr>Current Situation Increased risk from evolving threats</vt:lpstr>
      <vt:lpstr>Secure Endpoint Solution</vt:lpstr>
      <vt:lpstr>幻灯片 15</vt:lpstr>
      <vt:lpstr>幻灯片 16</vt:lpstr>
      <vt:lpstr>Customer Testimonial  Allina Hospitals &amp; Clinics </vt:lpstr>
      <vt:lpstr>幻灯片 18</vt:lpstr>
      <vt:lpstr>Unified Malware Protection</vt:lpstr>
      <vt:lpstr>Scan Mechanism</vt:lpstr>
      <vt:lpstr>Protection from Web-Based Threats</vt:lpstr>
      <vt:lpstr>URL Filtering</vt:lpstr>
      <vt:lpstr>Intrusion Prevention System</vt:lpstr>
      <vt:lpstr>HTTPS Inspection</vt:lpstr>
      <vt:lpstr>Protect Information Wherever it Goes or Resides</vt:lpstr>
      <vt:lpstr>Rights-Protected Document Overview</vt:lpstr>
      <vt:lpstr>Protecting Documents</vt:lpstr>
      <vt:lpstr>Windows DirectAccess </vt:lpstr>
      <vt:lpstr>Seamless Access to Organizational Resources </vt:lpstr>
      <vt:lpstr>幻灯片 30</vt:lpstr>
      <vt:lpstr>Endpoint Health Assessment</vt:lpstr>
      <vt:lpstr>幻灯片 32</vt:lpstr>
      <vt:lpstr>Integration with Infrastructure</vt:lpstr>
      <vt:lpstr>Prevent Data Loss or Theft</vt:lpstr>
      <vt:lpstr>Prevent Unauthorized Access to Information</vt:lpstr>
      <vt:lpstr>Network Access Protection</vt:lpstr>
      <vt:lpstr>Deploying Updates</vt:lpstr>
      <vt:lpstr>幻灯片 38</vt:lpstr>
      <vt:lpstr>Single Policy Security Management</vt:lpstr>
      <vt:lpstr>Security State Assessment</vt:lpstr>
      <vt:lpstr>Manage Compliance</vt:lpstr>
      <vt:lpstr>Getting Started</vt:lpstr>
      <vt:lpstr>Secure Endpoint</vt:lpstr>
      <vt:lpstr>幻灯片 44</vt:lpstr>
      <vt:lpstr>动态 IT</vt:lpstr>
      <vt:lpstr>统一化与虚拟化</vt:lpstr>
      <vt:lpstr>下一代动态 IT</vt:lpstr>
      <vt:lpstr>构建动态IT系统的基础 全新的Windows Server 2008产品家族</vt:lpstr>
      <vt:lpstr>幻灯片 49</vt:lpstr>
      <vt:lpstr>Windows Server 2008 设计目标</vt:lpstr>
      <vt:lpstr>幻灯片 51</vt:lpstr>
      <vt:lpstr>对分公司带来的好处</vt:lpstr>
      <vt:lpstr>幻灯片 53</vt:lpstr>
      <vt:lpstr>优化你的基础架构，提高服务器的可用性</vt:lpstr>
      <vt:lpstr>幻灯片 55</vt:lpstr>
      <vt:lpstr>幻灯片 56</vt:lpstr>
      <vt:lpstr>Virtualization Investments</vt:lpstr>
      <vt:lpstr>使操作系统更加牢固及提高安全环境</vt:lpstr>
      <vt:lpstr>网络访问保护</vt:lpstr>
      <vt:lpstr>只读域控制器</vt:lpstr>
      <vt:lpstr>幻灯片 61</vt:lpstr>
      <vt:lpstr>幻灯片 62</vt:lpstr>
      <vt:lpstr>幻灯片 63</vt:lpstr>
      <vt:lpstr>部署技术产品路线图</vt:lpstr>
      <vt:lpstr>组件构成</vt:lpstr>
      <vt:lpstr>WDS部署方案</vt:lpstr>
      <vt:lpstr>幻灯片 67</vt:lpstr>
      <vt:lpstr>幻灯片 68</vt:lpstr>
      <vt:lpstr>Windows Server Roadmap</vt:lpstr>
      <vt:lpstr>幻灯片 70</vt:lpstr>
      <vt:lpstr>幻灯片 71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Endpoint</dc:title>
  <dc:creator/>
  <cp:lastModifiedBy/>
  <cp:revision>3</cp:revision>
  <dcterms:created xsi:type="dcterms:W3CDTF">2010-05-04T21:41:40Z</dcterms:created>
  <dcterms:modified xsi:type="dcterms:W3CDTF">2012-05-22T03:11:30Z</dcterms:modified>
  <cp:contentStatus>Final</cp:contentStatus>
</cp:coreProperties>
</file>