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9" r:id="rId13"/>
    <p:sldId id="257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0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7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___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4"/>
  <c:chart>
    <c:autoTitleDeleted val="1"/>
    <c:view3D>
      <c:hPercent val="183"/>
      <c:depthPercent val="100"/>
      <c:perspective val="10"/>
    </c:view3D>
    <c:plotArea>
      <c:layout>
        <c:manualLayout>
          <c:layoutTarget val="inner"/>
          <c:xMode val="edge"/>
          <c:yMode val="edge"/>
          <c:x val="0.13937726055129687"/>
          <c:y val="4.0418085933714272E-2"/>
          <c:w val="0.7949252552185565"/>
          <c:h val="0.8315057007554717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Sheet1!$A$2:$A$4</c:f>
              <c:strCache>
                <c:ptCount val="3"/>
                <c:pt idx="0">
                  <c:v>助困</c:v>
                </c:pt>
                <c:pt idx="1">
                  <c:v>助医</c:v>
                </c:pt>
                <c:pt idx="2">
                  <c:v>助学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14916</c:v>
                </c:pt>
                <c:pt idx="1">
                  <c:v>313</c:v>
                </c:pt>
                <c:pt idx="2">
                  <c:v>176</c:v>
                </c:pt>
              </c:numCache>
            </c:numRef>
          </c:val>
        </c:ser>
        <c:gapWidth val="75"/>
        <c:shape val="cylinder"/>
        <c:axId val="72048000"/>
        <c:axId val="30536832"/>
        <c:axId val="0"/>
      </c:bar3DChart>
      <c:catAx>
        <c:axId val="72048000"/>
        <c:scaling>
          <c:orientation val="minMax"/>
        </c:scaling>
        <c:axPos val="l"/>
        <c:numFmt formatCode="General" sourceLinked="1"/>
        <c:majorTickMark val="none"/>
        <c:tickLblPos val="nextTo"/>
        <c:crossAx val="30536832"/>
        <c:crosses val="autoZero"/>
        <c:auto val="1"/>
        <c:lblAlgn val="ctr"/>
        <c:lblOffset val="100"/>
      </c:catAx>
      <c:valAx>
        <c:axId val="3053683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2">
            <a:noFill/>
          </a:ln>
        </c:spPr>
        <c:crossAx val="72048000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</c:chart>
  <c:txPr>
    <a:bodyPr/>
    <a:lstStyle/>
    <a:p>
      <a:pPr>
        <a:defRPr sz="1400">
          <a:latin typeface="微软雅黑" pitchFamily="34" charset="-122"/>
          <a:ea typeface="微软雅黑" pitchFamily="34" charset="-122"/>
        </a:defRPr>
      </a:pPr>
      <a:endParaRPr lang="zh-CN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0.01258</cdr:x>
      <cdr:y>0.17021</cdr:y>
    </cdr:from>
    <cdr:to>
      <cdr:x>0.14301</cdr:x>
      <cdr:y>0.81332</cdr:y>
    </cdr:to>
    <cdr:sp macro="" textlink="">
      <cdr:nvSpPr>
        <cdr:cNvPr id="2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600" y="577165"/>
          <a:ext cx="846038" cy="21807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/>
          <a:ext uri="{91240B29-F687-4F45-9708-019B960494DF}"/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 eaLnBrk="1" hangingPunct="1">
            <a:lnSpc>
              <a:spcPct val="120000"/>
            </a:lnSpc>
            <a:spcBef>
              <a:spcPts val="3200"/>
            </a:spcBef>
          </a:pP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176</a:t>
          </a:r>
          <a:endParaRPr lang="en-US" altLang="zh-CN" sz="1600" dirty="0">
            <a:latin typeface="微软雅黑" pitchFamily="34" charset="-122"/>
            <a:ea typeface="微软雅黑" pitchFamily="34" charset="-122"/>
          </a:endParaRPr>
        </a:p>
        <a:p xmlns:a="http://schemas.openxmlformats.org/drawingml/2006/main">
          <a:pPr algn="just" eaLnBrk="1" hangingPunct="1">
            <a:lnSpc>
              <a:spcPct val="120000"/>
            </a:lnSpc>
            <a:spcBef>
              <a:spcPts val="3200"/>
            </a:spcBef>
          </a:pP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313</a:t>
          </a:r>
          <a:endParaRPr lang="en-US" altLang="zh-CN" sz="1600" dirty="0">
            <a:latin typeface="微软雅黑" pitchFamily="34" charset="-122"/>
            <a:ea typeface="微软雅黑" pitchFamily="34" charset="-122"/>
          </a:endParaRPr>
        </a:p>
        <a:p xmlns:a="http://schemas.openxmlformats.org/drawingml/2006/main">
          <a:pPr algn="just" eaLnBrk="1" hangingPunct="1">
            <a:lnSpc>
              <a:spcPct val="120000"/>
            </a:lnSpc>
            <a:spcBef>
              <a:spcPts val="3200"/>
            </a:spcBef>
          </a:pPr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14916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5B72-49AB-4A9B-A8D9-8E985F1B768A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86B8-4FA5-4E07-A78D-F7C4354D2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84E7-301A-4B12-BC84-F8E84784279E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2CD4-E318-440A-AC67-0FEEF8B0E9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81FB-0701-4ADE-A8E8-20CE2433014F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9E3-D6A8-453B-8128-5113424D7C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F94F-ECEA-4674-B707-159AA738E9A9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F45D-B7EB-4A5E-AA64-A213A4F1F0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4DF5-E10D-48BF-835A-1CF023D867DA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93A3-1B1D-44D4-8851-24F326DF85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B8D78-6841-407A-A7E2-3CF0C8199FC1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B4EE-6E95-4951-86F8-82004061E7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9790-DA50-4792-8A6E-3E37F545D166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41DC-B183-45FE-8455-2C051F7B9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A6D4-9BD4-44A2-85A4-698E8066E7C6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7522-32A2-4DF2-98E8-A4E2FF4665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C418-A1FD-4A88-8F45-07EFD3A304E7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7D82-ADE9-4304-8C99-2681AB5E52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9A87-5FC7-47FE-85E2-F093C71717E6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9558-629A-4E56-9A9E-E0D251C8B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5D3F-6B94-45E3-BC35-6184396A643F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3A1A-BD31-46F0-83C6-25C36B88C2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167">
              <a:schemeClr val="bg1">
                <a:lumMod val="85000"/>
                <a:alpha val="24000"/>
              </a:schemeClr>
            </a:gs>
            <a:gs pos="100000">
              <a:schemeClr val="bg1">
                <a:lumMod val="8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5C79C3-10E5-4CE9-A247-803579CE56E5}" type="datetimeFigureOut">
              <a:rPr lang="zh-CN" altLang="en-US"/>
              <a:pPr>
                <a:defRPr/>
              </a:pPr>
              <a:t>2012/6/17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0EC3C1-636B-4D6A-978C-18D49BB760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51pptmoba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0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58775"/>
            <a:ext cx="9144001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984250"/>
            <a:ext cx="79898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0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3413" y="447675"/>
            <a:ext cx="219392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16.png"/>
          <p:cNvPicPr>
            <a:picLocks noChangeAspect="1"/>
          </p:cNvPicPr>
          <p:nvPr/>
        </p:nvPicPr>
        <p:blipFill>
          <a:blip r:embed="rId6"/>
          <a:srcRect l="14825" t="42068" r="31551" b="28964"/>
          <a:stretch>
            <a:fillRect/>
          </a:stretch>
        </p:blipFill>
        <p:spPr bwMode="auto">
          <a:xfrm>
            <a:off x="14288" y="447675"/>
            <a:ext cx="49037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 flipH="1">
            <a:off x="251520" y="3105709"/>
            <a:ext cx="4824536" cy="516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刀锋黑草" pitchFamily="2" charset="-122"/>
                <a:ea typeface="叶根友刀锋黑草" pitchFamily="2" charset="-122"/>
              </a:rPr>
              <a:t>夯实民生之基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 flipH="1">
            <a:off x="2339752" y="4083918"/>
            <a:ext cx="4824536" cy="516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刀锋黑草" pitchFamily="2" charset="-122"/>
                <a:ea typeface="叶根友刀锋黑草" pitchFamily="2" charset="-122"/>
              </a:rPr>
              <a:t>服务民生之需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刀锋黑草" pitchFamily="2" charset="-122"/>
              <a:ea typeface="叶根友刀锋黑草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532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着眼巩固国防基础，深入推进双拥优抚工作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60550" y="1052513"/>
            <a:ext cx="2706688" cy="203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125" y="2781300"/>
            <a:ext cx="2708275" cy="203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724525" y="1301750"/>
            <a:ext cx="2592388" cy="3311525"/>
            <a:chOff x="603124" y="2840898"/>
            <a:chExt cx="7037387" cy="2203450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603124" y="2840898"/>
              <a:ext cx="7037387" cy="2203450"/>
            </a:xfrm>
            <a:prstGeom prst="roundRect">
              <a:avLst>
                <a:gd name="adj" fmla="val 2451"/>
              </a:avLst>
            </a:prstGeom>
            <a:solidFill>
              <a:srgbClr val="C0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4" name="AutoShape 3"/>
            <p:cNvSpPr>
              <a:spLocks noChangeArrowheads="1"/>
            </p:cNvSpPr>
            <p:nvPr/>
          </p:nvSpPr>
          <p:spPr bwMode="gray">
            <a:xfrm>
              <a:off x="608611" y="2977305"/>
              <a:ext cx="7031900" cy="1964718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34063" y="1581150"/>
            <a:ext cx="23749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规范低保救助管理。实现了低保动态管理和社会救助的全面覆盖。全面实施“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3+X”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特色救助工程基础上，新增“边缘补充医疗救助”项目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556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着眼落实区党建工作要求，不断推进局党建工作创新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5724525" y="1301750"/>
            <a:ext cx="2592388" cy="3311525"/>
            <a:chOff x="603124" y="2840898"/>
            <a:chExt cx="7037387" cy="220345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603124" y="2840898"/>
              <a:ext cx="7037387" cy="2203450"/>
            </a:xfrm>
            <a:prstGeom prst="roundRect">
              <a:avLst>
                <a:gd name="adj" fmla="val 2451"/>
              </a:avLst>
            </a:prstGeom>
            <a:solidFill>
              <a:srgbClr val="C0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608611" y="2977305"/>
              <a:ext cx="7031900" cy="1964718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34063" y="1581150"/>
            <a:ext cx="23749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规范低保救助管理。实现了低保动态管理和社会救助的全面覆盖。全面实施“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3+X”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特色救助工程基础上，新增“边缘补充医疗救助”项目。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2073" y="1203598"/>
            <a:ext cx="2913360" cy="196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9615" y="2498002"/>
            <a:ext cx="2913360" cy="196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2836863" y="1282700"/>
            <a:ext cx="3429000" cy="3219450"/>
            <a:chOff x="2821256" y="1352550"/>
            <a:chExt cx="3429000" cy="3219450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410468" y="2962275"/>
              <a:ext cx="9525" cy="4763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351481" y="3332163"/>
              <a:ext cx="2498725" cy="1239837"/>
            </a:xfrm>
            <a:custGeom>
              <a:avLst/>
              <a:gdLst>
                <a:gd name="T0" fmla="*/ 201 w 250"/>
                <a:gd name="T1" fmla="*/ 54 h 124"/>
                <a:gd name="T2" fmla="*/ 0 w 250"/>
                <a:gd name="T3" fmla="*/ 86 h 124"/>
                <a:gd name="T4" fmla="*/ 133 w 250"/>
                <a:gd name="T5" fmla="*/ 105 h 124"/>
                <a:gd name="T6" fmla="*/ 250 w 250"/>
                <a:gd name="T7" fmla="*/ 12 h 124"/>
                <a:gd name="T8" fmla="*/ 247 w 250"/>
                <a:gd name="T9" fmla="*/ 0 h 124"/>
                <a:gd name="T10" fmla="*/ 201 w 250"/>
                <a:gd name="T11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124">
                  <a:moveTo>
                    <a:pt x="201" y="54"/>
                  </a:moveTo>
                  <a:cubicBezTo>
                    <a:pt x="135" y="110"/>
                    <a:pt x="51" y="122"/>
                    <a:pt x="0" y="86"/>
                  </a:cubicBezTo>
                  <a:cubicBezTo>
                    <a:pt x="26" y="108"/>
                    <a:pt x="68" y="124"/>
                    <a:pt x="133" y="105"/>
                  </a:cubicBezTo>
                  <a:cubicBezTo>
                    <a:pt x="181" y="91"/>
                    <a:pt x="223" y="55"/>
                    <a:pt x="250" y="12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5" y="19"/>
                    <a:pt x="219" y="38"/>
                    <a:pt x="201" y="54"/>
                  </a:cubicBezTo>
                  <a:close/>
                </a:path>
              </a:pathLst>
            </a:custGeom>
            <a:gradFill rotWithShape="1">
              <a:gsLst>
                <a:gs pos="0">
                  <a:srgbClr val="1C1C1C"/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720031" y="1612900"/>
              <a:ext cx="530225" cy="1689100"/>
            </a:xfrm>
            <a:custGeom>
              <a:avLst/>
              <a:gdLst>
                <a:gd name="T0" fmla="*/ 13 w 53"/>
                <a:gd name="T1" fmla="*/ 13 h 169"/>
                <a:gd name="T2" fmla="*/ 19 w 53"/>
                <a:gd name="T3" fmla="*/ 156 h 169"/>
                <a:gd name="T4" fmla="*/ 19 w 53"/>
                <a:gd name="T5" fmla="*/ 156 h 169"/>
                <a:gd name="T6" fmla="*/ 21 w 53"/>
                <a:gd name="T7" fmla="*/ 169 h 169"/>
                <a:gd name="T8" fmla="*/ 0 w 53"/>
                <a:gd name="T9" fmla="*/ 0 h 169"/>
                <a:gd name="T10" fmla="*/ 13 w 53"/>
                <a:gd name="T11" fmla="*/ 1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69">
                  <a:moveTo>
                    <a:pt x="13" y="13"/>
                  </a:moveTo>
                  <a:cubicBezTo>
                    <a:pt x="44" y="49"/>
                    <a:pt x="44" y="105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1" y="169"/>
                    <a:pt x="21" y="169"/>
                    <a:pt x="21" y="169"/>
                  </a:cubicBezTo>
                  <a:cubicBezTo>
                    <a:pt x="53" y="108"/>
                    <a:pt x="53" y="39"/>
                    <a:pt x="0" y="0"/>
                  </a:cubicBezTo>
                  <a:cubicBezTo>
                    <a:pt x="5" y="4"/>
                    <a:pt x="9" y="8"/>
                    <a:pt x="13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1C1C1C"/>
                </a:gs>
                <a:gs pos="100000">
                  <a:srgbClr val="3333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2981593" y="3660775"/>
              <a:ext cx="4763" cy="1111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4280168" y="1503363"/>
              <a:ext cx="90488" cy="388937"/>
            </a:xfrm>
            <a:custGeom>
              <a:avLst/>
              <a:gdLst>
                <a:gd name="T0" fmla="*/ 6 w 9"/>
                <a:gd name="T1" fmla="*/ 39 h 39"/>
                <a:gd name="T2" fmla="*/ 9 w 9"/>
                <a:gd name="T3" fmla="*/ 11 h 39"/>
                <a:gd name="T4" fmla="*/ 4 w 9"/>
                <a:gd name="T5" fmla="*/ 0 h 39"/>
                <a:gd name="T6" fmla="*/ 4 w 9"/>
                <a:gd name="T7" fmla="*/ 1 h 39"/>
                <a:gd name="T8" fmla="*/ 0 w 9"/>
                <a:gd name="T9" fmla="*/ 31 h 39"/>
                <a:gd name="T10" fmla="*/ 6 w 9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9">
                  <a:moveTo>
                    <a:pt x="6" y="39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6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2981593" y="3462338"/>
              <a:ext cx="409575" cy="209550"/>
            </a:xfrm>
            <a:custGeom>
              <a:avLst/>
              <a:gdLst>
                <a:gd name="T0" fmla="*/ 41 w 41"/>
                <a:gd name="T1" fmla="*/ 0 h 21"/>
                <a:gd name="T2" fmla="*/ 33 w 41"/>
                <a:gd name="T3" fmla="*/ 0 h 21"/>
                <a:gd name="T4" fmla="*/ 0 w 41"/>
                <a:gd name="T5" fmla="*/ 20 h 21"/>
                <a:gd name="T6" fmla="*/ 8 w 41"/>
                <a:gd name="T7" fmla="*/ 20 h 21"/>
                <a:gd name="T8" fmla="*/ 41 w 4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41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8" y="20"/>
                    <a:pt x="8" y="20"/>
                  </a:cubicBezTo>
                  <a:lnTo>
                    <a:pt x="41" y="0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100000">
                  <a:srgbClr val="E2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5410468" y="2962275"/>
              <a:ext cx="520700" cy="339725"/>
            </a:xfrm>
            <a:custGeom>
              <a:avLst/>
              <a:gdLst>
                <a:gd name="T0" fmla="*/ 52 w 52"/>
                <a:gd name="T1" fmla="*/ 34 h 34"/>
                <a:gd name="T2" fmla="*/ 50 w 52"/>
                <a:gd name="T3" fmla="*/ 21 h 34"/>
                <a:gd name="T4" fmla="*/ 1 w 52"/>
                <a:gd name="T5" fmla="*/ 0 h 34"/>
                <a:gd name="T6" fmla="*/ 0 w 52"/>
                <a:gd name="T7" fmla="*/ 0 h 34"/>
                <a:gd name="T8" fmla="*/ 3 w 52"/>
                <a:gd name="T9" fmla="*/ 10 h 34"/>
                <a:gd name="T10" fmla="*/ 52 w 5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4">
                  <a:moveTo>
                    <a:pt x="52" y="34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52" y="34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24595" name="组合 2"/>
            <p:cNvGrpSpPr>
              <a:grpSpLocks/>
            </p:cNvGrpSpPr>
            <p:nvPr/>
          </p:nvGrpSpPr>
          <p:grpSpPr bwMode="auto">
            <a:xfrm>
              <a:off x="2821256" y="1352550"/>
              <a:ext cx="3340100" cy="3200400"/>
              <a:chOff x="2821256" y="1352550"/>
              <a:chExt cx="3340100" cy="3200400"/>
            </a:xfrm>
          </p:grpSpPr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2821256" y="1512888"/>
                <a:ext cx="1500187" cy="2147887"/>
              </a:xfrm>
              <a:custGeom>
                <a:avLst/>
                <a:gdLst>
                  <a:gd name="T0" fmla="*/ 95 w 150"/>
                  <a:gd name="T1" fmla="*/ 65 h 215"/>
                  <a:gd name="T2" fmla="*/ 146 w 150"/>
                  <a:gd name="T3" fmla="*/ 30 h 215"/>
                  <a:gd name="T4" fmla="*/ 146 w 150"/>
                  <a:gd name="T5" fmla="*/ 30 h 215"/>
                  <a:gd name="T6" fmla="*/ 146 w 150"/>
                  <a:gd name="T7" fmla="*/ 29 h 215"/>
                  <a:gd name="T8" fmla="*/ 150 w 150"/>
                  <a:gd name="T9" fmla="*/ 0 h 215"/>
                  <a:gd name="T10" fmla="*/ 85 w 150"/>
                  <a:gd name="T11" fmla="*/ 39 h 215"/>
                  <a:gd name="T12" fmla="*/ 16 w 150"/>
                  <a:gd name="T13" fmla="*/ 215 h 215"/>
                  <a:gd name="T14" fmla="*/ 49 w 150"/>
                  <a:gd name="T15" fmla="*/ 195 h 215"/>
                  <a:gd name="T16" fmla="*/ 95 w 150"/>
                  <a:gd name="T17" fmla="*/ 6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15">
                    <a:moveTo>
                      <a:pt x="95" y="65"/>
                    </a:moveTo>
                    <a:cubicBezTo>
                      <a:pt x="111" y="49"/>
                      <a:pt x="128" y="38"/>
                      <a:pt x="146" y="30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28" y="8"/>
                      <a:pt x="105" y="22"/>
                      <a:pt x="85" y="39"/>
                    </a:cubicBezTo>
                    <a:cubicBezTo>
                      <a:pt x="26" y="90"/>
                      <a:pt x="0" y="161"/>
                      <a:pt x="16" y="215"/>
                    </a:cubicBezTo>
                    <a:cubicBezTo>
                      <a:pt x="49" y="195"/>
                      <a:pt x="49" y="195"/>
                      <a:pt x="49" y="195"/>
                    </a:cubicBezTo>
                    <a:cubicBezTo>
                      <a:pt x="37" y="157"/>
                      <a:pt x="54" y="104"/>
                      <a:pt x="95" y="6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3021281" y="3122613"/>
                <a:ext cx="2798762" cy="1430337"/>
              </a:xfrm>
              <a:custGeom>
                <a:avLst/>
                <a:gdLst>
                  <a:gd name="T0" fmla="*/ 234 w 280"/>
                  <a:gd name="T1" fmla="*/ 75 h 143"/>
                  <a:gd name="T2" fmla="*/ 280 w 280"/>
                  <a:gd name="T3" fmla="*/ 21 h 143"/>
                  <a:gd name="T4" fmla="*/ 280 w 280"/>
                  <a:gd name="T5" fmla="*/ 21 h 143"/>
                  <a:gd name="T6" fmla="*/ 231 w 280"/>
                  <a:gd name="T7" fmla="*/ 0 h 143"/>
                  <a:gd name="T8" fmla="*/ 203 w 280"/>
                  <a:gd name="T9" fmla="*/ 35 h 143"/>
                  <a:gd name="T10" fmla="*/ 71 w 280"/>
                  <a:gd name="T11" fmla="*/ 77 h 143"/>
                  <a:gd name="T12" fmla="*/ 45 w 280"/>
                  <a:gd name="T13" fmla="*/ 61 h 143"/>
                  <a:gd name="T14" fmla="*/ 32 w 280"/>
                  <a:gd name="T15" fmla="*/ 43 h 143"/>
                  <a:gd name="T16" fmla="*/ 0 w 280"/>
                  <a:gd name="T17" fmla="*/ 63 h 143"/>
                  <a:gd name="T18" fmla="*/ 33 w 280"/>
                  <a:gd name="T19" fmla="*/ 107 h 143"/>
                  <a:gd name="T20" fmla="*/ 234 w 280"/>
                  <a:gd name="T21" fmla="*/ 7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143">
                    <a:moveTo>
                      <a:pt x="234" y="75"/>
                    </a:moveTo>
                    <a:cubicBezTo>
                      <a:pt x="252" y="59"/>
                      <a:pt x="268" y="40"/>
                      <a:pt x="280" y="21"/>
                    </a:cubicBezTo>
                    <a:cubicBezTo>
                      <a:pt x="280" y="21"/>
                      <a:pt x="280" y="21"/>
                      <a:pt x="280" y="21"/>
                    </a:cubicBezTo>
                    <a:cubicBezTo>
                      <a:pt x="280" y="21"/>
                      <a:pt x="242" y="5"/>
                      <a:pt x="231" y="0"/>
                    </a:cubicBezTo>
                    <a:cubicBezTo>
                      <a:pt x="223" y="12"/>
                      <a:pt x="214" y="24"/>
                      <a:pt x="203" y="35"/>
                    </a:cubicBezTo>
                    <a:cubicBezTo>
                      <a:pt x="161" y="75"/>
                      <a:pt x="108" y="91"/>
                      <a:pt x="71" y="77"/>
                    </a:cubicBezTo>
                    <a:cubicBezTo>
                      <a:pt x="61" y="74"/>
                      <a:pt x="52" y="68"/>
                      <a:pt x="45" y="61"/>
                    </a:cubicBezTo>
                    <a:cubicBezTo>
                      <a:pt x="39" y="56"/>
                      <a:pt x="35" y="50"/>
                      <a:pt x="32" y="4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4" y="72"/>
                      <a:pt x="14" y="91"/>
                      <a:pt x="33" y="107"/>
                    </a:cubicBezTo>
                    <a:cubicBezTo>
                      <a:pt x="84" y="143"/>
                      <a:pt x="168" y="131"/>
                      <a:pt x="234" y="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10343" y="1352550"/>
                <a:ext cx="1751013" cy="1819275"/>
              </a:xfrm>
              <a:custGeom>
                <a:avLst/>
                <a:gdLst>
                  <a:gd name="T0" fmla="*/ 144 w 175"/>
                  <a:gd name="T1" fmla="*/ 39 h 182"/>
                  <a:gd name="T2" fmla="*/ 131 w 175"/>
                  <a:gd name="T3" fmla="*/ 26 h 182"/>
                  <a:gd name="T4" fmla="*/ 89 w 175"/>
                  <a:gd name="T5" fmla="*/ 6 h 182"/>
                  <a:gd name="T6" fmla="*/ 2 w 175"/>
                  <a:gd name="T7" fmla="*/ 12 h 182"/>
                  <a:gd name="T8" fmla="*/ 0 w 175"/>
                  <a:gd name="T9" fmla="*/ 40 h 182"/>
                  <a:gd name="T10" fmla="*/ 94 w 175"/>
                  <a:gd name="T11" fmla="*/ 55 h 182"/>
                  <a:gd name="T12" fmla="*/ 107 w 175"/>
                  <a:gd name="T13" fmla="*/ 74 h 182"/>
                  <a:gd name="T14" fmla="*/ 101 w 175"/>
                  <a:gd name="T15" fmla="*/ 161 h 182"/>
                  <a:gd name="T16" fmla="*/ 150 w 175"/>
                  <a:gd name="T17" fmla="*/ 182 h 182"/>
                  <a:gd name="T18" fmla="*/ 144 w 175"/>
                  <a:gd name="T19" fmla="*/ 3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182">
                    <a:moveTo>
                      <a:pt x="144" y="39"/>
                    </a:moveTo>
                    <a:cubicBezTo>
                      <a:pt x="140" y="34"/>
                      <a:pt x="136" y="30"/>
                      <a:pt x="131" y="26"/>
                    </a:cubicBezTo>
                    <a:cubicBezTo>
                      <a:pt x="119" y="18"/>
                      <a:pt x="105" y="11"/>
                      <a:pt x="89" y="6"/>
                    </a:cubicBezTo>
                    <a:cubicBezTo>
                      <a:pt x="62" y="0"/>
                      <a:pt x="32" y="2"/>
                      <a:pt x="2" y="1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7" y="28"/>
                      <a:pt x="72" y="32"/>
                      <a:pt x="94" y="55"/>
                    </a:cubicBezTo>
                    <a:cubicBezTo>
                      <a:pt x="100" y="60"/>
                      <a:pt x="104" y="67"/>
                      <a:pt x="107" y="74"/>
                    </a:cubicBezTo>
                    <a:cubicBezTo>
                      <a:pt x="118" y="98"/>
                      <a:pt x="115" y="130"/>
                      <a:pt x="101" y="161"/>
                    </a:cubicBezTo>
                    <a:cubicBezTo>
                      <a:pt x="150" y="182"/>
                      <a:pt x="150" y="182"/>
                      <a:pt x="150" y="182"/>
                    </a:cubicBezTo>
                    <a:cubicBezTo>
                      <a:pt x="175" y="131"/>
                      <a:pt x="175" y="75"/>
                      <a:pt x="144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4280168" y="1512888"/>
              <a:ext cx="41275" cy="300037"/>
            </a:xfrm>
            <a:custGeom>
              <a:avLst/>
              <a:gdLst>
                <a:gd name="T0" fmla="*/ 0 w 8"/>
                <a:gd name="T1" fmla="*/ 60 h 60"/>
                <a:gd name="T2" fmla="*/ 8 w 8"/>
                <a:gd name="T3" fmla="*/ 0 h 60"/>
                <a:gd name="T4" fmla="*/ 0 w 8"/>
                <a:gd name="T5" fmla="*/ 58 h 60"/>
                <a:gd name="T6" fmla="*/ 0 w 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0">
                  <a:moveTo>
                    <a:pt x="0" y="60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0" y="60"/>
                  </a:ln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3191143" y="1812925"/>
              <a:ext cx="1139825" cy="1649413"/>
            </a:xfrm>
            <a:custGeom>
              <a:avLst/>
              <a:gdLst>
                <a:gd name="T0" fmla="*/ 12 w 114"/>
                <a:gd name="T1" fmla="*/ 165 h 165"/>
                <a:gd name="T2" fmla="*/ 12 w 114"/>
                <a:gd name="T3" fmla="*/ 165 h 165"/>
                <a:gd name="T4" fmla="*/ 20 w 114"/>
                <a:gd name="T5" fmla="*/ 165 h 165"/>
                <a:gd name="T6" fmla="*/ 20 w 114"/>
                <a:gd name="T7" fmla="*/ 112 h 165"/>
                <a:gd name="T8" fmla="*/ 114 w 114"/>
                <a:gd name="T9" fmla="*/ 8 h 165"/>
                <a:gd name="T10" fmla="*/ 109 w 114"/>
                <a:gd name="T11" fmla="*/ 0 h 165"/>
                <a:gd name="T12" fmla="*/ 58 w 114"/>
                <a:gd name="T13" fmla="*/ 35 h 165"/>
                <a:gd name="T14" fmla="*/ 12 w 114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65">
                  <a:moveTo>
                    <a:pt x="12" y="165"/>
                  </a:moveTo>
                  <a:cubicBezTo>
                    <a:pt x="12" y="165"/>
                    <a:pt x="12" y="165"/>
                    <a:pt x="12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12" y="142"/>
                    <a:pt x="20" y="112"/>
                    <a:pt x="20" y="112"/>
                  </a:cubicBezTo>
                  <a:cubicBezTo>
                    <a:pt x="20" y="112"/>
                    <a:pt x="38" y="41"/>
                    <a:pt x="114" y="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1" y="8"/>
                    <a:pt x="74" y="19"/>
                    <a:pt x="58" y="35"/>
                  </a:cubicBezTo>
                  <a:cubicBezTo>
                    <a:pt x="17" y="74"/>
                    <a:pt x="0" y="127"/>
                    <a:pt x="12" y="165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3340368" y="3552825"/>
              <a:ext cx="392113" cy="339725"/>
            </a:xfrm>
            <a:custGeom>
              <a:avLst/>
              <a:gdLst>
                <a:gd name="T0" fmla="*/ 39 w 39"/>
                <a:gd name="T1" fmla="*/ 34 h 34"/>
                <a:gd name="T2" fmla="*/ 6 w 39"/>
                <a:gd name="T3" fmla="*/ 0 h 34"/>
                <a:gd name="T4" fmla="*/ 1 w 39"/>
                <a:gd name="T5" fmla="*/ 0 h 34"/>
                <a:gd name="T6" fmla="*/ 0 w 39"/>
                <a:gd name="T7" fmla="*/ 0 h 34"/>
                <a:gd name="T8" fmla="*/ 13 w 39"/>
                <a:gd name="T9" fmla="*/ 18 h 34"/>
                <a:gd name="T10" fmla="*/ 39 w 3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9" y="34"/>
                  </a:moveTo>
                  <a:cubicBezTo>
                    <a:pt x="20" y="25"/>
                    <a:pt x="12" y="13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7" y="13"/>
                    <a:pt x="13" y="18"/>
                  </a:cubicBezTo>
                  <a:cubicBezTo>
                    <a:pt x="20" y="25"/>
                    <a:pt x="29" y="31"/>
                    <a:pt x="39" y="3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4410343" y="1631950"/>
              <a:ext cx="1071563" cy="460375"/>
            </a:xfrm>
            <a:custGeom>
              <a:avLst/>
              <a:gdLst>
                <a:gd name="T0" fmla="*/ 0 w 107"/>
                <a:gd name="T1" fmla="*/ 12 h 46"/>
                <a:gd name="T2" fmla="*/ 0 w 107"/>
                <a:gd name="T3" fmla="*/ 12 h 46"/>
                <a:gd name="T4" fmla="*/ 6 w 107"/>
                <a:gd name="T5" fmla="*/ 21 h 46"/>
                <a:gd name="T6" fmla="*/ 107 w 107"/>
                <a:gd name="T7" fmla="*/ 46 h 46"/>
                <a:gd name="T8" fmla="*/ 94 w 107"/>
                <a:gd name="T9" fmla="*/ 27 h 46"/>
                <a:gd name="T10" fmla="*/ 0 w 107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46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0" y="3"/>
                    <a:pt x="92" y="27"/>
                    <a:pt x="107" y="46"/>
                  </a:cubicBezTo>
                  <a:cubicBezTo>
                    <a:pt x="104" y="39"/>
                    <a:pt x="100" y="32"/>
                    <a:pt x="94" y="27"/>
                  </a:cubicBezTo>
                  <a:cubicBezTo>
                    <a:pt x="72" y="4"/>
                    <a:pt x="37" y="0"/>
                    <a:pt x="0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454668" y="2392363"/>
              <a:ext cx="2030413" cy="83185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“三争一创”</a:t>
              </a:r>
              <a:endParaRPr lang="en-US" altLang="zh-CN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实践活动</a:t>
              </a:r>
            </a:p>
          </p:txBody>
        </p:sp>
      </p:grp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2090738" y="4449763"/>
            <a:ext cx="4419600" cy="533400"/>
          </a:xfrm>
          <a:prstGeom prst="ellipse">
            <a:avLst/>
          </a:prstGeom>
          <a:gradFill rotWithShape="1">
            <a:gsLst>
              <a:gs pos="0">
                <a:srgbClr val="000000">
                  <a:alpha val="80000"/>
                </a:srgbClr>
              </a:gs>
              <a:gs pos="100000">
                <a:srgbClr val="445E7A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74613" y="2540000"/>
            <a:ext cx="3057525" cy="536575"/>
            <a:chOff x="-36512" y="2540275"/>
            <a:chExt cx="3057793" cy="535531"/>
          </a:xfrm>
        </p:grpSpPr>
        <p:sp>
          <p:nvSpPr>
            <p:cNvPr id="24586" name="Text Box 11"/>
            <p:cNvSpPr txBox="1">
              <a:spLocks noChangeArrowheads="1"/>
            </p:cNvSpPr>
            <p:nvPr/>
          </p:nvSpPr>
          <p:spPr bwMode="auto">
            <a:xfrm>
              <a:off x="-36512" y="2540275"/>
              <a:ext cx="298578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“最兜底”</a:t>
              </a:r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的社会保障</a:t>
              </a:r>
              <a:endParaRPr lang="en-US" altLang="zh-CN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>
              <a:off x="142891" y="3029859"/>
              <a:ext cx="287839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5076825" y="3370263"/>
            <a:ext cx="3633788" cy="496887"/>
            <a:chOff x="5076056" y="3369937"/>
            <a:chExt cx="3633857" cy="497957"/>
          </a:xfrm>
        </p:grpSpPr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V="1">
              <a:off x="5076056" y="3837667"/>
              <a:ext cx="3456054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oval" w="med" len="med"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4585" name="Text Box 11"/>
            <p:cNvSpPr txBox="1">
              <a:spLocks noChangeArrowheads="1"/>
            </p:cNvSpPr>
            <p:nvPr/>
          </p:nvSpPr>
          <p:spPr bwMode="auto">
            <a:xfrm>
              <a:off x="5724128" y="3369937"/>
              <a:ext cx="2985785" cy="49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“最贴近”</a:t>
              </a:r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的民政服务</a:t>
              </a:r>
              <a:endParaRPr lang="en-US" altLang="zh-CN" sz="20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5411788" y="1138238"/>
            <a:ext cx="3121025" cy="504825"/>
            <a:chOff x="5412055" y="1137689"/>
            <a:chExt cx="3120385" cy="505373"/>
          </a:xfrm>
        </p:grpSpPr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V="1">
              <a:off x="5412055" y="1643062"/>
              <a:ext cx="3120385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 type="oval" w="med" len="med"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4583" name="Text Box 11"/>
            <p:cNvSpPr txBox="1">
              <a:spLocks noChangeArrowheads="1"/>
            </p:cNvSpPr>
            <p:nvPr/>
          </p:nvSpPr>
          <p:spPr bwMode="auto">
            <a:xfrm>
              <a:off x="5546655" y="1137689"/>
              <a:ext cx="2985785" cy="49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“最基层”</a:t>
              </a:r>
              <a:r>
                <a:rPr lang="zh-CN" altLang="en-US" sz="2000" b="1">
                  <a:latin typeface="微软雅黑" pitchFamily="34" charset="-122"/>
                  <a:ea typeface="微软雅黑" pitchFamily="34" charset="-122"/>
                </a:rPr>
                <a:t>的社会管理</a:t>
              </a:r>
              <a:endParaRPr lang="en-US" altLang="zh-CN" sz="20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decel="19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8175E-6 L -8.33333E-7 0.0123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6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0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358775"/>
            <a:ext cx="9144001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984250"/>
            <a:ext cx="79898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3" descr="0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0075" y="1327150"/>
            <a:ext cx="2193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图片 7" descr="16.png"/>
          <p:cNvPicPr>
            <a:picLocks noChangeAspect="1"/>
          </p:cNvPicPr>
          <p:nvPr/>
        </p:nvPicPr>
        <p:blipFill>
          <a:blip r:embed="rId6"/>
          <a:srcRect l="14825" t="42068" r="31551" b="28964"/>
          <a:stretch>
            <a:fillRect/>
          </a:stretch>
        </p:blipFill>
        <p:spPr bwMode="auto">
          <a:xfrm>
            <a:off x="14288" y="447675"/>
            <a:ext cx="49037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 flipH="1">
            <a:off x="755576" y="3783112"/>
            <a:ext cx="5688632" cy="516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刀锋黑草" pitchFamily="2" charset="-122"/>
                <a:ea typeface="叶根友刀锋黑草" pitchFamily="2" charset="-122"/>
              </a:rPr>
              <a:t>谢谢您的支持</a:t>
            </a:r>
            <a:endParaRPr lang="en-US" altLang="zh-C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刀锋黑草" pitchFamily="2" charset="-122"/>
              <a:ea typeface="叶根友刀锋黑草" pitchFamily="2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刀锋黑草" pitchFamily="2" charset="-122"/>
                <a:ea typeface="叶根友刀锋黑草" pitchFamily="2" charset="-122"/>
              </a:rPr>
              <a:t>  　</a:t>
            </a: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叶根友刀锋黑草" pitchFamily="2" charset="-122"/>
                <a:ea typeface="叶根友刀锋黑草" pitchFamily="2" charset="-122"/>
              </a:rPr>
              <a:t>THANKS!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叶根友刀锋黑草" pitchFamily="2" charset="-122"/>
              <a:ea typeface="叶根友刀锋黑草" pitchFamily="2" charset="-12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759200" y="358775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>
                <a:hlinkClick r:id="rId7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7"/>
          <p:cNvGrpSpPr>
            <a:grpSpLocks/>
          </p:cNvGrpSpPr>
          <p:nvPr/>
        </p:nvGrpSpPr>
        <p:grpSpPr bwMode="auto">
          <a:xfrm>
            <a:off x="971550" y="1276350"/>
            <a:ext cx="7200900" cy="2663825"/>
            <a:chOff x="603124" y="2840898"/>
            <a:chExt cx="7037387" cy="220345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603124" y="2840898"/>
              <a:ext cx="7037387" cy="2203450"/>
            </a:xfrm>
            <a:prstGeom prst="roundRect">
              <a:avLst>
                <a:gd name="adj" fmla="val 2451"/>
              </a:avLst>
            </a:prstGeom>
            <a:solidFill>
              <a:srgbClr val="C0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>
              <a:off x="608611" y="2977305"/>
              <a:ext cx="7031900" cy="1964718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301750" y="1822450"/>
            <a:ext cx="665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依托在全省民政系统开展的“党心暖民心、满意在民政”和“为民服务、创先争优”主题活动平台，坚持围绕“六个着眼”，积极“建品牌、创特色、争第一、做标兵”，取得了良好的工作成效和社会影响。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82215" y="424735"/>
            <a:ext cx="1881985" cy="112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56780" y="1932115"/>
            <a:ext cx="1933951" cy="117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54735" y="3437995"/>
            <a:ext cx="1935850" cy="123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576" y="1213931"/>
            <a:ext cx="2017645" cy="120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直接连接符 7"/>
          <p:cNvCxnSpPr/>
          <p:nvPr/>
        </p:nvCxnSpPr>
        <p:spPr>
          <a:xfrm>
            <a:off x="5641975" y="781050"/>
            <a:ext cx="0" cy="36734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576" y="2949786"/>
            <a:ext cx="2017645" cy="120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9621" y="1141275"/>
            <a:ext cx="1977808" cy="295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860"/>
          <p:cNvSpPr>
            <a:spLocks noChangeArrowheads="1"/>
          </p:cNvSpPr>
          <p:nvPr/>
        </p:nvSpPr>
        <p:spPr bwMode="auto">
          <a:xfrm>
            <a:off x="5219700" y="2007251"/>
            <a:ext cx="2952700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FE69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着眼规范社会事务管理</a:t>
            </a:r>
            <a:endParaRPr lang="en-US" altLang="ko-KR" sz="20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3" name="AutoShape 864"/>
          <p:cNvSpPr>
            <a:spLocks noChangeArrowheads="1"/>
          </p:cNvSpPr>
          <p:nvPr/>
        </p:nvSpPr>
        <p:spPr bwMode="auto">
          <a:xfrm>
            <a:off x="939679" y="2005663"/>
            <a:ext cx="2929059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E69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着眼维护稳定和促进公平</a:t>
            </a:r>
            <a:endParaRPr lang="en-US" altLang="ko-KR" sz="20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4" name="AutoShape 873"/>
          <p:cNvSpPr>
            <a:spLocks noChangeArrowheads="1"/>
          </p:cNvSpPr>
          <p:nvPr/>
        </p:nvSpPr>
        <p:spPr bwMode="auto">
          <a:xfrm>
            <a:off x="5722938" y="3064526"/>
            <a:ext cx="2449462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FE69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着眼巩固国防基础</a:t>
            </a:r>
            <a:endParaRPr lang="en-US" altLang="ko-KR" sz="20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5" name="AutoShape 876"/>
          <p:cNvSpPr>
            <a:spLocks noChangeArrowheads="1"/>
          </p:cNvSpPr>
          <p:nvPr/>
        </p:nvSpPr>
        <p:spPr bwMode="auto">
          <a:xfrm>
            <a:off x="940298" y="3062938"/>
            <a:ext cx="2423616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E69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着眼创新社会管理</a:t>
            </a:r>
            <a:endParaRPr lang="en-US" altLang="ko-KR" sz="20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6" name="AutoShape 879"/>
          <p:cNvSpPr>
            <a:spLocks noChangeArrowheads="1"/>
          </p:cNvSpPr>
          <p:nvPr/>
        </p:nvSpPr>
        <p:spPr bwMode="auto">
          <a:xfrm>
            <a:off x="5219700" y="4144026"/>
            <a:ext cx="2952700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FE69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着眼落实区党建工作要求</a:t>
            </a:r>
            <a:endParaRPr lang="en-US" altLang="ko-KR" sz="20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7" name="AutoShape 882"/>
          <p:cNvSpPr>
            <a:spLocks noChangeArrowheads="1"/>
          </p:cNvSpPr>
          <p:nvPr/>
        </p:nvSpPr>
        <p:spPr bwMode="auto">
          <a:xfrm>
            <a:off x="940298" y="4142438"/>
            <a:ext cx="2928441" cy="454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0000"/>
              </a:gs>
              <a:gs pos="100000">
                <a:srgbClr val="FE6900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着眼推进社会化养老</a:t>
            </a:r>
            <a:endParaRPr lang="en-US" altLang="ko-KR" sz="20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8" name="오른쪽 화살표 80"/>
          <p:cNvSpPr/>
          <p:nvPr/>
        </p:nvSpPr>
        <p:spPr bwMode="auto">
          <a:xfrm rot="10800000">
            <a:off x="5305425" y="3122613"/>
            <a:ext cx="357188" cy="277812"/>
          </a:xfrm>
          <a:prstGeom prst="rightArrow">
            <a:avLst>
              <a:gd name="adj1" fmla="val 33239"/>
              <a:gd name="adj2" fmla="val 76667"/>
            </a:avLst>
          </a:prstGeom>
          <a:solidFill>
            <a:srgbClr val="FD7F0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"/>
              <a:ea typeface="굴림"/>
            </a:endParaRPr>
          </a:p>
        </p:txBody>
      </p:sp>
      <p:sp>
        <p:nvSpPr>
          <p:cNvPr id="79" name="오른쪽 화살표 81"/>
          <p:cNvSpPr/>
          <p:nvPr/>
        </p:nvSpPr>
        <p:spPr bwMode="auto">
          <a:xfrm rot="8233560">
            <a:off x="4852988" y="2330450"/>
            <a:ext cx="357187" cy="277813"/>
          </a:xfrm>
          <a:prstGeom prst="rightArrow">
            <a:avLst>
              <a:gd name="adj1" fmla="val 33239"/>
              <a:gd name="adj2" fmla="val 76667"/>
            </a:avLst>
          </a:prstGeom>
          <a:solidFill>
            <a:srgbClr val="FD7F0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"/>
              <a:ea typeface="굴림"/>
            </a:endParaRPr>
          </a:p>
        </p:txBody>
      </p:sp>
      <p:sp>
        <p:nvSpPr>
          <p:cNvPr id="80" name="오른쪽 화살표 82"/>
          <p:cNvSpPr/>
          <p:nvPr/>
        </p:nvSpPr>
        <p:spPr bwMode="auto">
          <a:xfrm rot="13500000">
            <a:off x="4852988" y="4008437"/>
            <a:ext cx="357188" cy="277813"/>
          </a:xfrm>
          <a:prstGeom prst="rightArrow">
            <a:avLst>
              <a:gd name="adj1" fmla="val 33239"/>
              <a:gd name="adj2" fmla="val 76667"/>
            </a:avLst>
          </a:prstGeom>
          <a:solidFill>
            <a:srgbClr val="FD7F0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굴림"/>
              <a:ea typeface="굴림"/>
            </a:endParaRPr>
          </a:p>
        </p:txBody>
      </p:sp>
      <p:sp>
        <p:nvSpPr>
          <p:cNvPr id="81" name="오른쪽 화살표 84"/>
          <p:cNvSpPr/>
          <p:nvPr/>
        </p:nvSpPr>
        <p:spPr bwMode="auto">
          <a:xfrm rot="10800000" flipH="1">
            <a:off x="3405188" y="3122613"/>
            <a:ext cx="357187" cy="277812"/>
          </a:xfrm>
          <a:prstGeom prst="rightArrow">
            <a:avLst>
              <a:gd name="adj1" fmla="val 33239"/>
              <a:gd name="adj2" fmla="val 76667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sp>
        <p:nvSpPr>
          <p:cNvPr id="82" name="오른쪽 화살표 85"/>
          <p:cNvSpPr/>
          <p:nvPr/>
        </p:nvSpPr>
        <p:spPr bwMode="auto">
          <a:xfrm rot="13366440" flipH="1">
            <a:off x="3857625" y="2330450"/>
            <a:ext cx="357188" cy="277813"/>
          </a:xfrm>
          <a:prstGeom prst="rightArrow">
            <a:avLst>
              <a:gd name="adj1" fmla="val 33239"/>
              <a:gd name="adj2" fmla="val 76667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sp>
        <p:nvSpPr>
          <p:cNvPr id="83" name="오른쪽 화살표 86"/>
          <p:cNvSpPr/>
          <p:nvPr/>
        </p:nvSpPr>
        <p:spPr bwMode="auto">
          <a:xfrm rot="8100000" flipH="1">
            <a:off x="3857625" y="4008438"/>
            <a:ext cx="357188" cy="277812"/>
          </a:xfrm>
          <a:prstGeom prst="rightArrow">
            <a:avLst>
              <a:gd name="adj1" fmla="val 33239"/>
              <a:gd name="adj2" fmla="val 76667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굴림"/>
              <a:ea typeface="굴림"/>
            </a:endParaRPr>
          </a:p>
        </p:txBody>
      </p:sp>
      <p:grpSp>
        <p:nvGrpSpPr>
          <p:cNvPr id="84" name="그룹 54"/>
          <p:cNvGrpSpPr>
            <a:grpSpLocks/>
          </p:cNvGrpSpPr>
          <p:nvPr/>
        </p:nvGrpSpPr>
        <p:grpSpPr bwMode="auto">
          <a:xfrm>
            <a:off x="1601788" y="493713"/>
            <a:ext cx="5929312" cy="930275"/>
            <a:chOff x="2500298" y="1061088"/>
            <a:chExt cx="5929354" cy="930728"/>
          </a:xfrm>
        </p:grpSpPr>
        <p:sp>
          <p:nvSpPr>
            <p:cNvPr id="85" name="AutoShape 864"/>
            <p:cNvSpPr>
              <a:spLocks noChangeArrowheads="1"/>
            </p:cNvSpPr>
            <p:nvPr/>
          </p:nvSpPr>
          <p:spPr bwMode="auto">
            <a:xfrm>
              <a:off x="2500298" y="1094894"/>
              <a:ext cx="5929354" cy="7844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FE69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ko-KR" sz="2000" b="1" kern="0" dirty="0">
                <a:solidFill>
                  <a:srgbClr val="FFFFFF"/>
                </a:solidFill>
                <a:latin typeface="Times New Roman" pitchFamily="18" charset="0"/>
                <a:ea typeface="굴림"/>
                <a:cs typeface="Times New Roman" pitchFamily="18" charset="0"/>
              </a:endParaRPr>
            </a:p>
          </p:txBody>
        </p:sp>
        <p:grpSp>
          <p:nvGrpSpPr>
            <p:cNvPr id="16418" name="Group 48"/>
            <p:cNvGrpSpPr>
              <a:grpSpLocks/>
            </p:cNvGrpSpPr>
            <p:nvPr/>
          </p:nvGrpSpPr>
          <p:grpSpPr bwMode="auto">
            <a:xfrm>
              <a:off x="2732481" y="1061088"/>
              <a:ext cx="5464988" cy="930728"/>
              <a:chOff x="1383" y="890"/>
              <a:chExt cx="2948" cy="549"/>
            </a:xfrm>
          </p:grpSpPr>
          <p:pic>
            <p:nvPicPr>
              <p:cNvPr id="16419" name="Picture 49" descr="그림자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83" y="890"/>
                <a:ext cx="2948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AutoShape 50"/>
              <p:cNvSpPr>
                <a:spLocks noChangeArrowheads="1"/>
              </p:cNvSpPr>
              <p:nvPr/>
            </p:nvSpPr>
            <p:spPr bwMode="auto">
              <a:xfrm>
                <a:off x="1460" y="972"/>
                <a:ext cx="2789" cy="3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42000" tIns="36000" bIns="36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夯实民生之</a:t>
                </a: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基  服务</a:t>
                </a: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民生之</a:t>
                </a:r>
                <a:r>
                  <a:rPr lang="zh-CN" altLang="en-US" sz="2800" b="1" kern="0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需</a:t>
                </a:r>
                <a:endParaRPr lang="zh-CN" altLang="en-US" sz="2800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9" name="AutoShape 51"/>
              <p:cNvSpPr>
                <a:spLocks noChangeArrowheads="1"/>
              </p:cNvSpPr>
              <p:nvPr/>
            </p:nvSpPr>
            <p:spPr bwMode="auto">
              <a:xfrm>
                <a:off x="1551" y="990"/>
                <a:ext cx="2612" cy="1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37999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/>
              </a:extLst>
            </p:spPr>
            <p:txBody>
              <a:bodyPr wrap="none" lIns="342000" tIns="1908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676650" y="3444875"/>
            <a:ext cx="1614488" cy="957263"/>
          </a:xfrm>
          <a:prstGeom prst="ellipse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pSp>
        <p:nvGrpSpPr>
          <p:cNvPr id="93" name="Group 20"/>
          <p:cNvGrpSpPr>
            <a:grpSpLocks/>
          </p:cNvGrpSpPr>
          <p:nvPr/>
        </p:nvGrpSpPr>
        <p:grpSpPr bwMode="auto">
          <a:xfrm>
            <a:off x="3871913" y="2554288"/>
            <a:ext cx="1268412" cy="1268412"/>
            <a:chOff x="3152" y="2454"/>
            <a:chExt cx="1089" cy="1089"/>
          </a:xfrm>
        </p:grpSpPr>
        <p:sp>
          <p:nvSpPr>
            <p:cNvPr id="94" name="Oval 21"/>
            <p:cNvSpPr>
              <a:spLocks noChangeArrowheads="1"/>
            </p:cNvSpPr>
            <p:nvPr/>
          </p:nvSpPr>
          <p:spPr bwMode="auto">
            <a:xfrm>
              <a:off x="3152" y="2454"/>
              <a:ext cx="1089" cy="1089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0A406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为民服务</a:t>
              </a:r>
              <a:endParaRPr lang="en-US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创先争优</a:t>
              </a:r>
            </a:p>
          </p:txBody>
        </p:sp>
        <p:sp>
          <p:nvSpPr>
            <p:cNvPr id="95" name="Freeform 22"/>
            <p:cNvSpPr>
              <a:spLocks/>
            </p:cNvSpPr>
            <p:nvPr/>
          </p:nvSpPr>
          <p:spPr bwMode="auto">
            <a:xfrm>
              <a:off x="3243" y="2479"/>
              <a:ext cx="908" cy="297"/>
            </a:xfrm>
            <a:custGeom>
              <a:avLst/>
              <a:gdLst/>
              <a:ahLst/>
              <a:cxnLst>
                <a:cxn ang="0">
                  <a:pos x="0" y="1576"/>
                </a:cxn>
                <a:cxn ang="0">
                  <a:pos x="50" y="1462"/>
                </a:cxn>
                <a:cxn ang="0">
                  <a:pos x="108" y="1350"/>
                </a:cxn>
                <a:cxn ang="0">
                  <a:pos x="170" y="1242"/>
                </a:cxn>
                <a:cxn ang="0">
                  <a:pos x="238" y="1138"/>
                </a:cxn>
                <a:cxn ang="0">
                  <a:pos x="310" y="1036"/>
                </a:cxn>
                <a:cxn ang="0">
                  <a:pos x="386" y="940"/>
                </a:cxn>
                <a:cxn ang="0">
                  <a:pos x="468" y="846"/>
                </a:cxn>
                <a:cxn ang="0">
                  <a:pos x="552" y="756"/>
                </a:cxn>
                <a:cxn ang="0">
                  <a:pos x="596" y="712"/>
                </a:cxn>
                <a:cxn ang="0">
                  <a:pos x="688" y="630"/>
                </a:cxn>
                <a:cxn ang="0">
                  <a:pos x="784" y="550"/>
                </a:cxn>
                <a:cxn ang="0">
                  <a:pos x="884" y="476"/>
                </a:cxn>
                <a:cxn ang="0">
                  <a:pos x="986" y="406"/>
                </a:cxn>
                <a:cxn ang="0">
                  <a:pos x="1092" y="342"/>
                </a:cxn>
                <a:cxn ang="0">
                  <a:pos x="1202" y="282"/>
                </a:cxn>
                <a:cxn ang="0">
                  <a:pos x="1316" y="228"/>
                </a:cxn>
                <a:cxn ang="0">
                  <a:pos x="1374" y="202"/>
                </a:cxn>
                <a:cxn ang="0">
                  <a:pos x="1490" y="156"/>
                </a:cxn>
                <a:cxn ang="0">
                  <a:pos x="1610" y="116"/>
                </a:cxn>
                <a:cxn ang="0">
                  <a:pos x="1732" y="80"/>
                </a:cxn>
                <a:cxn ang="0">
                  <a:pos x="1858" y="52"/>
                </a:cxn>
                <a:cxn ang="0">
                  <a:pos x="1984" y="30"/>
                </a:cxn>
                <a:cxn ang="0">
                  <a:pos x="2114" y="12"/>
                </a:cxn>
                <a:cxn ang="0">
                  <a:pos x="2246" y="2"/>
                </a:cxn>
                <a:cxn ang="0">
                  <a:pos x="2378" y="0"/>
                </a:cxn>
                <a:cxn ang="0">
                  <a:pos x="2444" y="0"/>
                </a:cxn>
                <a:cxn ang="0">
                  <a:pos x="2576" y="8"/>
                </a:cxn>
                <a:cxn ang="0">
                  <a:pos x="2706" y="20"/>
                </a:cxn>
                <a:cxn ang="0">
                  <a:pos x="2834" y="40"/>
                </a:cxn>
                <a:cxn ang="0">
                  <a:pos x="2962" y="66"/>
                </a:cxn>
                <a:cxn ang="0">
                  <a:pos x="3084" y="98"/>
                </a:cxn>
                <a:cxn ang="0">
                  <a:pos x="3206" y="136"/>
                </a:cxn>
                <a:cxn ang="0">
                  <a:pos x="3324" y="178"/>
                </a:cxn>
                <a:cxn ang="0">
                  <a:pos x="3382" y="202"/>
                </a:cxn>
                <a:cxn ang="0">
                  <a:pos x="3498" y="254"/>
                </a:cxn>
                <a:cxn ang="0">
                  <a:pos x="3608" y="312"/>
                </a:cxn>
                <a:cxn ang="0">
                  <a:pos x="3716" y="374"/>
                </a:cxn>
                <a:cxn ang="0">
                  <a:pos x="3822" y="440"/>
                </a:cxn>
                <a:cxn ang="0">
                  <a:pos x="3922" y="512"/>
                </a:cxn>
                <a:cxn ang="0">
                  <a:pos x="4020" y="590"/>
                </a:cxn>
                <a:cxn ang="0">
                  <a:pos x="4114" y="670"/>
                </a:cxn>
                <a:cxn ang="0">
                  <a:pos x="4204" y="756"/>
                </a:cxn>
                <a:cxn ang="0">
                  <a:pos x="4246" y="800"/>
                </a:cxn>
                <a:cxn ang="0">
                  <a:pos x="4330" y="892"/>
                </a:cxn>
                <a:cxn ang="0">
                  <a:pos x="4410" y="988"/>
                </a:cxn>
                <a:cxn ang="0">
                  <a:pos x="4484" y="1086"/>
                </a:cxn>
                <a:cxn ang="0">
                  <a:pos x="4552" y="1190"/>
                </a:cxn>
                <a:cxn ang="0">
                  <a:pos x="4618" y="1296"/>
                </a:cxn>
                <a:cxn ang="0">
                  <a:pos x="4678" y="1406"/>
                </a:cxn>
                <a:cxn ang="0">
                  <a:pos x="4732" y="1518"/>
                </a:cxn>
                <a:cxn ang="0">
                  <a:pos x="0" y="1576"/>
                </a:cxn>
              </a:cxnLst>
              <a:rect l="0" t="0" r="r" b="b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5000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Oval 23"/>
            <p:cNvSpPr>
              <a:spLocks noChangeArrowheads="1"/>
            </p:cNvSpPr>
            <p:nvPr/>
          </p:nvSpPr>
          <p:spPr bwMode="auto">
            <a:xfrm>
              <a:off x="3380" y="2545"/>
              <a:ext cx="228" cy="20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decel="19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8175E-6 L -8.33333E-7 0.0123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2" grpId="0" animBg="1"/>
      <p:bldP spid="9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12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着眼维护稳定和促进公平，全力保障困难群体利益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8074" y="1344457"/>
            <a:ext cx="2884715" cy="216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 fov="2700000">
              <a:rot lat="1200000" lon="20399999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724525" y="1301750"/>
            <a:ext cx="2592388" cy="3311525"/>
            <a:chOff x="603124" y="2840898"/>
            <a:chExt cx="7037387" cy="220345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603124" y="2840898"/>
              <a:ext cx="7037387" cy="2203450"/>
            </a:xfrm>
            <a:prstGeom prst="roundRect">
              <a:avLst>
                <a:gd name="adj" fmla="val 2451"/>
              </a:avLst>
            </a:prstGeom>
            <a:solidFill>
              <a:srgbClr val="C0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3" name="AutoShape 3"/>
            <p:cNvSpPr>
              <a:spLocks noChangeArrowheads="1"/>
            </p:cNvSpPr>
            <p:nvPr/>
          </p:nvSpPr>
          <p:spPr bwMode="gray">
            <a:xfrm>
              <a:off x="608611" y="2977305"/>
              <a:ext cx="7031900" cy="1964718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973763" y="1597025"/>
            <a:ext cx="21605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规范低保救助管理。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实现了低保动态管理和社会救助的全面覆盖。全面实施“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3+X”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特色救助工程基础上，新增“边缘补充医疗救助”项目。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2532E-6 L 0.09462 0.0377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8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8436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着眼维护稳定和促进公平，全力保障困难群体利益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/>
        </p:nvGraphicFramePr>
        <p:xfrm>
          <a:off x="200025" y="1152525"/>
          <a:ext cx="6583363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227763" y="1216025"/>
            <a:ext cx="2592387" cy="3313113"/>
            <a:chOff x="603124" y="2840898"/>
            <a:chExt cx="7037387" cy="220345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603124" y="2840898"/>
              <a:ext cx="7037387" cy="2203450"/>
            </a:xfrm>
            <a:prstGeom prst="roundRect">
              <a:avLst>
                <a:gd name="adj" fmla="val 2451"/>
              </a:avLst>
            </a:prstGeom>
            <a:solidFill>
              <a:srgbClr val="C00000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11" name="AutoShape 3"/>
            <p:cNvSpPr>
              <a:spLocks noChangeArrowheads="1"/>
            </p:cNvSpPr>
            <p:nvPr/>
          </p:nvSpPr>
          <p:spPr bwMode="gray">
            <a:xfrm>
              <a:off x="608611" y="2977305"/>
              <a:ext cx="7031900" cy="1964718"/>
            </a:xfrm>
            <a:prstGeom prst="roundRect">
              <a:avLst>
                <a:gd name="adj" fmla="val 2731"/>
              </a:avLst>
            </a:prstGeom>
            <a:solidFill>
              <a:schemeClr val="bg1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b="1" dirty="0"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454775" y="1512888"/>
            <a:ext cx="21605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规范低保救助管理。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实现了低保动态管理和社会救助的全面覆盖。全面实施“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3+X”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特色救助工程基础上，新增“边缘补充医疗救助”项目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460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着眼创新社会管理，全面推进新一轮和谐社区建设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514725" y="1609725"/>
            <a:ext cx="2114550" cy="2987675"/>
            <a:chOff x="2669374" y="2492896"/>
            <a:chExt cx="2288465" cy="3204184"/>
          </a:xfrm>
        </p:grpSpPr>
        <p:sp>
          <p:nvSpPr>
            <p:cNvPr id="9" name="同心圆 8"/>
            <p:cNvSpPr/>
            <p:nvPr/>
          </p:nvSpPr>
          <p:spPr>
            <a:xfrm>
              <a:off x="2931606" y="4149080"/>
              <a:ext cx="1764000" cy="1548000"/>
            </a:xfrm>
            <a:prstGeom prst="donut">
              <a:avLst>
                <a:gd name="adj" fmla="val 952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isometricOffAxis1Top">
                <a:rot lat="18075715" lon="18392745" rev="3420000"/>
              </a:camera>
              <a:lightRig rig="balanced" dir="t">
                <a:rot lat="0" lon="0" rev="5400000"/>
              </a:lightRig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2669374" y="2492896"/>
              <a:ext cx="2288465" cy="2662776"/>
            </a:xfrm>
            <a:prstGeom prst="triangl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  <a:alpha val="48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571500" y="1597025"/>
            <a:ext cx="1843088" cy="2665413"/>
            <a:chOff x="395536" y="2492896"/>
            <a:chExt cx="2288465" cy="3204184"/>
          </a:xfrm>
        </p:grpSpPr>
        <p:sp>
          <p:nvSpPr>
            <p:cNvPr id="12" name="同心圆 11"/>
            <p:cNvSpPr/>
            <p:nvPr/>
          </p:nvSpPr>
          <p:spPr>
            <a:xfrm>
              <a:off x="657768" y="4149080"/>
              <a:ext cx="1764000" cy="1548000"/>
            </a:xfrm>
            <a:prstGeom prst="donut">
              <a:avLst>
                <a:gd name="adj" fmla="val 952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isometricOffAxis1Top">
                <a:rot lat="18075715" lon="18392745" rev="3420000"/>
              </a:camera>
              <a:lightRig rig="balanced" dir="t">
                <a:rot lat="0" lon="0" rev="5400000"/>
              </a:lightRig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flipV="1">
              <a:off x="395536" y="2492896"/>
              <a:ext cx="2288465" cy="2662202"/>
            </a:xfrm>
            <a:prstGeom prst="triangl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48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532563" y="1622425"/>
            <a:ext cx="2216150" cy="3101975"/>
            <a:chOff x="4747598" y="2492896"/>
            <a:chExt cx="2288465" cy="3204184"/>
          </a:xfrm>
        </p:grpSpPr>
        <p:sp>
          <p:nvSpPr>
            <p:cNvPr id="15" name="同心圆 14"/>
            <p:cNvSpPr/>
            <p:nvPr/>
          </p:nvSpPr>
          <p:spPr>
            <a:xfrm>
              <a:off x="5009830" y="4149080"/>
              <a:ext cx="1764000" cy="1548000"/>
            </a:xfrm>
            <a:prstGeom prst="donut">
              <a:avLst>
                <a:gd name="adj" fmla="val 952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isometricOffAxis1Top">
                <a:rot lat="18075715" lon="18392745" rev="3420000"/>
              </a:camera>
              <a:lightRig rig="balanced" dir="t">
                <a:rot lat="0" lon="0" rev="5400000"/>
              </a:lightRig>
            </a:scene3d>
            <a:sp3d extrusionH="31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4747598" y="2492896"/>
              <a:ext cx="2288465" cy="2663048"/>
            </a:xfrm>
            <a:prstGeom prst="triangl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  <a:alpha val="27000"/>
                  </a:schemeClr>
                </a:gs>
                <a:gs pos="100000">
                  <a:schemeClr val="bg2">
                    <a:lumMod val="90000"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3493381" y="4404748"/>
            <a:ext cx="2041691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588224" y="4501082"/>
            <a:ext cx="2041691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536" y="4156323"/>
            <a:ext cx="2041691" cy="5036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5000"/>
                </a:schemeClr>
              </a:gs>
              <a:gs pos="48000">
                <a:srgbClr val="535353">
                  <a:alpha val="52000"/>
                </a:srgb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203575" y="1830388"/>
            <a:ext cx="2952750" cy="1319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       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实施社区服务“公益创投”试点项目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推行社区服务项目社会专业督导机制，全力打造“精品社区”，创新实践“三社联动”机制，启动“环玄武湖和谐社区建设示范带”。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86500" y="2068513"/>
            <a:ext cx="2586038" cy="1565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率先在全市出台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关于加强社区社会工作人才队伍建设的若干意见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，率先在全市尝试社会工作者继续教育的试点工作；率先在全市调整社工的工资待遇。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4900" y="1287463"/>
            <a:ext cx="20431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重点工作成效明显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688" y="1609725"/>
            <a:ext cx="20431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推进社工队伍建设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6225" y="1471613"/>
            <a:ext cx="2592388" cy="1811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推广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“社区开放空间论坛”、“社区议员制”等民主协商形式，建立“网上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e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社区”、“阳光网络论坛”等新型民主参与平台，落实社区公益金，及时解决社区群众“急、小、难”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问题。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275" y="1103313"/>
            <a:ext cx="20431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深化民主自治建设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9493" y="1609750"/>
            <a:ext cx="2207050" cy="1342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76487" y="1816691"/>
            <a:ext cx="2207050" cy="136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15902" y="2067694"/>
            <a:ext cx="1926209" cy="1445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decel="19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8175E-6 L -8.33333E-7 0.012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decel="19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8175E-6 L -8.33333E-7 0.0123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decel="19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8175E-6 L -8.33333E-7 0.0123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1" grpId="1"/>
      <p:bldP spid="22" grpId="0"/>
      <p:bldP spid="22" grpId="1"/>
      <p:bldP spid="24" grpId="0"/>
      <p:bldP spid="25" grpId="0"/>
      <p:bldP spid="20" grpId="0"/>
      <p:bldP spid="20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484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着眼推进社会化养老，不断提升社会福利工作水平</a:t>
            </a:r>
          </a:p>
        </p:txBody>
      </p: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2398713" y="3435350"/>
            <a:ext cx="2125662" cy="777875"/>
            <a:chOff x="2290731" y="3291830"/>
            <a:chExt cx="2125302" cy="777733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V="1">
              <a:off x="2290731" y="3291830"/>
              <a:ext cx="1003130" cy="77773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3287512" y="3293418"/>
              <a:ext cx="1128521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2351088" y="1347788"/>
            <a:ext cx="2257425" cy="630237"/>
            <a:chOff x="1979613" y="1335723"/>
            <a:chExt cx="2592387" cy="935037"/>
          </a:xfrm>
        </p:grpSpPr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V="1">
              <a:off x="1979613" y="1338078"/>
              <a:ext cx="933405" cy="932682"/>
            </a:xfrm>
            <a:prstGeom prst="line">
              <a:avLst/>
            </a:prstGeom>
            <a:noFill/>
            <a:ln w="9525">
              <a:solidFill>
                <a:srgbClr val="007EE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2916664" y="1335723"/>
              <a:ext cx="1655336" cy="0"/>
            </a:xfrm>
            <a:prstGeom prst="line">
              <a:avLst/>
            </a:prstGeom>
            <a:noFill/>
            <a:ln w="9525">
              <a:solidFill>
                <a:srgbClr val="007EEA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768850" y="1203325"/>
            <a:ext cx="3979863" cy="1590675"/>
            <a:chOff x="4660583" y="1059582"/>
            <a:chExt cx="3979108" cy="1591146"/>
          </a:xfrm>
        </p:grpSpPr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4660583" y="1408935"/>
              <a:ext cx="3944190" cy="1235441"/>
            </a:xfrm>
            <a:prstGeom prst="roundRect">
              <a:avLst>
                <a:gd name="adj" fmla="val 287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F7F7F">
                    <a:lumMod val="20000"/>
                    <a:lumOff val="80000"/>
                  </a:srgbClr>
                </a:gs>
              </a:gsLst>
              <a:lin ang="5400000" scaled="1"/>
            </a:gradFill>
            <a:ln w="9525" algn="ctr">
              <a:solidFill>
                <a:srgbClr val="7F7F7F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EEA"/>
                </a:buClr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/>
                  <a:ea typeface="微软雅黑"/>
                </a:rPr>
                <a:t>        </a:t>
              </a:r>
              <a:endParaRPr lang="zh-CN" altLang="en-US" sz="1400" kern="0" dirty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3" name="AutoShape 38"/>
            <p:cNvSpPr>
              <a:spLocks noChangeArrowheads="1"/>
            </p:cNvSpPr>
            <p:nvPr/>
          </p:nvSpPr>
          <p:spPr bwMode="auto">
            <a:xfrm>
              <a:off x="4660583" y="1059582"/>
              <a:ext cx="3944190" cy="30171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7EEA"/>
                </a:gs>
                <a:gs pos="100000">
                  <a:srgbClr val="005EAC"/>
                </a:gs>
              </a:gsLst>
              <a:lin ang="27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软雅黑" pitchFamily="34" charset="-122"/>
                  <a:cs typeface="Arial" pitchFamily="34" charset="0"/>
                </a:rPr>
                <a:t>社会化养老全面推进</a:t>
              </a: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4660583" y="1420052"/>
              <a:ext cx="3979108" cy="123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buClr>
                  <a:srgbClr val="007EEA"/>
                </a:buClr>
                <a:defRPr/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     </a:t>
              </a:r>
              <a:r>
                <a:rPr lang="zh-CN" altLang="en-US" sz="1400" b="1" kern="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抓</a:t>
              </a:r>
              <a:r>
                <a:rPr lang="zh-CN" altLang="en-US" sz="1400" b="1" kern="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投入，促发展。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目前全区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各类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养老服务机构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19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所，床位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2041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张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，每千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名老人拥有床位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26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张以上。</a:t>
              </a:r>
              <a:r>
                <a:rPr lang="zh-CN" altLang="zh-CN" sz="1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抓管理，促规范。</a:t>
              </a:r>
              <a:r>
                <a:rPr lang="zh-CN" altLang="zh-CN" sz="1400" dirty="0">
                  <a:latin typeface="微软雅黑" pitchFamily="34" charset="-122"/>
                  <a:ea typeface="微软雅黑" pitchFamily="34" charset="-122"/>
                </a:rPr>
                <a:t>定期检查养老服务机构安全，举办老年公寓负责人消防安全知识讲座，积极强化安全服务意识，杜绝事故隐患。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4735513" y="3273425"/>
            <a:ext cx="3978275" cy="1601788"/>
            <a:chOff x="4626722" y="3128750"/>
            <a:chExt cx="3978792" cy="1603240"/>
          </a:xfrm>
        </p:grpSpPr>
        <p:sp>
          <p:nvSpPr>
            <p:cNvPr id="44" name="AutoShape 39"/>
            <p:cNvSpPr>
              <a:spLocks noChangeArrowheads="1"/>
            </p:cNvSpPr>
            <p:nvPr/>
          </p:nvSpPr>
          <p:spPr bwMode="auto">
            <a:xfrm>
              <a:off x="4644186" y="3508507"/>
              <a:ext cx="3943862" cy="1223483"/>
            </a:xfrm>
            <a:prstGeom prst="roundRect">
              <a:avLst>
                <a:gd name="adj" fmla="val 287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F7F7F">
                    <a:lumMod val="20000"/>
                    <a:lumOff val="80000"/>
                  </a:srgbClr>
                </a:gs>
              </a:gsLst>
              <a:lin ang="5400000" scaled="1"/>
            </a:gradFill>
            <a:ln w="9525" algn="ctr">
              <a:solidFill>
                <a:srgbClr val="7F7F7F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EEA"/>
                </a:buClr>
                <a:defRPr/>
              </a:pPr>
              <a:endParaRPr lang="zh-CN" altLang="en-US" sz="1400" kern="0" dirty="0">
                <a:solidFill>
                  <a:sysClr val="windowText" lastClr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5" name="AutoShape 38"/>
            <p:cNvSpPr>
              <a:spLocks noChangeArrowheads="1"/>
            </p:cNvSpPr>
            <p:nvPr/>
          </p:nvSpPr>
          <p:spPr bwMode="auto">
            <a:xfrm>
              <a:off x="4644186" y="3128750"/>
              <a:ext cx="3943862" cy="32891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微软雅黑" pitchFamily="34" charset="-122"/>
                  <a:cs typeface="Arial" pitchFamily="34" charset="0"/>
                </a:rPr>
                <a:t>老龄事业稳步发展</a:t>
              </a:r>
              <a:endParaRPr lang="zh-CN" alt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4626722" y="3562531"/>
              <a:ext cx="3978792" cy="116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buClr>
                  <a:srgbClr val="007EEA"/>
                </a:buClr>
                <a:defRPr/>
              </a:pP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      为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全区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320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名符合条件的老人免费提供家政服务，为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1600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多户老人免费安装和使用紧急呼叫系统，为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2000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名老人免费办理人寿民安保险。完成了居家养老服务评估标准课题的研究</a:t>
              </a:r>
              <a:r>
                <a:rPr lang="zh-CN" altLang="en-US" sz="1400" kern="0" dirty="0" smtClea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，申报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创建国家老年友好城区。</a:t>
              </a: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425575"/>
            <a:ext cx="2022475" cy="1439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3363913"/>
            <a:ext cx="2022475" cy="143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214" y="-92545"/>
            <a:ext cx="6787306" cy="86409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6000">
                <a:srgbClr val="C623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508" name="Picture 20" descr="未标题-1"/>
          <p:cNvPicPr>
            <a:picLocks noChangeAspect="1" noChangeArrowheads="1"/>
          </p:cNvPicPr>
          <p:nvPr/>
        </p:nvPicPr>
        <p:blipFill>
          <a:blip r:embed="rId2"/>
          <a:srcRect r="2875"/>
          <a:stretch>
            <a:fillRect/>
          </a:stretch>
        </p:blipFill>
        <p:spPr bwMode="auto">
          <a:xfrm>
            <a:off x="-107950" y="-92075"/>
            <a:ext cx="257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771525"/>
            <a:ext cx="91440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06388" y="123825"/>
            <a:ext cx="9756776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着眼规范社会事务管理，有序开展社会事务工作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714750" y="1092200"/>
            <a:ext cx="1433513" cy="3786188"/>
            <a:chOff x="3655152" y="1305833"/>
            <a:chExt cx="1433512" cy="3786187"/>
          </a:xfrm>
        </p:grpSpPr>
        <p:grpSp>
          <p:nvGrpSpPr>
            <p:cNvPr id="21531" name="组合 1"/>
            <p:cNvGrpSpPr>
              <a:grpSpLocks/>
            </p:cNvGrpSpPr>
            <p:nvPr/>
          </p:nvGrpSpPr>
          <p:grpSpPr bwMode="auto">
            <a:xfrm>
              <a:off x="3655152" y="1305833"/>
              <a:ext cx="1433512" cy="3786187"/>
              <a:chOff x="3655152" y="1305833"/>
              <a:chExt cx="1433512" cy="3786187"/>
            </a:xfrm>
          </p:grpSpPr>
          <p:sp>
            <p:nvSpPr>
              <p:cNvPr id="21533" name="AutoShape 2"/>
              <p:cNvSpPr>
                <a:spLocks noChangeArrowheads="1"/>
              </p:cNvSpPr>
              <p:nvPr/>
            </p:nvSpPr>
            <p:spPr bwMode="auto">
              <a:xfrm>
                <a:off x="3655152" y="1305833"/>
                <a:ext cx="1433512" cy="1966912"/>
              </a:xfrm>
              <a:prstGeom prst="downArrowCallout">
                <a:avLst>
                  <a:gd name="adj1" fmla="val 49880"/>
                  <a:gd name="adj2" fmla="val 24940"/>
                  <a:gd name="adj3" fmla="val 15258"/>
                  <a:gd name="adj4" fmla="val 8888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13500000">
                  <a:srgbClr val="999999"/>
                </a:prstShdw>
              </a:effectLst>
            </p:spPr>
            <p:txBody>
              <a:bodyPr wrap="none" anchor="ctr"/>
              <a:lstStyle/>
              <a:p>
                <a:pPr marL="342900" indent="-342900" algn="ctr">
                  <a:lnSpc>
                    <a:spcPct val="120000"/>
                  </a:lnSpc>
                  <a:spcBef>
                    <a:spcPct val="20000"/>
                  </a:spcBef>
                  <a:buClr>
                    <a:srgbClr val="E1B40C"/>
                  </a:buClr>
                  <a:buFont typeface="Wingdings" pitchFamily="2" charset="2"/>
                  <a:buNone/>
                </a:pPr>
                <a:endParaRPr lang="zh-CN" altLang="en-US" sz="12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3793265" y="4761820"/>
                <a:ext cx="1133474" cy="330200"/>
              </a:xfrm>
              <a:custGeom>
                <a:avLst/>
                <a:gdLst>
                  <a:gd name="T0" fmla="*/ 563 w 1126"/>
                  <a:gd name="T1" fmla="*/ 0 h 327"/>
                  <a:gd name="T2" fmla="*/ 0 w 1126"/>
                  <a:gd name="T3" fmla="*/ 327 h 327"/>
                  <a:gd name="T4" fmla="*/ 1126 w 1126"/>
                  <a:gd name="T5" fmla="*/ 327 h 327"/>
                  <a:gd name="T6" fmla="*/ 563 w 1126"/>
                  <a:gd name="T7" fmla="*/ 0 h 3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6"/>
                  <a:gd name="T13" fmla="*/ 0 h 327"/>
                  <a:gd name="T14" fmla="*/ 1126 w 1126"/>
                  <a:gd name="T15" fmla="*/ 327 h 3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6" h="327">
                    <a:moveTo>
                      <a:pt x="563" y="0"/>
                    </a:moveTo>
                    <a:cubicBezTo>
                      <a:pt x="322" y="0"/>
                      <a:pt x="112" y="132"/>
                      <a:pt x="0" y="327"/>
                    </a:cubicBezTo>
                    <a:cubicBezTo>
                      <a:pt x="1126" y="327"/>
                      <a:pt x="1126" y="327"/>
                      <a:pt x="1126" y="327"/>
                    </a:cubicBezTo>
                    <a:cubicBezTo>
                      <a:pt x="1014" y="132"/>
                      <a:pt x="804" y="0"/>
                      <a:pt x="5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0000">
                      <a:alpha val="50000"/>
                    </a:srgbClr>
                  </a:gs>
                  <a:gs pos="100000">
                    <a:srgbClr val="8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3791677" y="3609295"/>
                <a:ext cx="1128712" cy="1131887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3832952" y="3639457"/>
                <a:ext cx="1044574" cy="503238"/>
              </a:xfrm>
              <a:custGeom>
                <a:avLst/>
                <a:gdLst>
                  <a:gd name="T0" fmla="*/ 1038 w 1038"/>
                  <a:gd name="T1" fmla="*/ 499 h 499"/>
                  <a:gd name="T2" fmla="*/ 519 w 1038"/>
                  <a:gd name="T3" fmla="*/ 0 h 499"/>
                  <a:gd name="T4" fmla="*/ 0 w 1038"/>
                  <a:gd name="T5" fmla="*/ 499 h 499"/>
                  <a:gd name="T6" fmla="*/ 519 w 1038"/>
                  <a:gd name="T7" fmla="*/ 360 h 499"/>
                  <a:gd name="T8" fmla="*/ 1038 w 1038"/>
                  <a:gd name="T9" fmla="*/ 499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8"/>
                  <a:gd name="T16" fmla="*/ 0 h 499"/>
                  <a:gd name="T17" fmla="*/ 1038 w 1038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8" h="499">
                    <a:moveTo>
                      <a:pt x="1038" y="499"/>
                    </a:moveTo>
                    <a:cubicBezTo>
                      <a:pt x="1037" y="223"/>
                      <a:pt x="805" y="0"/>
                      <a:pt x="519" y="0"/>
                    </a:cubicBezTo>
                    <a:cubicBezTo>
                      <a:pt x="233" y="0"/>
                      <a:pt x="1" y="223"/>
                      <a:pt x="0" y="499"/>
                    </a:cubicBezTo>
                    <a:cubicBezTo>
                      <a:pt x="132" y="413"/>
                      <a:pt x="315" y="360"/>
                      <a:pt x="519" y="360"/>
                    </a:cubicBezTo>
                    <a:cubicBezTo>
                      <a:pt x="723" y="360"/>
                      <a:pt x="907" y="413"/>
                      <a:pt x="1038" y="49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89998"/>
                    </a:srgbClr>
                  </a:gs>
                  <a:gs pos="100000">
                    <a:srgbClr val="FFFFFF">
                      <a:alpha val="10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46" name="Rectangle 24"/>
              <p:cNvSpPr>
                <a:spLocks noChangeArrowheads="1"/>
              </p:cNvSpPr>
              <p:nvPr/>
            </p:nvSpPr>
            <p:spPr bwMode="auto">
              <a:xfrm>
                <a:off x="3712302" y="3974420"/>
                <a:ext cx="1260474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婚姻、收养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登</a:t>
                </a:r>
                <a:endParaRPr lang="en-US" altLang="zh-CN" sz="1400" b="1" kern="0" dirty="0">
                  <a:solidFill>
                    <a:srgbClr val="FFFFFF"/>
                  </a:solidFill>
                  <a:latin typeface="+mn-lt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记</a:t>
                </a: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守法正规</a:t>
                </a:r>
                <a:endParaRPr lang="zh-CN" altLang="en-US" sz="1400" b="1" kern="0" dirty="0">
                  <a:solidFill>
                    <a:srgbClr val="FFFFFF"/>
                  </a:solidFill>
                  <a:latin typeface="+mn-lt"/>
                  <a:ea typeface="微软雅黑" pitchFamily="34" charset="-122"/>
                </a:endParaRPr>
              </a:p>
            </p:txBody>
          </p:sp>
        </p:grpSp>
        <p:sp>
          <p:nvSpPr>
            <p:cNvPr id="21532" name="Text Box 11"/>
            <p:cNvSpPr txBox="1">
              <a:spLocks noChangeArrowheads="1"/>
            </p:cNvSpPr>
            <p:nvPr/>
          </p:nvSpPr>
          <p:spPr bwMode="auto">
            <a:xfrm>
              <a:off x="3655152" y="1347614"/>
              <a:ext cx="14335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buClr>
                  <a:srgbClr val="007EEA"/>
                </a:buClr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严格按照“省婚姻登记工作规范”依法行政，积极开展亲情服务、优质服务活动。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308100"/>
            <a:ext cx="1919288" cy="143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7380288" y="1092200"/>
            <a:ext cx="1433512" cy="3786188"/>
            <a:chOff x="3655152" y="1305833"/>
            <a:chExt cx="1433512" cy="3786187"/>
          </a:xfrm>
        </p:grpSpPr>
        <p:grpSp>
          <p:nvGrpSpPr>
            <p:cNvPr id="21524" name="组合 53"/>
            <p:cNvGrpSpPr>
              <a:grpSpLocks/>
            </p:cNvGrpSpPr>
            <p:nvPr/>
          </p:nvGrpSpPr>
          <p:grpSpPr bwMode="auto">
            <a:xfrm>
              <a:off x="3655152" y="1305833"/>
              <a:ext cx="1433512" cy="3786187"/>
              <a:chOff x="3655152" y="1305833"/>
              <a:chExt cx="1433512" cy="3786187"/>
            </a:xfrm>
          </p:grpSpPr>
          <p:sp>
            <p:nvSpPr>
              <p:cNvPr id="21526" name="AutoShape 2"/>
              <p:cNvSpPr>
                <a:spLocks noChangeArrowheads="1"/>
              </p:cNvSpPr>
              <p:nvPr/>
            </p:nvSpPr>
            <p:spPr bwMode="auto">
              <a:xfrm>
                <a:off x="3655152" y="1305833"/>
                <a:ext cx="1433512" cy="1966912"/>
              </a:xfrm>
              <a:prstGeom prst="downArrowCallout">
                <a:avLst>
                  <a:gd name="adj1" fmla="val 49880"/>
                  <a:gd name="adj2" fmla="val 24940"/>
                  <a:gd name="adj3" fmla="val 15258"/>
                  <a:gd name="adj4" fmla="val 8888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13500000">
                  <a:srgbClr val="999999"/>
                </a:prstShdw>
              </a:effectLst>
            </p:spPr>
            <p:txBody>
              <a:bodyPr wrap="none" anchor="ctr"/>
              <a:lstStyle/>
              <a:p>
                <a:pPr marL="342900" indent="-342900" algn="ctr">
                  <a:lnSpc>
                    <a:spcPct val="120000"/>
                  </a:lnSpc>
                  <a:spcBef>
                    <a:spcPct val="20000"/>
                  </a:spcBef>
                  <a:buClr>
                    <a:srgbClr val="E1B40C"/>
                  </a:buClr>
                  <a:buFont typeface="Wingdings" pitchFamily="2" charset="2"/>
                  <a:buNone/>
                </a:pPr>
                <a:endParaRPr lang="zh-CN" altLang="en-US" sz="12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3793264" y="4761820"/>
                <a:ext cx="1133475" cy="330200"/>
              </a:xfrm>
              <a:custGeom>
                <a:avLst/>
                <a:gdLst>
                  <a:gd name="T0" fmla="*/ 563 w 1126"/>
                  <a:gd name="T1" fmla="*/ 0 h 327"/>
                  <a:gd name="T2" fmla="*/ 0 w 1126"/>
                  <a:gd name="T3" fmla="*/ 327 h 327"/>
                  <a:gd name="T4" fmla="*/ 1126 w 1126"/>
                  <a:gd name="T5" fmla="*/ 327 h 327"/>
                  <a:gd name="T6" fmla="*/ 563 w 1126"/>
                  <a:gd name="T7" fmla="*/ 0 h 3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6"/>
                  <a:gd name="T13" fmla="*/ 0 h 327"/>
                  <a:gd name="T14" fmla="*/ 1126 w 1126"/>
                  <a:gd name="T15" fmla="*/ 327 h 3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6" h="327">
                    <a:moveTo>
                      <a:pt x="563" y="0"/>
                    </a:moveTo>
                    <a:cubicBezTo>
                      <a:pt x="322" y="0"/>
                      <a:pt x="112" y="132"/>
                      <a:pt x="0" y="327"/>
                    </a:cubicBezTo>
                    <a:cubicBezTo>
                      <a:pt x="1126" y="327"/>
                      <a:pt x="1126" y="327"/>
                      <a:pt x="1126" y="327"/>
                    </a:cubicBezTo>
                    <a:cubicBezTo>
                      <a:pt x="1014" y="132"/>
                      <a:pt x="804" y="0"/>
                      <a:pt x="5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0000">
                      <a:alpha val="50000"/>
                    </a:srgbClr>
                  </a:gs>
                  <a:gs pos="100000">
                    <a:srgbClr val="8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58" name="Oval 8"/>
              <p:cNvSpPr>
                <a:spLocks noChangeArrowheads="1"/>
              </p:cNvSpPr>
              <p:nvPr/>
            </p:nvSpPr>
            <p:spPr bwMode="auto">
              <a:xfrm>
                <a:off x="3791677" y="3609295"/>
                <a:ext cx="1128712" cy="1131887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3832952" y="3639457"/>
                <a:ext cx="1044575" cy="503238"/>
              </a:xfrm>
              <a:custGeom>
                <a:avLst/>
                <a:gdLst>
                  <a:gd name="T0" fmla="*/ 1038 w 1038"/>
                  <a:gd name="T1" fmla="*/ 499 h 499"/>
                  <a:gd name="T2" fmla="*/ 519 w 1038"/>
                  <a:gd name="T3" fmla="*/ 0 h 499"/>
                  <a:gd name="T4" fmla="*/ 0 w 1038"/>
                  <a:gd name="T5" fmla="*/ 499 h 499"/>
                  <a:gd name="T6" fmla="*/ 519 w 1038"/>
                  <a:gd name="T7" fmla="*/ 360 h 499"/>
                  <a:gd name="T8" fmla="*/ 1038 w 1038"/>
                  <a:gd name="T9" fmla="*/ 499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8"/>
                  <a:gd name="T16" fmla="*/ 0 h 499"/>
                  <a:gd name="T17" fmla="*/ 1038 w 1038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8" h="499">
                    <a:moveTo>
                      <a:pt x="1038" y="499"/>
                    </a:moveTo>
                    <a:cubicBezTo>
                      <a:pt x="1037" y="223"/>
                      <a:pt x="805" y="0"/>
                      <a:pt x="519" y="0"/>
                    </a:cubicBezTo>
                    <a:cubicBezTo>
                      <a:pt x="233" y="0"/>
                      <a:pt x="1" y="223"/>
                      <a:pt x="0" y="499"/>
                    </a:cubicBezTo>
                    <a:cubicBezTo>
                      <a:pt x="132" y="413"/>
                      <a:pt x="315" y="360"/>
                      <a:pt x="519" y="360"/>
                    </a:cubicBezTo>
                    <a:cubicBezTo>
                      <a:pt x="723" y="360"/>
                      <a:pt x="907" y="413"/>
                      <a:pt x="1038" y="49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89998"/>
                    </a:srgbClr>
                  </a:gs>
                  <a:gs pos="100000">
                    <a:srgbClr val="FFFFFF">
                      <a:alpha val="10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60" name="Rectangle 24"/>
              <p:cNvSpPr>
                <a:spLocks noChangeArrowheads="1"/>
              </p:cNvSpPr>
              <p:nvPr/>
            </p:nvSpPr>
            <p:spPr bwMode="auto">
              <a:xfrm>
                <a:off x="3712302" y="3974420"/>
                <a:ext cx="12604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加大福彩销售</a:t>
                </a:r>
                <a:endParaRPr lang="en-US" altLang="zh-CN" sz="1400" b="1" kern="0" dirty="0">
                  <a:solidFill>
                    <a:srgbClr val="FFFFFF"/>
                  </a:solidFill>
                  <a:latin typeface="+mn-lt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工作力度</a:t>
                </a:r>
              </a:p>
            </p:txBody>
          </p:sp>
        </p:grpSp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3655152" y="1347614"/>
              <a:ext cx="143351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buClr>
                  <a:srgbClr val="007EEA"/>
                </a:buClr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严格按照“省婚姻登记工作规范”依法行政，积极开展亲情服务、优质服务活动。</a:t>
              </a: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5541963" y="1092200"/>
            <a:ext cx="1444625" cy="3786188"/>
            <a:chOff x="3643244" y="1305833"/>
            <a:chExt cx="1445420" cy="3786187"/>
          </a:xfrm>
        </p:grpSpPr>
        <p:grpSp>
          <p:nvGrpSpPr>
            <p:cNvPr id="21517" name="组合 61"/>
            <p:cNvGrpSpPr>
              <a:grpSpLocks/>
            </p:cNvGrpSpPr>
            <p:nvPr/>
          </p:nvGrpSpPr>
          <p:grpSpPr bwMode="auto">
            <a:xfrm>
              <a:off x="3655152" y="1305833"/>
              <a:ext cx="1433512" cy="3786187"/>
              <a:chOff x="3655152" y="1305833"/>
              <a:chExt cx="1433512" cy="3786187"/>
            </a:xfrm>
          </p:grpSpPr>
          <p:sp>
            <p:nvSpPr>
              <p:cNvPr id="21519" name="AutoShape 2"/>
              <p:cNvSpPr>
                <a:spLocks noChangeArrowheads="1"/>
              </p:cNvSpPr>
              <p:nvPr/>
            </p:nvSpPr>
            <p:spPr bwMode="auto">
              <a:xfrm>
                <a:off x="3655152" y="1305833"/>
                <a:ext cx="1433512" cy="1966912"/>
              </a:xfrm>
              <a:prstGeom prst="downArrowCallout">
                <a:avLst>
                  <a:gd name="adj1" fmla="val 49880"/>
                  <a:gd name="adj2" fmla="val 24940"/>
                  <a:gd name="adj3" fmla="val 15258"/>
                  <a:gd name="adj4" fmla="val 8888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prstShdw prst="shdw17" dist="17961" dir="13500000">
                  <a:srgbClr val="999999"/>
                </a:prstShdw>
              </a:effectLst>
            </p:spPr>
            <p:txBody>
              <a:bodyPr wrap="none" anchor="ctr"/>
              <a:lstStyle/>
              <a:p>
                <a:pPr marL="342900" indent="-342900" algn="ctr">
                  <a:lnSpc>
                    <a:spcPct val="120000"/>
                  </a:lnSpc>
                  <a:spcBef>
                    <a:spcPct val="20000"/>
                  </a:spcBef>
                  <a:buClr>
                    <a:srgbClr val="E1B40C"/>
                  </a:buClr>
                  <a:buFont typeface="Wingdings" pitchFamily="2" charset="2"/>
                  <a:buNone/>
                </a:pPr>
                <a:endParaRPr lang="zh-CN" altLang="en-US" sz="12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3792552" y="4761820"/>
                <a:ext cx="1134098" cy="330200"/>
              </a:xfrm>
              <a:custGeom>
                <a:avLst/>
                <a:gdLst>
                  <a:gd name="T0" fmla="*/ 563 w 1126"/>
                  <a:gd name="T1" fmla="*/ 0 h 327"/>
                  <a:gd name="T2" fmla="*/ 0 w 1126"/>
                  <a:gd name="T3" fmla="*/ 327 h 327"/>
                  <a:gd name="T4" fmla="*/ 1126 w 1126"/>
                  <a:gd name="T5" fmla="*/ 327 h 327"/>
                  <a:gd name="T6" fmla="*/ 563 w 1126"/>
                  <a:gd name="T7" fmla="*/ 0 h 3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6"/>
                  <a:gd name="T13" fmla="*/ 0 h 327"/>
                  <a:gd name="T14" fmla="*/ 1126 w 1126"/>
                  <a:gd name="T15" fmla="*/ 327 h 3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6" h="327">
                    <a:moveTo>
                      <a:pt x="563" y="0"/>
                    </a:moveTo>
                    <a:cubicBezTo>
                      <a:pt x="322" y="0"/>
                      <a:pt x="112" y="132"/>
                      <a:pt x="0" y="327"/>
                    </a:cubicBezTo>
                    <a:cubicBezTo>
                      <a:pt x="1126" y="327"/>
                      <a:pt x="1126" y="327"/>
                      <a:pt x="1126" y="327"/>
                    </a:cubicBezTo>
                    <a:cubicBezTo>
                      <a:pt x="1014" y="132"/>
                      <a:pt x="804" y="0"/>
                      <a:pt x="5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0000">
                      <a:alpha val="50000"/>
                    </a:srgbClr>
                  </a:gs>
                  <a:gs pos="100000">
                    <a:srgbClr val="80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66" name="Oval 8"/>
              <p:cNvSpPr>
                <a:spLocks noChangeArrowheads="1"/>
              </p:cNvSpPr>
              <p:nvPr/>
            </p:nvSpPr>
            <p:spPr bwMode="auto">
              <a:xfrm>
                <a:off x="3790963" y="3609295"/>
                <a:ext cx="1129334" cy="1131887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3832260" y="3639457"/>
                <a:ext cx="1045150" cy="503238"/>
              </a:xfrm>
              <a:custGeom>
                <a:avLst/>
                <a:gdLst>
                  <a:gd name="T0" fmla="*/ 1038 w 1038"/>
                  <a:gd name="T1" fmla="*/ 499 h 499"/>
                  <a:gd name="T2" fmla="*/ 519 w 1038"/>
                  <a:gd name="T3" fmla="*/ 0 h 499"/>
                  <a:gd name="T4" fmla="*/ 0 w 1038"/>
                  <a:gd name="T5" fmla="*/ 499 h 499"/>
                  <a:gd name="T6" fmla="*/ 519 w 1038"/>
                  <a:gd name="T7" fmla="*/ 360 h 499"/>
                  <a:gd name="T8" fmla="*/ 1038 w 1038"/>
                  <a:gd name="T9" fmla="*/ 499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8"/>
                  <a:gd name="T16" fmla="*/ 0 h 499"/>
                  <a:gd name="T17" fmla="*/ 1038 w 1038"/>
                  <a:gd name="T18" fmla="*/ 499 h 4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8" h="499">
                    <a:moveTo>
                      <a:pt x="1038" y="499"/>
                    </a:moveTo>
                    <a:cubicBezTo>
                      <a:pt x="1037" y="223"/>
                      <a:pt x="805" y="0"/>
                      <a:pt x="519" y="0"/>
                    </a:cubicBezTo>
                    <a:cubicBezTo>
                      <a:pt x="233" y="0"/>
                      <a:pt x="1" y="223"/>
                      <a:pt x="0" y="499"/>
                    </a:cubicBezTo>
                    <a:cubicBezTo>
                      <a:pt x="132" y="413"/>
                      <a:pt x="315" y="360"/>
                      <a:pt x="519" y="360"/>
                    </a:cubicBezTo>
                    <a:cubicBezTo>
                      <a:pt x="723" y="360"/>
                      <a:pt x="907" y="413"/>
                      <a:pt x="1038" y="49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89998"/>
                    </a:srgbClr>
                  </a:gs>
                  <a:gs pos="100000">
                    <a:srgbClr val="FFFFFF">
                      <a:alpha val="10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+mn-lt"/>
                  <a:ea typeface="微软雅黑" pitchFamily="34" charset="-122"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3711544" y="3974420"/>
                <a:ext cx="126116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推进社会组织</a:t>
                </a:r>
                <a:endParaRPr lang="en-US" altLang="zh-CN" sz="1400" b="1" kern="0" dirty="0">
                  <a:solidFill>
                    <a:srgbClr val="FFFFFF"/>
                  </a:solidFill>
                  <a:latin typeface="+mn-lt"/>
                  <a:ea typeface="微软雅黑" pitchFamily="34" charset="-122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kern="0" dirty="0">
                    <a:solidFill>
                      <a:srgbClr val="FFFFFF"/>
                    </a:solidFill>
                    <a:latin typeface="+mn-lt"/>
                    <a:ea typeface="微软雅黑" pitchFamily="34" charset="-122"/>
                  </a:rPr>
                  <a:t>健康发展</a:t>
                </a:r>
              </a:p>
            </p:txBody>
          </p:sp>
        </p:grpSp>
        <p:sp>
          <p:nvSpPr>
            <p:cNvPr id="21518" name="Text Box 11"/>
            <p:cNvSpPr txBox="1">
              <a:spLocks noChangeArrowheads="1"/>
            </p:cNvSpPr>
            <p:nvPr/>
          </p:nvSpPr>
          <p:spPr bwMode="auto">
            <a:xfrm>
              <a:off x="3643244" y="1342194"/>
              <a:ext cx="144541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buClr>
                  <a:srgbClr val="007EEA"/>
                </a:buClr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严格按照“省婚姻登记工作规范”依法行政，积极开展亲情服务、优质服务活动。</a:t>
              </a:r>
            </a:p>
          </p:txBody>
        </p:sp>
      </p:grpSp>
      <p:pic>
        <p:nvPicPr>
          <p:cNvPr id="69" name="图片 6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2106613"/>
            <a:ext cx="1920875" cy="143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3" y="3081338"/>
            <a:ext cx="1919287" cy="143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1070</Words>
  <Application>Microsoft Office PowerPoint</Application>
  <PresentationFormat>On-screen Show (16:9)</PresentationFormat>
  <Paragraphs>47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Calibri</vt:lpstr>
      <vt:lpstr>宋体</vt:lpstr>
      <vt:lpstr>Arial</vt:lpstr>
      <vt:lpstr>微软雅黑</vt:lpstr>
      <vt:lpstr>Times New Roman</vt:lpstr>
      <vt:lpstr>굴림</vt:lpstr>
      <vt:lpstr>맑은 고딕</vt:lpstr>
      <vt:lpstr>Wingdings</vt:lpstr>
      <vt:lpstr>Office 主题​​</vt:lpstr>
      <vt:lpstr>Microsoft Excel 图表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ygx</cp:lastModifiedBy>
  <cp:revision>32</cp:revision>
  <dcterms:created xsi:type="dcterms:W3CDTF">2012-04-09T08:35:41Z</dcterms:created>
  <dcterms:modified xsi:type="dcterms:W3CDTF">2012-06-17T14:48:50Z</dcterms:modified>
</cp:coreProperties>
</file>