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0" r:id="rId3"/>
    <p:sldId id="284" r:id="rId4"/>
    <p:sldId id="261" r:id="rId5"/>
    <p:sldId id="263" r:id="rId6"/>
    <p:sldId id="264" r:id="rId7"/>
    <p:sldId id="285" r:id="rId8"/>
    <p:sldId id="273" r:id="rId9"/>
    <p:sldId id="266" r:id="rId10"/>
    <p:sldId id="267" r:id="rId11"/>
    <p:sldId id="272" r:id="rId12"/>
    <p:sldId id="256" r:id="rId13"/>
    <p:sldId id="282" r:id="rId14"/>
    <p:sldId id="269" r:id="rId15"/>
    <p:sldId id="270" r:id="rId16"/>
    <p:sldId id="271" r:id="rId17"/>
    <p:sldId id="262" r:id="rId18"/>
    <p:sldId id="286" r:id="rId19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>
          <p15:clr>
            <a:srgbClr val="A4A3A4"/>
          </p15:clr>
        </p15:guide>
        <p15:guide id="2" pos="37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C0A9"/>
    <a:srgbClr val="A0C7C2"/>
    <a:srgbClr val="EBF7F2"/>
    <a:srgbClr val="999999"/>
    <a:srgbClr val="292929"/>
    <a:srgbClr val="EDF8EA"/>
    <a:srgbClr val="A0C4B1"/>
    <a:srgbClr val="F1F9EA"/>
    <a:srgbClr val="F0F5EE"/>
    <a:srgbClr val="CDE1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40" y="66"/>
      </p:cViewPr>
      <p:guideLst>
        <p:guide orient="horz" pos="2024"/>
        <p:guide pos="37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80624224ab82828512615ced138116a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5050" y="0"/>
            <a:ext cx="4797425" cy="6858000"/>
          </a:xfrm>
          <a:prstGeom prst="rect">
            <a:avLst/>
          </a:prstGeom>
          <a:solidFill>
            <a:srgbClr val="FAFAFA"/>
          </a:solidFill>
        </p:spPr>
      </p:pic>
      <p:pic>
        <p:nvPicPr>
          <p:cNvPr id="2" name="图片 1" descr="48a6f356f00f5e6f45f7fc871f3b0f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80840" cy="523811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7365"/>
          </a:xfrm>
          <a:prstGeom prst="rect">
            <a:avLst/>
          </a:prstGeom>
          <a:gradFill flip="none" rotWithShape="1">
            <a:gsLst>
              <a:gs pos="0">
                <a:srgbClr val="757575">
                  <a:alpha val="100000"/>
                </a:srgbClr>
              </a:gs>
              <a:gs pos="0">
                <a:schemeClr val="tx1">
                  <a:alpha val="0"/>
                </a:schemeClr>
              </a:gs>
              <a:gs pos="100000">
                <a:srgbClr val="E9E9E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89905" y="704215"/>
            <a:ext cx="1013460" cy="4594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/>
              <a:t>新中式提案</a:t>
            </a:r>
          </a:p>
        </p:txBody>
      </p:sp>
      <p:sp>
        <p:nvSpPr>
          <p:cNvPr id="54" name="Shape 54"/>
          <p:cNvSpPr/>
          <p:nvPr/>
        </p:nvSpPr>
        <p:spPr>
          <a:xfrm>
            <a:off x="5800724" y="5407025"/>
            <a:ext cx="590551" cy="319405"/>
          </a:xfrm>
          <a:prstGeom prst="triangle">
            <a:avLst/>
          </a:prstGeom>
          <a:solidFill>
            <a:srgbClr val="96B29E"/>
          </a:solidFill>
          <a:ln w="12700">
            <a:solidFill>
              <a:srgbClr val="8AA69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49" name="Shape 49"/>
          <p:cNvSpPr/>
          <p:nvPr/>
        </p:nvSpPr>
        <p:spPr>
          <a:xfrm>
            <a:off x="4792979" y="5726429"/>
            <a:ext cx="2606677" cy="3708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/>
          <a:p>
            <a:pPr lvl="0" algn="ctr"/>
            <a:r>
              <a:rPr sz="1400">
                <a:solidFill>
                  <a:srgbClr val="96B29E"/>
                </a:solidFill>
                <a:latin typeface="Calibri Light"/>
                <a:ea typeface="Calibri Light"/>
                <a:cs typeface="Calibri Light"/>
                <a:sym typeface="Calibri Light"/>
              </a:rPr>
              <a:t>Interior Design</a:t>
            </a:r>
            <a:r>
              <a: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rPr>
              <a:t> </a:t>
            </a:r>
          </a:p>
        </p:txBody>
      </p:sp>
      <p:sp>
        <p:nvSpPr>
          <p:cNvPr id="50" name="Shape 50"/>
          <p:cNvSpPr/>
          <p:nvPr/>
        </p:nvSpPr>
        <p:spPr>
          <a:xfrm>
            <a:off x="4688204" y="5955029"/>
            <a:ext cx="3142617" cy="3073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ctr">
              <a:defRPr sz="14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96B29E"/>
                </a:solidFill>
              </a:rPr>
              <a:t>Interior Design Pesentation</a:t>
            </a:r>
          </a:p>
        </p:txBody>
      </p:sp>
      <p:sp>
        <p:nvSpPr>
          <p:cNvPr id="51" name="Shape 51"/>
          <p:cNvSpPr/>
          <p:nvPr/>
        </p:nvSpPr>
        <p:spPr>
          <a:xfrm>
            <a:off x="4688204" y="6195694"/>
            <a:ext cx="3142617" cy="3073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ctr">
              <a:defRPr sz="1400"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00">
                <a:solidFill>
                  <a:srgbClr val="96B29E"/>
                </a:solidFill>
              </a:rPr>
              <a:t>By  VBD,  Vacuum.best  Design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1185459" y="5685456"/>
            <a:ext cx="4524536" cy="1638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浮雕                                  装置艺术                                       挂画</a:t>
            </a:r>
          </a:p>
        </p:txBody>
      </p:sp>
      <p:sp>
        <p:nvSpPr>
          <p:cNvPr id="190" name="Shape 190"/>
          <p:cNvSpPr/>
          <p:nvPr/>
        </p:nvSpPr>
        <p:spPr>
          <a:xfrm>
            <a:off x="2349527" y="1474922"/>
            <a:ext cx="1971040" cy="397510"/>
          </a:xfrm>
          <a:prstGeom prst="rect">
            <a:avLst/>
          </a:prstGeom>
          <a:ln w="12700">
            <a:miter lim="400000"/>
          </a:ln>
        </p:spPr>
        <p:txBody>
          <a:bodyPr wrap="none" lIns="34869" tIns="34869" rIns="34869" bIns="34869">
            <a:spAutoFit/>
          </a:bodyPr>
          <a:lstStyle/>
          <a:p>
            <a:pPr lvl="0"/>
            <a:r>
              <a:rPr lang="zh-CN" altLang="en-US" sz="2135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手法运用：水韵</a:t>
            </a:r>
          </a:p>
        </p:txBody>
      </p:sp>
      <p:sp>
        <p:nvSpPr>
          <p:cNvPr id="191" name="Shape 191"/>
          <p:cNvSpPr/>
          <p:nvPr/>
        </p:nvSpPr>
        <p:spPr>
          <a:xfrm flipV="1">
            <a:off x="1484139" y="1892406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192" name="Shape 192"/>
          <p:cNvSpPr/>
          <p:nvPr/>
        </p:nvSpPr>
        <p:spPr>
          <a:xfrm>
            <a:off x="2179288" y="1890793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4" name="Shape 191"/>
          <p:cNvSpPr/>
          <p:nvPr/>
        </p:nvSpPr>
        <p:spPr>
          <a:xfrm flipV="1">
            <a:off x="7015097" y="189289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5" name="Shape 192"/>
          <p:cNvSpPr/>
          <p:nvPr/>
        </p:nvSpPr>
        <p:spPr>
          <a:xfrm>
            <a:off x="7764974" y="1891278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39" name="Shape 339"/>
          <p:cNvSpPr/>
          <p:nvPr/>
        </p:nvSpPr>
        <p:spPr>
          <a:xfrm>
            <a:off x="-542279" y="469417"/>
            <a:ext cx="5293641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文化脉络</a:t>
            </a:r>
          </a:p>
        </p:txBody>
      </p:sp>
      <p:sp>
        <p:nvSpPr>
          <p:cNvPr id="340" name="Shape 340"/>
          <p:cNvSpPr/>
          <p:nvPr/>
        </p:nvSpPr>
        <p:spPr>
          <a:xfrm>
            <a:off x="1444087" y="814145"/>
            <a:ext cx="2283578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just"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30">
                <a:solidFill>
                  <a:srgbClr val="BFBFBF"/>
                </a:solidFill>
                <a:latin typeface="Arial" panose="020B0604020202020204" pitchFamily="34" charset="0"/>
              </a:rPr>
              <a:t>Cultural context</a:t>
            </a:r>
          </a:p>
        </p:txBody>
      </p:sp>
      <p:sp>
        <p:nvSpPr>
          <p:cNvPr id="10" name="Shape 100"/>
          <p:cNvSpPr/>
          <p:nvPr/>
        </p:nvSpPr>
        <p:spPr>
          <a:xfrm>
            <a:off x="1003837" y="71001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1" name="Shape 101"/>
          <p:cNvSpPr/>
          <p:nvPr/>
        </p:nvSpPr>
        <p:spPr>
          <a:xfrm>
            <a:off x="1003837" y="503695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2" name="Shape 185"/>
          <p:cNvSpPr/>
          <p:nvPr/>
        </p:nvSpPr>
        <p:spPr>
          <a:xfrm>
            <a:off x="3717979" y="5101364"/>
            <a:ext cx="1295561" cy="4692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 b="1">
                <a:solidFill>
                  <a:srgbClr val="AFABA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050" b="1">
                <a:solidFill>
                  <a:srgbClr val="AFABAB"/>
                </a:solidFill>
              </a:rPr>
              <a:t>   </a:t>
            </a:r>
            <a:endParaRPr lang="zh-CN" sz="2440">
              <a:solidFill>
                <a:srgbClr val="AFABAB"/>
              </a:solidFill>
            </a:endParaRPr>
          </a:p>
        </p:txBody>
      </p:sp>
      <p:sp>
        <p:nvSpPr>
          <p:cNvPr id="15" name="Shape 184"/>
          <p:cNvSpPr/>
          <p:nvPr/>
        </p:nvSpPr>
        <p:spPr>
          <a:xfrm>
            <a:off x="1183037" y="5921321"/>
            <a:ext cx="4410721" cy="1409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91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relief                                    installation art                                       picture  </a:t>
            </a:r>
          </a:p>
        </p:txBody>
      </p:sp>
      <p:sp>
        <p:nvSpPr>
          <p:cNvPr id="2" name="Shape 190"/>
          <p:cNvSpPr/>
          <p:nvPr/>
        </p:nvSpPr>
        <p:spPr>
          <a:xfrm>
            <a:off x="7823819" y="1464267"/>
            <a:ext cx="1971040" cy="397510"/>
          </a:xfrm>
          <a:prstGeom prst="rect">
            <a:avLst/>
          </a:prstGeom>
          <a:ln w="12700">
            <a:miter lim="400000"/>
          </a:ln>
        </p:spPr>
        <p:txBody>
          <a:bodyPr wrap="none" lIns="34869" tIns="34869" rIns="34869" bIns="34869">
            <a:spAutoFit/>
          </a:bodyPr>
          <a:lstStyle/>
          <a:p>
            <a:pPr lvl="0"/>
            <a:r>
              <a:rPr lang="zh-CN" altLang="en-US" sz="2135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手法运用：锦鳞</a:t>
            </a:r>
          </a:p>
        </p:txBody>
      </p:sp>
      <p:pic>
        <p:nvPicPr>
          <p:cNvPr id="9" name="图片 8" descr="16827af5571dbf7516c6daa7f502af22"/>
          <p:cNvPicPr>
            <a:picLocks noChangeAspect="1"/>
          </p:cNvPicPr>
          <p:nvPr/>
        </p:nvPicPr>
        <p:blipFill>
          <a:blip r:embed="rId2"/>
          <a:srcRect l="8002"/>
          <a:stretch>
            <a:fillRect/>
          </a:stretch>
        </p:blipFill>
        <p:spPr>
          <a:xfrm>
            <a:off x="2357518" y="2509757"/>
            <a:ext cx="1741850" cy="2841864"/>
          </a:xfrm>
          <a:prstGeom prst="rect">
            <a:avLst/>
          </a:prstGeom>
        </p:spPr>
      </p:pic>
      <p:pic>
        <p:nvPicPr>
          <p:cNvPr id="17" name="图片 16" descr="57b708ed25bac3729b4f32a7906a774a"/>
          <p:cNvPicPr>
            <a:picLocks noChangeAspect="1"/>
          </p:cNvPicPr>
          <p:nvPr/>
        </p:nvPicPr>
        <p:blipFill>
          <a:blip r:embed="rId3"/>
          <a:srcRect l="9265" t="-52" r="9389"/>
          <a:stretch>
            <a:fillRect/>
          </a:stretch>
        </p:blipFill>
        <p:spPr>
          <a:xfrm>
            <a:off x="603788" y="2506367"/>
            <a:ext cx="1704259" cy="2841864"/>
          </a:xfrm>
          <a:prstGeom prst="rect">
            <a:avLst/>
          </a:prstGeom>
        </p:spPr>
      </p:pic>
      <p:pic>
        <p:nvPicPr>
          <p:cNvPr id="18" name="图片 17" descr="9b2c336314b6ad121fc232ed36e223c2"/>
          <p:cNvPicPr>
            <a:picLocks noChangeAspect="1"/>
          </p:cNvPicPr>
          <p:nvPr/>
        </p:nvPicPr>
        <p:blipFill>
          <a:blip r:embed="rId4"/>
          <a:srcRect r="11017"/>
          <a:stretch>
            <a:fillRect/>
          </a:stretch>
        </p:blipFill>
        <p:spPr>
          <a:xfrm>
            <a:off x="4161133" y="2490384"/>
            <a:ext cx="1694643" cy="2842486"/>
          </a:xfrm>
          <a:prstGeom prst="rect">
            <a:avLst/>
          </a:prstGeom>
        </p:spPr>
      </p:pic>
      <p:pic>
        <p:nvPicPr>
          <p:cNvPr id="23" name="图片 22" descr="a30841ab62c2a084dca7a578383031a7"/>
          <p:cNvPicPr>
            <a:picLocks noChangeAspect="1"/>
          </p:cNvPicPr>
          <p:nvPr/>
        </p:nvPicPr>
        <p:blipFill>
          <a:blip r:embed="rId5"/>
          <a:srcRect l="18873" t="424" r="9701" b="11174"/>
          <a:stretch>
            <a:fillRect/>
          </a:stretch>
        </p:blipFill>
        <p:spPr>
          <a:xfrm>
            <a:off x="6229189" y="2495711"/>
            <a:ext cx="1838543" cy="2841864"/>
          </a:xfrm>
          <a:prstGeom prst="rect">
            <a:avLst/>
          </a:prstGeom>
        </p:spPr>
      </p:pic>
      <p:pic>
        <p:nvPicPr>
          <p:cNvPr id="24" name="图片 23" descr="6a661ad0780af2a877f72360c7964936"/>
          <p:cNvPicPr>
            <a:picLocks noChangeAspect="1"/>
          </p:cNvPicPr>
          <p:nvPr/>
        </p:nvPicPr>
        <p:blipFill>
          <a:blip r:embed="rId6"/>
          <a:srcRect l="16705" t="-325" r="7086" b="2606"/>
          <a:stretch>
            <a:fillRect/>
          </a:stretch>
        </p:blipFill>
        <p:spPr>
          <a:xfrm>
            <a:off x="8129184" y="2497164"/>
            <a:ext cx="1717772" cy="2841864"/>
          </a:xfrm>
          <a:prstGeom prst="rect">
            <a:avLst/>
          </a:prstGeom>
        </p:spPr>
      </p:pic>
      <p:pic>
        <p:nvPicPr>
          <p:cNvPr id="25" name="图片 24" descr="9bc98d1c79d8281a6c948a9b1ff91fce"/>
          <p:cNvPicPr>
            <a:picLocks noChangeAspect="1"/>
          </p:cNvPicPr>
          <p:nvPr/>
        </p:nvPicPr>
        <p:blipFill>
          <a:blip r:embed="rId7"/>
          <a:srcRect r="27526"/>
          <a:stretch>
            <a:fillRect/>
          </a:stretch>
        </p:blipFill>
        <p:spPr>
          <a:xfrm>
            <a:off x="9922628" y="2499586"/>
            <a:ext cx="1753024" cy="2841864"/>
          </a:xfrm>
          <a:prstGeom prst="rect">
            <a:avLst/>
          </a:prstGeom>
        </p:spPr>
      </p:pic>
      <p:sp>
        <p:nvSpPr>
          <p:cNvPr id="26" name="Shape 184"/>
          <p:cNvSpPr/>
          <p:nvPr/>
        </p:nvSpPr>
        <p:spPr>
          <a:xfrm>
            <a:off x="6939689" y="5685456"/>
            <a:ext cx="4524536" cy="1638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浮雕                                  </a:t>
            </a:r>
            <a:r>
              <a:rPr lang="zh-CN"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瓷片装置</a:t>
            </a:r>
            <a:r>
              <a:rPr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                                </a:t>
            </a:r>
            <a:r>
              <a:rPr lang="zh-CN"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隔断</a:t>
            </a:r>
          </a:p>
        </p:txBody>
      </p:sp>
      <p:sp>
        <p:nvSpPr>
          <p:cNvPr id="28" name="Shape 184"/>
          <p:cNvSpPr/>
          <p:nvPr/>
        </p:nvSpPr>
        <p:spPr>
          <a:xfrm>
            <a:off x="6926612" y="5908729"/>
            <a:ext cx="4410721" cy="14097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91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relief                                         ceramics                                           partition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7563485" y="-53975"/>
            <a:ext cx="4629150" cy="6925310"/>
          </a:xfrm>
          <a:custGeom>
            <a:avLst/>
            <a:gdLst>
              <a:gd name="connisteX0" fmla="*/ 2912110 w 6844665"/>
              <a:gd name="connsiteY0" fmla="*/ 0 h 9102090"/>
              <a:gd name="connisteX1" fmla="*/ 0 w 6844665"/>
              <a:gd name="connsiteY1" fmla="*/ 9102090 h 9102090"/>
              <a:gd name="connisteX2" fmla="*/ 6844665 w 6844665"/>
              <a:gd name="connsiteY2" fmla="*/ 9102090 h 9102090"/>
              <a:gd name="connisteX3" fmla="*/ 6844665 w 6844665"/>
              <a:gd name="connsiteY3" fmla="*/ 0 h 9102090"/>
              <a:gd name="connisteX4" fmla="*/ 2871470 w 6844665"/>
              <a:gd name="connsiteY4" fmla="*/ 0 h 9102090"/>
              <a:gd name="connisteX5" fmla="*/ 2912110 w 6844665"/>
              <a:gd name="connsiteY5" fmla="*/ 0 h 91020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6844665" h="9102090">
                <a:moveTo>
                  <a:pt x="2912110" y="0"/>
                </a:moveTo>
                <a:lnTo>
                  <a:pt x="0" y="9102090"/>
                </a:lnTo>
                <a:lnTo>
                  <a:pt x="6844665" y="9102090"/>
                </a:lnTo>
                <a:lnTo>
                  <a:pt x="6844665" y="0"/>
                </a:lnTo>
                <a:lnTo>
                  <a:pt x="2871470" y="0"/>
                </a:lnTo>
                <a:lnTo>
                  <a:pt x="2912110" y="0"/>
                </a:lnTo>
                <a:close/>
              </a:path>
            </a:pathLst>
          </a:custGeom>
          <a:blipFill rotWithShape="1">
            <a:blip r:embed="rId3"/>
          </a:blipFill>
          <a:ln w="38100">
            <a:noFill/>
            <a:miter/>
          </a:ln>
        </p:spPr>
        <p:txBody>
          <a:bodyPr rot="0" vert="horz" wrap="square" lIns="0" tIns="0" rIns="0" bIns="0" numCol="1" spcCol="0" rtlCol="0" anchor="ctr" forceAA="0">
            <a:noAutofit/>
          </a:bodyPr>
          <a:lstStyle/>
          <a:p>
            <a:pPr lvl="0" algn="l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>
              <a:sym typeface="Helvetica"/>
            </a:endParaRPr>
          </a:p>
        </p:txBody>
      </p:sp>
      <p:sp>
        <p:nvSpPr>
          <p:cNvPr id="213" name="Shape 213"/>
          <p:cNvSpPr/>
          <p:nvPr/>
        </p:nvSpPr>
        <p:spPr>
          <a:xfrm>
            <a:off x="-12700" y="2470785"/>
            <a:ext cx="6282690" cy="1243330"/>
          </a:xfrm>
          <a:prstGeom prst="rect">
            <a:avLst/>
          </a:prstGeom>
          <a:ln w="12700">
            <a:miter lim="400000"/>
          </a:ln>
        </p:spPr>
        <p:txBody>
          <a:bodyPr wrap="square" lIns="34869" tIns="34869" rIns="34869" bIns="34869">
            <a:spAutoFit/>
          </a:bodyPr>
          <a:lstStyle>
            <a:lvl1pPr>
              <a:defRPr sz="4000"/>
            </a:lvl1pPr>
          </a:lstStyle>
          <a:p>
            <a:pPr lvl="0" algn="ctr">
              <a:defRPr sz="1800"/>
            </a:pPr>
            <a:r>
              <a:rPr lang="zh-CN">
                <a:solidFill>
                  <a:schemeClr val="tx1">
                    <a:lumMod val="65000"/>
                    <a:lumOff val="35000"/>
                  </a:schemeClr>
                </a:solidFill>
                <a:latin typeface="方正大标宋繁体" panose="02010601030101010101" charset="-122"/>
                <a:ea typeface="方正大标宋繁体" panose="02010601030101010101" charset="-122"/>
              </a:rPr>
              <a:t>世间情动，不过盛夏白瓷梅子汤，碎冰碰壁叮当响</a:t>
            </a:r>
          </a:p>
          <a:p>
            <a:pPr lvl="0" algn="ctr">
              <a:defRPr sz="1800"/>
            </a:pPr>
            <a:endParaRPr lang="zh-CN" sz="2000">
              <a:solidFill>
                <a:schemeClr val="tx1">
                  <a:lumMod val="65000"/>
                  <a:lumOff val="35000"/>
                </a:schemeClr>
              </a:solidFill>
              <a:latin typeface="方正大标宋繁体" panose="02010601030101010101" charset="-122"/>
              <a:ea typeface="方正大标宋繁体" panose="02010601030101010101" charset="-122"/>
            </a:endParaRPr>
          </a:p>
          <a:p>
            <a:pPr lvl="0" algn="ctr">
              <a:defRPr sz="1800"/>
            </a:pPr>
            <a:r>
              <a:rPr lang="zh-CN" sz="1400">
                <a:solidFill>
                  <a:schemeClr val="tx1">
                    <a:lumMod val="65000"/>
                    <a:lumOff val="35000"/>
                  </a:schemeClr>
                </a:solidFill>
                <a:latin typeface="方正大标宋繁体" panose="02010601030101010101" charset="-122"/>
                <a:ea typeface="方正大标宋繁体" panose="02010601030101010101" charset="-122"/>
              </a:rPr>
              <a:t>The world is moving, but in the summer  plum soup, crushed ice clink</a:t>
            </a:r>
          </a:p>
          <a:p>
            <a:pPr lvl="0" algn="ctr">
              <a:defRPr sz="1800"/>
            </a:pPr>
            <a:endParaRPr lang="zh-CN" altLang="en-US" sz="244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39" name="Shape 339"/>
          <p:cNvSpPr/>
          <p:nvPr/>
        </p:nvSpPr>
        <p:spPr>
          <a:xfrm>
            <a:off x="-542279" y="469417"/>
            <a:ext cx="5293641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文化脉络</a:t>
            </a:r>
          </a:p>
        </p:txBody>
      </p:sp>
      <p:sp>
        <p:nvSpPr>
          <p:cNvPr id="340" name="Shape 340"/>
          <p:cNvSpPr/>
          <p:nvPr/>
        </p:nvSpPr>
        <p:spPr>
          <a:xfrm>
            <a:off x="1444087" y="814145"/>
            <a:ext cx="2283578" cy="56261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just"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25">
                <a:solidFill>
                  <a:srgbClr val="BFBFBF"/>
                </a:solidFill>
                <a:latin typeface="Arial" panose="020B0604020202020204" pitchFamily="34" charset="0"/>
                <a:sym typeface="+mn-ea"/>
              </a:rPr>
              <a:t>Cultural context</a:t>
            </a:r>
            <a:endParaRPr sz="1825">
              <a:solidFill>
                <a:srgbClr val="BFBFBF"/>
              </a:solidFill>
              <a:latin typeface="Arial" panose="020B0604020202020204" pitchFamily="34" charset="0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1830">
              <a:solidFill>
                <a:srgbClr val="BFBFBF"/>
              </a:solidFill>
              <a:latin typeface="Arial" panose="020B0604020202020204" pitchFamily="34" charset="0"/>
            </a:endParaRPr>
          </a:p>
        </p:txBody>
      </p:sp>
      <p:sp>
        <p:nvSpPr>
          <p:cNvPr id="10" name="Shape 100"/>
          <p:cNvSpPr/>
          <p:nvPr/>
        </p:nvSpPr>
        <p:spPr>
          <a:xfrm>
            <a:off x="1003837" y="71001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1" name="Shape 101"/>
          <p:cNvSpPr/>
          <p:nvPr/>
        </p:nvSpPr>
        <p:spPr>
          <a:xfrm>
            <a:off x="1003837" y="503695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2" name="文本框 11"/>
          <p:cNvSpPr txBox="1"/>
          <p:nvPr/>
        </p:nvSpPr>
        <p:spPr>
          <a:xfrm>
            <a:off x="2093078" y="1652022"/>
            <a:ext cx="2325714" cy="3498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34869" tIns="34869" rIns="34869" bIns="34869" numCol="1" spcCol="38100" rtlCol="0" anchor="t" forceAA="0">
            <a:spAutoFit/>
          </a:bodyPr>
          <a:lstStyle/>
          <a:p>
            <a:pPr marL="0" marR="0" indent="0" algn="ctr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30" b="0" i="0" u="none" strike="noStrike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Helvetica"/>
              </a:rPr>
              <a:t>文化   </a:t>
            </a:r>
            <a:r>
              <a:rPr kumimoji="0" lang="en-US" altLang="zh-CN" sz="1830" b="0" i="0" u="none" strike="noStrike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Helvetica"/>
              </a:rPr>
              <a:t>&amp;   </a:t>
            </a:r>
            <a:r>
              <a:rPr kumimoji="0" lang="zh-CN" altLang="en-US" sz="1830" b="0" i="0" u="none" strike="noStrike" cap="none" spc="0" normalizeH="0" baseline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Helvetica"/>
              </a:rPr>
              <a:t>回忆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12706" y="1933898"/>
            <a:ext cx="2046261" cy="2552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34869" tIns="34869" rIns="34869" bIns="34869" numCol="1" spcCol="38100" rtlCol="0" anchor="t" forceAA="0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20" b="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Helvetica"/>
              </a:rPr>
              <a:t>culture </a:t>
            </a:r>
            <a:r>
              <a:rPr kumimoji="0" lang="en-US" altLang="zh-CN" sz="1220" b="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Helvetica"/>
              </a:rPr>
              <a:t>&amp; </a:t>
            </a:r>
            <a:r>
              <a:rPr kumimoji="0" lang="zh-CN" altLang="en-US" sz="1220" b="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Helvetica"/>
              </a:rPr>
              <a:t>sentiment</a:t>
            </a:r>
          </a:p>
        </p:txBody>
      </p:sp>
      <p:sp>
        <p:nvSpPr>
          <p:cNvPr id="16" name="Shape 213"/>
          <p:cNvSpPr/>
          <p:nvPr/>
        </p:nvSpPr>
        <p:spPr>
          <a:xfrm>
            <a:off x="1003935" y="3714115"/>
            <a:ext cx="4776470" cy="2489835"/>
          </a:xfrm>
          <a:prstGeom prst="rect">
            <a:avLst/>
          </a:prstGeom>
          <a:ln w="12700">
            <a:miter lim="400000"/>
          </a:ln>
        </p:spPr>
        <p:txBody>
          <a:bodyPr wrap="square" lIns="34869" tIns="34869" rIns="34869" bIns="34869">
            <a:spAutoFit/>
          </a:bodyPr>
          <a:lstStyle>
            <a:lvl1pPr>
              <a:defRPr sz="4000"/>
            </a:lvl1pPr>
          </a:lstStyle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紫驼之峰出翠釜，</a:t>
            </a:r>
          </a:p>
          <a:p>
            <a:pPr lvl="0" algn="ctr">
              <a:defRPr sz="1800"/>
            </a:pP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水精之盘行素鳞;</a:t>
            </a:r>
          </a:p>
          <a:p>
            <a:pPr lvl="0" algn="ctr">
              <a:defRPr sz="1800"/>
            </a:pP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犀箸餍饫久未下，</a:t>
            </a:r>
          </a:p>
          <a:p>
            <a:pPr lvl="0" algn="ctr">
              <a:defRPr sz="1800"/>
            </a:pP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鸾刀缕切空纷纶 ;</a:t>
            </a:r>
          </a:p>
          <a:p>
            <a:pPr lvl="0" algn="ctr">
              <a:defRPr sz="1800"/>
            </a:pP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黄门飞鞚不动尘，</a:t>
            </a:r>
          </a:p>
          <a:p>
            <a:pPr lvl="0" algn="ctr">
              <a:defRPr sz="1800"/>
            </a:pPr>
            <a:r>
              <a:rPr 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御厨络绎送八珍。</a:t>
            </a:r>
          </a:p>
          <a:p>
            <a:pPr lvl="0" algn="ctr">
              <a:defRPr sz="1800"/>
            </a:pPr>
            <a:endParaRPr lang="zh-CN"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The peak of the purple camel is a cull,</a:t>
            </a: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scale of the pangolin scales        ;</a:t>
            </a: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And the two of them                        ,</a:t>
            </a: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The luan knife wispy the sky                ;</a:t>
            </a: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yellow dust door Kong don't fly ,</a:t>
            </a:r>
          </a:p>
          <a:p>
            <a:pPr lvl="0" algn="ctr">
              <a:defRPr sz="1800"/>
            </a:pP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The  fthe  came in to eight treasures.</a:t>
            </a:r>
          </a:p>
          <a:p>
            <a:pPr lvl="0" algn="ctr">
              <a:defRPr sz="1800"/>
            </a:pPr>
            <a:endParaRPr lang="zh-CN" altLang="en-US" sz="107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9225" y="843915"/>
            <a:ext cx="5695950" cy="495617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r="26720"/>
          <a:stretch>
            <a:fillRect/>
          </a:stretch>
        </p:blipFill>
        <p:spPr>
          <a:xfrm>
            <a:off x="6838950" y="1160780"/>
            <a:ext cx="5363210" cy="43510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444a44dddba5deecf06cda7ee4630d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80"/>
            <a:ext cx="12193905" cy="68681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2660650"/>
            <a:ext cx="12192000" cy="1892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76910" y="3007360"/>
            <a:ext cx="108407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似幽篁深处的隐逸之所，中式空间清幽而深古，宁雅而沉静。一种归隐的禅意，和着幽幽琴音，将静泊的韵致氤氲在这一处古韵天地间，也滋润了人们久涸的心扉。人们在这里，静享此情此境的静雅与闲适，不问浮生琐事，不感流年荏苒，拥有一种无拘无束的胸怀，守候着内心的静谧，一如深谷的幽兰，安静着绽放，不以无人而不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01e23791925dc3bc8b"/>
          <p:cNvPicPr>
            <a:picLocks noChangeAspect="1"/>
          </p:cNvPicPr>
          <p:nvPr/>
        </p:nvPicPr>
        <p:blipFill>
          <a:blip r:embed="rId2"/>
          <a:srcRect t="-312" b="8852"/>
          <a:stretch>
            <a:fillRect/>
          </a:stretch>
        </p:blipFill>
        <p:spPr>
          <a:xfrm>
            <a:off x="0" y="-154305"/>
            <a:ext cx="12197080" cy="7034530"/>
          </a:xfrm>
          <a:prstGeom prst="rect">
            <a:avLst/>
          </a:prstGeom>
          <a:ln w="12700" cmpd="sng">
            <a:solidFill>
              <a:schemeClr val="bg2"/>
            </a:solidFill>
            <a:prstDash val="solid"/>
          </a:ln>
        </p:spPr>
      </p:pic>
      <p:sp>
        <p:nvSpPr>
          <p:cNvPr id="7" name="文本框 6"/>
          <p:cNvSpPr txBox="1"/>
          <p:nvPr/>
        </p:nvSpPr>
        <p:spPr>
          <a:xfrm>
            <a:off x="989330" y="2290445"/>
            <a:ext cx="10288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在喧嚣的尘世中求得一份心灵的清净之所，于中式空间中悠品一壶淡茶，让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761740" y="2845435"/>
            <a:ext cx="724979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一龚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禅意</a:t>
            </a:r>
            <a:r>
              <a:rPr lang="zh-CN" altLang="en-US" sz="320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胸襟超然于</a:t>
            </a: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尘世</a:t>
            </a:r>
            <a:r>
              <a:rPr lang="zh-CN" altLang="en-US" sz="320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之外</a:t>
            </a:r>
            <a:r>
              <a:rPr lang="en-US" altLang="zh-CN" sz="3200">
                <a:solidFill>
                  <a:schemeClr val="bg1">
                    <a:lumMod val="6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的诗意生活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2085" y="3330575"/>
            <a:ext cx="56565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A life of poetry that is detached from the rest of the world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20" y="2461895"/>
            <a:ext cx="2796540" cy="1864995"/>
          </a:xfrm>
          <a:prstGeom prst="rect">
            <a:avLst/>
          </a:prstGeom>
        </p:spPr>
      </p:pic>
      <p:pic>
        <p:nvPicPr>
          <p:cNvPr id="2" name="图片 1" descr="agfzc7hobq4-loren-gu"/>
          <p:cNvPicPr>
            <a:picLocks noChangeAspect="1"/>
          </p:cNvPicPr>
          <p:nvPr/>
        </p:nvPicPr>
        <p:blipFill>
          <a:blip r:embed="rId3"/>
          <a:srcRect l="17679"/>
          <a:stretch>
            <a:fillRect/>
          </a:stretch>
        </p:blipFill>
        <p:spPr>
          <a:xfrm>
            <a:off x="8384583" y="2476823"/>
            <a:ext cx="2796475" cy="1910650"/>
          </a:xfrm>
          <a:prstGeom prst="rect">
            <a:avLst/>
          </a:prstGeom>
        </p:spPr>
      </p:pic>
      <p:sp>
        <p:nvSpPr>
          <p:cNvPr id="225" name="Shape 225"/>
          <p:cNvSpPr/>
          <p:nvPr/>
        </p:nvSpPr>
        <p:spPr>
          <a:xfrm>
            <a:off x="897609" y="2302627"/>
            <a:ext cx="3022172" cy="3667935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26" name="Shape 226"/>
          <p:cNvSpPr/>
          <p:nvPr/>
        </p:nvSpPr>
        <p:spPr>
          <a:xfrm>
            <a:off x="4277812" y="1821373"/>
            <a:ext cx="3603356" cy="4429934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27" name="Shape 227"/>
          <p:cNvSpPr/>
          <p:nvPr/>
        </p:nvSpPr>
        <p:spPr>
          <a:xfrm>
            <a:off x="8259305" y="2315543"/>
            <a:ext cx="3060917" cy="3655019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30" name="Shape 230"/>
          <p:cNvSpPr/>
          <p:nvPr/>
        </p:nvSpPr>
        <p:spPr>
          <a:xfrm>
            <a:off x="1259840" y="4491355"/>
            <a:ext cx="2298065" cy="3289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  <a:sym typeface="方正大标宋繁体" panose="02010601030101010101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135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</a:rPr>
              <a:t>逍遥时光</a:t>
            </a:r>
          </a:p>
        </p:txBody>
      </p:sp>
      <p:sp>
        <p:nvSpPr>
          <p:cNvPr id="231" name="Shape 231"/>
          <p:cNvSpPr/>
          <p:nvPr/>
        </p:nvSpPr>
        <p:spPr>
          <a:xfrm>
            <a:off x="7103155" y="4529178"/>
            <a:ext cx="5293641" cy="3289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  <a:sym typeface="方正大标宋繁体" panose="02010601030101010101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135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</a:rPr>
              <a:t>返璞归真 </a:t>
            </a:r>
          </a:p>
        </p:txBody>
      </p:sp>
      <p:sp>
        <p:nvSpPr>
          <p:cNvPr id="232" name="Shape 232"/>
          <p:cNvSpPr/>
          <p:nvPr/>
        </p:nvSpPr>
        <p:spPr>
          <a:xfrm>
            <a:off x="1454150" y="4886960"/>
            <a:ext cx="190563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 心情</a:t>
            </a: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逍遥且自在，</a:t>
            </a:r>
          </a:p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  偷得浮生半日闲 </a:t>
            </a:r>
            <a:r>
              <a:rPr lang="zh-CN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。</a:t>
            </a:r>
          </a:p>
          <a:p>
            <a:pPr lvl="0" algn="ctr"/>
            <a:endParaRPr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8971915" y="4782820"/>
            <a:ext cx="1680210" cy="6565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endParaRPr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方正大标宋繁体" panose="02010601030101010101" charset="-122"/>
            </a:endParaRPr>
          </a:p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方正大标宋繁体" panose="02010601030101010101" charset="-122"/>
              </a:rPr>
              <a:t>隐于湖光山色，</a:t>
            </a:r>
          </a:p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方正大标宋繁体" panose="02010601030101010101" charset="-122"/>
              </a:rPr>
              <a:t>隐于美食美酒，</a:t>
            </a:r>
          </a:p>
          <a:p>
            <a:pPr lvl="0" algn="ctr"/>
            <a:endParaRPr lang="zh-CN"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方正大标宋繁体" panose="02010601030101010101" charset="-122"/>
            </a:endParaRPr>
          </a:p>
        </p:txBody>
      </p:sp>
      <p:sp>
        <p:nvSpPr>
          <p:cNvPr id="239" name="Shape 239"/>
          <p:cNvSpPr/>
          <p:nvPr/>
        </p:nvSpPr>
        <p:spPr>
          <a:xfrm>
            <a:off x="5410835" y="5087620"/>
            <a:ext cx="1568450" cy="3282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>
              <a:buNone/>
            </a:pPr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方正大标宋繁体" panose="02010601030101010101" charset="-122"/>
              </a:rPr>
              <a:t>结庐在人境，</a:t>
            </a:r>
          </a:p>
          <a:p>
            <a:pPr lvl="0" algn="ctr">
              <a:buNone/>
            </a:pPr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方正大标宋繁体" panose="02010601030101010101" charset="-122"/>
              </a:rPr>
              <a:t>而无车马喧。</a:t>
            </a:r>
            <a:endParaRPr sz="1375">
              <a:solidFill>
                <a:srgbClr val="535353"/>
              </a:solidFill>
              <a:latin typeface="方正大标宋繁体" panose="02010601030101010101" charset="-122"/>
              <a:ea typeface="方正大标宋繁体" panose="02010601030101010101" charset="-122"/>
              <a:cs typeface="方正大标宋繁体" panose="02010601030101010101" charset="-122"/>
              <a:sym typeface="方正大标宋繁体" panose="02010601030101010101" charset="-122"/>
            </a:endParaRPr>
          </a:p>
        </p:txBody>
      </p:sp>
      <p:sp>
        <p:nvSpPr>
          <p:cNvPr id="240" name="Shape 240"/>
          <p:cNvSpPr/>
          <p:nvPr/>
        </p:nvSpPr>
        <p:spPr>
          <a:xfrm>
            <a:off x="4841875" y="4658360"/>
            <a:ext cx="2583180" cy="3289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方正大标宋繁体" panose="02010601030101010101" charset="-122"/>
                <a:ea typeface="方正大标宋繁体" panose="02010601030101010101" charset="-122"/>
                <a:cs typeface="方正大标宋繁体" panose="02010601030101010101" charset="-122"/>
                <a:sym typeface="方正大标宋繁体" panose="02010601030101010101" charset="-122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sz="2135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</a:rPr>
              <a:t>禅意</a:t>
            </a:r>
            <a:r>
              <a:rPr sz="2135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</a:rPr>
              <a:t>的栖居</a:t>
            </a:r>
          </a:p>
        </p:txBody>
      </p:sp>
      <p:sp>
        <p:nvSpPr>
          <p:cNvPr id="18" name="Shape 92"/>
          <p:cNvSpPr/>
          <p:nvPr/>
        </p:nvSpPr>
        <p:spPr>
          <a:xfrm flipV="1">
            <a:off x="4244775" y="133027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19" name="Shape 93"/>
          <p:cNvSpPr/>
          <p:nvPr/>
        </p:nvSpPr>
        <p:spPr>
          <a:xfrm>
            <a:off x="5049864" y="1336729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0" name="Shape 98"/>
          <p:cNvSpPr/>
          <p:nvPr/>
        </p:nvSpPr>
        <p:spPr>
          <a:xfrm>
            <a:off x="5306071" y="578764"/>
            <a:ext cx="1692222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zh-CN" sz="2440">
                <a:solidFill>
                  <a:srgbClr val="808080"/>
                </a:solidFill>
              </a:rPr>
              <a:t>诗意生活</a:t>
            </a:r>
          </a:p>
        </p:txBody>
      </p:sp>
      <p:sp>
        <p:nvSpPr>
          <p:cNvPr id="21" name="Shape 99"/>
          <p:cNvSpPr/>
          <p:nvPr/>
        </p:nvSpPr>
        <p:spPr>
          <a:xfrm>
            <a:off x="5370486" y="923602"/>
            <a:ext cx="1561454" cy="28130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30">
                <a:solidFill>
                  <a:srgbClr val="BFBFBF"/>
                </a:solidFill>
                <a:latin typeface="Arial" panose="020B0604020202020204" pitchFamily="34" charset="0"/>
              </a:rPr>
              <a:t>Hiding  life</a:t>
            </a:r>
            <a:endParaRPr lang="en-US" sz="1830">
              <a:solidFill>
                <a:srgbClr val="BFBFBF"/>
              </a:solidFill>
              <a:latin typeface="Arial" panose="020B0604020202020204" pitchFamily="34" charset="0"/>
            </a:endParaRPr>
          </a:p>
        </p:txBody>
      </p:sp>
      <p:sp>
        <p:nvSpPr>
          <p:cNvPr id="22" name="Shape 100"/>
          <p:cNvSpPr/>
          <p:nvPr/>
        </p:nvSpPr>
        <p:spPr>
          <a:xfrm>
            <a:off x="4752490" y="816567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3" name="Shape 101"/>
          <p:cNvSpPr/>
          <p:nvPr/>
        </p:nvSpPr>
        <p:spPr>
          <a:xfrm>
            <a:off x="4752490" y="61024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" name="Shape 232"/>
          <p:cNvSpPr/>
          <p:nvPr/>
        </p:nvSpPr>
        <p:spPr>
          <a:xfrm>
            <a:off x="1193800" y="5263515"/>
            <a:ext cx="223456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Easy and comfortable mood,</a:t>
            </a:r>
          </a:p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Have a rest. </a:t>
            </a:r>
            <a:endParaRPr lang="zh-CN"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Calibri" panose="020F0502020204030204"/>
            </a:endParaRPr>
          </a:p>
          <a:p>
            <a:pPr lvl="0" algn="ctr"/>
            <a:endParaRPr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Shape 232"/>
          <p:cNvSpPr/>
          <p:nvPr/>
        </p:nvSpPr>
        <p:spPr>
          <a:xfrm>
            <a:off x="5015230" y="5451475"/>
            <a:ext cx="2409825" cy="3282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10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He is a man of</a:t>
            </a:r>
            <a:endParaRPr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Calibri" panose="020F0502020204030204"/>
            </a:endParaRPr>
          </a:p>
          <a:p>
            <a:pPr lvl="0" algn="ctr"/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f his own country</a:t>
            </a:r>
          </a:p>
        </p:txBody>
      </p:sp>
      <p:sp>
        <p:nvSpPr>
          <p:cNvPr id="5" name="Shape 232"/>
          <p:cNvSpPr/>
          <p:nvPr/>
        </p:nvSpPr>
        <p:spPr>
          <a:xfrm>
            <a:off x="8148320" y="5301615"/>
            <a:ext cx="3282950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lang="en-US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Come bake to the l</a:t>
            </a:r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akes and mountains,</a:t>
            </a:r>
          </a:p>
          <a:p>
            <a:pPr lvl="0" algn="ctr"/>
            <a:r>
              <a:rPr lang="en-US"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Come back to the </a:t>
            </a:r>
            <a:r>
              <a:rPr sz="107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Calibri" panose="020F0502020204030204"/>
                <a:sym typeface="Calibri" panose="020F0502020204030204"/>
              </a:rPr>
              <a:t>Food and drink</a:t>
            </a:r>
          </a:p>
          <a:p>
            <a:pPr lvl="0" algn="ctr"/>
            <a:endParaRPr sz="107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Calibri" panose="020F0502020204030204"/>
              <a:sym typeface="Calibri" panose="020F0502020204030204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4840" y="2010410"/>
            <a:ext cx="3282950" cy="237617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3460" y="2461895"/>
            <a:ext cx="2794000" cy="18649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rcRect t="34666" b="20671"/>
          <a:stretch>
            <a:fillRect/>
          </a:stretch>
        </p:blipFill>
        <p:spPr>
          <a:xfrm>
            <a:off x="8404225" y="2499995"/>
            <a:ext cx="2795905" cy="1874520"/>
          </a:xfrm>
          <a:prstGeom prst="flowChartProcess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2030" y="2449830"/>
            <a:ext cx="2805430" cy="187706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d978ca1a2aaa78e3e897a4be1d49fa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683260"/>
            <a:ext cx="5060315" cy="5060315"/>
          </a:xfrm>
          <a:prstGeom prst="rect">
            <a:avLst/>
          </a:prstGeom>
        </p:spPr>
      </p:pic>
      <p:sp>
        <p:nvSpPr>
          <p:cNvPr id="89" name="Shape 89"/>
          <p:cNvSpPr/>
          <p:nvPr/>
        </p:nvSpPr>
        <p:spPr>
          <a:xfrm>
            <a:off x="5086350" y="2536825"/>
            <a:ext cx="3213100" cy="13538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72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80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880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</a:p>
        </p:txBody>
      </p:sp>
      <p:sp>
        <p:nvSpPr>
          <p:cNvPr id="87" name="Shape 87"/>
          <p:cNvSpPr/>
          <p:nvPr/>
        </p:nvSpPr>
        <p:spPr>
          <a:xfrm>
            <a:off x="8555355" y="3029585"/>
            <a:ext cx="3614420" cy="29718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5" name="文本框 4"/>
          <p:cNvSpPr txBox="1"/>
          <p:nvPr/>
        </p:nvSpPr>
        <p:spPr>
          <a:xfrm>
            <a:off x="8640445" y="2981960"/>
            <a:ext cx="1427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  <a:sym typeface="+mn-ea"/>
              </a:rPr>
              <a:t>Part </a:t>
            </a:r>
            <a:r>
              <a:rPr lang="en-US">
                <a:solidFill>
                  <a:srgbClr val="FFFFFF"/>
                </a:solidFill>
                <a:sym typeface="+mn-ea"/>
              </a:rPr>
              <a:t>Three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18525" y="3397885"/>
            <a:ext cx="1755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</a:rPr>
              <a:t>户型样板房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25840" y="3795395"/>
            <a:ext cx="1785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>
                <a:solidFill>
                  <a:schemeClr val="bg2">
                    <a:lumMod val="75000"/>
                  </a:schemeClr>
                </a:solidFill>
                <a:sym typeface="+mn-ea"/>
              </a:rPr>
              <a:t>Pattern House</a:t>
            </a:r>
            <a:endParaRPr lang="en-US" altLang="en-US">
              <a:solidFill>
                <a:schemeClr val="bg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向右箭头"/>
          <p:cNvSpPr/>
          <p:nvPr/>
        </p:nvSpPr>
        <p:spPr bwMode="auto">
          <a:xfrm>
            <a:off x="7623810" y="2817495"/>
            <a:ext cx="675640" cy="791845"/>
          </a:xfrm>
          <a:custGeom>
            <a:avLst/>
            <a:gdLst>
              <a:gd name="T0" fmla="*/ 914966 w 11382375"/>
              <a:gd name="T1" fmla="*/ 323847 h 13741400"/>
              <a:gd name="T2" fmla="*/ 1491317 w 11382375"/>
              <a:gd name="T3" fmla="*/ 900199 h 13741400"/>
              <a:gd name="T4" fmla="*/ 914966 w 11382375"/>
              <a:gd name="T5" fmla="*/ 1476342 h 13741400"/>
              <a:gd name="T6" fmla="*/ 862343 w 11382375"/>
              <a:gd name="T7" fmla="*/ 1422264 h 13741400"/>
              <a:gd name="T8" fmla="*/ 1383992 w 11382375"/>
              <a:gd name="T9" fmla="*/ 900199 h 13741400"/>
              <a:gd name="T10" fmla="*/ 862343 w 11382375"/>
              <a:gd name="T11" fmla="*/ 378549 h 13741400"/>
              <a:gd name="T12" fmla="*/ 81742 w 11382375"/>
              <a:gd name="T13" fmla="*/ 0 h 13741400"/>
              <a:gd name="T14" fmla="*/ 982772 w 11382375"/>
              <a:gd name="T15" fmla="*/ 900199 h 13741400"/>
              <a:gd name="T16" fmla="*/ 81742 w 11382375"/>
              <a:gd name="T17" fmla="*/ 1800397 h 13741400"/>
              <a:gd name="T18" fmla="*/ 0 w 11382375"/>
              <a:gd name="T19" fmla="*/ 1715951 h 13741400"/>
              <a:gd name="T20" fmla="*/ 815545 w 11382375"/>
              <a:gd name="T21" fmla="*/ 900199 h 13741400"/>
              <a:gd name="T22" fmla="*/ 0 w 11382375"/>
              <a:gd name="T23" fmla="*/ 85070 h 137414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382375" h="13741400">
                <a:moveTo>
                  <a:pt x="6983413" y="2471737"/>
                </a:moveTo>
                <a:lnTo>
                  <a:pt x="11382375" y="6870700"/>
                </a:lnTo>
                <a:lnTo>
                  <a:pt x="6983413" y="11268075"/>
                </a:lnTo>
                <a:lnTo>
                  <a:pt x="6581775" y="10855325"/>
                </a:lnTo>
                <a:lnTo>
                  <a:pt x="10563225" y="6870700"/>
                </a:lnTo>
                <a:lnTo>
                  <a:pt x="6581775" y="2889250"/>
                </a:lnTo>
                <a:lnTo>
                  <a:pt x="6983413" y="2471737"/>
                </a:lnTo>
                <a:close/>
                <a:moveTo>
                  <a:pt x="623888" y="0"/>
                </a:moveTo>
                <a:lnTo>
                  <a:pt x="7500938" y="6870700"/>
                </a:lnTo>
                <a:lnTo>
                  <a:pt x="623888" y="13741400"/>
                </a:lnTo>
                <a:lnTo>
                  <a:pt x="0" y="13096875"/>
                </a:lnTo>
                <a:lnTo>
                  <a:pt x="6224588" y="6870700"/>
                </a:lnTo>
                <a:lnTo>
                  <a:pt x="0" y="649288"/>
                </a:lnTo>
                <a:lnTo>
                  <a:pt x="623888" y="0"/>
                </a:lnTo>
                <a:close/>
              </a:path>
            </a:pathLst>
          </a:custGeom>
          <a:solidFill>
            <a:srgbClr val="A0C7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92e54a8d493cdd2c6456fdabc736f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50" y="0"/>
            <a:ext cx="4946650" cy="6852285"/>
          </a:xfrm>
          <a:prstGeom prst="rect">
            <a:avLst/>
          </a:prstGeom>
        </p:spPr>
      </p:pic>
      <p:pic>
        <p:nvPicPr>
          <p:cNvPr id="3" name="图片 2" descr="17c19f21dc2935d11b849dec6ba4b1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40" y="686435"/>
            <a:ext cx="3247390" cy="61715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917690"/>
          </a:xfrm>
          <a:prstGeom prst="rect">
            <a:avLst/>
          </a:prstGeom>
          <a:gradFill flip="none" rotWithShape="1">
            <a:gsLst>
              <a:gs pos="0">
                <a:srgbClr val="757575">
                  <a:alpha val="100000"/>
                </a:srgbClr>
              </a:gs>
              <a:gs pos="0">
                <a:schemeClr val="tx1">
                  <a:alpha val="0"/>
                </a:schemeClr>
              </a:gs>
              <a:gs pos="100000">
                <a:srgbClr val="E9E9E9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 </a:t>
            </a:r>
          </a:p>
          <a:p>
            <a:pPr algn="ctr"/>
            <a:endParaRPr lang="zh-CN" altLang="en-US"/>
          </a:p>
        </p:txBody>
      </p:sp>
      <p:sp>
        <p:nvSpPr>
          <p:cNvPr id="339" name="Shape 339"/>
          <p:cNvSpPr/>
          <p:nvPr/>
        </p:nvSpPr>
        <p:spPr>
          <a:xfrm>
            <a:off x="3956050" y="2782570"/>
            <a:ext cx="4069080" cy="61531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4000">
                <a:solidFill>
                  <a:schemeClr val="tx1">
                    <a:lumMod val="50000"/>
                    <a:lumOff val="50000"/>
                  </a:schemeClr>
                </a:solidFill>
              </a:rPr>
              <a:t>谢谢观赏！</a:t>
            </a:r>
          </a:p>
        </p:txBody>
      </p:sp>
      <p:sp>
        <p:nvSpPr>
          <p:cNvPr id="4" name="Shape 339"/>
          <p:cNvSpPr/>
          <p:nvPr/>
        </p:nvSpPr>
        <p:spPr>
          <a:xfrm>
            <a:off x="3926205" y="3416935"/>
            <a:ext cx="4098925" cy="43053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28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</a:rPr>
              <a:t>THE END, THANKS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dirty="0" smtClean="0"/>
              <a:t>本站 网友 “</a:t>
            </a:r>
            <a:r>
              <a:rPr lang="zh-CN" altLang="zh-CN" b="1" dirty="0"/>
              <a:t>一世长安</a:t>
            </a:r>
            <a:r>
              <a:rPr lang="zh-CN" altLang="en-US" b="1" dirty="0" smtClean="0"/>
              <a:t>” 投稿作品</a:t>
            </a:r>
            <a:endParaRPr lang="en-US" altLang="zh-CN" b="1" dirty="0" smtClean="0"/>
          </a:p>
          <a:p>
            <a:endParaRPr lang="en-US" altLang="zh-CN" b="1" dirty="0"/>
          </a:p>
          <a:p>
            <a:r>
              <a:rPr lang="en-US" altLang="zh-CN" b="1" dirty="0" smtClean="0"/>
              <a:t>51PPT</a:t>
            </a:r>
            <a:r>
              <a:rPr lang="zh-CN" altLang="en-US" b="1" dirty="0" smtClean="0"/>
              <a:t>模板网  </a:t>
            </a:r>
            <a:r>
              <a:rPr lang="en-US" altLang="zh-CN" b="1" dirty="0" smtClean="0">
                <a:hlinkClick r:id="rId2"/>
              </a:rPr>
              <a:t>www.51pptmoban.com</a:t>
            </a:r>
            <a:r>
              <a:rPr lang="en-US" altLang="zh-CN" b="1" dirty="0" smtClean="0"/>
              <a:t>  </a:t>
            </a:r>
            <a:r>
              <a:rPr lang="zh-CN" altLang="en-US" b="1" dirty="0" smtClean="0"/>
              <a:t>授权发布</a:t>
            </a:r>
            <a:r>
              <a:rPr lang="zh-CN" altLang="zh-CN" b="1" dirty="0" smtClean="0"/>
              <a:t> </a:t>
            </a:r>
            <a:r>
              <a:rPr lang="en-US" altLang="zh-CN" dirty="0"/>
              <a:t> 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9379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0"/>
            <a:ext cx="12198985" cy="3429000"/>
          </a:xfrm>
          <a:prstGeom prst="rect">
            <a:avLst/>
          </a:prstGeom>
        </p:spPr>
      </p:pic>
      <p:sp>
        <p:nvSpPr>
          <p:cNvPr id="83" name="Shape 83"/>
          <p:cNvSpPr/>
          <p:nvPr/>
        </p:nvSpPr>
        <p:spPr>
          <a:xfrm>
            <a:off x="8066405" y="4335780"/>
            <a:ext cx="3181985" cy="36893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2800">
                <a:solidFill>
                  <a:srgbClr val="80808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08080"/>
                </a:solidFill>
                <a:sym typeface="+mn-ea"/>
              </a:rPr>
              <a:t>PATTERN HOUSE</a:t>
            </a:r>
            <a:endParaRPr sz="2400">
              <a:solidFill>
                <a:srgbClr val="808080"/>
              </a:solidFill>
              <a:sym typeface="方正大标宋繁体" panose="02010601030101010101" charset="-122"/>
            </a:endParaRPr>
          </a:p>
        </p:txBody>
      </p:sp>
      <p:sp>
        <p:nvSpPr>
          <p:cNvPr id="63" name="Shape 63"/>
          <p:cNvSpPr/>
          <p:nvPr/>
        </p:nvSpPr>
        <p:spPr>
          <a:xfrm>
            <a:off x="1096645" y="3650615"/>
            <a:ext cx="400494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01. </a:t>
            </a:r>
            <a:r>
              <a:rPr sz="32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项目概况</a:t>
            </a:r>
          </a:p>
        </p:txBody>
      </p:sp>
      <p:sp>
        <p:nvSpPr>
          <p:cNvPr id="64" name="Shape 64"/>
          <p:cNvSpPr/>
          <p:nvPr/>
        </p:nvSpPr>
        <p:spPr>
          <a:xfrm>
            <a:off x="1087120" y="4335780"/>
            <a:ext cx="4246880" cy="36576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400">
                <a:solidFill>
                  <a:srgbClr val="80808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08080"/>
                </a:solidFill>
              </a:rPr>
              <a:t>PROJECT DISCRIPTION</a:t>
            </a:r>
            <a:endParaRPr sz="2400">
              <a:solidFill>
                <a:srgbClr val="808080"/>
              </a:solidFill>
              <a:latin typeface="方正大标宋繁体" panose="02010601030101010101" charset="-122"/>
              <a:ea typeface="方正大标宋繁体" panose="02010601030101010101" charset="-122"/>
              <a:cs typeface="方正大标宋繁体" panose="02010601030101010101" charset="-122"/>
              <a:sym typeface="方正大标宋繁体" panose="02010601030101010101" charset="-122"/>
            </a:endParaRPr>
          </a:p>
        </p:txBody>
      </p:sp>
      <p:sp>
        <p:nvSpPr>
          <p:cNvPr id="66" name="Shape 66"/>
          <p:cNvSpPr/>
          <p:nvPr/>
        </p:nvSpPr>
        <p:spPr>
          <a:xfrm rot="16200000" flipV="1">
            <a:off x="7338059" y="3823968"/>
            <a:ext cx="379098" cy="258448"/>
          </a:xfrm>
          <a:prstGeom prst="triangle">
            <a:avLst/>
          </a:prstGeom>
          <a:solidFill>
            <a:srgbClr val="B4C3CD"/>
          </a:solidFill>
          <a:ln w="12700">
            <a:solidFill>
              <a:srgbClr val="A9C1CB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68" name="Shape 68"/>
          <p:cNvSpPr/>
          <p:nvPr/>
        </p:nvSpPr>
        <p:spPr>
          <a:xfrm rot="16200000" flipV="1">
            <a:off x="7317104" y="5702934"/>
            <a:ext cx="379097" cy="258447"/>
          </a:xfrm>
          <a:prstGeom prst="triangle">
            <a:avLst/>
          </a:prstGeom>
          <a:solidFill>
            <a:srgbClr val="A3BFCB"/>
          </a:solidFill>
          <a:ln w="12700">
            <a:solidFill>
              <a:srgbClr val="95B9CC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69" name="Shape 69"/>
          <p:cNvSpPr/>
          <p:nvPr/>
        </p:nvSpPr>
        <p:spPr>
          <a:xfrm rot="16200000" flipV="1">
            <a:off x="837564" y="3823969"/>
            <a:ext cx="379097" cy="258448"/>
          </a:xfrm>
          <a:prstGeom prst="triangle">
            <a:avLst/>
          </a:prstGeom>
          <a:solidFill>
            <a:srgbClr val="A7C0CD"/>
          </a:solidFill>
          <a:ln w="12700">
            <a:solidFill>
              <a:srgbClr val="B7C5CE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70" name="Shape 70"/>
          <p:cNvSpPr/>
          <p:nvPr/>
        </p:nvSpPr>
        <p:spPr>
          <a:xfrm rot="16200000" flipV="1">
            <a:off x="864234" y="5605145"/>
            <a:ext cx="379097" cy="258447"/>
          </a:xfrm>
          <a:prstGeom prst="triangle">
            <a:avLst/>
          </a:prstGeom>
          <a:solidFill>
            <a:srgbClr val="ADC3CC"/>
          </a:solidFill>
          <a:ln w="12700">
            <a:solidFill>
              <a:srgbClr val="B0C2CC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01138" y="6018530"/>
            <a:ext cx="3124202" cy="0"/>
          </a:xfrm>
          <a:prstGeom prst="line">
            <a:avLst/>
          </a:prstGeom>
          <a:ln w="12700">
            <a:solidFill>
              <a:srgbClr val="92BCCC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1800"/>
          </a:p>
        </p:txBody>
      </p:sp>
      <p:sp>
        <p:nvSpPr>
          <p:cNvPr id="72" name="Shape 72"/>
          <p:cNvSpPr/>
          <p:nvPr/>
        </p:nvSpPr>
        <p:spPr>
          <a:xfrm>
            <a:off x="8132445" y="4265930"/>
            <a:ext cx="3124202" cy="0"/>
          </a:xfrm>
          <a:prstGeom prst="line">
            <a:avLst/>
          </a:prstGeom>
          <a:ln w="12700" cmpd="sng">
            <a:solidFill>
              <a:srgbClr val="93B4C4"/>
            </a:solidFill>
            <a:prstDash val="solid"/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1800"/>
          </a:p>
        </p:txBody>
      </p:sp>
      <p:sp>
        <p:nvSpPr>
          <p:cNvPr id="73" name="Shape 73"/>
          <p:cNvSpPr/>
          <p:nvPr/>
        </p:nvSpPr>
        <p:spPr>
          <a:xfrm>
            <a:off x="7923530" y="6021705"/>
            <a:ext cx="3124202" cy="0"/>
          </a:xfrm>
          <a:prstGeom prst="line">
            <a:avLst/>
          </a:prstGeom>
          <a:ln w="12700">
            <a:solidFill>
              <a:srgbClr val="B0C2CB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1800"/>
          </a:p>
        </p:txBody>
      </p:sp>
      <p:sp>
        <p:nvSpPr>
          <p:cNvPr id="74" name="Shape 74"/>
          <p:cNvSpPr/>
          <p:nvPr/>
        </p:nvSpPr>
        <p:spPr>
          <a:xfrm>
            <a:off x="7923530" y="3707130"/>
            <a:ext cx="3432810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03.</a:t>
            </a:r>
            <a:r>
              <a:rPr lang="zh-CN" sz="32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户型样板房</a:t>
            </a:r>
            <a:endParaRPr lang="zh-CN" sz="2800" b="1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5" name="Shape 75"/>
          <p:cNvSpPr/>
          <p:nvPr/>
        </p:nvSpPr>
        <p:spPr>
          <a:xfrm>
            <a:off x="1209040" y="5375910"/>
            <a:ext cx="364172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02. </a:t>
            </a:r>
            <a:r>
              <a:rPr sz="32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文脉分析</a:t>
            </a:r>
          </a:p>
        </p:txBody>
      </p:sp>
      <p:sp>
        <p:nvSpPr>
          <p:cNvPr id="76" name="Shape 76"/>
          <p:cNvSpPr/>
          <p:nvPr/>
        </p:nvSpPr>
        <p:spPr>
          <a:xfrm>
            <a:off x="7831455" y="5495290"/>
            <a:ext cx="3199765" cy="4921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ctr"/>
            <a:r>
              <a: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04. </a:t>
            </a:r>
            <a:r>
              <a:rPr lang="zh-CN" sz="32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空间意向</a:t>
            </a:r>
          </a:p>
        </p:txBody>
      </p:sp>
      <p:sp>
        <p:nvSpPr>
          <p:cNvPr id="78" name="Shape 78"/>
          <p:cNvSpPr/>
          <p:nvPr/>
        </p:nvSpPr>
        <p:spPr>
          <a:xfrm>
            <a:off x="1542415" y="6134735"/>
            <a:ext cx="3761740" cy="36893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rgbClr val="80808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08080"/>
                </a:solidFill>
              </a:rPr>
              <a:t>CONTEXT ANALYSIS</a:t>
            </a:r>
            <a:endParaRPr sz="2400">
              <a:solidFill>
                <a:srgbClr val="808080"/>
              </a:solidFill>
              <a:latin typeface="方正大标宋繁体" panose="02010601030101010101" charset="-122"/>
              <a:ea typeface="方正大标宋繁体" panose="02010601030101010101" charset="-122"/>
              <a:cs typeface="方正大标宋繁体" panose="02010601030101010101" charset="-122"/>
              <a:sym typeface="方正大标宋繁体" panose="02010601030101010101" charset="-122"/>
            </a:endParaRPr>
          </a:p>
        </p:txBody>
      </p:sp>
      <p:sp>
        <p:nvSpPr>
          <p:cNvPr id="79" name="Shape 79"/>
          <p:cNvSpPr/>
          <p:nvPr/>
        </p:nvSpPr>
        <p:spPr>
          <a:xfrm>
            <a:off x="7866380" y="6179184"/>
            <a:ext cx="3226436" cy="36576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800">
                <a:solidFill>
                  <a:srgbClr val="80808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en-US" sz="2400">
                <a:solidFill>
                  <a:srgbClr val="808080"/>
                </a:solidFill>
              </a:rPr>
              <a:t>SPACE INTENTION</a:t>
            </a:r>
            <a:endParaRPr lang="en-US" sz="2400">
              <a:solidFill>
                <a:srgbClr val="808080"/>
              </a:solidFill>
              <a:sym typeface="BrowalliaUPC" panose="020B0604020202020204"/>
            </a:endParaRPr>
          </a:p>
        </p:txBody>
      </p:sp>
      <p:sp>
        <p:nvSpPr>
          <p:cNvPr id="82" name="Shape 82"/>
          <p:cNvSpPr/>
          <p:nvPr/>
        </p:nvSpPr>
        <p:spPr>
          <a:xfrm flipV="1">
            <a:off x="1401445" y="4265930"/>
            <a:ext cx="3618865" cy="635"/>
          </a:xfrm>
          <a:prstGeom prst="line">
            <a:avLst/>
          </a:prstGeom>
          <a:ln w="12700">
            <a:solidFill>
              <a:srgbClr val="95B5C4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1800"/>
          </a:p>
        </p:txBody>
      </p:sp>
      <p:sp>
        <p:nvSpPr>
          <p:cNvPr id="5" name="矩形 4"/>
          <p:cNvSpPr/>
          <p:nvPr/>
        </p:nvSpPr>
        <p:spPr>
          <a:xfrm>
            <a:off x="494030" y="527685"/>
            <a:ext cx="11127105" cy="6115050"/>
          </a:xfrm>
          <a:prstGeom prst="rect">
            <a:avLst/>
          </a:prstGeom>
          <a:noFill/>
          <a:ln w="28575" cmpd="dbl">
            <a:solidFill>
              <a:schemeClr val="bg2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Shape 67"/>
          <p:cNvSpPr/>
          <p:nvPr/>
        </p:nvSpPr>
        <p:spPr>
          <a:xfrm>
            <a:off x="6034615" y="3306994"/>
            <a:ext cx="449583" cy="243208"/>
          </a:xfrm>
          <a:prstGeom prst="triangle">
            <a:avLst/>
          </a:prstGeom>
          <a:solidFill>
            <a:srgbClr val="B8CAD6"/>
          </a:solidFill>
          <a:ln w="12700">
            <a:solidFill>
              <a:srgbClr val="A8C2C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d978ca1a2aaa78e3e897a4be1d49fa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683260"/>
            <a:ext cx="5060315" cy="5060315"/>
          </a:xfrm>
          <a:prstGeom prst="rect">
            <a:avLst/>
          </a:prstGeom>
        </p:spPr>
      </p:pic>
      <p:sp>
        <p:nvSpPr>
          <p:cNvPr id="89" name="Shape 89"/>
          <p:cNvSpPr/>
          <p:nvPr/>
        </p:nvSpPr>
        <p:spPr>
          <a:xfrm>
            <a:off x="5086350" y="2536825"/>
            <a:ext cx="3213100" cy="13538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72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80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880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</a:p>
        </p:txBody>
      </p:sp>
      <p:sp>
        <p:nvSpPr>
          <p:cNvPr id="87" name="Shape 87"/>
          <p:cNvSpPr/>
          <p:nvPr/>
        </p:nvSpPr>
        <p:spPr>
          <a:xfrm>
            <a:off x="8555355" y="3029585"/>
            <a:ext cx="3614420" cy="29718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5" name="文本框 4"/>
          <p:cNvSpPr txBox="1"/>
          <p:nvPr/>
        </p:nvSpPr>
        <p:spPr>
          <a:xfrm>
            <a:off x="8640445" y="2981960"/>
            <a:ext cx="1427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  <a:sym typeface="+mn-ea"/>
              </a:rPr>
              <a:t>Part One</a:t>
            </a:r>
            <a:endParaRPr 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4725" y="3369310"/>
            <a:ext cx="1755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sym typeface="+mn-ea"/>
              </a:rPr>
              <a:t>项目概况</a:t>
            </a:r>
            <a:endParaRPr lang="zh-CN" altLang="en-US" sz="24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18220" y="3715385"/>
            <a:ext cx="2905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chemeClr val="bg2">
                    <a:lumMod val="75000"/>
                  </a:schemeClr>
                </a:solidFill>
                <a:sym typeface="+mn-ea"/>
              </a:rPr>
              <a:t>PROJECT DISCRIPTION</a:t>
            </a:r>
            <a:endParaRPr lang="en-US" altLang="en-US">
              <a:solidFill>
                <a:schemeClr val="bg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向右箭头"/>
          <p:cNvSpPr/>
          <p:nvPr/>
        </p:nvSpPr>
        <p:spPr bwMode="auto">
          <a:xfrm>
            <a:off x="7623810" y="2817495"/>
            <a:ext cx="675640" cy="791845"/>
          </a:xfrm>
          <a:custGeom>
            <a:avLst/>
            <a:gdLst>
              <a:gd name="T0" fmla="*/ 914966 w 11382375"/>
              <a:gd name="T1" fmla="*/ 323847 h 13741400"/>
              <a:gd name="T2" fmla="*/ 1491317 w 11382375"/>
              <a:gd name="T3" fmla="*/ 900199 h 13741400"/>
              <a:gd name="T4" fmla="*/ 914966 w 11382375"/>
              <a:gd name="T5" fmla="*/ 1476342 h 13741400"/>
              <a:gd name="T6" fmla="*/ 862343 w 11382375"/>
              <a:gd name="T7" fmla="*/ 1422264 h 13741400"/>
              <a:gd name="T8" fmla="*/ 1383992 w 11382375"/>
              <a:gd name="T9" fmla="*/ 900199 h 13741400"/>
              <a:gd name="T10" fmla="*/ 862343 w 11382375"/>
              <a:gd name="T11" fmla="*/ 378549 h 13741400"/>
              <a:gd name="T12" fmla="*/ 81742 w 11382375"/>
              <a:gd name="T13" fmla="*/ 0 h 13741400"/>
              <a:gd name="T14" fmla="*/ 982772 w 11382375"/>
              <a:gd name="T15" fmla="*/ 900199 h 13741400"/>
              <a:gd name="T16" fmla="*/ 81742 w 11382375"/>
              <a:gd name="T17" fmla="*/ 1800397 h 13741400"/>
              <a:gd name="T18" fmla="*/ 0 w 11382375"/>
              <a:gd name="T19" fmla="*/ 1715951 h 13741400"/>
              <a:gd name="T20" fmla="*/ 815545 w 11382375"/>
              <a:gd name="T21" fmla="*/ 900199 h 13741400"/>
              <a:gd name="T22" fmla="*/ 0 w 11382375"/>
              <a:gd name="T23" fmla="*/ 85070 h 137414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382375" h="13741400">
                <a:moveTo>
                  <a:pt x="6983413" y="2471737"/>
                </a:moveTo>
                <a:lnTo>
                  <a:pt x="11382375" y="6870700"/>
                </a:lnTo>
                <a:lnTo>
                  <a:pt x="6983413" y="11268075"/>
                </a:lnTo>
                <a:lnTo>
                  <a:pt x="6581775" y="10855325"/>
                </a:lnTo>
                <a:lnTo>
                  <a:pt x="10563225" y="6870700"/>
                </a:lnTo>
                <a:lnTo>
                  <a:pt x="6581775" y="2889250"/>
                </a:lnTo>
                <a:lnTo>
                  <a:pt x="6983413" y="2471737"/>
                </a:lnTo>
                <a:close/>
                <a:moveTo>
                  <a:pt x="623888" y="0"/>
                </a:moveTo>
                <a:lnTo>
                  <a:pt x="7500938" y="6870700"/>
                </a:lnTo>
                <a:lnTo>
                  <a:pt x="623888" y="13741400"/>
                </a:lnTo>
                <a:lnTo>
                  <a:pt x="0" y="13096875"/>
                </a:lnTo>
                <a:lnTo>
                  <a:pt x="6224588" y="6870700"/>
                </a:lnTo>
                <a:lnTo>
                  <a:pt x="0" y="649288"/>
                </a:lnTo>
                <a:lnTo>
                  <a:pt x="623888" y="0"/>
                </a:lnTo>
                <a:close/>
              </a:path>
            </a:pathLst>
          </a:custGeom>
          <a:solidFill>
            <a:srgbClr val="A0C7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image5.png" descr="1434613652864"/>
          <p:cNvPicPr/>
          <p:nvPr/>
        </p:nvPicPr>
        <p:blipFill>
          <a:blip r:embed="rId2"/>
          <a:stretch>
            <a:fillRect/>
          </a:stretch>
        </p:blipFill>
        <p:spPr>
          <a:xfrm>
            <a:off x="948625" y="2706391"/>
            <a:ext cx="2908839" cy="149171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92" name="Shape 92"/>
          <p:cNvSpPr/>
          <p:nvPr/>
        </p:nvSpPr>
        <p:spPr>
          <a:xfrm flipV="1">
            <a:off x="4244775" y="133027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93" name="Shape 93"/>
          <p:cNvSpPr/>
          <p:nvPr/>
        </p:nvSpPr>
        <p:spPr>
          <a:xfrm>
            <a:off x="5049864" y="1336729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94" name="Shape 94"/>
          <p:cNvSpPr/>
          <p:nvPr/>
        </p:nvSpPr>
        <p:spPr>
          <a:xfrm>
            <a:off x="9185006" y="4519208"/>
            <a:ext cx="1421970" cy="3289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135">
                <a:solidFill>
                  <a:srgbClr val="535353"/>
                </a:solidFill>
              </a:rPr>
              <a:t>渔乡烟雨</a:t>
            </a:r>
          </a:p>
        </p:txBody>
      </p:sp>
      <p:sp>
        <p:nvSpPr>
          <p:cNvPr id="95" name="Shape 95"/>
          <p:cNvSpPr/>
          <p:nvPr/>
        </p:nvSpPr>
        <p:spPr>
          <a:xfrm>
            <a:off x="-141261" y="4956499"/>
            <a:ext cx="5293641" cy="49212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树皆合抱，行其下者，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枝叶扶苏，漏下月光，碎如残雪，</a:t>
            </a:r>
          </a:p>
          <a:p>
            <a:pPr lvl="0" algn="ctr"/>
            <a:endParaRPr lang="zh-CN" sz="1070">
              <a:solidFill>
                <a:srgbClr val="80808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6" name="Shape 96"/>
          <p:cNvSpPr/>
          <p:nvPr/>
        </p:nvSpPr>
        <p:spPr>
          <a:xfrm>
            <a:off x="4932174" y="4956552"/>
            <a:ext cx="2470527" cy="82042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春未老，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风细柳斜斜。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试上超然台上看， 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半壕春水一城花，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烟雨暗千家。</a:t>
            </a:r>
          </a:p>
        </p:txBody>
      </p:sp>
      <p:sp>
        <p:nvSpPr>
          <p:cNvPr id="97" name="Shape 97"/>
          <p:cNvSpPr/>
          <p:nvPr/>
        </p:nvSpPr>
        <p:spPr>
          <a:xfrm>
            <a:off x="8668718" y="4956552"/>
            <a:ext cx="2594998" cy="3282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青山隐隐水迢迢，</a:t>
            </a:r>
          </a:p>
          <a:p>
            <a:pPr lvl="0" algn="ctr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秋尽江南草未凋。 </a:t>
            </a:r>
          </a:p>
        </p:txBody>
      </p:sp>
      <p:sp>
        <p:nvSpPr>
          <p:cNvPr id="98" name="Shape 98"/>
          <p:cNvSpPr/>
          <p:nvPr/>
        </p:nvSpPr>
        <p:spPr>
          <a:xfrm>
            <a:off x="5306071" y="578764"/>
            <a:ext cx="1692222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杭州</a:t>
            </a:r>
            <a:r>
              <a:rPr sz="2440">
                <a:solidFill>
                  <a:srgbClr val="808080"/>
                </a:solidFill>
              </a:rPr>
              <a:t>印象</a:t>
            </a:r>
          </a:p>
        </p:txBody>
      </p:sp>
      <p:sp>
        <p:nvSpPr>
          <p:cNvPr id="99" name="Shape 99"/>
          <p:cNvSpPr/>
          <p:nvPr/>
        </p:nvSpPr>
        <p:spPr>
          <a:xfrm>
            <a:off x="5261028" y="923602"/>
            <a:ext cx="2501040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830">
                <a:solidFill>
                  <a:srgbClr val="BFBFBF"/>
                </a:solidFill>
                <a:latin typeface="Arial" panose="020B0604020202020204" pitchFamily="34" charset="0"/>
              </a:rPr>
              <a:t>Hangzhou</a:t>
            </a:r>
            <a:r>
              <a:rPr sz="1830">
                <a:solidFill>
                  <a:srgbClr val="BFBFBF"/>
                </a:solidFill>
                <a:latin typeface="Arial" panose="020B0604020202020204" pitchFamily="34" charset="0"/>
              </a:rPr>
              <a:t> impression</a:t>
            </a:r>
          </a:p>
        </p:txBody>
      </p:sp>
      <p:sp>
        <p:nvSpPr>
          <p:cNvPr id="100" name="Shape 100"/>
          <p:cNvSpPr/>
          <p:nvPr/>
        </p:nvSpPr>
        <p:spPr>
          <a:xfrm>
            <a:off x="4752490" y="816567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01" name="Shape 101"/>
          <p:cNvSpPr/>
          <p:nvPr/>
        </p:nvSpPr>
        <p:spPr>
          <a:xfrm>
            <a:off x="4752490" y="61024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pic>
        <p:nvPicPr>
          <p:cNvPr id="102" name="image6.jpg" descr="timg1"/>
          <p:cNvPicPr/>
          <p:nvPr/>
        </p:nvPicPr>
        <p:blipFill>
          <a:blip r:embed="rId3"/>
          <a:stretch>
            <a:fillRect/>
          </a:stretch>
        </p:blipFill>
        <p:spPr>
          <a:xfrm>
            <a:off x="8352941" y="2735450"/>
            <a:ext cx="2919978" cy="139678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03" name="image7.jpeg" descr="zc-9042-323"/>
          <p:cNvPicPr/>
          <p:nvPr/>
        </p:nvPicPr>
        <p:blipFill>
          <a:blip r:embed="rId4"/>
          <a:stretch>
            <a:fillRect/>
          </a:stretch>
        </p:blipFill>
        <p:spPr>
          <a:xfrm>
            <a:off x="4110763" y="2269049"/>
            <a:ext cx="3978222" cy="189612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04" name="Shape 104"/>
          <p:cNvSpPr/>
          <p:nvPr/>
        </p:nvSpPr>
        <p:spPr>
          <a:xfrm>
            <a:off x="5386468" y="4509038"/>
            <a:ext cx="1421970" cy="3289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135">
                <a:solidFill>
                  <a:srgbClr val="535353"/>
                </a:solidFill>
              </a:rPr>
              <a:t>江南人家</a:t>
            </a:r>
          </a:p>
        </p:txBody>
      </p:sp>
      <p:sp>
        <p:nvSpPr>
          <p:cNvPr id="105" name="Shape 105"/>
          <p:cNvSpPr/>
          <p:nvPr/>
        </p:nvSpPr>
        <p:spPr>
          <a:xfrm>
            <a:off x="1763739" y="4509038"/>
            <a:ext cx="1421970" cy="32893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135">
                <a:solidFill>
                  <a:srgbClr val="535353"/>
                </a:solidFill>
              </a:rPr>
              <a:t>断桥残雪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462" y="1604075"/>
            <a:ext cx="7118565" cy="4837893"/>
          </a:xfrm>
          <a:prstGeom prst="rect">
            <a:avLst/>
          </a:prstGeom>
        </p:spPr>
      </p:pic>
      <p:grpSp>
        <p:nvGrpSpPr>
          <p:cNvPr id="116" name="Group 116"/>
          <p:cNvGrpSpPr/>
          <p:nvPr/>
        </p:nvGrpSpPr>
        <p:grpSpPr>
          <a:xfrm>
            <a:off x="9718729" y="3247379"/>
            <a:ext cx="1392426" cy="1392426"/>
            <a:chOff x="0" y="0"/>
            <a:chExt cx="1825460" cy="1825460"/>
          </a:xfrm>
        </p:grpSpPr>
        <p:sp>
          <p:nvSpPr>
            <p:cNvPr id="114" name="Shape 114"/>
            <p:cNvSpPr/>
            <p:nvPr/>
          </p:nvSpPr>
          <p:spPr>
            <a:xfrm>
              <a:off x="0" y="0"/>
              <a:ext cx="1825461" cy="1825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3">
                <a:alphaModFix amt="69000"/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  <p:sp>
          <p:nvSpPr>
            <p:cNvPr id="115" name="Shape 115"/>
            <p:cNvSpPr/>
            <p:nvPr/>
          </p:nvSpPr>
          <p:spPr>
            <a:xfrm>
              <a:off x="0" y="0"/>
              <a:ext cx="1825461" cy="1825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ysDash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</p:grpSp>
      <p:grpSp>
        <p:nvGrpSpPr>
          <p:cNvPr id="119" name="Group 119"/>
          <p:cNvGrpSpPr/>
          <p:nvPr/>
        </p:nvGrpSpPr>
        <p:grpSpPr>
          <a:xfrm>
            <a:off x="9727447" y="1552252"/>
            <a:ext cx="1392426" cy="1392426"/>
            <a:chOff x="0" y="0"/>
            <a:chExt cx="1825460" cy="1825460"/>
          </a:xfrm>
        </p:grpSpPr>
        <p:sp>
          <p:nvSpPr>
            <p:cNvPr id="117" name="Shape 117"/>
            <p:cNvSpPr/>
            <p:nvPr/>
          </p:nvSpPr>
          <p:spPr>
            <a:xfrm>
              <a:off x="0" y="0"/>
              <a:ext cx="1825461" cy="1825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4">
                <a:alphaModFix amt="67000"/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  <p:sp>
          <p:nvSpPr>
            <p:cNvPr id="118" name="Shape 118"/>
            <p:cNvSpPr/>
            <p:nvPr/>
          </p:nvSpPr>
          <p:spPr>
            <a:xfrm>
              <a:off x="0" y="0"/>
              <a:ext cx="1825461" cy="1825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8575" cap="flat">
              <a:solidFill>
                <a:schemeClr val="tx1">
                  <a:lumMod val="95000"/>
                  <a:lumOff val="5000"/>
                </a:schemeClr>
              </a:solidFill>
              <a:prstDash val="sysDash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</p:grpSp>
      <p:grpSp>
        <p:nvGrpSpPr>
          <p:cNvPr id="122" name="Group 122"/>
          <p:cNvGrpSpPr/>
          <p:nvPr/>
        </p:nvGrpSpPr>
        <p:grpSpPr>
          <a:xfrm>
            <a:off x="9732774" y="4925555"/>
            <a:ext cx="1341088" cy="1341088"/>
            <a:chOff x="0" y="0"/>
            <a:chExt cx="1758340" cy="1758340"/>
          </a:xfrm>
        </p:grpSpPr>
        <p:sp>
          <p:nvSpPr>
            <p:cNvPr id="120" name="Shape 120"/>
            <p:cNvSpPr/>
            <p:nvPr/>
          </p:nvSpPr>
          <p:spPr>
            <a:xfrm>
              <a:off x="0" y="0"/>
              <a:ext cx="1758341" cy="1758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rotWithShape="1">
              <a:blip r:embed="rId5">
                <a:alphaModFix amt="69000"/>
              </a:blip>
              <a:srcRect/>
              <a:stretch>
                <a:fillRect l="-4000" r="-1000"/>
              </a:stretch>
            </a:blip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  <p:sp>
          <p:nvSpPr>
            <p:cNvPr id="121" name="Shape 121"/>
            <p:cNvSpPr/>
            <p:nvPr/>
          </p:nvSpPr>
          <p:spPr>
            <a:xfrm>
              <a:off x="0" y="0"/>
              <a:ext cx="1758341" cy="1758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8575" cap="flat">
              <a:solidFill>
                <a:srgbClr val="000000"/>
              </a:solidFill>
              <a:prstDash val="sysDash"/>
              <a:miter lim="8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FFFF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375"/>
            </a:p>
          </p:txBody>
        </p:sp>
      </p:grpSp>
      <p:sp>
        <p:nvSpPr>
          <p:cNvPr id="136" name="Shape 136"/>
          <p:cNvSpPr/>
          <p:nvPr/>
        </p:nvSpPr>
        <p:spPr>
          <a:xfrm>
            <a:off x="9672718" y="2087912"/>
            <a:ext cx="1438921" cy="2349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1525" b="1">
                <a:solidFill>
                  <a:schemeClr val="bg1"/>
                </a:solidFill>
              </a:rPr>
              <a:t>黄金商圈</a:t>
            </a:r>
          </a:p>
        </p:txBody>
      </p:sp>
      <p:sp>
        <p:nvSpPr>
          <p:cNvPr id="137" name="Shape 137"/>
          <p:cNvSpPr/>
          <p:nvPr/>
        </p:nvSpPr>
        <p:spPr>
          <a:xfrm>
            <a:off x="9708074" y="3656147"/>
            <a:ext cx="1438921" cy="470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ctr"/>
            <a:r>
              <a:rPr sz="152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傍水临湖</a:t>
            </a:r>
          </a:p>
          <a:p>
            <a:pPr lvl="0" algn="ctr"/>
            <a:r>
              <a:rPr sz="152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德天独特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63127" y="1920821"/>
            <a:ext cx="820420" cy="26163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eaVert" wrap="square" lIns="34869" tIns="34869" rIns="34869" bIns="34869" numCol="1" spcCol="38100" rtlCol="0" anchor="t" forceAA="0">
            <a:spAutoFit/>
          </a:bodyPr>
          <a:lstStyle/>
          <a:p>
            <a:pPr lvl="0" algn="ctr"/>
            <a:r>
              <a:rPr sz="2135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一座苏州城</a:t>
            </a:r>
          </a:p>
          <a:p>
            <a:pPr lvl="0" algn="ctr"/>
            <a:endParaRPr kumimoji="0" lang="zh-CN" altLang="en-US" sz="2745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35" name="Shape 135"/>
          <p:cNvSpPr/>
          <p:nvPr/>
        </p:nvSpPr>
        <p:spPr>
          <a:xfrm>
            <a:off x="9686652" y="5327978"/>
            <a:ext cx="1416785" cy="47053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ctr"/>
            <a:r>
              <a:rPr sz="152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/>
              </a:rPr>
              <a:t>交通枢纽</a:t>
            </a:r>
          </a:p>
          <a:p>
            <a:pPr lvl="0" algn="ctr"/>
            <a:r>
              <a:rPr sz="1525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alibri" panose="020F0502020204030204"/>
              </a:rPr>
              <a:t>四通发达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122622" y="1878544"/>
            <a:ext cx="6349904" cy="3569169"/>
            <a:chOff x="3057" y="3807"/>
            <a:chExt cx="13627" cy="7659"/>
          </a:xfrm>
        </p:grpSpPr>
        <p:grpSp>
          <p:nvGrpSpPr>
            <p:cNvPr id="126" name="Group 126"/>
            <p:cNvGrpSpPr/>
            <p:nvPr/>
          </p:nvGrpSpPr>
          <p:grpSpPr>
            <a:xfrm>
              <a:off x="7333" y="8629"/>
              <a:ext cx="2837" cy="2837"/>
              <a:chOff x="-342536" y="-277180"/>
              <a:chExt cx="1801785" cy="1801668"/>
            </a:xfrm>
          </p:grpSpPr>
          <p:sp>
            <p:nvSpPr>
              <p:cNvPr id="123" name="Shape 123"/>
              <p:cNvSpPr/>
              <p:nvPr/>
            </p:nvSpPr>
            <p:spPr>
              <a:xfrm>
                <a:off x="-342536" y="-277180"/>
                <a:ext cx="1801785" cy="1801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00000">
                  <a:alpha val="25000"/>
                </a:srgbClr>
              </a:solidFill>
              <a:ln w="25400" cap="flat">
                <a:solidFill>
                  <a:srgbClr val="C00000">
                    <a:alpha val="43000"/>
                  </a:srgbClr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24" name="Shape 124"/>
              <p:cNvSpPr/>
              <p:nvPr/>
            </p:nvSpPr>
            <p:spPr>
              <a:xfrm>
                <a:off x="140248" y="137960"/>
                <a:ext cx="878365" cy="878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C00000">
                  <a:alpha val="50000"/>
                </a:srgbClr>
              </a:solidFill>
              <a:ln w="25400" cap="flat">
                <a:solidFill>
                  <a:srgbClr val="C00000"/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25" name="Shape 125"/>
              <p:cNvSpPr/>
              <p:nvPr/>
            </p:nvSpPr>
            <p:spPr>
              <a:xfrm>
                <a:off x="103576" y="415560"/>
                <a:ext cx="951706" cy="57805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spAutoFit/>
              </a:bodyPr>
              <a:lstStyle>
                <a:lvl1pPr algn="r">
                  <a:defRPr sz="15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lvl="0" algn="ctr">
                  <a:defRPr sz="1800" b="0">
                    <a:solidFill>
                      <a:srgbClr val="000000"/>
                    </a:solidFill>
                  </a:defRPr>
                </a:pPr>
                <a:r>
                  <a:rPr sz="1375" b="1">
                    <a:solidFill>
                      <a:srgbClr val="FFFFFF"/>
                    </a:solidFill>
                  </a:rPr>
                  <a:t>湖西玲珑</a:t>
                </a:r>
              </a:p>
            </p:txBody>
          </p:sp>
        </p:grpSp>
        <p:grpSp>
          <p:nvGrpSpPr>
            <p:cNvPr id="130" name="Group 130"/>
            <p:cNvGrpSpPr/>
            <p:nvPr/>
          </p:nvGrpSpPr>
          <p:grpSpPr>
            <a:xfrm>
              <a:off x="6506" y="5571"/>
              <a:ext cx="2270" cy="2270"/>
              <a:chOff x="364317" y="399271"/>
              <a:chExt cx="1441429" cy="1441335"/>
            </a:xfrm>
          </p:grpSpPr>
          <p:sp>
            <p:nvSpPr>
              <p:cNvPr id="127" name="Shape 127"/>
              <p:cNvSpPr/>
              <p:nvPr/>
            </p:nvSpPr>
            <p:spPr>
              <a:xfrm>
                <a:off x="364317" y="399271"/>
                <a:ext cx="1441429" cy="14413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2D050">
                  <a:alpha val="41000"/>
                </a:srgbClr>
              </a:solidFill>
              <a:ln w="25400" cap="flat">
                <a:solidFill>
                  <a:srgbClr val="548235">
                    <a:alpha val="34000"/>
                  </a:srgbClr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28" name="Shape 128"/>
              <p:cNvSpPr/>
              <p:nvPr/>
            </p:nvSpPr>
            <p:spPr>
              <a:xfrm>
                <a:off x="589553" y="584432"/>
                <a:ext cx="1036887" cy="10368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2D050">
                  <a:alpha val="80000"/>
                </a:srgbClr>
              </a:solidFill>
              <a:ln w="25400" cap="flat">
                <a:solidFill>
                  <a:srgbClr val="548235"/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29" name="Shape 129"/>
              <p:cNvSpPr/>
              <p:nvPr/>
            </p:nvSpPr>
            <p:spPr>
              <a:xfrm>
                <a:off x="582521" y="869513"/>
                <a:ext cx="1036887" cy="2889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 sz="15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微软雅黑" panose="020B0503020204020204" charset="-122"/>
                  </a:defRPr>
                </a:lvl1pPr>
              </a:lstStyle>
              <a:p>
                <a:pPr lvl="0" algn="ctr">
                  <a:defRPr sz="1800" b="0">
                    <a:solidFill>
                      <a:srgbClr val="000000"/>
                    </a:solidFill>
                  </a:defRPr>
                </a:pPr>
                <a:r>
                  <a:rPr sz="1375" b="1">
                    <a:solidFill>
                      <a:srgbClr val="FFFFFF"/>
                    </a:solidFill>
                  </a:rPr>
                  <a:t>湖东CBD</a:t>
                </a:r>
              </a:p>
            </p:txBody>
          </p:sp>
        </p:grpSp>
        <p:grpSp>
          <p:nvGrpSpPr>
            <p:cNvPr id="134" name="Group 134"/>
            <p:cNvGrpSpPr/>
            <p:nvPr/>
          </p:nvGrpSpPr>
          <p:grpSpPr>
            <a:xfrm>
              <a:off x="11566" y="4557"/>
              <a:ext cx="2331" cy="2270"/>
              <a:chOff x="443516" y="473845"/>
              <a:chExt cx="1480369" cy="1441336"/>
            </a:xfrm>
          </p:grpSpPr>
          <p:sp>
            <p:nvSpPr>
              <p:cNvPr id="131" name="Shape 131"/>
              <p:cNvSpPr/>
              <p:nvPr/>
            </p:nvSpPr>
            <p:spPr>
              <a:xfrm>
                <a:off x="443516" y="473845"/>
                <a:ext cx="1480369" cy="1441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2D050">
                  <a:alpha val="41000"/>
                </a:srgbClr>
              </a:solidFill>
              <a:ln w="25400" cap="flat">
                <a:solidFill>
                  <a:srgbClr val="548235">
                    <a:alpha val="34000"/>
                  </a:srgbClr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32" name="Shape 132"/>
              <p:cNvSpPr/>
              <p:nvPr/>
            </p:nvSpPr>
            <p:spPr>
              <a:xfrm>
                <a:off x="650000" y="650368"/>
                <a:ext cx="1036887" cy="10368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2D050">
                  <a:alpha val="80000"/>
                </a:srgbClr>
              </a:solidFill>
              <a:ln w="25400" cap="flat">
                <a:solidFill>
                  <a:srgbClr val="548235"/>
                </a:solidFill>
                <a:prstDash val="sysDash"/>
                <a:miter lim="8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1375"/>
              </a:p>
            </p:txBody>
          </p:sp>
          <p:sp>
            <p:nvSpPr>
              <p:cNvPr id="133" name="Shape 133"/>
              <p:cNvSpPr/>
              <p:nvPr/>
            </p:nvSpPr>
            <p:spPr>
              <a:xfrm>
                <a:off x="590345" y="989741"/>
                <a:ext cx="1169103" cy="2889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lvl1pPr>
              </a:lstStyle>
              <a:p>
                <a:pPr lvl="0" algn="ctr">
                  <a:defRPr sz="1800" b="0">
                    <a:solidFill>
                      <a:srgbClr val="000000"/>
                    </a:solidFill>
                  </a:defRPr>
                </a:pPr>
                <a:r>
                  <a:rPr sz="1375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湖西CBD</a:t>
                </a:r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10368" y="8853"/>
              <a:ext cx="602" cy="145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eaVert" wrap="square" lIns="34869" tIns="34869" rIns="34869" bIns="34869" numCol="1" spcCol="38100" rtlCol="0" anchor="t" forceAA="0">
              <a:spAutoFit/>
            </a:bodyPr>
            <a:lstStyle/>
            <a:p>
              <a:pPr marL="0" marR="0" algn="ctr" rtl="0" fontAlgn="auto">
                <a:lnSpc>
                  <a:spcPct val="10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lang="zh-CN" sz="1375" b="1" i="0" u="none" strike="noStrike" cap="none" spc="0" normalizeH="0" baseline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Helvetica"/>
                </a:rPr>
                <a:t>独墅湖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549" y="4712"/>
              <a:ext cx="602" cy="145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eaVert" wrap="square" lIns="34869" tIns="34869" rIns="34869" bIns="34869" numCol="1" spcCol="38100" rtlCol="0" anchor="t" forceAA="0">
              <a:spAutoFit/>
            </a:bodyPr>
            <a:lstStyle/>
            <a:p>
              <a:pPr marL="0" marR="0" algn="ctr" rtl="0" fontAlgn="auto">
                <a:lnSpc>
                  <a:spcPct val="10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kumimoji="0" lang="zh-CN" sz="1375" b="1" i="0" u="none" strike="noStrike" cap="none" spc="0" normalizeH="0" baseline="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Helvetica"/>
                </a:rPr>
                <a:t>金鸡湖</a:t>
              </a: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3151" y="10109"/>
              <a:ext cx="13533" cy="602"/>
            </a:xfrm>
            <a:custGeom>
              <a:avLst/>
              <a:gdLst>
                <a:gd name="connisteX0" fmla="*/ 8593455 w 8593455"/>
                <a:gd name="connsiteY0" fmla="*/ 0 h 1474470"/>
                <a:gd name="connisteX1" fmla="*/ 8042275 w 8593455"/>
                <a:gd name="connsiteY1" fmla="*/ 144145 h 1474470"/>
                <a:gd name="connisteX2" fmla="*/ 7610475 w 8593455"/>
                <a:gd name="connsiteY2" fmla="*/ 227965 h 1474470"/>
                <a:gd name="connisteX3" fmla="*/ 7298690 w 8593455"/>
                <a:gd name="connsiteY3" fmla="*/ 179705 h 1474470"/>
                <a:gd name="connisteX4" fmla="*/ 7011035 w 8593455"/>
                <a:gd name="connsiteY4" fmla="*/ 323850 h 1474470"/>
                <a:gd name="connisteX5" fmla="*/ 6160135 w 8593455"/>
                <a:gd name="connsiteY5" fmla="*/ 611505 h 1474470"/>
                <a:gd name="connisteX6" fmla="*/ 5800725 w 8593455"/>
                <a:gd name="connsiteY6" fmla="*/ 683260 h 1474470"/>
                <a:gd name="connisteX7" fmla="*/ 5680710 w 8593455"/>
                <a:gd name="connsiteY7" fmla="*/ 779145 h 1474470"/>
                <a:gd name="connisteX8" fmla="*/ 5537200 w 8593455"/>
                <a:gd name="connsiteY8" fmla="*/ 1282700 h 1474470"/>
                <a:gd name="connisteX9" fmla="*/ 5405120 w 8593455"/>
                <a:gd name="connsiteY9" fmla="*/ 1450340 h 1474470"/>
                <a:gd name="connisteX10" fmla="*/ 5057775 w 8593455"/>
                <a:gd name="connsiteY10" fmla="*/ 1438275 h 1474470"/>
                <a:gd name="connisteX11" fmla="*/ 4602480 w 8593455"/>
                <a:gd name="connsiteY11" fmla="*/ 1474470 h 1474470"/>
                <a:gd name="connisteX12" fmla="*/ 3607435 w 8593455"/>
                <a:gd name="connsiteY12" fmla="*/ 1462405 h 1474470"/>
                <a:gd name="connisteX13" fmla="*/ 3140075 w 8593455"/>
                <a:gd name="connsiteY13" fmla="*/ 1426210 h 1474470"/>
                <a:gd name="connisteX14" fmla="*/ 2564765 w 8593455"/>
                <a:gd name="connsiteY14" fmla="*/ 1378585 h 1474470"/>
                <a:gd name="connisteX15" fmla="*/ 2337435 w 8593455"/>
                <a:gd name="connsiteY15" fmla="*/ 1342390 h 1474470"/>
                <a:gd name="connisteX16" fmla="*/ 2133600 w 8593455"/>
                <a:gd name="connsiteY16" fmla="*/ 1390650 h 1474470"/>
                <a:gd name="connisteX17" fmla="*/ 1821815 w 8593455"/>
                <a:gd name="connsiteY17" fmla="*/ 1390650 h 1474470"/>
                <a:gd name="connisteX18" fmla="*/ 1558290 w 8593455"/>
                <a:gd name="connsiteY18" fmla="*/ 1342390 h 1474470"/>
                <a:gd name="connisteX19" fmla="*/ 1234440 w 8593455"/>
                <a:gd name="connsiteY19" fmla="*/ 1234440 h 1474470"/>
                <a:gd name="connisteX20" fmla="*/ 1066800 w 8593455"/>
                <a:gd name="connsiteY20" fmla="*/ 1186815 h 1474470"/>
                <a:gd name="connisteX21" fmla="*/ 539115 w 8593455"/>
                <a:gd name="connsiteY21" fmla="*/ 1186815 h 1474470"/>
                <a:gd name="connisteX22" fmla="*/ 144145 w 8593455"/>
                <a:gd name="connsiteY22" fmla="*/ 1150620 h 1474470"/>
                <a:gd name="connisteX23" fmla="*/ 48260 w 8593455"/>
                <a:gd name="connsiteY23" fmla="*/ 1066800 h 1474470"/>
                <a:gd name="connisteX24" fmla="*/ 0 w 8593455"/>
                <a:gd name="connsiteY24" fmla="*/ 911225 h 1474470"/>
                <a:gd name="connisteX25" fmla="*/ 0 w 8593455"/>
                <a:gd name="connsiteY25" fmla="*/ 264160 h 1474470"/>
                <a:gd name="connisteX26" fmla="*/ 0 w 8593455"/>
                <a:gd name="connsiteY26" fmla="*/ 275590 h 14744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  <a:cxn ang="0">
                  <a:pos x="connisteX25" y="connsiteY25"/>
                </a:cxn>
                <a:cxn ang="0">
                  <a:pos x="connisteX26" y="connsiteY26"/>
                </a:cxn>
              </a:cxnLst>
              <a:rect l="l" t="t" r="r" b="b"/>
              <a:pathLst>
                <a:path w="8593455" h="1474470">
                  <a:moveTo>
                    <a:pt x="8593455" y="0"/>
                  </a:moveTo>
                  <a:lnTo>
                    <a:pt x="8042275" y="144145"/>
                  </a:lnTo>
                  <a:lnTo>
                    <a:pt x="7610475" y="227965"/>
                  </a:lnTo>
                  <a:lnTo>
                    <a:pt x="7298690" y="179705"/>
                  </a:lnTo>
                  <a:lnTo>
                    <a:pt x="7011035" y="323850"/>
                  </a:lnTo>
                  <a:lnTo>
                    <a:pt x="6160135" y="611505"/>
                  </a:lnTo>
                  <a:lnTo>
                    <a:pt x="5800725" y="683260"/>
                  </a:lnTo>
                  <a:lnTo>
                    <a:pt x="5680710" y="779145"/>
                  </a:lnTo>
                  <a:lnTo>
                    <a:pt x="5537200" y="1282700"/>
                  </a:lnTo>
                  <a:lnTo>
                    <a:pt x="5405120" y="1450340"/>
                  </a:lnTo>
                  <a:lnTo>
                    <a:pt x="5057775" y="1438275"/>
                  </a:lnTo>
                  <a:lnTo>
                    <a:pt x="4602480" y="1474470"/>
                  </a:lnTo>
                  <a:lnTo>
                    <a:pt x="3607435" y="1462405"/>
                  </a:lnTo>
                  <a:lnTo>
                    <a:pt x="3140075" y="1426210"/>
                  </a:lnTo>
                  <a:lnTo>
                    <a:pt x="2564765" y="1378585"/>
                  </a:lnTo>
                  <a:lnTo>
                    <a:pt x="2337435" y="1342390"/>
                  </a:lnTo>
                  <a:lnTo>
                    <a:pt x="2133600" y="1390650"/>
                  </a:lnTo>
                  <a:lnTo>
                    <a:pt x="1821815" y="1390650"/>
                  </a:lnTo>
                  <a:lnTo>
                    <a:pt x="1558290" y="1342390"/>
                  </a:lnTo>
                  <a:lnTo>
                    <a:pt x="1234440" y="1234440"/>
                  </a:lnTo>
                  <a:lnTo>
                    <a:pt x="1066800" y="1186815"/>
                  </a:lnTo>
                  <a:lnTo>
                    <a:pt x="539115" y="1186815"/>
                  </a:lnTo>
                  <a:lnTo>
                    <a:pt x="144145" y="1150620"/>
                  </a:lnTo>
                  <a:lnTo>
                    <a:pt x="48260" y="1066800"/>
                  </a:lnTo>
                  <a:lnTo>
                    <a:pt x="0" y="911225"/>
                  </a:lnTo>
                  <a:lnTo>
                    <a:pt x="0" y="264160"/>
                  </a:lnTo>
                  <a:lnTo>
                    <a:pt x="0" y="275590"/>
                  </a:lnTo>
                </a:path>
              </a:pathLst>
            </a:custGeom>
            <a:noFill/>
            <a:ln w="38100" cap="flat">
              <a:solidFill>
                <a:srgbClr val="C00000"/>
              </a:solidFill>
              <a:prstDash val="solid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2"/>
                  </a:solidFill>
                </a14:hiddenFill>
              </a:ext>
            </a:extLst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 rot="20640000">
              <a:off x="12663" y="9226"/>
              <a:ext cx="3221" cy="49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地铁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2</a:t>
              </a: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号线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076" y="6164"/>
              <a:ext cx="5398" cy="602"/>
            </a:xfrm>
            <a:custGeom>
              <a:avLst/>
              <a:gdLst>
                <a:gd name="connisteX0" fmla="*/ 3247390 w 3427730"/>
                <a:gd name="connsiteY0" fmla="*/ 0 h 4158615"/>
                <a:gd name="connisteX1" fmla="*/ 3271520 w 3427730"/>
                <a:gd name="connsiteY1" fmla="*/ 479425 h 4158615"/>
                <a:gd name="connisteX2" fmla="*/ 3367405 w 3427730"/>
                <a:gd name="connsiteY2" fmla="*/ 1078230 h 4158615"/>
                <a:gd name="connisteX3" fmla="*/ 3427730 w 3427730"/>
                <a:gd name="connsiteY3" fmla="*/ 1186180 h 4158615"/>
                <a:gd name="connisteX4" fmla="*/ 3427730 w 3427730"/>
                <a:gd name="connsiteY4" fmla="*/ 1390015 h 4158615"/>
                <a:gd name="connisteX5" fmla="*/ 3403600 w 3427730"/>
                <a:gd name="connsiteY5" fmla="*/ 1725930 h 4158615"/>
                <a:gd name="connisteX6" fmla="*/ 3343275 w 3427730"/>
                <a:gd name="connsiteY6" fmla="*/ 2109470 h 4158615"/>
                <a:gd name="connisteX7" fmla="*/ 3283585 w 3427730"/>
                <a:gd name="connsiteY7" fmla="*/ 2372995 h 4158615"/>
                <a:gd name="connisteX8" fmla="*/ 3271520 w 3427730"/>
                <a:gd name="connsiteY8" fmla="*/ 2504440 h 4158615"/>
                <a:gd name="connisteX9" fmla="*/ 3235960 w 3427730"/>
                <a:gd name="connsiteY9" fmla="*/ 2768600 h 4158615"/>
                <a:gd name="connisteX10" fmla="*/ 3128010 w 3427730"/>
                <a:gd name="connsiteY10" fmla="*/ 3032125 h 4158615"/>
                <a:gd name="connisteX11" fmla="*/ 3091815 w 3427730"/>
                <a:gd name="connsiteY11" fmla="*/ 3331845 h 4158615"/>
                <a:gd name="connisteX12" fmla="*/ 3056255 w 3427730"/>
                <a:gd name="connsiteY12" fmla="*/ 3415665 h 4158615"/>
                <a:gd name="connisteX13" fmla="*/ 2936240 w 3427730"/>
                <a:gd name="connsiteY13" fmla="*/ 3619500 h 4158615"/>
                <a:gd name="connisteX14" fmla="*/ 2875915 w 3427730"/>
                <a:gd name="connsiteY14" fmla="*/ 3919220 h 4158615"/>
                <a:gd name="connisteX15" fmla="*/ 2804160 w 3427730"/>
                <a:gd name="connsiteY15" fmla="*/ 4050665 h 4158615"/>
                <a:gd name="connisteX16" fmla="*/ 2540635 w 3427730"/>
                <a:gd name="connsiteY16" fmla="*/ 4050665 h 4158615"/>
                <a:gd name="connisteX17" fmla="*/ 2157095 w 3427730"/>
                <a:gd name="connsiteY17" fmla="*/ 4015105 h 4158615"/>
                <a:gd name="connisteX18" fmla="*/ 1977390 w 3427730"/>
                <a:gd name="connsiteY18" fmla="*/ 4050665 h 4158615"/>
                <a:gd name="connisteX19" fmla="*/ 1557655 w 3427730"/>
                <a:gd name="connsiteY19" fmla="*/ 4134485 h 4158615"/>
                <a:gd name="connisteX20" fmla="*/ 1294130 w 3427730"/>
                <a:gd name="connsiteY20" fmla="*/ 4146550 h 4158615"/>
                <a:gd name="connisteX21" fmla="*/ 635000 w 3427730"/>
                <a:gd name="connsiteY21" fmla="*/ 4158615 h 4158615"/>
                <a:gd name="connisteX22" fmla="*/ 83820 w 3427730"/>
                <a:gd name="connsiteY22" fmla="*/ 4158615 h 4158615"/>
                <a:gd name="connisteX23" fmla="*/ 83820 w 3427730"/>
                <a:gd name="connsiteY23" fmla="*/ 4158615 h 4158615"/>
                <a:gd name="connisteX24" fmla="*/ 0 w 3427730"/>
                <a:gd name="connsiteY24" fmla="*/ 4158615 h 415861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  <a:cxn ang="0">
                  <a:pos x="connisteX23" y="connsiteY23"/>
                </a:cxn>
                <a:cxn ang="0">
                  <a:pos x="connisteX24" y="connsiteY24"/>
                </a:cxn>
              </a:cxnLst>
              <a:rect l="l" t="t" r="r" b="b"/>
              <a:pathLst>
                <a:path w="3427730" h="4158615">
                  <a:moveTo>
                    <a:pt x="3247390" y="0"/>
                  </a:moveTo>
                  <a:lnTo>
                    <a:pt x="3271520" y="479425"/>
                  </a:lnTo>
                  <a:lnTo>
                    <a:pt x="3367405" y="1078230"/>
                  </a:lnTo>
                  <a:lnTo>
                    <a:pt x="3427730" y="1186180"/>
                  </a:lnTo>
                  <a:lnTo>
                    <a:pt x="3427730" y="1390015"/>
                  </a:lnTo>
                  <a:lnTo>
                    <a:pt x="3403600" y="1725930"/>
                  </a:lnTo>
                  <a:lnTo>
                    <a:pt x="3343275" y="2109470"/>
                  </a:lnTo>
                  <a:lnTo>
                    <a:pt x="3283585" y="2372995"/>
                  </a:lnTo>
                  <a:lnTo>
                    <a:pt x="3271520" y="2504440"/>
                  </a:lnTo>
                  <a:lnTo>
                    <a:pt x="3235960" y="2768600"/>
                  </a:lnTo>
                  <a:lnTo>
                    <a:pt x="3128010" y="3032125"/>
                  </a:lnTo>
                  <a:lnTo>
                    <a:pt x="3091815" y="3331845"/>
                  </a:lnTo>
                  <a:lnTo>
                    <a:pt x="3056255" y="3415665"/>
                  </a:lnTo>
                  <a:lnTo>
                    <a:pt x="2936240" y="3619500"/>
                  </a:lnTo>
                  <a:lnTo>
                    <a:pt x="2875915" y="3919220"/>
                  </a:lnTo>
                  <a:lnTo>
                    <a:pt x="2804160" y="4050665"/>
                  </a:lnTo>
                  <a:lnTo>
                    <a:pt x="2540635" y="4050665"/>
                  </a:lnTo>
                  <a:lnTo>
                    <a:pt x="2157095" y="4015105"/>
                  </a:lnTo>
                  <a:lnTo>
                    <a:pt x="1977390" y="4050665"/>
                  </a:lnTo>
                  <a:lnTo>
                    <a:pt x="1557655" y="4134485"/>
                  </a:lnTo>
                  <a:lnTo>
                    <a:pt x="1294130" y="4146550"/>
                  </a:lnTo>
                  <a:lnTo>
                    <a:pt x="635000" y="4158615"/>
                  </a:lnTo>
                  <a:lnTo>
                    <a:pt x="83820" y="4158615"/>
                  </a:lnTo>
                  <a:lnTo>
                    <a:pt x="0" y="4158615"/>
                  </a:lnTo>
                </a:path>
              </a:pathLst>
            </a:custGeom>
            <a:noFill/>
            <a:ln w="38100" cap="flat">
              <a:solidFill>
                <a:srgbClr val="00B0F0"/>
              </a:solidFill>
              <a:prstDash val="sysDash"/>
              <a:beve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3057" y="5051"/>
              <a:ext cx="11513" cy="602"/>
            </a:xfrm>
            <a:custGeom>
              <a:avLst/>
              <a:gdLst>
                <a:gd name="connisteX0" fmla="*/ 0 w 7310755"/>
                <a:gd name="connsiteY0" fmla="*/ 2744470 h 2744470"/>
                <a:gd name="connisteX1" fmla="*/ 299720 w 7310755"/>
                <a:gd name="connsiteY1" fmla="*/ 2696210 h 2744470"/>
                <a:gd name="connisteX2" fmla="*/ 671195 w 7310755"/>
                <a:gd name="connsiteY2" fmla="*/ 2660650 h 2744470"/>
                <a:gd name="connisteX3" fmla="*/ 1078230 w 7310755"/>
                <a:gd name="connsiteY3" fmla="*/ 2588895 h 2744470"/>
                <a:gd name="connisteX4" fmla="*/ 1426210 w 7310755"/>
                <a:gd name="connsiteY4" fmla="*/ 2588895 h 2744470"/>
                <a:gd name="connisteX5" fmla="*/ 1701800 w 7310755"/>
                <a:gd name="connsiteY5" fmla="*/ 2564765 h 2744470"/>
                <a:gd name="connisteX6" fmla="*/ 2097405 w 7310755"/>
                <a:gd name="connsiteY6" fmla="*/ 2420620 h 2744470"/>
                <a:gd name="connisteX7" fmla="*/ 2372995 w 7310755"/>
                <a:gd name="connsiteY7" fmla="*/ 2408555 h 2744470"/>
                <a:gd name="connisteX8" fmla="*/ 2972435 w 7310755"/>
                <a:gd name="connsiteY8" fmla="*/ 2397125 h 2744470"/>
                <a:gd name="connisteX9" fmla="*/ 4242435 w 7310755"/>
                <a:gd name="connsiteY9" fmla="*/ 2432685 h 2744470"/>
                <a:gd name="connisteX10" fmla="*/ 4625975 w 7310755"/>
                <a:gd name="connsiteY10" fmla="*/ 2324735 h 2744470"/>
                <a:gd name="connisteX11" fmla="*/ 4997450 w 7310755"/>
                <a:gd name="connsiteY11" fmla="*/ 2265045 h 2744470"/>
                <a:gd name="connisteX12" fmla="*/ 5788660 w 7310755"/>
                <a:gd name="connsiteY12" fmla="*/ 2228850 h 2744470"/>
                <a:gd name="connisteX13" fmla="*/ 6219825 w 7310755"/>
                <a:gd name="connsiteY13" fmla="*/ 2228850 h 2744470"/>
                <a:gd name="connisteX14" fmla="*/ 6723380 w 7310755"/>
                <a:gd name="connsiteY14" fmla="*/ 2193290 h 2744470"/>
                <a:gd name="connisteX15" fmla="*/ 6843395 w 7310755"/>
                <a:gd name="connsiteY15" fmla="*/ 2145030 h 2744470"/>
                <a:gd name="connisteX16" fmla="*/ 6759575 w 7310755"/>
                <a:gd name="connsiteY16" fmla="*/ 1785620 h 2744470"/>
                <a:gd name="connisteX17" fmla="*/ 6735445 w 7310755"/>
                <a:gd name="connsiteY17" fmla="*/ 1593850 h 2744470"/>
                <a:gd name="connisteX18" fmla="*/ 6759575 w 7310755"/>
                <a:gd name="connsiteY18" fmla="*/ 635000 h 2744470"/>
                <a:gd name="connisteX19" fmla="*/ 6759575 w 7310755"/>
                <a:gd name="connsiteY19" fmla="*/ 95885 h 2744470"/>
                <a:gd name="connisteX20" fmla="*/ 7059295 w 7310755"/>
                <a:gd name="connsiteY20" fmla="*/ 47625 h 2744470"/>
                <a:gd name="connisteX21" fmla="*/ 7262495 w 7310755"/>
                <a:gd name="connsiteY21" fmla="*/ 23495 h 2744470"/>
                <a:gd name="connisteX22" fmla="*/ 7310755 w 7310755"/>
                <a:gd name="connsiteY22" fmla="*/ 0 h 27444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  <a:cxn ang="0">
                  <a:pos x="connisteX16" y="connsiteY16"/>
                </a:cxn>
                <a:cxn ang="0">
                  <a:pos x="connisteX17" y="connsiteY17"/>
                </a:cxn>
                <a:cxn ang="0">
                  <a:pos x="connisteX18" y="connsiteY18"/>
                </a:cxn>
                <a:cxn ang="0">
                  <a:pos x="connisteX19" y="connsiteY19"/>
                </a:cxn>
                <a:cxn ang="0">
                  <a:pos x="connisteX20" y="connsiteY20"/>
                </a:cxn>
                <a:cxn ang="0">
                  <a:pos x="connisteX21" y="connsiteY21"/>
                </a:cxn>
                <a:cxn ang="0">
                  <a:pos x="connisteX22" y="connsiteY22"/>
                </a:cxn>
              </a:cxnLst>
              <a:rect l="l" t="t" r="r" b="b"/>
              <a:pathLst>
                <a:path w="7310755" h="2744470">
                  <a:moveTo>
                    <a:pt x="0" y="2744470"/>
                  </a:moveTo>
                  <a:lnTo>
                    <a:pt x="299720" y="2696210"/>
                  </a:lnTo>
                  <a:lnTo>
                    <a:pt x="671195" y="2660650"/>
                  </a:lnTo>
                  <a:lnTo>
                    <a:pt x="1078230" y="2588895"/>
                  </a:lnTo>
                  <a:lnTo>
                    <a:pt x="1426210" y="2588895"/>
                  </a:lnTo>
                  <a:lnTo>
                    <a:pt x="1701800" y="2564765"/>
                  </a:lnTo>
                  <a:lnTo>
                    <a:pt x="2097405" y="2420620"/>
                  </a:lnTo>
                  <a:lnTo>
                    <a:pt x="2372995" y="2408555"/>
                  </a:lnTo>
                  <a:lnTo>
                    <a:pt x="2972435" y="2397125"/>
                  </a:lnTo>
                  <a:lnTo>
                    <a:pt x="4242435" y="2432685"/>
                  </a:lnTo>
                  <a:lnTo>
                    <a:pt x="4625975" y="2324735"/>
                  </a:lnTo>
                  <a:lnTo>
                    <a:pt x="4997450" y="2265045"/>
                  </a:lnTo>
                  <a:lnTo>
                    <a:pt x="5788660" y="2228850"/>
                  </a:lnTo>
                  <a:lnTo>
                    <a:pt x="6219825" y="2228850"/>
                  </a:lnTo>
                  <a:lnTo>
                    <a:pt x="6723380" y="2193290"/>
                  </a:lnTo>
                  <a:lnTo>
                    <a:pt x="6843395" y="2145030"/>
                  </a:lnTo>
                  <a:lnTo>
                    <a:pt x="6759575" y="1785620"/>
                  </a:lnTo>
                  <a:lnTo>
                    <a:pt x="6735445" y="1593850"/>
                  </a:lnTo>
                  <a:lnTo>
                    <a:pt x="6759575" y="635000"/>
                  </a:lnTo>
                  <a:lnTo>
                    <a:pt x="6759575" y="95885"/>
                  </a:lnTo>
                  <a:lnTo>
                    <a:pt x="7059295" y="47625"/>
                  </a:lnTo>
                  <a:lnTo>
                    <a:pt x="7262495" y="23495"/>
                  </a:lnTo>
                  <a:lnTo>
                    <a:pt x="7310755" y="0"/>
                  </a:lnTo>
                </a:path>
              </a:pathLst>
            </a:custGeom>
            <a:noFill/>
            <a:ln w="38100" cap="flat">
              <a:solidFill>
                <a:schemeClr val="accent2">
                  <a:lumMod val="75000"/>
                </a:schemeClr>
              </a:solidFill>
              <a:prstDash val="sysDash"/>
              <a:beve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21360000">
              <a:off x="3539" y="9109"/>
              <a:ext cx="3221" cy="49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rgbClr val="00B0F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地铁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rgbClr val="00B0F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3</a:t>
              </a: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rgbClr val="00B0F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号线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rgbClr val="00B0F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(</a:t>
              </a:r>
              <a:r>
                <a:rPr kumimoji="0" lang="zh-CN" altLang="zh-CN" sz="1070" b="1" i="0" u="none" strike="noStrike" cap="none" spc="0" normalizeH="0" baseline="0">
                  <a:ln>
                    <a:noFill/>
                  </a:ln>
                  <a:solidFill>
                    <a:srgbClr val="00B0F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在建）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 rot="21360000">
              <a:off x="3437" y="6724"/>
              <a:ext cx="3221" cy="49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地铁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5</a:t>
              </a: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号线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(</a:t>
              </a:r>
              <a:r>
                <a:rPr kumimoji="0" lang="zh-CN" altLang="zh-CN" sz="1070" b="1" i="0" u="none" strike="noStrike" cap="none" spc="0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在建）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076" y="4824"/>
              <a:ext cx="11588" cy="602"/>
            </a:xfrm>
            <a:custGeom>
              <a:avLst/>
              <a:gdLst>
                <a:gd name="connisteX0" fmla="*/ 7358380 w 7358380"/>
                <a:gd name="connsiteY0" fmla="*/ 0 h 1258570"/>
                <a:gd name="connisteX1" fmla="*/ 6711315 w 7358380"/>
                <a:gd name="connsiteY1" fmla="*/ 48260 h 1258570"/>
                <a:gd name="connisteX2" fmla="*/ 5584825 w 7358380"/>
                <a:gd name="connsiteY2" fmla="*/ 203835 h 1258570"/>
                <a:gd name="connisteX3" fmla="*/ 5021580 w 7358380"/>
                <a:gd name="connsiteY3" fmla="*/ 227965 h 1258570"/>
                <a:gd name="connisteX4" fmla="*/ 4518025 w 7358380"/>
                <a:gd name="connsiteY4" fmla="*/ 180340 h 1258570"/>
                <a:gd name="connisteX5" fmla="*/ 4398010 w 7358380"/>
                <a:gd name="connsiteY5" fmla="*/ 203835 h 1258570"/>
                <a:gd name="connisteX6" fmla="*/ 4014470 w 7358380"/>
                <a:gd name="connsiteY6" fmla="*/ 311785 h 1258570"/>
                <a:gd name="connisteX7" fmla="*/ 3547110 w 7358380"/>
                <a:gd name="connsiteY7" fmla="*/ 527685 h 1258570"/>
                <a:gd name="connisteX8" fmla="*/ 3403600 w 7358380"/>
                <a:gd name="connsiteY8" fmla="*/ 599440 h 1258570"/>
                <a:gd name="connisteX9" fmla="*/ 3223895 w 7358380"/>
                <a:gd name="connsiteY9" fmla="*/ 623570 h 1258570"/>
                <a:gd name="connisteX10" fmla="*/ 2660650 w 7358380"/>
                <a:gd name="connsiteY10" fmla="*/ 755650 h 1258570"/>
                <a:gd name="connisteX11" fmla="*/ 2132965 w 7358380"/>
                <a:gd name="connsiteY11" fmla="*/ 839470 h 1258570"/>
                <a:gd name="connisteX12" fmla="*/ 1641475 w 7358380"/>
                <a:gd name="connsiteY12" fmla="*/ 923290 h 1258570"/>
                <a:gd name="connisteX13" fmla="*/ 718820 w 7358380"/>
                <a:gd name="connsiteY13" fmla="*/ 1150620 h 1258570"/>
                <a:gd name="connisteX14" fmla="*/ 395605 w 7358380"/>
                <a:gd name="connsiteY14" fmla="*/ 1210945 h 1258570"/>
                <a:gd name="connisteX15" fmla="*/ 0 w 7358380"/>
                <a:gd name="connsiteY15" fmla="*/ 1258570 h 125857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  <a:cxn ang="0">
                  <a:pos x="connisteX13" y="connsiteY13"/>
                </a:cxn>
                <a:cxn ang="0">
                  <a:pos x="connisteX14" y="connsiteY14"/>
                </a:cxn>
                <a:cxn ang="0">
                  <a:pos x="connisteX15" y="connsiteY15"/>
                </a:cxn>
              </a:cxnLst>
              <a:rect l="l" t="t" r="r" b="b"/>
              <a:pathLst>
                <a:path w="7358380" h="1258570">
                  <a:moveTo>
                    <a:pt x="7358380" y="0"/>
                  </a:moveTo>
                  <a:lnTo>
                    <a:pt x="6711315" y="48260"/>
                  </a:lnTo>
                  <a:lnTo>
                    <a:pt x="5584825" y="203835"/>
                  </a:lnTo>
                  <a:lnTo>
                    <a:pt x="5021580" y="227965"/>
                  </a:lnTo>
                  <a:lnTo>
                    <a:pt x="4518025" y="180340"/>
                  </a:lnTo>
                  <a:lnTo>
                    <a:pt x="4398010" y="203835"/>
                  </a:lnTo>
                  <a:lnTo>
                    <a:pt x="4014470" y="311785"/>
                  </a:lnTo>
                  <a:lnTo>
                    <a:pt x="3547110" y="527685"/>
                  </a:lnTo>
                  <a:lnTo>
                    <a:pt x="3403600" y="599440"/>
                  </a:lnTo>
                  <a:lnTo>
                    <a:pt x="3223895" y="623570"/>
                  </a:lnTo>
                  <a:lnTo>
                    <a:pt x="2660650" y="755650"/>
                  </a:lnTo>
                  <a:lnTo>
                    <a:pt x="2132965" y="839470"/>
                  </a:lnTo>
                  <a:lnTo>
                    <a:pt x="1641475" y="923290"/>
                  </a:lnTo>
                  <a:lnTo>
                    <a:pt x="718820" y="1150620"/>
                  </a:lnTo>
                  <a:lnTo>
                    <a:pt x="395605" y="1210945"/>
                  </a:lnTo>
                  <a:lnTo>
                    <a:pt x="0" y="1258570"/>
                  </a:lnTo>
                </a:path>
              </a:pathLst>
            </a:custGeom>
            <a:noFill/>
            <a:ln w="38100" cap="flat">
              <a:solidFill>
                <a:schemeClr val="accent6"/>
              </a:solidFill>
              <a:prstDash val="solid"/>
              <a:bevel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ctr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3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1360000">
              <a:off x="11515" y="3807"/>
              <a:ext cx="3221" cy="499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34869" tIns="34869" rIns="34869" bIns="34869" numCol="1" spcCol="38100" rtlCol="0" anchor="t" forceAA="0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chemeClr val="accent6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地铁</a:t>
              </a:r>
              <a:r>
                <a:rPr kumimoji="0" lang="en-US" altLang="zh-CN" sz="1070" b="1" i="0" u="none" strike="noStrike" cap="none" spc="0" normalizeH="0" baseline="0">
                  <a:ln>
                    <a:noFill/>
                  </a:ln>
                  <a:solidFill>
                    <a:schemeClr val="accent6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1</a:t>
              </a:r>
              <a:r>
                <a:rPr kumimoji="0" lang="zh-CN" altLang="en-US" sz="1070" b="1" i="0" u="none" strike="noStrike" cap="none" spc="0" normalizeH="0" baseline="0">
                  <a:ln>
                    <a:noFill/>
                  </a:ln>
                  <a:solidFill>
                    <a:schemeClr val="accent6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Helvetica"/>
                </a:rPr>
                <a:t>号线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49278" y="2857984"/>
            <a:ext cx="397510" cy="26163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eaVert" wrap="square" lIns="34869" tIns="34869" rIns="34869" bIns="34869" numCol="1" spcCol="38100" rtlCol="0" anchor="t" forceAA="0">
            <a:spAutoFit/>
          </a:bodyPr>
          <a:lstStyle/>
          <a:p>
            <a:pPr lvl="0" algn="ctr"/>
            <a:r>
              <a:rPr kumimoji="0" lang="zh-CN" sz="2135" i="0" u="none" strike="noStrike" cap="none" spc="0" normalizeH="0" baseline="0">
                <a:ln>
                  <a:noFill/>
                </a:ln>
                <a:solidFill>
                  <a:srgbClr val="535353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三个玲珑梦</a:t>
            </a:r>
          </a:p>
        </p:txBody>
      </p:sp>
      <p:sp>
        <p:nvSpPr>
          <p:cNvPr id="18" name="Shape 92"/>
          <p:cNvSpPr/>
          <p:nvPr/>
        </p:nvSpPr>
        <p:spPr>
          <a:xfrm flipV="1">
            <a:off x="4244775" y="133027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19" name="Shape 93"/>
          <p:cNvSpPr/>
          <p:nvPr/>
        </p:nvSpPr>
        <p:spPr>
          <a:xfrm>
            <a:off x="5049864" y="1336729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0" name="Shape 98"/>
          <p:cNvSpPr/>
          <p:nvPr/>
        </p:nvSpPr>
        <p:spPr>
          <a:xfrm>
            <a:off x="5306071" y="578764"/>
            <a:ext cx="1692222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周边分析</a:t>
            </a:r>
          </a:p>
        </p:txBody>
      </p:sp>
      <p:sp>
        <p:nvSpPr>
          <p:cNvPr id="21" name="Shape 99"/>
          <p:cNvSpPr/>
          <p:nvPr/>
        </p:nvSpPr>
        <p:spPr>
          <a:xfrm>
            <a:off x="5261028" y="923602"/>
            <a:ext cx="2501040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830">
                <a:solidFill>
                  <a:srgbClr val="BFBFBF"/>
                </a:solidFill>
                <a:latin typeface="Arial" panose="020B0604020202020204" pitchFamily="34" charset="0"/>
              </a:rPr>
              <a:t>Context analyse</a:t>
            </a:r>
          </a:p>
        </p:txBody>
      </p:sp>
      <p:sp>
        <p:nvSpPr>
          <p:cNvPr id="22" name="Shape 100"/>
          <p:cNvSpPr/>
          <p:nvPr/>
        </p:nvSpPr>
        <p:spPr>
          <a:xfrm>
            <a:off x="4752490" y="816567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3" name="Shape 101"/>
          <p:cNvSpPr/>
          <p:nvPr/>
        </p:nvSpPr>
        <p:spPr>
          <a:xfrm>
            <a:off x="4752490" y="61024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image8.jpg" descr="1460708715522_000副本"/>
          <p:cNvPicPr/>
          <p:nvPr/>
        </p:nvPicPr>
        <p:blipFill>
          <a:blip r:embed="rId2"/>
          <a:srcRect l="11034" t="8081" r="11155" b="8298"/>
          <a:stretch>
            <a:fillRect/>
          </a:stretch>
        </p:blipFill>
        <p:spPr>
          <a:xfrm>
            <a:off x="766520" y="1584217"/>
            <a:ext cx="6082117" cy="4766215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Shape 148"/>
          <p:cNvSpPr/>
          <p:nvPr/>
        </p:nvSpPr>
        <p:spPr>
          <a:xfrm>
            <a:off x="2882039" y="3725405"/>
            <a:ext cx="1218555" cy="1255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C00000">
              <a:alpha val="25000"/>
            </a:srgbClr>
          </a:solidFill>
          <a:ln w="38100">
            <a:solidFill>
              <a:srgbClr val="C00000"/>
            </a:solidFill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 sz="1375"/>
          </a:p>
        </p:txBody>
      </p:sp>
      <p:sp>
        <p:nvSpPr>
          <p:cNvPr id="149" name="Shape 149"/>
          <p:cNvSpPr/>
          <p:nvPr/>
        </p:nvSpPr>
        <p:spPr>
          <a:xfrm>
            <a:off x="4155321" y="4353086"/>
            <a:ext cx="2816817" cy="1"/>
          </a:xfrm>
          <a:prstGeom prst="line">
            <a:avLst/>
          </a:prstGeom>
          <a:ln w="28575">
            <a:solidFill>
              <a:srgbClr val="C00000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pic>
        <p:nvPicPr>
          <p:cNvPr id="150" name="image9.png" descr="交通灯"/>
          <p:cNvPicPr/>
          <p:nvPr/>
        </p:nvPicPr>
        <p:blipFill>
          <a:blip r:embed="rId3"/>
          <a:stretch>
            <a:fillRect/>
          </a:stretch>
        </p:blipFill>
        <p:spPr>
          <a:xfrm>
            <a:off x="8067191" y="1799741"/>
            <a:ext cx="498368" cy="49836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1" name="Shape 151"/>
          <p:cNvSpPr/>
          <p:nvPr/>
        </p:nvSpPr>
        <p:spPr>
          <a:xfrm>
            <a:off x="7962577" y="1607464"/>
            <a:ext cx="2854595" cy="1022405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52" name="Shape 152"/>
          <p:cNvSpPr/>
          <p:nvPr/>
        </p:nvSpPr>
        <p:spPr>
          <a:xfrm>
            <a:off x="6992480" y="3937538"/>
            <a:ext cx="317716" cy="1009650"/>
          </a:xfrm>
          <a:prstGeom prst="rect">
            <a:avLst/>
          </a:prstGeom>
          <a:ln w="12700">
            <a:miter lim="400000"/>
          </a:ln>
        </p:spPr>
        <p:txBody>
          <a:bodyPr lIns="34869" tIns="34869" rIns="34869" bIns="34869">
            <a:spAutoFit/>
          </a:bodyPr>
          <a:lstStyle>
            <a:lvl1pPr>
              <a:defRPr sz="2000" b="1">
                <a:solidFill>
                  <a:srgbClr val="843C0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1525" b="1">
                <a:solidFill>
                  <a:srgbClr val="C00000"/>
                </a:solidFill>
              </a:rPr>
              <a:t>湖西玲珑</a:t>
            </a:r>
          </a:p>
        </p:txBody>
      </p:sp>
      <p:sp>
        <p:nvSpPr>
          <p:cNvPr id="153" name="Shape 153"/>
          <p:cNvSpPr/>
          <p:nvPr/>
        </p:nvSpPr>
        <p:spPr>
          <a:xfrm>
            <a:off x="8709401" y="1770197"/>
            <a:ext cx="2594998" cy="2349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525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交通 约11处</a:t>
            </a:r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154" name="Shape 154"/>
          <p:cNvSpPr/>
          <p:nvPr/>
        </p:nvSpPr>
        <p:spPr>
          <a:xfrm>
            <a:off x="8709401" y="2112613"/>
            <a:ext cx="2594998" cy="3282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通园路、通达路、墅浦路  l</a:t>
            </a:r>
          </a:p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东方大道、 独墅湖高架路 l </a:t>
            </a:r>
          </a:p>
        </p:txBody>
      </p:sp>
      <p:sp>
        <p:nvSpPr>
          <p:cNvPr id="155" name="Shape 155"/>
          <p:cNvSpPr/>
          <p:nvPr/>
        </p:nvSpPr>
        <p:spPr>
          <a:xfrm>
            <a:off x="7962577" y="2790664"/>
            <a:ext cx="2854595" cy="1022405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56" name="Shape 156"/>
          <p:cNvSpPr/>
          <p:nvPr/>
        </p:nvSpPr>
        <p:spPr>
          <a:xfrm>
            <a:off x="8709401" y="2953395"/>
            <a:ext cx="2594998" cy="2349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525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商业 约40家</a:t>
            </a:r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157" name="Shape 157"/>
          <p:cNvSpPr/>
          <p:nvPr/>
        </p:nvSpPr>
        <p:spPr>
          <a:xfrm>
            <a:off x="8709401" y="3295811"/>
            <a:ext cx="2594998" cy="3282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1.4万方美好荟社区型商业  l</a:t>
            </a:r>
          </a:p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双湖广场、李公堤 l </a:t>
            </a:r>
          </a:p>
        </p:txBody>
      </p:sp>
      <p:sp>
        <p:nvSpPr>
          <p:cNvPr id="158" name="Shape 158"/>
          <p:cNvSpPr/>
          <p:nvPr/>
        </p:nvSpPr>
        <p:spPr>
          <a:xfrm>
            <a:off x="7962577" y="3994687"/>
            <a:ext cx="2854595" cy="1022405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59" name="Shape 159"/>
          <p:cNvSpPr/>
          <p:nvPr/>
        </p:nvSpPr>
        <p:spPr>
          <a:xfrm>
            <a:off x="8709401" y="4157420"/>
            <a:ext cx="2594998" cy="2349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525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教育 约20所</a:t>
            </a:r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160" name="Shape 160"/>
          <p:cNvSpPr/>
          <p:nvPr/>
        </p:nvSpPr>
        <p:spPr>
          <a:xfrm>
            <a:off x="8709401" y="4499835"/>
            <a:ext cx="2594998" cy="3282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独墅湖实验小学  l</a:t>
            </a:r>
          </a:p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独墅湖实验中学  l </a:t>
            </a:r>
          </a:p>
        </p:txBody>
      </p:sp>
      <p:sp>
        <p:nvSpPr>
          <p:cNvPr id="161" name="Shape 161"/>
          <p:cNvSpPr/>
          <p:nvPr/>
        </p:nvSpPr>
        <p:spPr>
          <a:xfrm>
            <a:off x="7962577" y="5167716"/>
            <a:ext cx="2854595" cy="1022405"/>
          </a:xfrm>
          <a:prstGeom prst="rect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62" name="Shape 162"/>
          <p:cNvSpPr/>
          <p:nvPr/>
        </p:nvSpPr>
        <p:spPr>
          <a:xfrm>
            <a:off x="8709401" y="5330448"/>
            <a:ext cx="2594998" cy="2349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525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医疗 约22家</a:t>
            </a:r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</a:p>
        </p:txBody>
      </p:sp>
      <p:sp>
        <p:nvSpPr>
          <p:cNvPr id="163" name="Shape 163"/>
          <p:cNvSpPr/>
          <p:nvPr/>
        </p:nvSpPr>
        <p:spPr>
          <a:xfrm>
            <a:off x="8709401" y="5672864"/>
            <a:ext cx="2594998" cy="32829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吴中区尹山湖医院  l</a:t>
            </a:r>
          </a:p>
          <a:p>
            <a:pPr lvl="0"/>
            <a:r>
              <a:rPr sz="107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苏州瑞金医院         l </a:t>
            </a:r>
          </a:p>
        </p:txBody>
      </p:sp>
      <p:pic>
        <p:nvPicPr>
          <p:cNvPr id="164" name="image10.png" descr="商家"/>
          <p:cNvPicPr/>
          <p:nvPr/>
        </p:nvPicPr>
        <p:blipFill>
          <a:blip r:embed="rId4"/>
          <a:stretch>
            <a:fillRect/>
          </a:stretch>
        </p:blipFill>
        <p:spPr>
          <a:xfrm>
            <a:off x="8094796" y="2941287"/>
            <a:ext cx="479964" cy="47851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65" name="image11.png" descr="教育"/>
          <p:cNvPicPr/>
          <p:nvPr/>
        </p:nvPicPr>
        <p:blipFill>
          <a:blip r:embed="rId5"/>
          <a:stretch>
            <a:fillRect/>
          </a:stretch>
        </p:blipFill>
        <p:spPr>
          <a:xfrm>
            <a:off x="8035710" y="4103176"/>
            <a:ext cx="613636" cy="61363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166" name="image12.png" descr="医疗"/>
          <p:cNvPicPr/>
          <p:nvPr/>
        </p:nvPicPr>
        <p:blipFill>
          <a:blip r:embed="rId6"/>
          <a:stretch>
            <a:fillRect/>
          </a:stretch>
        </p:blipFill>
        <p:spPr>
          <a:xfrm>
            <a:off x="8087531" y="5266033"/>
            <a:ext cx="509992" cy="50999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8" name="Shape 92"/>
          <p:cNvSpPr/>
          <p:nvPr/>
        </p:nvSpPr>
        <p:spPr>
          <a:xfrm flipV="1">
            <a:off x="4244775" y="133027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19" name="Shape 93"/>
          <p:cNvSpPr/>
          <p:nvPr/>
        </p:nvSpPr>
        <p:spPr>
          <a:xfrm>
            <a:off x="5049864" y="1336729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0" name="Shape 98"/>
          <p:cNvSpPr/>
          <p:nvPr/>
        </p:nvSpPr>
        <p:spPr>
          <a:xfrm>
            <a:off x="5628629" y="578764"/>
            <a:ext cx="1692222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配套设施</a:t>
            </a:r>
          </a:p>
        </p:txBody>
      </p:sp>
      <p:sp>
        <p:nvSpPr>
          <p:cNvPr id="21" name="Shape 99"/>
          <p:cNvSpPr/>
          <p:nvPr/>
        </p:nvSpPr>
        <p:spPr>
          <a:xfrm>
            <a:off x="5261028" y="923602"/>
            <a:ext cx="2501040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830">
                <a:solidFill>
                  <a:srgbClr val="BFBFBF"/>
                </a:solidFill>
                <a:latin typeface="Arial" panose="020B0604020202020204" pitchFamily="34" charset="0"/>
              </a:rPr>
              <a:t>Supporting facilities</a:t>
            </a:r>
          </a:p>
        </p:txBody>
      </p:sp>
      <p:sp>
        <p:nvSpPr>
          <p:cNvPr id="22" name="Shape 100"/>
          <p:cNvSpPr/>
          <p:nvPr/>
        </p:nvSpPr>
        <p:spPr>
          <a:xfrm>
            <a:off x="4752490" y="816567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3" name="Shape 101"/>
          <p:cNvSpPr/>
          <p:nvPr/>
        </p:nvSpPr>
        <p:spPr>
          <a:xfrm>
            <a:off x="4752490" y="61024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d978ca1a2aaa78e3e897a4be1d49fa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683260"/>
            <a:ext cx="5060315" cy="5060315"/>
          </a:xfrm>
          <a:prstGeom prst="rect">
            <a:avLst/>
          </a:prstGeom>
        </p:spPr>
      </p:pic>
      <p:sp>
        <p:nvSpPr>
          <p:cNvPr id="89" name="Shape 89"/>
          <p:cNvSpPr/>
          <p:nvPr/>
        </p:nvSpPr>
        <p:spPr>
          <a:xfrm>
            <a:off x="5086350" y="2536825"/>
            <a:ext cx="3213100" cy="135382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7200">
                <a:solidFill>
                  <a:srgbClr val="FFFFFF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80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r>
              <a:rPr lang="en-US" sz="880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</a:p>
        </p:txBody>
      </p:sp>
      <p:sp>
        <p:nvSpPr>
          <p:cNvPr id="87" name="Shape 87"/>
          <p:cNvSpPr/>
          <p:nvPr/>
        </p:nvSpPr>
        <p:spPr>
          <a:xfrm>
            <a:off x="8555355" y="3029585"/>
            <a:ext cx="3614420" cy="297180"/>
          </a:xfrm>
          <a:prstGeom prst="rect">
            <a:avLst/>
          </a:prstGeom>
          <a:solidFill>
            <a:schemeClr val="tx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/>
          </a:p>
        </p:txBody>
      </p:sp>
      <p:sp>
        <p:nvSpPr>
          <p:cNvPr id="5" name="文本框 4"/>
          <p:cNvSpPr txBox="1"/>
          <p:nvPr/>
        </p:nvSpPr>
        <p:spPr>
          <a:xfrm>
            <a:off x="8640445" y="2981960"/>
            <a:ext cx="1427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  <a:sym typeface="+mn-ea"/>
              </a:rPr>
              <a:t>Part </a:t>
            </a:r>
            <a:r>
              <a:rPr lang="en-US">
                <a:solidFill>
                  <a:srgbClr val="FFFFFF"/>
                </a:solidFill>
                <a:sym typeface="+mn-ea"/>
              </a:rPr>
              <a:t>Two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442325" y="3369310"/>
            <a:ext cx="1755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sz="24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文脉分析</a:t>
            </a:r>
            <a:endParaRPr lang="zh-CN" altLang="en-US" sz="2400" b="1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46795" y="3715385"/>
            <a:ext cx="29051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>
                <a:solidFill>
                  <a:srgbClr val="808080"/>
                </a:solidFill>
                <a:sym typeface="+mn-ea"/>
              </a:rPr>
              <a:t>CONTEXT ANALYSE</a:t>
            </a:r>
            <a:endParaRPr lang="en-US" altLang="en-US">
              <a:solidFill>
                <a:schemeClr val="bg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向右箭头"/>
          <p:cNvSpPr/>
          <p:nvPr/>
        </p:nvSpPr>
        <p:spPr bwMode="auto">
          <a:xfrm>
            <a:off x="7623810" y="2817495"/>
            <a:ext cx="675640" cy="791845"/>
          </a:xfrm>
          <a:custGeom>
            <a:avLst/>
            <a:gdLst>
              <a:gd name="T0" fmla="*/ 914966 w 11382375"/>
              <a:gd name="T1" fmla="*/ 323847 h 13741400"/>
              <a:gd name="T2" fmla="*/ 1491317 w 11382375"/>
              <a:gd name="T3" fmla="*/ 900199 h 13741400"/>
              <a:gd name="T4" fmla="*/ 914966 w 11382375"/>
              <a:gd name="T5" fmla="*/ 1476342 h 13741400"/>
              <a:gd name="T6" fmla="*/ 862343 w 11382375"/>
              <a:gd name="T7" fmla="*/ 1422264 h 13741400"/>
              <a:gd name="T8" fmla="*/ 1383992 w 11382375"/>
              <a:gd name="T9" fmla="*/ 900199 h 13741400"/>
              <a:gd name="T10" fmla="*/ 862343 w 11382375"/>
              <a:gd name="T11" fmla="*/ 378549 h 13741400"/>
              <a:gd name="T12" fmla="*/ 81742 w 11382375"/>
              <a:gd name="T13" fmla="*/ 0 h 13741400"/>
              <a:gd name="T14" fmla="*/ 982772 w 11382375"/>
              <a:gd name="T15" fmla="*/ 900199 h 13741400"/>
              <a:gd name="T16" fmla="*/ 81742 w 11382375"/>
              <a:gd name="T17" fmla="*/ 1800397 h 13741400"/>
              <a:gd name="T18" fmla="*/ 0 w 11382375"/>
              <a:gd name="T19" fmla="*/ 1715951 h 13741400"/>
              <a:gd name="T20" fmla="*/ 815545 w 11382375"/>
              <a:gd name="T21" fmla="*/ 900199 h 13741400"/>
              <a:gd name="T22" fmla="*/ 0 w 11382375"/>
              <a:gd name="T23" fmla="*/ 85070 h 137414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382375" h="13741400">
                <a:moveTo>
                  <a:pt x="6983413" y="2471737"/>
                </a:moveTo>
                <a:lnTo>
                  <a:pt x="11382375" y="6870700"/>
                </a:lnTo>
                <a:lnTo>
                  <a:pt x="6983413" y="11268075"/>
                </a:lnTo>
                <a:lnTo>
                  <a:pt x="6581775" y="10855325"/>
                </a:lnTo>
                <a:lnTo>
                  <a:pt x="10563225" y="6870700"/>
                </a:lnTo>
                <a:lnTo>
                  <a:pt x="6581775" y="2889250"/>
                </a:lnTo>
                <a:lnTo>
                  <a:pt x="6983413" y="2471737"/>
                </a:lnTo>
                <a:close/>
                <a:moveTo>
                  <a:pt x="623888" y="0"/>
                </a:moveTo>
                <a:lnTo>
                  <a:pt x="7500938" y="6870700"/>
                </a:lnTo>
                <a:lnTo>
                  <a:pt x="623888" y="13741400"/>
                </a:lnTo>
                <a:lnTo>
                  <a:pt x="0" y="13096875"/>
                </a:lnTo>
                <a:lnTo>
                  <a:pt x="6224588" y="6870700"/>
                </a:lnTo>
                <a:lnTo>
                  <a:pt x="0" y="649288"/>
                </a:lnTo>
                <a:lnTo>
                  <a:pt x="623888" y="0"/>
                </a:lnTo>
                <a:close/>
              </a:path>
            </a:pathLst>
          </a:custGeom>
          <a:solidFill>
            <a:srgbClr val="A0C7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Shape 336"/>
          <p:cNvSpPr/>
          <p:nvPr/>
        </p:nvSpPr>
        <p:spPr>
          <a:xfrm>
            <a:off x="1169385" y="1453528"/>
            <a:ext cx="3357412" cy="3487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pic>
        <p:nvPicPr>
          <p:cNvPr id="4" name="图片 3" descr="f7de768d3b60257cce3d743b72b30d7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935" y="1453515"/>
            <a:ext cx="3662045" cy="3515995"/>
          </a:xfrm>
          <a:prstGeom prst="flowChartMerge">
            <a:avLst/>
          </a:prstGeom>
        </p:spPr>
      </p:pic>
      <p:sp>
        <p:nvSpPr>
          <p:cNvPr id="334" name="Shape 334"/>
          <p:cNvSpPr/>
          <p:nvPr/>
        </p:nvSpPr>
        <p:spPr>
          <a:xfrm>
            <a:off x="6809406" y="9686"/>
            <a:ext cx="5036949" cy="6858001"/>
          </a:xfrm>
          <a:prstGeom prst="rect">
            <a:avLst/>
          </a:prstGeom>
          <a:solidFill>
            <a:srgbClr val="535353"/>
          </a:solidFill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35" name="Shape 335"/>
          <p:cNvSpPr/>
          <p:nvPr/>
        </p:nvSpPr>
        <p:spPr>
          <a:xfrm>
            <a:off x="2577148" y="3108921"/>
            <a:ext cx="3357412" cy="34876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38" name="Shape 338"/>
          <p:cNvSpPr/>
          <p:nvPr/>
        </p:nvSpPr>
        <p:spPr>
          <a:xfrm>
            <a:off x="2987116" y="5566458"/>
            <a:ext cx="967717" cy="775171"/>
          </a:xfrm>
          <a:prstGeom prst="triangle">
            <a:avLst/>
          </a:prstGeom>
          <a:ln w="38100">
            <a:solidFill>
              <a:srgbClr val="FFFFFF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39" name="Shape 339"/>
          <p:cNvSpPr/>
          <p:nvPr/>
        </p:nvSpPr>
        <p:spPr>
          <a:xfrm>
            <a:off x="-542279" y="469417"/>
            <a:ext cx="5293641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文化脉络</a:t>
            </a:r>
          </a:p>
        </p:txBody>
      </p:sp>
      <p:sp>
        <p:nvSpPr>
          <p:cNvPr id="340" name="Shape 340"/>
          <p:cNvSpPr/>
          <p:nvPr/>
        </p:nvSpPr>
        <p:spPr>
          <a:xfrm>
            <a:off x="1444087" y="814145"/>
            <a:ext cx="2283578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just"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30">
                <a:solidFill>
                  <a:srgbClr val="BFBFBF"/>
                </a:solidFill>
                <a:latin typeface="Arial" panose="020B0604020202020204" pitchFamily="34" charset="0"/>
              </a:rPr>
              <a:t>Cultural context</a:t>
            </a:r>
          </a:p>
        </p:txBody>
      </p:sp>
      <p:sp>
        <p:nvSpPr>
          <p:cNvPr id="105" name="Shape 105"/>
          <p:cNvSpPr/>
          <p:nvPr/>
        </p:nvSpPr>
        <p:spPr>
          <a:xfrm>
            <a:off x="7420933" y="872404"/>
            <a:ext cx="4016967" cy="70421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 algn="ctr">
              <a:defRPr sz="2800">
                <a:solidFill>
                  <a:srgbClr val="53535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zh-CN" sz="4575">
                <a:solidFill>
                  <a:schemeClr val="bg1"/>
                </a:solidFill>
                <a:latin typeface="方正大标宋繁体" panose="02010601030101010101" charset="-122"/>
                <a:ea typeface="方正大标宋繁体" panose="02010601030101010101" charset="-122"/>
              </a:rPr>
              <a:t>杭州  西湖</a:t>
            </a:r>
          </a:p>
        </p:txBody>
      </p:sp>
      <p:sp>
        <p:nvSpPr>
          <p:cNvPr id="2" name="Shape 337"/>
          <p:cNvSpPr/>
          <p:nvPr/>
        </p:nvSpPr>
        <p:spPr>
          <a:xfrm>
            <a:off x="8417840" y="2253066"/>
            <a:ext cx="413127" cy="194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noFill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20" name="Shape 98"/>
          <p:cNvSpPr/>
          <p:nvPr/>
        </p:nvSpPr>
        <p:spPr>
          <a:xfrm>
            <a:off x="8344223" y="2622119"/>
            <a:ext cx="2873967" cy="3746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2440">
                <a:solidFill>
                  <a:schemeClr val="bg1"/>
                </a:solidFill>
              </a:rPr>
              <a:t>水韵 </a:t>
            </a:r>
            <a:r>
              <a:rPr lang="zh-CN" sz="2440">
                <a:solidFill>
                  <a:schemeClr val="bg1"/>
                </a:solidFill>
              </a:rPr>
              <a:t>        锦鳞         </a:t>
            </a:r>
          </a:p>
        </p:txBody>
      </p:sp>
      <p:sp>
        <p:nvSpPr>
          <p:cNvPr id="5" name="Shape 98"/>
          <p:cNvSpPr/>
          <p:nvPr/>
        </p:nvSpPr>
        <p:spPr>
          <a:xfrm>
            <a:off x="7938845" y="2932570"/>
            <a:ext cx="3271111" cy="3746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1525">
                <a:solidFill>
                  <a:schemeClr val="bg1"/>
                </a:solidFill>
              </a:rPr>
              <a:t>   </a:t>
            </a:r>
            <a:r>
              <a:rPr lang="en-US" altLang="zh-CN" sz="1220">
                <a:solidFill>
                  <a:schemeClr val="bg1"/>
                </a:solidFill>
              </a:rPr>
              <a:t>Water</a:t>
            </a:r>
            <a:r>
              <a:rPr lang="zh-CN" sz="1220">
                <a:solidFill>
                  <a:schemeClr val="bg1"/>
                </a:solidFill>
              </a:rPr>
              <a:t> </a:t>
            </a:r>
            <a:r>
              <a:rPr lang="en-US" altLang="zh-CN" sz="1220">
                <a:solidFill>
                  <a:schemeClr val="bg1"/>
                </a:solidFill>
              </a:rPr>
              <a:t>floating</a:t>
            </a:r>
            <a:r>
              <a:rPr lang="zh-CN" sz="1220">
                <a:solidFill>
                  <a:schemeClr val="bg1"/>
                </a:solidFill>
              </a:rPr>
              <a:t>            </a:t>
            </a:r>
            <a:r>
              <a:rPr lang="en-US" altLang="zh-CN" sz="1220">
                <a:solidFill>
                  <a:schemeClr val="bg1"/>
                </a:solidFill>
              </a:rPr>
              <a:t>Fish glitter</a:t>
            </a:r>
            <a:r>
              <a:rPr lang="zh-CN" sz="1220">
                <a:solidFill>
                  <a:schemeClr val="bg1"/>
                </a:solidFill>
              </a:rPr>
              <a:t> </a:t>
            </a:r>
            <a:r>
              <a:rPr lang="zh-CN" sz="2440">
                <a:solidFill>
                  <a:schemeClr val="bg1"/>
                </a:solidFill>
              </a:rPr>
              <a:t>       </a:t>
            </a:r>
          </a:p>
        </p:txBody>
      </p:sp>
      <p:sp>
        <p:nvSpPr>
          <p:cNvPr id="6" name="Shape 98"/>
          <p:cNvSpPr/>
          <p:nvPr/>
        </p:nvSpPr>
        <p:spPr>
          <a:xfrm>
            <a:off x="7594600" y="1576705"/>
            <a:ext cx="4053205" cy="3746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1830">
                <a:solidFill>
                  <a:schemeClr val="bg1"/>
                </a:solidFill>
              </a:rPr>
              <a:t>   HANG </a:t>
            </a:r>
            <a:r>
              <a:rPr lang="en-US" altLang="zh-CN" sz="1525">
                <a:solidFill>
                  <a:schemeClr val="bg1"/>
                </a:solidFill>
              </a:rPr>
              <a:t>  ZHOU</a:t>
            </a:r>
            <a:r>
              <a:rPr lang="zh-CN" sz="1525">
                <a:solidFill>
                  <a:schemeClr val="bg1"/>
                </a:solidFill>
              </a:rPr>
              <a:t>            </a:t>
            </a:r>
            <a:r>
              <a:rPr lang="en-US" altLang="zh-CN" sz="1525">
                <a:solidFill>
                  <a:schemeClr val="bg1"/>
                </a:solidFill>
              </a:rPr>
              <a:t>XI     HU </a:t>
            </a:r>
            <a:r>
              <a:rPr lang="zh-CN" sz="1830">
                <a:solidFill>
                  <a:schemeClr val="bg1"/>
                </a:solidFill>
              </a:rPr>
              <a:t>  </a:t>
            </a:r>
            <a:r>
              <a:rPr lang="zh-CN" sz="2440">
                <a:solidFill>
                  <a:schemeClr val="bg1"/>
                </a:solidFill>
              </a:rPr>
              <a:t>      </a:t>
            </a:r>
          </a:p>
        </p:txBody>
      </p:sp>
      <p:cxnSp>
        <p:nvCxnSpPr>
          <p:cNvPr id="7" name="直接箭头连接符 6"/>
          <p:cNvCxnSpPr/>
          <p:nvPr/>
        </p:nvCxnSpPr>
        <p:spPr>
          <a:xfrm>
            <a:off x="6076627" y="770072"/>
            <a:ext cx="485775" cy="20826"/>
          </a:xfrm>
          <a:prstGeom prst="straightConnector1">
            <a:avLst/>
          </a:prstGeom>
          <a:noFill/>
          <a:ln w="44450" cap="flat" cmpd="sng">
            <a:solidFill>
              <a:schemeClr val="bg1"/>
            </a:solidFill>
            <a:prstDash val="sysDash"/>
            <a:bevel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cxnSp>
        <p:nvCxnSpPr>
          <p:cNvPr id="8" name="直接箭头连接符 7"/>
          <p:cNvCxnSpPr/>
          <p:nvPr/>
        </p:nvCxnSpPr>
        <p:spPr>
          <a:xfrm>
            <a:off x="5572932" y="2394488"/>
            <a:ext cx="0" cy="697424"/>
          </a:xfrm>
          <a:prstGeom prst="straightConnector1">
            <a:avLst/>
          </a:prstGeom>
          <a:noFill/>
          <a:ln w="44450" cap="flat" cmpd="sng">
            <a:solidFill>
              <a:schemeClr val="bg1"/>
            </a:solidFill>
            <a:prstDash val="sysDash"/>
            <a:bevel/>
            <a:tailEnd type="arrow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Shape 100"/>
          <p:cNvSpPr/>
          <p:nvPr/>
        </p:nvSpPr>
        <p:spPr>
          <a:xfrm>
            <a:off x="1003837" y="71001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1" name="Shape 101"/>
          <p:cNvSpPr/>
          <p:nvPr/>
        </p:nvSpPr>
        <p:spPr>
          <a:xfrm>
            <a:off x="1003837" y="503695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2" name="Shape 98"/>
          <p:cNvSpPr/>
          <p:nvPr/>
        </p:nvSpPr>
        <p:spPr>
          <a:xfrm>
            <a:off x="7766427" y="4254285"/>
            <a:ext cx="4520178" cy="5880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375">
                <a:solidFill>
                  <a:schemeClr val="bg1"/>
                </a:solidFill>
                <a:sym typeface="+mn-ea"/>
              </a:rPr>
              <a:t>水韵  </a:t>
            </a:r>
            <a:r>
              <a:rPr lang="en-US" altLang="zh-CN" sz="1375">
                <a:solidFill>
                  <a:schemeClr val="bg1"/>
                </a:solidFill>
                <a:sym typeface="+mn-ea"/>
              </a:rPr>
              <a:t>”</a:t>
            </a:r>
            <a:r>
              <a:rPr sz="1375">
                <a:solidFill>
                  <a:schemeClr val="bg1"/>
                </a:solidFill>
                <a:sym typeface="+mn-ea"/>
              </a:rPr>
              <a:t>水光潋滟之美</a:t>
            </a:r>
            <a:r>
              <a:rPr lang="en-US" sz="1375">
                <a:solidFill>
                  <a:schemeClr val="bg1"/>
                </a:solidFill>
                <a:sym typeface="+mn-ea"/>
              </a:rPr>
              <a:t>“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1375">
              <a:solidFill>
                <a:schemeClr val="bg1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70">
                <a:solidFill>
                  <a:schemeClr val="bg1"/>
                </a:solidFill>
                <a:sym typeface="+mn-ea"/>
              </a:rPr>
              <a:t>千里莺啼绿映红，</a:t>
            </a:r>
            <a:r>
              <a:rPr sz="1070">
                <a:solidFill>
                  <a:schemeClr val="bg1"/>
                </a:solidFill>
                <a:sym typeface="+mn-ea"/>
              </a:rPr>
              <a:t>水村山郭酒旗风。</a:t>
            </a:r>
            <a:r>
              <a:rPr lang="en-US" altLang="zh-CN" sz="1070">
                <a:solidFill>
                  <a:schemeClr val="bg1"/>
                </a:solidFill>
                <a:sym typeface="+mn-ea"/>
              </a:rPr>
              <a:t>[</a:t>
            </a:r>
            <a:r>
              <a:rPr sz="1070">
                <a:solidFill>
                  <a:schemeClr val="bg1"/>
                </a:solidFill>
                <a:sym typeface="+mn-ea"/>
              </a:rPr>
              <a:t>江南春</a:t>
            </a:r>
            <a:r>
              <a:rPr lang="en-US" sz="1070">
                <a:solidFill>
                  <a:schemeClr val="bg1"/>
                </a:solidFill>
                <a:sym typeface="+mn-ea"/>
              </a:rPr>
              <a:t>]   </a:t>
            </a:r>
            <a:r>
              <a:rPr lang="zh-CN" sz="1070">
                <a:solidFill>
                  <a:schemeClr val="bg1"/>
                </a:solidFill>
              </a:rPr>
              <a:t>唐  杜牧</a:t>
            </a:r>
          </a:p>
        </p:txBody>
      </p:sp>
      <p:sp>
        <p:nvSpPr>
          <p:cNvPr id="17" name="Shape 98"/>
          <p:cNvSpPr/>
          <p:nvPr/>
        </p:nvSpPr>
        <p:spPr>
          <a:xfrm>
            <a:off x="7763036" y="5396316"/>
            <a:ext cx="4520178" cy="58801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lvl1pPr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1375">
                <a:solidFill>
                  <a:schemeClr val="bg1"/>
                </a:solidFill>
                <a:sym typeface="+mn-ea"/>
              </a:rPr>
              <a:t>锦鳞  </a:t>
            </a:r>
            <a:r>
              <a:rPr lang="en-US" altLang="zh-CN" sz="1375">
                <a:solidFill>
                  <a:schemeClr val="bg1"/>
                </a:solidFill>
                <a:sym typeface="+mn-ea"/>
              </a:rPr>
              <a:t>”</a:t>
            </a:r>
            <a:r>
              <a:rPr lang="zh-CN" sz="1375">
                <a:solidFill>
                  <a:schemeClr val="bg1"/>
                </a:solidFill>
                <a:sym typeface="+mn-ea"/>
              </a:rPr>
              <a:t>金鳞欲飞</a:t>
            </a:r>
            <a:r>
              <a:rPr sz="1375">
                <a:solidFill>
                  <a:schemeClr val="bg1"/>
                </a:solidFill>
                <a:sym typeface="+mn-ea"/>
              </a:rPr>
              <a:t>之</a:t>
            </a:r>
            <a:r>
              <a:rPr lang="zh-CN" sz="1375">
                <a:solidFill>
                  <a:schemeClr val="bg1"/>
                </a:solidFill>
                <a:sym typeface="+mn-ea"/>
              </a:rPr>
              <a:t>灵</a:t>
            </a:r>
            <a:r>
              <a:rPr lang="en-US" sz="1375">
                <a:solidFill>
                  <a:schemeClr val="bg1"/>
                </a:solidFill>
                <a:sym typeface="+mn-ea"/>
              </a:rPr>
              <a:t> “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375">
                <a:solidFill>
                  <a:schemeClr val="bg1"/>
                </a:solidFill>
                <a:sym typeface="+mn-ea"/>
              </a:rPr>
              <a:t>   </a:t>
            </a:r>
            <a:r>
              <a:rPr lang="zh-CN" sz="1375">
                <a:solidFill>
                  <a:schemeClr val="bg1"/>
                </a:solidFill>
                <a:sym typeface="+mn-ea"/>
              </a:rPr>
              <a:t>         </a:t>
            </a:r>
            <a:endParaRPr lang="zh-CN" sz="1375">
              <a:solidFill>
                <a:schemeClr val="bg1"/>
              </a:solidFill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1070">
                <a:solidFill>
                  <a:schemeClr val="bg1"/>
                </a:solidFill>
                <a:sym typeface="+mn-ea"/>
              </a:rPr>
              <a:t>朱顶鹤来云外接，</a:t>
            </a:r>
            <a:r>
              <a:rPr lang="zh-CN" sz="1070">
                <a:solidFill>
                  <a:schemeClr val="bg1"/>
                </a:solidFill>
                <a:sym typeface="+mn-ea"/>
              </a:rPr>
              <a:t>紫鳞鱼向海中迎</a:t>
            </a:r>
            <a:r>
              <a:rPr sz="1070">
                <a:solidFill>
                  <a:schemeClr val="bg1"/>
                </a:solidFill>
                <a:sym typeface="+mn-ea"/>
              </a:rPr>
              <a:t>。</a:t>
            </a:r>
            <a:r>
              <a:rPr lang="en-US" altLang="zh-CN" sz="1070">
                <a:solidFill>
                  <a:schemeClr val="bg1"/>
                </a:solidFill>
                <a:sym typeface="+mn-ea"/>
              </a:rPr>
              <a:t>[</a:t>
            </a:r>
            <a:r>
              <a:rPr lang="zh-CN" sz="1070">
                <a:solidFill>
                  <a:schemeClr val="bg1"/>
                </a:solidFill>
                <a:sym typeface="+mn-ea"/>
              </a:rPr>
              <a:t>七言</a:t>
            </a:r>
            <a:r>
              <a:rPr lang="en-US" sz="1070">
                <a:solidFill>
                  <a:schemeClr val="bg1"/>
                </a:solidFill>
                <a:sym typeface="+mn-ea"/>
              </a:rPr>
              <a:t>]   </a:t>
            </a:r>
            <a:r>
              <a:rPr lang="zh-CN" sz="1070">
                <a:solidFill>
                  <a:schemeClr val="bg1"/>
                </a:solidFill>
              </a:rPr>
              <a:t>唐  吕岩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87257" y="3290000"/>
            <a:ext cx="419100" cy="2806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34869" tIns="34869" rIns="34869" bIns="3486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375">
                <a:solidFill>
                  <a:schemeClr val="bg1"/>
                </a:solidFill>
                <a:sym typeface="+mn-ea"/>
              </a:rPr>
              <a:t>锦鳞</a:t>
            </a:r>
            <a:endParaRPr kumimoji="0" lang="zh-CN" altLang="en-US" sz="1375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87257" y="3290000"/>
            <a:ext cx="419100" cy="28067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34869" tIns="34869" rIns="34869" bIns="3486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1375">
                <a:solidFill>
                  <a:schemeClr val="bg1"/>
                </a:solidFill>
                <a:sym typeface="+mn-ea"/>
              </a:rPr>
              <a:t>锦鳞</a:t>
            </a:r>
            <a:endParaRPr kumimoji="0" lang="zh-CN" altLang="en-US" sz="1375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  <p:sp>
        <p:nvSpPr>
          <p:cNvPr id="3" name="Shape 337"/>
          <p:cNvSpPr/>
          <p:nvPr/>
        </p:nvSpPr>
        <p:spPr>
          <a:xfrm>
            <a:off x="10006416" y="2243380"/>
            <a:ext cx="413127" cy="194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38100">
            <a:noFill/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337" name="Shape 337"/>
          <p:cNvSpPr/>
          <p:nvPr/>
        </p:nvSpPr>
        <p:spPr>
          <a:xfrm>
            <a:off x="3955697" y="1834204"/>
            <a:ext cx="799944" cy="7746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808080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/>
        </p:nvSpPr>
        <p:spPr>
          <a:xfrm>
            <a:off x="1284745" y="5368710"/>
            <a:ext cx="1359976" cy="3282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lang="zh-CN"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空间</a:t>
            </a:r>
            <a:r>
              <a:rPr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讲究通透光感，亦注重雅致的灵动流线美</a:t>
            </a:r>
          </a:p>
        </p:txBody>
      </p:sp>
      <p:sp>
        <p:nvSpPr>
          <p:cNvPr id="185" name="Shape 185"/>
          <p:cNvSpPr/>
          <p:nvPr/>
        </p:nvSpPr>
        <p:spPr>
          <a:xfrm>
            <a:off x="1431009" y="4827883"/>
            <a:ext cx="1351259" cy="4692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 b="1">
                <a:solidFill>
                  <a:srgbClr val="AFABA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050" b="1">
                <a:solidFill>
                  <a:srgbClr val="AFABAB"/>
                </a:solidFill>
              </a:rPr>
              <a:t>   </a:t>
            </a:r>
            <a:r>
              <a:rPr lang="zh-CN" sz="2440">
                <a:solidFill>
                  <a:srgbClr val="AFABAB"/>
                </a:solidFill>
              </a:rPr>
              <a:t>融</a:t>
            </a:r>
          </a:p>
        </p:txBody>
      </p:sp>
      <p:sp>
        <p:nvSpPr>
          <p:cNvPr id="187" name="Shape 187"/>
          <p:cNvSpPr/>
          <p:nvPr/>
        </p:nvSpPr>
        <p:spPr>
          <a:xfrm>
            <a:off x="3676198" y="5368500"/>
            <a:ext cx="2087201" cy="49212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140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70">
                <a:solidFill>
                  <a:srgbClr val="767171"/>
                </a:solidFill>
              </a:rPr>
              <a:t>华夏意韵，秀丽山水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r>
              <a:rPr sz="1070">
                <a:solidFill>
                  <a:srgbClr val="767171"/>
                </a:solidFill>
              </a:rPr>
              <a:t>水性柔顺</a:t>
            </a:r>
            <a:r>
              <a:rPr lang="zh-CN" sz="1070">
                <a:solidFill>
                  <a:srgbClr val="767171"/>
                </a:solidFill>
              </a:rPr>
              <a:t>，滋养万物</a:t>
            </a:r>
          </a:p>
          <a:p>
            <a:pPr lvl="0">
              <a:defRPr sz="1800">
                <a:solidFill>
                  <a:srgbClr val="000000"/>
                </a:solidFill>
              </a:defRPr>
            </a:pPr>
            <a:endParaRPr sz="1070">
              <a:solidFill>
                <a:srgbClr val="767171"/>
              </a:solidFill>
            </a:endParaRPr>
          </a:p>
        </p:txBody>
      </p:sp>
      <p:pic>
        <p:nvPicPr>
          <p:cNvPr id="189" name="image17.jpg" descr="622ad4eb6ddd1e5b7341e2d85c613e1f"/>
          <p:cNvPicPr/>
          <p:nvPr/>
        </p:nvPicPr>
        <p:blipFill>
          <a:blip r:embed="rId2"/>
          <a:srcRect b="18859"/>
          <a:stretch>
            <a:fillRect/>
          </a:stretch>
        </p:blipFill>
        <p:spPr>
          <a:xfrm>
            <a:off x="1003838" y="2332495"/>
            <a:ext cx="1846236" cy="2471186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91" name="Shape 191"/>
          <p:cNvSpPr/>
          <p:nvPr/>
        </p:nvSpPr>
        <p:spPr>
          <a:xfrm flipV="1">
            <a:off x="1484139" y="1892406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192" name="Shape 192"/>
          <p:cNvSpPr/>
          <p:nvPr/>
        </p:nvSpPr>
        <p:spPr>
          <a:xfrm>
            <a:off x="2179288" y="1890793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4" name="Shape 191"/>
          <p:cNvSpPr/>
          <p:nvPr/>
        </p:nvSpPr>
        <p:spPr>
          <a:xfrm flipV="1">
            <a:off x="7015097" y="1892891"/>
            <a:ext cx="3669048" cy="2"/>
          </a:xfrm>
          <a:prstGeom prst="line">
            <a:avLst/>
          </a:prstGeom>
          <a:ln w="38100">
            <a:solidFill>
              <a:srgbClr val="A7A7A7"/>
            </a:solidFill>
            <a:miter/>
          </a:ln>
        </p:spPr>
        <p:txBody>
          <a:bodyPr lIns="0" tIns="0" rIns="0" bIns="0"/>
          <a:lstStyle/>
          <a:p>
            <a:pPr lvl="0" defTabSz="457200">
              <a:defRPr sz="1200"/>
            </a:pPr>
            <a:endParaRPr sz="915"/>
          </a:p>
        </p:txBody>
      </p:sp>
      <p:sp>
        <p:nvSpPr>
          <p:cNvPr id="5" name="Shape 192"/>
          <p:cNvSpPr/>
          <p:nvPr/>
        </p:nvSpPr>
        <p:spPr>
          <a:xfrm>
            <a:off x="7764974" y="1891278"/>
            <a:ext cx="2092271" cy="142068"/>
          </a:xfrm>
          <a:prstGeom prst="rect">
            <a:avLst/>
          </a:prstGeom>
          <a:solidFill>
            <a:srgbClr val="53535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pic>
        <p:nvPicPr>
          <p:cNvPr id="6" name="图片 5" descr="37b8ee311bb57e91aeaf56d6b8df39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7066" y="2335401"/>
            <a:ext cx="1848173" cy="2471011"/>
          </a:xfrm>
          <a:prstGeom prst="rect">
            <a:avLst/>
          </a:prstGeom>
        </p:spPr>
      </p:pic>
      <p:sp>
        <p:nvSpPr>
          <p:cNvPr id="339" name="Shape 339"/>
          <p:cNvSpPr/>
          <p:nvPr/>
        </p:nvSpPr>
        <p:spPr>
          <a:xfrm>
            <a:off x="-542279" y="469417"/>
            <a:ext cx="5293641" cy="37465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ctr">
              <a:defRPr sz="4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sz="2440">
                <a:solidFill>
                  <a:srgbClr val="808080"/>
                </a:solidFill>
              </a:rPr>
              <a:t>文化脉络</a:t>
            </a:r>
          </a:p>
        </p:txBody>
      </p:sp>
      <p:sp>
        <p:nvSpPr>
          <p:cNvPr id="340" name="Shape 340"/>
          <p:cNvSpPr/>
          <p:nvPr/>
        </p:nvSpPr>
        <p:spPr>
          <a:xfrm>
            <a:off x="1444087" y="814145"/>
            <a:ext cx="2283578" cy="2813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just">
              <a:defRPr sz="2800">
                <a:solidFill>
                  <a:srgbClr val="BFBFB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830">
                <a:solidFill>
                  <a:srgbClr val="BFBFBF"/>
                </a:solidFill>
                <a:latin typeface="Arial" panose="020B0604020202020204" pitchFamily="34" charset="0"/>
              </a:rPr>
              <a:t>Cultural context</a:t>
            </a:r>
          </a:p>
        </p:txBody>
      </p:sp>
      <p:sp>
        <p:nvSpPr>
          <p:cNvPr id="10" name="Shape 100"/>
          <p:cNvSpPr/>
          <p:nvPr/>
        </p:nvSpPr>
        <p:spPr>
          <a:xfrm>
            <a:off x="1003837" y="710016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sp>
        <p:nvSpPr>
          <p:cNvPr id="11" name="Shape 101"/>
          <p:cNvSpPr/>
          <p:nvPr/>
        </p:nvSpPr>
        <p:spPr>
          <a:xfrm>
            <a:off x="1003837" y="503695"/>
            <a:ext cx="387458" cy="34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535353"/>
            </a:solidFill>
            <a:miter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375"/>
          </a:p>
        </p:txBody>
      </p:sp>
      <p:pic>
        <p:nvPicPr>
          <p:cNvPr id="7" name="图片 6" descr="16096885-c0fd40531067ff3783189286698e06ec (1)"/>
          <p:cNvPicPr>
            <a:picLocks noChangeAspect="1"/>
          </p:cNvPicPr>
          <p:nvPr/>
        </p:nvPicPr>
        <p:blipFill>
          <a:blip r:embed="rId4"/>
          <a:srcRect l="8894" r="56248" b="38967"/>
          <a:stretch>
            <a:fillRect/>
          </a:stretch>
        </p:blipFill>
        <p:spPr>
          <a:xfrm>
            <a:off x="6551747" y="2338307"/>
            <a:ext cx="1850594" cy="2482635"/>
          </a:xfrm>
          <a:prstGeom prst="rect">
            <a:avLst/>
          </a:prstGeom>
        </p:spPr>
      </p:pic>
      <p:pic>
        <p:nvPicPr>
          <p:cNvPr id="8" name="图片 7" descr="QQ图片20170206135623"/>
          <p:cNvPicPr>
            <a:picLocks noChangeAspect="1"/>
          </p:cNvPicPr>
          <p:nvPr/>
        </p:nvPicPr>
        <p:blipFill>
          <a:blip r:embed="rId5"/>
          <a:srcRect r="53829"/>
          <a:stretch>
            <a:fillRect/>
          </a:stretch>
        </p:blipFill>
        <p:spPr>
          <a:xfrm>
            <a:off x="9328850" y="2312153"/>
            <a:ext cx="1858828" cy="2471011"/>
          </a:xfrm>
          <a:prstGeom prst="rect">
            <a:avLst/>
          </a:prstGeom>
        </p:spPr>
      </p:pic>
      <p:sp>
        <p:nvSpPr>
          <p:cNvPr id="12" name="Shape 185"/>
          <p:cNvSpPr/>
          <p:nvPr/>
        </p:nvSpPr>
        <p:spPr>
          <a:xfrm>
            <a:off x="4210534" y="4827883"/>
            <a:ext cx="1351259" cy="4692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 b="1">
                <a:solidFill>
                  <a:srgbClr val="AFABA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050" b="1">
                <a:solidFill>
                  <a:srgbClr val="AFABAB"/>
                </a:solidFill>
              </a:rPr>
              <a:t>   </a:t>
            </a:r>
            <a:r>
              <a:rPr lang="zh-CN" sz="2440">
                <a:solidFill>
                  <a:srgbClr val="AFABAB"/>
                </a:solidFill>
              </a:rPr>
              <a:t>秀</a:t>
            </a:r>
          </a:p>
        </p:txBody>
      </p:sp>
      <p:sp>
        <p:nvSpPr>
          <p:cNvPr id="13" name="Shape 185"/>
          <p:cNvSpPr/>
          <p:nvPr/>
        </p:nvSpPr>
        <p:spPr>
          <a:xfrm>
            <a:off x="6966326" y="4828367"/>
            <a:ext cx="1351259" cy="4692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 b="1">
                <a:solidFill>
                  <a:srgbClr val="AFABA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050" b="1">
                <a:solidFill>
                  <a:srgbClr val="AFABAB"/>
                </a:solidFill>
              </a:rPr>
              <a:t>   </a:t>
            </a:r>
            <a:r>
              <a:rPr lang="zh-CN" sz="2440">
                <a:solidFill>
                  <a:srgbClr val="AFABAB"/>
                </a:solidFill>
              </a:rPr>
              <a:t>灵</a:t>
            </a:r>
          </a:p>
        </p:txBody>
      </p:sp>
      <p:sp>
        <p:nvSpPr>
          <p:cNvPr id="14" name="Shape 185"/>
          <p:cNvSpPr/>
          <p:nvPr/>
        </p:nvSpPr>
        <p:spPr>
          <a:xfrm>
            <a:off x="9698871" y="4828367"/>
            <a:ext cx="1351259" cy="46926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>
              <a:defRPr sz="4000" b="1">
                <a:solidFill>
                  <a:srgbClr val="AFABAB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3050" b="1">
                <a:solidFill>
                  <a:srgbClr val="AFABAB"/>
                </a:solidFill>
              </a:rPr>
              <a:t>   </a:t>
            </a:r>
            <a:r>
              <a:rPr lang="zh-CN" sz="2440">
                <a:solidFill>
                  <a:srgbClr val="AFABAB"/>
                </a:solidFill>
              </a:rPr>
              <a:t>活</a:t>
            </a:r>
          </a:p>
        </p:txBody>
      </p:sp>
      <p:sp>
        <p:nvSpPr>
          <p:cNvPr id="15" name="Shape 184"/>
          <p:cNvSpPr/>
          <p:nvPr/>
        </p:nvSpPr>
        <p:spPr>
          <a:xfrm>
            <a:off x="1250842" y="5739216"/>
            <a:ext cx="1452966" cy="3168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68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Space exquisite sense of pervious to light, also pay attention to the elegant clever streamlined beauty</a:t>
            </a:r>
          </a:p>
        </p:txBody>
      </p:sp>
      <p:sp>
        <p:nvSpPr>
          <p:cNvPr id="16" name="Shape 184"/>
          <p:cNvSpPr/>
          <p:nvPr/>
        </p:nvSpPr>
        <p:spPr>
          <a:xfrm>
            <a:off x="3861338" y="5730498"/>
            <a:ext cx="1711594" cy="2114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68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Huaxia picturesque, beautiful landscape</a:t>
            </a:r>
          </a:p>
          <a:p>
            <a:pPr lvl="0" algn="l"/>
            <a:r>
              <a:rPr sz="68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Water, submissive, nourishing all things</a:t>
            </a:r>
          </a:p>
        </p:txBody>
      </p:sp>
      <p:sp>
        <p:nvSpPr>
          <p:cNvPr id="19" name="Shape 184"/>
          <p:cNvSpPr/>
          <p:nvPr/>
        </p:nvSpPr>
        <p:spPr>
          <a:xfrm>
            <a:off x="6819577" y="5368710"/>
            <a:ext cx="1359976" cy="3282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lang="zh-CN"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精致小巧、不循规蹈矩，空间运用多功能化</a:t>
            </a:r>
          </a:p>
        </p:txBody>
      </p:sp>
      <p:sp>
        <p:nvSpPr>
          <p:cNvPr id="20" name="Shape 184"/>
          <p:cNvSpPr/>
          <p:nvPr/>
        </p:nvSpPr>
        <p:spPr>
          <a:xfrm>
            <a:off x="9608303" y="5368710"/>
            <a:ext cx="1359976" cy="32829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律</a:t>
            </a:r>
            <a:r>
              <a:rPr lang="zh-CN" sz="1070">
                <a:solidFill>
                  <a:srgbClr val="76717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组合后的审美特性，呈现出灵活宽泛的形式</a:t>
            </a:r>
            <a:endParaRPr sz="1070">
              <a:solidFill>
                <a:srgbClr val="76717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Shape 184"/>
          <p:cNvSpPr/>
          <p:nvPr/>
        </p:nvSpPr>
        <p:spPr>
          <a:xfrm>
            <a:off x="6775019" y="5739216"/>
            <a:ext cx="1608433" cy="21145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l"/>
            <a:r>
              <a:rPr sz="68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Delicate and cabinet, do not conform, space to use more functional</a:t>
            </a:r>
          </a:p>
        </p:txBody>
      </p:sp>
      <p:sp>
        <p:nvSpPr>
          <p:cNvPr id="22" name="Shape 184"/>
          <p:cNvSpPr/>
          <p:nvPr/>
        </p:nvSpPr>
        <p:spPr>
          <a:xfrm>
            <a:off x="9597648" y="5739216"/>
            <a:ext cx="1452482" cy="3168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lvl="0" algn="just"/>
            <a:r>
              <a:rPr sz="685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After the law of combination of aesthetic features, presents the flexible broad form</a:t>
            </a:r>
          </a:p>
        </p:txBody>
      </p:sp>
      <p:sp>
        <p:nvSpPr>
          <p:cNvPr id="25" name="Shape 190"/>
          <p:cNvSpPr/>
          <p:nvPr/>
        </p:nvSpPr>
        <p:spPr>
          <a:xfrm>
            <a:off x="2972365" y="1474922"/>
            <a:ext cx="612140" cy="397510"/>
          </a:xfrm>
          <a:prstGeom prst="rect">
            <a:avLst/>
          </a:prstGeom>
          <a:ln w="12700">
            <a:miter lim="400000"/>
          </a:ln>
        </p:spPr>
        <p:txBody>
          <a:bodyPr wrap="none" lIns="34869" tIns="34869" rIns="34869" bIns="34869">
            <a:spAutoFit/>
          </a:bodyPr>
          <a:lstStyle/>
          <a:p>
            <a:pPr lvl="0"/>
            <a:r>
              <a:rPr lang="zh-CN" altLang="en-US" sz="2135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水韵</a:t>
            </a:r>
          </a:p>
        </p:txBody>
      </p:sp>
      <p:sp>
        <p:nvSpPr>
          <p:cNvPr id="26" name="Shape 190"/>
          <p:cNvSpPr/>
          <p:nvPr/>
        </p:nvSpPr>
        <p:spPr>
          <a:xfrm>
            <a:off x="8472811" y="1474922"/>
            <a:ext cx="612140" cy="397510"/>
          </a:xfrm>
          <a:prstGeom prst="rect">
            <a:avLst/>
          </a:prstGeom>
          <a:ln w="12700">
            <a:miter lim="400000"/>
          </a:ln>
        </p:spPr>
        <p:txBody>
          <a:bodyPr wrap="none" lIns="34869" tIns="34869" rIns="34869" bIns="34869">
            <a:spAutoFit/>
          </a:bodyPr>
          <a:lstStyle/>
          <a:p>
            <a:pPr lvl="0"/>
            <a:r>
              <a:rPr lang="zh-CN" altLang="en-US" sz="2135">
                <a:solidFill>
                  <a:schemeClr val="bg1">
                    <a:lumMod val="6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锦鳞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44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925</Words>
  <Application>Microsoft Office PowerPoint</Application>
  <PresentationFormat>宽屏</PresentationFormat>
  <Paragraphs>161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方正大标宋繁体</vt:lpstr>
      <vt:lpstr>楷体</vt:lpstr>
      <vt:lpstr>宋体</vt:lpstr>
      <vt:lpstr>微软雅黑</vt:lpstr>
      <vt:lpstr>Arial</vt:lpstr>
      <vt:lpstr>BrowalliaUPC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一世长安</dc:creator>
  <cp:keywords>www.51pptmoban.com</cp:keywords>
  <cp:lastModifiedBy>YANGS</cp:lastModifiedBy>
  <cp:revision>5</cp:revision>
  <dcterms:created xsi:type="dcterms:W3CDTF">2017-07-25T08:28:00Z</dcterms:created>
  <dcterms:modified xsi:type="dcterms:W3CDTF">2017-08-09T13:24:59Z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