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FAFD1-987D-48C5-A607-11580730FE55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8868A7-E53E-4999-9E79-1F2C6A0A6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59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868A7-E53E-4999-9E79-1F2C6A0A68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208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95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73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569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13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8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32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865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352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6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077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64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78D0B-26FC-40B4-B363-2A858C278334}" type="datetimeFigureOut">
              <a:rPr lang="zh-CN" altLang="en-US" smtClean="0"/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1503C-B3D8-41B7-88EF-08ABC606C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775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图片 30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53336"/>
          </a:xfrm>
          <a:prstGeom prst="rect">
            <a:avLst/>
          </a:prstGeom>
        </p:spPr>
      </p:pic>
      <p:grpSp>
        <p:nvGrpSpPr>
          <p:cNvPr id="305" name="组合 304"/>
          <p:cNvGrpSpPr/>
          <p:nvPr/>
        </p:nvGrpSpPr>
        <p:grpSpPr>
          <a:xfrm>
            <a:off x="5935122" y="3278707"/>
            <a:ext cx="861534" cy="614342"/>
            <a:chOff x="5870706" y="1628800"/>
            <a:chExt cx="861534" cy="614342"/>
          </a:xfrm>
        </p:grpSpPr>
        <p:cxnSp>
          <p:nvCxnSpPr>
            <p:cNvPr id="306" name="直接连接符 305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 flipH="1">
              <a:off x="5870706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" name="组合 307"/>
          <p:cNvGrpSpPr/>
          <p:nvPr/>
        </p:nvGrpSpPr>
        <p:grpSpPr>
          <a:xfrm flipH="1">
            <a:off x="2411762" y="3278707"/>
            <a:ext cx="861534" cy="614342"/>
            <a:chOff x="5870706" y="1628800"/>
            <a:chExt cx="861534" cy="614342"/>
          </a:xfrm>
        </p:grpSpPr>
        <p:cxnSp>
          <p:nvCxnSpPr>
            <p:cNvPr id="309" name="直接连接符 308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 flipH="1">
              <a:off x="5870706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1" name="矩形 310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A8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2" name="图片 3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10" y="114248"/>
            <a:ext cx="2600038" cy="722464"/>
          </a:xfrm>
          <a:prstGeom prst="rect">
            <a:avLst/>
          </a:prstGeom>
        </p:spPr>
      </p:pic>
      <p:sp>
        <p:nvSpPr>
          <p:cNvPr id="313" name="矩形 312"/>
          <p:cNvSpPr/>
          <p:nvPr/>
        </p:nvSpPr>
        <p:spPr>
          <a:xfrm>
            <a:off x="3509851" y="6479604"/>
            <a:ext cx="2124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图表研究院高级教程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314" name="矩形 313"/>
          <p:cNvSpPr/>
          <p:nvPr/>
        </p:nvSpPr>
        <p:spPr>
          <a:xfrm>
            <a:off x="0" y="111616"/>
            <a:ext cx="519365" cy="725096"/>
          </a:xfrm>
          <a:prstGeom prst="rect">
            <a:avLst/>
          </a:prstGeom>
          <a:solidFill>
            <a:srgbClr val="A8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 314"/>
          <p:cNvSpPr/>
          <p:nvPr/>
        </p:nvSpPr>
        <p:spPr>
          <a:xfrm flipH="1">
            <a:off x="9014158" y="111616"/>
            <a:ext cx="129842" cy="725096"/>
          </a:xfrm>
          <a:prstGeom prst="rect">
            <a:avLst/>
          </a:prstGeom>
          <a:solidFill>
            <a:srgbClr val="A8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6" name="组合 315"/>
          <p:cNvGrpSpPr/>
          <p:nvPr/>
        </p:nvGrpSpPr>
        <p:grpSpPr>
          <a:xfrm>
            <a:off x="2580570" y="1227608"/>
            <a:ext cx="4136028" cy="4577656"/>
            <a:chOff x="1716577" y="789519"/>
            <a:chExt cx="4858260" cy="5377004"/>
          </a:xfrm>
          <a:effectLst>
            <a:reflection blurRad="6350" stA="52000" endA="300" endPos="23000" dir="5400000" sy="-100000" algn="bl" rotWithShape="0"/>
          </a:effectLst>
        </p:grpSpPr>
        <p:grpSp>
          <p:nvGrpSpPr>
            <p:cNvPr id="317" name="组合 316"/>
            <p:cNvGrpSpPr/>
            <p:nvPr/>
          </p:nvGrpSpPr>
          <p:grpSpPr>
            <a:xfrm>
              <a:off x="1716577" y="1309588"/>
              <a:ext cx="4858260" cy="4279652"/>
              <a:chOff x="1594207" y="1221880"/>
              <a:chExt cx="5103000" cy="4495244"/>
            </a:xfrm>
          </p:grpSpPr>
          <p:grpSp>
            <p:nvGrpSpPr>
              <p:cNvPr id="331" name="组合 330"/>
              <p:cNvGrpSpPr/>
              <p:nvPr/>
            </p:nvGrpSpPr>
            <p:grpSpPr>
              <a:xfrm>
                <a:off x="2239974" y="1221880"/>
                <a:ext cx="4457233" cy="4487464"/>
                <a:chOff x="2239974" y="1221880"/>
                <a:chExt cx="4457233" cy="4487464"/>
              </a:xfrm>
            </p:grpSpPr>
            <p:sp>
              <p:nvSpPr>
                <p:cNvPr id="336" name="弦形 335"/>
                <p:cNvSpPr/>
                <p:nvPr/>
              </p:nvSpPr>
              <p:spPr>
                <a:xfrm rot="7143286">
                  <a:off x="2657662" y="804192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7" name="弦形 336"/>
                <p:cNvSpPr/>
                <p:nvPr/>
              </p:nvSpPr>
              <p:spPr>
                <a:xfrm rot="10800000">
                  <a:off x="3059833" y="1266815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8" name="弦形 337"/>
                <p:cNvSpPr/>
                <p:nvPr/>
              </p:nvSpPr>
              <p:spPr>
                <a:xfrm rot="14221896">
                  <a:off x="2864479" y="1876616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2" name="组合 331"/>
              <p:cNvGrpSpPr/>
              <p:nvPr/>
            </p:nvGrpSpPr>
            <p:grpSpPr>
              <a:xfrm flipH="1">
                <a:off x="1594207" y="1229660"/>
                <a:ext cx="4457233" cy="4487464"/>
                <a:chOff x="2239974" y="1221880"/>
                <a:chExt cx="4457233" cy="4487464"/>
              </a:xfrm>
            </p:grpSpPr>
            <p:sp>
              <p:nvSpPr>
                <p:cNvPr id="333" name="弦形 332"/>
                <p:cNvSpPr/>
                <p:nvPr/>
              </p:nvSpPr>
              <p:spPr>
                <a:xfrm rot="7143286">
                  <a:off x="2657662" y="804192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4" name="弦形 333"/>
                <p:cNvSpPr/>
                <p:nvPr/>
              </p:nvSpPr>
              <p:spPr>
                <a:xfrm rot="10800000">
                  <a:off x="3059833" y="1266815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5" name="弦形 334"/>
                <p:cNvSpPr/>
                <p:nvPr/>
              </p:nvSpPr>
              <p:spPr>
                <a:xfrm rot="14221896">
                  <a:off x="2864479" y="1876616"/>
                  <a:ext cx="3415040" cy="4250416"/>
                </a:xfrm>
                <a:prstGeom prst="chord">
                  <a:avLst>
                    <a:gd name="adj1" fmla="val 7552040"/>
                    <a:gd name="adj2" fmla="val 14301149"/>
                  </a:avLst>
                </a:prstGeom>
                <a:gradFill flip="none" rotWithShape="1">
                  <a:gsLst>
                    <a:gs pos="417">
                      <a:schemeClr val="tx1">
                        <a:alpha val="75000"/>
                        <a:lumMod val="48000"/>
                        <a:lumOff val="52000"/>
                      </a:schemeClr>
                    </a:gs>
                    <a:gs pos="88000">
                      <a:schemeClr val="bg1"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8" name="组合 317"/>
            <p:cNvGrpSpPr/>
            <p:nvPr/>
          </p:nvGrpSpPr>
          <p:grpSpPr>
            <a:xfrm>
              <a:off x="2843808" y="2325127"/>
              <a:ext cx="2615841" cy="2328200"/>
              <a:chOff x="2627784" y="2132856"/>
              <a:chExt cx="3219450" cy="2865437"/>
            </a:xfrm>
          </p:grpSpPr>
          <p:sp>
            <p:nvSpPr>
              <p:cNvPr id="329" name="Freeform 6"/>
              <p:cNvSpPr>
                <a:spLocks noEditPoints="1"/>
              </p:cNvSpPr>
              <p:nvPr/>
            </p:nvSpPr>
            <p:spPr bwMode="auto">
              <a:xfrm>
                <a:off x="2627784" y="2132856"/>
                <a:ext cx="3219450" cy="2865437"/>
              </a:xfrm>
              <a:custGeom>
                <a:avLst/>
                <a:gdLst>
                  <a:gd name="T0" fmla="*/ 298 w 858"/>
                  <a:gd name="T1" fmla="*/ 707 h 764"/>
                  <a:gd name="T2" fmla="*/ 213 w 858"/>
                  <a:gd name="T3" fmla="*/ 658 h 764"/>
                  <a:gd name="T4" fmla="*/ 82 w 858"/>
                  <a:gd name="T5" fmla="*/ 431 h 764"/>
                  <a:gd name="T6" fmla="*/ 82 w 858"/>
                  <a:gd name="T7" fmla="*/ 333 h 764"/>
                  <a:gd name="T8" fmla="*/ 213 w 858"/>
                  <a:gd name="T9" fmla="*/ 106 h 764"/>
                  <a:gd name="T10" fmla="*/ 298 w 858"/>
                  <a:gd name="T11" fmla="*/ 57 h 764"/>
                  <a:gd name="T12" fmla="*/ 560 w 858"/>
                  <a:gd name="T13" fmla="*/ 57 h 764"/>
                  <a:gd name="T14" fmla="*/ 645 w 858"/>
                  <a:gd name="T15" fmla="*/ 106 h 764"/>
                  <a:gd name="T16" fmla="*/ 776 w 858"/>
                  <a:gd name="T17" fmla="*/ 333 h 764"/>
                  <a:gd name="T18" fmla="*/ 776 w 858"/>
                  <a:gd name="T19" fmla="*/ 431 h 764"/>
                  <a:gd name="T20" fmla="*/ 645 w 858"/>
                  <a:gd name="T21" fmla="*/ 658 h 764"/>
                  <a:gd name="T22" fmla="*/ 560 w 858"/>
                  <a:gd name="T23" fmla="*/ 707 h 764"/>
                  <a:gd name="T24" fmla="*/ 298 w 858"/>
                  <a:gd name="T25" fmla="*/ 707 h 764"/>
                  <a:gd name="T26" fmla="*/ 593 w 858"/>
                  <a:gd name="T27" fmla="*/ 0 h 764"/>
                  <a:gd name="T28" fmla="*/ 265 w 858"/>
                  <a:gd name="T29" fmla="*/ 0 h 764"/>
                  <a:gd name="T30" fmla="*/ 180 w 858"/>
                  <a:gd name="T31" fmla="*/ 49 h 764"/>
                  <a:gd name="T32" fmla="*/ 16 w 858"/>
                  <a:gd name="T33" fmla="*/ 333 h 764"/>
                  <a:gd name="T34" fmla="*/ 16 w 858"/>
                  <a:gd name="T35" fmla="*/ 431 h 764"/>
                  <a:gd name="T36" fmla="*/ 180 w 858"/>
                  <a:gd name="T37" fmla="*/ 715 h 764"/>
                  <a:gd name="T38" fmla="*/ 265 w 858"/>
                  <a:gd name="T39" fmla="*/ 764 h 764"/>
                  <a:gd name="T40" fmla="*/ 593 w 858"/>
                  <a:gd name="T41" fmla="*/ 764 h 764"/>
                  <a:gd name="T42" fmla="*/ 678 w 858"/>
                  <a:gd name="T43" fmla="*/ 715 h 764"/>
                  <a:gd name="T44" fmla="*/ 842 w 858"/>
                  <a:gd name="T45" fmla="*/ 431 h 764"/>
                  <a:gd name="T46" fmla="*/ 842 w 858"/>
                  <a:gd name="T47" fmla="*/ 333 h 764"/>
                  <a:gd name="T48" fmla="*/ 678 w 858"/>
                  <a:gd name="T49" fmla="*/ 49 h 764"/>
                  <a:gd name="T50" fmla="*/ 593 w 858"/>
                  <a:gd name="T51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8" h="764">
                    <a:moveTo>
                      <a:pt x="298" y="707"/>
                    </a:moveTo>
                    <a:cubicBezTo>
                      <a:pt x="267" y="707"/>
                      <a:pt x="229" y="685"/>
                      <a:pt x="213" y="658"/>
                    </a:cubicBezTo>
                    <a:cubicBezTo>
                      <a:pt x="82" y="431"/>
                      <a:pt x="82" y="431"/>
                      <a:pt x="82" y="431"/>
                    </a:cubicBezTo>
                    <a:cubicBezTo>
                      <a:pt x="67" y="404"/>
                      <a:pt x="67" y="360"/>
                      <a:pt x="82" y="333"/>
                    </a:cubicBezTo>
                    <a:cubicBezTo>
                      <a:pt x="213" y="106"/>
                      <a:pt x="213" y="106"/>
                      <a:pt x="213" y="106"/>
                    </a:cubicBezTo>
                    <a:cubicBezTo>
                      <a:pt x="229" y="79"/>
                      <a:pt x="267" y="57"/>
                      <a:pt x="298" y="57"/>
                    </a:cubicBezTo>
                    <a:cubicBezTo>
                      <a:pt x="560" y="57"/>
                      <a:pt x="560" y="57"/>
                      <a:pt x="560" y="57"/>
                    </a:cubicBezTo>
                    <a:cubicBezTo>
                      <a:pt x="591" y="57"/>
                      <a:pt x="629" y="79"/>
                      <a:pt x="645" y="106"/>
                    </a:cubicBezTo>
                    <a:cubicBezTo>
                      <a:pt x="776" y="333"/>
                      <a:pt x="776" y="333"/>
                      <a:pt x="776" y="333"/>
                    </a:cubicBezTo>
                    <a:cubicBezTo>
                      <a:pt x="791" y="360"/>
                      <a:pt x="791" y="404"/>
                      <a:pt x="776" y="431"/>
                    </a:cubicBezTo>
                    <a:cubicBezTo>
                      <a:pt x="645" y="658"/>
                      <a:pt x="645" y="658"/>
                      <a:pt x="645" y="658"/>
                    </a:cubicBezTo>
                    <a:cubicBezTo>
                      <a:pt x="629" y="685"/>
                      <a:pt x="591" y="707"/>
                      <a:pt x="560" y="707"/>
                    </a:cubicBezTo>
                    <a:cubicBezTo>
                      <a:pt x="298" y="707"/>
                      <a:pt x="298" y="707"/>
                      <a:pt x="298" y="707"/>
                    </a:cubicBezTo>
                    <a:moveTo>
                      <a:pt x="593" y="0"/>
                    </a:moveTo>
                    <a:cubicBezTo>
                      <a:pt x="265" y="0"/>
                      <a:pt x="265" y="0"/>
                      <a:pt x="265" y="0"/>
                    </a:cubicBezTo>
                    <a:cubicBezTo>
                      <a:pt x="234" y="0"/>
                      <a:pt x="196" y="22"/>
                      <a:pt x="180" y="49"/>
                    </a:cubicBezTo>
                    <a:cubicBezTo>
                      <a:pt x="16" y="333"/>
                      <a:pt x="16" y="333"/>
                      <a:pt x="16" y="333"/>
                    </a:cubicBezTo>
                    <a:cubicBezTo>
                      <a:pt x="0" y="360"/>
                      <a:pt x="0" y="404"/>
                      <a:pt x="16" y="431"/>
                    </a:cubicBezTo>
                    <a:cubicBezTo>
                      <a:pt x="180" y="715"/>
                      <a:pt x="180" y="715"/>
                      <a:pt x="180" y="715"/>
                    </a:cubicBezTo>
                    <a:cubicBezTo>
                      <a:pt x="196" y="742"/>
                      <a:pt x="234" y="764"/>
                      <a:pt x="265" y="764"/>
                    </a:cubicBezTo>
                    <a:cubicBezTo>
                      <a:pt x="593" y="764"/>
                      <a:pt x="593" y="764"/>
                      <a:pt x="593" y="764"/>
                    </a:cubicBezTo>
                    <a:cubicBezTo>
                      <a:pt x="624" y="764"/>
                      <a:pt x="662" y="742"/>
                      <a:pt x="678" y="715"/>
                    </a:cubicBezTo>
                    <a:cubicBezTo>
                      <a:pt x="842" y="431"/>
                      <a:pt x="842" y="431"/>
                      <a:pt x="842" y="431"/>
                    </a:cubicBezTo>
                    <a:cubicBezTo>
                      <a:pt x="858" y="404"/>
                      <a:pt x="858" y="360"/>
                      <a:pt x="842" y="333"/>
                    </a:cubicBezTo>
                    <a:cubicBezTo>
                      <a:pt x="678" y="49"/>
                      <a:pt x="678" y="49"/>
                      <a:pt x="678" y="49"/>
                    </a:cubicBezTo>
                    <a:cubicBezTo>
                      <a:pt x="662" y="22"/>
                      <a:pt x="624" y="0"/>
                      <a:pt x="593" y="0"/>
                    </a:cubicBezTo>
                  </a:path>
                </a:pathLst>
              </a:custGeom>
              <a:gradFill>
                <a:gsLst>
                  <a:gs pos="55000">
                    <a:schemeClr val="bg1">
                      <a:lumMod val="85000"/>
                    </a:schemeClr>
                  </a:gs>
                  <a:gs pos="100000">
                    <a:schemeClr val="tx1">
                      <a:lumMod val="69000"/>
                      <a:lumOff val="31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7"/>
              <p:cNvSpPr>
                <a:spLocks noEditPoints="1"/>
              </p:cNvSpPr>
              <p:nvPr/>
            </p:nvSpPr>
            <p:spPr bwMode="auto">
              <a:xfrm>
                <a:off x="2880197" y="2311865"/>
                <a:ext cx="2753953" cy="2472115"/>
              </a:xfrm>
              <a:custGeom>
                <a:avLst/>
                <a:gdLst>
                  <a:gd name="T0" fmla="*/ 264 w 724"/>
                  <a:gd name="T1" fmla="*/ 592 h 650"/>
                  <a:gd name="T2" fmla="*/ 179 w 724"/>
                  <a:gd name="T3" fmla="*/ 543 h 650"/>
                  <a:gd name="T4" fmla="*/ 81 w 724"/>
                  <a:gd name="T5" fmla="*/ 374 h 650"/>
                  <a:gd name="T6" fmla="*/ 81 w 724"/>
                  <a:gd name="T7" fmla="*/ 276 h 650"/>
                  <a:gd name="T8" fmla="*/ 179 w 724"/>
                  <a:gd name="T9" fmla="*/ 106 h 650"/>
                  <a:gd name="T10" fmla="*/ 264 w 724"/>
                  <a:gd name="T11" fmla="*/ 57 h 650"/>
                  <a:gd name="T12" fmla="*/ 460 w 724"/>
                  <a:gd name="T13" fmla="*/ 57 h 650"/>
                  <a:gd name="T14" fmla="*/ 545 w 724"/>
                  <a:gd name="T15" fmla="*/ 106 h 650"/>
                  <a:gd name="T16" fmla="*/ 643 w 724"/>
                  <a:gd name="T17" fmla="*/ 276 h 650"/>
                  <a:gd name="T18" fmla="*/ 643 w 724"/>
                  <a:gd name="T19" fmla="*/ 374 h 650"/>
                  <a:gd name="T20" fmla="*/ 545 w 724"/>
                  <a:gd name="T21" fmla="*/ 543 h 650"/>
                  <a:gd name="T22" fmla="*/ 460 w 724"/>
                  <a:gd name="T23" fmla="*/ 592 h 650"/>
                  <a:gd name="T24" fmla="*/ 264 w 724"/>
                  <a:gd name="T25" fmla="*/ 592 h 650"/>
                  <a:gd name="T26" fmla="*/ 493 w 724"/>
                  <a:gd name="T27" fmla="*/ 0 h 650"/>
                  <a:gd name="T28" fmla="*/ 231 w 724"/>
                  <a:gd name="T29" fmla="*/ 0 h 650"/>
                  <a:gd name="T30" fmla="*/ 146 w 724"/>
                  <a:gd name="T31" fmla="*/ 49 h 650"/>
                  <a:gd name="T32" fmla="*/ 15 w 724"/>
                  <a:gd name="T33" fmla="*/ 276 h 650"/>
                  <a:gd name="T34" fmla="*/ 15 w 724"/>
                  <a:gd name="T35" fmla="*/ 374 h 650"/>
                  <a:gd name="T36" fmla="*/ 146 w 724"/>
                  <a:gd name="T37" fmla="*/ 601 h 650"/>
                  <a:gd name="T38" fmla="*/ 231 w 724"/>
                  <a:gd name="T39" fmla="*/ 650 h 650"/>
                  <a:gd name="T40" fmla="*/ 493 w 724"/>
                  <a:gd name="T41" fmla="*/ 650 h 650"/>
                  <a:gd name="T42" fmla="*/ 578 w 724"/>
                  <a:gd name="T43" fmla="*/ 601 h 650"/>
                  <a:gd name="T44" fmla="*/ 709 w 724"/>
                  <a:gd name="T45" fmla="*/ 374 h 650"/>
                  <a:gd name="T46" fmla="*/ 709 w 724"/>
                  <a:gd name="T47" fmla="*/ 276 h 650"/>
                  <a:gd name="T48" fmla="*/ 578 w 724"/>
                  <a:gd name="T49" fmla="*/ 49 h 650"/>
                  <a:gd name="T50" fmla="*/ 493 w 724"/>
                  <a:gd name="T51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4" h="650">
                    <a:moveTo>
                      <a:pt x="264" y="592"/>
                    </a:moveTo>
                    <a:cubicBezTo>
                      <a:pt x="233" y="592"/>
                      <a:pt x="195" y="570"/>
                      <a:pt x="179" y="543"/>
                    </a:cubicBezTo>
                    <a:cubicBezTo>
                      <a:pt x="81" y="374"/>
                      <a:pt x="81" y="374"/>
                      <a:pt x="81" y="374"/>
                    </a:cubicBezTo>
                    <a:cubicBezTo>
                      <a:pt x="66" y="347"/>
                      <a:pt x="66" y="303"/>
                      <a:pt x="81" y="276"/>
                    </a:cubicBezTo>
                    <a:cubicBezTo>
                      <a:pt x="179" y="106"/>
                      <a:pt x="179" y="106"/>
                      <a:pt x="179" y="106"/>
                    </a:cubicBezTo>
                    <a:cubicBezTo>
                      <a:pt x="195" y="79"/>
                      <a:pt x="233" y="57"/>
                      <a:pt x="264" y="57"/>
                    </a:cubicBezTo>
                    <a:cubicBezTo>
                      <a:pt x="460" y="57"/>
                      <a:pt x="460" y="57"/>
                      <a:pt x="460" y="57"/>
                    </a:cubicBezTo>
                    <a:cubicBezTo>
                      <a:pt x="491" y="57"/>
                      <a:pt x="529" y="79"/>
                      <a:pt x="545" y="106"/>
                    </a:cubicBezTo>
                    <a:cubicBezTo>
                      <a:pt x="643" y="276"/>
                      <a:pt x="643" y="276"/>
                      <a:pt x="643" y="276"/>
                    </a:cubicBezTo>
                    <a:cubicBezTo>
                      <a:pt x="658" y="303"/>
                      <a:pt x="658" y="347"/>
                      <a:pt x="643" y="374"/>
                    </a:cubicBezTo>
                    <a:cubicBezTo>
                      <a:pt x="545" y="543"/>
                      <a:pt x="545" y="543"/>
                      <a:pt x="545" y="543"/>
                    </a:cubicBezTo>
                    <a:cubicBezTo>
                      <a:pt x="529" y="570"/>
                      <a:pt x="491" y="592"/>
                      <a:pt x="460" y="592"/>
                    </a:cubicBezTo>
                    <a:cubicBezTo>
                      <a:pt x="264" y="592"/>
                      <a:pt x="264" y="592"/>
                      <a:pt x="264" y="592"/>
                    </a:cubicBezTo>
                    <a:moveTo>
                      <a:pt x="493" y="0"/>
                    </a:moveTo>
                    <a:cubicBezTo>
                      <a:pt x="231" y="0"/>
                      <a:pt x="231" y="0"/>
                      <a:pt x="231" y="0"/>
                    </a:cubicBezTo>
                    <a:cubicBezTo>
                      <a:pt x="200" y="0"/>
                      <a:pt x="162" y="22"/>
                      <a:pt x="146" y="49"/>
                    </a:cubicBezTo>
                    <a:cubicBezTo>
                      <a:pt x="15" y="276"/>
                      <a:pt x="15" y="276"/>
                      <a:pt x="15" y="276"/>
                    </a:cubicBezTo>
                    <a:cubicBezTo>
                      <a:pt x="0" y="303"/>
                      <a:pt x="0" y="347"/>
                      <a:pt x="15" y="374"/>
                    </a:cubicBezTo>
                    <a:cubicBezTo>
                      <a:pt x="146" y="601"/>
                      <a:pt x="146" y="601"/>
                      <a:pt x="146" y="601"/>
                    </a:cubicBezTo>
                    <a:cubicBezTo>
                      <a:pt x="162" y="628"/>
                      <a:pt x="200" y="650"/>
                      <a:pt x="231" y="650"/>
                    </a:cubicBezTo>
                    <a:cubicBezTo>
                      <a:pt x="493" y="650"/>
                      <a:pt x="493" y="650"/>
                      <a:pt x="493" y="650"/>
                    </a:cubicBezTo>
                    <a:cubicBezTo>
                      <a:pt x="524" y="650"/>
                      <a:pt x="562" y="628"/>
                      <a:pt x="578" y="601"/>
                    </a:cubicBezTo>
                    <a:cubicBezTo>
                      <a:pt x="709" y="374"/>
                      <a:pt x="709" y="374"/>
                      <a:pt x="709" y="374"/>
                    </a:cubicBezTo>
                    <a:cubicBezTo>
                      <a:pt x="724" y="347"/>
                      <a:pt x="724" y="303"/>
                      <a:pt x="709" y="276"/>
                    </a:cubicBezTo>
                    <a:cubicBezTo>
                      <a:pt x="578" y="49"/>
                      <a:pt x="578" y="49"/>
                      <a:pt x="578" y="49"/>
                    </a:cubicBezTo>
                    <a:cubicBezTo>
                      <a:pt x="562" y="22"/>
                      <a:pt x="524" y="0"/>
                      <a:pt x="493" y="0"/>
                    </a:cubicBezTo>
                  </a:path>
                </a:pathLst>
              </a:custGeom>
              <a:gradFill>
                <a:gsLst>
                  <a:gs pos="40000">
                    <a:schemeClr val="bg1">
                      <a:alpha val="60000"/>
                    </a:schemeClr>
                  </a:gs>
                  <a:gs pos="100000">
                    <a:schemeClr val="bg1">
                      <a:lumMod val="65000"/>
                      <a:alpha val="59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>
              <a:off x="1842137" y="789519"/>
              <a:ext cx="4626484" cy="5377004"/>
              <a:chOff x="1493627" y="474164"/>
              <a:chExt cx="5274679" cy="6130353"/>
            </a:xfrm>
          </p:grpSpPr>
          <p:grpSp>
            <p:nvGrpSpPr>
              <p:cNvPr id="321" name="组合 320"/>
              <p:cNvGrpSpPr/>
              <p:nvPr/>
            </p:nvGrpSpPr>
            <p:grpSpPr>
              <a:xfrm>
                <a:off x="3347864" y="1009264"/>
                <a:ext cx="3420442" cy="5595253"/>
                <a:chOff x="3347864" y="1009264"/>
                <a:chExt cx="3420442" cy="5595253"/>
              </a:xfrm>
            </p:grpSpPr>
            <p:sp>
              <p:nvSpPr>
                <p:cNvPr id="326" name="Freeform 13"/>
                <p:cNvSpPr>
                  <a:spLocks/>
                </p:cNvSpPr>
                <p:nvPr/>
              </p:nvSpPr>
              <p:spPr bwMode="auto">
                <a:xfrm>
                  <a:off x="3347864" y="1009264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0D5821"/>
                    </a:gs>
                    <a:gs pos="70432">
                      <a:srgbClr val="59AB23"/>
                    </a:gs>
                    <a:gs pos="34000">
                      <a:srgbClr val="4DA324"/>
                    </a:gs>
                    <a:gs pos="100000">
                      <a:srgbClr val="A6D05F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7" name="Freeform 13"/>
                <p:cNvSpPr>
                  <a:spLocks/>
                </p:cNvSpPr>
                <p:nvPr/>
              </p:nvSpPr>
              <p:spPr bwMode="auto">
                <a:xfrm rot="3545172">
                  <a:off x="4654550" y="2585318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005020"/>
                    </a:gs>
                    <a:gs pos="65000">
                      <a:srgbClr val="81BF22"/>
                    </a:gs>
                    <a:gs pos="32000">
                      <a:srgbClr val="7ABB1C"/>
                    </a:gs>
                    <a:gs pos="100000">
                      <a:srgbClr val="C7E26A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13"/>
                <p:cNvSpPr>
                  <a:spLocks/>
                </p:cNvSpPr>
                <p:nvPr/>
              </p:nvSpPr>
              <p:spPr bwMode="auto">
                <a:xfrm rot="7154945">
                  <a:off x="3946555" y="4490761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CF1F00"/>
                    </a:gs>
                    <a:gs pos="62000">
                      <a:srgbClr val="FE7F00"/>
                    </a:gs>
                    <a:gs pos="34000">
                      <a:srgbClr val="FF7300"/>
                    </a:gs>
                    <a:gs pos="100000">
                      <a:srgbClr val="FACF01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2" name="组合 321"/>
              <p:cNvGrpSpPr/>
              <p:nvPr/>
            </p:nvGrpSpPr>
            <p:grpSpPr>
              <a:xfrm rot="10800000">
                <a:off x="1493627" y="474164"/>
                <a:ext cx="3420442" cy="5595253"/>
                <a:chOff x="3347864" y="1009264"/>
                <a:chExt cx="3420442" cy="5595253"/>
              </a:xfrm>
            </p:grpSpPr>
            <p:sp>
              <p:nvSpPr>
                <p:cNvPr id="323" name="Freeform 13"/>
                <p:cNvSpPr>
                  <a:spLocks/>
                </p:cNvSpPr>
                <p:nvPr/>
              </p:nvSpPr>
              <p:spPr bwMode="auto">
                <a:xfrm>
                  <a:off x="3347864" y="1009264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003F23"/>
                    </a:gs>
                    <a:gs pos="99000">
                      <a:srgbClr val="46AA71"/>
                    </a:gs>
                    <a:gs pos="34000">
                      <a:srgbClr val="319856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4" name="Freeform 13"/>
                <p:cNvSpPr>
                  <a:spLocks/>
                </p:cNvSpPr>
                <p:nvPr/>
              </p:nvSpPr>
              <p:spPr bwMode="auto">
                <a:xfrm rot="3545172">
                  <a:off x="4654550" y="2585318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005020"/>
                    </a:gs>
                    <a:gs pos="65000">
                      <a:srgbClr val="81BF22"/>
                    </a:gs>
                    <a:gs pos="32000">
                      <a:srgbClr val="7ABB1C"/>
                    </a:gs>
                    <a:gs pos="100000">
                      <a:srgbClr val="C7E26A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5" name="Freeform 13"/>
                <p:cNvSpPr>
                  <a:spLocks/>
                </p:cNvSpPr>
                <p:nvPr/>
              </p:nvSpPr>
              <p:spPr bwMode="auto">
                <a:xfrm rot="7154945">
                  <a:off x="3946555" y="4490761"/>
                  <a:ext cx="2944812" cy="1282700"/>
                </a:xfrm>
                <a:custGeom>
                  <a:avLst/>
                  <a:gdLst>
                    <a:gd name="T0" fmla="*/ 1855 w 1855"/>
                    <a:gd name="T1" fmla="*/ 808 h 808"/>
                    <a:gd name="T2" fmla="*/ 473 w 1855"/>
                    <a:gd name="T3" fmla="*/ 0 h 808"/>
                    <a:gd name="T4" fmla="*/ 0 w 1855"/>
                    <a:gd name="T5" fmla="*/ 808 h 808"/>
                    <a:gd name="T6" fmla="*/ 1855 w 1855"/>
                    <a:gd name="T7" fmla="*/ 808 h 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55" h="808">
                      <a:moveTo>
                        <a:pt x="1855" y="808"/>
                      </a:moveTo>
                      <a:lnTo>
                        <a:pt x="473" y="0"/>
                      </a:lnTo>
                      <a:lnTo>
                        <a:pt x="0" y="808"/>
                      </a:lnTo>
                      <a:lnTo>
                        <a:pt x="1855" y="808"/>
                      </a:lnTo>
                      <a:close/>
                    </a:path>
                  </a:pathLst>
                </a:custGeom>
                <a:gradFill flip="none" rotWithShape="1">
                  <a:gsLst>
                    <a:gs pos="417">
                      <a:srgbClr val="CF1F00"/>
                    </a:gs>
                    <a:gs pos="62000">
                      <a:srgbClr val="FE7F00"/>
                    </a:gs>
                    <a:gs pos="34000">
                      <a:srgbClr val="FF7300"/>
                    </a:gs>
                    <a:gs pos="100000">
                      <a:srgbClr val="FACF01"/>
                    </a:gs>
                  </a:gsLst>
                  <a:lin ang="1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20" name="Freeform 19"/>
            <p:cNvSpPr>
              <a:spLocks/>
            </p:cNvSpPr>
            <p:nvPr/>
          </p:nvSpPr>
          <p:spPr bwMode="auto">
            <a:xfrm>
              <a:off x="5732026" y="836682"/>
              <a:ext cx="14287" cy="0"/>
            </a:xfrm>
            <a:custGeom>
              <a:avLst/>
              <a:gdLst>
                <a:gd name="T0" fmla="*/ 2 w 4"/>
                <a:gd name="T1" fmla="*/ 0 w 4"/>
                <a:gd name="T2" fmla="*/ 4 w 4"/>
                <a:gd name="T3" fmla="*/ 2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A7A1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9" name="TextBox 338"/>
          <p:cNvSpPr txBox="1"/>
          <p:nvPr/>
        </p:nvSpPr>
        <p:spPr>
          <a:xfrm>
            <a:off x="3915631" y="2829119"/>
            <a:ext cx="13468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高级教程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立体图表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图表研究院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0" name="禁止符 339"/>
          <p:cNvSpPr/>
          <p:nvPr/>
        </p:nvSpPr>
        <p:spPr>
          <a:xfrm>
            <a:off x="4340975" y="3781370"/>
            <a:ext cx="496156" cy="496156"/>
          </a:xfrm>
          <a:prstGeom prst="noSmoking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1" name="TextBox 340"/>
          <p:cNvSpPr txBox="1"/>
          <p:nvPr/>
        </p:nvSpPr>
        <p:spPr>
          <a:xfrm>
            <a:off x="4392516" y="186958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01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2" name="TextBox 341"/>
          <p:cNvSpPr txBox="1"/>
          <p:nvPr/>
        </p:nvSpPr>
        <p:spPr>
          <a:xfrm rot="3710816">
            <a:off x="5419448" y="280169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02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3" name="TextBox 342"/>
          <p:cNvSpPr txBox="1"/>
          <p:nvPr/>
        </p:nvSpPr>
        <p:spPr>
          <a:xfrm rot="7144603">
            <a:off x="5037618" y="414255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03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4" name="TextBox 343"/>
          <p:cNvSpPr txBox="1"/>
          <p:nvPr/>
        </p:nvSpPr>
        <p:spPr>
          <a:xfrm rot="10800000">
            <a:off x="3786977" y="451702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04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5" name="TextBox 344"/>
          <p:cNvSpPr txBox="1"/>
          <p:nvPr/>
        </p:nvSpPr>
        <p:spPr>
          <a:xfrm rot="14334042">
            <a:off x="2798762" y="360036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05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6" name="TextBox 345"/>
          <p:cNvSpPr txBox="1"/>
          <p:nvPr/>
        </p:nvSpPr>
        <p:spPr>
          <a:xfrm rot="17972012">
            <a:off x="3056044" y="221176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 Black" pitchFamily="34" charset="0"/>
              </a:rPr>
              <a:t>06</a:t>
            </a: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</a:t>
            </a:r>
            <a:endParaRPr lang="en-US" altLang="zh-CN" sz="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国第一家精品</a:t>
            </a:r>
            <a:r>
              <a:rPr lang="en-US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347" name="矩形 1"/>
          <p:cNvSpPr>
            <a:spLocks noChangeArrowheads="1"/>
          </p:cNvSpPr>
          <p:nvPr/>
        </p:nvSpPr>
        <p:spPr bwMode="auto">
          <a:xfrm>
            <a:off x="6760423" y="3207834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" name="矩形 1"/>
          <p:cNvSpPr>
            <a:spLocks noChangeArrowheads="1"/>
          </p:cNvSpPr>
          <p:nvPr/>
        </p:nvSpPr>
        <p:spPr bwMode="auto">
          <a:xfrm>
            <a:off x="6760423" y="1809775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9" name="矩形 1"/>
          <p:cNvSpPr>
            <a:spLocks noChangeArrowheads="1"/>
          </p:cNvSpPr>
          <p:nvPr/>
        </p:nvSpPr>
        <p:spPr bwMode="auto">
          <a:xfrm>
            <a:off x="6760423" y="4605893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0" name="组合 349"/>
          <p:cNvGrpSpPr/>
          <p:nvPr/>
        </p:nvGrpSpPr>
        <p:grpSpPr>
          <a:xfrm>
            <a:off x="5618907" y="1869589"/>
            <a:ext cx="1185341" cy="614342"/>
            <a:chOff x="5883923" y="1628800"/>
            <a:chExt cx="861534" cy="614342"/>
          </a:xfrm>
        </p:grpSpPr>
        <p:cxnSp>
          <p:nvCxnSpPr>
            <p:cNvPr id="351" name="直接连接符 350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/>
            <p:nvPr/>
          </p:nvCxnSpPr>
          <p:spPr>
            <a:xfrm flipH="1">
              <a:off x="5883923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3" name="组合 352"/>
          <p:cNvGrpSpPr/>
          <p:nvPr/>
        </p:nvGrpSpPr>
        <p:grpSpPr>
          <a:xfrm>
            <a:off x="5611315" y="4619615"/>
            <a:ext cx="1185341" cy="614342"/>
            <a:chOff x="5870706" y="1628800"/>
            <a:chExt cx="861534" cy="614342"/>
          </a:xfrm>
        </p:grpSpPr>
        <p:cxnSp>
          <p:nvCxnSpPr>
            <p:cNvPr id="354" name="直接连接符 353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/>
            <p:nvPr/>
          </p:nvCxnSpPr>
          <p:spPr>
            <a:xfrm flipH="1">
              <a:off x="5870706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6" name="组合 355"/>
          <p:cNvGrpSpPr/>
          <p:nvPr/>
        </p:nvGrpSpPr>
        <p:grpSpPr>
          <a:xfrm flipH="1">
            <a:off x="2411760" y="1869589"/>
            <a:ext cx="1272464" cy="614342"/>
            <a:chOff x="5870706" y="1628800"/>
            <a:chExt cx="861534" cy="614342"/>
          </a:xfrm>
        </p:grpSpPr>
        <p:cxnSp>
          <p:nvCxnSpPr>
            <p:cNvPr id="357" name="直接连接符 356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/>
            <p:nvPr/>
          </p:nvCxnSpPr>
          <p:spPr>
            <a:xfrm flipH="1">
              <a:off x="5870706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9" name="组合 358"/>
          <p:cNvGrpSpPr/>
          <p:nvPr/>
        </p:nvGrpSpPr>
        <p:grpSpPr>
          <a:xfrm flipH="1">
            <a:off x="2411760" y="4619615"/>
            <a:ext cx="1272464" cy="614342"/>
            <a:chOff x="5870706" y="1628800"/>
            <a:chExt cx="861534" cy="61434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6732240" y="1628800"/>
              <a:ext cx="0" cy="61434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870706" y="1922929"/>
              <a:ext cx="86153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2" name="矩形 1"/>
          <p:cNvSpPr>
            <a:spLocks noChangeArrowheads="1"/>
          </p:cNvSpPr>
          <p:nvPr/>
        </p:nvSpPr>
        <p:spPr bwMode="auto">
          <a:xfrm>
            <a:off x="883950" y="3207834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3" name="矩形 1"/>
          <p:cNvSpPr>
            <a:spLocks noChangeArrowheads="1"/>
          </p:cNvSpPr>
          <p:nvPr/>
        </p:nvSpPr>
        <p:spPr bwMode="auto">
          <a:xfrm>
            <a:off x="883950" y="1809775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4" name="矩形 1"/>
          <p:cNvSpPr>
            <a:spLocks noChangeArrowheads="1"/>
          </p:cNvSpPr>
          <p:nvPr/>
        </p:nvSpPr>
        <p:spPr bwMode="auto">
          <a:xfrm>
            <a:off x="883950" y="4605893"/>
            <a:ext cx="15559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制作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zh-CN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5" name="TextBox 364"/>
          <p:cNvSpPr txBox="1"/>
          <p:nvPr/>
        </p:nvSpPr>
        <p:spPr>
          <a:xfrm>
            <a:off x="-36512" y="200834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 Black" pitchFamily="34" charset="0"/>
              </a:rPr>
              <a:t>5</a:t>
            </a:r>
            <a:endParaRPr lang="zh-CN" alt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11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181</Words>
  <Application>Microsoft Office PowerPoint</Application>
  <PresentationFormat>全屏显示(4:3)</PresentationFormat>
  <Paragraphs>30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7</cp:revision>
  <dcterms:created xsi:type="dcterms:W3CDTF">2013-12-01T09:50:42Z</dcterms:created>
  <dcterms:modified xsi:type="dcterms:W3CDTF">2013-12-01T10:05:22Z</dcterms:modified>
</cp:coreProperties>
</file>