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63" r:id="rId4"/>
    <p:sldId id="261" r:id="rId5"/>
    <p:sldId id="258" r:id="rId6"/>
    <p:sldId id="264" r:id="rId7"/>
    <p:sldId id="265" r:id="rId8"/>
    <p:sldId id="259" r:id="rId9"/>
    <p:sldId id="260" r:id="rId10"/>
    <p:sldId id="267" r:id="rId11"/>
    <p:sldId id="268" r:id="rId12"/>
    <p:sldId id="269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660"/>
    <a:srgbClr val="16153D"/>
    <a:srgbClr val="FFE2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51" autoAdjust="0"/>
    <p:restoredTop sz="92883" autoAdjust="0"/>
  </p:normalViewPr>
  <p:slideViewPr>
    <p:cSldViewPr>
      <p:cViewPr>
        <p:scale>
          <a:sx n="125" d="100"/>
          <a:sy n="125" d="100"/>
        </p:scale>
        <p:origin x="-1170" y="-1854"/>
      </p:cViewPr>
      <p:guideLst>
        <p:guide orient="horz" pos="220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FE53AA-464F-41B3-8624-1A7C66D0FA2A}" type="datetimeFigureOut">
              <a:rPr lang="zh-CN" altLang="en-US" smtClean="0"/>
              <a:t>2017/9/23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A4C3C5-B531-4649-9BC0-BC636479FE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1101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9802.htm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A4C3C5-B531-4649-9BC0-BC636479FEA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469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秋暮夕月</a:t>
            </a:r>
            <a:endParaRPr lang="en-US" altLang="zh-CN" sz="1200" b="1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《</a:t>
            </a:r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礼记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》</a:t>
            </a:r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早有记载“秋暮夕月”，意为拜祭月神，逢此时则要举行迎寒和祭月，设香案。 </a:t>
            </a:r>
            <a:endParaRPr lang="en-US" altLang="zh-CN" sz="1200" b="1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zh-CN" sz="1200" b="1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到了周代，每逢中秋夜都要举行迎寒和祭月。设大香案，摆上月饼、西瓜、苹果、红枣、李子、葡萄等祭品，其中月饼和西瓜是绝对不能少的，西瓜还要切成莲花状。</a:t>
            </a:r>
            <a:endParaRPr lang="en-US" altLang="zh-CN" sz="1200" b="1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zh-CN" sz="1200" b="1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在月下，将月亮神像放在月亮的那个方向，红烛高燃，全家人依次拜祭月亮，然后由当家主妇切开团圆月饼。</a:t>
            </a:r>
            <a:endParaRPr lang="en-US" altLang="zh-CN" sz="1200" b="1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切的人预先算好全家共有多少人，在家的，在外地的，都要算在一起，不能切多也不能切少，大小要一样。</a:t>
            </a:r>
            <a:endParaRPr lang="en-US" altLang="zh-CN" sz="1200" b="1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zh-CN" sz="1200" b="1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在少数民族中，同样盛行祭月的风习。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A4C3C5-B531-4649-9BC0-BC636479FEA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33552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烧塔这一民俗活动，府县志多有记载。清顺治年间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《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潮州府志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》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载：“中秋玩月，剥芋食，谓之‘剥鬼皮’。儿童烧塔为乐。”光绪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《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潮阳县志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》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载：“中秋煨芋，制团圆饼，号‘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月饼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’，晚间玩月以为乐。儿童则聚瓦片结小塔燃之。”</a:t>
            </a:r>
            <a:r>
              <a:rPr lang="en-US" altLang="zh-CN" sz="1200" b="0" i="0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[11]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A4C3C5-B531-4649-9BC0-BC636479FEA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64731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A4C3C5-B531-4649-9BC0-BC636479FEA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024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民间相传，中秋夜越晚睡越长寿。所以有人以此祈求长寿，但更多现代年轻人借此机会玩个通宵。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A4C3C5-B531-4649-9BC0-BC636479FEA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8379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A4C3C5-B531-4649-9BC0-BC636479FEA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1921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圆月照归途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A4C3C5-B531-4649-9BC0-BC636479FEA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126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80" y="0"/>
            <a:ext cx="7598496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24" y="0"/>
            <a:ext cx="7859352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476672"/>
            <a:ext cx="2880320" cy="342615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4374" y="2996952"/>
            <a:ext cx="2990850" cy="22193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279576" y="4090417"/>
            <a:ext cx="2634798" cy="549644"/>
          </a:xfrm>
          <a:prstGeom prst="rect">
            <a:avLst/>
          </a:prstGeom>
          <a:solidFill>
            <a:srgbClr val="16153D"/>
          </a:solidFill>
          <a:ln>
            <a:noFill/>
          </a:ln>
          <a:effectLst>
            <a:softEdge rad="63500"/>
          </a:effectLst>
        </p:spPr>
        <p:txBody>
          <a:bodyPr wrap="none" rtlCol="0" anchor="ctr">
            <a:noAutofit/>
          </a:bodyPr>
          <a:lstStyle/>
          <a:p>
            <a:pPr algn="ctr"/>
            <a:r>
              <a:rPr lang="zh-CN" altLang="en-US" sz="1700" dirty="0">
                <a:solidFill>
                  <a:srgbClr val="FFE284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别让孩子的记忆只有月饼</a:t>
            </a:r>
          </a:p>
        </p:txBody>
      </p:sp>
    </p:spTree>
    <p:extLst>
      <p:ext uri="{BB962C8B-B14F-4D97-AF65-F5344CB8AC3E}">
        <p14:creationId xmlns:p14="http://schemas.microsoft.com/office/powerpoint/2010/main" val="3793451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83784" y="188640"/>
            <a:ext cx="2313454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有</a:t>
            </a:r>
          </a:p>
        </p:txBody>
      </p:sp>
      <p:sp>
        <p:nvSpPr>
          <p:cNvPr id="4" name="矩形 3"/>
          <p:cNvSpPr/>
          <p:nvPr/>
        </p:nvSpPr>
        <p:spPr>
          <a:xfrm>
            <a:off x="5839868" y="2338980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你</a:t>
            </a:r>
          </a:p>
        </p:txBody>
      </p:sp>
      <p:sp>
        <p:nvSpPr>
          <p:cNvPr id="6" name="矩形 5"/>
          <p:cNvSpPr/>
          <p:nvPr/>
        </p:nvSpPr>
        <p:spPr>
          <a:xfrm flipH="1">
            <a:off x="8329215" y="2931898"/>
            <a:ext cx="297230" cy="156966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中秋能回家，</a:t>
            </a:r>
          </a:p>
        </p:txBody>
      </p:sp>
      <p:sp>
        <p:nvSpPr>
          <p:cNvPr id="7" name="矩形 6"/>
          <p:cNvSpPr/>
          <p:nvPr/>
        </p:nvSpPr>
        <p:spPr>
          <a:xfrm>
            <a:off x="8695882" y="3347396"/>
            <a:ext cx="504056" cy="230832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就别仅把思念寄回家。</a:t>
            </a:r>
            <a:endParaRPr lang="en-US" altLang="zh-CN" sz="1600" b="1" dirty="0">
              <a:solidFill>
                <a:schemeClr val="bg1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63540" y="1856614"/>
            <a:ext cx="1708994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200" b="1">
                <a:solidFill>
                  <a:schemeClr val="bg1"/>
                </a:solidFill>
                <a:latin typeface="Trajan Pro 3" panose="02020502050503020301" pitchFamily="18" charset="0"/>
              </a:defRPr>
            </a:lvl1pPr>
          </a:lstStyle>
          <a:p>
            <a:r>
              <a:rPr lang="en-US" altLang="zh-CN" sz="2100" dirty="0"/>
              <a:t>YOUNI</a:t>
            </a:r>
          </a:p>
          <a:p>
            <a:r>
              <a:rPr lang="en-US" altLang="zh-CN" sz="2100" dirty="0"/>
              <a:t>YUEGENG</a:t>
            </a:r>
          </a:p>
          <a:p>
            <a:r>
              <a:rPr lang="en-US" altLang="zh-CN" sz="2100" dirty="0"/>
              <a:t>YUAN</a:t>
            </a:r>
            <a:endParaRPr lang="zh-CN" altLang="en-US" sz="2100" dirty="0"/>
          </a:p>
        </p:txBody>
      </p:sp>
      <p:sp>
        <p:nvSpPr>
          <p:cNvPr id="9" name="矩形 8"/>
          <p:cNvSpPr/>
          <p:nvPr/>
        </p:nvSpPr>
        <p:spPr>
          <a:xfrm>
            <a:off x="6672064" y="2509153"/>
            <a:ext cx="1954381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月</a:t>
            </a:r>
          </a:p>
        </p:txBody>
      </p:sp>
      <p:sp>
        <p:nvSpPr>
          <p:cNvPr id="10" name="矩形 9"/>
          <p:cNvSpPr/>
          <p:nvPr/>
        </p:nvSpPr>
        <p:spPr>
          <a:xfrm>
            <a:off x="6096000" y="3716728"/>
            <a:ext cx="11079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更</a:t>
            </a:r>
          </a:p>
        </p:txBody>
      </p:sp>
      <p:sp>
        <p:nvSpPr>
          <p:cNvPr id="11" name="矩形 10"/>
          <p:cNvSpPr/>
          <p:nvPr/>
        </p:nvSpPr>
        <p:spPr>
          <a:xfrm>
            <a:off x="6672064" y="4043164"/>
            <a:ext cx="2313454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圆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8251" y="1399389"/>
            <a:ext cx="432048" cy="417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843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733925" y="1391016"/>
            <a:ext cx="2724150" cy="4322769"/>
            <a:chOff x="4733925" y="1391016"/>
            <a:chExt cx="2724150" cy="4322769"/>
          </a:xfrm>
        </p:grpSpPr>
        <p:grpSp>
          <p:nvGrpSpPr>
            <p:cNvPr id="3" name="组合 2"/>
            <p:cNvGrpSpPr/>
            <p:nvPr/>
          </p:nvGrpSpPr>
          <p:grpSpPr>
            <a:xfrm>
              <a:off x="5052373" y="1391016"/>
              <a:ext cx="2087255" cy="2087254"/>
              <a:chOff x="4693651" y="1484785"/>
              <a:chExt cx="2329758" cy="2329761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93651" y="1484785"/>
                <a:ext cx="2329758" cy="2329761"/>
              </a:xfrm>
              <a:prstGeom prst="rect">
                <a:avLst/>
              </a:prstGeom>
            </p:spPr>
          </p:pic>
          <p:grpSp>
            <p:nvGrpSpPr>
              <p:cNvPr id="6" name="组合 5"/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7" name="圆角矩形 4"/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D66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" name="圆角矩形 5"/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D66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4" name="文本框 3"/>
            <p:cNvSpPr txBox="1"/>
            <p:nvPr/>
          </p:nvSpPr>
          <p:spPr>
            <a:xfrm>
              <a:off x="4733925" y="3519418"/>
              <a:ext cx="272415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D66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iSlide</a:t>
              </a:r>
              <a:r>
                <a:rPr kumimoji="0" lang="zh-CN" altLang="en-US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D66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演示设计 </a:t>
              </a: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FFD66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微信公众号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157281" y="4144125"/>
              <a:ext cx="1877438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iSlide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www.islide.cc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转载需完整保留版权信息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63338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hasBounce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60318" y="3244334"/>
            <a:ext cx="5471370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kern="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iSlide</a:t>
            </a:r>
            <a:r>
              <a:rPr lang="en-US" altLang="zh-CN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原创作品</a:t>
            </a:r>
            <a:endParaRPr lang="en-US" altLang="zh-CN" kern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>
              <a:defRPr/>
            </a:pPr>
            <a:endParaRPr lang="en-US" altLang="zh-CN" kern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>
              <a:defRPr/>
            </a:pPr>
            <a:endParaRPr lang="en-US" altLang="zh-CN" kern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>
              <a:defRPr/>
            </a:pPr>
            <a:endParaRPr lang="en-US" altLang="zh-CN" kern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>
              <a:defRPr/>
            </a:pPr>
            <a:endParaRPr lang="en-US" altLang="zh-CN" kern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>
              <a:defRPr/>
            </a:pPr>
            <a:r>
              <a:rPr lang="en-US" altLang="zh-CN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www.51pptmoban.com</a:t>
            </a:r>
            <a:r>
              <a:rPr lang="en-US" altLang="zh-CN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en-US" altLang="zh-CN" kern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14792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34479" y="602685"/>
            <a:ext cx="2313454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祭</a:t>
            </a:r>
          </a:p>
        </p:txBody>
      </p:sp>
      <p:sp>
        <p:nvSpPr>
          <p:cNvPr id="4" name="矩形 3"/>
          <p:cNvSpPr/>
          <p:nvPr/>
        </p:nvSpPr>
        <p:spPr>
          <a:xfrm>
            <a:off x="8318218" y="1990200"/>
            <a:ext cx="1659429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月</a:t>
            </a:r>
          </a:p>
        </p:txBody>
      </p:sp>
      <p:sp>
        <p:nvSpPr>
          <p:cNvPr id="5" name="矩形 4"/>
          <p:cNvSpPr/>
          <p:nvPr/>
        </p:nvSpPr>
        <p:spPr>
          <a:xfrm>
            <a:off x="10129906" y="1214031"/>
            <a:ext cx="360040" cy="255454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祭月祈福，</a:t>
            </a:r>
          </a:p>
          <a:p>
            <a:r>
              <a:rPr lang="zh-CN" altLang="en-US" sz="1600" b="1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荧光夜跑，</a:t>
            </a:r>
          </a:p>
        </p:txBody>
      </p:sp>
      <p:sp>
        <p:nvSpPr>
          <p:cNvPr id="6" name="矩形 5"/>
          <p:cNvSpPr/>
          <p:nvPr/>
        </p:nvSpPr>
        <p:spPr>
          <a:xfrm>
            <a:off x="9778814" y="2609701"/>
            <a:ext cx="525398" cy="160043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月满人情暖</a:t>
            </a:r>
            <a:endParaRPr lang="en-US" altLang="zh-CN" sz="1600" b="1" dirty="0">
              <a:solidFill>
                <a:schemeClr val="bg1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  <a:p>
            <a:r>
              <a:rPr lang="zh-CN" altLang="en-US" sz="1600" b="1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884594" y="1790859"/>
            <a:ext cx="108420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100" b="1">
                <a:solidFill>
                  <a:schemeClr val="bg1"/>
                </a:solidFill>
                <a:latin typeface="Trajan Pro 3" panose="02020502050503020301" pitchFamily="18" charset="0"/>
              </a:defRPr>
            </a:lvl1pPr>
          </a:lstStyle>
          <a:p>
            <a:r>
              <a:rPr lang="en-US" altLang="zh-CN" dirty="0"/>
              <a:t>JIYUE</a:t>
            </a:r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6766" y="1268760"/>
            <a:ext cx="432048" cy="417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9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42"/>
            <a:ext cx="12192000" cy="68537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0976"/>
            <a:ext cx="2313454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烧</a:t>
            </a:r>
          </a:p>
        </p:txBody>
      </p:sp>
      <p:sp>
        <p:nvSpPr>
          <p:cNvPr id="4" name="矩形 3"/>
          <p:cNvSpPr/>
          <p:nvPr/>
        </p:nvSpPr>
        <p:spPr>
          <a:xfrm>
            <a:off x="6600056" y="1935738"/>
            <a:ext cx="1787669" cy="20159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5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塔</a:t>
            </a:r>
          </a:p>
        </p:txBody>
      </p:sp>
      <p:sp>
        <p:nvSpPr>
          <p:cNvPr id="5" name="矩形 4"/>
          <p:cNvSpPr/>
          <p:nvPr/>
        </p:nvSpPr>
        <p:spPr>
          <a:xfrm>
            <a:off x="9040740" y="1501785"/>
            <a:ext cx="216024" cy="156966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巷弄飘菜香，</a:t>
            </a:r>
          </a:p>
        </p:txBody>
      </p:sp>
      <p:sp>
        <p:nvSpPr>
          <p:cNvPr id="7" name="矩形 6"/>
          <p:cNvSpPr/>
          <p:nvPr/>
        </p:nvSpPr>
        <p:spPr>
          <a:xfrm>
            <a:off x="8679847" y="2667209"/>
            <a:ext cx="525398" cy="206210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儿童聚瓦结塔燃</a:t>
            </a:r>
            <a:endParaRPr lang="en-US" altLang="zh-CN" sz="1600" b="1" dirty="0">
              <a:solidFill>
                <a:schemeClr val="bg1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  <a:p>
            <a:r>
              <a:rPr lang="zh-CN" altLang="en-US" sz="1600" b="1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996312" y="2369592"/>
            <a:ext cx="105503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100" b="1">
                <a:solidFill>
                  <a:schemeClr val="bg1"/>
                </a:solidFill>
                <a:latin typeface="Trajan Pro 3" panose="02020502050503020301" pitchFamily="18" charset="0"/>
              </a:defRPr>
            </a:lvl1pPr>
          </a:lstStyle>
          <a:p>
            <a:r>
              <a:rPr lang="en-US" altLang="zh-CN" dirty="0"/>
              <a:t>SHAO</a:t>
            </a:r>
          </a:p>
          <a:p>
            <a:r>
              <a:rPr lang="en-US" altLang="zh-CN" dirty="0"/>
              <a:t>TA</a:t>
            </a:r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4530" y="1025113"/>
            <a:ext cx="432048" cy="417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755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42"/>
            <a:ext cx="12192000" cy="68537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1157098"/>
            <a:ext cx="2313454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燃</a:t>
            </a:r>
          </a:p>
        </p:txBody>
      </p:sp>
      <p:sp>
        <p:nvSpPr>
          <p:cNvPr id="4" name="矩形 3"/>
          <p:cNvSpPr/>
          <p:nvPr/>
        </p:nvSpPr>
        <p:spPr>
          <a:xfrm>
            <a:off x="7422073" y="2796008"/>
            <a:ext cx="1787669" cy="20159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5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灯</a:t>
            </a:r>
          </a:p>
        </p:txBody>
      </p:sp>
      <p:sp>
        <p:nvSpPr>
          <p:cNvPr id="5" name="矩形 4"/>
          <p:cNvSpPr/>
          <p:nvPr/>
        </p:nvSpPr>
        <p:spPr>
          <a:xfrm>
            <a:off x="9311526" y="2333990"/>
            <a:ext cx="360040" cy="403187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拜月烧塔迎中秋，燃灯祈福踏歌舞，</a:t>
            </a:r>
          </a:p>
        </p:txBody>
      </p:sp>
      <p:sp>
        <p:nvSpPr>
          <p:cNvPr id="7" name="矩形 6"/>
          <p:cNvSpPr/>
          <p:nvPr/>
        </p:nvSpPr>
        <p:spPr>
          <a:xfrm>
            <a:off x="8932577" y="3645024"/>
            <a:ext cx="378949" cy="156966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花灯传团圆。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666260" y="3389908"/>
            <a:ext cx="111543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100" b="1">
                <a:solidFill>
                  <a:schemeClr val="bg1"/>
                </a:solidFill>
                <a:latin typeface="Trajan Pro 3" panose="02020502050503020301" pitchFamily="18" charset="0"/>
              </a:defRPr>
            </a:lvl1pPr>
          </a:lstStyle>
          <a:p>
            <a:pPr algn="r"/>
            <a:r>
              <a:rPr lang="en-US" altLang="zh-CN" dirty="0"/>
              <a:t>RAN</a:t>
            </a:r>
          </a:p>
          <a:p>
            <a:pPr algn="r"/>
            <a:r>
              <a:rPr lang="en-US" altLang="zh-CN" dirty="0"/>
              <a:t>DENG</a:t>
            </a:r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7690" y="1868719"/>
            <a:ext cx="432048" cy="417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359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5286" y="2023973"/>
            <a:ext cx="2313454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猜</a:t>
            </a:r>
          </a:p>
        </p:txBody>
      </p:sp>
      <p:sp>
        <p:nvSpPr>
          <p:cNvPr id="5" name="矩形 4"/>
          <p:cNvSpPr/>
          <p:nvPr/>
        </p:nvSpPr>
        <p:spPr>
          <a:xfrm>
            <a:off x="2927648" y="3039979"/>
            <a:ext cx="1787669" cy="20159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5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谜</a:t>
            </a:r>
          </a:p>
        </p:txBody>
      </p:sp>
      <p:sp>
        <p:nvSpPr>
          <p:cNvPr id="6" name="矩形 5"/>
          <p:cNvSpPr/>
          <p:nvPr/>
        </p:nvSpPr>
        <p:spPr>
          <a:xfrm>
            <a:off x="4847030" y="1762706"/>
            <a:ext cx="360040" cy="255454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月渐满，美酒，喜乐，</a:t>
            </a:r>
          </a:p>
        </p:txBody>
      </p:sp>
      <p:sp>
        <p:nvSpPr>
          <p:cNvPr id="7" name="矩形 6"/>
          <p:cNvSpPr/>
          <p:nvPr/>
        </p:nvSpPr>
        <p:spPr>
          <a:xfrm>
            <a:off x="4450817" y="2916868"/>
            <a:ext cx="378949" cy="156966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笑语猜灯谜</a:t>
            </a:r>
            <a:endParaRPr lang="en-US" altLang="zh-CN" sz="1600" b="1" dirty="0">
              <a:solidFill>
                <a:schemeClr val="bg1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  <a:p>
            <a:r>
              <a:rPr lang="zh-CN" altLang="en-US" sz="1600" b="1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957860" y="2869208"/>
            <a:ext cx="74847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100" b="1">
                <a:solidFill>
                  <a:schemeClr val="bg1"/>
                </a:solidFill>
                <a:latin typeface="Trajan Pro 3" panose="02020502050503020301" pitchFamily="18" charset="0"/>
              </a:defRPr>
            </a:lvl1pPr>
          </a:lstStyle>
          <a:p>
            <a:pPr algn="r"/>
            <a:r>
              <a:rPr lang="en-US" altLang="zh-CN" dirty="0"/>
              <a:t>CAI</a:t>
            </a:r>
          </a:p>
          <a:p>
            <a:pPr algn="r"/>
            <a:r>
              <a:rPr lang="en-US" altLang="zh-CN" dirty="0"/>
              <a:t>MI</a:t>
            </a:r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2937" y="2923388"/>
            <a:ext cx="432048" cy="417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255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69780" y="249715"/>
            <a:ext cx="2313454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熬</a:t>
            </a:r>
          </a:p>
        </p:txBody>
      </p:sp>
      <p:sp>
        <p:nvSpPr>
          <p:cNvPr id="4" name="矩形 3"/>
          <p:cNvSpPr/>
          <p:nvPr/>
        </p:nvSpPr>
        <p:spPr>
          <a:xfrm>
            <a:off x="7980739" y="2349168"/>
            <a:ext cx="1787669" cy="20159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5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夜</a:t>
            </a:r>
          </a:p>
        </p:txBody>
      </p:sp>
      <p:sp>
        <p:nvSpPr>
          <p:cNvPr id="6" name="矩形 5"/>
          <p:cNvSpPr/>
          <p:nvPr/>
        </p:nvSpPr>
        <p:spPr>
          <a:xfrm>
            <a:off x="10051867" y="3179720"/>
            <a:ext cx="360040" cy="206210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流光容易把人抛，</a:t>
            </a:r>
          </a:p>
        </p:txBody>
      </p:sp>
      <p:sp>
        <p:nvSpPr>
          <p:cNvPr id="7" name="矩形 6"/>
          <p:cNvSpPr/>
          <p:nvPr/>
        </p:nvSpPr>
        <p:spPr>
          <a:xfrm>
            <a:off x="9704633" y="3716744"/>
            <a:ext cx="378949" cy="156966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相聚不忍分，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268166" y="2769845"/>
            <a:ext cx="104983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100" b="1">
                <a:solidFill>
                  <a:schemeClr val="bg1"/>
                </a:solidFill>
                <a:latin typeface="Trajan Pro 3" panose="02020502050503020301" pitchFamily="18" charset="0"/>
              </a:defRPr>
            </a:lvl1pPr>
          </a:lstStyle>
          <a:p>
            <a:r>
              <a:rPr lang="en-US" altLang="zh-CN" dirty="0"/>
              <a:t>AOYE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357399" y="4029093"/>
            <a:ext cx="378949" cy="156966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熬夜盼长寿</a:t>
            </a:r>
            <a:endParaRPr lang="en-US" altLang="zh-CN" sz="1600" b="1" dirty="0">
              <a:solidFill>
                <a:schemeClr val="bg1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  <a:p>
            <a:r>
              <a:rPr lang="zh-CN" altLang="en-US" sz="1600" b="1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1909" y="3213675"/>
            <a:ext cx="432048" cy="417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53271" y="1977807"/>
            <a:ext cx="2313454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偷</a:t>
            </a:r>
          </a:p>
        </p:txBody>
      </p:sp>
      <p:sp>
        <p:nvSpPr>
          <p:cNvPr id="4" name="矩形 3"/>
          <p:cNvSpPr/>
          <p:nvPr/>
        </p:nvSpPr>
        <p:spPr>
          <a:xfrm>
            <a:off x="7908731" y="3212976"/>
            <a:ext cx="1787669" cy="20159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5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菜</a:t>
            </a:r>
          </a:p>
        </p:txBody>
      </p:sp>
      <p:sp>
        <p:nvSpPr>
          <p:cNvPr id="6" name="矩形 5"/>
          <p:cNvSpPr/>
          <p:nvPr/>
        </p:nvSpPr>
        <p:spPr>
          <a:xfrm>
            <a:off x="10111074" y="1844824"/>
            <a:ext cx="360040" cy="206210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少女偷菜求姻缘：</a:t>
            </a:r>
          </a:p>
        </p:txBody>
      </p:sp>
      <p:sp>
        <p:nvSpPr>
          <p:cNvPr id="7" name="矩形 6"/>
          <p:cNvSpPr/>
          <p:nvPr/>
        </p:nvSpPr>
        <p:spPr>
          <a:xfrm>
            <a:off x="9768062" y="2725513"/>
            <a:ext cx="378949" cy="206210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偷着葱，嫁好郎；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884616" y="2819501"/>
            <a:ext cx="87370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100" b="1">
                <a:solidFill>
                  <a:schemeClr val="bg1"/>
                </a:solidFill>
                <a:latin typeface="Trajan Pro 3" panose="02020502050503020301" pitchFamily="18" charset="0"/>
              </a:defRPr>
            </a:lvl1pPr>
          </a:lstStyle>
          <a:p>
            <a:pPr algn="r"/>
            <a:r>
              <a:rPr lang="en-US" altLang="zh-CN" dirty="0"/>
              <a:t>TOU</a:t>
            </a:r>
          </a:p>
          <a:p>
            <a:pPr algn="r"/>
            <a:r>
              <a:rPr lang="en-US" altLang="zh-CN" dirty="0"/>
              <a:t>CAI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425050" y="3305890"/>
            <a:ext cx="378949" cy="206210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偷着菜，嫁好婿</a:t>
            </a:r>
            <a:endParaRPr lang="en-US" altLang="zh-CN" sz="1600" b="1" dirty="0">
              <a:solidFill>
                <a:schemeClr val="bg1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  <a:p>
            <a:r>
              <a:rPr lang="zh-CN" altLang="en-US" sz="1600" b="1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9394" y="2836302"/>
            <a:ext cx="432048" cy="417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292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0125" y="-24642"/>
            <a:ext cx="2313454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吃</a:t>
            </a:r>
          </a:p>
        </p:txBody>
      </p:sp>
      <p:sp>
        <p:nvSpPr>
          <p:cNvPr id="5" name="矩形 4"/>
          <p:cNvSpPr/>
          <p:nvPr/>
        </p:nvSpPr>
        <p:spPr>
          <a:xfrm>
            <a:off x="8809744" y="1209864"/>
            <a:ext cx="1787669" cy="20159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5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月</a:t>
            </a:r>
          </a:p>
        </p:txBody>
      </p:sp>
      <p:sp>
        <p:nvSpPr>
          <p:cNvPr id="6" name="矩形 5"/>
          <p:cNvSpPr/>
          <p:nvPr/>
        </p:nvSpPr>
        <p:spPr>
          <a:xfrm>
            <a:off x="10525693" y="2856904"/>
            <a:ext cx="360040" cy="255454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秋虫鸣唱，秋诗篇篇，</a:t>
            </a:r>
          </a:p>
        </p:txBody>
      </p:sp>
      <p:sp>
        <p:nvSpPr>
          <p:cNvPr id="7" name="矩形 6"/>
          <p:cNvSpPr/>
          <p:nvPr/>
        </p:nvSpPr>
        <p:spPr>
          <a:xfrm>
            <a:off x="10172352" y="2104594"/>
            <a:ext cx="460630" cy="258532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月下餐桌</a:t>
            </a:r>
            <a:endParaRPr lang="en-US" altLang="zh-CN" sz="1600" b="1" dirty="0">
              <a:solidFill>
                <a:schemeClr val="bg1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  <a:p>
            <a:r>
              <a:rPr lang="zh-CN" altLang="en-US" sz="1600" b="1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，暖心暖胃</a:t>
            </a:r>
            <a:endParaRPr lang="en-US" altLang="zh-CN" sz="1600" b="1" dirty="0">
              <a:solidFill>
                <a:schemeClr val="bg1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  <a:p>
            <a:r>
              <a:rPr lang="zh-CN" altLang="en-US" sz="1600" b="1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。</a:t>
            </a:r>
            <a:endParaRPr lang="en-US" altLang="zh-CN" sz="1600" b="1" dirty="0">
              <a:solidFill>
                <a:schemeClr val="bg1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28241" y="3833912"/>
            <a:ext cx="1016817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100" b="1">
                <a:solidFill>
                  <a:schemeClr val="bg1"/>
                </a:solidFill>
                <a:latin typeface="Trajan Pro 3" panose="02020502050503020301" pitchFamily="18" charset="0"/>
              </a:defRPr>
            </a:lvl1pPr>
          </a:lstStyle>
          <a:p>
            <a:r>
              <a:rPr lang="en-US" altLang="zh-CN" dirty="0"/>
              <a:t>CHI</a:t>
            </a:r>
          </a:p>
          <a:p>
            <a:r>
              <a:rPr lang="en-US" altLang="zh-CN" dirty="0"/>
              <a:t>YUE</a:t>
            </a:r>
          </a:p>
          <a:p>
            <a:r>
              <a:rPr lang="en-US" altLang="zh-CN" dirty="0"/>
              <a:t>BING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842819" y="1923083"/>
            <a:ext cx="2736647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99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饼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9337" y="3358817"/>
            <a:ext cx="432048" cy="417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790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2226" y="206058"/>
            <a:ext cx="2313454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饮</a:t>
            </a:r>
          </a:p>
        </p:txBody>
      </p:sp>
      <p:sp>
        <p:nvSpPr>
          <p:cNvPr id="4" name="矩形 3"/>
          <p:cNvSpPr/>
          <p:nvPr/>
        </p:nvSpPr>
        <p:spPr>
          <a:xfrm>
            <a:off x="2855640" y="1222152"/>
            <a:ext cx="1659429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桂</a:t>
            </a:r>
          </a:p>
        </p:txBody>
      </p:sp>
      <p:sp>
        <p:nvSpPr>
          <p:cNvPr id="5" name="矩形 4"/>
          <p:cNvSpPr/>
          <p:nvPr/>
        </p:nvSpPr>
        <p:spPr>
          <a:xfrm>
            <a:off x="1125825" y="4880347"/>
            <a:ext cx="2232248" cy="33855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聊过去，盼未来，</a:t>
            </a:r>
          </a:p>
        </p:txBody>
      </p:sp>
      <p:sp>
        <p:nvSpPr>
          <p:cNvPr id="7" name="矩形 6"/>
          <p:cNvSpPr/>
          <p:nvPr/>
        </p:nvSpPr>
        <p:spPr>
          <a:xfrm>
            <a:off x="1768890" y="5281488"/>
            <a:ext cx="2605547" cy="33855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花好，月圆，人团圆。</a:t>
            </a:r>
            <a:endParaRPr lang="en-US" altLang="zh-CN" sz="1600" b="1" dirty="0">
              <a:solidFill>
                <a:schemeClr val="bg1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16141" y="3922812"/>
            <a:ext cx="156421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100" b="1">
                <a:solidFill>
                  <a:schemeClr val="bg1"/>
                </a:solidFill>
                <a:latin typeface="Trajan Pro 3" panose="02020502050503020301" pitchFamily="18" charset="0"/>
              </a:defRPr>
            </a:lvl1pPr>
          </a:lstStyle>
          <a:p>
            <a:pPr algn="r"/>
            <a:r>
              <a:rPr lang="en-US" altLang="zh-CN" dirty="0"/>
              <a:t>GUI HUA</a:t>
            </a:r>
          </a:p>
          <a:p>
            <a:pPr algn="r"/>
            <a:r>
              <a:rPr lang="en-US" altLang="zh-CN" dirty="0"/>
              <a:t>JIU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412235" y="2204864"/>
            <a:ext cx="1659429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花</a:t>
            </a:r>
          </a:p>
        </p:txBody>
      </p:sp>
      <p:sp>
        <p:nvSpPr>
          <p:cNvPr id="13" name="矩形 12"/>
          <p:cNvSpPr/>
          <p:nvPr/>
        </p:nvSpPr>
        <p:spPr>
          <a:xfrm>
            <a:off x="2711624" y="2641630"/>
            <a:ext cx="2313454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酒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9338" y="4331274"/>
            <a:ext cx="432048" cy="417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439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561</TotalTime>
  <Words>420</Words>
  <Application>Microsoft Office PowerPoint</Application>
  <PresentationFormat>宽屏</PresentationFormat>
  <Paragraphs>103</Paragraphs>
  <Slides>12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等线</vt:lpstr>
      <vt:lpstr>方正小标宋简体</vt:lpstr>
      <vt:lpstr>宋体</vt:lpstr>
      <vt:lpstr>微软雅黑</vt:lpstr>
      <vt:lpstr>禹卫书法行书简体
</vt:lpstr>
      <vt:lpstr>Arial</vt:lpstr>
      <vt:lpstr>Calibri</vt:lpstr>
      <vt:lpstr>Trajan Pro 3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52</cp:revision>
  <dcterms:created xsi:type="dcterms:W3CDTF">2016-09-12T07:47:50Z</dcterms:created>
  <dcterms:modified xsi:type="dcterms:W3CDTF">2017-09-23T15:00:34Z</dcterms:modified>
</cp:coreProperties>
</file>