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256" r:id="rId2"/>
    <p:sldId id="310" r:id="rId3"/>
    <p:sldId id="311" r:id="rId4"/>
    <p:sldId id="314" r:id="rId5"/>
    <p:sldId id="351" r:id="rId6"/>
    <p:sldId id="352" r:id="rId7"/>
    <p:sldId id="353" r:id="rId8"/>
    <p:sldId id="354" r:id="rId9"/>
    <p:sldId id="355" r:id="rId10"/>
    <p:sldId id="356" r:id="rId11"/>
    <p:sldId id="357" r:id="rId12"/>
    <p:sldId id="358" r:id="rId13"/>
    <p:sldId id="359" r:id="rId14"/>
    <p:sldId id="328" r:id="rId15"/>
    <p:sldId id="360" r:id="rId16"/>
    <p:sldId id="361" r:id="rId17"/>
    <p:sldId id="362" r:id="rId18"/>
    <p:sldId id="363" r:id="rId19"/>
    <p:sldId id="364" r:id="rId20"/>
    <p:sldId id="365" r:id="rId21"/>
    <p:sldId id="366" r:id="rId22"/>
    <p:sldId id="367" r:id="rId23"/>
    <p:sldId id="368" r:id="rId24"/>
    <p:sldId id="369" r:id="rId25"/>
    <p:sldId id="350" r:id="rId26"/>
    <p:sldId id="370" r:id="rId27"/>
    <p:sldId id="371" r:id="rId28"/>
    <p:sldId id="372" r:id="rId29"/>
    <p:sldId id="373" r:id="rId30"/>
    <p:sldId id="374" r:id="rId31"/>
    <p:sldId id="375" r:id="rId32"/>
    <p:sldId id="376" r:id="rId33"/>
    <p:sldId id="377" r:id="rId34"/>
    <p:sldId id="378" r:id="rId35"/>
    <p:sldId id="379" r:id="rId36"/>
    <p:sldId id="380" r:id="rId37"/>
    <p:sldId id="264" r:id="rId38"/>
    <p:sldId id="265" r:id="rId39"/>
    <p:sldId id="266" r:id="rId40"/>
    <p:sldId id="309" r:id="rId41"/>
    <p:sldId id="268" r:id="rId42"/>
    <p:sldId id="269" r:id="rId43"/>
    <p:sldId id="381" r:id="rId44"/>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B531"/>
    <a:srgbClr val="78B832"/>
    <a:srgbClr val="00BD3C"/>
    <a:srgbClr val="7CBF33"/>
    <a:srgbClr val="E6E6E6"/>
    <a:srgbClr val="92D050"/>
    <a:srgbClr val="F68426"/>
    <a:srgbClr val="FF4B4B"/>
    <a:srgbClr val="FF0000"/>
    <a:srgbClr val="CAE8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1" autoAdjust="0"/>
    <p:restoredTop sz="94660"/>
  </p:normalViewPr>
  <p:slideViewPr>
    <p:cSldViewPr>
      <p:cViewPr varScale="1">
        <p:scale>
          <a:sx n="74" d="100"/>
          <a:sy n="74" d="100"/>
        </p:scale>
        <p:origin x="576" y="66"/>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10/8/2017</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10/8/2017</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t>37</a:t>
            </a:fld>
            <a:endParaRPr lang="zh-CN" altLang="en-US"/>
          </a:p>
        </p:txBody>
      </p:sp>
    </p:spTree>
    <p:extLst>
      <p:ext uri="{BB962C8B-B14F-4D97-AF65-F5344CB8AC3E}">
        <p14:creationId xmlns:p14="http://schemas.microsoft.com/office/powerpoint/2010/main" val="3069043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F25E88F-9C7C-4316-9996-A37CDB1DFD2F}" type="slidenum">
              <a:rPr lang="en-US" smtClean="0"/>
              <a:t>39</a:t>
            </a:fld>
            <a:endParaRPr lang="en-US"/>
          </a:p>
        </p:txBody>
      </p:sp>
    </p:spTree>
    <p:extLst>
      <p:ext uri="{BB962C8B-B14F-4D97-AF65-F5344CB8AC3E}">
        <p14:creationId xmlns:p14="http://schemas.microsoft.com/office/powerpoint/2010/main" val="2643454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F25E88F-9C7C-4316-9996-A37CDB1DFD2F}" type="slidenum">
              <a:rPr lang="en-US" smtClean="0"/>
              <a:t>40</a:t>
            </a:fld>
            <a:endParaRPr lang="en-US"/>
          </a:p>
        </p:txBody>
      </p:sp>
    </p:spTree>
    <p:extLst>
      <p:ext uri="{BB962C8B-B14F-4D97-AF65-F5344CB8AC3E}">
        <p14:creationId xmlns:p14="http://schemas.microsoft.com/office/powerpoint/2010/main" val="26434540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634858" y="0"/>
            <a:ext cx="6560317" cy="6858000"/>
          </a:xfrm>
          <a:prstGeom prst="rect">
            <a:avLst/>
          </a:prstGeom>
        </p:spPr>
      </p:pic>
      <p:sp>
        <p:nvSpPr>
          <p:cNvPr id="6" name="矩形 5"/>
          <p:cNvSpPr/>
          <p:nvPr userDrawn="1"/>
        </p:nvSpPr>
        <p:spPr>
          <a:xfrm>
            <a:off x="0" y="5373216"/>
            <a:ext cx="12195175" cy="1484784"/>
          </a:xfrm>
          <a:prstGeom prst="rect">
            <a:avLst/>
          </a:prstGeom>
          <a:solidFill>
            <a:srgbClr val="00BD3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userDrawn="1"/>
        </p:nvCxnSpPr>
        <p:spPr>
          <a:xfrm>
            <a:off x="0" y="5373216"/>
            <a:ext cx="12195175" cy="0"/>
          </a:xfrm>
          <a:prstGeom prst="line">
            <a:avLst/>
          </a:prstGeom>
          <a:ln>
            <a:solidFill>
              <a:srgbClr val="00BD3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过渡页三">
    <p:spTree>
      <p:nvGrpSpPr>
        <p:cNvPr id="1" name=""/>
        <p:cNvGrpSpPr/>
        <p:nvPr/>
      </p:nvGrpSpPr>
      <p:grpSpPr>
        <a:xfrm>
          <a:off x="0" y="0"/>
          <a:ext cx="0" cy="0"/>
          <a:chOff x="0" y="0"/>
          <a:chExt cx="0" cy="0"/>
        </a:xfrm>
      </p:grpSpPr>
      <p:sp>
        <p:nvSpPr>
          <p:cNvPr id="2" name="TextBox 6"/>
          <p:cNvSpPr txBox="1"/>
          <p:nvPr userDrawn="1"/>
        </p:nvSpPr>
        <p:spPr>
          <a:xfrm>
            <a:off x="10839077" y="332656"/>
            <a:ext cx="1235174"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3" name="直接连接符 2"/>
          <p:cNvCxnSpPr/>
          <p:nvPr userDrawn="1"/>
        </p:nvCxnSpPr>
        <p:spPr>
          <a:xfrm>
            <a:off x="0" y="764704"/>
            <a:ext cx="1076597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flipV="1">
            <a:off x="10765978" y="332656"/>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flipV="1">
            <a:off x="10850115" y="475531"/>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11091290" y="6381328"/>
            <a:ext cx="982961"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7" name="TextBox 6"/>
          <p:cNvSpPr txBox="1"/>
          <p:nvPr userDrawn="1"/>
        </p:nvSpPr>
        <p:spPr>
          <a:xfrm>
            <a:off x="841003" y="332656"/>
            <a:ext cx="877163"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临时页</a:t>
            </a:r>
            <a:endParaRPr lang="zh-CN" altLang="en-US"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9" name="Picture 2" descr="C:\Documents and Settings\hp1\桌面\绿柱子标题.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94520" y="0"/>
            <a:ext cx="2636613" cy="68580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userDrawn="1"/>
        </p:nvSpPr>
        <p:spPr>
          <a:xfrm rot="20367856">
            <a:off x="1217121" y="5597985"/>
            <a:ext cx="1532792"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正文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第三章</a:t>
            </a:r>
            <a:endParaRPr lang="zh-CN" altLang="en-US" dirty="0">
              <a:solidFill>
                <a:schemeClr val="bg1"/>
              </a:solidFill>
              <a:latin typeface="微软雅黑" pitchFamily="34" charset="-122"/>
              <a:ea typeface="微软雅黑" pitchFamily="34" charset="-122"/>
            </a:endParaRPr>
          </a:p>
        </p:txBody>
      </p:sp>
      <p:sp>
        <p:nvSpPr>
          <p:cNvPr id="21" name="TextBox 20"/>
          <p:cNvSpPr txBox="1"/>
          <p:nvPr userDrawn="1"/>
        </p:nvSpPr>
        <p:spPr>
          <a:xfrm>
            <a:off x="11091290" y="6381328"/>
            <a:ext cx="982961"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2" name="TextBox 21"/>
          <p:cNvSpPr txBox="1"/>
          <p:nvPr userDrawn="1"/>
        </p:nvSpPr>
        <p:spPr>
          <a:xfrm rot="20367856">
            <a:off x="685989" y="1309847"/>
            <a:ext cx="1800493" cy="369332"/>
          </a:xfrm>
          <a:prstGeom prst="rect">
            <a:avLst/>
          </a:prstGeom>
          <a:noFill/>
        </p:spPr>
        <p:txBody>
          <a:bodyPr wrap="none" rtlCol="0">
            <a:spAutoFit/>
          </a:bodyPr>
          <a:lstStyle/>
          <a:p>
            <a:r>
              <a:rPr lang="zh-CN" altLang="en-US" dirty="0" smtClean="0">
                <a:solidFill>
                  <a:schemeClr val="bg1">
                    <a:lumMod val="95000"/>
                  </a:schemeClr>
                </a:solidFill>
                <a:latin typeface="微软雅黑" pitchFamily="34" charset="-122"/>
                <a:ea typeface="微软雅黑" pitchFamily="34" charset="-122"/>
              </a:rPr>
              <a:t>为何要制定计划</a:t>
            </a:r>
            <a:endParaRPr lang="zh-CN" altLang="en-US" dirty="0">
              <a:solidFill>
                <a:schemeClr val="bg1">
                  <a:lumMod val="95000"/>
                </a:schemeClr>
              </a:solidFill>
              <a:latin typeface="微软雅黑" pitchFamily="34" charset="-122"/>
              <a:ea typeface="微软雅黑" pitchFamily="34" charset="-122"/>
            </a:endParaRPr>
          </a:p>
        </p:txBody>
      </p:sp>
      <p:sp>
        <p:nvSpPr>
          <p:cNvPr id="23" name="TextBox 22"/>
          <p:cNvSpPr txBox="1"/>
          <p:nvPr userDrawn="1"/>
        </p:nvSpPr>
        <p:spPr>
          <a:xfrm rot="20367856">
            <a:off x="801405" y="2648659"/>
            <a:ext cx="1569660"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计划知识概述</a:t>
            </a:r>
            <a:endParaRPr lang="zh-CN" altLang="en-US" dirty="0">
              <a:solidFill>
                <a:schemeClr val="bg1"/>
              </a:solidFill>
              <a:latin typeface="微软雅黑" pitchFamily="34" charset="-122"/>
              <a:ea typeface="微软雅黑" pitchFamily="34" charset="-122"/>
            </a:endParaRPr>
          </a:p>
        </p:txBody>
      </p:sp>
      <p:sp>
        <p:nvSpPr>
          <p:cNvPr id="24" name="TextBox 23"/>
          <p:cNvSpPr txBox="1"/>
          <p:nvPr userDrawn="1"/>
        </p:nvSpPr>
        <p:spPr>
          <a:xfrm rot="20367856">
            <a:off x="724461" y="3994041"/>
            <a:ext cx="1723549" cy="400110"/>
          </a:xfrm>
          <a:prstGeom prst="rect">
            <a:avLst/>
          </a:prstGeom>
          <a:noFill/>
        </p:spPr>
        <p:txBody>
          <a:bodyPr wrap="none" rtlCol="0">
            <a:spAutoFit/>
          </a:bodyPr>
          <a:lstStyle/>
          <a:p>
            <a:r>
              <a:rPr lang="zh-CN" altLang="en-US" sz="2000" b="1" dirty="0" smtClean="0">
                <a:solidFill>
                  <a:schemeClr val="bg1"/>
                </a:solidFill>
                <a:latin typeface="微软雅黑" pitchFamily="34" charset="-122"/>
                <a:ea typeface="微软雅黑" pitchFamily="34" charset="-122"/>
              </a:rPr>
              <a:t>制定计划步骤</a:t>
            </a:r>
            <a:endParaRPr lang="zh-CN" altLang="en-US" sz="2000" b="1" dirty="0">
              <a:solidFill>
                <a:schemeClr val="bg1"/>
              </a:solidFill>
              <a:latin typeface="微软雅黑" pitchFamily="34" charset="-122"/>
              <a:ea typeface="微软雅黑" pitchFamily="34" charset="-122"/>
            </a:endParaRPr>
          </a:p>
        </p:txBody>
      </p:sp>
      <p:sp>
        <p:nvSpPr>
          <p:cNvPr id="12" name="TextBox 6"/>
          <p:cNvSpPr txBox="1"/>
          <p:nvPr userDrawn="1"/>
        </p:nvSpPr>
        <p:spPr>
          <a:xfrm>
            <a:off x="10839077" y="332656"/>
            <a:ext cx="1235174"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3" name="直接连接符 12"/>
          <p:cNvCxnSpPr/>
          <p:nvPr userDrawn="1"/>
        </p:nvCxnSpPr>
        <p:spPr>
          <a:xfrm flipV="1">
            <a:off x="10692953"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850115"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备份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备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5744692"/>
      </p:ext>
    </p:extLst>
  </p:cSld>
  <p:clrMapOvr>
    <a:masterClrMapping/>
  </p:clrMapOvr>
  <p:transition spd="slow">
    <p:push dir="u"/>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最后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1048575"/>
      </p:ext>
    </p:extLst>
  </p:cSld>
  <p:clrMapOvr>
    <a:masterClrMapping/>
  </p:clrMapOvr>
  <p:transition spd="slow">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6"/>
          <p:cNvSpPr txBox="1"/>
          <p:nvPr userDrawn="1"/>
        </p:nvSpPr>
        <p:spPr>
          <a:xfrm>
            <a:off x="10839077" y="332656"/>
            <a:ext cx="1235174"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1" name="直接连接符 10"/>
          <p:cNvCxnSpPr/>
          <p:nvPr userDrawn="1"/>
        </p:nvCxnSpPr>
        <p:spPr>
          <a:xfrm>
            <a:off x="0" y="764704"/>
            <a:ext cx="1076597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V="1">
            <a:off x="10765978" y="332656"/>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V="1">
            <a:off x="10850115" y="475531"/>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11091290" y="6381328"/>
            <a:ext cx="982961"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5" name="TextBox 4"/>
          <p:cNvSpPr txBox="1"/>
          <p:nvPr userDrawn="1"/>
        </p:nvSpPr>
        <p:spPr>
          <a:xfrm>
            <a:off x="841003" y="332656"/>
            <a:ext cx="877163"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目录页</a:t>
            </a:r>
            <a:endParaRPr lang="zh-CN" altLang="en-US"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79512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21" name="TextBox 6"/>
          <p:cNvSpPr txBox="1"/>
          <p:nvPr userDrawn="1"/>
        </p:nvSpPr>
        <p:spPr>
          <a:xfrm>
            <a:off x="10839077" y="332656"/>
            <a:ext cx="1235174"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2" name="直接连接符 21"/>
          <p:cNvCxnSpPr/>
          <p:nvPr userDrawn="1"/>
        </p:nvCxnSpPr>
        <p:spPr>
          <a:xfrm>
            <a:off x="0" y="764704"/>
            <a:ext cx="1076597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V="1">
            <a:off x="10765978" y="332656"/>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V="1">
            <a:off x="10850115" y="475531"/>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userDrawn="1"/>
        </p:nvSpPr>
        <p:spPr>
          <a:xfrm>
            <a:off x="11091290" y="6381328"/>
            <a:ext cx="982961"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6" name="TextBox 25"/>
          <p:cNvSpPr txBox="1"/>
          <p:nvPr userDrawn="1"/>
        </p:nvSpPr>
        <p:spPr>
          <a:xfrm>
            <a:off x="841003" y="332656"/>
            <a:ext cx="877163"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过渡页</a:t>
            </a:r>
            <a:endParaRPr lang="zh-CN" altLang="en-US" dirty="0">
              <a:solidFill>
                <a:schemeClr val="bg1">
                  <a:lumMod val="50000"/>
                </a:schemeClr>
              </a:solidFill>
              <a:latin typeface="微软雅黑" pitchFamily="34" charset="-122"/>
              <a:ea typeface="微软雅黑" pitchFamily="34" charset="-122"/>
            </a:endParaRPr>
          </a:p>
        </p:txBody>
      </p:sp>
      <p:sp>
        <p:nvSpPr>
          <p:cNvPr id="27" name="矩形 26"/>
          <p:cNvSpPr/>
          <p:nvPr userDrawn="1"/>
        </p:nvSpPr>
        <p:spPr>
          <a:xfrm>
            <a:off x="909041" y="1940206"/>
            <a:ext cx="5404570" cy="3049597"/>
          </a:xfrm>
          <a:prstGeom prst="rect">
            <a:avLst/>
          </a:prstGeom>
          <a:solidFill>
            <a:srgbClr val="92D050">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440"/>
            <a:endParaRPr lang="zh-CN" altLang="en-US">
              <a:solidFill>
                <a:schemeClr val="lt1"/>
              </a:solidFill>
            </a:endParaRPr>
          </a:p>
        </p:txBody>
      </p:sp>
      <p:sp>
        <p:nvSpPr>
          <p:cNvPr id="28" name="矩形 27"/>
          <p:cNvSpPr/>
          <p:nvPr userDrawn="1"/>
        </p:nvSpPr>
        <p:spPr>
          <a:xfrm>
            <a:off x="6313611" y="1844824"/>
            <a:ext cx="288032" cy="3240360"/>
          </a:xfrm>
          <a:prstGeom prst="rect">
            <a:avLst/>
          </a:prstGeom>
          <a:solidFill>
            <a:srgbClr val="92D050">
              <a:alpha val="8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6817667" y="2902878"/>
            <a:ext cx="4536504" cy="21600"/>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625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400"/>
                                        <p:tgtEl>
                                          <p:spTgt spid="2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
                                        <p:tgtEl>
                                          <p:spTgt spid="27"/>
                                        </p:tgtEl>
                                      </p:cBhvr>
                                    </p:animEffect>
                                  </p:childTnLst>
                                </p:cTn>
                              </p:par>
                              <p:par>
                                <p:cTn id="11" presetID="22" presetClass="entr" presetSubtype="8" fill="hold" grpId="0" nodeType="withEffect">
                                  <p:stCondLst>
                                    <p:cond delay="20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4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一章">
    <p:spTree>
      <p:nvGrpSpPr>
        <p:cNvPr id="1" name=""/>
        <p:cNvGrpSpPr/>
        <p:nvPr/>
      </p:nvGrpSpPr>
      <p:grpSpPr>
        <a:xfrm>
          <a:off x="0" y="0"/>
          <a:ext cx="0" cy="0"/>
          <a:chOff x="0" y="0"/>
          <a:chExt cx="0" cy="0"/>
        </a:xfrm>
      </p:grpSpPr>
      <p:sp>
        <p:nvSpPr>
          <p:cNvPr id="8" name="TextBox 6"/>
          <p:cNvSpPr txBox="1"/>
          <p:nvPr userDrawn="1"/>
        </p:nvSpPr>
        <p:spPr>
          <a:xfrm>
            <a:off x="10839077" y="332656"/>
            <a:ext cx="1235174"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18" name="Picture 2" descr="C:\Documents and Settings\hp1\桌面\绿柱子标题.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94520" y="0"/>
            <a:ext cx="26366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rot="20367856">
            <a:off x="1217121" y="5597985"/>
            <a:ext cx="1532792"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正文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第一章</a:t>
            </a:r>
            <a:endParaRPr lang="zh-CN" altLang="en-US" dirty="0">
              <a:solidFill>
                <a:schemeClr val="bg1"/>
              </a:solidFill>
              <a:latin typeface="微软雅黑" pitchFamily="34" charset="-122"/>
              <a:ea typeface="微软雅黑" pitchFamily="34" charset="-122"/>
            </a:endParaRPr>
          </a:p>
        </p:txBody>
      </p:sp>
      <p:sp>
        <p:nvSpPr>
          <p:cNvPr id="26" name="TextBox 25"/>
          <p:cNvSpPr txBox="1"/>
          <p:nvPr userDrawn="1"/>
        </p:nvSpPr>
        <p:spPr>
          <a:xfrm>
            <a:off x="11091290" y="6381328"/>
            <a:ext cx="982961"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7" name="TextBox 26"/>
          <p:cNvSpPr txBox="1"/>
          <p:nvPr userDrawn="1"/>
        </p:nvSpPr>
        <p:spPr>
          <a:xfrm rot="20367856">
            <a:off x="596221" y="1294458"/>
            <a:ext cx="1980029" cy="400110"/>
          </a:xfrm>
          <a:prstGeom prst="rect">
            <a:avLst/>
          </a:prstGeom>
          <a:noFill/>
        </p:spPr>
        <p:txBody>
          <a:bodyPr wrap="none" rtlCol="0">
            <a:spAutoFit/>
          </a:bodyPr>
          <a:lstStyle/>
          <a:p>
            <a:pPr marL="0" algn="l" defTabSz="914400" rtl="0" eaLnBrk="1" latinLnBrk="0" hangingPunct="1"/>
            <a:r>
              <a:rPr lang="zh-CN" altLang="en-US" sz="2000" b="1" kern="1200" dirty="0" smtClean="0">
                <a:solidFill>
                  <a:schemeClr val="bg1"/>
                </a:solidFill>
                <a:latin typeface="微软雅黑" pitchFamily="34" charset="-122"/>
                <a:ea typeface="微软雅黑" pitchFamily="34" charset="-122"/>
                <a:cs typeface="+mn-cs"/>
              </a:rPr>
              <a:t>为何要制定计划</a:t>
            </a:r>
            <a:endParaRPr lang="zh-CN" altLang="en-US" sz="2000" b="1" kern="1200" dirty="0">
              <a:solidFill>
                <a:schemeClr val="bg1"/>
              </a:solidFill>
              <a:latin typeface="微软雅黑" pitchFamily="34" charset="-122"/>
              <a:ea typeface="微软雅黑" pitchFamily="34" charset="-122"/>
              <a:cs typeface="+mn-cs"/>
            </a:endParaRPr>
          </a:p>
        </p:txBody>
      </p:sp>
      <p:sp>
        <p:nvSpPr>
          <p:cNvPr id="28" name="TextBox 27"/>
          <p:cNvSpPr txBox="1"/>
          <p:nvPr userDrawn="1"/>
        </p:nvSpPr>
        <p:spPr>
          <a:xfrm rot="20367856">
            <a:off x="801405" y="2648659"/>
            <a:ext cx="1569660"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计划知识概述</a:t>
            </a:r>
            <a:endParaRPr lang="zh-CN" altLang="en-US" dirty="0">
              <a:solidFill>
                <a:schemeClr val="bg1"/>
              </a:solidFill>
              <a:latin typeface="微软雅黑" pitchFamily="34" charset="-122"/>
              <a:ea typeface="微软雅黑" pitchFamily="34" charset="-122"/>
            </a:endParaRPr>
          </a:p>
        </p:txBody>
      </p:sp>
      <p:sp>
        <p:nvSpPr>
          <p:cNvPr id="29" name="TextBox 28"/>
          <p:cNvSpPr txBox="1"/>
          <p:nvPr userDrawn="1"/>
        </p:nvSpPr>
        <p:spPr>
          <a:xfrm rot="20367856">
            <a:off x="801405" y="4009430"/>
            <a:ext cx="1569660" cy="369332"/>
          </a:xfrm>
          <a:prstGeom prst="rect">
            <a:avLst/>
          </a:prstGeom>
          <a:noFill/>
        </p:spPr>
        <p:txBody>
          <a:bodyPr wrap="none" rtlCol="0">
            <a:spAutoFit/>
          </a:bodyPr>
          <a:lstStyle/>
          <a:p>
            <a:pPr marL="0" algn="l" defTabSz="914400" rtl="0" eaLnBrk="1" latinLnBrk="0" hangingPunct="1"/>
            <a:r>
              <a:rPr lang="zh-CN" altLang="en-US" sz="1800" kern="1200" dirty="0" smtClean="0">
                <a:solidFill>
                  <a:schemeClr val="bg1"/>
                </a:solidFill>
                <a:latin typeface="微软雅黑" pitchFamily="34" charset="-122"/>
                <a:ea typeface="微软雅黑" pitchFamily="34" charset="-122"/>
                <a:cs typeface="+mn-cs"/>
              </a:rPr>
              <a:t>制定计划步骤</a:t>
            </a:r>
            <a:endParaRPr lang="zh-CN" altLang="en-US" sz="1800" kern="1200" dirty="0">
              <a:solidFill>
                <a:schemeClr val="bg1"/>
              </a:solidFill>
              <a:latin typeface="微软雅黑" pitchFamily="34" charset="-122"/>
              <a:ea typeface="微软雅黑" pitchFamily="34" charset="-122"/>
              <a:cs typeface="+mn-cs"/>
            </a:endParaRPr>
          </a:p>
        </p:txBody>
      </p:sp>
      <p:cxnSp>
        <p:nvCxnSpPr>
          <p:cNvPr id="12" name="直接连接符 11"/>
          <p:cNvCxnSpPr/>
          <p:nvPr userDrawn="1"/>
        </p:nvCxnSpPr>
        <p:spPr>
          <a:xfrm flipV="1">
            <a:off x="10692953"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10850115"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9310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2" name="直接连接符 1"/>
          <p:cNvCxnSpPr/>
          <p:nvPr userDrawn="1"/>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Group 17"/>
          <p:cNvGrpSpPr>
            <a:grpSpLocks/>
          </p:cNvGrpSpPr>
          <p:nvPr userDrawn="1"/>
        </p:nvGrpSpPr>
        <p:grpSpPr bwMode="auto">
          <a:xfrm>
            <a:off x="3524362" y="980728"/>
            <a:ext cx="795338" cy="523875"/>
            <a:chOff x="0" y="0"/>
            <a:chExt cx="1800197" cy="1185420"/>
          </a:xfrm>
        </p:grpSpPr>
        <p:sp>
          <p:nvSpPr>
            <p:cNvPr id="4"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5"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02</a:t>
              </a:r>
              <a:endParaRPr lang="zh-CN" altLang="en-US" dirty="0">
                <a:ea typeface="宋体" pitchFamily="2" charset="-122"/>
              </a:endParaRPr>
            </a:p>
          </p:txBody>
        </p:sp>
        <p:sp>
          <p:nvSpPr>
            <p:cNvPr id="6"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7"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 name="Text Box 44"/>
          <p:cNvSpPr txBox="1">
            <a:spLocks noChangeArrowheads="1"/>
          </p:cNvSpPr>
          <p:nvPr userDrawn="1"/>
        </p:nvSpPr>
        <p:spPr bwMode="auto">
          <a:xfrm>
            <a:off x="4369395" y="1023119"/>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制定计划有什么好处</a:t>
            </a:r>
            <a:endParaRPr lang="en-US" altLang="zh-CN" sz="2400" b="1" dirty="0" smtClean="0">
              <a:solidFill>
                <a:srgbClr val="00BD3C"/>
              </a:solidFill>
            </a:endParaRPr>
          </a:p>
        </p:txBody>
      </p:sp>
      <p:sp>
        <p:nvSpPr>
          <p:cNvPr id="15" name="TextBox 6"/>
          <p:cNvSpPr txBox="1"/>
          <p:nvPr userDrawn="1"/>
        </p:nvSpPr>
        <p:spPr>
          <a:xfrm>
            <a:off x="10839077" y="332656"/>
            <a:ext cx="1235174"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16" name="Picture 2" descr="C:\Documents and Settings\hp1\桌面\绿柱子标题.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94520" y="0"/>
            <a:ext cx="26366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8"/>
          <p:cNvSpPr txBox="1"/>
          <p:nvPr userDrawn="1"/>
        </p:nvSpPr>
        <p:spPr>
          <a:xfrm rot="20367856">
            <a:off x="1217121" y="5597985"/>
            <a:ext cx="1532792"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正文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第一章</a:t>
            </a:r>
            <a:endParaRPr lang="zh-CN" altLang="en-US" dirty="0">
              <a:solidFill>
                <a:schemeClr val="bg1"/>
              </a:solidFill>
              <a:latin typeface="微软雅黑" pitchFamily="34" charset="-122"/>
              <a:ea typeface="微软雅黑" pitchFamily="34" charset="-122"/>
            </a:endParaRPr>
          </a:p>
        </p:txBody>
      </p:sp>
      <p:sp>
        <p:nvSpPr>
          <p:cNvPr id="18" name="TextBox 25"/>
          <p:cNvSpPr txBox="1"/>
          <p:nvPr userDrawn="1"/>
        </p:nvSpPr>
        <p:spPr>
          <a:xfrm>
            <a:off x="11091290" y="6381328"/>
            <a:ext cx="982961"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19" name="TextBox 26"/>
          <p:cNvSpPr txBox="1"/>
          <p:nvPr userDrawn="1"/>
        </p:nvSpPr>
        <p:spPr>
          <a:xfrm rot="20367856">
            <a:off x="596221" y="1294458"/>
            <a:ext cx="1980029" cy="400110"/>
          </a:xfrm>
          <a:prstGeom prst="rect">
            <a:avLst/>
          </a:prstGeom>
          <a:noFill/>
        </p:spPr>
        <p:txBody>
          <a:bodyPr wrap="none" rtlCol="0">
            <a:spAutoFit/>
          </a:bodyPr>
          <a:lstStyle/>
          <a:p>
            <a:pPr marL="0" algn="l" defTabSz="914400" rtl="0" eaLnBrk="1" latinLnBrk="0" hangingPunct="1"/>
            <a:r>
              <a:rPr lang="zh-CN" altLang="en-US" sz="2000" b="1" kern="1200" dirty="0" smtClean="0">
                <a:solidFill>
                  <a:schemeClr val="bg1"/>
                </a:solidFill>
                <a:latin typeface="微软雅黑" pitchFamily="34" charset="-122"/>
                <a:ea typeface="微软雅黑" pitchFamily="34" charset="-122"/>
                <a:cs typeface="+mn-cs"/>
              </a:rPr>
              <a:t>为何要制定计划</a:t>
            </a:r>
            <a:endParaRPr lang="zh-CN" altLang="en-US" sz="2000" b="1" kern="1200" dirty="0">
              <a:solidFill>
                <a:schemeClr val="bg1"/>
              </a:solidFill>
              <a:latin typeface="微软雅黑" pitchFamily="34" charset="-122"/>
              <a:ea typeface="微软雅黑" pitchFamily="34" charset="-122"/>
              <a:cs typeface="+mn-cs"/>
            </a:endParaRPr>
          </a:p>
        </p:txBody>
      </p:sp>
      <p:sp>
        <p:nvSpPr>
          <p:cNvPr id="20" name="TextBox 27"/>
          <p:cNvSpPr txBox="1"/>
          <p:nvPr userDrawn="1"/>
        </p:nvSpPr>
        <p:spPr>
          <a:xfrm rot="20367856">
            <a:off x="801405" y="2648659"/>
            <a:ext cx="1569660"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计划知识概述</a:t>
            </a:r>
            <a:endParaRPr lang="zh-CN" altLang="en-US" dirty="0">
              <a:solidFill>
                <a:schemeClr val="bg1"/>
              </a:solidFill>
              <a:latin typeface="微软雅黑" pitchFamily="34" charset="-122"/>
              <a:ea typeface="微软雅黑" pitchFamily="34" charset="-122"/>
            </a:endParaRPr>
          </a:p>
        </p:txBody>
      </p:sp>
      <p:sp>
        <p:nvSpPr>
          <p:cNvPr id="21" name="TextBox 28"/>
          <p:cNvSpPr txBox="1"/>
          <p:nvPr userDrawn="1"/>
        </p:nvSpPr>
        <p:spPr>
          <a:xfrm rot="20367856">
            <a:off x="801405" y="4009430"/>
            <a:ext cx="1569660" cy="369332"/>
          </a:xfrm>
          <a:prstGeom prst="rect">
            <a:avLst/>
          </a:prstGeom>
          <a:noFill/>
        </p:spPr>
        <p:txBody>
          <a:bodyPr wrap="none" rtlCol="0">
            <a:spAutoFit/>
          </a:bodyPr>
          <a:lstStyle/>
          <a:p>
            <a:pPr marL="0" algn="l" defTabSz="914400" rtl="0" eaLnBrk="1" latinLnBrk="0" hangingPunct="1"/>
            <a:r>
              <a:rPr lang="zh-CN" altLang="en-US" sz="1800" kern="1200" dirty="0" smtClean="0">
                <a:solidFill>
                  <a:schemeClr val="bg1"/>
                </a:solidFill>
                <a:latin typeface="微软雅黑" pitchFamily="34" charset="-122"/>
                <a:ea typeface="微软雅黑" pitchFamily="34" charset="-122"/>
                <a:cs typeface="+mn-cs"/>
              </a:rPr>
              <a:t>制定计划步骤</a:t>
            </a:r>
            <a:endParaRPr lang="zh-CN" altLang="en-US" sz="1800" kern="1200" dirty="0">
              <a:solidFill>
                <a:schemeClr val="bg1"/>
              </a:solidFill>
              <a:latin typeface="微软雅黑" pitchFamily="34" charset="-122"/>
              <a:ea typeface="微软雅黑" pitchFamily="34" charset="-122"/>
              <a:cs typeface="+mn-cs"/>
            </a:endParaRPr>
          </a:p>
        </p:txBody>
      </p:sp>
      <p:cxnSp>
        <p:nvCxnSpPr>
          <p:cNvPr id="22" name="直接连接符 21"/>
          <p:cNvCxnSpPr/>
          <p:nvPr userDrawn="1"/>
        </p:nvCxnSpPr>
        <p:spPr>
          <a:xfrm flipV="1">
            <a:off x="10692953"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10850115"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0455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TextBox 3"/>
          <p:cNvSpPr txBox="1"/>
          <p:nvPr userDrawn="1"/>
        </p:nvSpPr>
        <p:spPr>
          <a:xfrm>
            <a:off x="10310055" y="6301755"/>
            <a:ext cx="800219" cy="338554"/>
          </a:xfrm>
          <a:prstGeom prst="rect">
            <a:avLst/>
          </a:prstGeom>
          <a:noFill/>
        </p:spPr>
        <p:txBody>
          <a:bodyPr wrap="none" rtlCol="0">
            <a:spAutoFit/>
          </a:bodyPr>
          <a:lstStyle/>
          <a:p>
            <a:r>
              <a:rPr lang="zh-CN" altLang="en-US" sz="1600" b="0" dirty="0" smtClean="0">
                <a:solidFill>
                  <a:srgbClr val="0070C0"/>
                </a:solidFill>
                <a:latin typeface="微软雅黑" pitchFamily="34" charset="-122"/>
                <a:ea typeface="微软雅黑" pitchFamily="34" charset="-122"/>
              </a:rPr>
              <a:t>过渡页</a:t>
            </a:r>
            <a:endParaRPr lang="zh-CN" altLang="en-US" sz="1600" b="0" dirty="0">
              <a:solidFill>
                <a:srgbClr val="0070C0"/>
              </a:solidFill>
              <a:latin typeface="微软雅黑" pitchFamily="34" charset="-122"/>
              <a:ea typeface="微软雅黑" pitchFamily="34" charset="-122"/>
            </a:endParaRPr>
          </a:p>
        </p:txBody>
      </p:sp>
      <p:cxnSp>
        <p:nvCxnSpPr>
          <p:cNvPr id="5" name="直接连接符 4"/>
          <p:cNvCxnSpPr/>
          <p:nvPr userDrawn="1"/>
        </p:nvCxnSpPr>
        <p:spPr>
          <a:xfrm>
            <a:off x="9553971" y="6471032"/>
            <a:ext cx="648072"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a:off x="11218286" y="6471032"/>
            <a:ext cx="648072" cy="0"/>
          </a:xfrm>
          <a:prstGeom prst="line">
            <a:avLst/>
          </a:prstGeo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1229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9" name="Picture 2" descr="C:\Documents and Settings\hp1\桌面\绿柱子标题.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94520" y="0"/>
            <a:ext cx="2636613" cy="68580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userDrawn="1"/>
        </p:nvSpPr>
        <p:spPr>
          <a:xfrm rot="20367856">
            <a:off x="1217121" y="5597985"/>
            <a:ext cx="1532792"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正文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第二章</a:t>
            </a:r>
            <a:endParaRPr lang="zh-CN" altLang="en-US" dirty="0">
              <a:solidFill>
                <a:schemeClr val="bg1"/>
              </a:solidFill>
              <a:latin typeface="微软雅黑" pitchFamily="34" charset="-122"/>
              <a:ea typeface="微软雅黑" pitchFamily="34" charset="-122"/>
            </a:endParaRPr>
          </a:p>
        </p:txBody>
      </p:sp>
      <p:sp>
        <p:nvSpPr>
          <p:cNvPr id="21" name="TextBox 20"/>
          <p:cNvSpPr txBox="1"/>
          <p:nvPr userDrawn="1"/>
        </p:nvSpPr>
        <p:spPr>
          <a:xfrm>
            <a:off x="11091290" y="6381328"/>
            <a:ext cx="982961"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2" name="TextBox 21"/>
          <p:cNvSpPr txBox="1"/>
          <p:nvPr userDrawn="1"/>
        </p:nvSpPr>
        <p:spPr>
          <a:xfrm rot="20367856">
            <a:off x="685989" y="1309847"/>
            <a:ext cx="1800493" cy="369332"/>
          </a:xfrm>
          <a:prstGeom prst="rect">
            <a:avLst/>
          </a:prstGeom>
          <a:noFill/>
        </p:spPr>
        <p:txBody>
          <a:bodyPr wrap="none" rtlCol="0">
            <a:spAutoFit/>
          </a:bodyPr>
          <a:lstStyle/>
          <a:p>
            <a:r>
              <a:rPr lang="zh-CN" altLang="en-US" dirty="0" smtClean="0">
                <a:solidFill>
                  <a:schemeClr val="bg1">
                    <a:lumMod val="95000"/>
                  </a:schemeClr>
                </a:solidFill>
                <a:latin typeface="微软雅黑" pitchFamily="34" charset="-122"/>
                <a:ea typeface="微软雅黑" pitchFamily="34" charset="-122"/>
              </a:rPr>
              <a:t>为何要制定计划</a:t>
            </a:r>
            <a:endParaRPr lang="zh-CN" altLang="en-US" dirty="0">
              <a:solidFill>
                <a:schemeClr val="bg1">
                  <a:lumMod val="95000"/>
                </a:schemeClr>
              </a:solidFill>
              <a:latin typeface="微软雅黑" pitchFamily="34" charset="-122"/>
              <a:ea typeface="微软雅黑" pitchFamily="34" charset="-122"/>
            </a:endParaRPr>
          </a:p>
        </p:txBody>
      </p:sp>
      <p:sp>
        <p:nvSpPr>
          <p:cNvPr id="23" name="TextBox 22"/>
          <p:cNvSpPr txBox="1"/>
          <p:nvPr userDrawn="1"/>
        </p:nvSpPr>
        <p:spPr>
          <a:xfrm rot="20367856">
            <a:off x="724461" y="2633270"/>
            <a:ext cx="1723549" cy="400110"/>
          </a:xfrm>
          <a:prstGeom prst="rect">
            <a:avLst/>
          </a:prstGeom>
          <a:noFill/>
        </p:spPr>
        <p:txBody>
          <a:bodyPr wrap="none" rtlCol="0">
            <a:spAutoFit/>
          </a:bodyPr>
          <a:lstStyle/>
          <a:p>
            <a:r>
              <a:rPr lang="zh-CN" altLang="en-US" sz="2000" b="1" kern="1200" dirty="0" smtClean="0">
                <a:solidFill>
                  <a:schemeClr val="bg1"/>
                </a:solidFill>
                <a:latin typeface="微软雅黑" pitchFamily="34" charset="-122"/>
                <a:ea typeface="微软雅黑" pitchFamily="34" charset="-122"/>
                <a:cs typeface="+mn-cs"/>
              </a:rPr>
              <a:t>计划知识概述</a:t>
            </a:r>
            <a:endParaRPr lang="zh-CN" altLang="en-US" sz="2000" b="1" kern="1200" dirty="0">
              <a:solidFill>
                <a:schemeClr val="bg1"/>
              </a:solidFill>
              <a:latin typeface="微软雅黑" pitchFamily="34" charset="-122"/>
              <a:ea typeface="微软雅黑" pitchFamily="34" charset="-122"/>
              <a:cs typeface="+mn-cs"/>
            </a:endParaRPr>
          </a:p>
        </p:txBody>
      </p:sp>
      <p:sp>
        <p:nvSpPr>
          <p:cNvPr id="24" name="TextBox 23"/>
          <p:cNvSpPr txBox="1"/>
          <p:nvPr userDrawn="1"/>
        </p:nvSpPr>
        <p:spPr>
          <a:xfrm rot="20367856">
            <a:off x="801405" y="4009430"/>
            <a:ext cx="1569660" cy="369332"/>
          </a:xfrm>
          <a:prstGeom prst="rect">
            <a:avLst/>
          </a:prstGeom>
          <a:noFill/>
        </p:spPr>
        <p:txBody>
          <a:bodyPr wrap="none" rtlCol="0">
            <a:spAutoFit/>
          </a:bodyPr>
          <a:lstStyle/>
          <a:p>
            <a:r>
              <a:rPr lang="zh-CN" altLang="en-US" sz="1800" kern="1200" dirty="0" smtClean="0">
                <a:solidFill>
                  <a:schemeClr val="bg1">
                    <a:lumMod val="95000"/>
                  </a:schemeClr>
                </a:solidFill>
                <a:latin typeface="微软雅黑" pitchFamily="34" charset="-122"/>
                <a:ea typeface="微软雅黑" pitchFamily="34" charset="-122"/>
                <a:cs typeface="+mn-cs"/>
              </a:rPr>
              <a:t>制定计划步骤</a:t>
            </a:r>
            <a:endParaRPr lang="zh-CN" altLang="en-US" sz="1800" kern="1200" dirty="0">
              <a:solidFill>
                <a:schemeClr val="bg1">
                  <a:lumMod val="95000"/>
                </a:schemeClr>
              </a:solidFill>
              <a:latin typeface="微软雅黑" pitchFamily="34" charset="-122"/>
              <a:ea typeface="微软雅黑" pitchFamily="34" charset="-122"/>
              <a:cs typeface="+mn-cs"/>
            </a:endParaRPr>
          </a:p>
        </p:txBody>
      </p:sp>
      <p:sp>
        <p:nvSpPr>
          <p:cNvPr id="12" name="TextBox 6"/>
          <p:cNvSpPr txBox="1"/>
          <p:nvPr userDrawn="1"/>
        </p:nvSpPr>
        <p:spPr>
          <a:xfrm>
            <a:off x="10839077" y="332656"/>
            <a:ext cx="1235174"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3" name="直接连接符 12"/>
          <p:cNvCxnSpPr/>
          <p:nvPr userDrawn="1"/>
        </p:nvCxnSpPr>
        <p:spPr>
          <a:xfrm flipV="1">
            <a:off x="10692953"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850115"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6" name="直接连接符 5"/>
          <p:cNvCxnSpPr/>
          <p:nvPr userDrawn="1"/>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 name="Group 17"/>
          <p:cNvGrpSpPr>
            <a:grpSpLocks/>
          </p:cNvGrpSpPr>
          <p:nvPr userDrawn="1"/>
        </p:nvGrpSpPr>
        <p:grpSpPr bwMode="auto">
          <a:xfrm>
            <a:off x="3524362" y="980728"/>
            <a:ext cx="795338" cy="523875"/>
            <a:chOff x="0" y="0"/>
            <a:chExt cx="1800197" cy="1185420"/>
          </a:xfrm>
        </p:grpSpPr>
        <p:sp>
          <p:nvSpPr>
            <p:cNvPr id="8"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9"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02</a:t>
              </a:r>
              <a:endParaRPr lang="zh-CN" altLang="en-US" dirty="0">
                <a:ea typeface="宋体" pitchFamily="2" charset="-122"/>
              </a:endParaRPr>
            </a:p>
          </p:txBody>
        </p:sp>
        <p:sp>
          <p:nvSpPr>
            <p:cNvPr id="10"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11"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 name="Text Box 44"/>
          <p:cNvSpPr txBox="1">
            <a:spLocks noChangeArrowheads="1"/>
          </p:cNvSpPr>
          <p:nvPr userDrawn="1"/>
        </p:nvSpPr>
        <p:spPr bwMode="auto">
          <a:xfrm>
            <a:off x="4369395" y="1023119"/>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计划的特点</a:t>
            </a:r>
            <a:endParaRPr lang="en-US" altLang="zh-CN" sz="2400" b="1" dirty="0" smtClean="0">
              <a:solidFill>
                <a:srgbClr val="00BD3C"/>
              </a:solidFill>
            </a:endParaRPr>
          </a:p>
        </p:txBody>
      </p:sp>
      <p:pic>
        <p:nvPicPr>
          <p:cNvPr id="13" name="Picture 2" descr="C:\Documents and Settings\hp1\桌面\绿柱子标题.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94520" y="0"/>
            <a:ext cx="2636613" cy="68580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9"/>
          <p:cNvSpPr txBox="1"/>
          <p:nvPr userDrawn="1"/>
        </p:nvSpPr>
        <p:spPr>
          <a:xfrm rot="20367856">
            <a:off x="1217121" y="5597985"/>
            <a:ext cx="1532792"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正文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第二章</a:t>
            </a:r>
            <a:endParaRPr lang="zh-CN" altLang="en-US" dirty="0">
              <a:solidFill>
                <a:schemeClr val="bg1"/>
              </a:solidFill>
              <a:latin typeface="微软雅黑" pitchFamily="34" charset="-122"/>
              <a:ea typeface="微软雅黑" pitchFamily="34" charset="-122"/>
            </a:endParaRPr>
          </a:p>
        </p:txBody>
      </p:sp>
      <p:sp>
        <p:nvSpPr>
          <p:cNvPr id="15" name="TextBox 20"/>
          <p:cNvSpPr txBox="1"/>
          <p:nvPr userDrawn="1"/>
        </p:nvSpPr>
        <p:spPr>
          <a:xfrm>
            <a:off x="11091290" y="6381328"/>
            <a:ext cx="982961"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16" name="TextBox 21"/>
          <p:cNvSpPr txBox="1"/>
          <p:nvPr userDrawn="1"/>
        </p:nvSpPr>
        <p:spPr>
          <a:xfrm rot="20367856">
            <a:off x="685989" y="1309847"/>
            <a:ext cx="1800493" cy="369332"/>
          </a:xfrm>
          <a:prstGeom prst="rect">
            <a:avLst/>
          </a:prstGeom>
          <a:noFill/>
        </p:spPr>
        <p:txBody>
          <a:bodyPr wrap="none" rtlCol="0">
            <a:spAutoFit/>
          </a:bodyPr>
          <a:lstStyle/>
          <a:p>
            <a:r>
              <a:rPr lang="zh-CN" altLang="en-US" dirty="0" smtClean="0">
                <a:solidFill>
                  <a:schemeClr val="bg1">
                    <a:lumMod val="95000"/>
                  </a:schemeClr>
                </a:solidFill>
                <a:latin typeface="微软雅黑" pitchFamily="34" charset="-122"/>
                <a:ea typeface="微软雅黑" pitchFamily="34" charset="-122"/>
              </a:rPr>
              <a:t>为何要制定计划</a:t>
            </a:r>
            <a:endParaRPr lang="zh-CN" altLang="en-US" dirty="0">
              <a:solidFill>
                <a:schemeClr val="bg1">
                  <a:lumMod val="95000"/>
                </a:schemeClr>
              </a:solidFill>
              <a:latin typeface="微软雅黑" pitchFamily="34" charset="-122"/>
              <a:ea typeface="微软雅黑" pitchFamily="34" charset="-122"/>
            </a:endParaRPr>
          </a:p>
        </p:txBody>
      </p:sp>
      <p:sp>
        <p:nvSpPr>
          <p:cNvPr id="17" name="TextBox 22"/>
          <p:cNvSpPr txBox="1"/>
          <p:nvPr userDrawn="1"/>
        </p:nvSpPr>
        <p:spPr>
          <a:xfrm rot="20367856">
            <a:off x="724461" y="2633270"/>
            <a:ext cx="1723549" cy="400110"/>
          </a:xfrm>
          <a:prstGeom prst="rect">
            <a:avLst/>
          </a:prstGeom>
          <a:noFill/>
        </p:spPr>
        <p:txBody>
          <a:bodyPr wrap="none" rtlCol="0">
            <a:spAutoFit/>
          </a:bodyPr>
          <a:lstStyle/>
          <a:p>
            <a:r>
              <a:rPr lang="zh-CN" altLang="en-US" sz="2000" b="1" kern="1200" dirty="0" smtClean="0">
                <a:solidFill>
                  <a:schemeClr val="bg1"/>
                </a:solidFill>
                <a:latin typeface="微软雅黑" pitchFamily="34" charset="-122"/>
                <a:ea typeface="微软雅黑" pitchFamily="34" charset="-122"/>
                <a:cs typeface="+mn-cs"/>
              </a:rPr>
              <a:t>计划知识概述</a:t>
            </a:r>
            <a:endParaRPr lang="zh-CN" altLang="en-US" sz="2000" b="1" kern="1200" dirty="0">
              <a:solidFill>
                <a:schemeClr val="bg1"/>
              </a:solidFill>
              <a:latin typeface="微软雅黑" pitchFamily="34" charset="-122"/>
              <a:ea typeface="微软雅黑" pitchFamily="34" charset="-122"/>
              <a:cs typeface="+mn-cs"/>
            </a:endParaRPr>
          </a:p>
        </p:txBody>
      </p:sp>
      <p:sp>
        <p:nvSpPr>
          <p:cNvPr id="18" name="TextBox 23"/>
          <p:cNvSpPr txBox="1"/>
          <p:nvPr userDrawn="1"/>
        </p:nvSpPr>
        <p:spPr>
          <a:xfrm rot="20367856">
            <a:off x="801405" y="4009430"/>
            <a:ext cx="1569660" cy="369332"/>
          </a:xfrm>
          <a:prstGeom prst="rect">
            <a:avLst/>
          </a:prstGeom>
          <a:noFill/>
        </p:spPr>
        <p:txBody>
          <a:bodyPr wrap="none" rtlCol="0">
            <a:spAutoFit/>
          </a:bodyPr>
          <a:lstStyle/>
          <a:p>
            <a:r>
              <a:rPr lang="zh-CN" altLang="en-US" sz="1800" kern="1200" dirty="0" smtClean="0">
                <a:solidFill>
                  <a:schemeClr val="bg1">
                    <a:lumMod val="95000"/>
                  </a:schemeClr>
                </a:solidFill>
                <a:latin typeface="微软雅黑" pitchFamily="34" charset="-122"/>
                <a:ea typeface="微软雅黑" pitchFamily="34" charset="-122"/>
                <a:cs typeface="+mn-cs"/>
              </a:rPr>
              <a:t>制定计划步骤</a:t>
            </a:r>
            <a:endParaRPr lang="zh-CN" altLang="en-US" sz="1800" kern="1200" dirty="0">
              <a:solidFill>
                <a:schemeClr val="bg1">
                  <a:lumMod val="95000"/>
                </a:schemeClr>
              </a:solidFill>
              <a:latin typeface="微软雅黑" pitchFamily="34" charset="-122"/>
              <a:ea typeface="微软雅黑" pitchFamily="34" charset="-122"/>
              <a:cs typeface="+mn-cs"/>
            </a:endParaRPr>
          </a:p>
        </p:txBody>
      </p:sp>
      <p:sp>
        <p:nvSpPr>
          <p:cNvPr id="19" name="TextBox 6"/>
          <p:cNvSpPr txBox="1"/>
          <p:nvPr userDrawn="1"/>
        </p:nvSpPr>
        <p:spPr>
          <a:xfrm>
            <a:off x="10839077" y="332656"/>
            <a:ext cx="1235174"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0" name="直接连接符 19"/>
          <p:cNvCxnSpPr/>
          <p:nvPr userDrawn="1"/>
        </p:nvCxnSpPr>
        <p:spPr>
          <a:xfrm flipV="1">
            <a:off x="10692953"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10850115"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2017/10/8</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7" r:id="rId2"/>
    <p:sldLayoutId id="2147483666" r:id="rId3"/>
    <p:sldLayoutId id="2147483661" r:id="rId4"/>
    <p:sldLayoutId id="2147483650" r:id="rId5"/>
    <p:sldLayoutId id="2147483673" r:id="rId6"/>
    <p:sldLayoutId id="2147483674" r:id="rId7"/>
    <p:sldLayoutId id="2147483653" r:id="rId8"/>
    <p:sldLayoutId id="2147483654" r:id="rId9"/>
    <p:sldLayoutId id="2147483656" r:id="rId10"/>
    <p:sldLayoutId id="2147483657" r:id="rId11"/>
    <p:sldLayoutId id="2147483658" r:id="rId12"/>
    <p:sldLayoutId id="2147483659" r:id="rId13"/>
    <p:sldLayoutId id="2147483655" r:id="rId14"/>
    <p:sldLayoutId id="2147483664" r:id="rId15"/>
    <p:sldLayoutId id="2147483665" r:id="rId16"/>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2.jpeg"/><Relationship Id="rId7" Type="http://schemas.openxmlformats.org/officeDocument/2006/relationships/image" Target="../media/image34.png"/><Relationship Id="rId12" Type="http://schemas.openxmlformats.org/officeDocument/2006/relationships/image" Target="../media/image38.jpe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hyperlink" Target="http://www.eyefulpresentations.co.uk/" TargetMode="External"/><Relationship Id="rId11" Type="http://schemas.openxmlformats.org/officeDocument/2006/relationships/image" Target="../media/image37.jpeg"/><Relationship Id="rId5" Type="http://schemas.openxmlformats.org/officeDocument/2006/relationships/hyperlink" Target="mailto:info@eyefulpresentations.co.uk" TargetMode="External"/><Relationship Id="rId10" Type="http://schemas.openxmlformats.org/officeDocument/2006/relationships/image" Target="../media/image36.png"/><Relationship Id="rId4" Type="http://schemas.openxmlformats.org/officeDocument/2006/relationships/image" Target="../media/image33.png"/><Relationship Id="rId9" Type="http://schemas.openxmlformats.org/officeDocument/2006/relationships/image" Target="../media/image35.png"/></Relationships>
</file>

<file path=ppt/slides/_rels/slide38.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16.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 Id="rId9" Type="http://schemas.openxmlformats.org/officeDocument/2006/relationships/image" Target="../media/image46.jpeg"/></Relationships>
</file>

<file path=ppt/slides/_rels/slide39.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50.jpeg"/><Relationship Id="rId5" Type="http://schemas.openxmlformats.org/officeDocument/2006/relationships/image" Target="../media/image49.jpeg"/><Relationship Id="rId10" Type="http://schemas.openxmlformats.org/officeDocument/2006/relationships/image" Target="../media/image54.jpeg"/><Relationship Id="rId4" Type="http://schemas.openxmlformats.org/officeDocument/2006/relationships/image" Target="../media/image48.jpeg"/><Relationship Id="rId9" Type="http://schemas.openxmlformats.org/officeDocument/2006/relationships/image" Target="../media/image5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58.jpg"/><Relationship Id="rId5" Type="http://schemas.openxmlformats.org/officeDocument/2006/relationships/image" Target="../media/image57.jpeg"/><Relationship Id="rId4" Type="http://schemas.openxmlformats.org/officeDocument/2006/relationships/image" Target="../media/image56.jpeg"/></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16.xml"/><Relationship Id="rId5" Type="http://schemas.openxmlformats.org/officeDocument/2006/relationships/image" Target="../media/image61.png"/><Relationship Id="rId4" Type="http://schemas.openxmlformats.org/officeDocument/2006/relationships/hyperlink" Target="http://www.tianya.cn/publicforum/content/no20/1/317960.shtml"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6.xml"/><Relationship Id="rId4" Type="http://schemas.openxmlformats.org/officeDocument/2006/relationships/image" Target="../media/image64.gif"/></Relationships>
</file>

<file path=ppt/slides/_rels/slide4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696987" y="2237003"/>
            <a:ext cx="5724644" cy="1200329"/>
          </a:xfrm>
          <a:prstGeom prst="rect">
            <a:avLst/>
          </a:prstGeom>
          <a:noFill/>
        </p:spPr>
        <p:txBody>
          <a:bodyPr wrap="none" rtlCol="0">
            <a:spAutoFit/>
          </a:bodyPr>
          <a:lstStyle/>
          <a:p>
            <a:r>
              <a:rPr lang="zh-CN" altLang="en-US" sz="7200" b="1" dirty="0" smtClean="0">
                <a:ln>
                  <a:solidFill>
                    <a:schemeClr val="bg1"/>
                  </a:solidFill>
                </a:ln>
                <a:solidFill>
                  <a:srgbClr val="00BD3C"/>
                </a:solidFill>
                <a:latin typeface="微软雅黑" panose="020B0503020204020204" pitchFamily="34" charset="-122"/>
                <a:ea typeface="微软雅黑" panose="020B0503020204020204" pitchFamily="34" charset="-122"/>
              </a:rPr>
              <a:t>如何制定计划</a:t>
            </a:r>
            <a:endParaRPr lang="zh-CN" altLang="en-US" sz="7200" b="1" dirty="0">
              <a:ln>
                <a:solidFill>
                  <a:schemeClr val="bg1"/>
                </a:solidFill>
              </a:ln>
              <a:solidFill>
                <a:srgbClr val="00BD3C"/>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p:nvSpPr>
        <p:spPr bwMode="auto">
          <a:xfrm>
            <a:off x="696987" y="1938318"/>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bg1">
                    <a:lumMod val="65000"/>
                  </a:schemeClr>
                </a:solidFill>
                <a:latin typeface="微软雅黑" pitchFamily="34" charset="-122"/>
                <a:ea typeface="微软雅黑" pitchFamily="34" charset="-122"/>
              </a:rPr>
              <a:t>员工在职培训之</a:t>
            </a:r>
            <a:r>
              <a:rPr lang="en-US" altLang="zh-CN" sz="1600" i="1" dirty="0" smtClean="0">
                <a:solidFill>
                  <a:schemeClr val="bg1">
                    <a:lumMod val="65000"/>
                  </a:schemeClr>
                </a:solidFill>
                <a:latin typeface="微软雅黑" pitchFamily="34" charset="-122"/>
                <a:ea typeface="微软雅黑" pitchFamily="34" charset="-122"/>
              </a:rPr>
              <a:t>——</a:t>
            </a:r>
            <a:endParaRPr lang="zh-CN" altLang="en-US" sz="1600" i="1" dirty="0">
              <a:solidFill>
                <a:schemeClr val="bg1">
                  <a:lumMod val="65000"/>
                </a:schemeClr>
              </a:solidFill>
            </a:endParaRPr>
          </a:p>
        </p:txBody>
      </p:sp>
      <p:sp>
        <p:nvSpPr>
          <p:cNvPr id="7" name="TextBox 6"/>
          <p:cNvSpPr txBox="1">
            <a:spLocks noChangeArrowheads="1"/>
          </p:cNvSpPr>
          <p:nvPr/>
        </p:nvSpPr>
        <p:spPr bwMode="auto">
          <a:xfrm>
            <a:off x="696987" y="3645024"/>
            <a:ext cx="4241354" cy="338554"/>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smtClean="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grpSp>
        <p:nvGrpSpPr>
          <p:cNvPr id="8" name="组合 7"/>
          <p:cNvGrpSpPr/>
          <p:nvPr/>
        </p:nvGrpSpPr>
        <p:grpSpPr>
          <a:xfrm>
            <a:off x="6026161" y="2151223"/>
            <a:ext cx="511552" cy="355744"/>
            <a:chOff x="6410291" y="4700483"/>
            <a:chExt cx="511552" cy="355744"/>
          </a:xfrm>
        </p:grpSpPr>
        <p:sp>
          <p:nvSpPr>
            <p:cNvPr id="9" name="二十四角星 8"/>
            <p:cNvSpPr/>
            <p:nvPr/>
          </p:nvSpPr>
          <p:spPr>
            <a:xfrm>
              <a:off x="6411097" y="4700483"/>
              <a:ext cx="355744" cy="355744"/>
            </a:xfrm>
            <a:prstGeom prst="star24">
              <a:avLst/>
            </a:prstGeom>
            <a:solidFill>
              <a:srgbClr val="FFC00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10" name="TextBox 9"/>
            <p:cNvSpPr txBox="1"/>
            <p:nvPr/>
          </p:nvSpPr>
          <p:spPr>
            <a:xfrm rot="20430396">
              <a:off x="6410291" y="4716044"/>
              <a:ext cx="511552" cy="276999"/>
            </a:xfrm>
            <a:prstGeom prst="rect">
              <a:avLst/>
            </a:prstGeom>
            <a:noFill/>
          </p:spPr>
          <p:txBody>
            <a:bodyPr wrap="square" rtlCol="0">
              <a:spAutoFit/>
            </a:bodyPr>
            <a:lstStyle/>
            <a:p>
              <a:r>
                <a:rPr lang="en-US" altLang="zh-CN" sz="1200" b="1" dirty="0" smtClean="0">
                  <a:solidFill>
                    <a:prstClr val="white"/>
                  </a:solidFill>
                </a:rPr>
                <a:t>21</a:t>
              </a:r>
              <a:endParaRPr lang="zh-CN" altLang="en-US" sz="1200" b="1" dirty="0">
                <a:solidFill>
                  <a:prstClr val="white"/>
                </a:solidFill>
              </a:endParaRPr>
            </a:p>
          </p:txBody>
        </p:sp>
      </p:grpSp>
      <p:cxnSp>
        <p:nvCxnSpPr>
          <p:cNvPr id="12" name="直接连接符 11"/>
          <p:cNvCxnSpPr/>
          <p:nvPr/>
        </p:nvCxnSpPr>
        <p:spPr>
          <a:xfrm>
            <a:off x="841003" y="3501008"/>
            <a:ext cx="547260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96987" y="3233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7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1">
                  <a:lumMod val="7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pSp>
        <p:nvGrpSpPr>
          <p:cNvPr id="50" name="组合 49"/>
          <p:cNvGrpSpPr/>
          <p:nvPr/>
        </p:nvGrpSpPr>
        <p:grpSpPr>
          <a:xfrm>
            <a:off x="696987" y="6237312"/>
            <a:ext cx="1936145" cy="495514"/>
            <a:chOff x="403607" y="6173846"/>
            <a:chExt cx="1936145" cy="495514"/>
          </a:xfrm>
        </p:grpSpPr>
        <p:sp>
          <p:nvSpPr>
            <p:cNvPr id="51" name="Text Box 62"/>
            <p:cNvSpPr txBox="1">
              <a:spLocks noChangeArrowheads="1"/>
            </p:cNvSpPr>
            <p:nvPr/>
          </p:nvSpPr>
          <p:spPr bwMode="auto">
            <a:xfrm>
              <a:off x="828349" y="6252326"/>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F68426"/>
                  </a:solidFill>
                  <a:latin typeface="微软雅黑" pitchFamily="34" charset="-122"/>
                  <a:ea typeface="微软雅黑" pitchFamily="34" charset="-122"/>
                </a:rPr>
                <a:t>布衣公子</a:t>
              </a:r>
              <a:r>
                <a:rPr lang="zh-CN" altLang="en-US" sz="1600" dirty="0">
                  <a:solidFill>
                    <a:schemeClr val="tx1">
                      <a:lumMod val="50000"/>
                      <a:lumOff val="50000"/>
                    </a:schemeClr>
                  </a:solidFill>
                  <a:latin typeface="微软雅黑" pitchFamily="34" charset="-122"/>
                  <a:ea typeface="微软雅黑" pitchFamily="34" charset="-122"/>
                </a:rPr>
                <a:t>作品</a:t>
              </a:r>
              <a:endParaRPr lang="en-GB" altLang="zh-CN" sz="1600" dirty="0">
                <a:solidFill>
                  <a:schemeClr val="tx1">
                    <a:lumMod val="50000"/>
                    <a:lumOff val="50000"/>
                  </a:schemeClr>
                </a:solidFill>
                <a:latin typeface="微软雅黑" pitchFamily="34" charset="-122"/>
                <a:ea typeface="微软雅黑" pitchFamily="34" charset="-122"/>
              </a:endParaRPr>
            </a:p>
          </p:txBody>
        </p:sp>
        <p:pic>
          <p:nvPicPr>
            <p:cNvPr id="52" name="Picture 9" descr="E:\仝德志文件，勿删！\03-参考文档\！PPT图片及版面资源\06-PPT精选插图\05-头像\嘿嘿.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607" y="6173846"/>
              <a:ext cx="495514" cy="49551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38610445"/>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900"/>
                                </p:stCondLst>
                                <p:childTnLst>
                                  <p:par>
                                    <p:cTn id="13" presetID="52"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par>
                              <p:cTn id="18" fill="hold">
                                <p:stCondLst>
                                  <p:cond delay="24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63" presetClass="path" presetSubtype="0" accel="50000" fill="hold" grpId="1" nodeType="withEffect" p14:presetBounceEnd="64000">
                                      <p:stCondLst>
                                        <p:cond delay="400"/>
                                      </p:stCondLst>
                                      <p:childTnLst>
                                        <p:animMotion origin="layout" path="M 1.10154 1.48148E-6 L 3.80109E-7 1.48148E-6 " pathEditMode="relative" rAng="0" ptsTypes="AA" p14:bounceEnd="64000">
                                          <p:cBhvr>
                                            <p:cTn id="26" dur="500" fill="hold"/>
                                            <p:tgtEl>
                                              <p:spTgt spid="7"/>
                                            </p:tgtEl>
                                            <p:attrNameLst>
                                              <p:attrName>ppt_x</p:attrName>
                                              <p:attrName>ppt_y</p:attrName>
                                            </p:attrNameLst>
                                          </p:cBhvr>
                                          <p:rCtr x="-55077" y="0"/>
                                        </p:animMotion>
                                      </p:childTnLst>
                                    </p:cTn>
                                  </p:par>
                                </p:childTnLst>
                              </p:cTn>
                            </p:par>
                            <p:par>
                              <p:cTn id="27" fill="hold">
                                <p:stCondLst>
                                  <p:cond delay="3300"/>
                                </p:stCondLst>
                                <p:childTnLst>
                                  <p:par>
                                    <p:cTn id="28" presetID="2" presetClass="entr" presetSubtype="1"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ppt_x"/>
                                              </p:val>
                                            </p:tav>
                                            <p:tav tm="100000">
                                              <p:val>
                                                <p:strVal val="#ppt_x"/>
                                              </p:val>
                                            </p:tav>
                                          </p:tavLst>
                                        </p:anim>
                                        <p:anim calcmode="lin" valueType="num">
                                          <p:cBhvr additive="base">
                                            <p:cTn id="31" dur="500" fill="hold"/>
                                            <p:tgtEl>
                                              <p:spTgt spid="50"/>
                                            </p:tgtEl>
                                            <p:attrNameLst>
                                              <p:attrName>ppt_y</p:attrName>
                                            </p:attrNameLst>
                                          </p:cBhvr>
                                          <p:tavLst>
                                            <p:tav tm="0">
                                              <p:val>
                                                <p:strVal val="0-#ppt_h/2"/>
                                              </p:val>
                                            </p:tav>
                                            <p:tav tm="100000">
                                              <p:val>
                                                <p:strVal val="#ppt_y"/>
                                              </p:val>
                                            </p:tav>
                                          </p:tavLst>
                                        </p:anim>
                                      </p:childTnLst>
                                    </p:cTn>
                                  </p:par>
                                  <p:par>
                                    <p:cTn id="32" presetID="8" presetClass="emph" presetSubtype="0" fill="hold" nodeType="withEffect">
                                      <p:stCondLst>
                                        <p:cond delay="0"/>
                                      </p:stCondLst>
                                      <p:childTnLst>
                                        <p:animRot by="43200000">
                                          <p:cBhvr>
                                            <p:cTn id="33" dur="400" fill="hold"/>
                                            <p:tgtEl>
                                              <p:spTgt spid="50"/>
                                            </p:tgtEl>
                                            <p:attrNameLst>
                                              <p:attrName>r</p:attrName>
                                            </p:attrNameLst>
                                          </p:cBhvr>
                                        </p:animRot>
                                      </p:childTnLst>
                                    </p:cTn>
                                  </p:par>
                                </p:childTnLst>
                              </p:cTn>
                            </p:par>
                            <p:par>
                              <p:cTn id="34" fill="hold">
                                <p:stCondLst>
                                  <p:cond delay="3800"/>
                                </p:stCondLst>
                                <p:childTnLst>
                                  <p:par>
                                    <p:cTn id="35" presetID="25"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8"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9"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40" dur="500" fill="hold"/>
                                            <p:tgtEl>
                                              <p:spTgt spid="8"/>
                                            </p:tgtEl>
                                            <p:attrNameLst>
                                              <p:attrName>ppt_h</p:attrName>
                                            </p:attrNameLst>
                                          </p:cBhvr>
                                          <p:tavLst>
                                            <p:tav tm="0">
                                              <p:val>
                                                <p:strVal val="#ppt_h"/>
                                              </p:val>
                                            </p:tav>
                                            <p:tav tm="100000">
                                              <p:val>
                                                <p:strVal val="#ppt_h"/>
                                              </p:val>
                                            </p:tav>
                                          </p:tavLst>
                                        </p:anim>
                                        <p:anim calcmode="lin" valueType="num">
                                          <p:cBhvr>
                                            <p:cTn id="41"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2"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3"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44" dur="5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rev="1"/>
          <p:bldP spid="7" grpId="0"/>
          <p:bldP spid="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900"/>
                                </p:stCondLst>
                                <p:childTnLst>
                                  <p:par>
                                    <p:cTn id="13" presetID="52"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par>
                              <p:cTn id="18" fill="hold">
                                <p:stCondLst>
                                  <p:cond delay="24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63" presetClass="path" presetSubtype="0" accel="50000" fill="hold" grpId="1" nodeType="withEffect">
                                      <p:stCondLst>
                                        <p:cond delay="400"/>
                                      </p:stCondLst>
                                      <p:childTnLst>
                                        <p:animMotion origin="layout" path="M 1.10154 1.48148E-6 L 3.80109E-7 1.48148E-6 " pathEditMode="relative" rAng="0" ptsTypes="AA">
                                          <p:cBhvr>
                                            <p:cTn id="26" dur="500" fill="hold"/>
                                            <p:tgtEl>
                                              <p:spTgt spid="7"/>
                                            </p:tgtEl>
                                            <p:attrNameLst>
                                              <p:attrName>ppt_x</p:attrName>
                                              <p:attrName>ppt_y</p:attrName>
                                            </p:attrNameLst>
                                          </p:cBhvr>
                                          <p:rCtr x="-55077" y="0"/>
                                        </p:animMotion>
                                      </p:childTnLst>
                                    </p:cTn>
                                  </p:par>
                                </p:childTnLst>
                              </p:cTn>
                            </p:par>
                            <p:par>
                              <p:cTn id="27" fill="hold">
                                <p:stCondLst>
                                  <p:cond delay="3300"/>
                                </p:stCondLst>
                                <p:childTnLst>
                                  <p:par>
                                    <p:cTn id="28" presetID="2" presetClass="entr" presetSubtype="1"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ppt_x"/>
                                              </p:val>
                                            </p:tav>
                                            <p:tav tm="100000">
                                              <p:val>
                                                <p:strVal val="#ppt_x"/>
                                              </p:val>
                                            </p:tav>
                                          </p:tavLst>
                                        </p:anim>
                                        <p:anim calcmode="lin" valueType="num">
                                          <p:cBhvr additive="base">
                                            <p:cTn id="31" dur="500" fill="hold"/>
                                            <p:tgtEl>
                                              <p:spTgt spid="50"/>
                                            </p:tgtEl>
                                            <p:attrNameLst>
                                              <p:attrName>ppt_y</p:attrName>
                                            </p:attrNameLst>
                                          </p:cBhvr>
                                          <p:tavLst>
                                            <p:tav tm="0">
                                              <p:val>
                                                <p:strVal val="0-#ppt_h/2"/>
                                              </p:val>
                                            </p:tav>
                                            <p:tav tm="100000">
                                              <p:val>
                                                <p:strVal val="#ppt_y"/>
                                              </p:val>
                                            </p:tav>
                                          </p:tavLst>
                                        </p:anim>
                                      </p:childTnLst>
                                    </p:cTn>
                                  </p:par>
                                  <p:par>
                                    <p:cTn id="32" presetID="8" presetClass="emph" presetSubtype="0" fill="hold" nodeType="withEffect">
                                      <p:stCondLst>
                                        <p:cond delay="0"/>
                                      </p:stCondLst>
                                      <p:childTnLst>
                                        <p:animRot by="43200000">
                                          <p:cBhvr>
                                            <p:cTn id="33" dur="400" fill="hold"/>
                                            <p:tgtEl>
                                              <p:spTgt spid="50"/>
                                            </p:tgtEl>
                                            <p:attrNameLst>
                                              <p:attrName>r</p:attrName>
                                            </p:attrNameLst>
                                          </p:cBhvr>
                                        </p:animRot>
                                      </p:childTnLst>
                                    </p:cTn>
                                  </p:par>
                                </p:childTnLst>
                              </p:cTn>
                            </p:par>
                            <p:par>
                              <p:cTn id="34" fill="hold">
                                <p:stCondLst>
                                  <p:cond delay="3800"/>
                                </p:stCondLst>
                                <p:childTnLst>
                                  <p:par>
                                    <p:cTn id="35" presetID="25"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8"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9"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40" dur="500" fill="hold"/>
                                            <p:tgtEl>
                                              <p:spTgt spid="8"/>
                                            </p:tgtEl>
                                            <p:attrNameLst>
                                              <p:attrName>ppt_h</p:attrName>
                                            </p:attrNameLst>
                                          </p:cBhvr>
                                          <p:tavLst>
                                            <p:tav tm="0">
                                              <p:val>
                                                <p:strVal val="#ppt_h"/>
                                              </p:val>
                                            </p:tav>
                                            <p:tav tm="100000">
                                              <p:val>
                                                <p:strVal val="#ppt_h"/>
                                              </p:val>
                                            </p:tav>
                                          </p:tavLst>
                                        </p:anim>
                                        <p:anim calcmode="lin" valueType="num">
                                          <p:cBhvr>
                                            <p:cTn id="41"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2"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3"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44" dur="5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rev="1"/>
          <p:bldP spid="7" grpId="0"/>
          <p:bldP spid="7"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33291" y="2060848"/>
            <a:ext cx="7344816" cy="4248472"/>
            <a:chOff x="3433291" y="2060848"/>
            <a:chExt cx="7344816" cy="4248472"/>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721323" y="2954738"/>
              <a:ext cx="4536504" cy="3163067"/>
            </a:xfrm>
            <a:prstGeom prst="rect">
              <a:avLst/>
            </a:prstGeom>
          </p:spPr>
        </p:pic>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fontAlgn="auto">
                  <a:spcBef>
                    <a:spcPts val="0"/>
                  </a:spcBef>
                  <a:spcAft>
                    <a:spcPts val="0"/>
                  </a:spcAft>
                  <a:defRPr/>
                </a:pPr>
                <a:r>
                  <a:rPr lang="en-US" altLang="zh-CN" sz="1600" dirty="0">
                    <a:solidFill>
                      <a:schemeClr val="bg1">
                        <a:lumMod val="50000"/>
                      </a:schemeClr>
                    </a:solidFill>
                    <a:latin typeface="微软雅黑" pitchFamily="34" charset="-122"/>
                    <a:ea typeface="微软雅黑" pitchFamily="34" charset="-122"/>
                  </a:rPr>
                  <a:t>3</a:t>
                </a:r>
                <a:r>
                  <a:rPr lang="zh-CN" altLang="en-US" sz="1600" dirty="0">
                    <a:solidFill>
                      <a:schemeClr val="bg1">
                        <a:lumMod val="50000"/>
                      </a:schemeClr>
                    </a:solidFill>
                    <a:latin typeface="微软雅黑" pitchFamily="34" charset="-122"/>
                    <a:ea typeface="微软雅黑" pitchFamily="34" charset="-122"/>
                  </a:rPr>
                  <a:t>）提高工作效率</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0" name="Text Box 44"/>
              <p:cNvSpPr txBox="1">
                <a:spLocks noChangeArrowheads="1"/>
              </p:cNvSpPr>
              <p:nvPr/>
            </p:nvSpPr>
            <p:spPr bwMode="auto">
              <a:xfrm>
                <a:off x="8120317" y="4931759"/>
                <a:ext cx="2513774"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通过计划，实现对工作的轻重缓急进行安排，使得工作更加有效率。 </a:t>
                </a:r>
              </a:p>
            </p:txBody>
          </p:sp>
        </p:grpSp>
      </p:grpSp>
    </p:spTree>
    <p:extLst>
      <p:ext uri="{BB962C8B-B14F-4D97-AF65-F5344CB8AC3E}">
        <p14:creationId xmlns:p14="http://schemas.microsoft.com/office/powerpoint/2010/main" val="389277511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33291" y="2060848"/>
            <a:ext cx="7344816" cy="4248472"/>
            <a:chOff x="3433291" y="2060848"/>
            <a:chExt cx="7344816" cy="4248472"/>
          </a:xfrm>
        </p:grpSpPr>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fontAlgn="auto">
                  <a:spcBef>
                    <a:spcPts val="0"/>
                  </a:spcBef>
                  <a:spcAft>
                    <a:spcPts val="0"/>
                  </a:spcAft>
                  <a:defRPr/>
                </a:pPr>
                <a:r>
                  <a:rPr lang="en-US" altLang="zh-CN" sz="1600" dirty="0">
                    <a:solidFill>
                      <a:schemeClr val="bg1">
                        <a:lumMod val="50000"/>
                      </a:schemeClr>
                    </a:solidFill>
                    <a:latin typeface="微软雅黑" pitchFamily="34" charset="-122"/>
                    <a:ea typeface="微软雅黑" pitchFamily="34" charset="-122"/>
                  </a:rPr>
                  <a:t>4</a:t>
                </a:r>
                <a:r>
                  <a:rPr lang="zh-CN" altLang="en-US" sz="1600" dirty="0">
                    <a:solidFill>
                      <a:schemeClr val="bg1">
                        <a:lumMod val="50000"/>
                      </a:schemeClr>
                    </a:solidFill>
                    <a:latin typeface="微软雅黑" pitchFamily="34" charset="-122"/>
                    <a:ea typeface="微软雅黑" pitchFamily="34" charset="-122"/>
                  </a:rPr>
                  <a:t>）减少变化的冲击</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0" name="Text Box 44"/>
              <p:cNvSpPr txBox="1">
                <a:spLocks noChangeArrowheads="1"/>
              </p:cNvSpPr>
              <p:nvPr/>
            </p:nvSpPr>
            <p:spPr bwMode="auto">
              <a:xfrm>
                <a:off x="8257827" y="3602164"/>
                <a:ext cx="2376264"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未来是</a:t>
                </a:r>
                <a:r>
                  <a:rPr lang="zh-CN" altLang="en-US" dirty="0"/>
                  <a:t>不断变化的，计划是预测这种变化并且设法消除变化对组织造成不良影响的一种有效手段。计划可以减少不确定性，使我们预见到行动的结果。</a:t>
                </a:r>
              </a:p>
            </p:txBody>
          </p:sp>
        </p:gr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t="-1"/>
            <a:stretch/>
          </p:blipFill>
          <p:spPr>
            <a:xfrm>
              <a:off x="3868237" y="3150874"/>
              <a:ext cx="4199508" cy="2778136"/>
            </a:xfrm>
            <a:prstGeom prst="rect">
              <a:avLst/>
            </a:prstGeom>
            <a:ln>
              <a:solidFill>
                <a:schemeClr val="bg1"/>
              </a:solidFill>
            </a:ln>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val="272348493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33291" y="2060848"/>
            <a:ext cx="7344816" cy="4248472"/>
            <a:chOff x="3433291" y="2060848"/>
            <a:chExt cx="7344816" cy="4248472"/>
          </a:xfrm>
        </p:grpSpPr>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fontAlgn="auto">
                  <a:spcBef>
                    <a:spcPts val="0"/>
                  </a:spcBef>
                  <a:spcAft>
                    <a:spcPts val="0"/>
                  </a:spcAft>
                  <a:defRPr/>
                </a:pPr>
                <a:r>
                  <a:rPr lang="en-US" altLang="zh-CN" sz="1600" dirty="0">
                    <a:solidFill>
                      <a:schemeClr val="bg1">
                        <a:lumMod val="50000"/>
                      </a:schemeClr>
                    </a:solidFill>
                    <a:latin typeface="微软雅黑" pitchFamily="34" charset="-122"/>
                    <a:ea typeface="微软雅黑" pitchFamily="34" charset="-122"/>
                  </a:rPr>
                  <a:t>5</a:t>
                </a:r>
                <a:r>
                  <a:rPr lang="zh-CN" altLang="en-US" sz="1600" dirty="0">
                    <a:solidFill>
                      <a:schemeClr val="bg1">
                        <a:lumMod val="50000"/>
                      </a:schemeClr>
                    </a:solidFill>
                    <a:latin typeface="微软雅黑" pitchFamily="34" charset="-122"/>
                    <a:ea typeface="微软雅黑" pitchFamily="34" charset="-122"/>
                  </a:rPr>
                  <a:t>）整合资源，减少浪费</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0" name="Text Box 44"/>
              <p:cNvSpPr txBox="1">
                <a:spLocks noChangeArrowheads="1"/>
              </p:cNvSpPr>
              <p:nvPr/>
            </p:nvSpPr>
            <p:spPr bwMode="auto">
              <a:xfrm>
                <a:off x="8257827" y="3934563"/>
                <a:ext cx="2376264"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制定计划时，通过各种方案</a:t>
                </a:r>
                <a:r>
                  <a:rPr lang="zh-CN" altLang="en-US" dirty="0" smtClean="0"/>
                  <a:t>的分析</a:t>
                </a:r>
                <a:r>
                  <a:rPr lang="zh-CN" altLang="en-US" dirty="0"/>
                  <a:t>，选择最有效的方案用于实施，使有限的资源得到合理的配置，从而减少资源浪费，提高效益。</a:t>
                </a:r>
              </a:p>
            </p:txBody>
          </p:sp>
        </p:gr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8237" y="3150874"/>
              <a:ext cx="4228518" cy="2778136"/>
            </a:xfrm>
            <a:prstGeom prst="rect">
              <a:avLst/>
            </a:prstGeom>
            <a:ln>
              <a:solidFill>
                <a:schemeClr val="bg1"/>
              </a:solidFill>
            </a:ln>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val="356032147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33291" y="2060848"/>
            <a:ext cx="7344816" cy="4248472"/>
            <a:chOff x="3433291" y="2060848"/>
            <a:chExt cx="7344816" cy="4248472"/>
          </a:xfrm>
        </p:grpSpPr>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fontAlgn="auto">
                  <a:spcBef>
                    <a:spcPts val="0"/>
                  </a:spcBef>
                  <a:spcAft>
                    <a:spcPts val="0"/>
                  </a:spcAft>
                  <a:defRPr/>
                </a:pPr>
                <a:r>
                  <a:rPr lang="en-US" altLang="zh-CN" sz="1600" dirty="0">
                    <a:solidFill>
                      <a:schemeClr val="bg1">
                        <a:lumMod val="50000"/>
                      </a:schemeClr>
                    </a:solidFill>
                    <a:latin typeface="微软雅黑" pitchFamily="34" charset="-122"/>
                    <a:ea typeface="微软雅黑" pitchFamily="34" charset="-122"/>
                  </a:rPr>
                  <a:t>6</a:t>
                </a:r>
                <a:r>
                  <a:rPr lang="zh-CN" altLang="en-US" sz="1600" dirty="0">
                    <a:solidFill>
                      <a:schemeClr val="bg1">
                        <a:lumMod val="50000"/>
                      </a:schemeClr>
                    </a:solidFill>
                    <a:latin typeface="微软雅黑" pitchFamily="34" charset="-122"/>
                    <a:ea typeface="微软雅黑" pitchFamily="34" charset="-122"/>
                  </a:rPr>
                  <a:t>）有利于进行控制</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0" name="Text Box 44"/>
              <p:cNvSpPr txBox="1">
                <a:spLocks noChangeArrowheads="1"/>
              </p:cNvSpPr>
              <p:nvPr/>
            </p:nvSpPr>
            <p:spPr bwMode="auto">
              <a:xfrm>
                <a:off x="8257827" y="4266962"/>
                <a:ext cx="237626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计划所设立的目标、责任人、时限等便于对作进度和质量的考核，对计划的执行者有较强的约束和督促作用。</a:t>
                </a:r>
              </a:p>
            </p:txBody>
          </p:sp>
        </p:gr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868238" y="3150712"/>
              <a:ext cx="4245574" cy="2778298"/>
            </a:xfrm>
            <a:prstGeom prst="rect">
              <a:avLst/>
            </a:prstGeom>
            <a:ln>
              <a:solidFill>
                <a:schemeClr val="bg1"/>
              </a:solidFill>
            </a:ln>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val="131216427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6817667" y="1866310"/>
            <a:ext cx="800219" cy="338554"/>
          </a:xfrm>
          <a:prstGeom prst="rect">
            <a:avLst/>
          </a:prstGeom>
          <a:noFill/>
        </p:spPr>
        <p:txBody>
          <a:bodyPr wrap="none" rtlCol="0">
            <a:spAutoFit/>
          </a:bodyPr>
          <a:lstStyle/>
          <a:p>
            <a:pPr algn="r"/>
            <a:r>
              <a:rPr lang="zh-CN" altLang="en-US" sz="1600" b="0" dirty="0" smtClean="0">
                <a:solidFill>
                  <a:schemeClr val="bg1">
                    <a:lumMod val="65000"/>
                  </a:schemeClr>
                </a:solidFill>
                <a:latin typeface="微软雅黑" pitchFamily="34" charset="-122"/>
                <a:ea typeface="微软雅黑" pitchFamily="34" charset="-122"/>
              </a:rPr>
              <a:t>第</a:t>
            </a:r>
            <a:r>
              <a:rPr lang="zh-CN" altLang="en-US" sz="1600" dirty="0">
                <a:solidFill>
                  <a:schemeClr val="bg1">
                    <a:lumMod val="65000"/>
                  </a:schemeClr>
                </a:solidFill>
                <a:latin typeface="微软雅黑" pitchFamily="34" charset="-122"/>
                <a:ea typeface="微软雅黑" pitchFamily="34" charset="-122"/>
              </a:rPr>
              <a:t>二</a:t>
            </a:r>
            <a:r>
              <a:rPr lang="zh-CN" altLang="en-US" sz="1600" b="0" dirty="0" smtClean="0">
                <a:solidFill>
                  <a:schemeClr val="bg1">
                    <a:lumMod val="65000"/>
                  </a:schemeClr>
                </a:solidFill>
                <a:latin typeface="微软雅黑" pitchFamily="34" charset="-122"/>
                <a:ea typeface="微软雅黑" pitchFamily="34" charset="-122"/>
              </a:rPr>
              <a:t>章</a:t>
            </a:r>
            <a:endParaRPr lang="zh-CN" altLang="en-US" sz="1600" b="0" dirty="0">
              <a:solidFill>
                <a:schemeClr val="bg1">
                  <a:lumMod val="65000"/>
                </a:schemeClr>
              </a:solidFill>
              <a:latin typeface="微软雅黑" pitchFamily="34" charset="-122"/>
              <a:ea typeface="微软雅黑" pitchFamily="34" charset="-122"/>
            </a:endParaRPr>
          </a:p>
        </p:txBody>
      </p:sp>
      <p:sp>
        <p:nvSpPr>
          <p:cNvPr id="17" name="文本占位符 3"/>
          <p:cNvSpPr txBox="1">
            <a:spLocks/>
          </p:cNvSpPr>
          <p:nvPr/>
        </p:nvSpPr>
        <p:spPr>
          <a:xfrm>
            <a:off x="6817667" y="2277666"/>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b="1" dirty="0" smtClean="0">
                <a:solidFill>
                  <a:srgbClr val="00BD3C"/>
                </a:solidFill>
                <a:ea typeface="微软雅黑" pitchFamily="34" charset="-122"/>
              </a:rPr>
              <a:t>计划知识概述</a:t>
            </a:r>
            <a:endParaRPr lang="zh-CN" altLang="en-US" sz="3200" b="1" dirty="0">
              <a:solidFill>
                <a:srgbClr val="00BD3C"/>
              </a:solidFill>
              <a:ea typeface="微软雅黑" pitchFamily="34" charset="-122"/>
            </a:endParaRPr>
          </a:p>
        </p:txBody>
      </p:sp>
      <p:sp>
        <p:nvSpPr>
          <p:cNvPr id="18" name="文本占位符 5"/>
          <p:cNvSpPr txBox="1">
            <a:spLocks/>
          </p:cNvSpPr>
          <p:nvPr/>
        </p:nvSpPr>
        <p:spPr>
          <a:xfrm>
            <a:off x="7537747" y="2997747"/>
            <a:ext cx="3240360" cy="1295349"/>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1600" b="0" dirty="0">
                <a:solidFill>
                  <a:schemeClr val="bg1">
                    <a:lumMod val="50000"/>
                  </a:schemeClr>
                </a:solidFill>
                <a:ea typeface="微软雅黑" pitchFamily="34" charset="-122"/>
              </a:rPr>
              <a:t>-- </a:t>
            </a:r>
            <a:r>
              <a:rPr lang="zh-CN" altLang="en-US" sz="1600" b="0" dirty="0">
                <a:solidFill>
                  <a:schemeClr val="bg1">
                    <a:lumMod val="50000"/>
                  </a:schemeClr>
                </a:solidFill>
                <a:ea typeface="微软雅黑" pitchFamily="34" charset="-122"/>
              </a:rPr>
              <a:t>什么是计划	</a:t>
            </a:r>
          </a:p>
          <a:p>
            <a:r>
              <a:rPr lang="en-US" altLang="zh-CN" sz="1600" b="0" dirty="0">
                <a:solidFill>
                  <a:schemeClr val="bg1">
                    <a:lumMod val="50000"/>
                  </a:schemeClr>
                </a:solidFill>
                <a:ea typeface="微软雅黑" pitchFamily="34" charset="-122"/>
              </a:rPr>
              <a:t>-- </a:t>
            </a:r>
            <a:r>
              <a:rPr lang="zh-CN" altLang="en-US" sz="1600" b="0" dirty="0">
                <a:solidFill>
                  <a:schemeClr val="bg1">
                    <a:lumMod val="50000"/>
                  </a:schemeClr>
                </a:solidFill>
                <a:ea typeface="微软雅黑" pitchFamily="34" charset="-122"/>
              </a:rPr>
              <a:t>计划的特点	</a:t>
            </a:r>
          </a:p>
          <a:p>
            <a:r>
              <a:rPr lang="en-US" altLang="zh-CN" sz="1600" b="0" dirty="0">
                <a:solidFill>
                  <a:schemeClr val="bg1">
                    <a:lumMod val="50000"/>
                  </a:schemeClr>
                </a:solidFill>
                <a:ea typeface="微软雅黑" pitchFamily="34" charset="-122"/>
              </a:rPr>
              <a:t>-- </a:t>
            </a:r>
            <a:r>
              <a:rPr lang="zh-CN" altLang="en-US" sz="1600" b="0" dirty="0">
                <a:solidFill>
                  <a:schemeClr val="bg1">
                    <a:lumMod val="50000"/>
                  </a:schemeClr>
                </a:solidFill>
                <a:ea typeface="微软雅黑" pitchFamily="34" charset="-122"/>
              </a:rPr>
              <a:t>计划的分类	</a:t>
            </a:r>
          </a:p>
          <a:p>
            <a:r>
              <a:rPr lang="en-US" altLang="zh-CN" sz="1600" b="0" dirty="0">
                <a:solidFill>
                  <a:schemeClr val="bg1">
                    <a:lumMod val="50000"/>
                  </a:schemeClr>
                </a:solidFill>
                <a:ea typeface="微软雅黑" pitchFamily="34" charset="-122"/>
              </a:rPr>
              <a:t>-- </a:t>
            </a:r>
            <a:r>
              <a:rPr lang="zh-CN" altLang="en-US" sz="1600" b="0" dirty="0">
                <a:solidFill>
                  <a:schemeClr val="bg1">
                    <a:lumMod val="50000"/>
                  </a:schemeClr>
                </a:solidFill>
                <a:ea typeface="微软雅黑" pitchFamily="34" charset="-122"/>
              </a:rPr>
              <a:t>制定计划的原则	</a:t>
            </a:r>
          </a:p>
        </p:txBody>
      </p:sp>
      <p:pic>
        <p:nvPicPr>
          <p:cNvPr id="20" name="Picture 3" descr="C:\Documents and Settings\hp1\桌面\10010-1204102352471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280747" y="2071892"/>
            <a:ext cx="4456800" cy="278622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ln>
          <a:effectLst/>
          <a:extLst/>
        </p:spPr>
      </p:pic>
    </p:spTree>
    <p:extLst>
      <p:ext uri="{BB962C8B-B14F-4D97-AF65-F5344CB8AC3E}">
        <p14:creationId xmlns:p14="http://schemas.microsoft.com/office/powerpoint/2010/main" val="80297279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400"/>
                                        <p:tgtEl>
                                          <p:spTgt spid="17"/>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Effect transition="in" filter="wipe(left)">
                                      <p:cBhvr>
                                        <p:cTn id="24" dur="400"/>
                                        <p:tgtEl>
                                          <p:spTgt spid="18">
                                            <p:txEl>
                                              <p:pRg st="0" end="0"/>
                                            </p:txEl>
                                          </p:spTgt>
                                        </p:tgtEl>
                                      </p:cBhvr>
                                    </p:animEffect>
                                  </p:childTnLst>
                                </p:cTn>
                              </p:par>
                            </p:childTnLst>
                          </p:cTn>
                        </p:par>
                        <p:par>
                          <p:cTn id="25" fill="hold">
                            <p:stCondLst>
                              <p:cond delay="2200"/>
                            </p:stCondLst>
                            <p:childTnLst>
                              <p:par>
                                <p:cTn id="26" presetID="22" presetClass="entr" presetSubtype="8" fill="hold" grpId="0" nodeType="afterEffect">
                                  <p:stCondLst>
                                    <p:cond delay="0"/>
                                  </p:stCondLst>
                                  <p:childTnLst>
                                    <p:set>
                                      <p:cBhvr>
                                        <p:cTn id="27" dur="1" fill="hold">
                                          <p:stCondLst>
                                            <p:cond delay="0"/>
                                          </p:stCondLst>
                                        </p:cTn>
                                        <p:tgtEl>
                                          <p:spTgt spid="18">
                                            <p:txEl>
                                              <p:pRg st="1" end="1"/>
                                            </p:txEl>
                                          </p:spTgt>
                                        </p:tgtEl>
                                        <p:attrNameLst>
                                          <p:attrName>style.visibility</p:attrName>
                                        </p:attrNameLst>
                                      </p:cBhvr>
                                      <p:to>
                                        <p:strVal val="visible"/>
                                      </p:to>
                                    </p:set>
                                    <p:animEffect transition="in" filter="wipe(left)">
                                      <p:cBhvr>
                                        <p:cTn id="28" dur="400"/>
                                        <p:tgtEl>
                                          <p:spTgt spid="18">
                                            <p:txEl>
                                              <p:pRg st="1" end="1"/>
                                            </p:txEl>
                                          </p:spTgt>
                                        </p:tgtEl>
                                      </p:cBhvr>
                                    </p:animEffect>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18">
                                            <p:txEl>
                                              <p:pRg st="2" end="2"/>
                                            </p:txEl>
                                          </p:spTgt>
                                        </p:tgtEl>
                                        <p:attrNameLst>
                                          <p:attrName>style.visibility</p:attrName>
                                        </p:attrNameLst>
                                      </p:cBhvr>
                                      <p:to>
                                        <p:strVal val="visible"/>
                                      </p:to>
                                    </p:set>
                                    <p:animEffect transition="in" filter="wipe(left)">
                                      <p:cBhvr>
                                        <p:cTn id="32" dur="400"/>
                                        <p:tgtEl>
                                          <p:spTgt spid="18">
                                            <p:txEl>
                                              <p:pRg st="2" end="2"/>
                                            </p:txEl>
                                          </p:spTgt>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8">
                                            <p:txEl>
                                              <p:pRg st="3" end="3"/>
                                            </p:txEl>
                                          </p:spTgt>
                                        </p:tgtEl>
                                        <p:attrNameLst>
                                          <p:attrName>style.visibility</p:attrName>
                                        </p:attrNameLst>
                                      </p:cBhvr>
                                      <p:to>
                                        <p:strVal val="visible"/>
                                      </p:to>
                                    </p:set>
                                    <p:animEffect transition="in" filter="wipe(left)">
                                      <p:cBhvr>
                                        <p:cTn id="36" dur="4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什么是计划</a:t>
            </a:r>
            <a:endParaRPr lang="en-US" altLang="zh-CN" sz="2400" b="1" dirty="0" smtClean="0">
              <a:solidFill>
                <a:srgbClr val="00BD3C"/>
              </a:solidFill>
            </a:endParaRPr>
          </a:p>
        </p:txBody>
      </p:sp>
      <p:sp>
        <p:nvSpPr>
          <p:cNvPr id="19" name="TextBox 10"/>
          <p:cNvSpPr txBox="1"/>
          <p:nvPr/>
        </p:nvSpPr>
        <p:spPr>
          <a:xfrm>
            <a:off x="3358083" y="5398882"/>
            <a:ext cx="7492032" cy="112646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即，计划</a:t>
            </a:r>
            <a:r>
              <a:rPr lang="zh-CN" altLang="en-US" sz="1600" b="1" dirty="0">
                <a:solidFill>
                  <a:srgbClr val="76B531"/>
                </a:solidFill>
                <a:latin typeface="微软雅黑" pitchFamily="34" charset="-122"/>
                <a:ea typeface="微软雅黑" pitchFamily="34" charset="-122"/>
              </a:rPr>
              <a:t>是为完成一定的目标而事前对措施和步骤作出的部署</a:t>
            </a:r>
            <a:r>
              <a:rPr lang="zh-CN" altLang="en-US" sz="1600" dirty="0">
                <a:solidFill>
                  <a:srgbClr val="76B531"/>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即计划是实现目标的方案途径。计划是一个统称，涵盖常见的规划、方案、安排、设想、打算、要点等。</a:t>
            </a:r>
          </a:p>
        </p:txBody>
      </p:sp>
      <p:sp>
        <p:nvSpPr>
          <p:cNvPr id="18" name="TextBox 1"/>
          <p:cNvSpPr txBox="1"/>
          <p:nvPr/>
        </p:nvSpPr>
        <p:spPr>
          <a:xfrm>
            <a:off x="3358083" y="3341310"/>
            <a:ext cx="3272964" cy="181588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围绕目标</a:t>
            </a:r>
            <a:r>
              <a:rPr lang="zh-CN" altLang="en-US" sz="1600" dirty="0" smtClean="0">
                <a:solidFill>
                  <a:schemeClr val="bg1">
                    <a:lumMod val="50000"/>
                  </a:schemeClr>
                </a:solidFill>
                <a:latin typeface="微软雅黑" pitchFamily="34" charset="-122"/>
                <a:ea typeface="微软雅黑" pitchFamily="34" charset="-122"/>
              </a:rPr>
              <a:t>，要</a:t>
            </a:r>
            <a:r>
              <a:rPr lang="zh-CN" altLang="en-US" sz="1600" dirty="0">
                <a:solidFill>
                  <a:schemeClr val="bg1">
                    <a:lumMod val="50000"/>
                  </a:schemeClr>
                </a:solidFill>
                <a:latin typeface="微软雅黑" pitchFamily="34" charset="-122"/>
                <a:ea typeface="微软雅黑" pitchFamily="34" charset="-122"/>
              </a:rPr>
              <a:t>分析一下怎么能达成？通过什么路径、什么方法、什么资源、什么时间来</a:t>
            </a:r>
            <a:r>
              <a:rPr lang="zh-CN" altLang="en-US" sz="1600" dirty="0" smtClean="0">
                <a:solidFill>
                  <a:schemeClr val="bg1">
                    <a:lumMod val="50000"/>
                  </a:schemeClr>
                </a:solidFill>
                <a:latin typeface="微软雅黑" pitchFamily="34" charset="-122"/>
                <a:ea typeface="微软雅黑" pitchFamily="34" charset="-122"/>
              </a:rPr>
              <a:t>达成？预</a:t>
            </a:r>
            <a:r>
              <a:rPr lang="zh-CN" altLang="en-US" sz="1600" dirty="0">
                <a:solidFill>
                  <a:schemeClr val="bg1">
                    <a:lumMod val="50000"/>
                  </a:schemeClr>
                </a:solidFill>
                <a:latin typeface="微软雅黑" pitchFamily="34" charset="-122"/>
                <a:ea typeface="微软雅黑" pitchFamily="34" charset="-122"/>
              </a:rPr>
              <a:t>达成目标，我该分阶段做些什么？这实际上就是计划！</a:t>
            </a:r>
          </a:p>
        </p:txBody>
      </p:sp>
      <p:pic>
        <p:nvPicPr>
          <p:cNvPr id="1026" name="Picture 2" descr="C:\Documents and Settings\hp1\桌面\未标题-1 拷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1750526"/>
            <a:ext cx="5413375" cy="249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948363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什么是计划</a:t>
            </a:r>
            <a:endParaRPr lang="en-US" altLang="zh-CN" sz="2400" b="1" dirty="0" smtClean="0">
              <a:solidFill>
                <a:srgbClr val="00BD3C"/>
              </a:solidFill>
            </a:endParaRPr>
          </a:p>
        </p:txBody>
      </p:sp>
      <p:sp>
        <p:nvSpPr>
          <p:cNvPr id="17" name="矩形 6"/>
          <p:cNvSpPr>
            <a:spLocks noChangeArrowheads="1"/>
          </p:cNvSpPr>
          <p:nvPr/>
        </p:nvSpPr>
        <p:spPr bwMode="auto">
          <a:xfrm>
            <a:off x="4094480" y="2184372"/>
            <a:ext cx="6683627" cy="2908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规划：是具有全局性的、较长时期的长远设想。 </a:t>
            </a:r>
          </a:p>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方案：是从目的、要求、工作方式到工作步骤等方面对专项工作做出全面部署与安排的计划。</a:t>
            </a:r>
          </a:p>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安排：是对短期工作进行具体布置的计划。 </a:t>
            </a:r>
          </a:p>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设想：是初步的草案性计划。 </a:t>
            </a:r>
          </a:p>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打算：是短期内工作要点式计划。 </a:t>
            </a:r>
          </a:p>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要点：是列出工作主要目标的计划。</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3649315" y="2276872"/>
            <a:ext cx="245812" cy="2691697"/>
            <a:chOff x="3649315" y="2276872"/>
            <a:chExt cx="245812" cy="2691697"/>
          </a:xfrm>
        </p:grpSpPr>
        <p:sp>
          <p:nvSpPr>
            <p:cNvPr id="21" name="椭圆 14"/>
            <p:cNvSpPr/>
            <p:nvPr/>
          </p:nvSpPr>
          <p:spPr bwMode="auto">
            <a:xfrm>
              <a:off x="3649315" y="2276872"/>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椭圆 14"/>
            <p:cNvSpPr/>
            <p:nvPr/>
          </p:nvSpPr>
          <p:spPr bwMode="auto">
            <a:xfrm>
              <a:off x="3649315" y="2673111"/>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椭圆 14"/>
            <p:cNvSpPr/>
            <p:nvPr/>
          </p:nvSpPr>
          <p:spPr bwMode="auto">
            <a:xfrm>
              <a:off x="3649315" y="3465589"/>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椭圆 14"/>
            <p:cNvSpPr/>
            <p:nvPr/>
          </p:nvSpPr>
          <p:spPr bwMode="auto">
            <a:xfrm>
              <a:off x="3649315" y="3861828"/>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椭圆 14"/>
            <p:cNvSpPr/>
            <p:nvPr/>
          </p:nvSpPr>
          <p:spPr bwMode="auto">
            <a:xfrm>
              <a:off x="3649315" y="4258067"/>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椭圆 14"/>
            <p:cNvSpPr/>
            <p:nvPr/>
          </p:nvSpPr>
          <p:spPr bwMode="auto">
            <a:xfrm>
              <a:off x="3649315" y="4654303"/>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extLst>
      <p:ext uri="{BB962C8B-B14F-4D97-AF65-F5344CB8AC3E}">
        <p14:creationId xmlns:p14="http://schemas.microsoft.com/office/powerpoint/2010/main" val="1818081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3291"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dirty="0">
                  <a:solidFill>
                    <a:schemeClr val="bg1">
                      <a:lumMod val="50000"/>
                    </a:schemeClr>
                  </a:solidFill>
                  <a:latin typeface="微软雅黑" panose="020B0503020204020204" pitchFamily="34" charset="-122"/>
                  <a:ea typeface="微软雅黑" panose="020B0503020204020204" pitchFamily="34" charset="-122"/>
                </a:rPr>
                <a:t>、普遍性</a:t>
              </a:r>
            </a:p>
          </p:txBody>
        </p:sp>
      </p:grpSp>
      <p:sp>
        <p:nvSpPr>
          <p:cNvPr id="43" name="TextBox 1"/>
          <p:cNvSpPr txBox="1"/>
          <p:nvPr/>
        </p:nvSpPr>
        <p:spPr>
          <a:xfrm>
            <a:off x="3433292" y="2780928"/>
            <a:ext cx="5256584" cy="181588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由于人的能力是有限的，现代组织中的工作是如此复杂，即使是最聪明最能干的领导人，也不可能包揽全部计划工作。因此，</a:t>
            </a:r>
            <a:r>
              <a:rPr lang="zh-CN" altLang="en-US" sz="1600" b="1" dirty="0">
                <a:solidFill>
                  <a:srgbClr val="7CBF33"/>
                </a:solidFill>
                <a:latin typeface="微软雅黑" pitchFamily="34" charset="-122"/>
                <a:ea typeface="微软雅黑" pitchFamily="34" charset="-122"/>
              </a:rPr>
              <a:t>实际的计划工作涉及到组织或企业中的每一位管理者及员工</a:t>
            </a:r>
            <a:r>
              <a:rPr lang="zh-CN" altLang="en-US" sz="1600" dirty="0">
                <a:solidFill>
                  <a:schemeClr val="bg1">
                    <a:lumMod val="50000"/>
                  </a:schemeClr>
                </a:solidFill>
                <a:latin typeface="微软雅黑" pitchFamily="34" charset="-122"/>
                <a:ea typeface="微软雅黑" pitchFamily="34" charset="-122"/>
              </a:rPr>
              <a:t>，上至高层管理者，下至基层管理者及员工。</a:t>
            </a:r>
          </a:p>
        </p:txBody>
      </p:sp>
      <p:sp>
        <p:nvSpPr>
          <p:cNvPr id="44" name="TextBox 10"/>
          <p:cNvSpPr txBox="1"/>
          <p:nvPr/>
        </p:nvSpPr>
        <p:spPr>
          <a:xfrm>
            <a:off x="3433291" y="4709462"/>
            <a:ext cx="5239394" cy="181588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一个组织的总目标确定后，各级管理人员为了实现组织目标，使本层次的组织工作得以顺利进行，都需要制定相应的分目标和分计划。这些具有不同广度和深度的计划有机地结合在一起，便形成了一个多层次计划系统。因此，计划具有普遍性。</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1883" y="2977421"/>
            <a:ext cx="2160240" cy="3238778"/>
          </a:xfrm>
          <a:prstGeom prst="rect">
            <a:avLst/>
          </a:prstGeom>
          <a:ln>
            <a:solidFill>
              <a:schemeClr val="bg1"/>
            </a:solidFill>
          </a:ln>
          <a:effectLst>
            <a:outerShdw blurRad="63500" sx="102000" sy="102000" algn="ctr" rotWithShape="0">
              <a:prstClr val="black">
                <a:alpha val="40000"/>
              </a:prstClr>
            </a:outerShdw>
          </a:effectLst>
        </p:spPr>
      </p:pic>
      <p:cxnSp>
        <p:nvCxnSpPr>
          <p:cNvPr id="45" name="直接连接符 44"/>
          <p:cNvCxnSpPr/>
          <p:nvPr/>
        </p:nvCxnSpPr>
        <p:spPr>
          <a:xfrm>
            <a:off x="10893987" y="1628800"/>
            <a:ext cx="0" cy="1152128"/>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18317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3291"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lumMod val="50000"/>
                    </a:schemeClr>
                  </a:solidFill>
                  <a:latin typeface="微软雅黑" panose="020B0503020204020204" pitchFamily="34" charset="-122"/>
                  <a:ea typeface="微软雅黑" panose="020B0503020204020204" pitchFamily="34" charset="-122"/>
                </a:rPr>
                <a:t>2</a:t>
              </a:r>
              <a:r>
                <a:rPr lang="zh-CN" altLang="en-US" dirty="0">
                  <a:solidFill>
                    <a:schemeClr val="bg1">
                      <a:lumMod val="50000"/>
                    </a:schemeClr>
                  </a:solidFill>
                  <a:latin typeface="微软雅黑" panose="020B0503020204020204" pitchFamily="34" charset="-122"/>
                  <a:ea typeface="微软雅黑" panose="020B0503020204020204" pitchFamily="34" charset="-122"/>
                </a:rPr>
                <a:t>）预见性</a:t>
              </a:r>
            </a:p>
          </p:txBody>
        </p:sp>
      </p:grpSp>
      <p:sp>
        <p:nvSpPr>
          <p:cNvPr id="43" name="TextBox 1"/>
          <p:cNvSpPr txBox="1"/>
          <p:nvPr/>
        </p:nvSpPr>
        <p:spPr>
          <a:xfrm>
            <a:off x="3433292" y="2965940"/>
            <a:ext cx="3744415" cy="147117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这是计划最明显的特点之一。计划不是对已经形成的事实和状况的描述，而是</a:t>
            </a:r>
            <a:r>
              <a:rPr lang="zh-CN" altLang="en-US" sz="1600" b="1" dirty="0">
                <a:solidFill>
                  <a:srgbClr val="7CBF33"/>
                </a:solidFill>
                <a:latin typeface="微软雅黑" pitchFamily="34" charset="-122"/>
                <a:ea typeface="微软雅黑" pitchFamily="34" charset="-122"/>
              </a:rPr>
              <a:t>在行动之前对行动的任务、目标、方法、措施所做出的预见性确认。</a:t>
            </a:r>
          </a:p>
        </p:txBody>
      </p:sp>
      <p:sp>
        <p:nvSpPr>
          <p:cNvPr id="44" name="TextBox 10"/>
          <p:cNvSpPr txBox="1"/>
          <p:nvPr/>
        </p:nvSpPr>
        <p:spPr>
          <a:xfrm>
            <a:off x="3433291" y="4709462"/>
            <a:ext cx="3732170" cy="181588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但这种预想不是盲目的、空想的，而是以为未来工作目标或实践活动为导向，以现有的条件为基础，以过去的成绩为依据，对对今后的发展趋势作出科学预测之后制定的。</a:t>
            </a:r>
          </a:p>
        </p:txBody>
      </p:sp>
      <p:pic>
        <p:nvPicPr>
          <p:cNvPr id="9" name="Picture 2" descr="D:\Teliss_Tong\Copy\定期备份\工作备份\！PPT图片及版面资源\06-PPT精选插图\02-商务\xpic698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9488703" y="3113368"/>
            <a:ext cx="2127600" cy="3192187"/>
          </a:xfrm>
          <a:prstGeom prst="rect">
            <a:avLst/>
          </a:prstGeom>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1723" y="3113369"/>
            <a:ext cx="2125996" cy="3192186"/>
          </a:xfrm>
          <a:prstGeom prst="rect">
            <a:avLst/>
          </a:prstGeom>
          <a:ln>
            <a:solidFill>
              <a:schemeClr val="bg1"/>
            </a:solidFill>
          </a:ln>
          <a:effectLst>
            <a:outerShdw blurRad="63500" sx="102000" sy="102000" algn="ctr" rotWithShape="0">
              <a:prstClr val="black">
                <a:alpha val="40000"/>
              </a:prstClr>
            </a:outerShdw>
          </a:effectLst>
        </p:spPr>
      </p:pic>
      <p:cxnSp>
        <p:nvCxnSpPr>
          <p:cNvPr id="11" name="直接连接符 10"/>
          <p:cNvCxnSpPr/>
          <p:nvPr/>
        </p:nvCxnSpPr>
        <p:spPr>
          <a:xfrm>
            <a:off x="10922123" y="1628800"/>
            <a:ext cx="679515"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1601638" y="1628800"/>
            <a:ext cx="0" cy="133714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897256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3291"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lumMod val="50000"/>
                    </a:schemeClr>
                  </a:solidFill>
                  <a:latin typeface="微软雅黑" panose="020B0503020204020204" pitchFamily="34" charset="-122"/>
                  <a:ea typeface="微软雅黑" panose="020B0503020204020204" pitchFamily="34" charset="-122"/>
                </a:rPr>
                <a:t>3</a:t>
              </a:r>
              <a:r>
                <a:rPr lang="zh-CN" altLang="en-US" dirty="0">
                  <a:solidFill>
                    <a:schemeClr val="bg1">
                      <a:lumMod val="50000"/>
                    </a:schemeClr>
                  </a:solidFill>
                  <a:latin typeface="微软雅黑" panose="020B0503020204020204" pitchFamily="34" charset="-122"/>
                  <a:ea typeface="微软雅黑" panose="020B0503020204020204" pitchFamily="34" charset="-122"/>
                </a:rPr>
                <a:t>）可行性</a:t>
              </a:r>
            </a:p>
          </p:txBody>
        </p:sp>
      </p:grpSp>
      <p:sp>
        <p:nvSpPr>
          <p:cNvPr id="43" name="TextBox 1"/>
          <p:cNvSpPr txBox="1"/>
          <p:nvPr/>
        </p:nvSpPr>
        <p:spPr>
          <a:xfrm>
            <a:off x="3433292" y="3429000"/>
            <a:ext cx="3744415" cy="1089144"/>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可行性是和预见性是紧密联系在一起的，预见准确的计划，在现实中才真正可行。</a:t>
            </a:r>
            <a:endParaRPr lang="zh-CN" altLang="en-US" sz="1600" b="1" dirty="0">
              <a:solidFill>
                <a:srgbClr val="7CBF33"/>
              </a:solidFill>
              <a:latin typeface="微软雅黑" pitchFamily="34" charset="-122"/>
              <a:ea typeface="微软雅黑" pitchFamily="34" charset="-122"/>
            </a:endParaRPr>
          </a:p>
        </p:txBody>
      </p:sp>
      <p:sp>
        <p:nvSpPr>
          <p:cNvPr id="44" name="TextBox 10"/>
          <p:cNvSpPr txBox="1"/>
          <p:nvPr/>
        </p:nvSpPr>
        <p:spPr>
          <a:xfrm>
            <a:off x="3433291" y="4646478"/>
            <a:ext cx="3732170" cy="181588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因此，对未来的预测，</a:t>
            </a:r>
            <a:r>
              <a:rPr lang="zh-CN" altLang="en-US" sz="1600" b="1" dirty="0">
                <a:solidFill>
                  <a:srgbClr val="7CBF33"/>
                </a:solidFill>
                <a:latin typeface="微软雅黑" pitchFamily="34" charset="-122"/>
                <a:ea typeface="微软雅黑" pitchFamily="34" charset="-122"/>
              </a:rPr>
              <a:t>应建立在客观实际的基础上</a:t>
            </a:r>
            <a:r>
              <a:rPr lang="zh-CN" altLang="en-US" sz="1600" dirty="0">
                <a:solidFill>
                  <a:schemeClr val="bg1">
                    <a:lumMod val="50000"/>
                  </a:schemeClr>
                </a:solidFill>
                <a:latin typeface="微软雅黑" pitchFamily="34" charset="-122"/>
                <a:ea typeface="微软雅黑" pitchFamily="34" charset="-122"/>
              </a:rPr>
              <a:t>，以现有的条件为基础，以过去的成绩为依据来做出预测，并切忌盲目地、无根据地制订计划。这样才能使计划有可行性。</a:t>
            </a:r>
          </a:p>
        </p:txBody>
      </p:sp>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21275" y="3429000"/>
            <a:ext cx="4248920" cy="2832613"/>
          </a:xfrm>
          <a:prstGeom prst="rect">
            <a:avLst/>
          </a:prstGeom>
          <a:ln>
            <a:solidFill>
              <a:schemeClr val="bg1"/>
            </a:solidFill>
          </a:ln>
          <a:effectLst>
            <a:outerShdw blurRad="63500" sx="102000" sy="102000" algn="ctr" rotWithShape="0">
              <a:prstClr val="black">
                <a:alpha val="40000"/>
              </a:prstClr>
            </a:outerShdw>
          </a:effectLst>
        </p:spPr>
      </p:pic>
      <p:cxnSp>
        <p:nvCxnSpPr>
          <p:cNvPr id="10" name="直接连接符 9"/>
          <p:cNvCxnSpPr/>
          <p:nvPr/>
        </p:nvCxnSpPr>
        <p:spPr>
          <a:xfrm>
            <a:off x="10922123" y="1628800"/>
            <a:ext cx="607507"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1529630" y="1628800"/>
            <a:ext cx="0" cy="1656184"/>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768182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5019" y="1628800"/>
            <a:ext cx="3021955" cy="4320480"/>
            <a:chOff x="985019" y="1268760"/>
            <a:chExt cx="3021955" cy="4320480"/>
          </a:xfrm>
        </p:grpSpPr>
        <p:sp>
          <p:nvSpPr>
            <p:cNvPr id="3" name="矩形 2"/>
            <p:cNvSpPr/>
            <p:nvPr/>
          </p:nvSpPr>
          <p:spPr>
            <a:xfrm>
              <a:off x="985019" y="1268760"/>
              <a:ext cx="3021955" cy="4320480"/>
            </a:xfrm>
            <a:prstGeom prst="rect">
              <a:avLst/>
            </a:prstGeom>
            <a:solidFill>
              <a:srgbClr val="76B53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985020" y="5075892"/>
              <a:ext cx="3021954" cy="400110"/>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为何要制定计划</a:t>
              </a:r>
              <a:endParaRPr lang="zh-CN" altLang="en-US" sz="2000" dirty="0">
                <a:solidFill>
                  <a:schemeClr val="bg1"/>
                </a:solidFill>
                <a:latin typeface="微软雅黑" pitchFamily="34" charset="-122"/>
                <a:ea typeface="微软雅黑" pitchFamily="34" charset="-122"/>
              </a:endParaRPr>
            </a:p>
          </p:txBody>
        </p:sp>
        <p:cxnSp>
          <p:nvCxnSpPr>
            <p:cNvPr id="5" name="直接连接符 4"/>
            <p:cNvCxnSpPr/>
            <p:nvPr userDrawn="1"/>
          </p:nvCxnSpPr>
          <p:spPr>
            <a:xfrm>
              <a:off x="985019"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4369395" y="1628800"/>
            <a:ext cx="3021955" cy="4320480"/>
            <a:chOff x="4299768" y="1268760"/>
            <a:chExt cx="3021955" cy="4320480"/>
          </a:xfrm>
        </p:grpSpPr>
        <p:sp>
          <p:nvSpPr>
            <p:cNvPr id="7" name="矩形 6"/>
            <p:cNvSpPr/>
            <p:nvPr userDrawn="1"/>
          </p:nvSpPr>
          <p:spPr>
            <a:xfrm>
              <a:off x="4299768" y="1268760"/>
              <a:ext cx="3021955" cy="4320480"/>
            </a:xfrm>
            <a:prstGeom prst="rect">
              <a:avLst/>
            </a:prstGeom>
            <a:solidFill>
              <a:srgbClr val="76B53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userDrawn="1"/>
          </p:nvSpPr>
          <p:spPr>
            <a:xfrm>
              <a:off x="4299769" y="5117122"/>
              <a:ext cx="3021954" cy="400110"/>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计划知识概述</a:t>
              </a:r>
              <a:endParaRPr lang="zh-CN" altLang="en-US" sz="2000" dirty="0">
                <a:solidFill>
                  <a:schemeClr val="bg1"/>
                </a:solidFill>
                <a:latin typeface="微软雅黑" pitchFamily="34" charset="-122"/>
                <a:ea typeface="微软雅黑" pitchFamily="34" charset="-122"/>
              </a:endParaRPr>
            </a:p>
          </p:txBody>
        </p:sp>
        <p:cxnSp>
          <p:nvCxnSpPr>
            <p:cNvPr id="9" name="直接连接符 8"/>
            <p:cNvCxnSpPr/>
            <p:nvPr userDrawn="1"/>
          </p:nvCxnSpPr>
          <p:spPr>
            <a:xfrm>
              <a:off x="4299768"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7753771" y="1628800"/>
            <a:ext cx="3021955" cy="4320480"/>
            <a:chOff x="7684144" y="1268760"/>
            <a:chExt cx="3021955" cy="4320480"/>
          </a:xfrm>
        </p:grpSpPr>
        <p:sp>
          <p:nvSpPr>
            <p:cNvPr id="11" name="矩形 10"/>
            <p:cNvSpPr/>
            <p:nvPr userDrawn="1"/>
          </p:nvSpPr>
          <p:spPr>
            <a:xfrm>
              <a:off x="7684144" y="1268760"/>
              <a:ext cx="3021955" cy="4320480"/>
            </a:xfrm>
            <a:prstGeom prst="rect">
              <a:avLst/>
            </a:prstGeom>
            <a:solidFill>
              <a:srgbClr val="76B53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userDrawn="1"/>
          </p:nvSpPr>
          <p:spPr>
            <a:xfrm>
              <a:off x="7684145" y="5075892"/>
              <a:ext cx="3021954" cy="400110"/>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制定计划步骤</a:t>
              </a:r>
              <a:endParaRPr lang="zh-CN" altLang="en-US" sz="2000" dirty="0">
                <a:solidFill>
                  <a:schemeClr val="bg1"/>
                </a:solidFill>
                <a:latin typeface="微软雅黑" pitchFamily="34" charset="-122"/>
                <a:ea typeface="微软雅黑" pitchFamily="34" charset="-122"/>
              </a:endParaRPr>
            </a:p>
          </p:txBody>
        </p:sp>
        <p:cxnSp>
          <p:nvCxnSpPr>
            <p:cNvPr id="13" name="直接连接符 12"/>
            <p:cNvCxnSpPr/>
            <p:nvPr userDrawn="1"/>
          </p:nvCxnSpPr>
          <p:spPr>
            <a:xfrm>
              <a:off x="7684144"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050" name="Picture 2" descr="E:\仝德志文件\03-参考资料\！仝个人\！PPT图片及版面资源\06-PPT精选插图\03-人物\xpic719.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2129" b="3539"/>
          <a:stretch/>
        </p:blipFill>
        <p:spPr bwMode="auto">
          <a:xfrm>
            <a:off x="1235997" y="1844824"/>
            <a:ext cx="2520000" cy="3360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2051" name="Picture 3" descr="E:\仝德志文件\03-参考资料\！仝个人\！PPT图片及版面资源\06-PPT精选插图\02-商务\写字.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004609" y="1844824"/>
            <a:ext cx="2520279" cy="3360372"/>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18" name="Picture 4" descr="E:\仝德志文件\03-参考资料\！仝个人\！PPT图片及版面资源\06-PPT精选插图\03-人物\xpic7457.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317" b="5317"/>
          <a:stretch/>
        </p:blipFill>
        <p:spPr bwMode="auto">
          <a:xfrm>
            <a:off x="4620233" y="1844824"/>
            <a:ext cx="2520000" cy="3360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43775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0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4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3" fill="hold">
                            <p:stCondLst>
                              <p:cond delay="1400"/>
                            </p:stCondLst>
                            <p:childTnLst>
                              <p:par>
                                <p:cTn id="24" presetID="52" presetClass="entr" presetSubtype="0" fill="hold" nodeType="afterEffect">
                                  <p:stCondLst>
                                    <p:cond delay="0"/>
                                  </p:stCondLst>
                                  <p:childTnLst>
                                    <p:set>
                                      <p:cBhvr>
                                        <p:cTn id="25" dur="1" fill="hold">
                                          <p:stCondLst>
                                            <p:cond delay="0"/>
                                          </p:stCondLst>
                                        </p:cTn>
                                        <p:tgtEl>
                                          <p:spTgt spid="2050"/>
                                        </p:tgtEl>
                                        <p:attrNameLst>
                                          <p:attrName>style.visibility</p:attrName>
                                        </p:attrNameLst>
                                      </p:cBhvr>
                                      <p:to>
                                        <p:strVal val="visible"/>
                                      </p:to>
                                    </p:set>
                                    <p:animScale>
                                      <p:cBhvr>
                                        <p:cTn id="26" dur="10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050"/>
                                        </p:tgtEl>
                                        <p:attrNameLst>
                                          <p:attrName>ppt_x</p:attrName>
                                          <p:attrName>ppt_y</p:attrName>
                                        </p:attrNameLst>
                                      </p:cBhvr>
                                    </p:animMotion>
                                    <p:animEffect transition="in" filter="fade">
                                      <p:cBhvr>
                                        <p:cTn id="28" dur="1000"/>
                                        <p:tgtEl>
                                          <p:spTgt spid="2050"/>
                                        </p:tgtEl>
                                      </p:cBhvr>
                                    </p:animEffect>
                                  </p:childTnLst>
                                </p:cTn>
                              </p:par>
                              <p:par>
                                <p:cTn id="29" presetID="52" presetClass="entr" presetSubtype="0"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Scale>
                                      <p:cBhvr>
                                        <p:cTn id="31"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8"/>
                                        </p:tgtEl>
                                        <p:attrNameLst>
                                          <p:attrName>ppt_x</p:attrName>
                                          <p:attrName>ppt_y</p:attrName>
                                        </p:attrNameLst>
                                      </p:cBhvr>
                                    </p:animMotion>
                                    <p:animEffect transition="in" filter="fade">
                                      <p:cBhvr>
                                        <p:cTn id="33" dur="1000"/>
                                        <p:tgtEl>
                                          <p:spTgt spid="18"/>
                                        </p:tgtEl>
                                      </p:cBhvr>
                                    </p:animEffect>
                                  </p:childTnLst>
                                </p:cTn>
                              </p:par>
                              <p:par>
                                <p:cTn id="34" presetID="52" presetClass="entr" presetSubtype="0" fill="hold" nodeType="withEffect">
                                  <p:stCondLst>
                                    <p:cond delay="400"/>
                                  </p:stCondLst>
                                  <p:childTnLst>
                                    <p:set>
                                      <p:cBhvr>
                                        <p:cTn id="35" dur="1" fill="hold">
                                          <p:stCondLst>
                                            <p:cond delay="0"/>
                                          </p:stCondLst>
                                        </p:cTn>
                                        <p:tgtEl>
                                          <p:spTgt spid="2051"/>
                                        </p:tgtEl>
                                        <p:attrNameLst>
                                          <p:attrName>style.visibility</p:attrName>
                                        </p:attrNameLst>
                                      </p:cBhvr>
                                      <p:to>
                                        <p:strVal val="visible"/>
                                      </p:to>
                                    </p:set>
                                    <p:animScale>
                                      <p:cBhvr>
                                        <p:cTn id="36" dur="1000" decel="50000" fill="hold">
                                          <p:stCondLst>
                                            <p:cond delay="0"/>
                                          </p:stCondLst>
                                        </p:cTn>
                                        <p:tgtEl>
                                          <p:spTgt spid="20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051"/>
                                        </p:tgtEl>
                                        <p:attrNameLst>
                                          <p:attrName>ppt_x</p:attrName>
                                          <p:attrName>ppt_y</p:attrName>
                                        </p:attrNameLst>
                                      </p:cBhvr>
                                    </p:animMotion>
                                    <p:animEffect transition="in" filter="fade">
                                      <p:cBhvr>
                                        <p:cTn id="38"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3291"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lumMod val="50000"/>
                    </a:schemeClr>
                  </a:solidFill>
                  <a:latin typeface="微软雅黑" panose="020B0503020204020204" pitchFamily="34" charset="-122"/>
                  <a:ea typeface="微软雅黑" panose="020B0503020204020204" pitchFamily="34" charset="-122"/>
                </a:rPr>
                <a:t>4</a:t>
              </a:r>
              <a:r>
                <a:rPr lang="zh-CN" altLang="en-US" dirty="0">
                  <a:solidFill>
                    <a:schemeClr val="bg1">
                      <a:lumMod val="50000"/>
                    </a:schemeClr>
                  </a:solidFill>
                  <a:latin typeface="微软雅黑" panose="020B0503020204020204" pitchFamily="34" charset="-122"/>
                  <a:ea typeface="微软雅黑" panose="020B0503020204020204" pitchFamily="34" charset="-122"/>
                </a:rPr>
                <a:t>）指导性</a:t>
              </a:r>
            </a:p>
          </p:txBody>
        </p:sp>
      </p:grpSp>
      <p:sp>
        <p:nvSpPr>
          <p:cNvPr id="43" name="TextBox 1"/>
          <p:cNvSpPr txBox="1"/>
          <p:nvPr/>
        </p:nvSpPr>
        <p:spPr>
          <a:xfrm>
            <a:off x="3433292" y="4941168"/>
            <a:ext cx="3168351" cy="147117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制定</a:t>
            </a:r>
            <a:r>
              <a:rPr lang="zh-CN" altLang="en-US" sz="1600" dirty="0" smtClean="0">
                <a:solidFill>
                  <a:schemeClr val="bg1">
                    <a:lumMod val="50000"/>
                  </a:schemeClr>
                </a:solidFill>
                <a:latin typeface="微软雅黑" pitchFamily="34" charset="-122"/>
                <a:ea typeface="微软雅黑" pitchFamily="34" charset="-122"/>
              </a:rPr>
              <a:t>任何</a:t>
            </a:r>
            <a:r>
              <a:rPr lang="zh-CN" altLang="en-US" sz="1600" dirty="0">
                <a:solidFill>
                  <a:schemeClr val="bg1">
                    <a:lumMod val="50000"/>
                  </a:schemeClr>
                </a:solidFill>
                <a:latin typeface="微软雅黑" pitchFamily="34" charset="-122"/>
                <a:ea typeface="微软雅黑" pitchFamily="34" charset="-122"/>
              </a:rPr>
              <a:t>一项计划，</a:t>
            </a:r>
            <a:r>
              <a:rPr lang="zh-CN" altLang="en-US" sz="1600" dirty="0" smtClean="0">
                <a:solidFill>
                  <a:schemeClr val="bg1">
                    <a:lumMod val="50000"/>
                  </a:schemeClr>
                </a:solidFill>
                <a:latin typeface="微软雅黑" pitchFamily="34" charset="-122"/>
                <a:ea typeface="微软雅黑" pitchFamily="34" charset="-122"/>
              </a:rPr>
              <a:t>必须明确</a:t>
            </a:r>
            <a:r>
              <a:rPr lang="zh-CN" altLang="en-US" sz="1600" dirty="0">
                <a:solidFill>
                  <a:schemeClr val="bg1">
                    <a:lumMod val="50000"/>
                  </a:schemeClr>
                </a:solidFill>
                <a:latin typeface="微软雅黑" pitchFamily="34" charset="-122"/>
                <a:ea typeface="微软雅黑" pitchFamily="34" charset="-122"/>
              </a:rPr>
              <a:t>在一定的时间内完成什么任务，获得什么效益。</a:t>
            </a:r>
            <a:r>
              <a:rPr lang="zh-CN" altLang="en-US" sz="1600" b="1" dirty="0">
                <a:solidFill>
                  <a:srgbClr val="7CBF33"/>
                </a:solidFill>
                <a:latin typeface="微软雅黑" pitchFamily="34" charset="-122"/>
                <a:ea typeface="微软雅黑" pitchFamily="34" charset="-122"/>
              </a:rPr>
              <a:t>这也就成了工作的方向和依据。</a:t>
            </a:r>
          </a:p>
        </p:txBody>
      </p:sp>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17668" y="2996952"/>
            <a:ext cx="4478280" cy="3358710"/>
          </a:xfrm>
          <a:prstGeom prst="rect">
            <a:avLst/>
          </a:prstGeom>
          <a:ln>
            <a:solidFill>
              <a:schemeClr val="bg1"/>
            </a:solidFill>
          </a:ln>
          <a:effectLst>
            <a:outerShdw blurRad="63500" sx="102000" sy="102000" algn="ctr" rotWithShape="0">
              <a:prstClr val="black">
                <a:alpha val="40000"/>
              </a:prstClr>
            </a:outerShdw>
          </a:effectLst>
        </p:spPr>
      </p:pic>
      <p:cxnSp>
        <p:nvCxnSpPr>
          <p:cNvPr id="9" name="直接连接符 8"/>
          <p:cNvCxnSpPr/>
          <p:nvPr/>
        </p:nvCxnSpPr>
        <p:spPr>
          <a:xfrm>
            <a:off x="10909244" y="1628800"/>
            <a:ext cx="380532"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1289776" y="1628800"/>
            <a:ext cx="0" cy="1224136"/>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429783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3291"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lumMod val="50000"/>
                    </a:schemeClr>
                  </a:solidFill>
                  <a:latin typeface="微软雅黑" panose="020B0503020204020204" pitchFamily="34" charset="-122"/>
                  <a:ea typeface="微软雅黑" panose="020B0503020204020204" pitchFamily="34" charset="-122"/>
                </a:rPr>
                <a:t>5</a:t>
              </a:r>
              <a:r>
                <a:rPr lang="zh-CN" altLang="en-US" dirty="0">
                  <a:solidFill>
                    <a:schemeClr val="bg1">
                      <a:lumMod val="50000"/>
                    </a:schemeClr>
                  </a:solidFill>
                  <a:latin typeface="微软雅黑" panose="020B0503020204020204" pitchFamily="34" charset="-122"/>
                  <a:ea typeface="微软雅黑" panose="020B0503020204020204" pitchFamily="34" charset="-122"/>
                </a:rPr>
                <a:t>）约束性</a:t>
              </a:r>
            </a:p>
          </p:txBody>
        </p:sp>
      </p:grpSp>
      <p:sp>
        <p:nvSpPr>
          <p:cNvPr id="43" name="TextBox 1"/>
          <p:cNvSpPr txBox="1"/>
          <p:nvPr/>
        </p:nvSpPr>
        <p:spPr>
          <a:xfrm>
            <a:off x="3433292" y="4330062"/>
            <a:ext cx="3168351" cy="2123274"/>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计划一经通过、批准或认定，在其所指向的范围内就具有了约束作用，在这一范围内无论是集体还是个人都必须按计划的内容开展工作和活动，</a:t>
            </a:r>
            <a:r>
              <a:rPr lang="zh-CN" altLang="en-US" sz="1600" b="1" dirty="0">
                <a:solidFill>
                  <a:srgbClr val="7CBF33"/>
                </a:solidFill>
                <a:latin typeface="微软雅黑" pitchFamily="34" charset="-122"/>
                <a:ea typeface="微软雅黑" pitchFamily="34" charset="-122"/>
              </a:rPr>
              <a:t>不得违背和拖延。</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7668" y="3356992"/>
            <a:ext cx="4639954" cy="2998670"/>
          </a:xfrm>
          <a:prstGeom prst="rect">
            <a:avLst/>
          </a:prstGeom>
          <a:ln>
            <a:solidFill>
              <a:schemeClr val="bg1"/>
            </a:solidFill>
          </a:ln>
          <a:effectLst>
            <a:outerShdw blurRad="63500" sx="102000" sy="102000" algn="ctr" rotWithShape="0">
              <a:prstClr val="black">
                <a:alpha val="40000"/>
              </a:prstClr>
            </a:outerShdw>
          </a:effectLst>
        </p:spPr>
      </p:pic>
      <p:cxnSp>
        <p:nvCxnSpPr>
          <p:cNvPr id="5" name="直接连接符 4"/>
          <p:cNvCxnSpPr/>
          <p:nvPr/>
        </p:nvCxnSpPr>
        <p:spPr>
          <a:xfrm>
            <a:off x="10922123" y="1628800"/>
            <a:ext cx="535499"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1457622" y="1628800"/>
            <a:ext cx="0" cy="1584176"/>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602708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3291"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lumMod val="50000"/>
                    </a:schemeClr>
                  </a:solidFill>
                  <a:latin typeface="微软雅黑" panose="020B0503020204020204" pitchFamily="34" charset="-122"/>
                  <a:ea typeface="微软雅黑" panose="020B0503020204020204" pitchFamily="34" charset="-122"/>
                </a:rPr>
                <a:t>6</a:t>
              </a:r>
              <a:r>
                <a:rPr lang="zh-CN" altLang="en-US" dirty="0">
                  <a:solidFill>
                    <a:schemeClr val="bg1">
                      <a:lumMod val="50000"/>
                    </a:schemeClr>
                  </a:solidFill>
                  <a:latin typeface="微软雅黑" panose="020B0503020204020204" pitchFamily="34" charset="-122"/>
                  <a:ea typeface="微软雅黑" panose="020B0503020204020204" pitchFamily="34" charset="-122"/>
                </a:rPr>
                <a:t>）可变性</a:t>
              </a:r>
            </a:p>
          </p:txBody>
        </p:sp>
      </p:grpSp>
      <p:sp>
        <p:nvSpPr>
          <p:cNvPr id="8" name="TextBox 10"/>
          <p:cNvSpPr txBox="1"/>
          <p:nvPr/>
        </p:nvSpPr>
        <p:spPr>
          <a:xfrm>
            <a:off x="3433291" y="4421430"/>
            <a:ext cx="3672408" cy="181588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所以，“计划没有变化快”这句话很有它的道理，但是它的意义</a:t>
            </a:r>
            <a:r>
              <a:rPr lang="zh-CN" altLang="en-US" sz="1600" b="1" dirty="0">
                <a:solidFill>
                  <a:srgbClr val="7CBF33"/>
                </a:solidFill>
                <a:latin typeface="微软雅黑" pitchFamily="34" charset="-122"/>
                <a:ea typeface="微软雅黑" pitchFamily="34" charset="-122"/>
              </a:rPr>
              <a:t>不是叫你不要做计划，而是叫你做多套计划。</a:t>
            </a:r>
            <a:r>
              <a:rPr lang="zh-CN" altLang="en-US" sz="1600" dirty="0">
                <a:solidFill>
                  <a:schemeClr val="bg1">
                    <a:lumMod val="50000"/>
                  </a:schemeClr>
                </a:solidFill>
                <a:latin typeface="微软雅黑" pitchFamily="34" charset="-122"/>
                <a:ea typeface="微软雅黑" pitchFamily="34" charset="-122"/>
              </a:rPr>
              <a:t>以备选择。正所谓：计划并不能保证你成功，但能让你为将来作好准备。</a:t>
            </a:r>
          </a:p>
        </p:txBody>
      </p:sp>
      <p:pic>
        <p:nvPicPr>
          <p:cNvPr id="2050" name="Picture 2" descr="E:\仝德志文件\03-参考资料\！仝个人\！PPT图片及版面资源\06-PPT精选插图\08-3D小人\锐普内部商务PPT图片27 (3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8375" y="3200400"/>
            <a:ext cx="4876800" cy="36576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1"/>
          <p:cNvSpPr txBox="1"/>
          <p:nvPr/>
        </p:nvSpPr>
        <p:spPr>
          <a:xfrm>
            <a:off x="6601643" y="2018470"/>
            <a:ext cx="4608512" cy="181588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如果在计划执行过程中，客观情况发生了变化、就要适时地予以修订。所以计划既有指导性，也有可变性。同时，考虑到未来的变化，计划的制定还应有弹性，可以预测未来可能的变化，辅以备选的多套计划。</a:t>
            </a:r>
            <a:endParaRPr lang="zh-CN" altLang="en-US" sz="1600" b="1" dirty="0">
              <a:solidFill>
                <a:srgbClr val="7CBF33"/>
              </a:solidFill>
              <a:latin typeface="微软雅黑" pitchFamily="34" charset="-122"/>
              <a:ea typeface="微软雅黑" pitchFamily="34" charset="-122"/>
            </a:endParaRPr>
          </a:p>
        </p:txBody>
      </p:sp>
      <p:cxnSp>
        <p:nvCxnSpPr>
          <p:cNvPr id="10" name="直接连接符 9"/>
          <p:cNvCxnSpPr/>
          <p:nvPr/>
        </p:nvCxnSpPr>
        <p:spPr>
          <a:xfrm flipH="1">
            <a:off x="5197487" y="4221088"/>
            <a:ext cx="212088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318375" y="4221263"/>
            <a:ext cx="0" cy="2636737"/>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847682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03</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zh-CN" sz="2400" dirty="0">
                <a:solidFill>
                  <a:srgbClr val="00BD3C"/>
                </a:solidFill>
              </a:rPr>
              <a:t>计划的分类</a:t>
            </a:r>
            <a:endParaRPr lang="en-US" altLang="zh-CN" sz="2400" dirty="0">
              <a:solidFill>
                <a:srgbClr val="00BD3C"/>
              </a:solidFill>
            </a:endParaRPr>
          </a:p>
        </p:txBody>
      </p:sp>
      <p:sp>
        <p:nvSpPr>
          <p:cNvPr id="58" name="文本1"/>
          <p:cNvSpPr>
            <a:spLocks noChangeArrowheads="1"/>
          </p:cNvSpPr>
          <p:nvPr/>
        </p:nvSpPr>
        <p:spPr bwMode="auto">
          <a:xfrm>
            <a:off x="3433290" y="2133600"/>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lvl="0">
              <a:lnSpc>
                <a:spcPct val="150000"/>
              </a:lnSpc>
              <a:defRPr/>
            </a:pPr>
            <a:endParaRPr kumimoji="0" lang="en-US" altLang="zh-CN"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59" name="文本2"/>
          <p:cNvSpPr>
            <a:spLocks noChangeArrowheads="1"/>
          </p:cNvSpPr>
          <p:nvPr/>
        </p:nvSpPr>
        <p:spPr bwMode="auto">
          <a:xfrm>
            <a:off x="7178107" y="2133600"/>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0" name="文本4"/>
          <p:cNvSpPr>
            <a:spLocks noChangeArrowheads="1"/>
          </p:cNvSpPr>
          <p:nvPr/>
        </p:nvSpPr>
        <p:spPr bwMode="auto">
          <a:xfrm>
            <a:off x="7178107" y="4221163"/>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1" name="文本3"/>
          <p:cNvSpPr>
            <a:spLocks noChangeArrowheads="1"/>
          </p:cNvSpPr>
          <p:nvPr/>
        </p:nvSpPr>
        <p:spPr bwMode="auto">
          <a:xfrm>
            <a:off x="3433290" y="4221163"/>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2" name="灰色"/>
          <p:cNvSpPr/>
          <p:nvPr/>
        </p:nvSpPr>
        <p:spPr>
          <a:xfrm>
            <a:off x="6385699" y="3565204"/>
            <a:ext cx="1440000" cy="1440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pPr>
            <a:endParaRPr lang="zh-CN" altLang="en-US" sz="1200" kern="0" dirty="0">
              <a:solidFill>
                <a:srgbClr val="F9F9F9"/>
              </a:solidFill>
              <a:latin typeface="微软雅黑" pitchFamily="34" charset="-122"/>
              <a:ea typeface="微软雅黑" pitchFamily="34" charset="-122"/>
            </a:endParaRPr>
          </a:p>
        </p:txBody>
      </p:sp>
      <p:sp>
        <p:nvSpPr>
          <p:cNvPr id="63" name="TextBox 11"/>
          <p:cNvSpPr txBox="1">
            <a:spLocks noChangeArrowheads="1"/>
          </p:cNvSpPr>
          <p:nvPr/>
        </p:nvSpPr>
        <p:spPr bwMode="auto">
          <a:xfrm>
            <a:off x="6392755" y="4100538"/>
            <a:ext cx="14329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smtClean="0">
                <a:solidFill>
                  <a:schemeClr val="bg1"/>
                </a:solidFill>
                <a:latin typeface="微软雅黑" panose="020B0503020204020204" pitchFamily="34" charset="-122"/>
                <a:ea typeface="微软雅黑" panose="020B0503020204020204" pitchFamily="34" charset="-122"/>
              </a:rPr>
              <a:t>计划的分类</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4" name="TextBox 1"/>
          <p:cNvSpPr txBox="1"/>
          <p:nvPr/>
        </p:nvSpPr>
        <p:spPr>
          <a:xfrm>
            <a:off x="3571924" y="2190318"/>
            <a:ext cx="3389759" cy="1471172"/>
          </a:xfrm>
          <a:prstGeom prst="rect">
            <a:avLst/>
          </a:prstGeom>
          <a:noFill/>
        </p:spPr>
        <p:txBody>
          <a:bodyPr wrap="square" rtlCol="0">
            <a:spAutoFit/>
          </a:bodyPr>
          <a:lstStyle/>
          <a:p>
            <a:pPr indent="457200">
              <a:lnSpc>
                <a:spcPct val="140000"/>
              </a:lnSpc>
            </a:pPr>
            <a:r>
              <a:rPr lang="zh-CN" altLang="en-US" sz="1600" dirty="0">
                <a:solidFill>
                  <a:schemeClr val="tx1">
                    <a:lumMod val="50000"/>
                    <a:lumOff val="50000"/>
                  </a:schemeClr>
                </a:solidFill>
                <a:latin typeface="微软雅黑" pitchFamily="34" charset="-122"/>
                <a:ea typeface="微软雅黑" pitchFamily="34" charset="-122"/>
              </a:rPr>
              <a:t>按时间跨度，可以分为：长期计划、中期计划和短期计划。比如，一年计划、三年计划、五年计划等等。</a:t>
            </a:r>
            <a:endParaRPr lang="zh-CN" altLang="en-US" sz="1600" b="1" dirty="0">
              <a:solidFill>
                <a:schemeClr val="tx1">
                  <a:lumMod val="50000"/>
                  <a:lumOff val="50000"/>
                </a:schemeClr>
              </a:solidFill>
              <a:latin typeface="微软雅黑" pitchFamily="34" charset="-122"/>
              <a:ea typeface="微软雅黑" pitchFamily="34" charset="-122"/>
            </a:endParaRPr>
          </a:p>
        </p:txBody>
      </p:sp>
      <p:sp>
        <p:nvSpPr>
          <p:cNvPr id="65" name="TextBox 1"/>
          <p:cNvSpPr txBox="1"/>
          <p:nvPr/>
        </p:nvSpPr>
        <p:spPr>
          <a:xfrm>
            <a:off x="7316340" y="2190318"/>
            <a:ext cx="3389759" cy="1471172"/>
          </a:xfrm>
          <a:prstGeom prst="rect">
            <a:avLst/>
          </a:prstGeom>
          <a:noFill/>
        </p:spPr>
        <p:txBody>
          <a:bodyPr wrap="square" rtlCol="0">
            <a:spAutoFit/>
          </a:bodyPr>
          <a:lstStyle/>
          <a:p>
            <a:pPr indent="457200">
              <a:lnSpc>
                <a:spcPct val="140000"/>
              </a:lnSpc>
            </a:pPr>
            <a:r>
              <a:rPr lang="zh-CN" altLang="en-US" sz="1600" dirty="0">
                <a:solidFill>
                  <a:schemeClr val="tx1">
                    <a:lumMod val="50000"/>
                    <a:lumOff val="50000"/>
                  </a:schemeClr>
                </a:solidFill>
                <a:latin typeface="微软雅黑" pitchFamily="34" charset="-122"/>
                <a:ea typeface="微软雅黑" pitchFamily="34" charset="-122"/>
              </a:rPr>
              <a:t>按范围分，有国家计划、地区计划、行业计划、部门计划、单位计划、班组计划、个人计划等。</a:t>
            </a:r>
            <a:r>
              <a:rPr lang="zh-CN" altLang="en-US" sz="1600" dirty="0" smtClean="0">
                <a:solidFill>
                  <a:schemeClr val="tx1">
                    <a:lumMod val="50000"/>
                    <a:lumOff val="50000"/>
                  </a:schemeClr>
                </a:solidFill>
                <a:latin typeface="微软雅黑" pitchFamily="34" charset="-122"/>
                <a:ea typeface="微软雅黑" pitchFamily="34" charset="-122"/>
              </a:rPr>
              <a:t>如、</a:t>
            </a:r>
            <a:r>
              <a:rPr lang="en-US" altLang="zh-CN" sz="1600" dirty="0">
                <a:solidFill>
                  <a:schemeClr val="tx1">
                    <a:lumMod val="50000"/>
                    <a:lumOff val="50000"/>
                  </a:schemeClr>
                </a:solidFill>
                <a:latin typeface="微软雅黑" pitchFamily="34" charset="-122"/>
                <a:ea typeface="微软雅黑" pitchFamily="34" charset="-122"/>
              </a:rPr>
              <a:t>《</a:t>
            </a:r>
            <a:r>
              <a:rPr lang="zh-CN" altLang="en-US" sz="1600" dirty="0">
                <a:solidFill>
                  <a:schemeClr val="tx1">
                    <a:lumMod val="50000"/>
                    <a:lumOff val="50000"/>
                  </a:schemeClr>
                </a:solidFill>
                <a:latin typeface="微软雅黑" pitchFamily="34" charset="-122"/>
                <a:ea typeface="微软雅黑" pitchFamily="34" charset="-122"/>
              </a:rPr>
              <a:t>人力资源部年度培训计划</a:t>
            </a:r>
            <a:r>
              <a:rPr lang="en-US" altLang="zh-CN" sz="1600" dirty="0">
                <a:solidFill>
                  <a:schemeClr val="tx1">
                    <a:lumMod val="50000"/>
                    <a:lumOff val="50000"/>
                  </a:schemeClr>
                </a:solidFill>
                <a:latin typeface="微软雅黑" pitchFamily="34" charset="-122"/>
                <a:ea typeface="微软雅黑" pitchFamily="34" charset="-122"/>
              </a:rPr>
              <a:t>》……</a:t>
            </a:r>
            <a:endParaRPr lang="zh-CN" altLang="en-US" sz="1600" b="1" dirty="0">
              <a:solidFill>
                <a:schemeClr val="tx1">
                  <a:lumMod val="50000"/>
                  <a:lumOff val="50000"/>
                </a:schemeClr>
              </a:solidFill>
              <a:latin typeface="微软雅黑" pitchFamily="34" charset="-122"/>
              <a:ea typeface="微软雅黑" pitchFamily="34" charset="-122"/>
            </a:endParaRPr>
          </a:p>
        </p:txBody>
      </p:sp>
      <p:sp>
        <p:nvSpPr>
          <p:cNvPr id="66" name="TextBox 1"/>
          <p:cNvSpPr txBox="1"/>
          <p:nvPr/>
        </p:nvSpPr>
        <p:spPr>
          <a:xfrm>
            <a:off x="3571924" y="4966834"/>
            <a:ext cx="3389759" cy="1126462"/>
          </a:xfrm>
          <a:prstGeom prst="rect">
            <a:avLst/>
          </a:prstGeom>
          <a:noFill/>
        </p:spPr>
        <p:txBody>
          <a:bodyPr wrap="square" rtlCol="0">
            <a:spAutoFit/>
          </a:bodyPr>
          <a:lstStyle/>
          <a:p>
            <a:pPr indent="457200">
              <a:lnSpc>
                <a:spcPct val="140000"/>
              </a:lnSpc>
            </a:pPr>
            <a:r>
              <a:rPr lang="zh-CN" altLang="en-US" sz="1600" dirty="0">
                <a:solidFill>
                  <a:schemeClr val="tx1">
                    <a:lumMod val="50000"/>
                    <a:lumOff val="50000"/>
                  </a:schemeClr>
                </a:solidFill>
                <a:latin typeface="微软雅黑" pitchFamily="34" charset="-122"/>
                <a:ea typeface="微软雅黑" pitchFamily="34" charset="-122"/>
              </a:rPr>
              <a:t>按内容分，</a:t>
            </a:r>
            <a:r>
              <a:rPr lang="zh-CN" altLang="en-US" sz="1600" dirty="0" smtClean="0">
                <a:solidFill>
                  <a:schemeClr val="tx1">
                    <a:lumMod val="50000"/>
                    <a:lumOff val="50000"/>
                  </a:schemeClr>
                </a:solidFill>
                <a:latin typeface="微软雅黑" pitchFamily="34" charset="-122"/>
                <a:ea typeface="微软雅黑" pitchFamily="34" charset="-122"/>
              </a:rPr>
              <a:t>有招聘计划、销售计划、</a:t>
            </a:r>
            <a:r>
              <a:rPr lang="zh-CN" altLang="en-US" sz="1600" dirty="0">
                <a:solidFill>
                  <a:schemeClr val="tx1">
                    <a:lumMod val="50000"/>
                    <a:lumOff val="50000"/>
                  </a:schemeClr>
                </a:solidFill>
                <a:latin typeface="微软雅黑" pitchFamily="34" charset="-122"/>
                <a:ea typeface="微软雅黑" pitchFamily="34" charset="-122"/>
              </a:rPr>
              <a:t>生产计划、新产品开发计划</a:t>
            </a:r>
            <a:r>
              <a:rPr lang="zh-CN" altLang="en-US" sz="1600" dirty="0" smtClean="0">
                <a:solidFill>
                  <a:schemeClr val="tx1">
                    <a:lumMod val="50000"/>
                    <a:lumOff val="50000"/>
                  </a:schemeClr>
                </a:solidFill>
                <a:latin typeface="微软雅黑" pitchFamily="34" charset="-122"/>
                <a:ea typeface="微软雅黑" pitchFamily="34" charset="-122"/>
              </a:rPr>
              <a:t>、融资计划、品牌推广计划等。</a:t>
            </a:r>
            <a:endParaRPr lang="zh-CN" altLang="en-US" sz="1600" b="1" dirty="0">
              <a:solidFill>
                <a:schemeClr val="tx1">
                  <a:lumMod val="50000"/>
                  <a:lumOff val="50000"/>
                </a:schemeClr>
              </a:solidFill>
              <a:latin typeface="微软雅黑" pitchFamily="34" charset="-122"/>
              <a:ea typeface="微软雅黑" pitchFamily="34" charset="-122"/>
            </a:endParaRPr>
          </a:p>
        </p:txBody>
      </p:sp>
      <p:sp>
        <p:nvSpPr>
          <p:cNvPr id="67" name="TextBox 1"/>
          <p:cNvSpPr txBox="1"/>
          <p:nvPr/>
        </p:nvSpPr>
        <p:spPr>
          <a:xfrm>
            <a:off x="7316340" y="5348861"/>
            <a:ext cx="3389759" cy="744435"/>
          </a:xfrm>
          <a:prstGeom prst="rect">
            <a:avLst/>
          </a:prstGeom>
          <a:noFill/>
        </p:spPr>
        <p:txBody>
          <a:bodyPr wrap="square" rtlCol="0">
            <a:spAutoFit/>
          </a:bodyPr>
          <a:lstStyle/>
          <a:p>
            <a:pPr indent="457200">
              <a:lnSpc>
                <a:spcPct val="140000"/>
              </a:lnSpc>
            </a:pPr>
            <a:r>
              <a:rPr lang="zh-CN" altLang="en-US" sz="1600" dirty="0">
                <a:solidFill>
                  <a:schemeClr val="tx1">
                    <a:lumMod val="50000"/>
                    <a:lumOff val="50000"/>
                  </a:schemeClr>
                </a:solidFill>
                <a:latin typeface="微软雅黑" pitchFamily="34" charset="-122"/>
                <a:ea typeface="微软雅黑" pitchFamily="34" charset="-122"/>
              </a:rPr>
              <a:t>按写法分，有文字式计划、图表式计划、文字图表结合式计划</a:t>
            </a:r>
            <a:r>
              <a:rPr lang="zh-CN" altLang="en-US" sz="1600" dirty="0" smtClean="0">
                <a:solidFill>
                  <a:schemeClr val="tx1">
                    <a:lumMod val="50000"/>
                    <a:lumOff val="50000"/>
                  </a:schemeClr>
                </a:solidFill>
                <a:latin typeface="微软雅黑" pitchFamily="34" charset="-122"/>
                <a:ea typeface="微软雅黑" pitchFamily="34" charset="-122"/>
              </a:rPr>
              <a:t>。</a:t>
            </a:r>
            <a:endParaRPr lang="zh-CN" altLang="en-US" sz="16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757222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400" fill="hold"/>
                                        <p:tgtEl>
                                          <p:spTgt spid="58"/>
                                        </p:tgtEl>
                                        <p:attrNameLst>
                                          <p:attrName>ppt_w</p:attrName>
                                        </p:attrNameLst>
                                      </p:cBhvr>
                                      <p:tavLst>
                                        <p:tav tm="0">
                                          <p:val>
                                            <p:fltVal val="0"/>
                                          </p:val>
                                        </p:tav>
                                        <p:tav tm="100000">
                                          <p:val>
                                            <p:strVal val="#ppt_w"/>
                                          </p:val>
                                        </p:tav>
                                      </p:tavLst>
                                    </p:anim>
                                    <p:anim calcmode="lin" valueType="num">
                                      <p:cBhvr>
                                        <p:cTn id="8" dur="400" fill="hold"/>
                                        <p:tgtEl>
                                          <p:spTgt spid="58"/>
                                        </p:tgtEl>
                                        <p:attrNameLst>
                                          <p:attrName>ppt_h</p:attrName>
                                        </p:attrNameLst>
                                      </p:cBhvr>
                                      <p:tavLst>
                                        <p:tav tm="0">
                                          <p:val>
                                            <p:fltVal val="0"/>
                                          </p:val>
                                        </p:tav>
                                        <p:tav tm="100000">
                                          <p:val>
                                            <p:strVal val="#ppt_h"/>
                                          </p:val>
                                        </p:tav>
                                      </p:tavLst>
                                    </p:anim>
                                    <p:animEffect transition="in" filter="fade">
                                      <p:cBhvr>
                                        <p:cTn id="9" dur="400"/>
                                        <p:tgtEl>
                                          <p:spTgt spid="58"/>
                                        </p:tgtEl>
                                      </p:cBhvr>
                                    </p:animEffect>
                                    <p:anim calcmode="lin" valueType="num">
                                      <p:cBhvr>
                                        <p:cTn id="10" dur="400" fill="hold"/>
                                        <p:tgtEl>
                                          <p:spTgt spid="58"/>
                                        </p:tgtEl>
                                        <p:attrNameLst>
                                          <p:attrName>ppt_x</p:attrName>
                                        </p:attrNameLst>
                                      </p:cBhvr>
                                      <p:tavLst>
                                        <p:tav tm="0">
                                          <p:val>
                                            <p:fltVal val="0.5"/>
                                          </p:val>
                                        </p:tav>
                                        <p:tav tm="100000">
                                          <p:val>
                                            <p:strVal val="#ppt_x"/>
                                          </p:val>
                                        </p:tav>
                                      </p:tavLst>
                                    </p:anim>
                                    <p:anim calcmode="lin" valueType="num">
                                      <p:cBhvr>
                                        <p:cTn id="11" dur="400" fill="hold"/>
                                        <p:tgtEl>
                                          <p:spTgt spid="5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150"/>
                                  </p:stCondLst>
                                  <p:childTnLst>
                                    <p:set>
                                      <p:cBhvr>
                                        <p:cTn id="13" dur="1" fill="hold">
                                          <p:stCondLst>
                                            <p:cond delay="0"/>
                                          </p:stCondLst>
                                        </p:cTn>
                                        <p:tgtEl>
                                          <p:spTgt spid="59"/>
                                        </p:tgtEl>
                                        <p:attrNameLst>
                                          <p:attrName>style.visibility</p:attrName>
                                        </p:attrNameLst>
                                      </p:cBhvr>
                                      <p:to>
                                        <p:strVal val="visible"/>
                                      </p:to>
                                    </p:set>
                                    <p:anim calcmode="lin" valueType="num">
                                      <p:cBhvr>
                                        <p:cTn id="14" dur="400" fill="hold"/>
                                        <p:tgtEl>
                                          <p:spTgt spid="59"/>
                                        </p:tgtEl>
                                        <p:attrNameLst>
                                          <p:attrName>ppt_w</p:attrName>
                                        </p:attrNameLst>
                                      </p:cBhvr>
                                      <p:tavLst>
                                        <p:tav tm="0">
                                          <p:val>
                                            <p:fltVal val="0"/>
                                          </p:val>
                                        </p:tav>
                                        <p:tav tm="100000">
                                          <p:val>
                                            <p:strVal val="#ppt_w"/>
                                          </p:val>
                                        </p:tav>
                                      </p:tavLst>
                                    </p:anim>
                                    <p:anim calcmode="lin" valueType="num">
                                      <p:cBhvr>
                                        <p:cTn id="15" dur="400" fill="hold"/>
                                        <p:tgtEl>
                                          <p:spTgt spid="59"/>
                                        </p:tgtEl>
                                        <p:attrNameLst>
                                          <p:attrName>ppt_h</p:attrName>
                                        </p:attrNameLst>
                                      </p:cBhvr>
                                      <p:tavLst>
                                        <p:tav tm="0">
                                          <p:val>
                                            <p:fltVal val="0"/>
                                          </p:val>
                                        </p:tav>
                                        <p:tav tm="100000">
                                          <p:val>
                                            <p:strVal val="#ppt_h"/>
                                          </p:val>
                                        </p:tav>
                                      </p:tavLst>
                                    </p:anim>
                                    <p:animEffect transition="in" filter="fade">
                                      <p:cBhvr>
                                        <p:cTn id="16" dur="400"/>
                                        <p:tgtEl>
                                          <p:spTgt spid="59"/>
                                        </p:tgtEl>
                                      </p:cBhvr>
                                    </p:animEffect>
                                    <p:anim calcmode="lin" valueType="num">
                                      <p:cBhvr>
                                        <p:cTn id="17" dur="400" fill="hold"/>
                                        <p:tgtEl>
                                          <p:spTgt spid="59"/>
                                        </p:tgtEl>
                                        <p:attrNameLst>
                                          <p:attrName>ppt_x</p:attrName>
                                        </p:attrNameLst>
                                      </p:cBhvr>
                                      <p:tavLst>
                                        <p:tav tm="0">
                                          <p:val>
                                            <p:fltVal val="0.5"/>
                                          </p:val>
                                        </p:tav>
                                        <p:tav tm="100000">
                                          <p:val>
                                            <p:strVal val="#ppt_x"/>
                                          </p:val>
                                        </p:tav>
                                      </p:tavLst>
                                    </p:anim>
                                    <p:anim calcmode="lin" valueType="num">
                                      <p:cBhvr>
                                        <p:cTn id="18" dur="400" fill="hold"/>
                                        <p:tgtEl>
                                          <p:spTgt spid="59"/>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300"/>
                                  </p:stCondLst>
                                  <p:childTnLst>
                                    <p:set>
                                      <p:cBhvr>
                                        <p:cTn id="20" dur="1" fill="hold">
                                          <p:stCondLst>
                                            <p:cond delay="0"/>
                                          </p:stCondLst>
                                        </p:cTn>
                                        <p:tgtEl>
                                          <p:spTgt spid="60"/>
                                        </p:tgtEl>
                                        <p:attrNameLst>
                                          <p:attrName>style.visibility</p:attrName>
                                        </p:attrNameLst>
                                      </p:cBhvr>
                                      <p:to>
                                        <p:strVal val="visible"/>
                                      </p:to>
                                    </p:set>
                                    <p:anim calcmode="lin" valueType="num">
                                      <p:cBhvr>
                                        <p:cTn id="21" dur="400" fill="hold"/>
                                        <p:tgtEl>
                                          <p:spTgt spid="60"/>
                                        </p:tgtEl>
                                        <p:attrNameLst>
                                          <p:attrName>ppt_w</p:attrName>
                                        </p:attrNameLst>
                                      </p:cBhvr>
                                      <p:tavLst>
                                        <p:tav tm="0">
                                          <p:val>
                                            <p:fltVal val="0"/>
                                          </p:val>
                                        </p:tav>
                                        <p:tav tm="100000">
                                          <p:val>
                                            <p:strVal val="#ppt_w"/>
                                          </p:val>
                                        </p:tav>
                                      </p:tavLst>
                                    </p:anim>
                                    <p:anim calcmode="lin" valueType="num">
                                      <p:cBhvr>
                                        <p:cTn id="22" dur="400" fill="hold"/>
                                        <p:tgtEl>
                                          <p:spTgt spid="60"/>
                                        </p:tgtEl>
                                        <p:attrNameLst>
                                          <p:attrName>ppt_h</p:attrName>
                                        </p:attrNameLst>
                                      </p:cBhvr>
                                      <p:tavLst>
                                        <p:tav tm="0">
                                          <p:val>
                                            <p:fltVal val="0"/>
                                          </p:val>
                                        </p:tav>
                                        <p:tav tm="100000">
                                          <p:val>
                                            <p:strVal val="#ppt_h"/>
                                          </p:val>
                                        </p:tav>
                                      </p:tavLst>
                                    </p:anim>
                                    <p:animEffect transition="in" filter="fade">
                                      <p:cBhvr>
                                        <p:cTn id="23" dur="400"/>
                                        <p:tgtEl>
                                          <p:spTgt spid="60"/>
                                        </p:tgtEl>
                                      </p:cBhvr>
                                    </p:animEffect>
                                    <p:anim calcmode="lin" valueType="num">
                                      <p:cBhvr>
                                        <p:cTn id="24" dur="400" fill="hold"/>
                                        <p:tgtEl>
                                          <p:spTgt spid="60"/>
                                        </p:tgtEl>
                                        <p:attrNameLst>
                                          <p:attrName>ppt_x</p:attrName>
                                        </p:attrNameLst>
                                      </p:cBhvr>
                                      <p:tavLst>
                                        <p:tav tm="0">
                                          <p:val>
                                            <p:fltVal val="0.5"/>
                                          </p:val>
                                        </p:tav>
                                        <p:tav tm="100000">
                                          <p:val>
                                            <p:strVal val="#ppt_x"/>
                                          </p:val>
                                        </p:tav>
                                      </p:tavLst>
                                    </p:anim>
                                    <p:anim calcmode="lin" valueType="num">
                                      <p:cBhvr>
                                        <p:cTn id="25" dur="400" fill="hold"/>
                                        <p:tgtEl>
                                          <p:spTgt spid="6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450"/>
                                  </p:stCondLst>
                                  <p:childTnLst>
                                    <p:set>
                                      <p:cBhvr>
                                        <p:cTn id="27" dur="1" fill="hold">
                                          <p:stCondLst>
                                            <p:cond delay="0"/>
                                          </p:stCondLst>
                                        </p:cTn>
                                        <p:tgtEl>
                                          <p:spTgt spid="61"/>
                                        </p:tgtEl>
                                        <p:attrNameLst>
                                          <p:attrName>style.visibility</p:attrName>
                                        </p:attrNameLst>
                                      </p:cBhvr>
                                      <p:to>
                                        <p:strVal val="visible"/>
                                      </p:to>
                                    </p:set>
                                    <p:anim calcmode="lin" valueType="num">
                                      <p:cBhvr>
                                        <p:cTn id="28" dur="400" fill="hold"/>
                                        <p:tgtEl>
                                          <p:spTgt spid="61"/>
                                        </p:tgtEl>
                                        <p:attrNameLst>
                                          <p:attrName>ppt_w</p:attrName>
                                        </p:attrNameLst>
                                      </p:cBhvr>
                                      <p:tavLst>
                                        <p:tav tm="0">
                                          <p:val>
                                            <p:fltVal val="0"/>
                                          </p:val>
                                        </p:tav>
                                        <p:tav tm="100000">
                                          <p:val>
                                            <p:strVal val="#ppt_w"/>
                                          </p:val>
                                        </p:tav>
                                      </p:tavLst>
                                    </p:anim>
                                    <p:anim calcmode="lin" valueType="num">
                                      <p:cBhvr>
                                        <p:cTn id="29" dur="400" fill="hold"/>
                                        <p:tgtEl>
                                          <p:spTgt spid="61"/>
                                        </p:tgtEl>
                                        <p:attrNameLst>
                                          <p:attrName>ppt_h</p:attrName>
                                        </p:attrNameLst>
                                      </p:cBhvr>
                                      <p:tavLst>
                                        <p:tav tm="0">
                                          <p:val>
                                            <p:fltVal val="0"/>
                                          </p:val>
                                        </p:tav>
                                        <p:tav tm="100000">
                                          <p:val>
                                            <p:strVal val="#ppt_h"/>
                                          </p:val>
                                        </p:tav>
                                      </p:tavLst>
                                    </p:anim>
                                    <p:animEffect transition="in" filter="fade">
                                      <p:cBhvr>
                                        <p:cTn id="30" dur="400"/>
                                        <p:tgtEl>
                                          <p:spTgt spid="61"/>
                                        </p:tgtEl>
                                      </p:cBhvr>
                                    </p:animEffect>
                                    <p:anim calcmode="lin" valueType="num">
                                      <p:cBhvr>
                                        <p:cTn id="31" dur="400" fill="hold"/>
                                        <p:tgtEl>
                                          <p:spTgt spid="61"/>
                                        </p:tgtEl>
                                        <p:attrNameLst>
                                          <p:attrName>ppt_x</p:attrName>
                                        </p:attrNameLst>
                                      </p:cBhvr>
                                      <p:tavLst>
                                        <p:tav tm="0">
                                          <p:val>
                                            <p:fltVal val="0.5"/>
                                          </p:val>
                                        </p:tav>
                                        <p:tav tm="100000">
                                          <p:val>
                                            <p:strVal val="#ppt_x"/>
                                          </p:val>
                                        </p:tav>
                                      </p:tavLst>
                                    </p:anim>
                                    <p:anim calcmode="lin" valueType="num">
                                      <p:cBhvr>
                                        <p:cTn id="32" dur="400" fill="hold"/>
                                        <p:tgtEl>
                                          <p:spTgt spid="61"/>
                                        </p:tgtEl>
                                        <p:attrNameLst>
                                          <p:attrName>ppt_y</p:attrName>
                                        </p:attrNameLst>
                                      </p:cBhvr>
                                      <p:tavLst>
                                        <p:tav tm="0">
                                          <p:val>
                                            <p:fltVal val="0.5"/>
                                          </p:val>
                                        </p:tav>
                                        <p:tav tm="100000">
                                          <p:val>
                                            <p:strVal val="#ppt_y"/>
                                          </p:val>
                                        </p:tav>
                                      </p:tavLst>
                                    </p:anim>
                                  </p:childTnLst>
                                </p:cTn>
                              </p:par>
                            </p:childTnLst>
                          </p:cTn>
                        </p:par>
                        <p:par>
                          <p:cTn id="33" fill="hold">
                            <p:stCondLst>
                              <p:cond delay="850"/>
                            </p:stCondLst>
                            <p:childTnLst>
                              <p:par>
                                <p:cTn id="34" presetID="31"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400" fill="hold"/>
                                        <p:tgtEl>
                                          <p:spTgt spid="62"/>
                                        </p:tgtEl>
                                        <p:attrNameLst>
                                          <p:attrName>ppt_w</p:attrName>
                                        </p:attrNameLst>
                                      </p:cBhvr>
                                      <p:tavLst>
                                        <p:tav tm="0">
                                          <p:val>
                                            <p:fltVal val="0"/>
                                          </p:val>
                                        </p:tav>
                                        <p:tav tm="100000">
                                          <p:val>
                                            <p:strVal val="#ppt_w"/>
                                          </p:val>
                                        </p:tav>
                                      </p:tavLst>
                                    </p:anim>
                                    <p:anim calcmode="lin" valueType="num">
                                      <p:cBhvr>
                                        <p:cTn id="37" dur="400" fill="hold"/>
                                        <p:tgtEl>
                                          <p:spTgt spid="62"/>
                                        </p:tgtEl>
                                        <p:attrNameLst>
                                          <p:attrName>ppt_h</p:attrName>
                                        </p:attrNameLst>
                                      </p:cBhvr>
                                      <p:tavLst>
                                        <p:tav tm="0">
                                          <p:val>
                                            <p:fltVal val="0"/>
                                          </p:val>
                                        </p:tav>
                                        <p:tav tm="100000">
                                          <p:val>
                                            <p:strVal val="#ppt_h"/>
                                          </p:val>
                                        </p:tav>
                                      </p:tavLst>
                                    </p:anim>
                                    <p:anim calcmode="lin" valueType="num">
                                      <p:cBhvr>
                                        <p:cTn id="38" dur="400" fill="hold"/>
                                        <p:tgtEl>
                                          <p:spTgt spid="62"/>
                                        </p:tgtEl>
                                        <p:attrNameLst>
                                          <p:attrName>style.rotation</p:attrName>
                                        </p:attrNameLst>
                                      </p:cBhvr>
                                      <p:tavLst>
                                        <p:tav tm="0">
                                          <p:val>
                                            <p:fltVal val="90"/>
                                          </p:val>
                                        </p:tav>
                                        <p:tav tm="100000">
                                          <p:val>
                                            <p:fltVal val="0"/>
                                          </p:val>
                                        </p:tav>
                                      </p:tavLst>
                                    </p:anim>
                                    <p:animEffect transition="in" filter="fade">
                                      <p:cBhvr>
                                        <p:cTn id="39" dur="400"/>
                                        <p:tgtEl>
                                          <p:spTgt spid="62"/>
                                        </p:tgtEl>
                                      </p:cBhvr>
                                    </p:animEffect>
                                  </p:childTnLst>
                                </p:cTn>
                              </p:par>
                            </p:childTnLst>
                          </p:cTn>
                        </p:par>
                        <p:par>
                          <p:cTn id="40" fill="hold">
                            <p:stCondLst>
                              <p:cond delay="1250"/>
                            </p:stCondLst>
                            <p:childTnLst>
                              <p:par>
                                <p:cTn id="41" presetID="23" presetClass="entr" presetSubtype="36"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ppt_w</p:attrName>
                                        </p:attrNameLst>
                                      </p:cBhvr>
                                      <p:tavLst>
                                        <p:tav tm="0">
                                          <p:val>
                                            <p:strVal val="(6*min(max(#ppt_w*#ppt_h,.3),1)-7.4)/-.7*#ppt_w"/>
                                          </p:val>
                                        </p:tav>
                                        <p:tav tm="100000">
                                          <p:val>
                                            <p:strVal val="#ppt_w"/>
                                          </p:val>
                                        </p:tav>
                                      </p:tavLst>
                                    </p:anim>
                                    <p:anim calcmode="lin" valueType="num">
                                      <p:cBhvr>
                                        <p:cTn id="44" dur="500" fill="hold"/>
                                        <p:tgtEl>
                                          <p:spTgt spid="64"/>
                                        </p:tgtEl>
                                        <p:attrNameLst>
                                          <p:attrName>ppt_h</p:attrName>
                                        </p:attrNameLst>
                                      </p:cBhvr>
                                      <p:tavLst>
                                        <p:tav tm="0">
                                          <p:val>
                                            <p:strVal val="(6*min(max(#ppt_w*#ppt_h,.3),1)-7.4)/-.7*#ppt_h"/>
                                          </p:val>
                                        </p:tav>
                                        <p:tav tm="100000">
                                          <p:val>
                                            <p:strVal val="#ppt_h"/>
                                          </p:val>
                                        </p:tav>
                                      </p:tavLst>
                                    </p:anim>
                                    <p:anim calcmode="lin" valueType="num">
                                      <p:cBhvr>
                                        <p:cTn id="45" dur="500" fill="hold"/>
                                        <p:tgtEl>
                                          <p:spTgt spid="64"/>
                                        </p:tgtEl>
                                        <p:attrNameLst>
                                          <p:attrName>ppt_x</p:attrName>
                                        </p:attrNameLst>
                                      </p:cBhvr>
                                      <p:tavLst>
                                        <p:tav tm="0">
                                          <p:val>
                                            <p:fltVal val="0.5"/>
                                          </p:val>
                                        </p:tav>
                                        <p:tav tm="100000">
                                          <p:val>
                                            <p:strVal val="#ppt_x"/>
                                          </p:val>
                                        </p:tav>
                                      </p:tavLst>
                                    </p:anim>
                                    <p:anim calcmode="lin" valueType="num">
                                      <p:cBhvr>
                                        <p:cTn id="46" dur="500" fill="hold"/>
                                        <p:tgtEl>
                                          <p:spTgt spid="64"/>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150"/>
                                  </p:stCondLst>
                                  <p:childTnLst>
                                    <p:set>
                                      <p:cBhvr>
                                        <p:cTn id="48" dur="1" fill="hold">
                                          <p:stCondLst>
                                            <p:cond delay="0"/>
                                          </p:stCondLst>
                                        </p:cTn>
                                        <p:tgtEl>
                                          <p:spTgt spid="65"/>
                                        </p:tgtEl>
                                        <p:attrNameLst>
                                          <p:attrName>style.visibility</p:attrName>
                                        </p:attrNameLst>
                                      </p:cBhvr>
                                      <p:to>
                                        <p:strVal val="visible"/>
                                      </p:to>
                                    </p:set>
                                    <p:anim calcmode="lin" valueType="num">
                                      <p:cBhvr>
                                        <p:cTn id="49" dur="500" fill="hold"/>
                                        <p:tgtEl>
                                          <p:spTgt spid="65"/>
                                        </p:tgtEl>
                                        <p:attrNameLst>
                                          <p:attrName>ppt_w</p:attrName>
                                        </p:attrNameLst>
                                      </p:cBhvr>
                                      <p:tavLst>
                                        <p:tav tm="0">
                                          <p:val>
                                            <p:strVal val="(6*min(max(#ppt_w*#ppt_h,.3),1)-7.4)/-.7*#ppt_w"/>
                                          </p:val>
                                        </p:tav>
                                        <p:tav tm="100000">
                                          <p:val>
                                            <p:strVal val="#ppt_w"/>
                                          </p:val>
                                        </p:tav>
                                      </p:tavLst>
                                    </p:anim>
                                    <p:anim calcmode="lin" valueType="num">
                                      <p:cBhvr>
                                        <p:cTn id="50" dur="500" fill="hold"/>
                                        <p:tgtEl>
                                          <p:spTgt spid="65"/>
                                        </p:tgtEl>
                                        <p:attrNameLst>
                                          <p:attrName>ppt_h</p:attrName>
                                        </p:attrNameLst>
                                      </p:cBhvr>
                                      <p:tavLst>
                                        <p:tav tm="0">
                                          <p:val>
                                            <p:strVal val="(6*min(max(#ppt_w*#ppt_h,.3),1)-7.4)/-.7*#ppt_h"/>
                                          </p:val>
                                        </p:tav>
                                        <p:tav tm="100000">
                                          <p:val>
                                            <p:strVal val="#ppt_h"/>
                                          </p:val>
                                        </p:tav>
                                      </p:tavLst>
                                    </p:anim>
                                    <p:anim calcmode="lin" valueType="num">
                                      <p:cBhvr>
                                        <p:cTn id="51" dur="500" fill="hold"/>
                                        <p:tgtEl>
                                          <p:spTgt spid="65"/>
                                        </p:tgtEl>
                                        <p:attrNameLst>
                                          <p:attrName>ppt_x</p:attrName>
                                        </p:attrNameLst>
                                      </p:cBhvr>
                                      <p:tavLst>
                                        <p:tav tm="0">
                                          <p:val>
                                            <p:fltVal val="0.5"/>
                                          </p:val>
                                        </p:tav>
                                        <p:tav tm="100000">
                                          <p:val>
                                            <p:strVal val="#ppt_x"/>
                                          </p:val>
                                        </p:tav>
                                      </p:tavLst>
                                    </p:anim>
                                    <p:anim calcmode="lin" valueType="num">
                                      <p:cBhvr>
                                        <p:cTn id="52" dur="500" fill="hold"/>
                                        <p:tgtEl>
                                          <p:spTgt spid="65"/>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300"/>
                                  </p:stCondLst>
                                  <p:childTnLst>
                                    <p:set>
                                      <p:cBhvr>
                                        <p:cTn id="54" dur="1" fill="hold">
                                          <p:stCondLst>
                                            <p:cond delay="0"/>
                                          </p:stCondLst>
                                        </p:cTn>
                                        <p:tgtEl>
                                          <p:spTgt spid="66"/>
                                        </p:tgtEl>
                                        <p:attrNameLst>
                                          <p:attrName>style.visibility</p:attrName>
                                        </p:attrNameLst>
                                      </p:cBhvr>
                                      <p:to>
                                        <p:strVal val="visible"/>
                                      </p:to>
                                    </p:set>
                                    <p:anim calcmode="lin" valueType="num">
                                      <p:cBhvr>
                                        <p:cTn id="55" dur="500" fill="hold"/>
                                        <p:tgtEl>
                                          <p:spTgt spid="66"/>
                                        </p:tgtEl>
                                        <p:attrNameLst>
                                          <p:attrName>ppt_w</p:attrName>
                                        </p:attrNameLst>
                                      </p:cBhvr>
                                      <p:tavLst>
                                        <p:tav tm="0">
                                          <p:val>
                                            <p:strVal val="(6*min(max(#ppt_w*#ppt_h,.3),1)-7.4)/-.7*#ppt_w"/>
                                          </p:val>
                                        </p:tav>
                                        <p:tav tm="100000">
                                          <p:val>
                                            <p:strVal val="#ppt_w"/>
                                          </p:val>
                                        </p:tav>
                                      </p:tavLst>
                                    </p:anim>
                                    <p:anim calcmode="lin" valueType="num">
                                      <p:cBhvr>
                                        <p:cTn id="56" dur="500" fill="hold"/>
                                        <p:tgtEl>
                                          <p:spTgt spid="66"/>
                                        </p:tgtEl>
                                        <p:attrNameLst>
                                          <p:attrName>ppt_h</p:attrName>
                                        </p:attrNameLst>
                                      </p:cBhvr>
                                      <p:tavLst>
                                        <p:tav tm="0">
                                          <p:val>
                                            <p:strVal val="(6*min(max(#ppt_w*#ppt_h,.3),1)-7.4)/-.7*#ppt_h"/>
                                          </p:val>
                                        </p:tav>
                                        <p:tav tm="100000">
                                          <p:val>
                                            <p:strVal val="#ppt_h"/>
                                          </p:val>
                                        </p:tav>
                                      </p:tavLst>
                                    </p:anim>
                                    <p:anim calcmode="lin" valueType="num">
                                      <p:cBhvr>
                                        <p:cTn id="57" dur="500" fill="hold"/>
                                        <p:tgtEl>
                                          <p:spTgt spid="66"/>
                                        </p:tgtEl>
                                        <p:attrNameLst>
                                          <p:attrName>ppt_x</p:attrName>
                                        </p:attrNameLst>
                                      </p:cBhvr>
                                      <p:tavLst>
                                        <p:tav tm="0">
                                          <p:val>
                                            <p:fltVal val="0.5"/>
                                          </p:val>
                                        </p:tav>
                                        <p:tav tm="100000">
                                          <p:val>
                                            <p:strVal val="#ppt_x"/>
                                          </p:val>
                                        </p:tav>
                                      </p:tavLst>
                                    </p:anim>
                                    <p:anim calcmode="lin" valueType="num">
                                      <p:cBhvr>
                                        <p:cTn id="58" dur="500" fill="hold"/>
                                        <p:tgtEl>
                                          <p:spTgt spid="66"/>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grpId="0" nodeType="withEffect">
                                  <p:stCondLst>
                                    <p:cond delay="450"/>
                                  </p:stCondLst>
                                  <p:childTnLst>
                                    <p:set>
                                      <p:cBhvr>
                                        <p:cTn id="60" dur="1" fill="hold">
                                          <p:stCondLst>
                                            <p:cond delay="0"/>
                                          </p:stCondLst>
                                        </p:cTn>
                                        <p:tgtEl>
                                          <p:spTgt spid="67"/>
                                        </p:tgtEl>
                                        <p:attrNameLst>
                                          <p:attrName>style.visibility</p:attrName>
                                        </p:attrNameLst>
                                      </p:cBhvr>
                                      <p:to>
                                        <p:strVal val="visible"/>
                                      </p:to>
                                    </p:set>
                                    <p:anim calcmode="lin" valueType="num">
                                      <p:cBhvr>
                                        <p:cTn id="61" dur="500" fill="hold"/>
                                        <p:tgtEl>
                                          <p:spTgt spid="67"/>
                                        </p:tgtEl>
                                        <p:attrNameLst>
                                          <p:attrName>ppt_w</p:attrName>
                                        </p:attrNameLst>
                                      </p:cBhvr>
                                      <p:tavLst>
                                        <p:tav tm="0">
                                          <p:val>
                                            <p:strVal val="(6*min(max(#ppt_w*#ppt_h,.3),1)-7.4)/-.7*#ppt_w"/>
                                          </p:val>
                                        </p:tav>
                                        <p:tav tm="100000">
                                          <p:val>
                                            <p:strVal val="#ppt_w"/>
                                          </p:val>
                                        </p:tav>
                                      </p:tavLst>
                                    </p:anim>
                                    <p:anim calcmode="lin" valueType="num">
                                      <p:cBhvr>
                                        <p:cTn id="62" dur="500" fill="hold"/>
                                        <p:tgtEl>
                                          <p:spTgt spid="67"/>
                                        </p:tgtEl>
                                        <p:attrNameLst>
                                          <p:attrName>ppt_h</p:attrName>
                                        </p:attrNameLst>
                                      </p:cBhvr>
                                      <p:tavLst>
                                        <p:tav tm="0">
                                          <p:val>
                                            <p:strVal val="(6*min(max(#ppt_w*#ppt_h,.3),1)-7.4)/-.7*#ppt_h"/>
                                          </p:val>
                                        </p:tav>
                                        <p:tav tm="100000">
                                          <p:val>
                                            <p:strVal val="#ppt_h"/>
                                          </p:val>
                                        </p:tav>
                                      </p:tavLst>
                                    </p:anim>
                                    <p:anim calcmode="lin" valueType="num">
                                      <p:cBhvr>
                                        <p:cTn id="63" dur="500" fill="hold"/>
                                        <p:tgtEl>
                                          <p:spTgt spid="67"/>
                                        </p:tgtEl>
                                        <p:attrNameLst>
                                          <p:attrName>ppt_x</p:attrName>
                                        </p:attrNameLst>
                                      </p:cBhvr>
                                      <p:tavLst>
                                        <p:tav tm="0">
                                          <p:val>
                                            <p:fltVal val="0.5"/>
                                          </p:val>
                                        </p:tav>
                                        <p:tav tm="100000">
                                          <p:val>
                                            <p:strVal val="#ppt_x"/>
                                          </p:val>
                                        </p:tav>
                                      </p:tavLst>
                                    </p:anim>
                                    <p:anim calcmode="lin" valueType="num">
                                      <p:cBhvr>
                                        <p:cTn id="64" dur="500" fill="hold"/>
                                        <p:tgtEl>
                                          <p:spTgt spid="6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64" grpId="0"/>
      <p:bldP spid="65" grpId="0"/>
      <p:bldP spid="66" grpId="0"/>
      <p:bldP spid="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制定计划的原则</a:t>
            </a:r>
            <a:endParaRPr lang="en-US" altLang="zh-CN" sz="2400" dirty="0">
              <a:solidFill>
                <a:srgbClr val="00BD3C"/>
              </a:solidFill>
            </a:endParaRPr>
          </a:p>
        </p:txBody>
      </p:sp>
      <p:grpSp>
        <p:nvGrpSpPr>
          <p:cNvPr id="19" name="组合 18"/>
          <p:cNvGrpSpPr/>
          <p:nvPr/>
        </p:nvGrpSpPr>
        <p:grpSpPr>
          <a:xfrm>
            <a:off x="5406776" y="4644454"/>
            <a:ext cx="3465675" cy="1808882"/>
            <a:chOff x="2732611" y="4284414"/>
            <a:chExt cx="3465675" cy="1808882"/>
          </a:xfrm>
        </p:grpSpPr>
        <p:sp>
          <p:nvSpPr>
            <p:cNvPr id="20" name="六边形 19"/>
            <p:cNvSpPr/>
            <p:nvPr/>
          </p:nvSpPr>
          <p:spPr>
            <a:xfrm>
              <a:off x="2745674" y="4375855"/>
              <a:ext cx="1336469" cy="1152128"/>
            </a:xfrm>
            <a:prstGeom prst="hexagon">
              <a:avLst/>
            </a:prstGeom>
            <a:gradFill flip="none" rotWithShape="1">
              <a:gsLst>
                <a:gs pos="0">
                  <a:srgbClr val="00B0F0"/>
                </a:gs>
                <a:gs pos="41000">
                  <a:srgbClr val="007DDA"/>
                </a:gs>
                <a:gs pos="97000">
                  <a:srgbClr val="005696"/>
                </a:gs>
              </a:gsLst>
              <a:path path="circle">
                <a:fillToRect l="50000" t="50000" r="50000" b="50000"/>
              </a:path>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六边形 20"/>
            <p:cNvSpPr/>
            <p:nvPr/>
          </p:nvSpPr>
          <p:spPr>
            <a:xfrm>
              <a:off x="2732611" y="4297477"/>
              <a:ext cx="1336469" cy="1152128"/>
            </a:xfrm>
            <a:prstGeom prst="hexagon">
              <a:avLst/>
            </a:prstGeom>
            <a:gradFill flip="none" rotWithShape="1">
              <a:gsLst>
                <a:gs pos="0">
                  <a:srgbClr val="57D3FF"/>
                </a:gs>
                <a:gs pos="71000">
                  <a:srgbClr val="00B0F0"/>
                </a:gs>
                <a:gs pos="97000">
                  <a:srgbClr val="0091FE"/>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2" name="六边形 21"/>
            <p:cNvSpPr/>
            <p:nvPr/>
          </p:nvSpPr>
          <p:spPr>
            <a:xfrm>
              <a:off x="4861817" y="4362792"/>
              <a:ext cx="1336469" cy="1152128"/>
            </a:xfrm>
            <a:prstGeom prst="hexagon">
              <a:avLst/>
            </a:prstGeom>
            <a:gradFill flip="none" rotWithShape="1">
              <a:gsLst>
                <a:gs pos="0">
                  <a:srgbClr val="A8E53B"/>
                </a:gs>
                <a:gs pos="55000">
                  <a:srgbClr val="679D07"/>
                </a:gs>
                <a:gs pos="97000">
                  <a:srgbClr val="416305"/>
                </a:gs>
              </a:gsLst>
              <a:path path="circle">
                <a:fillToRect l="50000" t="50000" r="50000" b="50000"/>
              </a:path>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六边形 22"/>
            <p:cNvSpPr/>
            <p:nvPr/>
          </p:nvSpPr>
          <p:spPr>
            <a:xfrm>
              <a:off x="4848754" y="4284414"/>
              <a:ext cx="1336469" cy="1152128"/>
            </a:xfrm>
            <a:prstGeom prst="hexagon">
              <a:avLst/>
            </a:prstGeom>
            <a:gradFill flip="none" rotWithShape="1">
              <a:gsLst>
                <a:gs pos="0">
                  <a:srgbClr val="A8E53B"/>
                </a:gs>
                <a:gs pos="70000">
                  <a:srgbClr val="A1B90F"/>
                </a:gs>
                <a:gs pos="97000">
                  <a:srgbClr val="6FA808"/>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4" name="六边形 23"/>
            <p:cNvSpPr/>
            <p:nvPr/>
          </p:nvSpPr>
          <p:spPr>
            <a:xfrm>
              <a:off x="3811595" y="4941168"/>
              <a:ext cx="1336469" cy="1152128"/>
            </a:xfrm>
            <a:prstGeom prst="hexagon">
              <a:avLst/>
            </a:prstGeom>
            <a:gradFill flip="none" rotWithShape="1">
              <a:gsLst>
                <a:gs pos="0">
                  <a:srgbClr val="C49500"/>
                </a:gs>
                <a:gs pos="32000">
                  <a:srgbClr val="E06B0A"/>
                </a:gs>
                <a:gs pos="97000">
                  <a:srgbClr val="884106"/>
                </a:gs>
              </a:gsLst>
              <a:path path="circle">
                <a:fillToRect l="50000" t="50000" r="50000" b="50000"/>
              </a:path>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六边形 30"/>
            <p:cNvSpPr/>
            <p:nvPr/>
          </p:nvSpPr>
          <p:spPr>
            <a:xfrm>
              <a:off x="3798532" y="4862790"/>
              <a:ext cx="1336469" cy="1152128"/>
            </a:xfrm>
            <a:prstGeom prst="hexagon">
              <a:avLst/>
            </a:prstGeom>
            <a:gradFill flip="none" rotWithShape="1">
              <a:gsLst>
                <a:gs pos="0">
                  <a:srgbClr val="FFC000"/>
                </a:gs>
                <a:gs pos="71000">
                  <a:schemeClr val="accent6"/>
                </a:gs>
                <a:gs pos="97000">
                  <a:srgbClr val="F28416"/>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32" name="矩形 31"/>
          <p:cNvSpPr/>
          <p:nvPr/>
        </p:nvSpPr>
        <p:spPr>
          <a:xfrm>
            <a:off x="4102945" y="1908354"/>
            <a:ext cx="2041399" cy="1580641"/>
          </a:xfrm>
          <a:prstGeom prst="rect">
            <a:avLst/>
          </a:prstGeom>
          <a:gradFill flip="none" rotWithShape="1">
            <a:gsLst>
              <a:gs pos="0">
                <a:srgbClr val="57D3FF"/>
              </a:gs>
              <a:gs pos="71000">
                <a:srgbClr val="00B0F0"/>
              </a:gs>
              <a:gs pos="97000">
                <a:srgbClr val="0091FE"/>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3" name="矩形 32"/>
          <p:cNvSpPr/>
          <p:nvPr/>
        </p:nvSpPr>
        <p:spPr>
          <a:xfrm>
            <a:off x="6167799" y="1908354"/>
            <a:ext cx="2041399" cy="1580641"/>
          </a:xfrm>
          <a:prstGeom prst="rect">
            <a:avLst/>
          </a:prstGeom>
          <a:gradFill flip="none" rotWithShape="1">
            <a:gsLst>
              <a:gs pos="0">
                <a:srgbClr val="FFC000"/>
              </a:gs>
              <a:gs pos="71000">
                <a:schemeClr val="accent6"/>
              </a:gs>
              <a:gs pos="97000">
                <a:srgbClr val="F28416"/>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4" name="矩形 33"/>
          <p:cNvSpPr/>
          <p:nvPr/>
        </p:nvSpPr>
        <p:spPr>
          <a:xfrm>
            <a:off x="8232652" y="1908354"/>
            <a:ext cx="2041399" cy="1580641"/>
          </a:xfrm>
          <a:prstGeom prst="rect">
            <a:avLst/>
          </a:prstGeom>
          <a:gradFill flip="none" rotWithShape="1">
            <a:gsLst>
              <a:gs pos="0">
                <a:srgbClr val="A8E53B"/>
              </a:gs>
              <a:gs pos="70000">
                <a:srgbClr val="A1B90F"/>
              </a:gs>
              <a:gs pos="97000">
                <a:srgbClr val="6FA808"/>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5" name="矩形 34"/>
          <p:cNvSpPr/>
          <p:nvPr/>
        </p:nvSpPr>
        <p:spPr>
          <a:xfrm>
            <a:off x="4201591" y="1984735"/>
            <a:ext cx="1844106" cy="1427878"/>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6" name="矩形 35"/>
          <p:cNvSpPr/>
          <p:nvPr/>
        </p:nvSpPr>
        <p:spPr>
          <a:xfrm>
            <a:off x="6266445" y="1984735"/>
            <a:ext cx="1844106" cy="1427878"/>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7" name="矩形 36"/>
          <p:cNvSpPr/>
          <p:nvPr/>
        </p:nvSpPr>
        <p:spPr>
          <a:xfrm>
            <a:off x="8331298" y="1984735"/>
            <a:ext cx="1844106" cy="1427878"/>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8" name="TextBox 37"/>
          <p:cNvSpPr txBox="1"/>
          <p:nvPr/>
        </p:nvSpPr>
        <p:spPr>
          <a:xfrm>
            <a:off x="5575601" y="5022789"/>
            <a:ext cx="1060925" cy="646331"/>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dirty="0" smtClean="0">
                <a:solidFill>
                  <a:schemeClr val="bg1"/>
                </a:solidFill>
              </a:rPr>
              <a:t>关注核心要素</a:t>
            </a:r>
            <a:endParaRPr lang="zh-CN" altLang="en-US" dirty="0">
              <a:solidFill>
                <a:schemeClr val="bg1"/>
              </a:solidFill>
            </a:endParaRPr>
          </a:p>
        </p:txBody>
      </p:sp>
      <p:sp>
        <p:nvSpPr>
          <p:cNvPr id="39" name="TextBox 38"/>
          <p:cNvSpPr txBox="1"/>
          <p:nvPr/>
        </p:nvSpPr>
        <p:spPr>
          <a:xfrm>
            <a:off x="6636526" y="5581124"/>
            <a:ext cx="1060925" cy="646331"/>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dirty="0" smtClean="0">
                <a:solidFill>
                  <a:schemeClr val="bg1"/>
                </a:solidFill>
              </a:rPr>
              <a:t>辅以备用计划</a:t>
            </a:r>
            <a:endParaRPr lang="zh-CN" altLang="en-US" dirty="0">
              <a:solidFill>
                <a:schemeClr val="bg1"/>
              </a:solidFill>
            </a:endParaRPr>
          </a:p>
        </p:txBody>
      </p:sp>
      <p:sp>
        <p:nvSpPr>
          <p:cNvPr id="40" name="TextBox 39"/>
          <p:cNvSpPr txBox="1"/>
          <p:nvPr/>
        </p:nvSpPr>
        <p:spPr>
          <a:xfrm>
            <a:off x="7684388" y="5002748"/>
            <a:ext cx="1060925" cy="646331"/>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dirty="0" smtClean="0">
                <a:solidFill>
                  <a:schemeClr val="bg1"/>
                </a:solidFill>
              </a:rPr>
              <a:t>做好细节工作</a:t>
            </a:r>
            <a:endParaRPr lang="zh-CN" altLang="en-US" dirty="0">
              <a:solidFill>
                <a:schemeClr val="bg1"/>
              </a:solidFill>
            </a:endParaRPr>
          </a:p>
        </p:txBody>
      </p:sp>
      <p:sp>
        <p:nvSpPr>
          <p:cNvPr id="41" name="TextBox 40"/>
          <p:cNvSpPr txBox="1"/>
          <p:nvPr/>
        </p:nvSpPr>
        <p:spPr>
          <a:xfrm>
            <a:off x="4201592" y="2239670"/>
            <a:ext cx="1873418" cy="1052596"/>
          </a:xfrm>
          <a:prstGeom prst="rect">
            <a:avLst/>
          </a:prstGeom>
          <a:noFill/>
        </p:spPr>
        <p:txBody>
          <a:bodyPr wrap="square" rtlCol="0">
            <a:spAutoFit/>
          </a:bodyPr>
          <a:lstStyle/>
          <a:p>
            <a:pPr>
              <a:lnSpc>
                <a:spcPct val="130000"/>
              </a:lnSpc>
            </a:pPr>
            <a:r>
              <a:rPr lang="zh-CN" altLang="en-US" sz="1600" dirty="0">
                <a:solidFill>
                  <a:schemeClr val="bg1">
                    <a:lumMod val="50000"/>
                  </a:schemeClr>
                </a:solidFill>
                <a:latin typeface="微软雅黑" pitchFamily="34" charset="-122"/>
                <a:ea typeface="微软雅黑" pitchFamily="34" charset="-122"/>
              </a:rPr>
              <a:t>应</a:t>
            </a:r>
            <a:r>
              <a:rPr lang="zh-CN" altLang="en-US" sz="1600" dirty="0" smtClean="0">
                <a:solidFill>
                  <a:schemeClr val="bg1">
                    <a:lumMod val="50000"/>
                  </a:schemeClr>
                </a:solidFill>
                <a:latin typeface="微软雅黑" pitchFamily="34" charset="-122"/>
                <a:ea typeface="微软雅黑" pitchFamily="34" charset="-122"/>
              </a:rPr>
              <a:t>表述</a:t>
            </a:r>
            <a:r>
              <a:rPr lang="zh-CN" altLang="en-US" sz="1600" dirty="0">
                <a:solidFill>
                  <a:schemeClr val="bg1">
                    <a:lumMod val="50000"/>
                  </a:schemeClr>
                </a:solidFill>
                <a:latin typeface="微软雅黑" pitchFamily="34" charset="-122"/>
                <a:ea typeface="微软雅黑" pitchFamily="34" charset="-122"/>
              </a:rPr>
              <a:t>清楚具体实施过程的每一个要素（</a:t>
            </a:r>
            <a:r>
              <a:rPr lang="en-US" altLang="zh-CN" sz="1600" dirty="0">
                <a:solidFill>
                  <a:schemeClr val="bg1">
                    <a:lumMod val="50000"/>
                  </a:schemeClr>
                </a:solidFill>
                <a:latin typeface="微软雅黑" pitchFamily="34" charset="-122"/>
                <a:ea typeface="微软雅黑" pitchFamily="34" charset="-122"/>
              </a:rPr>
              <a:t>5W2H</a:t>
            </a:r>
            <a:r>
              <a:rPr lang="zh-CN" altLang="en-US" sz="1600" dirty="0">
                <a:solidFill>
                  <a:schemeClr val="bg1">
                    <a:lumMod val="50000"/>
                  </a:schemeClr>
                </a:solidFill>
                <a:latin typeface="微软雅黑" pitchFamily="34" charset="-122"/>
                <a:ea typeface="微软雅黑" pitchFamily="34" charset="-122"/>
              </a:rPr>
              <a:t>）。</a:t>
            </a:r>
            <a:endParaRPr lang="en-US" altLang="zh-CN" sz="1600" dirty="0" smtClean="0">
              <a:solidFill>
                <a:schemeClr val="bg1">
                  <a:lumMod val="50000"/>
                </a:schemeClr>
              </a:solidFill>
              <a:latin typeface="微软雅黑" pitchFamily="34" charset="-122"/>
              <a:ea typeface="微软雅黑" pitchFamily="34" charset="-122"/>
            </a:endParaRPr>
          </a:p>
        </p:txBody>
      </p:sp>
      <p:sp>
        <p:nvSpPr>
          <p:cNvPr id="42" name="TextBox 41"/>
          <p:cNvSpPr txBox="1"/>
          <p:nvPr/>
        </p:nvSpPr>
        <p:spPr>
          <a:xfrm>
            <a:off x="6266446" y="2239670"/>
            <a:ext cx="1844106" cy="1052596"/>
          </a:xfrm>
          <a:prstGeom prst="rect">
            <a:avLst/>
          </a:prstGeom>
          <a:noFill/>
        </p:spPr>
        <p:txBody>
          <a:bodyPr wrap="square" rtlCol="0">
            <a:spAutoFit/>
          </a:bodyPr>
          <a:lstStyle/>
          <a:p>
            <a:pPr>
              <a:lnSpc>
                <a:spcPct val="130000"/>
              </a:lnSpc>
            </a:pPr>
            <a:r>
              <a:rPr lang="zh-CN" altLang="en-US" sz="1600" dirty="0" smtClean="0">
                <a:solidFill>
                  <a:schemeClr val="bg1">
                    <a:lumMod val="50000"/>
                  </a:schemeClr>
                </a:solidFill>
                <a:latin typeface="微软雅黑" pitchFamily="34" charset="-122"/>
                <a:ea typeface="微软雅黑" pitchFamily="34" charset="-122"/>
              </a:rPr>
              <a:t>应对</a:t>
            </a:r>
            <a:r>
              <a:rPr lang="zh-CN" altLang="en-US" sz="1600" dirty="0">
                <a:solidFill>
                  <a:schemeClr val="bg1">
                    <a:lumMod val="50000"/>
                  </a:schemeClr>
                </a:solidFill>
                <a:latin typeface="微软雅黑" pitchFamily="34" charset="-122"/>
                <a:ea typeface="微软雅黑" pitchFamily="34" charset="-122"/>
              </a:rPr>
              <a:t>未来的不确定性，甚至要辅以其他备用</a:t>
            </a:r>
            <a:r>
              <a:rPr lang="zh-CN" altLang="en-US" sz="1600" dirty="0" smtClean="0">
                <a:solidFill>
                  <a:schemeClr val="bg1">
                    <a:lumMod val="50000"/>
                  </a:schemeClr>
                </a:solidFill>
                <a:latin typeface="微软雅黑" pitchFamily="34" charset="-122"/>
                <a:ea typeface="微软雅黑" pitchFamily="34" charset="-122"/>
              </a:rPr>
              <a:t>计划。</a:t>
            </a:r>
            <a:endParaRPr lang="en-US" altLang="zh-CN" sz="1600" dirty="0" smtClean="0">
              <a:solidFill>
                <a:schemeClr val="bg1">
                  <a:lumMod val="50000"/>
                </a:schemeClr>
              </a:solidFill>
              <a:latin typeface="微软雅黑" pitchFamily="34" charset="-122"/>
              <a:ea typeface="微软雅黑" pitchFamily="34" charset="-122"/>
            </a:endParaRPr>
          </a:p>
        </p:txBody>
      </p:sp>
      <p:sp>
        <p:nvSpPr>
          <p:cNvPr id="43" name="TextBox 42"/>
          <p:cNvSpPr txBox="1"/>
          <p:nvPr/>
        </p:nvSpPr>
        <p:spPr>
          <a:xfrm>
            <a:off x="8331298" y="2239670"/>
            <a:ext cx="1844106" cy="1052596"/>
          </a:xfrm>
          <a:prstGeom prst="rect">
            <a:avLst/>
          </a:prstGeom>
          <a:noFill/>
        </p:spPr>
        <p:txBody>
          <a:bodyPr wrap="square" rtlCol="0">
            <a:spAutoFit/>
          </a:bodyPr>
          <a:lstStyle/>
          <a:p>
            <a:pPr>
              <a:lnSpc>
                <a:spcPct val="130000"/>
              </a:lnSpc>
            </a:pPr>
            <a:r>
              <a:rPr lang="zh-CN" altLang="en-US" sz="1600" dirty="0">
                <a:solidFill>
                  <a:schemeClr val="bg1">
                    <a:lumMod val="50000"/>
                  </a:schemeClr>
                </a:solidFill>
                <a:latin typeface="微软雅黑" pitchFamily="34" charset="-122"/>
                <a:ea typeface="微软雅黑" pitchFamily="34" charset="-122"/>
              </a:rPr>
              <a:t>举大而不遗细，谋远而不弃近</a:t>
            </a:r>
            <a:r>
              <a:rPr lang="zh-CN" altLang="en-US" sz="1600" dirty="0" smtClean="0">
                <a:solidFill>
                  <a:schemeClr val="bg1">
                    <a:lumMod val="50000"/>
                  </a:schemeClr>
                </a:solidFill>
                <a:latin typeface="微软雅黑" pitchFamily="34" charset="-122"/>
                <a:ea typeface="微软雅黑" pitchFamily="34" charset="-122"/>
              </a:rPr>
              <a:t>。切莫忽略细节。</a:t>
            </a:r>
            <a:endParaRPr lang="en-US" altLang="zh-CN" sz="1600" dirty="0" smtClean="0">
              <a:solidFill>
                <a:schemeClr val="bg1">
                  <a:lumMod val="50000"/>
                </a:schemeClr>
              </a:solidFill>
              <a:latin typeface="微软雅黑" pitchFamily="34" charset="-122"/>
              <a:ea typeface="微软雅黑" pitchFamily="34" charset="-122"/>
            </a:endParaRPr>
          </a:p>
        </p:txBody>
      </p:sp>
      <p:sp>
        <p:nvSpPr>
          <p:cNvPr id="44" name="任意多边形 43"/>
          <p:cNvSpPr/>
          <p:nvPr/>
        </p:nvSpPr>
        <p:spPr>
          <a:xfrm>
            <a:off x="5024162" y="3534315"/>
            <a:ext cx="404949" cy="1737360"/>
          </a:xfrm>
          <a:custGeom>
            <a:avLst/>
            <a:gdLst>
              <a:gd name="connsiteX0" fmla="*/ 404949 w 404949"/>
              <a:gd name="connsiteY0" fmla="*/ 1737360 h 1737360"/>
              <a:gd name="connsiteX1" fmla="*/ 0 w 404949"/>
              <a:gd name="connsiteY1" fmla="*/ 1737360 h 1737360"/>
              <a:gd name="connsiteX2" fmla="*/ 0 w 404949"/>
              <a:gd name="connsiteY2" fmla="*/ 0 h 1737360"/>
            </a:gdLst>
            <a:ahLst/>
            <a:cxnLst>
              <a:cxn ang="0">
                <a:pos x="connsiteX0" y="connsiteY0"/>
              </a:cxn>
              <a:cxn ang="0">
                <a:pos x="connsiteX1" y="connsiteY1"/>
              </a:cxn>
              <a:cxn ang="0">
                <a:pos x="connsiteX2" y="connsiteY2"/>
              </a:cxn>
            </a:cxnLst>
            <a:rect l="l" t="t" r="r" b="b"/>
            <a:pathLst>
              <a:path w="404949" h="1737360">
                <a:moveTo>
                  <a:pt x="404949" y="1737360"/>
                </a:moveTo>
                <a:lnTo>
                  <a:pt x="0" y="1737360"/>
                </a:lnTo>
                <a:lnTo>
                  <a:pt x="0" y="0"/>
                </a:lnTo>
              </a:path>
            </a:pathLst>
          </a:custGeom>
          <a:noFill/>
          <a:ln>
            <a:solidFill>
              <a:schemeClr val="bg1">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flipH="1">
            <a:off x="8887969" y="3548473"/>
            <a:ext cx="404949" cy="1737360"/>
          </a:xfrm>
          <a:custGeom>
            <a:avLst/>
            <a:gdLst>
              <a:gd name="connsiteX0" fmla="*/ 404949 w 404949"/>
              <a:gd name="connsiteY0" fmla="*/ 1737360 h 1737360"/>
              <a:gd name="connsiteX1" fmla="*/ 0 w 404949"/>
              <a:gd name="connsiteY1" fmla="*/ 1737360 h 1737360"/>
              <a:gd name="connsiteX2" fmla="*/ 0 w 404949"/>
              <a:gd name="connsiteY2" fmla="*/ 0 h 1737360"/>
            </a:gdLst>
            <a:ahLst/>
            <a:cxnLst>
              <a:cxn ang="0">
                <a:pos x="connsiteX0" y="connsiteY0"/>
              </a:cxn>
              <a:cxn ang="0">
                <a:pos x="connsiteX1" y="connsiteY1"/>
              </a:cxn>
              <a:cxn ang="0">
                <a:pos x="connsiteX2" y="connsiteY2"/>
              </a:cxn>
            </a:cxnLst>
            <a:rect l="l" t="t" r="r" b="b"/>
            <a:pathLst>
              <a:path w="404949" h="1737360">
                <a:moveTo>
                  <a:pt x="404949" y="1737360"/>
                </a:moveTo>
                <a:lnTo>
                  <a:pt x="0" y="1737360"/>
                </a:lnTo>
                <a:lnTo>
                  <a:pt x="0" y="0"/>
                </a:lnTo>
              </a:path>
            </a:pathLst>
          </a:custGeom>
          <a:noFill/>
          <a:ln>
            <a:solidFill>
              <a:schemeClr val="bg1">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flipV="1">
            <a:off x="7166988" y="3488995"/>
            <a:ext cx="0" cy="1731523"/>
          </a:xfrm>
          <a:prstGeom prst="line">
            <a:avLst/>
          </a:prstGeom>
          <a:noFill/>
          <a:ln>
            <a:solidFill>
              <a:schemeClr val="bg1">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519645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strVal val="(6*min(max(#ppt_w*#ppt_h,.3),1)-7.4)/-.7*#ppt_w"/>
                                          </p:val>
                                        </p:tav>
                                        <p:tav tm="100000">
                                          <p:val>
                                            <p:strVal val="#ppt_w"/>
                                          </p:val>
                                        </p:tav>
                                      </p:tavLst>
                                    </p:anim>
                                    <p:anim calcmode="lin" valueType="num">
                                      <p:cBhvr>
                                        <p:cTn id="8" dur="500" fill="hold"/>
                                        <p:tgtEl>
                                          <p:spTgt spid="41"/>
                                        </p:tgtEl>
                                        <p:attrNameLst>
                                          <p:attrName>ppt_h</p:attrName>
                                        </p:attrNameLst>
                                      </p:cBhvr>
                                      <p:tavLst>
                                        <p:tav tm="0">
                                          <p:val>
                                            <p:strVal val="(6*min(max(#ppt_w*#ppt_h,.3),1)-7.4)/-.7*#ppt_h"/>
                                          </p:val>
                                        </p:tav>
                                        <p:tav tm="100000">
                                          <p:val>
                                            <p:strVal val="#ppt_h"/>
                                          </p:val>
                                        </p:tav>
                                      </p:tavLst>
                                    </p:anim>
                                    <p:anim calcmode="lin" valueType="num">
                                      <p:cBhvr>
                                        <p:cTn id="9" dur="500" fill="hold"/>
                                        <p:tgtEl>
                                          <p:spTgt spid="41"/>
                                        </p:tgtEl>
                                        <p:attrNameLst>
                                          <p:attrName>ppt_x</p:attrName>
                                        </p:attrNameLst>
                                      </p:cBhvr>
                                      <p:tavLst>
                                        <p:tav tm="0">
                                          <p:val>
                                            <p:fltVal val="0.5"/>
                                          </p:val>
                                        </p:tav>
                                        <p:tav tm="100000">
                                          <p:val>
                                            <p:strVal val="#ppt_x"/>
                                          </p:val>
                                        </p:tav>
                                      </p:tavLst>
                                    </p:anim>
                                    <p:anim calcmode="lin" valueType="num">
                                      <p:cBhvr>
                                        <p:cTn id="10" dur="500" fill="hold"/>
                                        <p:tgtEl>
                                          <p:spTgt spid="41"/>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15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strVal val="(6*min(max(#ppt_w*#ppt_h,.3),1)-7.4)/-.7*#ppt_w"/>
                                          </p:val>
                                        </p:tav>
                                        <p:tav tm="100000">
                                          <p:val>
                                            <p:strVal val="#ppt_w"/>
                                          </p:val>
                                        </p:tav>
                                      </p:tavLst>
                                    </p:anim>
                                    <p:anim calcmode="lin" valueType="num">
                                      <p:cBhvr>
                                        <p:cTn id="14" dur="500" fill="hold"/>
                                        <p:tgtEl>
                                          <p:spTgt spid="42"/>
                                        </p:tgtEl>
                                        <p:attrNameLst>
                                          <p:attrName>ppt_h</p:attrName>
                                        </p:attrNameLst>
                                      </p:cBhvr>
                                      <p:tavLst>
                                        <p:tav tm="0">
                                          <p:val>
                                            <p:strVal val="(6*min(max(#ppt_w*#ppt_h,.3),1)-7.4)/-.7*#ppt_h"/>
                                          </p:val>
                                        </p:tav>
                                        <p:tav tm="100000">
                                          <p:val>
                                            <p:strVal val="#ppt_h"/>
                                          </p:val>
                                        </p:tav>
                                      </p:tavLst>
                                    </p:anim>
                                    <p:anim calcmode="lin" valueType="num">
                                      <p:cBhvr>
                                        <p:cTn id="15" dur="500" fill="hold"/>
                                        <p:tgtEl>
                                          <p:spTgt spid="42"/>
                                        </p:tgtEl>
                                        <p:attrNameLst>
                                          <p:attrName>ppt_x</p:attrName>
                                        </p:attrNameLst>
                                      </p:cBhvr>
                                      <p:tavLst>
                                        <p:tav tm="0">
                                          <p:val>
                                            <p:fltVal val="0.5"/>
                                          </p:val>
                                        </p:tav>
                                        <p:tav tm="100000">
                                          <p:val>
                                            <p:strVal val="#ppt_x"/>
                                          </p:val>
                                        </p:tav>
                                      </p:tavLst>
                                    </p:anim>
                                    <p:anim calcmode="lin" valueType="num">
                                      <p:cBhvr>
                                        <p:cTn id="16" dur="500" fill="hold"/>
                                        <p:tgtEl>
                                          <p:spTgt spid="42"/>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grpId="0" nodeType="withEffect">
                                  <p:stCondLst>
                                    <p:cond delay="30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strVal val="(6*min(max(#ppt_w*#ppt_h,.3),1)-7.4)/-.7*#ppt_w"/>
                                          </p:val>
                                        </p:tav>
                                        <p:tav tm="100000">
                                          <p:val>
                                            <p:strVal val="#ppt_w"/>
                                          </p:val>
                                        </p:tav>
                                      </p:tavLst>
                                    </p:anim>
                                    <p:anim calcmode="lin" valueType="num">
                                      <p:cBhvr>
                                        <p:cTn id="20" dur="500" fill="hold"/>
                                        <p:tgtEl>
                                          <p:spTgt spid="43"/>
                                        </p:tgtEl>
                                        <p:attrNameLst>
                                          <p:attrName>ppt_h</p:attrName>
                                        </p:attrNameLst>
                                      </p:cBhvr>
                                      <p:tavLst>
                                        <p:tav tm="0">
                                          <p:val>
                                            <p:strVal val="(6*min(max(#ppt_w*#ppt_h,.3),1)-7.4)/-.7*#ppt_h"/>
                                          </p:val>
                                        </p:tav>
                                        <p:tav tm="100000">
                                          <p:val>
                                            <p:strVal val="#ppt_h"/>
                                          </p:val>
                                        </p:tav>
                                      </p:tavLst>
                                    </p:anim>
                                    <p:anim calcmode="lin" valueType="num">
                                      <p:cBhvr>
                                        <p:cTn id="21" dur="500" fill="hold"/>
                                        <p:tgtEl>
                                          <p:spTgt spid="43"/>
                                        </p:tgtEl>
                                        <p:attrNameLst>
                                          <p:attrName>ppt_x</p:attrName>
                                        </p:attrNameLst>
                                      </p:cBhvr>
                                      <p:tavLst>
                                        <p:tav tm="0">
                                          <p:val>
                                            <p:fltVal val="0.5"/>
                                          </p:val>
                                        </p:tav>
                                        <p:tav tm="100000">
                                          <p:val>
                                            <p:strVal val="#ppt_x"/>
                                          </p:val>
                                        </p:tav>
                                      </p:tavLst>
                                    </p:anim>
                                    <p:anim calcmode="lin" valueType="num">
                                      <p:cBhvr>
                                        <p:cTn id="22" dur="500" fill="hold"/>
                                        <p:tgtEl>
                                          <p:spTgt spid="4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6817667" y="1866310"/>
            <a:ext cx="800219" cy="338554"/>
          </a:xfrm>
          <a:prstGeom prst="rect">
            <a:avLst/>
          </a:prstGeom>
          <a:noFill/>
        </p:spPr>
        <p:txBody>
          <a:bodyPr wrap="none" rtlCol="0">
            <a:spAutoFit/>
          </a:bodyPr>
          <a:lstStyle/>
          <a:p>
            <a:pPr algn="r"/>
            <a:r>
              <a:rPr lang="zh-CN" altLang="en-US" sz="1600" b="0" dirty="0" smtClean="0">
                <a:solidFill>
                  <a:schemeClr val="bg1">
                    <a:lumMod val="65000"/>
                  </a:schemeClr>
                </a:solidFill>
                <a:latin typeface="微软雅黑" pitchFamily="34" charset="-122"/>
                <a:ea typeface="微软雅黑" pitchFamily="34" charset="-122"/>
              </a:rPr>
              <a:t>第三章</a:t>
            </a:r>
            <a:endParaRPr lang="zh-CN" altLang="en-US" sz="1600" b="0" dirty="0">
              <a:solidFill>
                <a:schemeClr val="bg1">
                  <a:lumMod val="65000"/>
                </a:schemeClr>
              </a:solidFill>
              <a:latin typeface="微软雅黑" pitchFamily="34" charset="-122"/>
              <a:ea typeface="微软雅黑" pitchFamily="34" charset="-122"/>
            </a:endParaRPr>
          </a:p>
        </p:txBody>
      </p:sp>
      <p:sp>
        <p:nvSpPr>
          <p:cNvPr id="17" name="文本占位符 3"/>
          <p:cNvSpPr txBox="1">
            <a:spLocks/>
          </p:cNvSpPr>
          <p:nvPr/>
        </p:nvSpPr>
        <p:spPr>
          <a:xfrm>
            <a:off x="6817667" y="2277666"/>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b="1" dirty="0" smtClean="0">
                <a:solidFill>
                  <a:srgbClr val="00BD3C"/>
                </a:solidFill>
                <a:ea typeface="微软雅黑" pitchFamily="34" charset="-122"/>
              </a:rPr>
              <a:t>制定计划步骤</a:t>
            </a:r>
            <a:endParaRPr lang="zh-CN" altLang="en-US" sz="3200" b="1" dirty="0">
              <a:solidFill>
                <a:srgbClr val="00BD3C"/>
              </a:solidFill>
              <a:ea typeface="微软雅黑" pitchFamily="34" charset="-122"/>
            </a:endParaRPr>
          </a:p>
        </p:txBody>
      </p:sp>
      <p:sp>
        <p:nvSpPr>
          <p:cNvPr id="18" name="文本占位符 5"/>
          <p:cNvSpPr txBox="1">
            <a:spLocks/>
          </p:cNvSpPr>
          <p:nvPr/>
        </p:nvSpPr>
        <p:spPr>
          <a:xfrm>
            <a:off x="7537747" y="2997747"/>
            <a:ext cx="3240360" cy="1295349"/>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1600" b="0" dirty="0">
                <a:solidFill>
                  <a:schemeClr val="bg1">
                    <a:lumMod val="50000"/>
                  </a:schemeClr>
                </a:solidFill>
                <a:ea typeface="微软雅黑" pitchFamily="34" charset="-122"/>
              </a:rPr>
              <a:t>-- </a:t>
            </a:r>
            <a:r>
              <a:rPr lang="zh-CN" altLang="en-US" sz="1600" b="0" dirty="0" smtClean="0">
                <a:solidFill>
                  <a:schemeClr val="bg1">
                    <a:lumMod val="50000"/>
                  </a:schemeClr>
                </a:solidFill>
                <a:ea typeface="微软雅黑" pitchFamily="34" charset="-122"/>
              </a:rPr>
              <a:t>目标分解</a:t>
            </a:r>
            <a:r>
              <a:rPr lang="zh-CN" altLang="en-US" sz="1600" b="0" dirty="0">
                <a:solidFill>
                  <a:schemeClr val="bg1">
                    <a:lumMod val="50000"/>
                  </a:schemeClr>
                </a:solidFill>
                <a:ea typeface="微软雅黑" pitchFamily="34" charset="-122"/>
              </a:rPr>
              <a:t>	</a:t>
            </a:r>
          </a:p>
          <a:p>
            <a:r>
              <a:rPr lang="en-US" altLang="zh-CN" sz="1600" b="0" dirty="0">
                <a:solidFill>
                  <a:schemeClr val="bg1">
                    <a:lumMod val="50000"/>
                  </a:schemeClr>
                </a:solidFill>
                <a:ea typeface="微软雅黑" pitchFamily="34" charset="-122"/>
              </a:rPr>
              <a:t>-- </a:t>
            </a:r>
            <a:r>
              <a:rPr lang="zh-CN" altLang="en-US" sz="1600" b="0" dirty="0" smtClean="0">
                <a:solidFill>
                  <a:schemeClr val="bg1">
                    <a:lumMod val="50000"/>
                  </a:schemeClr>
                </a:solidFill>
                <a:ea typeface="微软雅黑" pitchFamily="34" charset="-122"/>
              </a:rPr>
              <a:t>事项</a:t>
            </a:r>
            <a:r>
              <a:rPr lang="en-US" altLang="zh-CN" sz="1600" b="0" dirty="0" smtClean="0">
                <a:solidFill>
                  <a:schemeClr val="bg1">
                    <a:lumMod val="50000"/>
                  </a:schemeClr>
                </a:solidFill>
                <a:ea typeface="微软雅黑" pitchFamily="34" charset="-122"/>
              </a:rPr>
              <a:t>/</a:t>
            </a:r>
            <a:r>
              <a:rPr lang="zh-CN" altLang="en-US" sz="1600" b="0" dirty="0" smtClean="0">
                <a:solidFill>
                  <a:schemeClr val="bg1">
                    <a:lumMod val="50000"/>
                  </a:schemeClr>
                </a:solidFill>
                <a:ea typeface="微软雅黑" pitchFamily="34" charset="-122"/>
              </a:rPr>
              <a:t>任务排序</a:t>
            </a:r>
            <a:r>
              <a:rPr lang="zh-CN" altLang="en-US" sz="1600" b="0" dirty="0">
                <a:solidFill>
                  <a:schemeClr val="bg1">
                    <a:lumMod val="50000"/>
                  </a:schemeClr>
                </a:solidFill>
                <a:ea typeface="微软雅黑" pitchFamily="34" charset="-122"/>
              </a:rPr>
              <a:t>	</a:t>
            </a:r>
          </a:p>
          <a:p>
            <a:r>
              <a:rPr lang="en-US" altLang="zh-CN" sz="1600" b="0" dirty="0">
                <a:solidFill>
                  <a:schemeClr val="bg1">
                    <a:lumMod val="50000"/>
                  </a:schemeClr>
                </a:solidFill>
                <a:ea typeface="微软雅黑" pitchFamily="34" charset="-122"/>
              </a:rPr>
              <a:t>-- </a:t>
            </a:r>
            <a:r>
              <a:rPr lang="zh-CN" altLang="en-US" sz="1600" b="0" dirty="0" smtClean="0">
                <a:solidFill>
                  <a:schemeClr val="bg1">
                    <a:lumMod val="50000"/>
                  </a:schemeClr>
                </a:solidFill>
                <a:ea typeface="微软雅黑" pitchFamily="34" charset="-122"/>
              </a:rPr>
              <a:t>确定行动方案</a:t>
            </a:r>
            <a:r>
              <a:rPr lang="zh-CN" altLang="en-US" sz="1600" b="0" dirty="0">
                <a:solidFill>
                  <a:schemeClr val="bg1">
                    <a:lumMod val="50000"/>
                  </a:schemeClr>
                </a:solidFill>
                <a:ea typeface="微软雅黑" pitchFamily="34" charset="-122"/>
              </a:rPr>
              <a:t>	</a:t>
            </a:r>
          </a:p>
          <a:p>
            <a:r>
              <a:rPr lang="en-US" altLang="zh-CN" sz="1600" b="0" dirty="0">
                <a:solidFill>
                  <a:schemeClr val="bg1">
                    <a:lumMod val="50000"/>
                  </a:schemeClr>
                </a:solidFill>
                <a:ea typeface="微软雅黑" pitchFamily="34" charset="-122"/>
              </a:rPr>
              <a:t>-- </a:t>
            </a:r>
            <a:r>
              <a:rPr lang="zh-CN" altLang="en-US" sz="1600" b="0" dirty="0" smtClean="0">
                <a:solidFill>
                  <a:schemeClr val="bg1">
                    <a:lumMod val="50000"/>
                  </a:schemeClr>
                </a:solidFill>
                <a:ea typeface="微软雅黑" pitchFamily="34" charset="-122"/>
              </a:rPr>
              <a:t>撰写计划书</a:t>
            </a:r>
            <a:r>
              <a:rPr lang="zh-CN" altLang="en-US" sz="1600" b="0" dirty="0">
                <a:solidFill>
                  <a:schemeClr val="bg1">
                    <a:lumMod val="50000"/>
                  </a:schemeClr>
                </a:solidFill>
                <a:ea typeface="微软雅黑" pitchFamily="34" charset="-122"/>
              </a:rPr>
              <a:t>	</a:t>
            </a:r>
          </a:p>
        </p:txBody>
      </p:sp>
      <p:pic>
        <p:nvPicPr>
          <p:cNvPr id="8" name="Picture 2" descr="C:\Documents and Settings\hp1\桌面\未标题-1 拷贝.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280747" y="2071892"/>
            <a:ext cx="4456800" cy="278622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ln>
          <a:effectLst/>
          <a:extLst/>
        </p:spPr>
      </p:pic>
    </p:spTree>
    <p:extLst>
      <p:ext uri="{BB962C8B-B14F-4D97-AF65-F5344CB8AC3E}">
        <p14:creationId xmlns:p14="http://schemas.microsoft.com/office/powerpoint/2010/main" val="413301843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400"/>
                                        <p:tgtEl>
                                          <p:spTgt spid="17"/>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Effect transition="in" filter="wipe(left)">
                                      <p:cBhvr>
                                        <p:cTn id="24" dur="400"/>
                                        <p:tgtEl>
                                          <p:spTgt spid="18">
                                            <p:txEl>
                                              <p:pRg st="0" end="0"/>
                                            </p:txEl>
                                          </p:spTgt>
                                        </p:tgtEl>
                                      </p:cBhvr>
                                    </p:animEffect>
                                  </p:childTnLst>
                                </p:cTn>
                              </p:par>
                            </p:childTnLst>
                          </p:cTn>
                        </p:par>
                        <p:par>
                          <p:cTn id="25" fill="hold">
                            <p:stCondLst>
                              <p:cond delay="2200"/>
                            </p:stCondLst>
                            <p:childTnLst>
                              <p:par>
                                <p:cTn id="26" presetID="22" presetClass="entr" presetSubtype="8" fill="hold" grpId="0" nodeType="afterEffect">
                                  <p:stCondLst>
                                    <p:cond delay="0"/>
                                  </p:stCondLst>
                                  <p:childTnLst>
                                    <p:set>
                                      <p:cBhvr>
                                        <p:cTn id="27" dur="1" fill="hold">
                                          <p:stCondLst>
                                            <p:cond delay="0"/>
                                          </p:stCondLst>
                                        </p:cTn>
                                        <p:tgtEl>
                                          <p:spTgt spid="18">
                                            <p:txEl>
                                              <p:pRg st="1" end="1"/>
                                            </p:txEl>
                                          </p:spTgt>
                                        </p:tgtEl>
                                        <p:attrNameLst>
                                          <p:attrName>style.visibility</p:attrName>
                                        </p:attrNameLst>
                                      </p:cBhvr>
                                      <p:to>
                                        <p:strVal val="visible"/>
                                      </p:to>
                                    </p:set>
                                    <p:animEffect transition="in" filter="wipe(left)">
                                      <p:cBhvr>
                                        <p:cTn id="28" dur="400"/>
                                        <p:tgtEl>
                                          <p:spTgt spid="18">
                                            <p:txEl>
                                              <p:pRg st="1" end="1"/>
                                            </p:txEl>
                                          </p:spTgt>
                                        </p:tgtEl>
                                      </p:cBhvr>
                                    </p:animEffect>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18">
                                            <p:txEl>
                                              <p:pRg st="2" end="2"/>
                                            </p:txEl>
                                          </p:spTgt>
                                        </p:tgtEl>
                                        <p:attrNameLst>
                                          <p:attrName>style.visibility</p:attrName>
                                        </p:attrNameLst>
                                      </p:cBhvr>
                                      <p:to>
                                        <p:strVal val="visible"/>
                                      </p:to>
                                    </p:set>
                                    <p:animEffect transition="in" filter="wipe(left)">
                                      <p:cBhvr>
                                        <p:cTn id="32" dur="400"/>
                                        <p:tgtEl>
                                          <p:spTgt spid="18">
                                            <p:txEl>
                                              <p:pRg st="2" end="2"/>
                                            </p:txEl>
                                          </p:spTgt>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8">
                                            <p:txEl>
                                              <p:pRg st="3" end="3"/>
                                            </p:txEl>
                                          </p:spTgt>
                                        </p:tgtEl>
                                        <p:attrNameLst>
                                          <p:attrName>style.visibility</p:attrName>
                                        </p:attrNameLst>
                                      </p:cBhvr>
                                      <p:to>
                                        <p:strVal val="visible"/>
                                      </p:to>
                                    </p:set>
                                    <p:animEffect transition="in" filter="wipe(left)">
                                      <p:cBhvr>
                                        <p:cTn id="36" dur="4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弧形 56"/>
          <p:cNvSpPr/>
          <p:nvPr/>
        </p:nvSpPr>
        <p:spPr>
          <a:xfrm>
            <a:off x="5902647" y="1811660"/>
            <a:ext cx="3909640" cy="3909640"/>
          </a:xfrm>
          <a:prstGeom prst="arc">
            <a:avLst>
              <a:gd name="adj1" fmla="val 16976675"/>
              <a:gd name="adj2" fmla="val 9872826"/>
            </a:avLst>
          </a:prstGeom>
          <a:ln>
            <a:solidFill>
              <a:srgbClr val="969696"/>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8" name="矩形 57"/>
          <p:cNvSpPr/>
          <p:nvPr/>
        </p:nvSpPr>
        <p:spPr>
          <a:xfrm>
            <a:off x="6601643" y="2819772"/>
            <a:ext cx="2376264" cy="201622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648000" anchor="ctr"/>
          <a:lstStyle/>
          <a:p>
            <a:pPr algn="r">
              <a:lnSpc>
                <a:spcPct val="120000"/>
              </a:lnSpc>
            </a:pPr>
            <a:endParaRPr lang="zh-CN" altLang="en-US" sz="1600" kern="0">
              <a:solidFill>
                <a:srgbClr val="4D4D4D"/>
              </a:solidFill>
              <a:latin typeface="微软雅黑" pitchFamily="34" charset="-122"/>
              <a:ea typeface="微软雅黑" pitchFamily="34" charset="-122"/>
            </a:endParaRPr>
          </a:p>
        </p:txBody>
      </p:sp>
      <p:cxnSp>
        <p:nvCxnSpPr>
          <p:cNvPr id="59" name="直接连接符 58"/>
          <p:cNvCxnSpPr/>
          <p:nvPr/>
        </p:nvCxnSpPr>
        <p:spPr>
          <a:xfrm>
            <a:off x="6601643" y="1523628"/>
            <a:ext cx="0" cy="3672408"/>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977907" y="2531740"/>
            <a:ext cx="0" cy="360040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217267" y="2819772"/>
            <a:ext cx="6120680"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313611" y="4835996"/>
            <a:ext cx="4464496"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7177707" y="1286904"/>
            <a:ext cx="1278000" cy="1278000"/>
            <a:chOff x="7177707" y="1358912"/>
            <a:chExt cx="1278000" cy="1278000"/>
          </a:xfrm>
        </p:grpSpPr>
        <p:sp>
          <p:nvSpPr>
            <p:cNvPr id="63" name="椭圆 62"/>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68" name="TextBox 67"/>
            <p:cNvSpPr txBox="1"/>
            <p:nvPr/>
          </p:nvSpPr>
          <p:spPr>
            <a:xfrm>
              <a:off x="7269281" y="1643969"/>
              <a:ext cx="1094852" cy="707886"/>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目标</a:t>
              </a:r>
              <a:endParaRPr lang="en-US" altLang="zh-CN" sz="2000" dirty="0" smtClean="0">
                <a:solidFill>
                  <a:schemeClr val="bg1"/>
                </a:solidFill>
                <a:latin typeface="微软雅黑" pitchFamily="34" charset="-122"/>
                <a:ea typeface="微软雅黑" pitchFamily="34" charset="-122"/>
              </a:endParaRPr>
            </a:p>
            <a:p>
              <a:pPr algn="ctr"/>
              <a:r>
                <a:rPr lang="zh-CN" altLang="en-US" sz="2000" dirty="0" smtClean="0">
                  <a:solidFill>
                    <a:schemeClr val="bg1"/>
                  </a:solidFill>
                  <a:latin typeface="微软雅黑" pitchFamily="34" charset="-122"/>
                  <a:ea typeface="微软雅黑" pitchFamily="34" charset="-122"/>
                </a:rPr>
                <a:t>分解</a:t>
              </a:r>
              <a:endParaRPr lang="zh-CN" altLang="en-US" sz="2000" dirty="0">
                <a:solidFill>
                  <a:schemeClr val="bg1"/>
                </a:solidFill>
                <a:latin typeface="微软雅黑" pitchFamily="34" charset="-122"/>
                <a:ea typeface="微软雅黑" pitchFamily="34" charset="-122"/>
              </a:endParaRPr>
            </a:p>
          </p:txBody>
        </p:sp>
      </p:grpSp>
      <p:sp>
        <p:nvSpPr>
          <p:cNvPr id="72" name="TextBox 71"/>
          <p:cNvSpPr txBox="1"/>
          <p:nvPr/>
        </p:nvSpPr>
        <p:spPr>
          <a:xfrm>
            <a:off x="6868467" y="3531056"/>
            <a:ext cx="1887990" cy="830997"/>
          </a:xfrm>
          <a:prstGeom prst="rect">
            <a:avLst/>
          </a:prstGeom>
          <a:noFill/>
        </p:spPr>
        <p:txBody>
          <a:bodyPr wrap="square" rtlCol="0">
            <a:spAutoFit/>
          </a:bodyPr>
          <a:lstStyle/>
          <a:p>
            <a:pPr algn="ctr"/>
            <a:r>
              <a:rPr lang="zh-CN" altLang="en-US" sz="2400" dirty="0" smtClean="0">
                <a:solidFill>
                  <a:schemeClr val="tx1">
                    <a:lumMod val="50000"/>
                    <a:lumOff val="50000"/>
                  </a:schemeClr>
                </a:solidFill>
                <a:latin typeface="微软雅黑" pitchFamily="34" charset="-122"/>
                <a:ea typeface="微软雅黑" pitchFamily="34" charset="-122"/>
              </a:rPr>
              <a:t>制定计划的步骤</a:t>
            </a:r>
            <a:endParaRPr lang="zh-CN" altLang="en-US" sz="2400" dirty="0">
              <a:solidFill>
                <a:schemeClr val="tx1">
                  <a:lumMod val="50000"/>
                  <a:lumOff val="50000"/>
                </a:schemeClr>
              </a:solidFill>
              <a:latin typeface="微软雅黑" pitchFamily="34" charset="-122"/>
              <a:ea typeface="微软雅黑" pitchFamily="34" charset="-122"/>
            </a:endParaRPr>
          </a:p>
        </p:txBody>
      </p:sp>
      <p:grpSp>
        <p:nvGrpSpPr>
          <p:cNvPr id="73" name="组合 72"/>
          <p:cNvGrpSpPr/>
          <p:nvPr/>
        </p:nvGrpSpPr>
        <p:grpSpPr>
          <a:xfrm>
            <a:off x="9068059" y="3107292"/>
            <a:ext cx="1278000" cy="1278000"/>
            <a:chOff x="7177707" y="1358912"/>
            <a:chExt cx="1278000" cy="1278000"/>
          </a:xfrm>
        </p:grpSpPr>
        <p:sp>
          <p:nvSpPr>
            <p:cNvPr id="74" name="椭圆 73"/>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75" name="TextBox 74"/>
            <p:cNvSpPr txBox="1"/>
            <p:nvPr/>
          </p:nvSpPr>
          <p:spPr>
            <a:xfrm>
              <a:off x="7269281" y="1643969"/>
              <a:ext cx="1094852" cy="707886"/>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任务</a:t>
              </a:r>
              <a:endParaRPr lang="en-US" altLang="zh-CN" sz="2000" dirty="0" smtClean="0">
                <a:solidFill>
                  <a:schemeClr val="bg1"/>
                </a:solidFill>
                <a:latin typeface="微软雅黑" pitchFamily="34" charset="-122"/>
                <a:ea typeface="微软雅黑" pitchFamily="34" charset="-122"/>
              </a:endParaRPr>
            </a:p>
            <a:p>
              <a:pPr algn="ctr"/>
              <a:r>
                <a:rPr lang="zh-CN" altLang="en-US" sz="2000" dirty="0" smtClean="0">
                  <a:solidFill>
                    <a:schemeClr val="bg1"/>
                  </a:solidFill>
                  <a:latin typeface="微软雅黑" pitchFamily="34" charset="-122"/>
                  <a:ea typeface="微软雅黑" pitchFamily="34" charset="-122"/>
                </a:rPr>
                <a:t>排序</a:t>
              </a:r>
              <a:endParaRPr lang="zh-CN" altLang="en-US" sz="2000" dirty="0">
                <a:solidFill>
                  <a:schemeClr val="bg1"/>
                </a:solidFill>
                <a:latin typeface="微软雅黑" pitchFamily="34" charset="-122"/>
                <a:ea typeface="微软雅黑" pitchFamily="34" charset="-122"/>
              </a:endParaRPr>
            </a:p>
          </p:txBody>
        </p:sp>
      </p:grpSp>
      <p:grpSp>
        <p:nvGrpSpPr>
          <p:cNvPr id="76" name="组合 75"/>
          <p:cNvGrpSpPr/>
          <p:nvPr/>
        </p:nvGrpSpPr>
        <p:grpSpPr>
          <a:xfrm>
            <a:off x="5263647" y="3107292"/>
            <a:ext cx="1278000" cy="1278000"/>
            <a:chOff x="7177707" y="1358912"/>
            <a:chExt cx="1278000" cy="1278000"/>
          </a:xfrm>
        </p:grpSpPr>
        <p:sp>
          <p:nvSpPr>
            <p:cNvPr id="77" name="椭圆 76"/>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78" name="TextBox 77"/>
            <p:cNvSpPr txBox="1"/>
            <p:nvPr/>
          </p:nvSpPr>
          <p:spPr>
            <a:xfrm>
              <a:off x="7269281" y="1643969"/>
              <a:ext cx="1094852" cy="707886"/>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撰写</a:t>
              </a:r>
              <a:endParaRPr lang="en-US" altLang="zh-CN" sz="2000" dirty="0" smtClean="0">
                <a:solidFill>
                  <a:schemeClr val="bg1"/>
                </a:solidFill>
                <a:latin typeface="微软雅黑" pitchFamily="34" charset="-122"/>
                <a:ea typeface="微软雅黑" pitchFamily="34" charset="-122"/>
              </a:endParaRPr>
            </a:p>
            <a:p>
              <a:pPr algn="ctr"/>
              <a:r>
                <a:rPr lang="zh-CN" altLang="en-US" sz="2000" dirty="0" smtClean="0">
                  <a:solidFill>
                    <a:schemeClr val="bg1"/>
                  </a:solidFill>
                  <a:latin typeface="微软雅黑" pitchFamily="34" charset="-122"/>
                  <a:ea typeface="微软雅黑" pitchFamily="34" charset="-122"/>
                </a:rPr>
                <a:t>计划</a:t>
              </a:r>
              <a:endParaRPr lang="zh-CN" altLang="en-US" sz="2000" dirty="0">
                <a:solidFill>
                  <a:schemeClr val="bg1"/>
                </a:solidFill>
                <a:latin typeface="微软雅黑" pitchFamily="34" charset="-122"/>
                <a:ea typeface="微软雅黑" pitchFamily="34" charset="-122"/>
              </a:endParaRPr>
            </a:p>
          </p:txBody>
        </p:sp>
      </p:grpSp>
      <p:grpSp>
        <p:nvGrpSpPr>
          <p:cNvPr id="79" name="组合 78"/>
          <p:cNvGrpSpPr/>
          <p:nvPr/>
        </p:nvGrpSpPr>
        <p:grpSpPr>
          <a:xfrm>
            <a:off x="7177707" y="5013176"/>
            <a:ext cx="1278000" cy="1278000"/>
            <a:chOff x="7177707" y="1358912"/>
            <a:chExt cx="1278000" cy="1278000"/>
          </a:xfrm>
        </p:grpSpPr>
        <p:sp>
          <p:nvSpPr>
            <p:cNvPr id="80" name="椭圆 79"/>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81" name="TextBox 80"/>
            <p:cNvSpPr txBox="1"/>
            <p:nvPr/>
          </p:nvSpPr>
          <p:spPr>
            <a:xfrm>
              <a:off x="7269281" y="1643969"/>
              <a:ext cx="1094852" cy="707886"/>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确定</a:t>
              </a:r>
              <a:endParaRPr lang="en-US" altLang="zh-CN" sz="2000" dirty="0" smtClean="0">
                <a:solidFill>
                  <a:schemeClr val="bg1"/>
                </a:solidFill>
                <a:latin typeface="微软雅黑" pitchFamily="34" charset="-122"/>
                <a:ea typeface="微软雅黑" pitchFamily="34" charset="-122"/>
              </a:endParaRPr>
            </a:p>
            <a:p>
              <a:pPr algn="ctr"/>
              <a:r>
                <a:rPr lang="zh-CN" altLang="en-US" sz="2000" dirty="0" smtClean="0">
                  <a:solidFill>
                    <a:schemeClr val="bg1"/>
                  </a:solidFill>
                  <a:latin typeface="微软雅黑" pitchFamily="34" charset="-122"/>
                  <a:ea typeface="微软雅黑" pitchFamily="34" charset="-122"/>
                </a:rPr>
                <a:t>方案</a:t>
              </a:r>
              <a:endParaRPr lang="zh-CN" altLang="en-US" sz="2000" dirty="0">
                <a:solidFill>
                  <a:schemeClr val="bg1"/>
                </a:solidFill>
                <a:latin typeface="微软雅黑" pitchFamily="34" charset="-122"/>
                <a:ea typeface="微软雅黑" pitchFamily="34" charset="-122"/>
              </a:endParaRPr>
            </a:p>
          </p:txBody>
        </p:sp>
      </p:grpSp>
      <p:sp>
        <p:nvSpPr>
          <p:cNvPr id="82" name="Text Box 44"/>
          <p:cNvSpPr txBox="1">
            <a:spLocks noChangeArrowheads="1"/>
          </p:cNvSpPr>
          <p:nvPr/>
        </p:nvSpPr>
        <p:spPr bwMode="auto">
          <a:xfrm>
            <a:off x="3217267" y="2339588"/>
            <a:ext cx="3384376" cy="36933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1800" dirty="0" smtClean="0">
                <a:solidFill>
                  <a:srgbClr val="78B832"/>
                </a:solidFill>
              </a:rPr>
              <a:t>从目标到计划，如何切入？</a:t>
            </a:r>
            <a:endParaRPr lang="en-US" altLang="zh-CN" sz="1800" dirty="0">
              <a:solidFill>
                <a:srgbClr val="78B832"/>
              </a:solidFill>
            </a:endParaRPr>
          </a:p>
        </p:txBody>
      </p:sp>
    </p:spTree>
    <p:extLst>
      <p:ext uri="{BB962C8B-B14F-4D97-AF65-F5344CB8AC3E}">
        <p14:creationId xmlns:p14="http://schemas.microsoft.com/office/powerpoint/2010/main" val="315951404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4000">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14:bounceEnd="64000">
                                          <p:cBhvr additive="base">
                                            <p:cTn id="7" dur="500" fill="hold"/>
                                            <p:tgtEl>
                                              <p:spTgt spid="8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20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par>
                                    <p:cTn id="16" presetID="10" presetClass="entr" presetSubtype="0" fill="hold" nodeType="withEffect">
                                      <p:stCondLst>
                                        <p:cond delay="400"/>
                                      </p:stCondLst>
                                      <p:childTnLst>
                                        <p:set>
                                          <p:cBhvr>
                                            <p:cTn id="17" dur="1" fill="hold">
                                              <p:stCondLst>
                                                <p:cond delay="0"/>
                                              </p:stCondLst>
                                            </p:cTn>
                                            <p:tgtEl>
                                              <p:spTgt spid="79"/>
                                            </p:tgtEl>
                                            <p:attrNameLst>
                                              <p:attrName>style.visibility</p:attrName>
                                            </p:attrNameLst>
                                          </p:cBhvr>
                                          <p:to>
                                            <p:strVal val="visible"/>
                                          </p:to>
                                        </p:set>
                                        <p:animEffect transition="in" filter="fade">
                                          <p:cBhvr>
                                            <p:cTn id="18" dur="500"/>
                                            <p:tgtEl>
                                              <p:spTgt spid="79"/>
                                            </p:tgtEl>
                                          </p:cBhvr>
                                        </p:animEffect>
                                      </p:childTnLst>
                                    </p:cTn>
                                  </p:par>
                                  <p:par>
                                    <p:cTn id="19" presetID="10" presetClass="entr" presetSubtype="0" fill="hold" nodeType="withEffect">
                                      <p:stCondLst>
                                        <p:cond delay="60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0-#ppt_w/2"/>
                                              </p:val>
                                            </p:tav>
                                            <p:tav tm="100000">
                                              <p:val>
                                                <p:strVal val="#ppt_x"/>
                                              </p:val>
                                            </p:tav>
                                          </p:tavLst>
                                        </p:anim>
                                        <p:anim calcmode="lin" valueType="num">
                                          <p:cBhvr additive="base">
                                            <p:cTn id="8" dur="500" fill="hold"/>
                                            <p:tgtEl>
                                              <p:spTgt spid="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20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par>
                                    <p:cTn id="16" presetID="10" presetClass="entr" presetSubtype="0" fill="hold" nodeType="withEffect">
                                      <p:stCondLst>
                                        <p:cond delay="400"/>
                                      </p:stCondLst>
                                      <p:childTnLst>
                                        <p:set>
                                          <p:cBhvr>
                                            <p:cTn id="17" dur="1" fill="hold">
                                              <p:stCondLst>
                                                <p:cond delay="0"/>
                                              </p:stCondLst>
                                            </p:cTn>
                                            <p:tgtEl>
                                              <p:spTgt spid="79"/>
                                            </p:tgtEl>
                                            <p:attrNameLst>
                                              <p:attrName>style.visibility</p:attrName>
                                            </p:attrNameLst>
                                          </p:cBhvr>
                                          <p:to>
                                            <p:strVal val="visible"/>
                                          </p:to>
                                        </p:set>
                                        <p:animEffect transition="in" filter="fade">
                                          <p:cBhvr>
                                            <p:cTn id="18" dur="500"/>
                                            <p:tgtEl>
                                              <p:spTgt spid="79"/>
                                            </p:tgtEl>
                                          </p:cBhvr>
                                        </p:animEffect>
                                      </p:childTnLst>
                                    </p:cTn>
                                  </p:par>
                                  <p:par>
                                    <p:cTn id="19" presetID="10" presetClass="entr" presetSubtype="0" fill="hold" nodeType="withEffect">
                                      <p:stCondLst>
                                        <p:cond delay="60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smtClean="0">
                <a:solidFill>
                  <a:srgbClr val="00BD3C"/>
                </a:solidFill>
              </a:rPr>
              <a:t>目标分解</a:t>
            </a:r>
            <a:endParaRPr lang="en-US" altLang="zh-CN" sz="2400" b="1" dirty="0" smtClean="0">
              <a:solidFill>
                <a:srgbClr val="00BD3C"/>
              </a:solidFill>
            </a:endParaRPr>
          </a:p>
        </p:txBody>
      </p:sp>
      <p:sp>
        <p:nvSpPr>
          <p:cNvPr id="19" name="TextBox 1"/>
          <p:cNvSpPr txBox="1"/>
          <p:nvPr/>
        </p:nvSpPr>
        <p:spPr>
          <a:xfrm>
            <a:off x="3318303" y="1942498"/>
            <a:ext cx="7632848" cy="1126462"/>
          </a:xfrm>
          <a:prstGeom prst="rect">
            <a:avLst/>
          </a:prstGeom>
          <a:noFill/>
        </p:spPr>
        <p:txBody>
          <a:bodyPr wrap="square" rtlCol="0">
            <a:spAutoFit/>
          </a:bodyPr>
          <a:lstStyle/>
          <a:p>
            <a:pPr indent="457200">
              <a:lnSpc>
                <a:spcPct val="140000"/>
              </a:lnSpc>
            </a:pPr>
            <a:r>
              <a:rPr lang="zh-CN" altLang="en-US" sz="1600" b="1" dirty="0">
                <a:solidFill>
                  <a:srgbClr val="78B832"/>
                </a:solidFill>
                <a:latin typeface="微软雅黑" pitchFamily="34" charset="-122"/>
                <a:ea typeface="微软雅黑" pitchFamily="34" charset="-122"/>
              </a:rPr>
              <a:t>计划的制定是为了完成具体的目标</a:t>
            </a:r>
            <a:r>
              <a:rPr lang="zh-CN" altLang="en-US" sz="1600" dirty="0">
                <a:solidFill>
                  <a:schemeClr val="bg1">
                    <a:lumMod val="50000"/>
                  </a:schemeClr>
                </a:solidFill>
                <a:latin typeface="微软雅黑" pitchFamily="34" charset="-122"/>
                <a:ea typeface="微软雅黑" pitchFamily="34" charset="-122"/>
              </a:rPr>
              <a:t>，而根据目标的时间跨度和范围不同，要将目标进行分解。即，若是长期目标，需要分成若干个短期目标；将大的团队目标分解成小的个人</a:t>
            </a:r>
            <a:r>
              <a:rPr lang="zh-CN" altLang="en-US" sz="1600" dirty="0" smtClean="0">
                <a:solidFill>
                  <a:schemeClr val="bg1">
                    <a:lumMod val="50000"/>
                  </a:schemeClr>
                </a:solidFill>
                <a:latin typeface="微软雅黑" pitchFamily="34" charset="-122"/>
                <a:ea typeface="微软雅黑" pitchFamily="34" charset="-122"/>
              </a:rPr>
              <a:t>目标。</a:t>
            </a:r>
            <a:r>
              <a:rPr lang="zh-CN" altLang="en-US" sz="1600" dirty="0">
                <a:solidFill>
                  <a:schemeClr val="bg1">
                    <a:lumMod val="50000"/>
                  </a:schemeClr>
                </a:solidFill>
                <a:latin typeface="微软雅黑" pitchFamily="34" charset="-122"/>
                <a:ea typeface="微软雅黑" pitchFamily="34" charset="-122"/>
              </a:rPr>
              <a:t>这样，分解后的目标就为具体计划的制定提供</a:t>
            </a:r>
            <a:r>
              <a:rPr lang="zh-CN" altLang="en-US" sz="1600" dirty="0" smtClean="0">
                <a:solidFill>
                  <a:schemeClr val="bg1">
                    <a:lumMod val="50000"/>
                  </a:schemeClr>
                </a:solidFill>
                <a:latin typeface="微软雅黑" pitchFamily="34" charset="-122"/>
                <a:ea typeface="微软雅黑" pitchFamily="34" charset="-122"/>
              </a:rPr>
              <a:t>坐标。</a:t>
            </a:r>
            <a:endParaRPr lang="zh-CN" altLang="en-US" sz="1600" b="1" dirty="0">
              <a:solidFill>
                <a:srgbClr val="7CBF33"/>
              </a:solidFill>
              <a:latin typeface="微软雅黑" pitchFamily="34" charset="-122"/>
              <a:ea typeface="微软雅黑" pitchFamily="34" charset="-122"/>
            </a:endParaRPr>
          </a:p>
        </p:txBody>
      </p:sp>
      <p:pic>
        <p:nvPicPr>
          <p:cNvPr id="1028" name="Picture 4" descr="C:\Documents and Settings\hp1\桌面\未标题-2 拷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3291" y="3301504"/>
            <a:ext cx="7618412"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64780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6*min(max(#ppt_w*#ppt_h,.3),1)-7.4)/-.7*#ppt_w"/>
                                          </p:val>
                                        </p:tav>
                                        <p:tav tm="100000">
                                          <p:val>
                                            <p:strVal val="#ppt_w"/>
                                          </p:val>
                                        </p:tav>
                                      </p:tavLst>
                                    </p:anim>
                                    <p:anim calcmode="lin" valueType="num">
                                      <p:cBhvr>
                                        <p:cTn id="8" dur="500" fill="hold"/>
                                        <p:tgtEl>
                                          <p:spTgt spid="19"/>
                                        </p:tgtEl>
                                        <p:attrNameLst>
                                          <p:attrName>ppt_h</p:attrName>
                                        </p:attrNameLst>
                                      </p:cBhvr>
                                      <p:tavLst>
                                        <p:tav tm="0">
                                          <p:val>
                                            <p:strVal val="(6*min(max(#ppt_w*#ppt_h,.3),1)-7.4)/-.7*#ppt_h"/>
                                          </p:val>
                                        </p:tav>
                                        <p:tav tm="100000">
                                          <p:val>
                                            <p:strVal val="#ppt_h"/>
                                          </p:val>
                                        </p:tav>
                                      </p:tavLst>
                                    </p:anim>
                                    <p:anim calcmode="lin" valueType="num">
                                      <p:cBhvr>
                                        <p:cTn id="9" dur="500" fill="hold"/>
                                        <p:tgtEl>
                                          <p:spTgt spid="19"/>
                                        </p:tgtEl>
                                        <p:attrNameLst>
                                          <p:attrName>ppt_x</p:attrName>
                                        </p:attrNameLst>
                                      </p:cBhvr>
                                      <p:tavLst>
                                        <p:tav tm="0">
                                          <p:val>
                                            <p:fltVal val="0.5"/>
                                          </p:val>
                                        </p:tav>
                                        <p:tav tm="100000">
                                          <p:val>
                                            <p:strVal val="#ppt_x"/>
                                          </p:val>
                                        </p:tav>
                                      </p:tavLst>
                                    </p:anim>
                                    <p:anim calcmode="lin" valueType="num">
                                      <p:cBhvr>
                                        <p:cTn id="1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hp1\桌面\xpic502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2929235" y="2175993"/>
            <a:ext cx="4020457" cy="468200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02</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事项</a:t>
            </a:r>
            <a:r>
              <a:rPr lang="en-US" altLang="zh-CN" sz="2400" dirty="0">
                <a:solidFill>
                  <a:srgbClr val="00BD3C"/>
                </a:solidFill>
              </a:rPr>
              <a:t>/</a:t>
            </a:r>
            <a:r>
              <a:rPr lang="zh-CN" altLang="en-US" sz="2400" dirty="0">
                <a:solidFill>
                  <a:srgbClr val="00BD3C"/>
                </a:solidFill>
              </a:rPr>
              <a:t>任务排序</a:t>
            </a:r>
            <a:endParaRPr lang="en-US" altLang="zh-CN" sz="2400" b="1" dirty="0" smtClean="0">
              <a:solidFill>
                <a:srgbClr val="00BD3C"/>
              </a:solidFill>
            </a:endParaRPr>
          </a:p>
        </p:txBody>
      </p:sp>
      <p:sp>
        <p:nvSpPr>
          <p:cNvPr id="11" name="TextBox 10"/>
          <p:cNvSpPr txBox="1"/>
          <p:nvPr/>
        </p:nvSpPr>
        <p:spPr>
          <a:xfrm>
            <a:off x="7105699" y="4565446"/>
            <a:ext cx="3744416" cy="181588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另外，他当天还有其他事情要处理，比如与其他客户对账、敦促公司发货以及个人手机话费充值等等。而这些事项，</a:t>
            </a:r>
            <a:r>
              <a:rPr lang="zh-CN" altLang="en-US" sz="1600" b="1" dirty="0">
                <a:solidFill>
                  <a:srgbClr val="78B832"/>
                </a:solidFill>
                <a:latin typeface="微软雅黑" pitchFamily="34" charset="-122"/>
                <a:ea typeface="微软雅黑" pitchFamily="34" charset="-122"/>
              </a:rPr>
              <a:t>需要进行适当的排序，以促使当天的任务能够妥善完成。</a:t>
            </a:r>
          </a:p>
        </p:txBody>
      </p:sp>
      <p:sp>
        <p:nvSpPr>
          <p:cNvPr id="12" name="TextBox 1"/>
          <p:cNvSpPr txBox="1"/>
          <p:nvPr/>
        </p:nvSpPr>
        <p:spPr>
          <a:xfrm>
            <a:off x="7105699" y="2162486"/>
            <a:ext cx="3744416" cy="2160591"/>
          </a:xfrm>
          <a:prstGeom prst="rect">
            <a:avLst/>
          </a:prstGeom>
          <a:noFill/>
        </p:spPr>
        <p:txBody>
          <a:bodyPr wrap="square" rtlCol="0">
            <a:spAutoFit/>
          </a:bodyPr>
          <a:lstStyle/>
          <a:p>
            <a:pPr indent="457200">
              <a:lnSpc>
                <a:spcPct val="140000"/>
              </a:lnSpc>
            </a:pPr>
            <a:r>
              <a:rPr lang="zh-CN" altLang="en-US" sz="1600" b="1" dirty="0">
                <a:solidFill>
                  <a:srgbClr val="78B832"/>
                </a:solidFill>
                <a:latin typeface="微软雅黑" pitchFamily="34" charset="-122"/>
                <a:ea typeface="微软雅黑" pitchFamily="34" charset="-122"/>
              </a:rPr>
              <a:t>为完成一项目标，均对应着具体的工作事项或任务</a:t>
            </a:r>
            <a:r>
              <a:rPr lang="zh-CN" altLang="en-US" sz="1600" dirty="0">
                <a:solidFill>
                  <a:schemeClr val="bg1">
                    <a:lumMod val="50000"/>
                  </a:schemeClr>
                </a:solidFill>
                <a:latin typeface="微软雅黑" pitchFamily="34" charset="-122"/>
                <a:ea typeface="微软雅黑" pitchFamily="34" charset="-122"/>
              </a:rPr>
              <a:t>。如，销售业务员一天需跑完两个客户，他需要完成电话预约、查询路线、准备出差资料、拜访客户、填写差旅或交通发票、撰写日程日志等</a:t>
            </a:r>
            <a:r>
              <a:rPr lang="zh-CN" altLang="en-US" sz="1600" dirty="0" smtClean="0">
                <a:solidFill>
                  <a:schemeClr val="bg1">
                    <a:lumMod val="50000"/>
                  </a:schemeClr>
                </a:solidFill>
                <a:latin typeface="微软雅黑" pitchFamily="34" charset="-122"/>
                <a:ea typeface="微软雅黑" pitchFamily="34" charset="-122"/>
              </a:rPr>
              <a:t>事项</a:t>
            </a:r>
            <a:r>
              <a:rPr lang="zh-CN" altLang="en-US" sz="1600" dirty="0">
                <a:solidFill>
                  <a:schemeClr val="bg1">
                    <a:lumMod val="50000"/>
                  </a:schemeClr>
                </a:solidFill>
                <a:latin typeface="微软雅黑" pitchFamily="34" charset="-122"/>
                <a:ea typeface="微软雅黑" pitchFamily="34" charset="-122"/>
              </a:rPr>
              <a:t>。</a:t>
            </a:r>
            <a:endParaRPr lang="zh-CN" altLang="en-US" sz="1600" b="1" dirty="0">
              <a:solidFill>
                <a:srgbClr val="7CBF33"/>
              </a:solidFill>
              <a:latin typeface="微软雅黑" pitchFamily="34" charset="-122"/>
              <a:ea typeface="微软雅黑" pitchFamily="34" charset="-122"/>
            </a:endParaRPr>
          </a:p>
        </p:txBody>
      </p:sp>
    </p:spTree>
    <p:extLst>
      <p:ext uri="{BB962C8B-B14F-4D97-AF65-F5344CB8AC3E}">
        <p14:creationId xmlns:p14="http://schemas.microsoft.com/office/powerpoint/2010/main" val="14596001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11"/>
                                        </p:tgtEl>
                                        <p:attrNameLst>
                                          <p:attrName>style.visibility</p:attrName>
                                        </p:attrNameLst>
                                      </p:cBhvr>
                                      <p:to>
                                        <p:strVal val="visible"/>
                                      </p:to>
                                    </p:set>
                                    <p:animScale>
                                      <p:cBhvr>
                                        <p:cTn id="1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
                                        </p:tgtEl>
                                        <p:attrNameLst>
                                          <p:attrName>ppt_x</p:attrName>
                                          <p:attrName>ppt_y</p:attrName>
                                        </p:attrNameLst>
                                      </p:cBhvr>
                                    </p:animMotion>
                                    <p:animEffect transition="in" filter="fade">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273052" y="1242637"/>
            <a:ext cx="0" cy="4967978"/>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552971" y="1345596"/>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02</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6" name="组合 15"/>
          <p:cNvGrpSpPr/>
          <p:nvPr/>
        </p:nvGrpSpPr>
        <p:grpSpPr>
          <a:xfrm>
            <a:off x="4081363" y="1700808"/>
            <a:ext cx="4402963" cy="4392248"/>
            <a:chOff x="3934966" y="1053530"/>
            <a:chExt cx="4402963" cy="4392248"/>
          </a:xfrm>
        </p:grpSpPr>
        <p:sp>
          <p:nvSpPr>
            <p:cNvPr id="17" name="Freeform 9"/>
            <p:cNvSpPr>
              <a:spLocks/>
            </p:cNvSpPr>
            <p:nvPr/>
          </p:nvSpPr>
          <p:spPr bwMode="auto">
            <a:xfrm flipH="1" flipV="1">
              <a:off x="6167454" y="3285778"/>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8" name="Freeform 9"/>
            <p:cNvSpPr>
              <a:spLocks/>
            </p:cNvSpPr>
            <p:nvPr/>
          </p:nvSpPr>
          <p:spPr bwMode="auto">
            <a:xfrm flipV="1">
              <a:off x="3934966" y="3269406"/>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9" name="Freeform 9"/>
            <p:cNvSpPr>
              <a:spLocks/>
            </p:cNvSpPr>
            <p:nvPr/>
          </p:nvSpPr>
          <p:spPr bwMode="auto">
            <a:xfrm flipH="1">
              <a:off x="6177929" y="1053530"/>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20" name="Freeform 9"/>
            <p:cNvSpPr>
              <a:spLocks/>
            </p:cNvSpPr>
            <p:nvPr/>
          </p:nvSpPr>
          <p:spPr bwMode="auto">
            <a:xfrm>
              <a:off x="3934966" y="1053530"/>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sp>
        <p:nvSpPr>
          <p:cNvPr id="21" name="Line 10"/>
          <p:cNvSpPr>
            <a:spLocks noChangeShapeType="1"/>
          </p:cNvSpPr>
          <p:nvPr/>
        </p:nvSpPr>
        <p:spPr bwMode="auto">
          <a:xfrm rot="5400000" flipH="1" flipV="1">
            <a:off x="6303291" y="496734"/>
            <a:ext cx="0" cy="6810821"/>
          </a:xfrm>
          <a:prstGeom prst="line">
            <a:avLst/>
          </a:prstGeom>
          <a:ln>
            <a:headEnd type="none" w="med" len="med"/>
            <a:tailEnd type="arrow" w="med" len="med"/>
          </a:ln>
          <a:extLst/>
        </p:spPr>
        <p:style>
          <a:lnRef idx="3">
            <a:schemeClr val="accent6"/>
          </a:lnRef>
          <a:fillRef idx="0">
            <a:schemeClr val="accent6"/>
          </a:fillRef>
          <a:effectRef idx="2">
            <a:schemeClr val="accent6"/>
          </a:effectRef>
          <a:fontRef idx="minor">
            <a:schemeClr val="tx1"/>
          </a:fontRef>
        </p:style>
        <p:txBody>
          <a:bodyPr wrap="none" anchor="ctr"/>
          <a:lstStyle/>
          <a:p>
            <a:endParaRPr lang="zh-CN" altLang="en-US" kern="0">
              <a:solidFill>
                <a:sysClr val="windowText" lastClr="000000"/>
              </a:solidFill>
              <a:latin typeface="微软雅黑" pitchFamily="34" charset="-122"/>
              <a:ea typeface="微软雅黑" pitchFamily="34" charset="-122"/>
            </a:endParaRPr>
          </a:p>
        </p:txBody>
      </p:sp>
      <p:sp>
        <p:nvSpPr>
          <p:cNvPr id="22" name="Rectangle 17"/>
          <p:cNvSpPr>
            <a:spLocks noChangeArrowheads="1"/>
          </p:cNvSpPr>
          <p:nvPr/>
        </p:nvSpPr>
        <p:spPr bwMode="auto">
          <a:xfrm>
            <a:off x="8522882" y="3501008"/>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1800" dirty="0" smtClean="0">
                <a:solidFill>
                  <a:srgbClr val="FF9900"/>
                </a:solidFill>
                <a:latin typeface="微软雅黑" pitchFamily="34" charset="-122"/>
                <a:ea typeface="微软雅黑" pitchFamily="34" charset="-122"/>
              </a:rPr>
              <a:t>紧急</a:t>
            </a:r>
            <a:endParaRPr kumimoji="1" lang="zh-CN" altLang="en-US" sz="1800" dirty="0">
              <a:solidFill>
                <a:srgbClr val="FF9900"/>
              </a:solidFill>
              <a:latin typeface="微软雅黑" pitchFamily="34" charset="-122"/>
              <a:ea typeface="微软雅黑" pitchFamily="34" charset="-122"/>
            </a:endParaRPr>
          </a:p>
        </p:txBody>
      </p:sp>
      <p:sp>
        <p:nvSpPr>
          <p:cNvPr id="23" name="Rectangle 19"/>
          <p:cNvSpPr>
            <a:spLocks noChangeArrowheads="1"/>
          </p:cNvSpPr>
          <p:nvPr/>
        </p:nvSpPr>
        <p:spPr bwMode="auto">
          <a:xfrm>
            <a:off x="5605987" y="1340768"/>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dirty="0">
                <a:solidFill>
                  <a:srgbClr val="99D000"/>
                </a:solidFill>
                <a:latin typeface="微软雅黑" pitchFamily="34" charset="-122"/>
                <a:ea typeface="微软雅黑" pitchFamily="34" charset="-122"/>
              </a:rPr>
              <a:t>重要</a:t>
            </a:r>
          </a:p>
        </p:txBody>
      </p:sp>
      <p:sp>
        <p:nvSpPr>
          <p:cNvPr id="24" name="Rectangle 36"/>
          <p:cNvSpPr>
            <a:spLocks noChangeArrowheads="1"/>
          </p:cNvSpPr>
          <p:nvPr/>
        </p:nvSpPr>
        <p:spPr bwMode="auto">
          <a:xfrm>
            <a:off x="4081363" y="4060229"/>
            <a:ext cx="2059497"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lvl="0" algn="r" defTabSz="914400">
              <a:lnSpc>
                <a:spcPct val="120000"/>
              </a:lnSpc>
              <a:defRPr/>
            </a:pPr>
            <a:r>
              <a:rPr lang="zh-CN" altLang="en-US" sz="1400" kern="0" dirty="0">
                <a:solidFill>
                  <a:schemeClr val="bg1"/>
                </a:solidFill>
                <a:latin typeface="微软雅黑" pitchFamily="34" charset="-122"/>
                <a:ea typeface="微软雅黑" pitchFamily="34" charset="-122"/>
              </a:rPr>
              <a:t>并不重要的电话或</a:t>
            </a:r>
            <a:r>
              <a:rPr lang="zh-CN" altLang="en-US" sz="1400" kern="0" dirty="0" smtClean="0">
                <a:solidFill>
                  <a:schemeClr val="bg1"/>
                </a:solidFill>
                <a:latin typeface="微软雅黑" pitchFamily="34" charset="-122"/>
                <a:ea typeface="微软雅黑" pitchFamily="34" charset="-122"/>
              </a:rPr>
              <a:t>信件</a:t>
            </a:r>
            <a:endParaRPr lang="en-US" altLang="zh-CN" sz="1400" kern="0" dirty="0" smtClean="0">
              <a:solidFill>
                <a:schemeClr val="bg1"/>
              </a:solidFill>
              <a:latin typeface="微软雅黑" pitchFamily="34" charset="-122"/>
              <a:ea typeface="微软雅黑" pitchFamily="34" charset="-122"/>
            </a:endParaRPr>
          </a:p>
          <a:p>
            <a:pPr lvl="0" algn="r" defTabSz="914400">
              <a:lnSpc>
                <a:spcPct val="120000"/>
              </a:lnSpc>
              <a:defRPr/>
            </a:pPr>
            <a:r>
              <a:rPr lang="zh-CN" altLang="en-US" sz="1400" kern="0" dirty="0">
                <a:solidFill>
                  <a:schemeClr val="bg1"/>
                </a:solidFill>
                <a:latin typeface="微软雅黑" pitchFamily="34" charset="-122"/>
                <a:ea typeface="微软雅黑" pitchFamily="34" charset="-122"/>
              </a:rPr>
              <a:t>无谓的交际应酬</a:t>
            </a:r>
          </a:p>
          <a:p>
            <a:pPr lvl="0" algn="r" defTabSz="914400">
              <a:lnSpc>
                <a:spcPct val="120000"/>
              </a:lnSpc>
              <a:defRPr/>
            </a:pPr>
            <a:r>
              <a:rPr lang="zh-CN" altLang="en-US" sz="1400" kern="0" dirty="0">
                <a:solidFill>
                  <a:schemeClr val="bg1"/>
                </a:solidFill>
                <a:latin typeface="微软雅黑" pitchFamily="34" charset="-122"/>
                <a:ea typeface="微软雅黑" pitchFamily="34" charset="-122"/>
              </a:rPr>
              <a:t>个人嗜好的沉迷</a:t>
            </a:r>
          </a:p>
          <a:p>
            <a:pPr lvl="0" algn="r" defTabSz="914400">
              <a:lnSpc>
                <a:spcPct val="120000"/>
              </a:lnSpc>
              <a:defRPr/>
            </a:pPr>
            <a:r>
              <a:rPr lang="zh-CN" altLang="en-US" sz="1400" kern="0" dirty="0" smtClean="0">
                <a:solidFill>
                  <a:schemeClr val="bg1"/>
                </a:solidFill>
                <a:latin typeface="微软雅黑" pitchFamily="34" charset="-122"/>
                <a:ea typeface="微软雅黑" pitchFamily="34" charset="-122"/>
              </a:rPr>
              <a:t>点滴时间浪费</a:t>
            </a:r>
            <a:endParaRPr lang="en-US" altLang="zh-CN" sz="1400" kern="0" dirty="0" smtClean="0">
              <a:solidFill>
                <a:schemeClr val="bg1"/>
              </a:solidFill>
              <a:latin typeface="微软雅黑" pitchFamily="34" charset="-122"/>
              <a:ea typeface="微软雅黑" pitchFamily="34" charset="-122"/>
            </a:endParaRPr>
          </a:p>
          <a:p>
            <a:pPr lvl="0" algn="r" defTabSz="914400">
              <a:lnSpc>
                <a:spcPct val="120000"/>
              </a:lnSpc>
              <a:defRPr/>
            </a:pPr>
            <a:r>
              <a:rPr kumimoji="0" lang="zh-CN" altLang="en-US" sz="1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发呆、拖延</a:t>
            </a:r>
            <a:endPar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31" name="Rectangle 37"/>
          <p:cNvSpPr>
            <a:spLocks noChangeArrowheads="1"/>
          </p:cNvSpPr>
          <p:nvPr/>
        </p:nvSpPr>
        <p:spPr bwMode="auto">
          <a:xfrm>
            <a:off x="6421029" y="4060229"/>
            <a:ext cx="1836798"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lvl="0" defTabSz="914400">
              <a:lnSpc>
                <a:spcPct val="120000"/>
              </a:lnSpc>
              <a:defRPr/>
            </a:pPr>
            <a:r>
              <a:rPr lang="zh-CN" altLang="en-US" sz="1400" kern="0" dirty="0" smtClean="0">
                <a:solidFill>
                  <a:schemeClr val="bg1"/>
                </a:solidFill>
                <a:latin typeface="微软雅黑" pitchFamily="34" charset="-122"/>
                <a:ea typeface="微软雅黑" pitchFamily="34" charset="-122"/>
              </a:rPr>
              <a:t>下属请示、汇报</a:t>
            </a:r>
            <a:endParaRPr lang="en-US" altLang="zh-CN" sz="1400" kern="0" dirty="0" smtClean="0">
              <a:solidFill>
                <a:schemeClr val="bg1"/>
              </a:solidFill>
              <a:latin typeface="微软雅黑" pitchFamily="34" charset="-122"/>
              <a:ea typeface="微软雅黑" pitchFamily="34" charset="-122"/>
            </a:endParaRPr>
          </a:p>
          <a:p>
            <a:pPr lvl="0" defTabSz="914400">
              <a:lnSpc>
                <a:spcPct val="120000"/>
              </a:lnSpc>
              <a:defRPr/>
            </a:pPr>
            <a:r>
              <a:rPr lang="zh-CN" altLang="en-US" sz="1400" kern="0" dirty="0" smtClean="0">
                <a:solidFill>
                  <a:schemeClr val="bg1"/>
                </a:solidFill>
                <a:latin typeface="微软雅黑" pitchFamily="34" charset="-122"/>
                <a:ea typeface="微软雅黑" pitchFamily="34" charset="-122"/>
              </a:rPr>
              <a:t>临时会议、邀约</a:t>
            </a:r>
            <a:endParaRPr lang="en-US" altLang="zh-CN" sz="1400" kern="0" dirty="0" smtClean="0">
              <a:solidFill>
                <a:schemeClr val="bg1"/>
              </a:solidFill>
              <a:latin typeface="微软雅黑" pitchFamily="34" charset="-122"/>
              <a:ea typeface="微软雅黑" pitchFamily="34" charset="-122"/>
            </a:endParaRPr>
          </a:p>
          <a:p>
            <a:pPr lvl="0" defTabSz="914400">
              <a:lnSpc>
                <a:spcPct val="120000"/>
              </a:lnSpc>
              <a:defRPr/>
            </a:pPr>
            <a:r>
              <a:rPr lang="zh-CN" altLang="en-US" sz="1400" kern="0" dirty="0" smtClean="0">
                <a:solidFill>
                  <a:schemeClr val="bg1"/>
                </a:solidFill>
                <a:latin typeface="微软雅黑" pitchFamily="34" charset="-122"/>
                <a:ea typeface="微软雅黑" pitchFamily="34" charset="-122"/>
              </a:rPr>
              <a:t>某些电话、邮件</a:t>
            </a:r>
            <a:endParaRPr lang="en-US" altLang="zh-CN" sz="1400" kern="0" dirty="0" smtClean="0">
              <a:solidFill>
                <a:schemeClr val="bg1"/>
              </a:solidFill>
              <a:latin typeface="微软雅黑" pitchFamily="34" charset="-122"/>
              <a:ea typeface="微软雅黑" pitchFamily="34" charset="-122"/>
            </a:endParaRPr>
          </a:p>
          <a:p>
            <a:pPr lvl="0" defTabSz="914400">
              <a:lnSpc>
                <a:spcPct val="120000"/>
              </a:lnSpc>
              <a:defRPr/>
            </a:pPr>
            <a:r>
              <a:rPr lang="zh-CN" altLang="en-US" sz="1400" kern="0" dirty="0" smtClean="0">
                <a:solidFill>
                  <a:schemeClr val="bg1"/>
                </a:solidFill>
                <a:latin typeface="微软雅黑" pitchFamily="34" charset="-122"/>
                <a:ea typeface="微软雅黑" pitchFamily="34" charset="-122"/>
              </a:rPr>
              <a:t>日常文件批阅</a:t>
            </a:r>
            <a:endParaRPr lang="en-US" altLang="zh-CN" sz="1400" kern="0" dirty="0" smtClean="0">
              <a:solidFill>
                <a:schemeClr val="bg1"/>
              </a:solidFill>
              <a:latin typeface="微软雅黑" pitchFamily="34" charset="-122"/>
              <a:ea typeface="微软雅黑" pitchFamily="34" charset="-122"/>
            </a:endParaRPr>
          </a:p>
          <a:p>
            <a:pPr lvl="0" defTabSz="914400">
              <a:lnSpc>
                <a:spcPct val="120000"/>
              </a:lnSpc>
              <a:defRPr/>
            </a:pPr>
            <a:r>
              <a:rPr kumimoji="0" lang="zh-CN" altLang="en-US" sz="14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不速之客到访</a:t>
            </a:r>
            <a:endParaRPr kumimoji="0" lang="zh-CN" altLang="en-US" sz="14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32" name="Rectangle 38"/>
          <p:cNvSpPr>
            <a:spLocks noChangeArrowheads="1"/>
          </p:cNvSpPr>
          <p:nvPr/>
        </p:nvSpPr>
        <p:spPr bwMode="auto">
          <a:xfrm>
            <a:off x="4153371" y="2348880"/>
            <a:ext cx="2059497"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lvl="0" algn="r" defTabSz="914400">
              <a:lnSpc>
                <a:spcPct val="120000"/>
              </a:lnSpc>
              <a:defRPr/>
            </a:pPr>
            <a:r>
              <a:rPr lang="zh-CN" altLang="en-US" sz="1400" kern="0" dirty="0">
                <a:solidFill>
                  <a:srgbClr val="FFFFFF"/>
                </a:solidFill>
                <a:latin typeface="微软雅黑" pitchFamily="34" charset="-122"/>
                <a:ea typeface="微软雅黑" pitchFamily="34" charset="-122"/>
              </a:rPr>
              <a:t> 规划</a:t>
            </a:r>
          </a:p>
          <a:p>
            <a:pPr lvl="0" algn="r" defTabSz="914400">
              <a:lnSpc>
                <a:spcPct val="120000"/>
              </a:lnSpc>
              <a:defRPr/>
            </a:pPr>
            <a:r>
              <a:rPr lang="zh-CN" altLang="en-US" sz="1400" kern="0" dirty="0" smtClean="0">
                <a:solidFill>
                  <a:srgbClr val="FFFFFF"/>
                </a:solidFill>
                <a:latin typeface="微软雅黑" pitchFamily="34" charset="-122"/>
                <a:ea typeface="微软雅黑" pitchFamily="34" charset="-122"/>
              </a:rPr>
              <a:t>技能</a:t>
            </a:r>
            <a:r>
              <a:rPr lang="zh-CN" altLang="en-US" sz="1400" kern="0" dirty="0">
                <a:solidFill>
                  <a:srgbClr val="FFFFFF"/>
                </a:solidFill>
                <a:latin typeface="微软雅黑" pitchFamily="34" charset="-122"/>
                <a:ea typeface="微软雅黑" pitchFamily="34" charset="-122"/>
              </a:rPr>
              <a:t>提升、创新</a:t>
            </a:r>
          </a:p>
          <a:p>
            <a:pPr lvl="0" algn="r" defTabSz="914400">
              <a:lnSpc>
                <a:spcPct val="120000"/>
              </a:lnSpc>
              <a:defRPr/>
            </a:pPr>
            <a:r>
              <a:rPr lang="zh-CN" altLang="en-US" sz="1400" kern="0" dirty="0">
                <a:solidFill>
                  <a:srgbClr val="FFFFFF"/>
                </a:solidFill>
                <a:latin typeface="微软雅黑" pitchFamily="34" charset="-122"/>
                <a:ea typeface="微软雅黑" pitchFamily="34" charset="-122"/>
              </a:rPr>
              <a:t> 建立人际关系</a:t>
            </a:r>
          </a:p>
          <a:p>
            <a:pPr lvl="0" algn="r" defTabSz="914400">
              <a:lnSpc>
                <a:spcPct val="120000"/>
              </a:lnSpc>
              <a:defRPr/>
            </a:pPr>
            <a:r>
              <a:rPr lang="zh-CN" altLang="en-US" sz="1400" kern="0" dirty="0">
                <a:solidFill>
                  <a:srgbClr val="FFFFFF"/>
                </a:solidFill>
                <a:latin typeface="微软雅黑" pitchFamily="34" charset="-122"/>
                <a:ea typeface="微软雅黑" pitchFamily="34" charset="-122"/>
              </a:rPr>
              <a:t> 发掘新</a:t>
            </a:r>
            <a:r>
              <a:rPr lang="zh-CN" altLang="en-US" sz="1400" kern="0" dirty="0" smtClean="0">
                <a:solidFill>
                  <a:srgbClr val="FFFFFF"/>
                </a:solidFill>
                <a:latin typeface="微软雅黑" pitchFamily="34" charset="-122"/>
                <a:ea typeface="微软雅黑" pitchFamily="34" charset="-122"/>
              </a:rPr>
              <a:t>机会</a:t>
            </a:r>
            <a:endParaRPr lang="en-US" altLang="zh-CN" sz="1400" kern="0" dirty="0" smtClean="0">
              <a:solidFill>
                <a:srgbClr val="FFFFFF"/>
              </a:solidFill>
              <a:latin typeface="微软雅黑" pitchFamily="34" charset="-122"/>
              <a:ea typeface="微软雅黑" pitchFamily="34" charset="-122"/>
            </a:endParaRPr>
          </a:p>
          <a:p>
            <a:pPr algn="r" defTabSz="914400">
              <a:lnSpc>
                <a:spcPct val="120000"/>
              </a:lnSpc>
              <a:defRPr/>
            </a:pPr>
            <a:r>
              <a:rPr lang="zh-CN" altLang="en-US" sz="1400" kern="0" dirty="0">
                <a:solidFill>
                  <a:srgbClr val="FFFFFF"/>
                </a:solidFill>
                <a:latin typeface="微软雅黑" pitchFamily="34" charset="-122"/>
                <a:ea typeface="微软雅黑" pitchFamily="34" charset="-122"/>
              </a:rPr>
              <a:t>防患未然（锻炼、防火</a:t>
            </a:r>
            <a:r>
              <a:rPr lang="zh-CN" altLang="en-US" sz="1400" kern="0" dirty="0" smtClean="0">
                <a:solidFill>
                  <a:srgbClr val="FFFFFF"/>
                </a:solidFill>
                <a:latin typeface="微软雅黑" pitchFamily="34" charset="-122"/>
                <a:ea typeface="微软雅黑" pitchFamily="34" charset="-122"/>
              </a:rPr>
              <a:t>）</a:t>
            </a:r>
            <a:endParaRPr lang="zh-CN" altLang="en-US" sz="1400" kern="0" dirty="0">
              <a:solidFill>
                <a:srgbClr val="FFFFFF"/>
              </a:solidFill>
              <a:latin typeface="微软雅黑" pitchFamily="34" charset="-122"/>
              <a:ea typeface="微软雅黑" pitchFamily="34" charset="-122"/>
            </a:endParaRPr>
          </a:p>
        </p:txBody>
      </p:sp>
      <p:sp>
        <p:nvSpPr>
          <p:cNvPr id="33" name="Rectangle 39"/>
          <p:cNvSpPr>
            <a:spLocks noChangeArrowheads="1"/>
          </p:cNvSpPr>
          <p:nvPr/>
        </p:nvSpPr>
        <p:spPr bwMode="auto">
          <a:xfrm>
            <a:off x="6421029" y="2348880"/>
            <a:ext cx="1836798"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lvl="0" defTabSz="914400">
              <a:lnSpc>
                <a:spcPct val="120000"/>
              </a:lnSpc>
              <a:defRPr/>
            </a:pPr>
            <a:r>
              <a:rPr lang="zh-CN" altLang="en-US" sz="1400" kern="0" dirty="0" smtClean="0">
                <a:solidFill>
                  <a:srgbClr val="FFFFFF"/>
                </a:solidFill>
                <a:latin typeface="微软雅黑" pitchFamily="34" charset="-122"/>
                <a:ea typeface="微软雅黑" pitchFamily="34" charset="-122"/>
              </a:rPr>
              <a:t>设备</a:t>
            </a:r>
            <a:r>
              <a:rPr lang="zh-CN" altLang="en-US" sz="1400" kern="0" dirty="0">
                <a:solidFill>
                  <a:srgbClr val="FFFFFF"/>
                </a:solidFill>
                <a:latin typeface="微软雅黑" pitchFamily="34" charset="-122"/>
                <a:ea typeface="微软雅黑" pitchFamily="34" charset="-122"/>
              </a:rPr>
              <a:t>出</a:t>
            </a:r>
            <a:r>
              <a:rPr lang="zh-CN" altLang="en-US" sz="1400" kern="0" dirty="0" smtClean="0">
                <a:solidFill>
                  <a:srgbClr val="FFFFFF"/>
                </a:solidFill>
                <a:latin typeface="微软雅黑" pitchFamily="34" charset="-122"/>
                <a:ea typeface="微软雅黑" pitchFamily="34" charset="-122"/>
              </a:rPr>
              <a:t>故障</a:t>
            </a:r>
            <a:endParaRPr lang="en-US" altLang="zh-CN" sz="1400" kern="0" dirty="0" smtClean="0">
              <a:solidFill>
                <a:srgbClr val="FFFFFF"/>
              </a:solidFill>
              <a:latin typeface="微软雅黑" pitchFamily="34" charset="-122"/>
              <a:ea typeface="微软雅黑" pitchFamily="34" charset="-122"/>
            </a:endParaRPr>
          </a:p>
          <a:p>
            <a:pPr defTabSz="914400">
              <a:lnSpc>
                <a:spcPct val="120000"/>
              </a:lnSpc>
              <a:defRPr/>
            </a:pPr>
            <a:r>
              <a:rPr lang="zh-CN" altLang="en-US" sz="1400" kern="0" dirty="0">
                <a:solidFill>
                  <a:srgbClr val="FFFFFF"/>
                </a:solidFill>
                <a:latin typeface="微软雅黑" pitchFamily="34" charset="-122"/>
                <a:ea typeface="微软雅黑" pitchFamily="34" charset="-122"/>
              </a:rPr>
              <a:t>燃眉之急的问题</a:t>
            </a:r>
          </a:p>
          <a:p>
            <a:pPr lvl="0" defTabSz="914400">
              <a:lnSpc>
                <a:spcPct val="120000"/>
              </a:lnSpc>
              <a:defRPr/>
            </a:pPr>
            <a:r>
              <a:rPr lang="zh-CN" altLang="en-US" sz="1400" kern="0" dirty="0" smtClean="0">
                <a:solidFill>
                  <a:srgbClr val="FFFFFF"/>
                </a:solidFill>
                <a:latin typeface="微软雅黑" pitchFamily="34" charset="-122"/>
                <a:ea typeface="微软雅黑" pitchFamily="34" charset="-122"/>
              </a:rPr>
              <a:t>与</a:t>
            </a:r>
            <a:r>
              <a:rPr lang="zh-CN" altLang="en-US" sz="1400" kern="0" dirty="0">
                <a:solidFill>
                  <a:srgbClr val="FFFFFF"/>
                </a:solidFill>
                <a:latin typeface="微软雅黑" pitchFamily="34" charset="-122"/>
                <a:ea typeface="微软雅黑" pitchFamily="34" charset="-122"/>
              </a:rPr>
              <a:t>客户洽谈</a:t>
            </a:r>
            <a:r>
              <a:rPr lang="zh-CN" altLang="en-US" sz="1400" kern="0" dirty="0" smtClean="0">
                <a:solidFill>
                  <a:srgbClr val="FFFFFF"/>
                </a:solidFill>
                <a:latin typeface="微软雅黑" pitchFamily="34" charset="-122"/>
                <a:ea typeface="微软雅黑" pitchFamily="34" charset="-122"/>
              </a:rPr>
              <a:t>业务</a:t>
            </a:r>
            <a:endParaRPr lang="en-US" altLang="zh-CN" sz="1400" kern="0" dirty="0" smtClean="0">
              <a:solidFill>
                <a:srgbClr val="FFFFFF"/>
              </a:solidFill>
              <a:latin typeface="微软雅黑" pitchFamily="34" charset="-122"/>
              <a:ea typeface="微软雅黑" pitchFamily="34" charset="-122"/>
            </a:endParaRPr>
          </a:p>
          <a:p>
            <a:pPr defTabSz="914400">
              <a:lnSpc>
                <a:spcPct val="120000"/>
              </a:lnSpc>
              <a:defRPr/>
            </a:pPr>
            <a:r>
              <a:rPr lang="zh-CN" altLang="en-US" sz="1400" kern="0" dirty="0">
                <a:solidFill>
                  <a:srgbClr val="FFFFFF"/>
                </a:solidFill>
                <a:latin typeface="微软雅黑" pitchFamily="34" charset="-122"/>
                <a:ea typeface="微软雅黑" pitchFamily="34" charset="-122"/>
              </a:rPr>
              <a:t>有期限压力的计划</a:t>
            </a:r>
            <a:endParaRPr lang="en-US" altLang="zh-CN" sz="1400" kern="0" dirty="0">
              <a:solidFill>
                <a:srgbClr val="FFFFFF"/>
              </a:solidFill>
              <a:latin typeface="微软雅黑" pitchFamily="34" charset="-122"/>
              <a:ea typeface="微软雅黑" pitchFamily="34" charset="-122"/>
            </a:endParaRPr>
          </a:p>
          <a:p>
            <a:pPr lvl="0" defTabSz="914400">
              <a:lnSpc>
                <a:spcPct val="120000"/>
              </a:lnSpc>
              <a:defRPr/>
            </a:pPr>
            <a:r>
              <a:rPr lang="zh-CN" altLang="en-US" sz="1400" kern="0" dirty="0" smtClean="0">
                <a:solidFill>
                  <a:srgbClr val="FFFFFF"/>
                </a:solidFill>
                <a:latin typeface="微软雅黑" pitchFamily="34" charset="-122"/>
                <a:ea typeface="微软雅黑" pitchFamily="34" charset="-122"/>
              </a:rPr>
              <a:t>危机</a:t>
            </a:r>
            <a:r>
              <a:rPr lang="zh-CN" altLang="en-US" sz="1400" kern="0" dirty="0">
                <a:solidFill>
                  <a:srgbClr val="FFFFFF"/>
                </a:solidFill>
                <a:latin typeface="微软雅黑" pitchFamily="34" charset="-122"/>
                <a:ea typeface="微软雅黑" pitchFamily="34" charset="-122"/>
              </a:rPr>
              <a:t>（看病、救火</a:t>
            </a:r>
            <a:r>
              <a:rPr lang="zh-CN" altLang="en-US" sz="1400" kern="0" dirty="0" smtClean="0">
                <a:solidFill>
                  <a:srgbClr val="FFFFFF"/>
                </a:solidFill>
                <a:latin typeface="微软雅黑" pitchFamily="34" charset="-122"/>
                <a:ea typeface="微软雅黑" pitchFamily="34" charset="-122"/>
              </a:rPr>
              <a:t>）</a:t>
            </a:r>
            <a:endParaRPr lang="zh-CN" altLang="en-US" sz="1400" kern="0" dirty="0">
              <a:solidFill>
                <a:srgbClr val="FFFFFF"/>
              </a:solidFill>
              <a:latin typeface="微软雅黑" pitchFamily="34" charset="-122"/>
              <a:ea typeface="微软雅黑" pitchFamily="34" charset="-122"/>
            </a:endParaRPr>
          </a:p>
        </p:txBody>
      </p:sp>
      <p:sp>
        <p:nvSpPr>
          <p:cNvPr id="34" name="Line 11"/>
          <p:cNvSpPr>
            <a:spLocks noChangeShapeType="1"/>
          </p:cNvSpPr>
          <p:nvPr/>
        </p:nvSpPr>
        <p:spPr bwMode="auto">
          <a:xfrm flipV="1">
            <a:off x="6286315" y="1196752"/>
            <a:ext cx="0" cy="5403600"/>
          </a:xfrm>
          <a:prstGeom prst="line">
            <a:avLst/>
          </a:prstGeom>
          <a:ln>
            <a:headEnd type="none" w="med" len="med"/>
            <a:tailEnd type="arrow" w="med" len="med"/>
          </a:ln>
          <a:extLst/>
        </p:spPr>
        <p:style>
          <a:lnRef idx="3">
            <a:schemeClr val="accent3"/>
          </a:lnRef>
          <a:fillRef idx="0">
            <a:schemeClr val="accent3"/>
          </a:fillRef>
          <a:effectRef idx="2">
            <a:schemeClr val="accent3"/>
          </a:effectRef>
          <a:fontRef idx="minor">
            <a:schemeClr val="tx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35" name="Freeform 27"/>
          <p:cNvSpPr>
            <a:spLocks/>
          </p:cNvSpPr>
          <p:nvPr/>
        </p:nvSpPr>
        <p:spPr bwMode="auto">
          <a:xfrm rot="10800000" flipV="1">
            <a:off x="3899739" y="2161814"/>
            <a:ext cx="613672" cy="273553"/>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Text Box 28"/>
          <p:cNvSpPr txBox="1">
            <a:spLocks noChangeArrowheads="1"/>
          </p:cNvSpPr>
          <p:nvPr/>
        </p:nvSpPr>
        <p:spPr bwMode="auto">
          <a:xfrm>
            <a:off x="1866654" y="1377340"/>
            <a:ext cx="188906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r" defTabSz="914400" eaLnBrk="1" hangingPunct="1">
              <a:lnSpc>
                <a:spcPct val="150000"/>
              </a:lnSpc>
              <a:spcBef>
                <a:spcPts val="600"/>
              </a:spcBef>
              <a:defRPr/>
            </a:pPr>
            <a:r>
              <a:rPr lang="zh-CN" altLang="en-US" sz="1600" b="1" kern="0" dirty="0">
                <a:solidFill>
                  <a:srgbClr val="FFB400"/>
                </a:solidFill>
                <a:latin typeface="微软雅黑"/>
                <a:ea typeface="微软雅黑"/>
              </a:rPr>
              <a:t>定出时间待会</a:t>
            </a:r>
            <a:r>
              <a:rPr lang="zh-CN" altLang="en-US" sz="1600" b="1" kern="0" dirty="0" smtClean="0">
                <a:solidFill>
                  <a:srgbClr val="FFB400"/>
                </a:solidFill>
                <a:latin typeface="微软雅黑"/>
                <a:ea typeface="微软雅黑"/>
              </a:rPr>
              <a:t>做</a:t>
            </a:r>
            <a:endParaRPr kumimoji="1" lang="en-US" altLang="zh-CN" sz="1600" b="1" i="0" u="none" strike="noStrike" kern="0" cap="none" spc="0" normalizeH="0" baseline="0" noProof="0" dirty="0" smtClean="0">
              <a:ln>
                <a:noFill/>
              </a:ln>
              <a:solidFill>
                <a:srgbClr val="FFB400"/>
              </a:solidFill>
              <a:effectLst/>
              <a:uLnTx/>
              <a:uFillTx/>
              <a:latin typeface="微软雅黑"/>
              <a:ea typeface="微软雅黑"/>
            </a:endParaRPr>
          </a:p>
          <a:p>
            <a:pPr lvl="0" algn="r" defTabSz="914400" eaLnBrk="1" hangingPunct="1">
              <a:lnSpc>
                <a:spcPct val="150000"/>
              </a:lnSpc>
              <a:defRPr/>
            </a:pPr>
            <a:r>
              <a:rPr lang="zh-CN" altLang="en-US" sz="1200" kern="0" dirty="0" smtClean="0">
                <a:solidFill>
                  <a:schemeClr val="bg1">
                    <a:lumMod val="50000"/>
                  </a:schemeClr>
                </a:solidFill>
                <a:latin typeface="微软雅黑"/>
                <a:ea typeface="微软雅黑"/>
              </a:rPr>
              <a:t>这类事务看起来</a:t>
            </a:r>
            <a:r>
              <a:rPr lang="zh-CN" altLang="en-US" sz="1200" kern="0" dirty="0">
                <a:solidFill>
                  <a:schemeClr val="bg1">
                    <a:lumMod val="50000"/>
                  </a:schemeClr>
                </a:solidFill>
                <a:latin typeface="微软雅黑"/>
                <a:ea typeface="微软雅黑"/>
              </a:rPr>
              <a:t>一点都不急迫，可以从容地去做，但却是管理者要下苦功夫、花大精力去做的事，是管理者的第一要务。</a:t>
            </a:r>
            <a:endParaRPr kumimoji="1" lang="en-US" altLang="ko-KR" sz="1200" b="0" i="0" u="none" strike="noStrike" kern="0" cap="none" spc="0" normalizeH="0" baseline="0" noProof="0" dirty="0">
              <a:ln>
                <a:noFill/>
              </a:ln>
              <a:solidFill>
                <a:schemeClr val="bg1">
                  <a:lumMod val="50000"/>
                </a:schemeClr>
              </a:solidFill>
              <a:effectLst/>
              <a:uLnTx/>
              <a:uFillTx/>
              <a:latin typeface="微软雅黑"/>
              <a:ea typeface="微软雅黑"/>
            </a:endParaRPr>
          </a:p>
        </p:txBody>
      </p:sp>
      <p:cxnSp>
        <p:nvCxnSpPr>
          <p:cNvPr id="37" name="直接连接符 36"/>
          <p:cNvCxnSpPr/>
          <p:nvPr/>
        </p:nvCxnSpPr>
        <p:spPr>
          <a:xfrm>
            <a:off x="3899739" y="1553309"/>
            <a:ext cx="0" cy="1587659"/>
          </a:xfrm>
          <a:prstGeom prst="line">
            <a:avLst/>
          </a:prstGeom>
          <a:noFill/>
          <a:ln w="9525" cap="flat" cmpd="sng" algn="ctr">
            <a:solidFill>
              <a:sysClr val="window" lastClr="FFFFFF">
                <a:lumMod val="65000"/>
              </a:sysClr>
            </a:solidFill>
            <a:prstDash val="sysDash"/>
          </a:ln>
          <a:effectLst/>
        </p:spPr>
      </p:cxnSp>
      <p:sp>
        <p:nvSpPr>
          <p:cNvPr id="38" name="Freeform 27"/>
          <p:cNvSpPr>
            <a:spLocks/>
          </p:cNvSpPr>
          <p:nvPr/>
        </p:nvSpPr>
        <p:spPr bwMode="auto">
          <a:xfrm rot="10800000">
            <a:off x="3882196" y="5450146"/>
            <a:ext cx="775227" cy="292954"/>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Text Box 28"/>
          <p:cNvSpPr txBox="1">
            <a:spLocks noChangeArrowheads="1"/>
          </p:cNvSpPr>
          <p:nvPr/>
        </p:nvSpPr>
        <p:spPr bwMode="auto">
          <a:xfrm>
            <a:off x="1849115" y="4581128"/>
            <a:ext cx="188906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r" defTabSz="914400" eaLnBrk="1" hangingPunct="1">
              <a:lnSpc>
                <a:spcPct val="150000"/>
              </a:lnSpc>
              <a:spcBef>
                <a:spcPts val="600"/>
              </a:spcBef>
              <a:defRPr/>
            </a:pPr>
            <a:r>
              <a:rPr lang="zh-CN" altLang="en-US" sz="1600" b="1" kern="0" dirty="0" smtClean="0">
                <a:solidFill>
                  <a:srgbClr val="FFB400"/>
                </a:solidFill>
                <a:latin typeface="微软雅黑"/>
                <a:ea typeface="微软雅黑"/>
              </a:rPr>
              <a:t>打发时间时做</a:t>
            </a:r>
            <a:endParaRPr kumimoji="1" lang="en-US" altLang="zh-CN" sz="1600" b="1" i="0" u="none" strike="noStrike" kern="0" cap="none" spc="0" normalizeH="0" baseline="0" noProof="0" dirty="0" smtClean="0">
              <a:ln>
                <a:noFill/>
              </a:ln>
              <a:solidFill>
                <a:srgbClr val="FFB400"/>
              </a:solidFill>
              <a:effectLst/>
              <a:uLnTx/>
              <a:uFillTx/>
              <a:latin typeface="微软雅黑"/>
              <a:ea typeface="微软雅黑"/>
            </a:endParaRPr>
          </a:p>
          <a:p>
            <a:pPr lvl="0" algn="r" defTabSz="914400" eaLnBrk="1" hangingPunct="1">
              <a:lnSpc>
                <a:spcPct val="150000"/>
              </a:lnSpc>
              <a:defRPr/>
            </a:pPr>
            <a:r>
              <a:rPr lang="zh-CN" altLang="en-US" sz="1200" kern="0" dirty="0" smtClean="0">
                <a:solidFill>
                  <a:schemeClr val="bg1">
                    <a:lumMod val="50000"/>
                  </a:schemeClr>
                </a:solidFill>
                <a:latin typeface="微软雅黑"/>
                <a:ea typeface="微软雅黑"/>
              </a:rPr>
              <a:t>先</a:t>
            </a:r>
            <a:r>
              <a:rPr lang="zh-CN" altLang="en-US" sz="1200" kern="0" dirty="0">
                <a:solidFill>
                  <a:schemeClr val="bg1">
                    <a:lumMod val="50000"/>
                  </a:schemeClr>
                </a:solidFill>
                <a:latin typeface="微软雅黑"/>
                <a:ea typeface="微软雅黑"/>
              </a:rPr>
              <a:t>想一想：这件事如果根本不去</a:t>
            </a:r>
            <a:r>
              <a:rPr lang="zh-CN" altLang="en-US" sz="1200" kern="0" dirty="0" smtClean="0">
                <a:solidFill>
                  <a:schemeClr val="bg1">
                    <a:lumMod val="50000"/>
                  </a:schemeClr>
                </a:solidFill>
                <a:latin typeface="微软雅黑"/>
                <a:ea typeface="微软雅黑"/>
              </a:rPr>
              <a:t>理会，</a:t>
            </a:r>
            <a:r>
              <a:rPr lang="zh-CN" altLang="en-US" sz="1200" kern="0" dirty="0">
                <a:solidFill>
                  <a:schemeClr val="bg1">
                    <a:lumMod val="50000"/>
                  </a:schemeClr>
                </a:solidFill>
                <a:latin typeface="微软雅黑"/>
                <a:ea typeface="微软雅黑"/>
              </a:rPr>
              <a:t>会出现什么情况呢？如果答案是“什么事都没发生。”那就应该立即停止做这些事</a:t>
            </a:r>
            <a:r>
              <a:rPr lang="zh-CN" altLang="en-US" sz="1200" kern="0" dirty="0" smtClean="0">
                <a:solidFill>
                  <a:schemeClr val="bg1">
                    <a:lumMod val="50000"/>
                  </a:schemeClr>
                </a:solidFill>
                <a:latin typeface="微软雅黑"/>
                <a:ea typeface="微软雅黑"/>
              </a:rPr>
              <a:t>。</a:t>
            </a:r>
            <a:endParaRPr kumimoji="1" lang="en-US" altLang="ko-KR" sz="1200" b="0" i="0" u="none" strike="noStrike" kern="0" cap="none" spc="0" normalizeH="0" baseline="0" noProof="0" dirty="0">
              <a:ln>
                <a:noFill/>
              </a:ln>
              <a:solidFill>
                <a:schemeClr val="bg1">
                  <a:lumMod val="50000"/>
                </a:schemeClr>
              </a:solidFill>
              <a:effectLst/>
              <a:uLnTx/>
              <a:uFillTx/>
              <a:latin typeface="微软雅黑"/>
              <a:ea typeface="微软雅黑"/>
            </a:endParaRPr>
          </a:p>
        </p:txBody>
      </p:sp>
      <p:cxnSp>
        <p:nvCxnSpPr>
          <p:cNvPr id="40" name="直接连接符 39"/>
          <p:cNvCxnSpPr/>
          <p:nvPr/>
        </p:nvCxnSpPr>
        <p:spPr>
          <a:xfrm>
            <a:off x="3882200" y="4766411"/>
            <a:ext cx="0" cy="1322013"/>
          </a:xfrm>
          <a:prstGeom prst="line">
            <a:avLst/>
          </a:prstGeom>
          <a:noFill/>
          <a:ln w="9525" cap="flat" cmpd="sng" algn="ctr">
            <a:solidFill>
              <a:sysClr val="window" lastClr="FFFFFF">
                <a:lumMod val="65000"/>
              </a:sysClr>
            </a:solidFill>
            <a:prstDash val="sysDash"/>
          </a:ln>
          <a:effectLst/>
        </p:spPr>
      </p:cxnSp>
      <p:sp>
        <p:nvSpPr>
          <p:cNvPr id="41" name="Freeform 27"/>
          <p:cNvSpPr>
            <a:spLocks/>
          </p:cNvSpPr>
          <p:nvPr/>
        </p:nvSpPr>
        <p:spPr bwMode="auto">
          <a:xfrm rot="10800000" flipH="1" flipV="1">
            <a:off x="7863387" y="2053234"/>
            <a:ext cx="970504" cy="199434"/>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Text Box 28"/>
          <p:cNvSpPr txBox="1">
            <a:spLocks noChangeArrowheads="1"/>
          </p:cNvSpPr>
          <p:nvPr/>
        </p:nvSpPr>
        <p:spPr bwMode="auto">
          <a:xfrm>
            <a:off x="8961046" y="1556792"/>
            <a:ext cx="1889069"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defTabSz="914400" eaLnBrk="1" fontAlgn="auto" latinLnBrk="0" hangingPunct="1">
              <a:lnSpc>
                <a:spcPct val="150000"/>
              </a:lnSpc>
              <a:spcBef>
                <a:spcPts val="600"/>
              </a:spcBef>
              <a:spcAft>
                <a:spcPts val="0"/>
              </a:spcAft>
              <a:buClrTx/>
              <a:buSzTx/>
              <a:buFontTx/>
              <a:buNone/>
              <a:tabLst/>
              <a:defRPr/>
            </a:pPr>
            <a:r>
              <a:rPr kumimoji="1" lang="zh-CN" altLang="en-US" sz="1600" b="1" i="0" u="none" strike="noStrike" kern="0" cap="none" spc="0" normalizeH="0" baseline="0" noProof="0" dirty="0" smtClean="0">
                <a:ln>
                  <a:noFill/>
                </a:ln>
                <a:solidFill>
                  <a:srgbClr val="FFB400"/>
                </a:solidFill>
                <a:effectLst/>
                <a:uLnTx/>
                <a:uFillTx/>
                <a:latin typeface="微软雅黑"/>
                <a:ea typeface="微软雅黑"/>
              </a:rPr>
              <a:t>立即去做</a:t>
            </a:r>
            <a:endParaRPr kumimoji="1" lang="en-US" altLang="zh-CN" sz="1600" b="1" i="0" u="none" strike="noStrike" kern="0" cap="none" spc="0" normalizeH="0" baseline="0" noProof="0" dirty="0" smtClean="0">
              <a:ln>
                <a:noFill/>
              </a:ln>
              <a:solidFill>
                <a:srgbClr val="FFB400"/>
              </a:solidFill>
              <a:effectLst/>
              <a:uLnTx/>
              <a:uFillTx/>
              <a:latin typeface="微软雅黑"/>
              <a:ea typeface="微软雅黑"/>
            </a:endParaRPr>
          </a:p>
          <a:p>
            <a:pPr lvl="0" defTabSz="914400" eaLnBrk="1" hangingPunct="1">
              <a:lnSpc>
                <a:spcPct val="150000"/>
              </a:lnSpc>
              <a:defRPr/>
            </a:pPr>
            <a:r>
              <a:rPr kumimoji="1" lang="zh-CN" altLang="en-US" sz="1200" b="0" i="0" u="none" strike="noStrike" kern="0" cap="none" spc="0" normalizeH="0" baseline="0" noProof="0" dirty="0" smtClean="0">
                <a:ln>
                  <a:noFill/>
                </a:ln>
                <a:solidFill>
                  <a:schemeClr val="bg1">
                    <a:lumMod val="50000"/>
                  </a:schemeClr>
                </a:solidFill>
                <a:effectLst/>
                <a:uLnTx/>
                <a:uFillTx/>
                <a:latin typeface="微软雅黑"/>
                <a:ea typeface="微软雅黑"/>
              </a:rPr>
              <a:t>非常重视，并立即去做，直到问题解决或任务完成时止。</a:t>
            </a:r>
            <a:endParaRPr kumimoji="1" lang="en-US" altLang="ko-KR" sz="1200" b="0" i="0" u="none" strike="noStrike" kern="0" cap="none" spc="0" normalizeH="0" baseline="0" noProof="0" dirty="0">
              <a:ln>
                <a:noFill/>
              </a:ln>
              <a:solidFill>
                <a:schemeClr val="bg1">
                  <a:lumMod val="50000"/>
                </a:schemeClr>
              </a:solidFill>
              <a:effectLst/>
              <a:uLnTx/>
              <a:uFillTx/>
              <a:latin typeface="微软雅黑"/>
              <a:ea typeface="微软雅黑"/>
            </a:endParaRPr>
          </a:p>
        </p:txBody>
      </p:sp>
      <p:cxnSp>
        <p:nvCxnSpPr>
          <p:cNvPr id="43" name="直接连接符 42"/>
          <p:cNvCxnSpPr/>
          <p:nvPr/>
        </p:nvCxnSpPr>
        <p:spPr>
          <a:xfrm>
            <a:off x="8871499" y="1804769"/>
            <a:ext cx="0" cy="1039813"/>
          </a:xfrm>
          <a:prstGeom prst="line">
            <a:avLst/>
          </a:prstGeom>
          <a:noFill/>
          <a:ln w="9525" cap="flat" cmpd="sng" algn="ctr">
            <a:solidFill>
              <a:sysClr val="window" lastClr="FFFFFF">
                <a:lumMod val="65000"/>
              </a:sysClr>
            </a:solidFill>
            <a:prstDash val="sysDash"/>
          </a:ln>
          <a:effectLst/>
        </p:spPr>
      </p:cxnSp>
      <p:sp>
        <p:nvSpPr>
          <p:cNvPr id="44" name="Freeform 27"/>
          <p:cNvSpPr>
            <a:spLocks/>
          </p:cNvSpPr>
          <p:nvPr/>
        </p:nvSpPr>
        <p:spPr bwMode="auto">
          <a:xfrm rot="10800000" flipH="1">
            <a:off x="7897787" y="5441741"/>
            <a:ext cx="970504" cy="301359"/>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Text Box 28"/>
          <p:cNvSpPr txBox="1">
            <a:spLocks noChangeArrowheads="1"/>
          </p:cNvSpPr>
          <p:nvPr/>
        </p:nvSpPr>
        <p:spPr bwMode="auto">
          <a:xfrm>
            <a:off x="8995446" y="4797152"/>
            <a:ext cx="2574748"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defTabSz="914400" eaLnBrk="1" fontAlgn="auto" latinLnBrk="0" hangingPunct="1">
              <a:lnSpc>
                <a:spcPct val="150000"/>
              </a:lnSpc>
              <a:spcBef>
                <a:spcPts val="600"/>
              </a:spcBef>
              <a:spcAft>
                <a:spcPts val="0"/>
              </a:spcAft>
              <a:buClrTx/>
              <a:buSzTx/>
              <a:buFontTx/>
              <a:buNone/>
              <a:tabLst/>
              <a:defRPr/>
            </a:pPr>
            <a:r>
              <a:rPr lang="zh-CN" altLang="en-US" sz="1600" b="1" kern="0" dirty="0" smtClean="0">
                <a:solidFill>
                  <a:srgbClr val="FFB400"/>
                </a:solidFill>
                <a:latin typeface="微软雅黑"/>
                <a:ea typeface="微软雅黑"/>
              </a:rPr>
              <a:t>授权别人去做</a:t>
            </a:r>
            <a:endParaRPr kumimoji="1" lang="en-US" altLang="zh-CN" sz="1600" b="1" i="0" u="none" strike="noStrike" kern="0" cap="none" spc="0" normalizeH="0" baseline="0" noProof="0" dirty="0" smtClean="0">
              <a:ln>
                <a:noFill/>
              </a:ln>
              <a:solidFill>
                <a:srgbClr val="FFB400"/>
              </a:solidFill>
              <a:effectLst/>
              <a:uLnTx/>
              <a:uFillTx/>
              <a:latin typeface="微软雅黑"/>
              <a:ea typeface="微软雅黑"/>
            </a:endParaRPr>
          </a:p>
          <a:p>
            <a:pPr lvl="0" defTabSz="914400" eaLnBrk="1" hangingPunct="1">
              <a:lnSpc>
                <a:spcPct val="150000"/>
              </a:lnSpc>
              <a:defRPr/>
            </a:pPr>
            <a:r>
              <a:rPr lang="zh-CN" altLang="en-US" sz="1200" kern="0" dirty="0">
                <a:solidFill>
                  <a:schemeClr val="bg1">
                    <a:lumMod val="50000"/>
                  </a:schemeClr>
                </a:solidFill>
                <a:latin typeface="微软雅黑"/>
                <a:ea typeface="微软雅黑"/>
              </a:rPr>
              <a:t>这类事务也需要管理者赶快处理，但不宜花去过多的时间，最好是授权处理或另约时间。</a:t>
            </a:r>
            <a:endParaRPr kumimoji="1" lang="en-US" altLang="ko-KR" sz="1200" b="0" i="0" u="none" strike="noStrike" kern="0" cap="none" spc="0" normalizeH="0" baseline="0" noProof="0" dirty="0">
              <a:ln>
                <a:noFill/>
              </a:ln>
              <a:solidFill>
                <a:schemeClr val="bg1">
                  <a:lumMod val="50000"/>
                </a:schemeClr>
              </a:solidFill>
              <a:effectLst/>
              <a:uLnTx/>
              <a:uFillTx/>
              <a:latin typeface="微软雅黑"/>
              <a:ea typeface="微软雅黑"/>
            </a:endParaRPr>
          </a:p>
        </p:txBody>
      </p:sp>
      <p:cxnSp>
        <p:nvCxnSpPr>
          <p:cNvPr id="46" name="直接连接符 45"/>
          <p:cNvCxnSpPr/>
          <p:nvPr/>
        </p:nvCxnSpPr>
        <p:spPr>
          <a:xfrm>
            <a:off x="8905899" y="4973121"/>
            <a:ext cx="0" cy="1237494"/>
          </a:xfrm>
          <a:prstGeom prst="line">
            <a:avLst/>
          </a:prstGeom>
          <a:noFill/>
          <a:ln w="9525" cap="flat" cmpd="sng" algn="ctr">
            <a:solidFill>
              <a:sysClr val="window" lastClr="FFFFFF">
                <a:lumMod val="65000"/>
              </a:sysClr>
            </a:solidFill>
            <a:prstDash val="sysDash"/>
          </a:ln>
          <a:effectLst/>
        </p:spPr>
      </p:cxnSp>
      <p:sp>
        <p:nvSpPr>
          <p:cNvPr id="47" name="TextBox 46"/>
          <p:cNvSpPr txBox="1"/>
          <p:nvPr/>
        </p:nvSpPr>
        <p:spPr>
          <a:xfrm>
            <a:off x="586202" y="2057847"/>
            <a:ext cx="553998" cy="3731641"/>
          </a:xfrm>
          <a:prstGeom prst="rect">
            <a:avLst/>
          </a:prstGeom>
          <a:noFill/>
        </p:spPr>
        <p:txBody>
          <a:bodyPr vert="eaVert" wrap="square" rtlCol="0">
            <a:spAutoFit/>
          </a:bodyPr>
          <a:lstStyle/>
          <a:p>
            <a:r>
              <a:rPr lang="zh-CN" altLang="en-US" sz="2400" kern="0" spc="200" dirty="0">
                <a:solidFill>
                  <a:srgbClr val="00BD3C"/>
                </a:solidFill>
                <a:latin typeface="微软雅黑" pitchFamily="34" charset="-122"/>
                <a:ea typeface="微软雅黑" pitchFamily="34" charset="-122"/>
              </a:rPr>
              <a:t>事项</a:t>
            </a:r>
            <a:r>
              <a:rPr lang="en-US" altLang="zh-CN" sz="2400" kern="0" spc="200" dirty="0">
                <a:solidFill>
                  <a:srgbClr val="00BD3C"/>
                </a:solidFill>
                <a:latin typeface="微软雅黑" pitchFamily="34" charset="-122"/>
                <a:ea typeface="微软雅黑" pitchFamily="34" charset="-122"/>
              </a:rPr>
              <a:t>/</a:t>
            </a:r>
            <a:r>
              <a:rPr lang="zh-CN" altLang="en-US" sz="2400" kern="0" spc="200" dirty="0">
                <a:solidFill>
                  <a:srgbClr val="00BD3C"/>
                </a:solidFill>
                <a:latin typeface="微软雅黑" pitchFamily="34" charset="-122"/>
                <a:ea typeface="微软雅黑" pitchFamily="34" charset="-122"/>
              </a:rPr>
              <a:t>任务排序</a:t>
            </a:r>
          </a:p>
        </p:txBody>
      </p:sp>
      <p:sp>
        <p:nvSpPr>
          <p:cNvPr id="48" name="TextBox 11"/>
          <p:cNvSpPr txBox="1">
            <a:spLocks noChangeArrowheads="1"/>
          </p:cNvSpPr>
          <p:nvPr/>
        </p:nvSpPr>
        <p:spPr bwMode="auto">
          <a:xfrm>
            <a:off x="4760111" y="332656"/>
            <a:ext cx="30656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dirty="0">
                <a:solidFill>
                  <a:schemeClr val="bg1">
                    <a:lumMod val="50000"/>
                  </a:schemeClr>
                </a:solidFill>
                <a:latin typeface="微软雅黑" panose="020B0503020204020204" pitchFamily="34" charset="-122"/>
                <a:ea typeface="微软雅黑" panose="020B0503020204020204" pitchFamily="34" charset="-122"/>
              </a:rPr>
              <a:t>轻重缓急，要事第一</a:t>
            </a:r>
          </a:p>
        </p:txBody>
      </p:sp>
    </p:spTree>
    <p:extLst>
      <p:ext uri="{BB962C8B-B14F-4D97-AF65-F5344CB8AC3E}">
        <p14:creationId xmlns:p14="http://schemas.microsoft.com/office/powerpoint/2010/main" val="156420391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500"/>
                                        <p:tgtEl>
                                          <p:spTgt spid="34"/>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anim calcmode="lin" valueType="num">
                                      <p:cBhvr>
                                        <p:cTn id="22" dur="500" fill="hold"/>
                                        <p:tgtEl>
                                          <p:spTgt spid="23"/>
                                        </p:tgtEl>
                                        <p:attrNameLst>
                                          <p:attrName>ppt_x</p:attrName>
                                        </p:attrNameLst>
                                      </p:cBhvr>
                                      <p:tavLst>
                                        <p:tav tm="0">
                                          <p:val>
                                            <p:strVal val="#ppt_x"/>
                                          </p:val>
                                        </p:tav>
                                        <p:tav tm="100000">
                                          <p:val>
                                            <p:strVal val="#ppt_x"/>
                                          </p:val>
                                        </p:tav>
                                      </p:tavLst>
                                    </p:anim>
                                    <p:anim calcmode="lin" valueType="num">
                                      <p:cBhvr>
                                        <p:cTn id="23" dur="5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40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6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childTnLst>
                          </p:cTn>
                        </p:par>
                        <p:par>
                          <p:cTn id="49" fill="hold">
                            <p:stCondLst>
                              <p:cond delay="4600"/>
                            </p:stCondLst>
                            <p:childTnLst>
                              <p:par>
                                <p:cTn id="50" presetID="22" presetClass="entr" presetSubtype="2"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right)">
                                      <p:cBhvr>
                                        <p:cTn id="52" dur="500"/>
                                        <p:tgtEl>
                                          <p:spTgt spid="41"/>
                                        </p:tgtEl>
                                      </p:cBhvr>
                                    </p:animEffect>
                                  </p:childTnLst>
                                </p:cTn>
                              </p:par>
                            </p:childTnLst>
                          </p:cTn>
                        </p:par>
                        <p:par>
                          <p:cTn id="53" fill="hold">
                            <p:stCondLst>
                              <p:cond delay="5100"/>
                            </p:stCondLst>
                            <p:childTnLst>
                              <p:par>
                                <p:cTn id="54" presetID="10" presetClass="entr" presetSubtype="0"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childTnLst>
                          </p:cTn>
                        </p:par>
                        <p:par>
                          <p:cTn id="57" fill="hold">
                            <p:stCondLst>
                              <p:cond delay="5600"/>
                            </p:stCondLst>
                            <p:childTnLst>
                              <p:par>
                                <p:cTn id="58" presetID="14" presetClass="entr" presetSubtype="1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randombar(horizontal)">
                                      <p:cBhvr>
                                        <p:cTn id="60" dur="500"/>
                                        <p:tgtEl>
                                          <p:spTgt spid="42"/>
                                        </p:tgtEl>
                                      </p:cBhvr>
                                    </p:animEffect>
                                  </p:childTnLst>
                                </p:cTn>
                              </p:par>
                            </p:childTnLst>
                          </p:cTn>
                        </p:par>
                        <p:par>
                          <p:cTn id="61" fill="hold">
                            <p:stCondLst>
                              <p:cond delay="6100"/>
                            </p:stCondLst>
                            <p:childTnLst>
                              <p:par>
                                <p:cTn id="62" presetID="22" presetClass="entr" presetSubtype="2"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right)">
                                      <p:cBhvr>
                                        <p:cTn id="64" dur="500"/>
                                        <p:tgtEl>
                                          <p:spTgt spid="35"/>
                                        </p:tgtEl>
                                      </p:cBhvr>
                                    </p:animEffect>
                                  </p:childTnLst>
                                </p:cTn>
                              </p:par>
                            </p:childTnLst>
                          </p:cTn>
                        </p:par>
                        <p:par>
                          <p:cTn id="65" fill="hold">
                            <p:stCondLst>
                              <p:cond delay="6600"/>
                            </p:stCondLst>
                            <p:childTnLst>
                              <p:par>
                                <p:cTn id="66" presetID="10" presetClass="entr" presetSubtype="0" fill="hold"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par>
                          <p:cTn id="69" fill="hold">
                            <p:stCondLst>
                              <p:cond delay="7100"/>
                            </p:stCondLst>
                            <p:childTnLst>
                              <p:par>
                                <p:cTn id="70" presetID="14" presetClass="entr" presetSubtype="10"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randombar(horizontal)">
                                      <p:cBhvr>
                                        <p:cTn id="72" dur="500"/>
                                        <p:tgtEl>
                                          <p:spTgt spid="36"/>
                                        </p:tgtEl>
                                      </p:cBhvr>
                                    </p:animEffect>
                                  </p:childTnLst>
                                </p:cTn>
                              </p:par>
                            </p:childTnLst>
                          </p:cTn>
                        </p:par>
                        <p:par>
                          <p:cTn id="73" fill="hold">
                            <p:stCondLst>
                              <p:cond delay="7600"/>
                            </p:stCondLst>
                            <p:childTnLst>
                              <p:par>
                                <p:cTn id="74" presetID="22" presetClass="entr" presetSubtype="2"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500"/>
                                        <p:tgtEl>
                                          <p:spTgt spid="44"/>
                                        </p:tgtEl>
                                      </p:cBhvr>
                                    </p:animEffect>
                                  </p:childTnLst>
                                </p:cTn>
                              </p:par>
                            </p:childTnLst>
                          </p:cTn>
                        </p:par>
                        <p:par>
                          <p:cTn id="77" fill="hold">
                            <p:stCondLst>
                              <p:cond delay="8100"/>
                            </p:stCondLst>
                            <p:childTnLst>
                              <p:par>
                                <p:cTn id="78" presetID="10" presetClass="entr" presetSubtype="0" fill="hold"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500"/>
                                        <p:tgtEl>
                                          <p:spTgt spid="46"/>
                                        </p:tgtEl>
                                      </p:cBhvr>
                                    </p:animEffect>
                                  </p:childTnLst>
                                </p:cTn>
                              </p:par>
                            </p:childTnLst>
                          </p:cTn>
                        </p:par>
                        <p:par>
                          <p:cTn id="81" fill="hold">
                            <p:stCondLst>
                              <p:cond delay="8600"/>
                            </p:stCondLst>
                            <p:childTnLst>
                              <p:par>
                                <p:cTn id="82" presetID="14" presetClass="entr" presetSubtype="10" fill="hold" grpId="0"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randombar(horizontal)">
                                      <p:cBhvr>
                                        <p:cTn id="84" dur="500"/>
                                        <p:tgtEl>
                                          <p:spTgt spid="45"/>
                                        </p:tgtEl>
                                      </p:cBhvr>
                                    </p:animEffect>
                                  </p:childTnLst>
                                </p:cTn>
                              </p:par>
                            </p:childTnLst>
                          </p:cTn>
                        </p:par>
                        <p:par>
                          <p:cTn id="85" fill="hold">
                            <p:stCondLst>
                              <p:cond delay="9100"/>
                            </p:stCondLst>
                            <p:childTnLst>
                              <p:par>
                                <p:cTn id="86" presetID="22" presetClass="entr" presetSubtype="2"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wipe(right)">
                                      <p:cBhvr>
                                        <p:cTn id="88" dur="500"/>
                                        <p:tgtEl>
                                          <p:spTgt spid="38"/>
                                        </p:tgtEl>
                                      </p:cBhvr>
                                    </p:animEffect>
                                  </p:childTnLst>
                                </p:cTn>
                              </p:par>
                            </p:childTnLst>
                          </p:cTn>
                        </p:par>
                        <p:par>
                          <p:cTn id="89" fill="hold">
                            <p:stCondLst>
                              <p:cond delay="9600"/>
                            </p:stCondLst>
                            <p:childTnLst>
                              <p:par>
                                <p:cTn id="90" presetID="10" presetClass="entr" presetSubtype="0" fill="hold"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childTnLst>
                          </p:cTn>
                        </p:par>
                        <p:par>
                          <p:cTn id="93" fill="hold">
                            <p:stCondLst>
                              <p:cond delay="10100"/>
                            </p:stCondLst>
                            <p:childTnLst>
                              <p:par>
                                <p:cTn id="94" presetID="14" presetClass="entr" presetSubtype="10"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randombar(horizontal)">
                                      <p:cBhvr>
                                        <p:cTn id="9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P spid="24" grpId="0"/>
      <p:bldP spid="31" grpId="0"/>
      <p:bldP spid="32" grpId="0"/>
      <p:bldP spid="33" grpId="0"/>
      <p:bldP spid="34" grpId="0" animBg="1"/>
      <p:bldP spid="35" grpId="0" animBg="1"/>
      <p:bldP spid="36" grpId="0"/>
      <p:bldP spid="38" grpId="0" animBg="1"/>
      <p:bldP spid="39" grpId="0"/>
      <p:bldP spid="41" grpId="0" animBg="1"/>
      <p:bldP spid="42" grpId="0"/>
      <p:bldP spid="44" grpId="0" animBg="1"/>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817667" y="1866310"/>
            <a:ext cx="800219" cy="338554"/>
          </a:xfrm>
          <a:prstGeom prst="rect">
            <a:avLst/>
          </a:prstGeom>
          <a:noFill/>
        </p:spPr>
        <p:txBody>
          <a:bodyPr wrap="none" rtlCol="0">
            <a:spAutoFit/>
          </a:bodyPr>
          <a:lstStyle/>
          <a:p>
            <a:pPr algn="r"/>
            <a:r>
              <a:rPr lang="zh-CN" altLang="en-US" sz="1600" b="0" dirty="0" smtClean="0">
                <a:solidFill>
                  <a:schemeClr val="bg1">
                    <a:lumMod val="65000"/>
                  </a:schemeClr>
                </a:solidFill>
                <a:latin typeface="微软雅黑" pitchFamily="34" charset="-122"/>
                <a:ea typeface="微软雅黑" pitchFamily="34" charset="-122"/>
              </a:rPr>
              <a:t>第一章</a:t>
            </a:r>
            <a:endParaRPr lang="zh-CN" altLang="en-US" sz="1600" b="0" dirty="0">
              <a:solidFill>
                <a:schemeClr val="bg1">
                  <a:lumMod val="65000"/>
                </a:schemeClr>
              </a:solidFill>
              <a:latin typeface="微软雅黑" pitchFamily="34" charset="-122"/>
              <a:ea typeface="微软雅黑" pitchFamily="34" charset="-122"/>
            </a:endParaRPr>
          </a:p>
        </p:txBody>
      </p:sp>
      <p:sp>
        <p:nvSpPr>
          <p:cNvPr id="15" name="文本占位符 3"/>
          <p:cNvSpPr txBox="1">
            <a:spLocks/>
          </p:cNvSpPr>
          <p:nvPr/>
        </p:nvSpPr>
        <p:spPr>
          <a:xfrm>
            <a:off x="6817667" y="2277666"/>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b="1" dirty="0" smtClean="0">
                <a:solidFill>
                  <a:srgbClr val="00BD3C"/>
                </a:solidFill>
                <a:ea typeface="微软雅黑" pitchFamily="34" charset="-122"/>
              </a:rPr>
              <a:t>为何要制定计划</a:t>
            </a:r>
            <a:endParaRPr lang="zh-CN" altLang="en-US" sz="3200" b="1" dirty="0">
              <a:solidFill>
                <a:srgbClr val="00BD3C"/>
              </a:solidFill>
              <a:ea typeface="微软雅黑" pitchFamily="34" charset="-122"/>
            </a:endParaRPr>
          </a:p>
        </p:txBody>
      </p:sp>
      <p:sp>
        <p:nvSpPr>
          <p:cNvPr id="16" name="文本占位符 5"/>
          <p:cNvSpPr txBox="1">
            <a:spLocks/>
          </p:cNvSpPr>
          <p:nvPr/>
        </p:nvSpPr>
        <p:spPr>
          <a:xfrm>
            <a:off x="7537747" y="2997747"/>
            <a:ext cx="324036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1600" b="0" dirty="0" smtClean="0">
                <a:solidFill>
                  <a:schemeClr val="bg1">
                    <a:lumMod val="50000"/>
                  </a:schemeClr>
                </a:solidFill>
                <a:ea typeface="微软雅黑" pitchFamily="34" charset="-122"/>
              </a:rPr>
              <a:t>请思考：不制定计划会怎样？</a:t>
            </a:r>
            <a:endParaRPr lang="zh-CN" altLang="en-US" sz="1600" b="0" dirty="0">
              <a:solidFill>
                <a:schemeClr val="bg1">
                  <a:lumMod val="50000"/>
                </a:schemeClr>
              </a:solidFill>
              <a:ea typeface="微软雅黑" pitchFamily="34" charset="-122"/>
            </a:endParaRPr>
          </a:p>
        </p:txBody>
      </p:sp>
      <p:pic>
        <p:nvPicPr>
          <p:cNvPr id="9" name="Picture 4" descr="C:\Documents and Settings\hp1\桌面\xpic161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280747" y="2071892"/>
            <a:ext cx="4456800" cy="278622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ln>
          <a:effectLst/>
          <a:extLst/>
        </p:spPr>
      </p:pic>
    </p:spTree>
    <p:extLst>
      <p:ext uri="{BB962C8B-B14F-4D97-AF65-F5344CB8AC3E}">
        <p14:creationId xmlns:p14="http://schemas.microsoft.com/office/powerpoint/2010/main" val="134880683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400"/>
                                        <p:tgtEl>
                                          <p:spTgt spid="15"/>
                                        </p:tgtEl>
                                      </p:cBhvr>
                                    </p:animEffect>
                                  </p:childTnLst>
                                </p:cTn>
                              </p:par>
                              <p:par>
                                <p:cTn id="21" presetID="22" presetClass="entr" presetSubtype="8"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02</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6408712"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事项</a:t>
            </a:r>
            <a:r>
              <a:rPr lang="en-US" altLang="zh-CN" sz="2400" dirty="0">
                <a:solidFill>
                  <a:srgbClr val="00BD3C"/>
                </a:solidFill>
              </a:rPr>
              <a:t>/</a:t>
            </a:r>
            <a:r>
              <a:rPr lang="zh-CN" altLang="en-US" sz="2400" dirty="0">
                <a:solidFill>
                  <a:srgbClr val="00BD3C"/>
                </a:solidFill>
              </a:rPr>
              <a:t>任务</a:t>
            </a:r>
            <a:r>
              <a:rPr lang="zh-CN" altLang="en-US" sz="2400" dirty="0" smtClean="0">
                <a:solidFill>
                  <a:srgbClr val="00BD3C"/>
                </a:solidFill>
              </a:rPr>
              <a:t>排序→ </a:t>
            </a:r>
            <a:r>
              <a:rPr lang="en-US" altLang="zh-CN" sz="1800" dirty="0" smtClean="0"/>
              <a:t>2</a:t>
            </a:r>
            <a:r>
              <a:rPr lang="zh-CN" altLang="en-US" sz="1800" dirty="0"/>
              <a:t>）追求效率，统筹安排</a:t>
            </a:r>
            <a:endParaRPr lang="en-US" altLang="zh-CN" sz="1800" dirty="0"/>
          </a:p>
        </p:txBody>
      </p:sp>
      <p:sp>
        <p:nvSpPr>
          <p:cNvPr id="11" name="TextBox 10"/>
          <p:cNvSpPr txBox="1"/>
          <p:nvPr/>
        </p:nvSpPr>
        <p:spPr>
          <a:xfrm>
            <a:off x="3433291" y="3330623"/>
            <a:ext cx="2952328" cy="3194721"/>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我们都知道一个“先装石头还是先装沙子才能发挥罐子最大容量”</a:t>
            </a:r>
            <a:r>
              <a:rPr lang="zh-CN" altLang="en-US" sz="1600" dirty="0" smtClean="0">
                <a:solidFill>
                  <a:schemeClr val="bg1">
                    <a:lumMod val="50000"/>
                  </a:schemeClr>
                </a:solidFill>
                <a:latin typeface="微软雅黑" pitchFamily="34" charset="-122"/>
                <a:ea typeface="微软雅黑" pitchFamily="34" charset="-122"/>
              </a:rPr>
              <a:t>的模型</a:t>
            </a:r>
            <a:r>
              <a:rPr lang="zh-CN" altLang="en-US" sz="1600" dirty="0">
                <a:solidFill>
                  <a:schemeClr val="bg1">
                    <a:lumMod val="50000"/>
                  </a:schemeClr>
                </a:solidFill>
                <a:latin typeface="微软雅黑" pitchFamily="34" charset="-122"/>
                <a:ea typeface="微软雅黑" pitchFamily="34" charset="-122"/>
              </a:rPr>
              <a:t>。类比到时间的统筹安排上，则就是利用大块的时间处理“大块”的事情，利用琐碎的时间处理琐碎的事情，利用等待的事件兼做别的事情（比如在旅途中可以打电话或者构思计划）。</a:t>
            </a:r>
            <a:endParaRPr lang="zh-CN" altLang="en-US" sz="1600" b="1" dirty="0">
              <a:solidFill>
                <a:srgbClr val="78B832"/>
              </a:solidFill>
              <a:latin typeface="微软雅黑" pitchFamily="34" charset="-122"/>
              <a:ea typeface="微软雅黑" pitchFamily="34" charset="-122"/>
            </a:endParaRPr>
          </a:p>
        </p:txBody>
      </p:sp>
      <p:sp>
        <p:nvSpPr>
          <p:cNvPr id="12" name="TextBox 1"/>
          <p:cNvSpPr txBox="1"/>
          <p:nvPr/>
        </p:nvSpPr>
        <p:spPr>
          <a:xfrm>
            <a:off x="3433291" y="1988840"/>
            <a:ext cx="7827944" cy="1126462"/>
          </a:xfrm>
          <a:prstGeom prst="rect">
            <a:avLst/>
          </a:prstGeom>
          <a:noFill/>
        </p:spPr>
        <p:txBody>
          <a:bodyPr wrap="square" rtlCol="0">
            <a:spAutoFit/>
          </a:bodyPr>
          <a:lstStyle/>
          <a:p>
            <a:pPr indent="457200">
              <a:lnSpc>
                <a:spcPct val="140000"/>
              </a:lnSpc>
            </a:pPr>
            <a:r>
              <a:rPr lang="zh-CN" altLang="en-US" sz="1600" dirty="0" smtClean="0">
                <a:solidFill>
                  <a:schemeClr val="bg1">
                    <a:lumMod val="50000"/>
                  </a:schemeClr>
                </a:solidFill>
                <a:latin typeface="微软雅黑" pitchFamily="34" charset="-122"/>
                <a:ea typeface="微软雅黑" pitchFamily="34" charset="-122"/>
              </a:rPr>
              <a:t>同样</a:t>
            </a:r>
            <a:r>
              <a:rPr lang="zh-CN" altLang="en-US" sz="1600" dirty="0">
                <a:solidFill>
                  <a:schemeClr val="bg1">
                    <a:lumMod val="50000"/>
                  </a:schemeClr>
                </a:solidFill>
                <a:latin typeface="微软雅黑" pitchFamily="34" charset="-122"/>
                <a:ea typeface="微软雅黑" pitchFamily="34" charset="-122"/>
              </a:rPr>
              <a:t>是一天，同样是一样的工作目标，有的人完成的就比别人的好，比别人的快，这是为什么呢？除了工作技能的娴熟之外，很重要的一个方面，就是</a:t>
            </a:r>
            <a:r>
              <a:rPr lang="zh-CN" altLang="en-US" sz="1600" b="1" dirty="0">
                <a:solidFill>
                  <a:srgbClr val="00BD3C"/>
                </a:solidFill>
                <a:latin typeface="微软雅黑" pitchFamily="34" charset="-122"/>
                <a:ea typeface="微软雅黑" pitchFamily="34" charset="-122"/>
              </a:rPr>
              <a:t>高效率的人懂得统筹安排。</a:t>
            </a:r>
          </a:p>
        </p:txBody>
      </p:sp>
      <p:pic>
        <p:nvPicPr>
          <p:cNvPr id="13" name="Picture 4" descr="C:\Documents and Settings\tdz\桌面\mzl.udnijtqt.1024x1024-6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1643" y="3250092"/>
            <a:ext cx="4966536" cy="3104085"/>
          </a:xfrm>
          <a:prstGeom prst="rect">
            <a:avLst/>
          </a:prstGeom>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14" name="直接连接符 13"/>
          <p:cNvCxnSpPr/>
          <p:nvPr/>
        </p:nvCxnSpPr>
        <p:spPr>
          <a:xfrm>
            <a:off x="10937199" y="1628800"/>
            <a:ext cx="648072"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585271" y="1628800"/>
            <a:ext cx="0" cy="1486502"/>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506428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11"/>
                                        </p:tgtEl>
                                        <p:attrNameLst>
                                          <p:attrName>style.visibility</p:attrName>
                                        </p:attrNameLst>
                                      </p:cBhvr>
                                      <p:to>
                                        <p:strVal val="visible"/>
                                      </p:to>
                                    </p:set>
                                    <p:animScale>
                                      <p:cBhvr>
                                        <p:cTn id="1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
                                        </p:tgtEl>
                                        <p:attrNameLst>
                                          <p:attrName>ppt_x</p:attrName>
                                          <p:attrName>ppt_y</p:attrName>
                                        </p:attrNameLst>
                                      </p:cBhvr>
                                    </p:animMotion>
                                    <p:animEffect transition="in" filter="fade">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03</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确定行动方案</a:t>
            </a:r>
            <a:endParaRPr lang="en-US" altLang="zh-CN" sz="2400" b="1" dirty="0" smtClean="0">
              <a:solidFill>
                <a:srgbClr val="00BD3C"/>
              </a:solidFill>
            </a:endParaRPr>
          </a:p>
        </p:txBody>
      </p:sp>
      <p:sp>
        <p:nvSpPr>
          <p:cNvPr id="19" name="TextBox 1"/>
          <p:cNvSpPr txBox="1"/>
          <p:nvPr/>
        </p:nvSpPr>
        <p:spPr>
          <a:xfrm>
            <a:off x="3318303" y="1942498"/>
            <a:ext cx="7632848" cy="781752"/>
          </a:xfrm>
          <a:prstGeom prst="rect">
            <a:avLst/>
          </a:prstGeom>
          <a:noFill/>
        </p:spPr>
        <p:txBody>
          <a:bodyPr wrap="square" rtlCol="0">
            <a:spAutoFit/>
          </a:bodyPr>
          <a:lstStyle/>
          <a:p>
            <a:pPr indent="457200">
              <a:lnSpc>
                <a:spcPct val="140000"/>
              </a:lnSpc>
            </a:pPr>
            <a:r>
              <a:rPr lang="zh-CN" altLang="en-US" sz="1600" dirty="0" smtClean="0">
                <a:solidFill>
                  <a:schemeClr val="bg1">
                    <a:lumMod val="50000"/>
                  </a:schemeClr>
                </a:solidFill>
                <a:latin typeface="微软雅黑" pitchFamily="34" charset="-122"/>
                <a:ea typeface="微软雅黑" pitchFamily="34" charset="-122"/>
              </a:rPr>
              <a:t>对</a:t>
            </a:r>
            <a:r>
              <a:rPr lang="zh-CN" altLang="en-US" sz="1600" dirty="0">
                <a:solidFill>
                  <a:schemeClr val="bg1">
                    <a:lumMod val="50000"/>
                  </a:schemeClr>
                </a:solidFill>
                <a:latin typeface="微软雅黑" pitchFamily="34" charset="-122"/>
                <a:ea typeface="微软雅黑" pitchFamily="34" charset="-122"/>
              </a:rPr>
              <a:t>事项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任务排序以后，要对</a:t>
            </a:r>
            <a:r>
              <a:rPr lang="zh-CN" altLang="en-US" sz="1600" dirty="0" smtClean="0">
                <a:solidFill>
                  <a:schemeClr val="bg1">
                    <a:lumMod val="50000"/>
                  </a:schemeClr>
                </a:solidFill>
                <a:latin typeface="微软雅黑" pitchFamily="34" charset="-122"/>
                <a:ea typeface="微软雅黑" pitchFamily="34" charset="-122"/>
              </a:rPr>
              <a:t>每个</a:t>
            </a:r>
            <a:r>
              <a:rPr lang="zh-CN" altLang="en-US" sz="1600" dirty="0">
                <a:solidFill>
                  <a:schemeClr val="bg1">
                    <a:lumMod val="50000"/>
                  </a:schemeClr>
                </a:solidFill>
                <a:latin typeface="微软雅黑" pitchFamily="34" charset="-122"/>
                <a:ea typeface="微软雅黑" pitchFamily="34" charset="-122"/>
              </a:rPr>
              <a:t>事项拟定具体、清晰的行动方案。行动方案的七大要素</a:t>
            </a:r>
            <a:r>
              <a:rPr lang="zh-CN" altLang="en-US" sz="1600" dirty="0" smtClean="0">
                <a:solidFill>
                  <a:schemeClr val="bg1">
                    <a:lumMod val="50000"/>
                  </a:schemeClr>
                </a:solidFill>
                <a:latin typeface="微软雅黑" pitchFamily="34" charset="-122"/>
                <a:ea typeface="微软雅黑" pitchFamily="34" charset="-122"/>
              </a:rPr>
              <a:t>为</a:t>
            </a:r>
            <a:r>
              <a:rPr lang="zh-CN" altLang="en-US" sz="1600" b="1" dirty="0" smtClean="0">
                <a:solidFill>
                  <a:srgbClr val="00BD3C"/>
                </a:solidFill>
                <a:latin typeface="微软雅黑" pitchFamily="34" charset="-122"/>
                <a:ea typeface="微软雅黑" pitchFamily="34" charset="-122"/>
              </a:rPr>
              <a:t>“</a:t>
            </a:r>
            <a:r>
              <a:rPr lang="en-US" altLang="zh-CN" sz="1600" b="1" dirty="0">
                <a:solidFill>
                  <a:srgbClr val="00BD3C"/>
                </a:solidFill>
                <a:latin typeface="微软雅黑" pitchFamily="34" charset="-122"/>
                <a:ea typeface="微软雅黑" pitchFamily="34" charset="-122"/>
              </a:rPr>
              <a:t>5W2H”</a:t>
            </a:r>
            <a:r>
              <a:rPr lang="zh-CN" altLang="en-US" sz="1600" dirty="0">
                <a:solidFill>
                  <a:schemeClr val="bg1">
                    <a:lumMod val="50000"/>
                  </a:schemeClr>
                </a:solidFill>
                <a:latin typeface="微软雅黑" pitchFamily="34" charset="-122"/>
                <a:ea typeface="微软雅黑" pitchFamily="34" charset="-122"/>
              </a:rPr>
              <a:t>，一般可以采用</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行动方案表</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的方式简要描述。</a:t>
            </a:r>
            <a:endParaRPr lang="zh-CN" altLang="en-US" sz="1600" b="1" dirty="0">
              <a:solidFill>
                <a:srgbClr val="7CBF33"/>
              </a:solidFill>
              <a:latin typeface="微软雅黑" pitchFamily="34" charset="-122"/>
              <a:ea typeface="微软雅黑" pitchFamily="34" charset="-122"/>
            </a:endParaRPr>
          </a:p>
        </p:txBody>
      </p:sp>
      <p:sp>
        <p:nvSpPr>
          <p:cNvPr id="11" name="矩形 6"/>
          <p:cNvSpPr>
            <a:spLocks noChangeArrowheads="1"/>
          </p:cNvSpPr>
          <p:nvPr/>
        </p:nvSpPr>
        <p:spPr bwMode="auto">
          <a:xfrm>
            <a:off x="4238496" y="3328823"/>
            <a:ext cx="4667403" cy="2908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Aft>
                <a:spcPts val="300"/>
              </a:spcAft>
            </a:pP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What </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做什么？事项清单？</a:t>
            </a:r>
          </a:p>
          <a:p>
            <a:pPr eaLnBrk="1" hangingPunct="1">
              <a:lnSpc>
                <a:spcPct val="150000"/>
              </a:lnSpc>
              <a:spcAft>
                <a:spcPts val="300"/>
              </a:spcAft>
            </a:pP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Why </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为什么做？目的是？</a:t>
            </a:r>
          </a:p>
          <a:p>
            <a:pPr eaLnBrk="1" hangingPunct="1">
              <a:lnSpc>
                <a:spcPct val="150000"/>
              </a:lnSpc>
              <a:spcAft>
                <a:spcPts val="300"/>
              </a:spcAft>
            </a:pP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Who </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谁去做？联系谁？</a:t>
            </a:r>
          </a:p>
          <a:p>
            <a:pPr eaLnBrk="1" hangingPunct="1">
              <a:lnSpc>
                <a:spcPct val="150000"/>
              </a:lnSpc>
              <a:spcAft>
                <a:spcPts val="300"/>
              </a:spcAft>
            </a:pP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Where </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何地做？</a:t>
            </a:r>
          </a:p>
          <a:p>
            <a:pPr eaLnBrk="1" hangingPunct="1">
              <a:lnSpc>
                <a:spcPct val="150000"/>
              </a:lnSpc>
              <a:spcAft>
                <a:spcPts val="300"/>
              </a:spcAft>
            </a:pP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When</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何时做？何时完成？</a:t>
            </a:r>
          </a:p>
          <a:p>
            <a:pPr eaLnBrk="1" hangingPunct="1">
              <a:lnSpc>
                <a:spcPct val="150000"/>
              </a:lnSpc>
              <a:spcAft>
                <a:spcPts val="300"/>
              </a:spcAft>
            </a:pP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How </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怎样做？实施战术？</a:t>
            </a:r>
          </a:p>
          <a:p>
            <a:pPr eaLnBrk="1" hangingPunct="1">
              <a:lnSpc>
                <a:spcPct val="150000"/>
              </a:lnSpc>
              <a:spcAft>
                <a:spcPts val="300"/>
              </a:spcAft>
            </a:pP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How </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much——</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所需资源？需多大代价？</a:t>
            </a:r>
          </a:p>
        </p:txBody>
      </p:sp>
      <p:grpSp>
        <p:nvGrpSpPr>
          <p:cNvPr id="12" name="组合 11"/>
          <p:cNvGrpSpPr/>
          <p:nvPr/>
        </p:nvGrpSpPr>
        <p:grpSpPr>
          <a:xfrm>
            <a:off x="3793331" y="3421323"/>
            <a:ext cx="200817" cy="2691697"/>
            <a:chOff x="3649315" y="2276872"/>
            <a:chExt cx="245812" cy="2691697"/>
          </a:xfrm>
        </p:grpSpPr>
        <p:sp>
          <p:nvSpPr>
            <p:cNvPr id="13" name="椭圆 14"/>
            <p:cNvSpPr/>
            <p:nvPr/>
          </p:nvSpPr>
          <p:spPr bwMode="auto">
            <a:xfrm>
              <a:off x="3649315" y="2276872"/>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4"/>
            <p:cNvSpPr/>
            <p:nvPr/>
          </p:nvSpPr>
          <p:spPr bwMode="auto">
            <a:xfrm>
              <a:off x="3649315" y="2673111"/>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a:off x="3649315" y="3069350"/>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14"/>
            <p:cNvSpPr/>
            <p:nvPr/>
          </p:nvSpPr>
          <p:spPr bwMode="auto">
            <a:xfrm>
              <a:off x="3649315" y="3465589"/>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14"/>
            <p:cNvSpPr/>
            <p:nvPr/>
          </p:nvSpPr>
          <p:spPr bwMode="auto">
            <a:xfrm>
              <a:off x="3649315" y="3861828"/>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椭圆 14"/>
            <p:cNvSpPr/>
            <p:nvPr/>
          </p:nvSpPr>
          <p:spPr bwMode="auto">
            <a:xfrm>
              <a:off x="3649315" y="4258067"/>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椭圆 14"/>
            <p:cNvSpPr/>
            <p:nvPr/>
          </p:nvSpPr>
          <p:spPr bwMode="auto">
            <a:xfrm>
              <a:off x="3649315" y="4654303"/>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3075" name="Picture 3" descr="E:\仝德志文件\03-参考资料\！仝个人\！PPT图片及版面资源\06-PPT精选插图\04-图标\B74562C27852F06F2A430A94546B485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45859" y="3764922"/>
            <a:ext cx="2879725" cy="2879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70477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6*min(max(#ppt_w*#ppt_h,.3),1)-7.4)/-.7*#ppt_w"/>
                                          </p:val>
                                        </p:tav>
                                        <p:tav tm="100000">
                                          <p:val>
                                            <p:strVal val="#ppt_w"/>
                                          </p:val>
                                        </p:tav>
                                      </p:tavLst>
                                    </p:anim>
                                    <p:anim calcmode="lin" valueType="num">
                                      <p:cBhvr>
                                        <p:cTn id="8" dur="500" fill="hold"/>
                                        <p:tgtEl>
                                          <p:spTgt spid="19"/>
                                        </p:tgtEl>
                                        <p:attrNameLst>
                                          <p:attrName>ppt_h</p:attrName>
                                        </p:attrNameLst>
                                      </p:cBhvr>
                                      <p:tavLst>
                                        <p:tav tm="0">
                                          <p:val>
                                            <p:strVal val="(6*min(max(#ppt_w*#ppt_h,.3),1)-7.4)/-.7*#ppt_h"/>
                                          </p:val>
                                        </p:tav>
                                        <p:tav tm="100000">
                                          <p:val>
                                            <p:strVal val="#ppt_h"/>
                                          </p:val>
                                        </p:tav>
                                      </p:tavLst>
                                    </p:anim>
                                    <p:anim calcmode="lin" valueType="num">
                                      <p:cBhvr>
                                        <p:cTn id="9" dur="500" fill="hold"/>
                                        <p:tgtEl>
                                          <p:spTgt spid="19"/>
                                        </p:tgtEl>
                                        <p:attrNameLst>
                                          <p:attrName>ppt_x</p:attrName>
                                        </p:attrNameLst>
                                      </p:cBhvr>
                                      <p:tavLst>
                                        <p:tav tm="0">
                                          <p:val>
                                            <p:fltVal val="0.5"/>
                                          </p:val>
                                        </p:tav>
                                        <p:tav tm="100000">
                                          <p:val>
                                            <p:strVal val="#ppt_x"/>
                                          </p:val>
                                        </p:tav>
                                      </p:tavLst>
                                    </p:anim>
                                    <p:anim calcmode="lin" valueType="num">
                                      <p:cBhvr>
                                        <p:cTn id="1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1777107" y="1242637"/>
            <a:ext cx="9073007" cy="3914555"/>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cxnSp>
        <p:nvCxnSpPr>
          <p:cNvPr id="6" name="直接连接符 5"/>
          <p:cNvCxnSpPr/>
          <p:nvPr/>
        </p:nvCxnSpPr>
        <p:spPr>
          <a:xfrm>
            <a:off x="1273052" y="1242636"/>
            <a:ext cx="0" cy="496800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552971" y="1345596"/>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03</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7" name="TextBox 46"/>
          <p:cNvSpPr txBox="1"/>
          <p:nvPr/>
        </p:nvSpPr>
        <p:spPr>
          <a:xfrm>
            <a:off x="586202" y="2057847"/>
            <a:ext cx="553998" cy="3731641"/>
          </a:xfrm>
          <a:prstGeom prst="rect">
            <a:avLst/>
          </a:prstGeom>
          <a:noFill/>
        </p:spPr>
        <p:txBody>
          <a:bodyPr vert="eaVert" wrap="square" rtlCol="0">
            <a:spAutoFit/>
          </a:bodyPr>
          <a:lstStyle/>
          <a:p>
            <a:r>
              <a:rPr lang="zh-CN" altLang="en-US" sz="2400" kern="0" spc="200" dirty="0">
                <a:solidFill>
                  <a:srgbClr val="00BD3C"/>
                </a:solidFill>
                <a:latin typeface="微软雅黑" pitchFamily="34" charset="-122"/>
                <a:ea typeface="微软雅黑" pitchFamily="34" charset="-122"/>
              </a:rPr>
              <a:t>确定行动方案</a:t>
            </a:r>
          </a:p>
        </p:txBody>
      </p:sp>
      <p:graphicFrame>
        <p:nvGraphicFramePr>
          <p:cNvPr id="2" name="表格 1"/>
          <p:cNvGraphicFramePr>
            <a:graphicFrameLocks noGrp="1"/>
          </p:cNvGraphicFramePr>
          <p:nvPr>
            <p:extLst>
              <p:ext uri="{D42A27DB-BD31-4B8C-83A1-F6EECF244321}">
                <p14:modId xmlns:p14="http://schemas.microsoft.com/office/powerpoint/2010/main" val="2594940422"/>
              </p:ext>
            </p:extLst>
          </p:nvPr>
        </p:nvGraphicFramePr>
        <p:xfrm>
          <a:off x="1885118" y="1983348"/>
          <a:ext cx="8856984" cy="3029828"/>
        </p:xfrm>
        <a:graphic>
          <a:graphicData uri="http://schemas.openxmlformats.org/drawingml/2006/table">
            <a:tbl>
              <a:tblPr firstRow="1" firstCol="1" bandRow="1">
                <a:tableStyleId>{F5AB1C69-6EDB-4FF4-983F-18BD219EF322}</a:tableStyleId>
              </a:tblPr>
              <a:tblGrid>
                <a:gridCol w="567927"/>
                <a:gridCol w="1149263"/>
                <a:gridCol w="1156924"/>
                <a:gridCol w="828427"/>
                <a:gridCol w="828427"/>
                <a:gridCol w="1002731"/>
                <a:gridCol w="1091800"/>
                <a:gridCol w="1583412"/>
                <a:gridCol w="648073"/>
              </a:tblGrid>
              <a:tr h="990684">
                <a:tc>
                  <a:txBody>
                    <a:bodyPr/>
                    <a:lstStyle/>
                    <a:p>
                      <a:pPr algn="ctr">
                        <a:lnSpc>
                          <a:spcPct val="150000"/>
                        </a:lnSpc>
                        <a:spcAft>
                          <a:spcPts val="0"/>
                        </a:spcAft>
                      </a:pPr>
                      <a:r>
                        <a:rPr lang="zh-CN" sz="1600" kern="100" dirty="0">
                          <a:effectLst/>
                        </a:rPr>
                        <a:t>序号</a:t>
                      </a:r>
                    </a:p>
                    <a:p>
                      <a:pPr algn="ctr">
                        <a:lnSpc>
                          <a:spcPct val="150000"/>
                        </a:lnSpc>
                        <a:spcAft>
                          <a:spcPts val="0"/>
                        </a:spcAft>
                      </a:pPr>
                      <a:r>
                        <a:rPr lang="en-US" sz="1600" kern="100" dirty="0">
                          <a:effectLst/>
                        </a:rPr>
                        <a:t>No.</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dirty="0">
                          <a:effectLst/>
                        </a:rPr>
                        <a:t>事项名称</a:t>
                      </a:r>
                    </a:p>
                    <a:p>
                      <a:pPr algn="ctr">
                        <a:lnSpc>
                          <a:spcPct val="150000"/>
                        </a:lnSpc>
                        <a:spcAft>
                          <a:spcPts val="0"/>
                        </a:spcAft>
                      </a:pPr>
                      <a:r>
                        <a:rPr lang="en-US" sz="1600" kern="100" dirty="0">
                          <a:effectLst/>
                        </a:rPr>
                        <a:t>What</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目的</a:t>
                      </a:r>
                    </a:p>
                    <a:p>
                      <a:pPr algn="ctr">
                        <a:lnSpc>
                          <a:spcPct val="150000"/>
                        </a:lnSpc>
                        <a:spcAft>
                          <a:spcPts val="0"/>
                        </a:spcAft>
                      </a:pPr>
                      <a:r>
                        <a:rPr lang="en-US" sz="1600" kern="100">
                          <a:effectLst/>
                        </a:rPr>
                        <a:t>Why</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相关人</a:t>
                      </a:r>
                    </a:p>
                    <a:p>
                      <a:pPr algn="ctr">
                        <a:lnSpc>
                          <a:spcPct val="150000"/>
                        </a:lnSpc>
                        <a:spcAft>
                          <a:spcPts val="0"/>
                        </a:spcAft>
                      </a:pPr>
                      <a:r>
                        <a:rPr lang="en-US" sz="1600" kern="100">
                          <a:effectLst/>
                        </a:rPr>
                        <a:t>Who</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dirty="0">
                          <a:effectLst/>
                        </a:rPr>
                        <a:t>地点</a:t>
                      </a:r>
                    </a:p>
                    <a:p>
                      <a:pPr algn="ctr">
                        <a:lnSpc>
                          <a:spcPct val="150000"/>
                        </a:lnSpc>
                        <a:spcAft>
                          <a:spcPts val="0"/>
                        </a:spcAft>
                      </a:pPr>
                      <a:r>
                        <a:rPr lang="en-US" sz="1600" kern="100" dirty="0">
                          <a:effectLst/>
                        </a:rPr>
                        <a:t>Where</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完场时限</a:t>
                      </a:r>
                    </a:p>
                    <a:p>
                      <a:pPr algn="ctr">
                        <a:lnSpc>
                          <a:spcPct val="150000"/>
                        </a:lnSpc>
                        <a:spcAft>
                          <a:spcPts val="0"/>
                        </a:spcAft>
                      </a:pPr>
                      <a:r>
                        <a:rPr lang="en-US" sz="1600" kern="100">
                          <a:effectLst/>
                        </a:rPr>
                        <a:t>When</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怎样做</a:t>
                      </a:r>
                    </a:p>
                    <a:p>
                      <a:pPr algn="ctr">
                        <a:lnSpc>
                          <a:spcPct val="150000"/>
                        </a:lnSpc>
                        <a:spcAft>
                          <a:spcPts val="0"/>
                        </a:spcAft>
                      </a:pPr>
                      <a:r>
                        <a:rPr lang="en-US" sz="1600" kern="100">
                          <a:effectLst/>
                        </a:rPr>
                        <a:t>How</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所需资源</a:t>
                      </a:r>
                    </a:p>
                    <a:p>
                      <a:pPr algn="ctr">
                        <a:lnSpc>
                          <a:spcPct val="150000"/>
                        </a:lnSpc>
                        <a:spcAft>
                          <a:spcPts val="0"/>
                        </a:spcAft>
                      </a:pPr>
                      <a:r>
                        <a:rPr lang="en-US" sz="1600" kern="100">
                          <a:effectLst/>
                        </a:rPr>
                        <a:t>How Much</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备注</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r>
            </a:tbl>
          </a:graphicData>
        </a:graphic>
      </p:graphicFrame>
      <p:sp>
        <p:nvSpPr>
          <p:cNvPr id="50" name="TextBox 6"/>
          <p:cNvSpPr txBox="1">
            <a:spLocks noChangeArrowheads="1"/>
          </p:cNvSpPr>
          <p:nvPr/>
        </p:nvSpPr>
        <p:spPr bwMode="auto">
          <a:xfrm>
            <a:off x="4399862" y="1369344"/>
            <a:ext cx="3827495" cy="461665"/>
          </a:xfrm>
          <a:prstGeom prst="rect">
            <a:avLst/>
          </a:prstGeom>
          <a:noFill/>
          <a:ln w="9525">
            <a:noFill/>
            <a:miter lim="800000"/>
            <a:headEnd/>
            <a:tailEnd/>
          </a:ln>
        </p:spPr>
        <p:txBody>
          <a:bodyPr wrap="square">
            <a:spAutoFit/>
          </a:bodyPr>
          <a:lstStyle/>
          <a:p>
            <a:pPr algn="ctr"/>
            <a:r>
              <a:rPr lang="en-US" altLang="zh-CN" sz="2300" b="1" dirty="0">
                <a:solidFill>
                  <a:srgbClr val="78B832"/>
                </a:solidFill>
                <a:latin typeface="微软雅黑" pitchFamily="34" charset="-122"/>
                <a:ea typeface="微软雅黑" pitchFamily="34" charset="-122"/>
              </a:rPr>
              <a:t>《××</a:t>
            </a:r>
            <a:r>
              <a:rPr lang="zh-CN" altLang="en-US" sz="2300" b="1" dirty="0">
                <a:solidFill>
                  <a:srgbClr val="78B832"/>
                </a:solidFill>
                <a:latin typeface="微软雅黑" pitchFamily="34" charset="-122"/>
                <a:ea typeface="微软雅黑" pitchFamily="34" charset="-122"/>
              </a:rPr>
              <a:t>行动方案表</a:t>
            </a:r>
            <a:r>
              <a:rPr lang="en-US" altLang="zh-CN" sz="2300" b="1" dirty="0">
                <a:solidFill>
                  <a:srgbClr val="78B832"/>
                </a:solidFill>
                <a:latin typeface="微软雅黑" pitchFamily="34" charset="-122"/>
                <a:ea typeface="微软雅黑" pitchFamily="34" charset="-122"/>
              </a:rPr>
              <a:t>》</a:t>
            </a:r>
            <a:endParaRPr lang="zh-CN" altLang="en-US" sz="2300" b="1" dirty="0">
              <a:solidFill>
                <a:srgbClr val="78B832"/>
              </a:solidFill>
              <a:latin typeface="微软雅黑" pitchFamily="34" charset="-122"/>
              <a:ea typeface="微软雅黑" pitchFamily="34" charset="-122"/>
            </a:endParaRPr>
          </a:p>
        </p:txBody>
      </p:sp>
      <p:sp>
        <p:nvSpPr>
          <p:cNvPr id="51" name="TextBox 1"/>
          <p:cNvSpPr txBox="1"/>
          <p:nvPr/>
        </p:nvSpPr>
        <p:spPr>
          <a:xfrm>
            <a:off x="1775742" y="5398612"/>
            <a:ext cx="9074372" cy="744435"/>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注：此表中，也有的要素可以适当省略，如“</a:t>
            </a:r>
            <a:r>
              <a:rPr lang="en-US" altLang="zh-CN" sz="1600" dirty="0">
                <a:solidFill>
                  <a:schemeClr val="bg1">
                    <a:lumMod val="50000"/>
                  </a:schemeClr>
                </a:solidFill>
                <a:latin typeface="微软雅黑" pitchFamily="34" charset="-122"/>
                <a:ea typeface="微软雅黑" pitchFamily="34" charset="-122"/>
              </a:rPr>
              <a:t>Why”</a:t>
            </a:r>
            <a:r>
              <a:rPr lang="zh-CN" altLang="en-US" sz="1600" dirty="0">
                <a:solidFill>
                  <a:schemeClr val="bg1">
                    <a:lumMod val="50000"/>
                  </a:schemeClr>
                </a:solidFill>
                <a:latin typeface="微软雅黑" pitchFamily="34" charset="-122"/>
                <a:ea typeface="微软雅黑" pitchFamily="34" charset="-122"/>
              </a:rPr>
              <a:t>。但也可以根据计划追踪的要求，再增加一栏“执行反馈”。</a:t>
            </a:r>
            <a:endParaRPr lang="zh-CN" altLang="en-US" sz="1600" b="1" dirty="0">
              <a:solidFill>
                <a:srgbClr val="7CBF33"/>
              </a:solidFill>
              <a:latin typeface="微软雅黑" pitchFamily="34" charset="-122"/>
              <a:ea typeface="微软雅黑" pitchFamily="34" charset="-122"/>
            </a:endParaRPr>
          </a:p>
        </p:txBody>
      </p:sp>
    </p:spTree>
    <p:extLst>
      <p:ext uri="{BB962C8B-B14F-4D97-AF65-F5344CB8AC3E}">
        <p14:creationId xmlns:p14="http://schemas.microsoft.com/office/powerpoint/2010/main" val="358563997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heel(4)">
                                          <p:cBhvr>
                                            <p:cTn id="7" dur="1000"/>
                                            <p:tgtEl>
                                              <p:spTgt spid="49"/>
                                            </p:tgtEl>
                                          </p:cBhvr>
                                        </p:animEffect>
                                      </p:childTnLst>
                                    </p:cTn>
                                  </p:par>
                                </p:childTnLst>
                              </p:cTn>
                            </p:par>
                            <p:par>
                              <p:cTn id="8" fill="hold">
                                <p:stCondLst>
                                  <p:cond delay="10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14:bounceEnd="64000">
                                          <p:cBhvr additive="base">
                                            <p:cTn id="11" dur="500" fill="hold"/>
                                            <p:tgtEl>
                                              <p:spTgt spid="50"/>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2000"/>
                                </p:stCondLst>
                                <p:childTnLst>
                                  <p:par>
                                    <p:cTn id="21" presetID="23" presetClass="entr" presetSubtype="36"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strVal val="(6*min(max(#ppt_w*#ppt_h,.3),1)-7.4)/-.7*#ppt_w"/>
                                              </p:val>
                                            </p:tav>
                                            <p:tav tm="100000">
                                              <p:val>
                                                <p:strVal val="#ppt_w"/>
                                              </p:val>
                                            </p:tav>
                                          </p:tavLst>
                                        </p:anim>
                                        <p:anim calcmode="lin" valueType="num">
                                          <p:cBhvr>
                                            <p:cTn id="24" dur="500" fill="hold"/>
                                            <p:tgtEl>
                                              <p:spTgt spid="51"/>
                                            </p:tgtEl>
                                            <p:attrNameLst>
                                              <p:attrName>ppt_h</p:attrName>
                                            </p:attrNameLst>
                                          </p:cBhvr>
                                          <p:tavLst>
                                            <p:tav tm="0">
                                              <p:val>
                                                <p:strVal val="(6*min(max(#ppt_w*#ppt_h,.3),1)-7.4)/-.7*#ppt_h"/>
                                              </p:val>
                                            </p:tav>
                                            <p:tav tm="100000">
                                              <p:val>
                                                <p:strVal val="#ppt_h"/>
                                              </p:val>
                                            </p:tav>
                                          </p:tavLst>
                                        </p:anim>
                                        <p:anim calcmode="lin" valueType="num">
                                          <p:cBhvr>
                                            <p:cTn id="25" dur="500" fill="hold"/>
                                            <p:tgtEl>
                                              <p:spTgt spid="51"/>
                                            </p:tgtEl>
                                            <p:attrNameLst>
                                              <p:attrName>ppt_x</p:attrName>
                                            </p:attrNameLst>
                                          </p:cBhvr>
                                          <p:tavLst>
                                            <p:tav tm="0">
                                              <p:val>
                                                <p:fltVal val="0.5"/>
                                              </p:val>
                                            </p:tav>
                                            <p:tav tm="100000">
                                              <p:val>
                                                <p:strVal val="#ppt_x"/>
                                              </p:val>
                                            </p:tav>
                                          </p:tavLst>
                                        </p:anim>
                                        <p:anim calcmode="lin" valueType="num">
                                          <p:cBhvr>
                                            <p:cTn id="26" dur="500" fill="hold"/>
                                            <p:tgtEl>
                                              <p:spTgt spid="5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heel(4)">
                                          <p:cBhvr>
                                            <p:cTn id="7" dur="1000"/>
                                            <p:tgtEl>
                                              <p:spTgt spid="49"/>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2000"/>
                                </p:stCondLst>
                                <p:childTnLst>
                                  <p:par>
                                    <p:cTn id="21" presetID="23" presetClass="entr" presetSubtype="36"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strVal val="(6*min(max(#ppt_w*#ppt_h,.3),1)-7.4)/-.7*#ppt_w"/>
                                              </p:val>
                                            </p:tav>
                                            <p:tav tm="100000">
                                              <p:val>
                                                <p:strVal val="#ppt_w"/>
                                              </p:val>
                                            </p:tav>
                                          </p:tavLst>
                                        </p:anim>
                                        <p:anim calcmode="lin" valueType="num">
                                          <p:cBhvr>
                                            <p:cTn id="24" dur="500" fill="hold"/>
                                            <p:tgtEl>
                                              <p:spTgt spid="51"/>
                                            </p:tgtEl>
                                            <p:attrNameLst>
                                              <p:attrName>ppt_h</p:attrName>
                                            </p:attrNameLst>
                                          </p:cBhvr>
                                          <p:tavLst>
                                            <p:tav tm="0">
                                              <p:val>
                                                <p:strVal val="(6*min(max(#ppt_w*#ppt_h,.3),1)-7.4)/-.7*#ppt_h"/>
                                              </p:val>
                                            </p:tav>
                                            <p:tav tm="100000">
                                              <p:val>
                                                <p:strVal val="#ppt_h"/>
                                              </p:val>
                                            </p:tav>
                                          </p:tavLst>
                                        </p:anim>
                                        <p:anim calcmode="lin" valueType="num">
                                          <p:cBhvr>
                                            <p:cTn id="25" dur="500" fill="hold"/>
                                            <p:tgtEl>
                                              <p:spTgt spid="51"/>
                                            </p:tgtEl>
                                            <p:attrNameLst>
                                              <p:attrName>ppt_x</p:attrName>
                                            </p:attrNameLst>
                                          </p:cBhvr>
                                          <p:tavLst>
                                            <p:tav tm="0">
                                              <p:val>
                                                <p:fltVal val="0.5"/>
                                              </p:val>
                                            </p:tav>
                                            <p:tav tm="100000">
                                              <p:val>
                                                <p:strVal val="#ppt_x"/>
                                              </p:val>
                                            </p:tav>
                                          </p:tavLst>
                                        </p:anim>
                                        <p:anim calcmode="lin" valueType="num">
                                          <p:cBhvr>
                                            <p:cTn id="26" dur="500" fill="hold"/>
                                            <p:tgtEl>
                                              <p:spTgt spid="5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p:bldP spid="5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6408712"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撰写计划书</a:t>
            </a:r>
            <a:endParaRPr lang="en-US" altLang="zh-CN" sz="1800" dirty="0"/>
          </a:p>
        </p:txBody>
      </p:sp>
      <p:sp>
        <p:nvSpPr>
          <p:cNvPr id="12" name="TextBox 1"/>
          <p:cNvSpPr txBox="1"/>
          <p:nvPr/>
        </p:nvSpPr>
        <p:spPr>
          <a:xfrm>
            <a:off x="3433291" y="1988840"/>
            <a:ext cx="7344816" cy="1126462"/>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根据计划的重视程度不同，需要撰写不同类型的计划书。比如，简单的计划书，只需要上述的一个</a:t>
            </a:r>
            <a:r>
              <a:rPr lang="en-US" altLang="zh-CN" sz="1600" dirty="0">
                <a:solidFill>
                  <a:schemeClr val="bg1">
                    <a:lumMod val="50000"/>
                  </a:schemeClr>
                </a:solidFill>
                <a:latin typeface="微软雅黑" pitchFamily="34" charset="-122"/>
                <a:ea typeface="微软雅黑" pitchFamily="34" charset="-122"/>
              </a:rPr>
              <a:t>excel</a:t>
            </a:r>
            <a:r>
              <a:rPr lang="zh-CN" altLang="en-US" sz="1600" dirty="0">
                <a:solidFill>
                  <a:schemeClr val="bg1">
                    <a:lumMod val="50000"/>
                  </a:schemeClr>
                </a:solidFill>
                <a:latin typeface="微软雅黑" pitchFamily="34" charset="-122"/>
                <a:ea typeface="微软雅黑" pitchFamily="34" charset="-122"/>
              </a:rPr>
              <a:t>表即可，而正规一点计划书，通常都包括三部分：</a:t>
            </a:r>
            <a:r>
              <a:rPr lang="zh-CN" altLang="en-US" sz="1600" b="1" dirty="0">
                <a:solidFill>
                  <a:srgbClr val="78B832"/>
                </a:solidFill>
                <a:latin typeface="微软雅黑" pitchFamily="34" charset="-122"/>
                <a:ea typeface="微软雅黑" pitchFamily="34" charset="-122"/>
              </a:rPr>
              <a:t>标题 、正文、落款。</a:t>
            </a:r>
          </a:p>
        </p:txBody>
      </p:sp>
      <p:pic>
        <p:nvPicPr>
          <p:cNvPr id="7171" name="Picture 3" descr="C:\Documents and Settings\hp1\桌面\xpic453.jpg"/>
          <p:cNvPicPr>
            <a:picLocks noChangeAspect="1" noChangeArrowheads="1"/>
          </p:cNvPicPr>
          <p:nvPr/>
        </p:nvPicPr>
        <p:blipFill rotWithShape="1">
          <a:blip r:embed="rId2">
            <a:extLst>
              <a:ext uri="{28A0092B-C50C-407E-A947-70E740481C1C}">
                <a14:useLocalDpi xmlns:a14="http://schemas.microsoft.com/office/drawing/2010/main" val="0"/>
              </a:ext>
            </a:extLst>
          </a:blip>
          <a:srcRect t="13318" b="19634"/>
          <a:stretch/>
        </p:blipFill>
        <p:spPr bwMode="auto">
          <a:xfrm>
            <a:off x="4070153" y="3501008"/>
            <a:ext cx="6350000" cy="2835555"/>
          </a:xfrm>
          <a:prstGeom prst="rect">
            <a:avLst/>
          </a:prstGeom>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29733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6408712"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a:t>
            </a:r>
            <a:r>
              <a:rPr lang="zh-CN" altLang="en-US" sz="2400" dirty="0" smtClean="0">
                <a:solidFill>
                  <a:srgbClr val="00BD3C"/>
                </a:solidFill>
              </a:rPr>
              <a:t>书→ </a:t>
            </a:r>
            <a:r>
              <a:rPr lang="en-US" altLang="zh-CN" sz="1800" dirty="0"/>
              <a:t>1</a:t>
            </a:r>
            <a:r>
              <a:rPr lang="zh-CN" altLang="en-US" sz="1800" dirty="0" smtClean="0"/>
              <a:t>）标题</a:t>
            </a:r>
            <a:endParaRPr lang="en-US" altLang="zh-CN" sz="1800" dirty="0"/>
          </a:p>
        </p:txBody>
      </p:sp>
      <p:grpSp>
        <p:nvGrpSpPr>
          <p:cNvPr id="2" name="组合 1"/>
          <p:cNvGrpSpPr/>
          <p:nvPr/>
        </p:nvGrpSpPr>
        <p:grpSpPr>
          <a:xfrm>
            <a:off x="3433291" y="1916832"/>
            <a:ext cx="7344816" cy="4608512"/>
            <a:chOff x="3433291" y="1916832"/>
            <a:chExt cx="7344816" cy="4608512"/>
          </a:xfrm>
        </p:grpSpPr>
        <p:sp>
          <p:nvSpPr>
            <p:cNvPr id="11" name="等腰三角形 10"/>
            <p:cNvSpPr/>
            <p:nvPr/>
          </p:nvSpPr>
          <p:spPr>
            <a:xfrm>
              <a:off x="3433291" y="4770514"/>
              <a:ext cx="432048" cy="21602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等腰三角形 12"/>
            <p:cNvSpPr/>
            <p:nvPr/>
          </p:nvSpPr>
          <p:spPr>
            <a:xfrm>
              <a:off x="3433291" y="3330354"/>
              <a:ext cx="432048" cy="21602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p:cNvSpPr/>
            <p:nvPr/>
          </p:nvSpPr>
          <p:spPr>
            <a:xfrm>
              <a:off x="3433291" y="2034210"/>
              <a:ext cx="432048" cy="21602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p:cNvSpPr/>
            <p:nvPr/>
          </p:nvSpPr>
          <p:spPr>
            <a:xfrm>
              <a:off x="3577307" y="1916832"/>
              <a:ext cx="7200800" cy="4608512"/>
            </a:xfrm>
            <a:prstGeom prst="rect">
              <a:avLst/>
            </a:prstGeom>
            <a:solidFill>
              <a:srgbClr val="F2F2F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2"/>
            <p:cNvSpPr/>
            <p:nvPr/>
          </p:nvSpPr>
          <p:spPr>
            <a:xfrm>
              <a:off x="3433291" y="2250234"/>
              <a:ext cx="3456384" cy="432048"/>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rgbClr val="76B5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dirty="0" smtClean="0">
                  <a:solidFill>
                    <a:schemeClr val="bg1"/>
                  </a:solidFill>
                  <a:latin typeface="微软雅黑" pitchFamily="34" charset="-122"/>
                  <a:ea typeface="微软雅黑" pitchFamily="34" charset="-122"/>
                </a:rPr>
                <a:t>01 </a:t>
              </a:r>
              <a:r>
                <a:rPr lang="zh-CN" altLang="en-US" sz="2000" dirty="0" smtClean="0">
                  <a:solidFill>
                    <a:schemeClr val="bg1"/>
                  </a:solidFill>
                  <a:latin typeface="微软雅黑" pitchFamily="34" charset="-122"/>
                  <a:ea typeface="微软雅黑" pitchFamily="34" charset="-122"/>
                </a:rPr>
                <a:t>全称</a:t>
              </a:r>
              <a:r>
                <a:rPr lang="zh-CN" altLang="en-US" sz="2000" dirty="0">
                  <a:solidFill>
                    <a:schemeClr val="bg1"/>
                  </a:solidFill>
                  <a:latin typeface="微软雅黑" pitchFamily="34" charset="-122"/>
                  <a:ea typeface="微软雅黑" pitchFamily="34" charset="-122"/>
                </a:rPr>
                <a:t>标题</a:t>
              </a:r>
            </a:p>
          </p:txBody>
        </p:sp>
        <p:sp>
          <p:nvSpPr>
            <p:cNvPr id="17" name="TextBox 16"/>
            <p:cNvSpPr txBox="1"/>
            <p:nvPr/>
          </p:nvSpPr>
          <p:spPr>
            <a:xfrm>
              <a:off x="3850241" y="2754290"/>
              <a:ext cx="6711842" cy="625171"/>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全称标题包括以下四项：制定计划的单位名称、计划的适用时间、计划的内容范围和计划的种类。如</a:t>
              </a:r>
              <a:r>
                <a:rPr lang="en-US" altLang="zh-CN" sz="1400" dirty="0">
                  <a:solidFill>
                    <a:schemeClr val="tx1">
                      <a:lumMod val="50000"/>
                      <a:lumOff val="50000"/>
                    </a:schemeClr>
                  </a:solidFill>
                  <a:latin typeface="微软雅黑" pitchFamily="34" charset="-122"/>
                  <a:ea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公司</a:t>
              </a:r>
              <a:r>
                <a:rPr lang="en-US" altLang="zh-CN" sz="1400" dirty="0">
                  <a:solidFill>
                    <a:schemeClr val="tx1">
                      <a:lumMod val="50000"/>
                      <a:lumOff val="50000"/>
                    </a:schemeClr>
                  </a:solidFill>
                  <a:latin typeface="微软雅黑" pitchFamily="34" charset="-122"/>
                  <a:ea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部门</a:t>
              </a:r>
              <a:r>
                <a:rPr lang="en-US" altLang="zh-CN" sz="1400" dirty="0">
                  <a:solidFill>
                    <a:schemeClr val="tx1">
                      <a:lumMod val="50000"/>
                      <a:lumOff val="50000"/>
                    </a:schemeClr>
                  </a:solidFill>
                  <a:latin typeface="微软雅黑" pitchFamily="34" charset="-122"/>
                  <a:ea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年营销工作计划</a:t>
              </a:r>
              <a:r>
                <a:rPr lang="en-US" altLang="zh-CN" sz="1400" dirty="0">
                  <a:solidFill>
                    <a:schemeClr val="tx1">
                      <a:lumMod val="50000"/>
                      <a:lumOff val="50000"/>
                    </a:schemeClr>
                  </a:solidFill>
                  <a:latin typeface="微软雅黑" pitchFamily="34" charset="-122"/>
                  <a:ea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endParaRPr>
            </a:p>
          </p:txBody>
        </p:sp>
        <p:sp>
          <p:nvSpPr>
            <p:cNvPr id="18" name="矩形 2"/>
            <p:cNvSpPr/>
            <p:nvPr/>
          </p:nvSpPr>
          <p:spPr>
            <a:xfrm>
              <a:off x="3433291" y="3546378"/>
              <a:ext cx="3456384" cy="432048"/>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rgbClr val="76B5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dirty="0" smtClean="0">
                  <a:solidFill>
                    <a:schemeClr val="bg1"/>
                  </a:solidFill>
                  <a:latin typeface="微软雅黑" pitchFamily="34" charset="-122"/>
                  <a:ea typeface="微软雅黑" pitchFamily="34" charset="-122"/>
                </a:rPr>
                <a:t>02</a:t>
              </a:r>
              <a:r>
                <a:rPr lang="en-US" altLang="zh-CN" sz="2000" dirty="0" smtClean="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简称</a:t>
              </a:r>
              <a:r>
                <a:rPr lang="zh-CN" altLang="en-US" sz="2000" dirty="0" smtClean="0">
                  <a:solidFill>
                    <a:schemeClr val="bg1"/>
                  </a:solidFill>
                  <a:latin typeface="微软雅黑" pitchFamily="34" charset="-122"/>
                  <a:ea typeface="微软雅黑" pitchFamily="34" charset="-122"/>
                </a:rPr>
                <a:t>标题</a:t>
              </a:r>
              <a:endParaRPr lang="zh-CN" altLang="en-US" sz="2000" dirty="0">
                <a:solidFill>
                  <a:schemeClr val="bg1"/>
                </a:solidFill>
                <a:latin typeface="微软雅黑" pitchFamily="34" charset="-122"/>
                <a:ea typeface="微软雅黑" pitchFamily="34" charset="-122"/>
              </a:endParaRPr>
            </a:p>
          </p:txBody>
        </p:sp>
        <p:sp>
          <p:nvSpPr>
            <p:cNvPr id="19" name="TextBox 18"/>
            <p:cNvSpPr txBox="1"/>
            <p:nvPr/>
          </p:nvSpPr>
          <p:spPr>
            <a:xfrm>
              <a:off x="3850241" y="4122442"/>
              <a:ext cx="6711842" cy="652486"/>
            </a:xfrm>
            <a:prstGeom prst="rect">
              <a:avLst/>
            </a:prstGeom>
            <a:noFill/>
          </p:spPr>
          <p:txBody>
            <a:bodyPr wrap="square" rtlCol="0">
              <a:spAutoFit/>
            </a:bodyPr>
            <a:lstStyle/>
            <a:p>
              <a:pPr>
                <a:lnSpc>
                  <a:spcPct val="130000"/>
                </a:lnSpc>
              </a:pPr>
              <a:r>
                <a:rPr lang="zh-CN" altLang="en-US" sz="1400" dirty="0" smtClean="0">
                  <a:solidFill>
                    <a:schemeClr val="tx1">
                      <a:lumMod val="50000"/>
                      <a:lumOff val="50000"/>
                    </a:schemeClr>
                  </a:solidFill>
                  <a:latin typeface="微软雅黑" pitchFamily="34" charset="-122"/>
                  <a:ea typeface="微软雅黑" pitchFamily="34" charset="-122"/>
                </a:rPr>
                <a:t>全称</a:t>
              </a:r>
              <a:r>
                <a:rPr lang="zh-CN" altLang="en-US" sz="1400" dirty="0">
                  <a:solidFill>
                    <a:schemeClr val="tx1">
                      <a:lumMod val="50000"/>
                      <a:lumOff val="50000"/>
                    </a:schemeClr>
                  </a:solidFill>
                  <a:latin typeface="微软雅黑" pitchFamily="34" charset="-122"/>
                  <a:ea typeface="微软雅黑" pitchFamily="34" charset="-122"/>
                </a:rPr>
                <a:t>标题的</a:t>
              </a:r>
              <a:r>
                <a:rPr lang="zh-CN" altLang="en-US" sz="1400" dirty="0" smtClean="0">
                  <a:solidFill>
                    <a:schemeClr val="tx1">
                      <a:lumMod val="50000"/>
                      <a:lumOff val="50000"/>
                    </a:schemeClr>
                  </a:solidFill>
                  <a:latin typeface="微软雅黑" pitchFamily="34" charset="-122"/>
                  <a:ea typeface="微软雅黑" pitchFamily="34" charset="-122"/>
                </a:rPr>
                <a:t>简略。</a:t>
              </a:r>
              <a:r>
                <a:rPr lang="zh-CN" altLang="en-US" sz="1400" dirty="0">
                  <a:solidFill>
                    <a:schemeClr val="tx1">
                      <a:lumMod val="50000"/>
                      <a:lumOff val="50000"/>
                    </a:schemeClr>
                  </a:solidFill>
                  <a:latin typeface="微软雅黑" pitchFamily="34" charset="-122"/>
                  <a:ea typeface="微软雅黑" pitchFamily="34" charset="-122"/>
                </a:rPr>
                <a:t>有的省略时限，如</a:t>
              </a:r>
              <a:r>
                <a:rPr lang="en-US" altLang="zh-CN" sz="1400" dirty="0">
                  <a:solidFill>
                    <a:schemeClr val="tx1">
                      <a:lumMod val="50000"/>
                      <a:lumOff val="50000"/>
                    </a:schemeClr>
                  </a:solidFill>
                  <a:latin typeface="微软雅黑" pitchFamily="34" charset="-122"/>
                  <a:ea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公司营销方案</a:t>
              </a:r>
              <a:r>
                <a:rPr lang="en-US" altLang="zh-CN" sz="1400" dirty="0">
                  <a:solidFill>
                    <a:schemeClr val="tx1">
                      <a:lumMod val="50000"/>
                      <a:lumOff val="50000"/>
                    </a:schemeClr>
                  </a:solidFill>
                  <a:latin typeface="微软雅黑" pitchFamily="34" charset="-122"/>
                  <a:ea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 有的省略单位，如</a:t>
              </a:r>
              <a:r>
                <a:rPr lang="en-US" altLang="zh-CN" sz="1400" dirty="0">
                  <a:solidFill>
                    <a:schemeClr val="tx1">
                      <a:lumMod val="50000"/>
                      <a:lumOff val="50000"/>
                    </a:schemeClr>
                  </a:solidFill>
                  <a:latin typeface="微软雅黑" pitchFamily="34" charset="-122"/>
                  <a:ea typeface="微软雅黑" pitchFamily="34" charset="-122"/>
                </a:rPr>
                <a:t>《2012</a:t>
              </a:r>
              <a:r>
                <a:rPr lang="zh-CN" altLang="en-US" sz="1400" dirty="0" smtClean="0">
                  <a:solidFill>
                    <a:schemeClr val="tx1">
                      <a:lumMod val="50000"/>
                      <a:lumOff val="50000"/>
                    </a:schemeClr>
                  </a:solidFill>
                  <a:latin typeface="微软雅黑" pitchFamily="34" charset="-122"/>
                  <a:ea typeface="微软雅黑" pitchFamily="34" charset="-122"/>
                </a:rPr>
                <a:t>年度工作</a:t>
              </a:r>
              <a:r>
                <a:rPr lang="zh-CN" altLang="en-US" sz="1400" dirty="0">
                  <a:solidFill>
                    <a:schemeClr val="tx1">
                      <a:lumMod val="50000"/>
                      <a:lumOff val="50000"/>
                    </a:schemeClr>
                  </a:solidFill>
                  <a:latin typeface="微软雅黑" pitchFamily="34" charset="-122"/>
                  <a:ea typeface="微软雅黑" pitchFamily="34" charset="-122"/>
                </a:rPr>
                <a:t>要点</a:t>
              </a:r>
              <a:r>
                <a:rPr lang="en-US" altLang="zh-CN" sz="1400" dirty="0">
                  <a:solidFill>
                    <a:schemeClr val="tx1">
                      <a:lumMod val="50000"/>
                      <a:lumOff val="50000"/>
                    </a:schemeClr>
                  </a:solidFill>
                  <a:latin typeface="微软雅黑" pitchFamily="34" charset="-122"/>
                  <a:ea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 有的省略单位和时限，如</a:t>
              </a:r>
              <a:r>
                <a:rPr lang="en-US" altLang="zh-CN" sz="1400" dirty="0">
                  <a:solidFill>
                    <a:schemeClr val="tx1">
                      <a:lumMod val="50000"/>
                      <a:lumOff val="50000"/>
                    </a:schemeClr>
                  </a:solidFill>
                  <a:latin typeface="微软雅黑" pitchFamily="34" charset="-122"/>
                  <a:ea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毕业生就业工作计划</a:t>
              </a:r>
              <a:r>
                <a:rPr lang="en-US" altLang="zh-CN" sz="1400" dirty="0">
                  <a:solidFill>
                    <a:schemeClr val="tx1">
                      <a:lumMod val="50000"/>
                      <a:lumOff val="50000"/>
                    </a:schemeClr>
                  </a:solidFill>
                  <a:latin typeface="微软雅黑" pitchFamily="34" charset="-122"/>
                  <a:ea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endParaRPr>
            </a:p>
          </p:txBody>
        </p:sp>
        <p:sp>
          <p:nvSpPr>
            <p:cNvPr id="20" name="矩形 2"/>
            <p:cNvSpPr/>
            <p:nvPr/>
          </p:nvSpPr>
          <p:spPr>
            <a:xfrm>
              <a:off x="3433291" y="4986538"/>
              <a:ext cx="3456384" cy="432048"/>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rgbClr val="76B5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dirty="0" smtClean="0">
                  <a:solidFill>
                    <a:schemeClr val="bg1"/>
                  </a:solidFill>
                  <a:latin typeface="微软雅黑" pitchFamily="34" charset="-122"/>
                  <a:ea typeface="微软雅黑" pitchFamily="34" charset="-122"/>
                </a:rPr>
                <a:t>03 </a:t>
              </a:r>
              <a:r>
                <a:rPr lang="zh-CN" altLang="en-US" sz="2000" dirty="0" smtClean="0">
                  <a:solidFill>
                    <a:schemeClr val="bg1"/>
                  </a:solidFill>
                  <a:latin typeface="微软雅黑" pitchFamily="34" charset="-122"/>
                  <a:ea typeface="微软雅黑" pitchFamily="34" charset="-122"/>
                </a:rPr>
                <a:t>文章</a:t>
              </a:r>
              <a:r>
                <a:rPr lang="zh-CN" altLang="en-US" sz="2000" dirty="0">
                  <a:solidFill>
                    <a:schemeClr val="bg1"/>
                  </a:solidFill>
                  <a:latin typeface="微软雅黑" pitchFamily="34" charset="-122"/>
                  <a:ea typeface="微软雅黑" pitchFamily="34" charset="-122"/>
                </a:rPr>
                <a:t>式标题</a:t>
              </a:r>
            </a:p>
          </p:txBody>
        </p:sp>
        <p:sp>
          <p:nvSpPr>
            <p:cNvPr id="21" name="TextBox 20"/>
            <p:cNvSpPr txBox="1"/>
            <p:nvPr/>
          </p:nvSpPr>
          <p:spPr>
            <a:xfrm>
              <a:off x="3850241" y="5548088"/>
              <a:ext cx="6711842" cy="905248"/>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文章式标题按照计划的内容或要达到的目标制定。如</a:t>
              </a:r>
              <a:r>
                <a:rPr lang="en-US" altLang="zh-CN" sz="1400" dirty="0">
                  <a:solidFill>
                    <a:schemeClr val="tx1">
                      <a:lumMod val="50000"/>
                      <a:lumOff val="50000"/>
                    </a:schemeClr>
                  </a:solidFill>
                  <a:latin typeface="微软雅黑" pitchFamily="34" charset="-122"/>
                  <a:ea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rPr>
                <a:t>为实现本公司</a:t>
              </a:r>
              <a:r>
                <a:rPr lang="en-US" altLang="zh-CN" sz="1400" dirty="0">
                  <a:solidFill>
                    <a:schemeClr val="tx1">
                      <a:lumMod val="50000"/>
                      <a:lumOff val="50000"/>
                    </a:schemeClr>
                  </a:solidFill>
                  <a:latin typeface="微软雅黑" pitchFamily="34" charset="-122"/>
                  <a:ea typeface="微软雅黑" pitchFamily="34" charset="-122"/>
                </a:rPr>
                <a:t>2012</a:t>
              </a:r>
              <a:r>
                <a:rPr lang="zh-CN" altLang="en-US" sz="1400" dirty="0">
                  <a:solidFill>
                    <a:schemeClr val="tx1">
                      <a:lumMod val="50000"/>
                      <a:lumOff val="50000"/>
                    </a:schemeClr>
                  </a:solidFill>
                  <a:latin typeface="微软雅黑" pitchFamily="34" charset="-122"/>
                  <a:ea typeface="微软雅黑" pitchFamily="34" charset="-122"/>
                </a:rPr>
                <a:t>年创利</a:t>
              </a:r>
              <a:r>
                <a:rPr lang="en-US" altLang="zh-CN" sz="1400" dirty="0">
                  <a:solidFill>
                    <a:schemeClr val="tx1">
                      <a:lumMod val="50000"/>
                      <a:lumOff val="50000"/>
                    </a:schemeClr>
                  </a:solidFill>
                  <a:latin typeface="微软雅黑" pitchFamily="34" charset="-122"/>
                  <a:ea typeface="微软雅黑" pitchFamily="34" charset="-122"/>
                </a:rPr>
                <a:t>5000</a:t>
              </a:r>
              <a:r>
                <a:rPr lang="zh-CN" altLang="en-US" sz="1400" dirty="0">
                  <a:solidFill>
                    <a:schemeClr val="tx1">
                      <a:lumMod val="50000"/>
                      <a:lumOff val="50000"/>
                    </a:schemeClr>
                  </a:solidFill>
                  <a:latin typeface="微软雅黑" pitchFamily="34" charset="-122"/>
                  <a:ea typeface="微软雅黑" pitchFamily="34" charset="-122"/>
                </a:rPr>
                <a:t>万元而奋斗</a:t>
              </a:r>
              <a:r>
                <a:rPr lang="en-US" altLang="zh-CN" sz="1400" dirty="0">
                  <a:solidFill>
                    <a:schemeClr val="tx1">
                      <a:lumMod val="50000"/>
                      <a:lumOff val="50000"/>
                    </a:schemeClr>
                  </a:solidFill>
                  <a:latin typeface="微软雅黑" pitchFamily="34" charset="-122"/>
                  <a:ea typeface="微软雅黑" pitchFamily="34" charset="-122"/>
                </a:rPr>
                <a:t>》 </a:t>
              </a:r>
              <a:r>
                <a:rPr lang="zh-CN" altLang="en-US" sz="1400" dirty="0">
                  <a:solidFill>
                    <a:schemeClr val="tx1">
                      <a:lumMod val="50000"/>
                      <a:lumOff val="50000"/>
                    </a:schemeClr>
                  </a:solidFill>
                  <a:latin typeface="微软雅黑" pitchFamily="34" charset="-122"/>
                  <a:ea typeface="微软雅黑" pitchFamily="34" charset="-122"/>
                </a:rPr>
                <a:t>若计划尚未经批准，则在标题后或正下方注明其成熟度，如“草案”、“讨论稿”字样，并加上圆括号。</a:t>
              </a:r>
              <a:endParaRPr lang="en-US" altLang="zh-CN" sz="1400" dirty="0" smtClean="0">
                <a:solidFill>
                  <a:schemeClr val="tx1">
                    <a:lumMod val="50000"/>
                    <a:lumOff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814613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6408712"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a:t>
            </a:r>
            <a:r>
              <a:rPr lang="zh-CN" altLang="en-US" sz="2400" dirty="0" smtClean="0">
                <a:solidFill>
                  <a:srgbClr val="00BD3C"/>
                </a:solidFill>
              </a:rPr>
              <a:t>书→ </a:t>
            </a:r>
            <a:r>
              <a:rPr lang="en-US" altLang="zh-CN" sz="1800" dirty="0" smtClean="0"/>
              <a:t>2</a:t>
            </a:r>
            <a:r>
              <a:rPr lang="zh-CN" altLang="en-US" sz="1800" dirty="0" smtClean="0"/>
              <a:t>）</a:t>
            </a:r>
            <a:r>
              <a:rPr lang="zh-CN" altLang="en-US" sz="1800" dirty="0"/>
              <a:t>正文</a:t>
            </a:r>
            <a:endParaRPr lang="en-US" altLang="zh-CN" sz="1800" dirty="0"/>
          </a:p>
        </p:txBody>
      </p:sp>
      <p:grpSp>
        <p:nvGrpSpPr>
          <p:cNvPr id="64" name="深色1"/>
          <p:cNvGrpSpPr/>
          <p:nvPr/>
        </p:nvGrpSpPr>
        <p:grpSpPr>
          <a:xfrm>
            <a:off x="3436882" y="3203451"/>
            <a:ext cx="2558493" cy="604800"/>
            <a:chOff x="1516381" y="1647128"/>
            <a:chExt cx="1886034" cy="604800"/>
          </a:xfrm>
        </p:grpSpPr>
        <p:grpSp>
          <p:nvGrpSpPr>
            <p:cNvPr id="65" name="组合 64"/>
            <p:cNvGrpSpPr/>
            <p:nvPr/>
          </p:nvGrpSpPr>
          <p:grpSpPr>
            <a:xfrm>
              <a:off x="1516381" y="1647128"/>
              <a:ext cx="1886034" cy="604800"/>
              <a:chOff x="1985713" y="1196752"/>
              <a:chExt cx="361172" cy="353896"/>
            </a:xfrm>
          </p:grpSpPr>
          <p:sp>
            <p:nvSpPr>
              <p:cNvPr id="67" name="Rectangle 22"/>
              <p:cNvSpPr>
                <a:spLocks noChangeArrowheads="1"/>
              </p:cNvSpPr>
              <p:nvPr/>
            </p:nvSpPr>
            <p:spPr bwMode="auto">
              <a:xfrm>
                <a:off x="1985713" y="1196752"/>
                <a:ext cx="361172" cy="353896"/>
              </a:xfrm>
              <a:prstGeom prst="round2SameRect">
                <a:avLst/>
              </a:prstGeom>
              <a:gradFill rotWithShape="1">
                <a:gsLst>
                  <a:gs pos="0">
                    <a:srgbClr val="6DAA2D"/>
                  </a:gs>
                  <a:gs pos="100000">
                    <a:srgbClr val="6DAA2D">
                      <a:lumMod val="60000"/>
                      <a:lumOff val="40000"/>
                    </a:srgb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68" name="AutoShape 10"/>
              <p:cNvSpPr>
                <a:spLocks noChangeArrowheads="1"/>
              </p:cNvSpPr>
              <p:nvPr/>
            </p:nvSpPr>
            <p:spPr bwMode="auto">
              <a:xfrm>
                <a:off x="1985713" y="1196752"/>
                <a:ext cx="353000" cy="182522"/>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6DAA2D">
                      <a:lumMod val="60000"/>
                      <a:lumOff val="40000"/>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66" name="TextBox 65"/>
            <p:cNvSpPr txBox="1"/>
            <p:nvPr/>
          </p:nvSpPr>
          <p:spPr>
            <a:xfrm>
              <a:off x="1681713" y="1750637"/>
              <a:ext cx="1548237" cy="369332"/>
            </a:xfrm>
            <a:prstGeom prst="rect">
              <a:avLst/>
            </a:prstGeom>
            <a:noFill/>
          </p:spPr>
          <p:txBody>
            <a:bodyPr wrap="none" rtlCol="0">
              <a:spAutoFit/>
            </a:bodyPr>
            <a:lstStyle/>
            <a:p>
              <a:pPr lvl="0" algn="ctr">
                <a:defRPr/>
              </a:pPr>
              <a:r>
                <a:rPr lang="zh-CN" altLang="en-US" b="1" kern="0" dirty="0">
                  <a:solidFill>
                    <a:sysClr val="window" lastClr="FFFFFF"/>
                  </a:solidFill>
                  <a:latin typeface="微软雅黑" pitchFamily="34" charset="-122"/>
                  <a:ea typeface="微软雅黑" pitchFamily="34" charset="-122"/>
                </a:rPr>
                <a:t>前言（指导思想） </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69" name="文本1"/>
          <p:cNvGrpSpPr/>
          <p:nvPr/>
        </p:nvGrpSpPr>
        <p:grpSpPr>
          <a:xfrm>
            <a:off x="3436882" y="3817776"/>
            <a:ext cx="2544222" cy="1843472"/>
            <a:chOff x="1504506" y="2261453"/>
            <a:chExt cx="1875514" cy="1843472"/>
          </a:xfrm>
        </p:grpSpPr>
        <p:sp>
          <p:nvSpPr>
            <p:cNvPr id="70" name="矩形 69"/>
            <p:cNvSpPr/>
            <p:nvPr/>
          </p:nvSpPr>
          <p:spPr>
            <a:xfrm>
              <a:off x="1515026" y="2261453"/>
              <a:ext cx="1864994" cy="1671603"/>
            </a:xfrm>
            <a:prstGeom prst="rect">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lstStyle/>
            <a:p>
              <a:pPr marL="176213" lvl="1" indent="-171450">
                <a:lnSpc>
                  <a:spcPct val="150000"/>
                </a:lnSpc>
                <a:buFont typeface="Arial" pitchFamily="34" charset="0"/>
                <a:buChar char="•"/>
              </a:pPr>
              <a:endParaRPr lang="zh-CN" altLang="en-US" sz="1400" dirty="0">
                <a:solidFill>
                  <a:srgbClr val="888888"/>
                </a:solidFill>
                <a:latin typeface="微软雅黑" pitchFamily="34" charset="-122"/>
                <a:ea typeface="微软雅黑" pitchFamily="34" charset="-122"/>
              </a:endParaRPr>
            </a:p>
          </p:txBody>
        </p:sp>
        <p:sp>
          <p:nvSpPr>
            <p:cNvPr id="71" name="AutoShape 20"/>
            <p:cNvSpPr>
              <a:spLocks noChangeArrowheads="1"/>
            </p:cNvSpPr>
            <p:nvPr/>
          </p:nvSpPr>
          <p:spPr bwMode="auto">
            <a:xfrm>
              <a:off x="1504506" y="3933056"/>
              <a:ext cx="1875514" cy="171869"/>
            </a:xfrm>
            <a:custGeom>
              <a:avLst/>
              <a:gdLst>
                <a:gd name="T0" fmla="*/ 856 w 21600"/>
                <a:gd name="T1" fmla="*/ 1 h 21600"/>
                <a:gd name="T2" fmla="*/ 439 w 21600"/>
                <a:gd name="T3" fmla="*/ 2 h 21600"/>
                <a:gd name="T4" fmla="*/ 22 w 21600"/>
                <a:gd name="T5" fmla="*/ 1 h 21600"/>
                <a:gd name="T6" fmla="*/ 43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72" name="深色2"/>
          <p:cNvGrpSpPr/>
          <p:nvPr/>
        </p:nvGrpSpPr>
        <p:grpSpPr>
          <a:xfrm>
            <a:off x="6152284" y="3203451"/>
            <a:ext cx="2558493" cy="604800"/>
            <a:chOff x="1516381" y="1647128"/>
            <a:chExt cx="1886034" cy="604800"/>
          </a:xfrm>
        </p:grpSpPr>
        <p:grpSp>
          <p:nvGrpSpPr>
            <p:cNvPr id="73" name="组合 72"/>
            <p:cNvGrpSpPr/>
            <p:nvPr/>
          </p:nvGrpSpPr>
          <p:grpSpPr>
            <a:xfrm>
              <a:off x="1516381" y="1647128"/>
              <a:ext cx="1886034" cy="604800"/>
              <a:chOff x="1985713" y="1196752"/>
              <a:chExt cx="361172" cy="353896"/>
            </a:xfrm>
          </p:grpSpPr>
          <p:sp>
            <p:nvSpPr>
              <p:cNvPr id="75" name="Rectangle 22"/>
              <p:cNvSpPr>
                <a:spLocks noChangeArrowheads="1"/>
              </p:cNvSpPr>
              <p:nvPr/>
            </p:nvSpPr>
            <p:spPr bwMode="auto">
              <a:xfrm>
                <a:off x="1985713" y="1196752"/>
                <a:ext cx="361172" cy="353896"/>
              </a:xfrm>
              <a:prstGeom prst="round2SameRect">
                <a:avLst/>
              </a:prstGeom>
              <a:gradFill rotWithShape="1">
                <a:gsLst>
                  <a:gs pos="0">
                    <a:srgbClr val="6DAA2D"/>
                  </a:gs>
                  <a:gs pos="100000">
                    <a:srgbClr val="6DAA2D">
                      <a:lumMod val="60000"/>
                      <a:lumOff val="40000"/>
                    </a:srgb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76" name="AutoShape 10"/>
              <p:cNvSpPr>
                <a:spLocks noChangeArrowheads="1"/>
              </p:cNvSpPr>
              <p:nvPr/>
            </p:nvSpPr>
            <p:spPr bwMode="auto">
              <a:xfrm>
                <a:off x="1985713" y="1196752"/>
                <a:ext cx="353000" cy="182522"/>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6DAA2D">
                      <a:lumMod val="60000"/>
                      <a:lumOff val="40000"/>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74" name="TextBox 73"/>
            <p:cNvSpPr txBox="1"/>
            <p:nvPr/>
          </p:nvSpPr>
          <p:spPr>
            <a:xfrm>
              <a:off x="1707118" y="1750637"/>
              <a:ext cx="1497424" cy="369332"/>
            </a:xfrm>
            <a:prstGeom prst="rect">
              <a:avLst/>
            </a:prstGeom>
            <a:noFill/>
          </p:spPr>
          <p:txBody>
            <a:bodyPr wrap="none" rtlCol="0">
              <a:spAutoFit/>
            </a:bodyPr>
            <a:lstStyle/>
            <a:p>
              <a:pPr lvl="0" algn="ctr">
                <a:defRPr/>
              </a:pPr>
              <a:r>
                <a:rPr lang="zh-CN" altLang="en-US" b="1" kern="0" dirty="0">
                  <a:solidFill>
                    <a:sysClr val="window" lastClr="FFFFFF"/>
                  </a:solidFill>
                  <a:latin typeface="微软雅黑" pitchFamily="34" charset="-122"/>
                  <a:ea typeface="微软雅黑" pitchFamily="34" charset="-122"/>
                </a:rPr>
                <a:t>主体（计划事项）</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77" name="文本2"/>
          <p:cNvGrpSpPr/>
          <p:nvPr/>
        </p:nvGrpSpPr>
        <p:grpSpPr>
          <a:xfrm>
            <a:off x="6152284" y="3817776"/>
            <a:ext cx="2544222" cy="1843472"/>
            <a:chOff x="1504506" y="2261453"/>
            <a:chExt cx="1875514" cy="1843472"/>
          </a:xfrm>
        </p:grpSpPr>
        <p:sp>
          <p:nvSpPr>
            <p:cNvPr id="78" name="矩形 77"/>
            <p:cNvSpPr/>
            <p:nvPr/>
          </p:nvSpPr>
          <p:spPr>
            <a:xfrm>
              <a:off x="1515026" y="2261453"/>
              <a:ext cx="1864994" cy="1671603"/>
            </a:xfrm>
            <a:prstGeom prst="rect">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lstStyle/>
            <a:p>
              <a:pPr marL="176213" lvl="1" indent="-171450">
                <a:lnSpc>
                  <a:spcPct val="150000"/>
                </a:lnSpc>
                <a:buFont typeface="Arial" pitchFamily="34" charset="0"/>
                <a:buChar char="•"/>
              </a:pPr>
              <a:endParaRPr lang="zh-CN" altLang="en-US" sz="1400" dirty="0">
                <a:solidFill>
                  <a:srgbClr val="888888"/>
                </a:solidFill>
                <a:latin typeface="微软雅黑" pitchFamily="34" charset="-122"/>
                <a:ea typeface="微软雅黑" pitchFamily="34" charset="-122"/>
              </a:endParaRPr>
            </a:p>
          </p:txBody>
        </p:sp>
        <p:sp>
          <p:nvSpPr>
            <p:cNvPr id="79" name="AutoShape 20"/>
            <p:cNvSpPr>
              <a:spLocks noChangeArrowheads="1"/>
            </p:cNvSpPr>
            <p:nvPr/>
          </p:nvSpPr>
          <p:spPr bwMode="auto">
            <a:xfrm>
              <a:off x="1504506" y="3933056"/>
              <a:ext cx="1875514" cy="171869"/>
            </a:xfrm>
            <a:custGeom>
              <a:avLst/>
              <a:gdLst>
                <a:gd name="T0" fmla="*/ 856 w 21600"/>
                <a:gd name="T1" fmla="*/ 1 h 21600"/>
                <a:gd name="T2" fmla="*/ 439 w 21600"/>
                <a:gd name="T3" fmla="*/ 2 h 21600"/>
                <a:gd name="T4" fmla="*/ 22 w 21600"/>
                <a:gd name="T5" fmla="*/ 1 h 21600"/>
                <a:gd name="T6" fmla="*/ 43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80" name="深色3"/>
          <p:cNvGrpSpPr/>
          <p:nvPr/>
        </p:nvGrpSpPr>
        <p:grpSpPr>
          <a:xfrm>
            <a:off x="8867686" y="3203451"/>
            <a:ext cx="2558493" cy="604800"/>
            <a:chOff x="1516381" y="1647128"/>
            <a:chExt cx="1886034" cy="604800"/>
          </a:xfrm>
        </p:grpSpPr>
        <p:grpSp>
          <p:nvGrpSpPr>
            <p:cNvPr id="81" name="组合 80"/>
            <p:cNvGrpSpPr/>
            <p:nvPr/>
          </p:nvGrpSpPr>
          <p:grpSpPr>
            <a:xfrm>
              <a:off x="1516381" y="1647128"/>
              <a:ext cx="1886034" cy="604800"/>
              <a:chOff x="1985713" y="1196752"/>
              <a:chExt cx="361172" cy="353896"/>
            </a:xfrm>
          </p:grpSpPr>
          <p:sp>
            <p:nvSpPr>
              <p:cNvPr id="83" name="Rectangle 22"/>
              <p:cNvSpPr>
                <a:spLocks noChangeArrowheads="1"/>
              </p:cNvSpPr>
              <p:nvPr/>
            </p:nvSpPr>
            <p:spPr bwMode="auto">
              <a:xfrm>
                <a:off x="1985713" y="1196752"/>
                <a:ext cx="361172" cy="353896"/>
              </a:xfrm>
              <a:prstGeom prst="round2SameRect">
                <a:avLst/>
              </a:prstGeom>
              <a:gradFill rotWithShape="1">
                <a:gsLst>
                  <a:gs pos="0">
                    <a:srgbClr val="6DAA2D"/>
                  </a:gs>
                  <a:gs pos="100000">
                    <a:srgbClr val="6DAA2D">
                      <a:lumMod val="60000"/>
                      <a:lumOff val="40000"/>
                    </a:srgb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84" name="AutoShape 10"/>
              <p:cNvSpPr>
                <a:spLocks noChangeArrowheads="1"/>
              </p:cNvSpPr>
              <p:nvPr/>
            </p:nvSpPr>
            <p:spPr bwMode="auto">
              <a:xfrm>
                <a:off x="1985713" y="1196752"/>
                <a:ext cx="353000" cy="182522"/>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6DAA2D">
                      <a:lumMod val="60000"/>
                      <a:lumOff val="40000"/>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82" name="TextBox 81"/>
            <p:cNvSpPr txBox="1"/>
            <p:nvPr/>
          </p:nvSpPr>
          <p:spPr>
            <a:xfrm>
              <a:off x="1707118" y="1750637"/>
              <a:ext cx="1497424" cy="369332"/>
            </a:xfrm>
            <a:prstGeom prst="rect">
              <a:avLst/>
            </a:prstGeom>
            <a:noFill/>
          </p:spPr>
          <p:txBody>
            <a:bodyPr wrap="none" rtlCol="0">
              <a:spAutoFit/>
            </a:bodyPr>
            <a:lstStyle/>
            <a:p>
              <a:pPr lvl="0" algn="ctr">
                <a:defRPr/>
              </a:pPr>
              <a:r>
                <a:rPr lang="zh-CN" altLang="en-US" b="1" kern="0" dirty="0">
                  <a:solidFill>
                    <a:sysClr val="window" lastClr="FFFFFF"/>
                  </a:solidFill>
                  <a:latin typeface="微软雅黑" pitchFamily="34" charset="-122"/>
                  <a:ea typeface="微软雅黑" pitchFamily="34" charset="-122"/>
                </a:rPr>
                <a:t>结语（执行希望）</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85" name="文本3"/>
          <p:cNvGrpSpPr/>
          <p:nvPr/>
        </p:nvGrpSpPr>
        <p:grpSpPr>
          <a:xfrm>
            <a:off x="8867686" y="3817776"/>
            <a:ext cx="2544222" cy="1843472"/>
            <a:chOff x="1504506" y="2261453"/>
            <a:chExt cx="1875514" cy="1843472"/>
          </a:xfrm>
        </p:grpSpPr>
        <p:sp>
          <p:nvSpPr>
            <p:cNvPr id="86" name="矩形 85"/>
            <p:cNvSpPr/>
            <p:nvPr/>
          </p:nvSpPr>
          <p:spPr>
            <a:xfrm>
              <a:off x="1515026" y="2261453"/>
              <a:ext cx="1864994" cy="1671603"/>
            </a:xfrm>
            <a:prstGeom prst="rect">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lstStyle/>
            <a:p>
              <a:pPr marL="176213" lvl="1" indent="-171450">
                <a:lnSpc>
                  <a:spcPct val="150000"/>
                </a:lnSpc>
                <a:buFont typeface="Arial" pitchFamily="34" charset="0"/>
                <a:buChar char="•"/>
              </a:pPr>
              <a:endParaRPr lang="zh-CN" altLang="en-US" sz="1400" dirty="0">
                <a:solidFill>
                  <a:srgbClr val="888888"/>
                </a:solidFill>
                <a:latin typeface="微软雅黑" pitchFamily="34" charset="-122"/>
                <a:ea typeface="微软雅黑" pitchFamily="34" charset="-122"/>
              </a:endParaRPr>
            </a:p>
          </p:txBody>
        </p:sp>
        <p:sp>
          <p:nvSpPr>
            <p:cNvPr id="87" name="AutoShape 20"/>
            <p:cNvSpPr>
              <a:spLocks noChangeArrowheads="1"/>
            </p:cNvSpPr>
            <p:nvPr/>
          </p:nvSpPr>
          <p:spPr bwMode="auto">
            <a:xfrm>
              <a:off x="1504506" y="3933056"/>
              <a:ext cx="1875514" cy="171869"/>
            </a:xfrm>
            <a:custGeom>
              <a:avLst/>
              <a:gdLst>
                <a:gd name="T0" fmla="*/ 856 w 21600"/>
                <a:gd name="T1" fmla="*/ 1 h 21600"/>
                <a:gd name="T2" fmla="*/ 439 w 21600"/>
                <a:gd name="T3" fmla="*/ 2 h 21600"/>
                <a:gd name="T4" fmla="*/ 22 w 21600"/>
                <a:gd name="T5" fmla="*/ 1 h 21600"/>
                <a:gd name="T6" fmla="*/ 43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sp>
        <p:nvSpPr>
          <p:cNvPr id="88" name="TextBox 1"/>
          <p:cNvSpPr txBox="1"/>
          <p:nvPr/>
        </p:nvSpPr>
        <p:spPr>
          <a:xfrm>
            <a:off x="3433291" y="1988840"/>
            <a:ext cx="7344816" cy="399725"/>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正文一般由前言、主体和结语构成。</a:t>
            </a:r>
            <a:endParaRPr lang="zh-CN" altLang="en-US" sz="1600" b="1" dirty="0">
              <a:solidFill>
                <a:srgbClr val="78B832"/>
              </a:solidFill>
              <a:latin typeface="微软雅黑" pitchFamily="34" charset="-122"/>
              <a:ea typeface="微软雅黑" pitchFamily="34" charset="-122"/>
            </a:endParaRPr>
          </a:p>
        </p:txBody>
      </p:sp>
      <p:cxnSp>
        <p:nvCxnSpPr>
          <p:cNvPr id="89" name="直接连接符 88"/>
          <p:cNvCxnSpPr/>
          <p:nvPr/>
        </p:nvCxnSpPr>
        <p:spPr>
          <a:xfrm>
            <a:off x="10922123" y="1628800"/>
            <a:ext cx="447124"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1369247" y="1628800"/>
            <a:ext cx="0" cy="1486502"/>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36" name="TextBox 1"/>
          <p:cNvSpPr txBox="1"/>
          <p:nvPr/>
        </p:nvSpPr>
        <p:spPr>
          <a:xfrm>
            <a:off x="3503404" y="3902044"/>
            <a:ext cx="2448000" cy="1471172"/>
          </a:xfrm>
          <a:prstGeom prst="rect">
            <a:avLst/>
          </a:prstGeom>
          <a:noFill/>
        </p:spPr>
        <p:txBody>
          <a:bodyPr wrap="square" rtlCol="0">
            <a:spAutoFit/>
          </a:bodyPr>
          <a:lstStyle/>
          <a:p>
            <a:pPr>
              <a:lnSpc>
                <a:spcPct val="140000"/>
              </a:lnSpc>
            </a:pPr>
            <a:r>
              <a:rPr lang="zh-CN" altLang="en-US" sz="1600" dirty="0">
                <a:solidFill>
                  <a:schemeClr val="bg1">
                    <a:lumMod val="50000"/>
                  </a:schemeClr>
                </a:solidFill>
                <a:latin typeface="微软雅黑" pitchFamily="34" charset="-122"/>
                <a:ea typeface="微软雅黑" pitchFamily="34" charset="-122"/>
              </a:rPr>
              <a:t>前言是计划的总纲，回答项目“为什么做”和“能不能做”的问题，语言应准确鲜明，简练扼要。</a:t>
            </a:r>
            <a:endParaRPr lang="zh-CN" altLang="en-US" sz="1600" b="1" dirty="0">
              <a:solidFill>
                <a:srgbClr val="78B832"/>
              </a:solidFill>
              <a:latin typeface="微软雅黑" pitchFamily="34" charset="-122"/>
              <a:ea typeface="微软雅黑" pitchFamily="34" charset="-122"/>
            </a:endParaRPr>
          </a:p>
        </p:txBody>
      </p:sp>
      <p:sp>
        <p:nvSpPr>
          <p:cNvPr id="37" name="TextBox 1"/>
          <p:cNvSpPr txBox="1"/>
          <p:nvPr/>
        </p:nvSpPr>
        <p:spPr>
          <a:xfrm>
            <a:off x="6221847" y="3917991"/>
            <a:ext cx="2448000" cy="1471172"/>
          </a:xfrm>
          <a:prstGeom prst="rect">
            <a:avLst/>
          </a:prstGeom>
          <a:noFill/>
        </p:spPr>
        <p:txBody>
          <a:bodyPr wrap="square" rtlCol="0">
            <a:spAutoFit/>
          </a:bodyPr>
          <a:lstStyle/>
          <a:p>
            <a:pPr>
              <a:lnSpc>
                <a:spcPct val="140000"/>
              </a:lnSpc>
            </a:pPr>
            <a:r>
              <a:rPr lang="zh-CN" altLang="en-US" sz="1600" dirty="0" smtClean="0">
                <a:solidFill>
                  <a:schemeClr val="bg1">
                    <a:lumMod val="50000"/>
                  </a:schemeClr>
                </a:solidFill>
                <a:latin typeface="微软雅黑" pitchFamily="34" charset="-122"/>
                <a:ea typeface="微软雅黑" pitchFamily="34" charset="-122"/>
              </a:rPr>
              <a:t>主体是</a:t>
            </a:r>
            <a:r>
              <a:rPr lang="zh-CN" altLang="en-US" sz="1600" dirty="0">
                <a:solidFill>
                  <a:schemeClr val="bg1">
                    <a:lumMod val="50000"/>
                  </a:schemeClr>
                </a:solidFill>
                <a:latin typeface="微软雅黑" pitchFamily="34" charset="-122"/>
                <a:ea typeface="微软雅黑" pitchFamily="34" charset="-122"/>
              </a:rPr>
              <a:t>计划的核心内容。要求任务具体，目的清楚，落实到人</a:t>
            </a:r>
            <a:r>
              <a:rPr lang="zh-CN" altLang="en-US" sz="1600" dirty="0" smtClean="0">
                <a:solidFill>
                  <a:schemeClr val="bg1">
                    <a:lumMod val="50000"/>
                  </a:schemeClr>
                </a:solidFill>
                <a:latin typeface="微软雅黑" pitchFamily="34" charset="-122"/>
                <a:ea typeface="微软雅黑" pitchFamily="34" charset="-122"/>
              </a:rPr>
              <a:t>，措施</a:t>
            </a:r>
            <a:r>
              <a:rPr lang="zh-CN" altLang="en-US" sz="1600" dirty="0">
                <a:solidFill>
                  <a:schemeClr val="bg1">
                    <a:lumMod val="50000"/>
                  </a:schemeClr>
                </a:solidFill>
                <a:latin typeface="微软雅黑" pitchFamily="34" charset="-122"/>
                <a:ea typeface="微软雅黑" pitchFamily="34" charset="-122"/>
              </a:rPr>
              <a:t>得力，时限明确</a:t>
            </a:r>
            <a:r>
              <a:rPr lang="zh-CN" altLang="en-US" sz="1600" dirty="0" smtClean="0">
                <a:solidFill>
                  <a:schemeClr val="bg1">
                    <a:lumMod val="50000"/>
                  </a:schemeClr>
                </a:solidFill>
                <a:latin typeface="微软雅黑" pitchFamily="34" charset="-122"/>
                <a:ea typeface="微软雅黑" pitchFamily="34" charset="-122"/>
              </a:rPr>
              <a:t>等。</a:t>
            </a:r>
            <a:endParaRPr lang="zh-CN" altLang="en-US" sz="1600" b="1" dirty="0">
              <a:solidFill>
                <a:srgbClr val="78B832"/>
              </a:solidFill>
              <a:latin typeface="微软雅黑" pitchFamily="34" charset="-122"/>
              <a:ea typeface="微软雅黑" pitchFamily="34" charset="-122"/>
            </a:endParaRPr>
          </a:p>
        </p:txBody>
      </p:sp>
      <p:sp>
        <p:nvSpPr>
          <p:cNvPr id="38" name="TextBox 1"/>
          <p:cNvSpPr txBox="1"/>
          <p:nvPr/>
        </p:nvSpPr>
        <p:spPr>
          <a:xfrm>
            <a:off x="8948480" y="3902044"/>
            <a:ext cx="2448000" cy="1433854"/>
          </a:xfrm>
          <a:prstGeom prst="rect">
            <a:avLst/>
          </a:prstGeom>
          <a:noFill/>
        </p:spPr>
        <p:txBody>
          <a:bodyPr wrap="square" rtlCol="0">
            <a:spAutoFit/>
          </a:bodyPr>
          <a:lstStyle/>
          <a:p>
            <a:pPr>
              <a:lnSpc>
                <a:spcPct val="140000"/>
              </a:lnSpc>
            </a:pPr>
            <a:r>
              <a:rPr lang="zh-CN" altLang="en-US" sz="1600" dirty="0">
                <a:solidFill>
                  <a:schemeClr val="bg1">
                    <a:lumMod val="50000"/>
                  </a:schemeClr>
                </a:solidFill>
                <a:latin typeface="微软雅黑" pitchFamily="34" charset="-122"/>
                <a:ea typeface="微软雅黑" pitchFamily="34" charset="-122"/>
              </a:rPr>
              <a:t>结语一般写希望和意见两项，也有的不写</a:t>
            </a:r>
            <a:r>
              <a:rPr lang="zh-CN" altLang="en-US" sz="1600" dirty="0" smtClean="0">
                <a:solidFill>
                  <a:schemeClr val="bg1">
                    <a:lumMod val="50000"/>
                  </a:schemeClr>
                </a:solidFill>
                <a:latin typeface="微软雅黑" pitchFamily="34" charset="-122"/>
                <a:ea typeface="微软雅黑" pitchFamily="34" charset="-122"/>
              </a:rPr>
              <a:t>结语！如</a:t>
            </a:r>
            <a:r>
              <a:rPr lang="zh-CN" altLang="en-US" sz="1600" dirty="0">
                <a:solidFill>
                  <a:schemeClr val="bg1">
                    <a:lumMod val="50000"/>
                  </a:schemeClr>
                </a:solidFill>
                <a:latin typeface="微软雅黑" pitchFamily="34" charset="-122"/>
                <a:ea typeface="微软雅黑" pitchFamily="34" charset="-122"/>
              </a:rPr>
              <a:t>有结语</a:t>
            </a:r>
            <a:r>
              <a:rPr lang="zh-CN" altLang="en-US" sz="1600" dirty="0" smtClean="0">
                <a:solidFill>
                  <a:schemeClr val="bg1">
                    <a:lumMod val="50000"/>
                  </a:schemeClr>
                </a:solidFill>
                <a:latin typeface="微软雅黑" pitchFamily="34" charset="-122"/>
                <a:ea typeface="微软雅黑" pitchFamily="34" charset="-122"/>
              </a:rPr>
              <a:t>，要有</a:t>
            </a:r>
            <a:r>
              <a:rPr lang="zh-CN" altLang="en-US" sz="1600" dirty="0">
                <a:solidFill>
                  <a:schemeClr val="bg1">
                    <a:lumMod val="50000"/>
                  </a:schemeClr>
                </a:solidFill>
                <a:latin typeface="微软雅黑" pitchFamily="34" charset="-122"/>
                <a:ea typeface="微软雅黑" pitchFamily="34" charset="-122"/>
              </a:rPr>
              <a:t>鼓动性，有号召力。</a:t>
            </a:r>
            <a:endParaRPr lang="zh-CN" altLang="en-US" sz="1600" b="1" dirty="0">
              <a:solidFill>
                <a:srgbClr val="78B832"/>
              </a:solidFill>
              <a:latin typeface="微软雅黑" pitchFamily="34" charset="-122"/>
              <a:ea typeface="微软雅黑" pitchFamily="34" charset="-122"/>
            </a:endParaRPr>
          </a:p>
        </p:txBody>
      </p:sp>
    </p:spTree>
    <p:extLst>
      <p:ext uri="{BB962C8B-B14F-4D97-AF65-F5344CB8AC3E}">
        <p14:creationId xmlns:p14="http://schemas.microsoft.com/office/powerpoint/2010/main" val="151599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strVal val="(6*min(max(#ppt_w*#ppt_h,.3),1)-7.4)/-.7*#ppt_w"/>
                                          </p:val>
                                        </p:tav>
                                        <p:tav tm="100000">
                                          <p:val>
                                            <p:strVal val="#ppt_w"/>
                                          </p:val>
                                        </p:tav>
                                      </p:tavLst>
                                    </p:anim>
                                    <p:anim calcmode="lin" valueType="num">
                                      <p:cBhvr>
                                        <p:cTn id="8" dur="500" fill="hold"/>
                                        <p:tgtEl>
                                          <p:spTgt spid="88"/>
                                        </p:tgtEl>
                                        <p:attrNameLst>
                                          <p:attrName>ppt_h</p:attrName>
                                        </p:attrNameLst>
                                      </p:cBhvr>
                                      <p:tavLst>
                                        <p:tav tm="0">
                                          <p:val>
                                            <p:strVal val="(6*min(max(#ppt_w*#ppt_h,.3),1)-7.4)/-.7*#ppt_h"/>
                                          </p:val>
                                        </p:tav>
                                        <p:tav tm="100000">
                                          <p:val>
                                            <p:strVal val="#ppt_h"/>
                                          </p:val>
                                        </p:tav>
                                      </p:tavLst>
                                    </p:anim>
                                    <p:anim calcmode="lin" valueType="num">
                                      <p:cBhvr>
                                        <p:cTn id="9" dur="500" fill="hold"/>
                                        <p:tgtEl>
                                          <p:spTgt spid="88"/>
                                        </p:tgtEl>
                                        <p:attrNameLst>
                                          <p:attrName>ppt_x</p:attrName>
                                        </p:attrNameLst>
                                      </p:cBhvr>
                                      <p:tavLst>
                                        <p:tav tm="0">
                                          <p:val>
                                            <p:fltVal val="0.5"/>
                                          </p:val>
                                        </p:tav>
                                        <p:tav tm="100000">
                                          <p:val>
                                            <p:strVal val="#ppt_x"/>
                                          </p:val>
                                        </p:tav>
                                      </p:tavLst>
                                    </p:anim>
                                    <p:anim calcmode="lin" valueType="num">
                                      <p:cBhvr>
                                        <p:cTn id="10" dur="500" fill="hold"/>
                                        <p:tgtEl>
                                          <p:spTgt spid="88"/>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52" presetClass="entr" presetSubtype="0" fill="hold" grpId="0" nodeType="afterEffect">
                                  <p:stCondLst>
                                    <p:cond delay="0"/>
                                  </p:stCondLst>
                                  <p:iterate type="lt">
                                    <p:tmPct val="0"/>
                                  </p:iterate>
                                  <p:childTnLst>
                                    <p:set>
                                      <p:cBhvr>
                                        <p:cTn id="13" dur="1" fill="hold">
                                          <p:stCondLst>
                                            <p:cond delay="0"/>
                                          </p:stCondLst>
                                        </p:cTn>
                                        <p:tgtEl>
                                          <p:spTgt spid="36"/>
                                        </p:tgtEl>
                                        <p:attrNameLst>
                                          <p:attrName>style.visibility</p:attrName>
                                        </p:attrNameLst>
                                      </p:cBhvr>
                                      <p:to>
                                        <p:strVal val="visible"/>
                                      </p:to>
                                    </p:set>
                                    <p:animScale>
                                      <p:cBhvr>
                                        <p:cTn id="14"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6"/>
                                        </p:tgtEl>
                                        <p:attrNameLst>
                                          <p:attrName>ppt_x</p:attrName>
                                          <p:attrName>ppt_y</p:attrName>
                                        </p:attrNameLst>
                                      </p:cBhvr>
                                    </p:animMotion>
                                    <p:animEffect transition="in" filter="fade">
                                      <p:cBhvr>
                                        <p:cTn id="16" dur="1000"/>
                                        <p:tgtEl>
                                          <p:spTgt spid="36"/>
                                        </p:tgtEl>
                                      </p:cBhvr>
                                    </p:animEffect>
                                  </p:childTnLst>
                                </p:cTn>
                              </p:par>
                              <p:par>
                                <p:cTn id="17" presetID="52" presetClass="entr" presetSubtype="0" fill="hold" grpId="0" nodeType="withEffect">
                                  <p:stCondLst>
                                    <p:cond delay="200"/>
                                  </p:stCondLst>
                                  <p:iterate type="lt">
                                    <p:tmPct val="0"/>
                                  </p:iterate>
                                  <p:childTnLst>
                                    <p:set>
                                      <p:cBhvr>
                                        <p:cTn id="18" dur="1" fill="hold">
                                          <p:stCondLst>
                                            <p:cond delay="0"/>
                                          </p:stCondLst>
                                        </p:cTn>
                                        <p:tgtEl>
                                          <p:spTgt spid="37"/>
                                        </p:tgtEl>
                                        <p:attrNameLst>
                                          <p:attrName>style.visibility</p:attrName>
                                        </p:attrNameLst>
                                      </p:cBhvr>
                                      <p:to>
                                        <p:strVal val="visible"/>
                                      </p:to>
                                    </p:set>
                                    <p:animScale>
                                      <p:cBhvr>
                                        <p:cTn id="19"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7"/>
                                        </p:tgtEl>
                                        <p:attrNameLst>
                                          <p:attrName>ppt_x</p:attrName>
                                          <p:attrName>ppt_y</p:attrName>
                                        </p:attrNameLst>
                                      </p:cBhvr>
                                    </p:animMotion>
                                    <p:animEffect transition="in" filter="fade">
                                      <p:cBhvr>
                                        <p:cTn id="21" dur="1000"/>
                                        <p:tgtEl>
                                          <p:spTgt spid="37"/>
                                        </p:tgtEl>
                                      </p:cBhvr>
                                    </p:animEffect>
                                  </p:childTnLst>
                                </p:cTn>
                              </p:par>
                              <p:par>
                                <p:cTn id="22" presetID="52" presetClass="entr" presetSubtype="0" fill="hold" grpId="0" nodeType="withEffect">
                                  <p:stCondLst>
                                    <p:cond delay="400"/>
                                  </p:stCondLst>
                                  <p:iterate type="lt">
                                    <p:tmPct val="0"/>
                                  </p:iterate>
                                  <p:childTnLst>
                                    <p:set>
                                      <p:cBhvr>
                                        <p:cTn id="23" dur="1" fill="hold">
                                          <p:stCondLst>
                                            <p:cond delay="0"/>
                                          </p:stCondLst>
                                        </p:cTn>
                                        <p:tgtEl>
                                          <p:spTgt spid="38"/>
                                        </p:tgtEl>
                                        <p:attrNameLst>
                                          <p:attrName>style.visibility</p:attrName>
                                        </p:attrNameLst>
                                      </p:cBhvr>
                                      <p:to>
                                        <p:strVal val="visible"/>
                                      </p:to>
                                    </p:set>
                                    <p:animScale>
                                      <p:cBhvr>
                                        <p:cTn id="24"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8"/>
                                        </p:tgtEl>
                                        <p:attrNameLst>
                                          <p:attrName>ppt_x</p:attrName>
                                          <p:attrName>ppt_y</p:attrName>
                                        </p:attrNameLst>
                                      </p:cBhvr>
                                    </p:animMotion>
                                    <p:animEffect transition="in" filter="fade">
                                      <p:cBhvr>
                                        <p:cTn id="26"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36" grpId="0"/>
      <p:bldP spid="37" grpId="0"/>
      <p:bldP spid="3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6408712"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a:t>
            </a:r>
            <a:r>
              <a:rPr lang="zh-CN" altLang="en-US" sz="2400" dirty="0" smtClean="0">
                <a:solidFill>
                  <a:srgbClr val="00BD3C"/>
                </a:solidFill>
              </a:rPr>
              <a:t>书→ </a:t>
            </a:r>
            <a:r>
              <a:rPr lang="en-US" altLang="zh-CN" sz="1800" dirty="0"/>
              <a:t>3</a:t>
            </a:r>
            <a:r>
              <a:rPr lang="zh-CN" altLang="en-US" sz="1800" dirty="0" smtClean="0"/>
              <a:t>）落款</a:t>
            </a:r>
            <a:endParaRPr lang="en-US" altLang="zh-CN" sz="1800" dirty="0"/>
          </a:p>
        </p:txBody>
      </p:sp>
      <p:sp>
        <p:nvSpPr>
          <p:cNvPr id="88" name="TextBox 1"/>
          <p:cNvSpPr txBox="1"/>
          <p:nvPr/>
        </p:nvSpPr>
        <p:spPr>
          <a:xfrm>
            <a:off x="3433291" y="1988840"/>
            <a:ext cx="7344816" cy="744435"/>
          </a:xfrm>
          <a:prstGeom prst="rect">
            <a:avLst/>
          </a:prstGeom>
          <a:noFill/>
        </p:spPr>
        <p:txBody>
          <a:bodyPr wrap="square" rtlCol="0">
            <a:spAutoFit/>
          </a:bodyPr>
          <a:lstStyle/>
          <a:p>
            <a:pPr indent="457200">
              <a:lnSpc>
                <a:spcPct val="140000"/>
              </a:lnSpc>
            </a:pPr>
            <a:r>
              <a:rPr lang="zh-CN" altLang="en-US" sz="1600" dirty="0">
                <a:solidFill>
                  <a:schemeClr val="bg1">
                    <a:lumMod val="50000"/>
                  </a:schemeClr>
                </a:solidFill>
                <a:latin typeface="微软雅黑" pitchFamily="34" charset="-122"/>
                <a:ea typeface="微软雅黑" pitchFamily="34" charset="-122"/>
              </a:rPr>
              <a:t>落款一般包括制定计划的单位和日期两项。日期写在正文的右下方，一定要详写，包括年、月、日，如有必要，最后应加盖公章。</a:t>
            </a:r>
            <a:endParaRPr lang="zh-CN" altLang="en-US" sz="1600" b="1" dirty="0">
              <a:solidFill>
                <a:srgbClr val="78B832"/>
              </a:solidFill>
              <a:latin typeface="微软雅黑" pitchFamily="34" charset="-122"/>
              <a:ea typeface="微软雅黑" pitchFamily="34" charset="-122"/>
            </a:endParaRPr>
          </a:p>
        </p:txBody>
      </p:sp>
      <p:pic>
        <p:nvPicPr>
          <p:cNvPr id="10" name="图片 9"/>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01629" y="3093314"/>
            <a:ext cx="6560454" cy="3288014"/>
          </a:xfrm>
          <a:prstGeom prst="rect">
            <a:avLst/>
          </a:prstGeom>
          <a:ln>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66926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strVal val="(6*min(max(#ppt_w*#ppt_h,.3),1)-7.4)/-.7*#ppt_w"/>
                                          </p:val>
                                        </p:tav>
                                        <p:tav tm="100000">
                                          <p:val>
                                            <p:strVal val="#ppt_w"/>
                                          </p:val>
                                        </p:tav>
                                      </p:tavLst>
                                    </p:anim>
                                    <p:anim calcmode="lin" valueType="num">
                                      <p:cBhvr>
                                        <p:cTn id="8" dur="500" fill="hold"/>
                                        <p:tgtEl>
                                          <p:spTgt spid="88"/>
                                        </p:tgtEl>
                                        <p:attrNameLst>
                                          <p:attrName>ppt_h</p:attrName>
                                        </p:attrNameLst>
                                      </p:cBhvr>
                                      <p:tavLst>
                                        <p:tav tm="0">
                                          <p:val>
                                            <p:strVal val="(6*min(max(#ppt_w*#ppt_h,.3),1)-7.4)/-.7*#ppt_h"/>
                                          </p:val>
                                        </p:tav>
                                        <p:tav tm="100000">
                                          <p:val>
                                            <p:strVal val="#ppt_h"/>
                                          </p:val>
                                        </p:tav>
                                      </p:tavLst>
                                    </p:anim>
                                    <p:anim calcmode="lin" valueType="num">
                                      <p:cBhvr>
                                        <p:cTn id="9" dur="500" fill="hold"/>
                                        <p:tgtEl>
                                          <p:spTgt spid="88"/>
                                        </p:tgtEl>
                                        <p:attrNameLst>
                                          <p:attrName>ppt_x</p:attrName>
                                        </p:attrNameLst>
                                      </p:cBhvr>
                                      <p:tavLst>
                                        <p:tav tm="0">
                                          <p:val>
                                            <p:fltVal val="0.5"/>
                                          </p:val>
                                        </p:tav>
                                        <p:tav tm="100000">
                                          <p:val>
                                            <p:strVal val="#ppt_x"/>
                                          </p:val>
                                        </p:tav>
                                      </p:tavLst>
                                    </p:anim>
                                    <p:anim calcmode="lin" valueType="num">
                                      <p:cBhvr>
                                        <p:cTn id="10" dur="500" fill="hold"/>
                                        <p:tgtEl>
                                          <p:spTgt spid="8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bg1">
            <a:alpha val="28000"/>
          </a:schemeClr>
        </a:solidFill>
        <a:effectLst/>
      </p:bgPr>
    </p:bg>
    <p:spTree>
      <p:nvGrpSpPr>
        <p:cNvPr id="1" name=""/>
        <p:cNvGrpSpPr/>
        <p:nvPr/>
      </p:nvGrpSpPr>
      <p:grpSpPr>
        <a:xfrm>
          <a:off x="0" y="0"/>
          <a:ext cx="0" cy="0"/>
          <a:chOff x="0" y="0"/>
          <a:chExt cx="0" cy="0"/>
        </a:xfrm>
      </p:grpSpPr>
      <p:pic>
        <p:nvPicPr>
          <p:cNvPr id="1030" name="Picture 6" descr="C:\Documents and Settings\hp1\桌面\xpic60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90"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9" name="Picture 5" descr="C:\Documents and Settings\hp1\桌面\mzm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6935"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Oval 60">
            <a:hlinkClick r:id="rId5"/>
          </p:cNvPr>
          <p:cNvSpPr>
            <a:spLocks noChangeArrowheads="1"/>
          </p:cNvSpPr>
          <p:nvPr/>
        </p:nvSpPr>
        <p:spPr bwMode="auto">
          <a:xfrm>
            <a:off x="5967477" y="2757243"/>
            <a:ext cx="444010" cy="52387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18" name="Oval 61">
            <a:hlinkClick r:id="rId6"/>
          </p:cNvPr>
          <p:cNvSpPr>
            <a:spLocks noChangeArrowheads="1"/>
          </p:cNvSpPr>
          <p:nvPr/>
        </p:nvSpPr>
        <p:spPr bwMode="auto">
          <a:xfrm>
            <a:off x="5979439" y="3565675"/>
            <a:ext cx="420086" cy="521494"/>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19" name="矩形​​ 5"/>
          <p:cNvSpPr>
            <a:spLocks noChangeArrowheads="1"/>
          </p:cNvSpPr>
          <p:nvPr/>
        </p:nvSpPr>
        <p:spPr bwMode="auto">
          <a:xfrm>
            <a:off x="0" y="405460"/>
            <a:ext cx="12195175" cy="4079229"/>
          </a:xfrm>
          <a:prstGeom prst="rect">
            <a:avLst/>
          </a:prstGeom>
          <a:solidFill>
            <a:schemeClr val="accent3"/>
          </a:solidFill>
          <a:ln w="9525" cmpd="sng">
            <a:noFill/>
            <a:miter lim="800000"/>
            <a:headEnd/>
            <a:tailEnd/>
          </a:ln>
        </p:spPr>
        <p:txBody>
          <a:bodyPr lIns="287926" tIns="45708" rIns="91417" bIns="45708" anchor="b"/>
          <a:lstStyle/>
          <a:p>
            <a:pPr fontAlgn="base">
              <a:spcBef>
                <a:spcPct val="0"/>
              </a:spcBef>
              <a:spcAft>
                <a:spcPct val="0"/>
              </a:spcAft>
            </a:pPr>
            <a:endParaRPr lang="zh-CN" altLang="zh-CN" sz="2800" dirty="0">
              <a:ln>
                <a:solidFill>
                  <a:srgbClr val="92D050"/>
                </a:solidFill>
              </a:ln>
              <a:solidFill>
                <a:srgbClr val="92D050"/>
              </a:solidFill>
              <a:latin typeface="微软雅黑" pitchFamily="34" charset="-122"/>
              <a:ea typeface="微软雅黑" pitchFamily="34" charset="-122"/>
              <a:sym typeface="Arial" pitchFamily="34" charset="0"/>
            </a:endParaRPr>
          </a:p>
        </p:txBody>
      </p:sp>
      <p:sp>
        <p:nvSpPr>
          <p:cNvPr id="20" name="Line 33"/>
          <p:cNvSpPr>
            <a:spLocks noChangeShapeType="1"/>
          </p:cNvSpPr>
          <p:nvPr/>
        </p:nvSpPr>
        <p:spPr bwMode="auto">
          <a:xfrm flipV="1">
            <a:off x="6187893" y="1671390"/>
            <a:ext cx="1587" cy="2700338"/>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1" name="Line 5"/>
          <p:cNvSpPr>
            <a:spLocks noChangeShapeType="1"/>
          </p:cNvSpPr>
          <p:nvPr/>
        </p:nvSpPr>
        <p:spPr bwMode="auto">
          <a:xfrm>
            <a:off x="0" y="3913340"/>
            <a:ext cx="1922980" cy="15477"/>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2" name="Line 19"/>
          <p:cNvSpPr>
            <a:spLocks noChangeShapeType="1"/>
          </p:cNvSpPr>
          <p:nvPr/>
        </p:nvSpPr>
        <p:spPr bwMode="auto">
          <a:xfrm flipH="1">
            <a:off x="1922979" y="2740573"/>
            <a:ext cx="200025" cy="1188244"/>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3" name="Line 21"/>
          <p:cNvSpPr>
            <a:spLocks noChangeShapeType="1"/>
          </p:cNvSpPr>
          <p:nvPr/>
        </p:nvSpPr>
        <p:spPr bwMode="auto">
          <a:xfrm>
            <a:off x="3135827" y="2561978"/>
            <a:ext cx="7938" cy="1806178"/>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4" name="Oval 22"/>
          <p:cNvSpPr>
            <a:spLocks noChangeArrowheads="1"/>
          </p:cNvSpPr>
          <p:nvPr/>
        </p:nvSpPr>
        <p:spPr bwMode="auto">
          <a:xfrm>
            <a:off x="5679445" y="692696"/>
            <a:ext cx="1008109" cy="978694"/>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25" name="Group 63"/>
          <p:cNvGrpSpPr>
            <a:grpSpLocks/>
          </p:cNvGrpSpPr>
          <p:nvPr/>
        </p:nvGrpSpPr>
        <p:grpSpPr bwMode="auto">
          <a:xfrm>
            <a:off x="5907430" y="2757243"/>
            <a:ext cx="564100" cy="523875"/>
            <a:chOff x="3073" y="2610"/>
            <a:chExt cx="438" cy="440"/>
          </a:xfrm>
        </p:grpSpPr>
        <p:sp>
          <p:nvSpPr>
            <p:cNvPr id="26"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27"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28"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29" name="Group 64"/>
          <p:cNvGrpSpPr>
            <a:grpSpLocks/>
          </p:cNvGrpSpPr>
          <p:nvPr/>
        </p:nvGrpSpPr>
        <p:grpSpPr bwMode="auto">
          <a:xfrm>
            <a:off x="5907430" y="3565675"/>
            <a:ext cx="564100" cy="521494"/>
            <a:chOff x="3073" y="3289"/>
            <a:chExt cx="438" cy="438"/>
          </a:xfrm>
        </p:grpSpPr>
        <p:sp>
          <p:nvSpPr>
            <p:cNvPr id="30"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1"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sp>
        <p:nvSpPr>
          <p:cNvPr id="32" name="Freeform 11"/>
          <p:cNvSpPr>
            <a:spLocks/>
          </p:cNvSpPr>
          <p:nvPr/>
        </p:nvSpPr>
        <p:spPr bwMode="auto">
          <a:xfrm>
            <a:off x="1154632"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3" name="Freeform 13"/>
          <p:cNvSpPr>
            <a:spLocks/>
          </p:cNvSpPr>
          <p:nvPr/>
        </p:nvSpPr>
        <p:spPr bwMode="auto">
          <a:xfrm>
            <a:off x="2103952" y="2459586"/>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4" name="Freeform 15"/>
          <p:cNvSpPr>
            <a:spLocks/>
          </p:cNvSpPr>
          <p:nvPr/>
        </p:nvSpPr>
        <p:spPr bwMode="auto">
          <a:xfrm>
            <a:off x="1260995"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5" name="Freeform 16"/>
          <p:cNvSpPr>
            <a:spLocks/>
          </p:cNvSpPr>
          <p:nvPr/>
        </p:nvSpPr>
        <p:spPr bwMode="auto">
          <a:xfrm>
            <a:off x="938727" y="1778549"/>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6" name="Freeform 17"/>
          <p:cNvSpPr>
            <a:spLocks/>
          </p:cNvSpPr>
          <p:nvPr/>
        </p:nvSpPr>
        <p:spPr bwMode="auto">
          <a:xfrm>
            <a:off x="3673990" y="952253"/>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7" name="Line 51"/>
          <p:cNvSpPr>
            <a:spLocks noChangeShapeType="1"/>
          </p:cNvSpPr>
          <p:nvPr/>
        </p:nvSpPr>
        <p:spPr bwMode="auto">
          <a:xfrm>
            <a:off x="3129479" y="4365776"/>
            <a:ext cx="3071203" cy="2380"/>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8" name="Text Box 52"/>
          <p:cNvSpPr txBox="1">
            <a:spLocks noChangeArrowheads="1"/>
          </p:cNvSpPr>
          <p:nvPr/>
        </p:nvSpPr>
        <p:spPr bwMode="auto">
          <a:xfrm>
            <a:off x="6787424" y="2060709"/>
            <a:ext cx="4619550"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39" name="Text Box 54">
            <a:hlinkClick r:id="rId5"/>
          </p:cNvPr>
          <p:cNvSpPr txBox="1">
            <a:spLocks noChangeArrowheads="1"/>
          </p:cNvSpPr>
          <p:nvPr/>
        </p:nvSpPr>
        <p:spPr bwMode="auto">
          <a:xfrm>
            <a:off x="6786000" y="2845942"/>
            <a:ext cx="4475534"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40" name="Text Box 59">
            <a:hlinkClick r:id="rId6"/>
          </p:cNvPr>
          <p:cNvSpPr txBox="1">
            <a:spLocks noChangeArrowheads="1"/>
          </p:cNvSpPr>
          <p:nvPr/>
        </p:nvSpPr>
        <p:spPr bwMode="auto">
          <a:xfrm>
            <a:off x="6787424" y="3662448"/>
            <a:ext cx="4996414"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41" name="Text Box 62"/>
          <p:cNvSpPr txBox="1">
            <a:spLocks noChangeArrowheads="1"/>
          </p:cNvSpPr>
          <p:nvPr/>
        </p:nvSpPr>
        <p:spPr bwMode="auto">
          <a:xfrm>
            <a:off x="6787424" y="882557"/>
            <a:ext cx="4763566" cy="59897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42" name="TextBox 41"/>
          <p:cNvSpPr txBox="1"/>
          <p:nvPr/>
        </p:nvSpPr>
        <p:spPr>
          <a:xfrm rot="20445248">
            <a:off x="1391032" y="1491918"/>
            <a:ext cx="2954609" cy="923305"/>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43" name="Picture 3" descr="C:\Documents and Settings\tdz\桌面\未标题-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72110" y="3632352"/>
            <a:ext cx="457143" cy="41142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9" descr="E:\仝德志文件，勿删！\03-参考文档\！PPT图片及版面资源\06-PPT精选插图\05-头像\嘿嘿.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54186" y="728321"/>
            <a:ext cx="853334" cy="853334"/>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 descr="C:\Users\user\Desktop\未标题-4 拷贝.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12568" y="2794759"/>
            <a:ext cx="356400" cy="4536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p:nvGrpSpPr>
        <p:grpSpPr>
          <a:xfrm>
            <a:off x="5907429" y="1965479"/>
            <a:ext cx="564102" cy="523876"/>
            <a:chOff x="5907429" y="1965479"/>
            <a:chExt cx="564102" cy="523876"/>
          </a:xfrm>
        </p:grpSpPr>
        <p:sp>
          <p:nvSpPr>
            <p:cNvPr id="47"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pic>
          <p:nvPicPr>
            <p:cNvPr id="48" name="Picture 4" descr="C:\Users\user\Desktop\未标题-5 拷贝.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pic>
        <p:nvPicPr>
          <p:cNvPr id="1028" name="Picture 4" descr="C:\Documents and Settings\hp1\桌面\_2_~1.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07105"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1" name="Picture 7" descr="C:\Documents and Settings\hp1\桌面\xpic6214.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47020"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240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300"/>
                                        <p:tgtEl>
                                          <p:spTgt spid="19"/>
                                        </p:tgtEl>
                                      </p:cBhvr>
                                    </p:animEffect>
                                  </p:childTnLst>
                                </p:cTn>
                              </p:par>
                              <p:par>
                                <p:cTn id="8" presetID="2" presetClass="entr" presetSubtype="9"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1000" fill="hold"/>
                                        <p:tgtEl>
                                          <p:spTgt spid="19"/>
                                        </p:tgtEl>
                                        <p:attrNameLst>
                                          <p:attrName>ppt_x</p:attrName>
                                        </p:attrNameLst>
                                      </p:cBhvr>
                                      <p:tavLst>
                                        <p:tav tm="0">
                                          <p:val>
                                            <p:strVal val="0-#ppt_w/2"/>
                                          </p:val>
                                        </p:tav>
                                        <p:tav tm="100000">
                                          <p:val>
                                            <p:strVal val="#ppt_x"/>
                                          </p:val>
                                        </p:tav>
                                      </p:tavLst>
                                    </p:anim>
                                    <p:anim calcmode="lin" valueType="num">
                                      <p:cBhvr additive="base">
                                        <p:cTn id="11" dur="1000" fill="hold"/>
                                        <p:tgtEl>
                                          <p:spTgt spid="19"/>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030"/>
                                        </p:tgtEl>
                                        <p:attrNameLst>
                                          <p:attrName>style.visibility</p:attrName>
                                        </p:attrNameLst>
                                      </p:cBhvr>
                                      <p:to>
                                        <p:strVal val="visible"/>
                                      </p:to>
                                    </p:set>
                                    <p:animEffect transition="in" filter="fade">
                                      <p:cBhvr>
                                        <p:cTn id="14" dur="1250"/>
                                        <p:tgtEl>
                                          <p:spTgt spid="1030"/>
                                        </p:tgtEl>
                                      </p:cBhvr>
                                    </p:animEffect>
                                  </p:childTnLst>
                                </p:cTn>
                              </p:par>
                              <p:par>
                                <p:cTn id="15" presetID="2" presetClass="entr" presetSubtype="8" fill="hold" nodeType="withEffect">
                                  <p:stCondLst>
                                    <p:cond delay="0"/>
                                  </p:stCondLst>
                                  <p:childTnLst>
                                    <p:set>
                                      <p:cBhvr>
                                        <p:cTn id="16" dur="1" fill="hold">
                                          <p:stCondLst>
                                            <p:cond delay="0"/>
                                          </p:stCondLst>
                                        </p:cTn>
                                        <p:tgtEl>
                                          <p:spTgt spid="1030"/>
                                        </p:tgtEl>
                                        <p:attrNameLst>
                                          <p:attrName>style.visibility</p:attrName>
                                        </p:attrNameLst>
                                      </p:cBhvr>
                                      <p:to>
                                        <p:strVal val="visible"/>
                                      </p:to>
                                    </p:set>
                                    <p:anim calcmode="lin" valueType="num">
                                      <p:cBhvr additive="base">
                                        <p:cTn id="17" dur="1000" fill="hold"/>
                                        <p:tgtEl>
                                          <p:spTgt spid="1030"/>
                                        </p:tgtEl>
                                        <p:attrNameLst>
                                          <p:attrName>ppt_x</p:attrName>
                                        </p:attrNameLst>
                                      </p:cBhvr>
                                      <p:tavLst>
                                        <p:tav tm="0">
                                          <p:val>
                                            <p:strVal val="0-#ppt_w/2"/>
                                          </p:val>
                                        </p:tav>
                                        <p:tav tm="100000">
                                          <p:val>
                                            <p:strVal val="#ppt_x"/>
                                          </p:val>
                                        </p:tav>
                                      </p:tavLst>
                                    </p:anim>
                                    <p:anim calcmode="lin" valueType="num">
                                      <p:cBhvr additive="base">
                                        <p:cTn id="18" dur="1000" fill="hold"/>
                                        <p:tgtEl>
                                          <p:spTgt spid="1030"/>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1030"/>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fade">
                                      <p:cBhvr>
                                        <p:cTn id="23" dur="1300"/>
                                        <p:tgtEl>
                                          <p:spTgt spid="1028"/>
                                        </p:tgtEl>
                                      </p:cBhvr>
                                    </p:animEffect>
                                  </p:childTnLst>
                                </p:cTn>
                              </p:par>
                              <p:par>
                                <p:cTn id="24" presetID="2" presetClass="entr" presetSubtype="1" fill="hold" nodeType="withEffect">
                                  <p:stCondLst>
                                    <p:cond delay="0"/>
                                  </p:stCondLst>
                                  <p:childTnLst>
                                    <p:set>
                                      <p:cBhvr>
                                        <p:cTn id="25" dur="1" fill="hold">
                                          <p:stCondLst>
                                            <p:cond delay="0"/>
                                          </p:stCondLst>
                                        </p:cTn>
                                        <p:tgtEl>
                                          <p:spTgt spid="1028"/>
                                        </p:tgtEl>
                                        <p:attrNameLst>
                                          <p:attrName>style.visibility</p:attrName>
                                        </p:attrNameLst>
                                      </p:cBhvr>
                                      <p:to>
                                        <p:strVal val="visible"/>
                                      </p:to>
                                    </p:set>
                                    <p:anim calcmode="lin" valueType="num">
                                      <p:cBhvr additive="base">
                                        <p:cTn id="26" dur="1000" fill="hold"/>
                                        <p:tgtEl>
                                          <p:spTgt spid="1028"/>
                                        </p:tgtEl>
                                        <p:attrNameLst>
                                          <p:attrName>ppt_x</p:attrName>
                                        </p:attrNameLst>
                                      </p:cBhvr>
                                      <p:tavLst>
                                        <p:tav tm="0">
                                          <p:val>
                                            <p:strVal val="#ppt_x"/>
                                          </p:val>
                                        </p:tav>
                                        <p:tav tm="100000">
                                          <p:val>
                                            <p:strVal val="#ppt_x"/>
                                          </p:val>
                                        </p:tav>
                                      </p:tavLst>
                                    </p:anim>
                                    <p:anim calcmode="lin" valueType="num">
                                      <p:cBhvr additive="base">
                                        <p:cTn id="27" dur="1000" fill="hold"/>
                                        <p:tgtEl>
                                          <p:spTgt spid="1028"/>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1028"/>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1031"/>
                                        </p:tgtEl>
                                        <p:attrNameLst>
                                          <p:attrName>style.visibility</p:attrName>
                                        </p:attrNameLst>
                                      </p:cBhvr>
                                      <p:to>
                                        <p:strVal val="visible"/>
                                      </p:to>
                                    </p:set>
                                    <p:animEffect transition="in" filter="fade">
                                      <p:cBhvr>
                                        <p:cTn id="32" dur="1250"/>
                                        <p:tgtEl>
                                          <p:spTgt spid="1031"/>
                                        </p:tgtEl>
                                      </p:cBhvr>
                                    </p:animEffect>
                                  </p:childTnLst>
                                </p:cTn>
                              </p:par>
                              <p:par>
                                <p:cTn id="33" presetID="2" presetClass="entr" presetSubtype="2" fill="hold" nodeType="withEffect">
                                  <p:stCondLst>
                                    <p:cond delay="0"/>
                                  </p:stCondLst>
                                  <p:childTnLst>
                                    <p:set>
                                      <p:cBhvr>
                                        <p:cTn id="34" dur="1" fill="hold">
                                          <p:stCondLst>
                                            <p:cond delay="0"/>
                                          </p:stCondLst>
                                        </p:cTn>
                                        <p:tgtEl>
                                          <p:spTgt spid="1031"/>
                                        </p:tgtEl>
                                        <p:attrNameLst>
                                          <p:attrName>style.visibility</p:attrName>
                                        </p:attrNameLst>
                                      </p:cBhvr>
                                      <p:to>
                                        <p:strVal val="visible"/>
                                      </p:to>
                                    </p:set>
                                    <p:anim calcmode="lin" valueType="num">
                                      <p:cBhvr additive="base">
                                        <p:cTn id="35" dur="1000" fill="hold"/>
                                        <p:tgtEl>
                                          <p:spTgt spid="1031"/>
                                        </p:tgtEl>
                                        <p:attrNameLst>
                                          <p:attrName>ppt_x</p:attrName>
                                        </p:attrNameLst>
                                      </p:cBhvr>
                                      <p:tavLst>
                                        <p:tav tm="0">
                                          <p:val>
                                            <p:strVal val="1+#ppt_w/2"/>
                                          </p:val>
                                        </p:tav>
                                        <p:tav tm="100000">
                                          <p:val>
                                            <p:strVal val="#ppt_x"/>
                                          </p:val>
                                        </p:tav>
                                      </p:tavLst>
                                    </p:anim>
                                    <p:anim calcmode="lin" valueType="num">
                                      <p:cBhvr additive="base">
                                        <p:cTn id="36" dur="1000" fill="hold"/>
                                        <p:tgtEl>
                                          <p:spTgt spid="1031"/>
                                        </p:tgtEl>
                                        <p:attrNameLst>
                                          <p:attrName>ppt_y</p:attrName>
                                        </p:attrNameLst>
                                      </p:cBhvr>
                                      <p:tavLst>
                                        <p:tav tm="0">
                                          <p:val>
                                            <p:strVal val="#ppt_y"/>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1031"/>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1029"/>
                                        </p:tgtEl>
                                        <p:attrNameLst>
                                          <p:attrName>style.visibility</p:attrName>
                                        </p:attrNameLst>
                                      </p:cBhvr>
                                      <p:to>
                                        <p:strVal val="visible"/>
                                      </p:to>
                                    </p:set>
                                    <p:animEffect transition="in" filter="fade">
                                      <p:cBhvr>
                                        <p:cTn id="41" dur="1250"/>
                                        <p:tgtEl>
                                          <p:spTgt spid="1029"/>
                                        </p:tgtEl>
                                      </p:cBhvr>
                                    </p:animEffect>
                                  </p:childTnLst>
                                </p:cTn>
                              </p:par>
                              <p:par>
                                <p:cTn id="42" presetID="2" presetClass="entr" presetSubtype="8" fill="hold" nodeType="withEffect">
                                  <p:stCondLst>
                                    <p:cond delay="0"/>
                                  </p:stCondLst>
                                  <p:childTnLst>
                                    <p:set>
                                      <p:cBhvr>
                                        <p:cTn id="43" dur="1" fill="hold">
                                          <p:stCondLst>
                                            <p:cond delay="0"/>
                                          </p:stCondLst>
                                        </p:cTn>
                                        <p:tgtEl>
                                          <p:spTgt spid="1029"/>
                                        </p:tgtEl>
                                        <p:attrNameLst>
                                          <p:attrName>style.visibility</p:attrName>
                                        </p:attrNameLst>
                                      </p:cBhvr>
                                      <p:to>
                                        <p:strVal val="visible"/>
                                      </p:to>
                                    </p:set>
                                    <p:anim calcmode="lin" valueType="num">
                                      <p:cBhvr additive="base">
                                        <p:cTn id="44" dur="1000" fill="hold"/>
                                        <p:tgtEl>
                                          <p:spTgt spid="1029"/>
                                        </p:tgtEl>
                                        <p:attrNameLst>
                                          <p:attrName>ppt_x</p:attrName>
                                        </p:attrNameLst>
                                      </p:cBhvr>
                                      <p:tavLst>
                                        <p:tav tm="0">
                                          <p:val>
                                            <p:strVal val="0-#ppt_w/2"/>
                                          </p:val>
                                        </p:tav>
                                        <p:tav tm="100000">
                                          <p:val>
                                            <p:strVal val="#ppt_x"/>
                                          </p:val>
                                        </p:tav>
                                      </p:tavLst>
                                    </p:anim>
                                    <p:anim calcmode="lin" valueType="num">
                                      <p:cBhvr additive="base">
                                        <p:cTn id="45" dur="1000" fill="hold"/>
                                        <p:tgtEl>
                                          <p:spTgt spid="1029"/>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1029"/>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500"/>
                                        <p:tgtEl>
                                          <p:spTgt spid="21"/>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right)">
                                      <p:cBhvr>
                                        <p:cTn id="59" dur="500"/>
                                        <p:tgtEl>
                                          <p:spTgt spid="32"/>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down)">
                                      <p:cBhvr>
                                        <p:cTn id="63" dur="500"/>
                                        <p:tgtEl>
                                          <p:spTgt spid="35"/>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down)">
                                      <p:cBhvr>
                                        <p:cTn id="67" dur="500"/>
                                        <p:tgtEl>
                                          <p:spTgt spid="34"/>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up)">
                                      <p:cBhvr>
                                        <p:cTn id="71" dur="500"/>
                                        <p:tgtEl>
                                          <p:spTgt spid="36"/>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up)">
                                      <p:cBhvr>
                                        <p:cTn id="75" dur="500"/>
                                        <p:tgtEl>
                                          <p:spTgt spid="33"/>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up)">
                                      <p:cBhvr>
                                        <p:cTn id="79" dur="500"/>
                                        <p:tgtEl>
                                          <p:spTgt spid="23"/>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42">
                                            <p:txEl>
                                              <p:pRg st="0" end="0"/>
                                            </p:txEl>
                                          </p:spTgt>
                                        </p:tgtEl>
                                        <p:attrNameLst>
                                          <p:attrName>style.visibility</p:attrName>
                                        </p:attrNameLst>
                                      </p:cBhvr>
                                      <p:to>
                                        <p:strVal val="visible"/>
                                      </p:to>
                                    </p:set>
                                    <p:animEffect transition="in" filter="wipe(left)">
                                      <p:cBhvr>
                                        <p:cTn id="83" dur="500"/>
                                        <p:tgtEl>
                                          <p:spTgt spid="42">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wipe(left)">
                                      <p:cBhvr>
                                        <p:cTn id="87" dur="500"/>
                                        <p:tgtEl>
                                          <p:spTgt spid="37"/>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down)">
                                      <p:cBhvr>
                                        <p:cTn id="91" dur="500"/>
                                        <p:tgtEl>
                                          <p:spTgt spid="20"/>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cBhvr>
                                        <p:cTn id="95" dur="500" fill="hold"/>
                                        <p:tgtEl>
                                          <p:spTgt spid="24"/>
                                        </p:tgtEl>
                                        <p:attrNameLst>
                                          <p:attrName>ppt_w</p:attrName>
                                        </p:attrNameLst>
                                      </p:cBhvr>
                                      <p:tavLst>
                                        <p:tav tm="0">
                                          <p:val>
                                            <p:fltVal val="0"/>
                                          </p:val>
                                        </p:tav>
                                        <p:tav tm="100000">
                                          <p:val>
                                            <p:strVal val="#ppt_w"/>
                                          </p:val>
                                        </p:tav>
                                      </p:tavLst>
                                    </p:anim>
                                    <p:anim calcmode="lin" valueType="num">
                                      <p:cBhvr>
                                        <p:cTn id="96" dur="500" fill="hold"/>
                                        <p:tgtEl>
                                          <p:spTgt spid="24"/>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wipe(left)">
                                      <p:cBhvr>
                                        <p:cTn id="104" dur="500"/>
                                        <p:tgtEl>
                                          <p:spTgt spid="41"/>
                                        </p:tgtEl>
                                      </p:cBhvr>
                                    </p:animEffect>
                                  </p:childTnLst>
                                </p:cTn>
                              </p:par>
                              <p:par>
                                <p:cTn id="105" presetID="17" presetClass="entr" presetSubtype="10" fill="hold" nodeType="with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p:cTn id="107" dur="500" fill="hold"/>
                                        <p:tgtEl>
                                          <p:spTgt spid="46"/>
                                        </p:tgtEl>
                                        <p:attrNameLst>
                                          <p:attrName>ppt_w</p:attrName>
                                        </p:attrNameLst>
                                      </p:cBhvr>
                                      <p:tavLst>
                                        <p:tav tm="0">
                                          <p:val>
                                            <p:fltVal val="0"/>
                                          </p:val>
                                        </p:tav>
                                        <p:tav tm="100000">
                                          <p:val>
                                            <p:strVal val="#ppt_w"/>
                                          </p:val>
                                        </p:tav>
                                      </p:tavLst>
                                    </p:anim>
                                    <p:anim calcmode="lin" valueType="num">
                                      <p:cBhvr>
                                        <p:cTn id="108" dur="500" fill="hold"/>
                                        <p:tgtEl>
                                          <p:spTgt spid="46"/>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wipe(left)">
                                      <p:cBhvr>
                                        <p:cTn id="112" dur="500"/>
                                        <p:tgtEl>
                                          <p:spTgt spid="38"/>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25"/>
                                        </p:tgtEl>
                                        <p:attrNameLst>
                                          <p:attrName>style.visibility</p:attrName>
                                        </p:attrNameLst>
                                      </p:cBhvr>
                                      <p:to>
                                        <p:strVal val="visible"/>
                                      </p:to>
                                    </p:set>
                                    <p:anim calcmode="lin" valueType="num">
                                      <p:cBhvr>
                                        <p:cTn id="116" dur="500" fill="hold"/>
                                        <p:tgtEl>
                                          <p:spTgt spid="25"/>
                                        </p:tgtEl>
                                        <p:attrNameLst>
                                          <p:attrName>ppt_w</p:attrName>
                                        </p:attrNameLst>
                                      </p:cBhvr>
                                      <p:tavLst>
                                        <p:tav tm="0">
                                          <p:val>
                                            <p:fltVal val="0"/>
                                          </p:val>
                                        </p:tav>
                                        <p:tav tm="100000">
                                          <p:val>
                                            <p:strVal val="#ppt_w"/>
                                          </p:val>
                                        </p:tav>
                                      </p:tavLst>
                                    </p:anim>
                                    <p:anim calcmode="lin" valueType="num">
                                      <p:cBhvr>
                                        <p:cTn id="117" dur="500" fill="hold"/>
                                        <p:tgtEl>
                                          <p:spTgt spid="25"/>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45"/>
                                        </p:tgtEl>
                                        <p:attrNameLst>
                                          <p:attrName>style.visibility</p:attrName>
                                        </p:attrNameLst>
                                      </p:cBhvr>
                                      <p:to>
                                        <p:strVal val="visible"/>
                                      </p:to>
                                    </p:set>
                                    <p:anim calcmode="lin" valueType="num">
                                      <p:cBhvr>
                                        <p:cTn id="120" dur="500" fill="hold"/>
                                        <p:tgtEl>
                                          <p:spTgt spid="45"/>
                                        </p:tgtEl>
                                        <p:attrNameLst>
                                          <p:attrName>ppt_w</p:attrName>
                                        </p:attrNameLst>
                                      </p:cBhvr>
                                      <p:tavLst>
                                        <p:tav tm="0">
                                          <p:val>
                                            <p:fltVal val="0"/>
                                          </p:val>
                                        </p:tav>
                                        <p:tav tm="100000">
                                          <p:val>
                                            <p:strVal val="#ppt_w"/>
                                          </p:val>
                                        </p:tav>
                                      </p:tavLst>
                                    </p:anim>
                                    <p:anim calcmode="lin" valueType="num">
                                      <p:cBhvr>
                                        <p:cTn id="121" dur="500" fill="hold"/>
                                        <p:tgtEl>
                                          <p:spTgt spid="45"/>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39"/>
                                        </p:tgtEl>
                                        <p:attrNameLst>
                                          <p:attrName>style.visibility</p:attrName>
                                        </p:attrNameLst>
                                      </p:cBhvr>
                                      <p:to>
                                        <p:strVal val="visible"/>
                                      </p:to>
                                    </p:set>
                                    <p:animEffect transition="in" filter="wipe(left)">
                                      <p:cBhvr>
                                        <p:cTn id="125" dur="500"/>
                                        <p:tgtEl>
                                          <p:spTgt spid="39"/>
                                        </p:tgtEl>
                                      </p:cBhvr>
                                    </p:animEffect>
                                  </p:childTnLst>
                                </p:cTn>
                              </p:par>
                              <p:par>
                                <p:cTn id="126" presetID="17" presetClass="entr" presetSubtype="10" fill="hold" nodeType="withEffect">
                                  <p:stCondLst>
                                    <p:cond delay="0"/>
                                  </p:stCondLst>
                                  <p:childTnLst>
                                    <p:set>
                                      <p:cBhvr>
                                        <p:cTn id="127" dur="1" fill="hold">
                                          <p:stCondLst>
                                            <p:cond delay="0"/>
                                          </p:stCondLst>
                                        </p:cTn>
                                        <p:tgtEl>
                                          <p:spTgt spid="29"/>
                                        </p:tgtEl>
                                        <p:attrNameLst>
                                          <p:attrName>style.visibility</p:attrName>
                                        </p:attrNameLst>
                                      </p:cBhvr>
                                      <p:to>
                                        <p:strVal val="visible"/>
                                      </p:to>
                                    </p:set>
                                    <p:anim calcmode="lin" valueType="num">
                                      <p:cBhvr>
                                        <p:cTn id="128" dur="500" fill="hold"/>
                                        <p:tgtEl>
                                          <p:spTgt spid="29"/>
                                        </p:tgtEl>
                                        <p:attrNameLst>
                                          <p:attrName>ppt_w</p:attrName>
                                        </p:attrNameLst>
                                      </p:cBhvr>
                                      <p:tavLst>
                                        <p:tav tm="0">
                                          <p:val>
                                            <p:fltVal val="0"/>
                                          </p:val>
                                        </p:tav>
                                        <p:tav tm="100000">
                                          <p:val>
                                            <p:strVal val="#ppt_w"/>
                                          </p:val>
                                        </p:tav>
                                      </p:tavLst>
                                    </p:anim>
                                    <p:anim calcmode="lin" valueType="num">
                                      <p:cBhvr>
                                        <p:cTn id="129" dur="500" fill="hold"/>
                                        <p:tgtEl>
                                          <p:spTgt spid="29"/>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43"/>
                                        </p:tgtEl>
                                        <p:attrNameLst>
                                          <p:attrName>style.visibility</p:attrName>
                                        </p:attrNameLst>
                                      </p:cBhvr>
                                      <p:to>
                                        <p:strVal val="visible"/>
                                      </p:to>
                                    </p:set>
                                    <p:anim calcmode="lin" valueType="num">
                                      <p:cBhvr>
                                        <p:cTn id="132" dur="500" fill="hold"/>
                                        <p:tgtEl>
                                          <p:spTgt spid="43"/>
                                        </p:tgtEl>
                                        <p:attrNameLst>
                                          <p:attrName>ppt_w</p:attrName>
                                        </p:attrNameLst>
                                      </p:cBhvr>
                                      <p:tavLst>
                                        <p:tav tm="0">
                                          <p:val>
                                            <p:fltVal val="0"/>
                                          </p:val>
                                        </p:tav>
                                        <p:tav tm="100000">
                                          <p:val>
                                            <p:strVal val="#ppt_w"/>
                                          </p:val>
                                        </p:tav>
                                      </p:tavLst>
                                    </p:anim>
                                    <p:anim calcmode="lin" valueType="num">
                                      <p:cBhvr>
                                        <p:cTn id="133" dur="500" fill="hold"/>
                                        <p:tgtEl>
                                          <p:spTgt spid="43"/>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wipe(left)">
                                      <p:cBhvr>
                                        <p:cTn id="13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1" grpId="0" animBg="1"/>
      <p:bldP spid="22" grpId="0" animBg="1"/>
      <p:bldP spid="23" grpId="0" animBg="1"/>
      <p:bldP spid="24" grpId="0" animBg="1"/>
      <p:bldP spid="32" grpId="0" animBg="1"/>
      <p:bldP spid="33" grpId="0" animBg="1"/>
      <p:bldP spid="34" grpId="0" animBg="1"/>
      <p:bldP spid="35" grpId="0" animBg="1"/>
      <p:bldP spid="36" grpId="0" animBg="1"/>
      <p:bldP spid="37" grpId="0" animBg="1"/>
      <p:bldP spid="38" grpId="0"/>
      <p:bldP spid="39" grpId="0"/>
      <p:bldP spid="40" grpId="0"/>
      <p:bldP spid="4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589033" y="2416500"/>
            <a:ext cx="10606142" cy="0"/>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1589033" y="2416500"/>
            <a:ext cx="0" cy="2824098"/>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pic>
        <p:nvPicPr>
          <p:cNvPr id="4" name="Picture 4" descr="C:\Documents and Settings\tdz\桌面\未标题-1 拷贝.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9255614" y="1404000"/>
            <a:ext cx="2701055" cy="2025362"/>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2" descr="C:\Documents and Settings\tdz\桌面\管理学习0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6447" y="1404181"/>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2" descr="C:\Documents and Settings\tdz\桌面\未标题-1 拷贝.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7280" y="1404181"/>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C:\Documents and Settings\tdz\桌面\未标题-1 拷贝.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112" y="1404181"/>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8" name="直接连接符 7"/>
          <p:cNvCxnSpPr/>
          <p:nvPr/>
        </p:nvCxnSpPr>
        <p:spPr>
          <a:xfrm>
            <a:off x="1589033" y="5240598"/>
            <a:ext cx="10606142" cy="0"/>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pic>
        <p:nvPicPr>
          <p:cNvPr id="9" name="Picture 2" descr="C:\Documents and Settings\tdz\桌面\未标题-2 拷贝.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54963" y="4216513"/>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11" name="矩形 10"/>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12" name="TextBox 11"/>
          <p:cNvSpPr txBox="1"/>
          <p:nvPr/>
        </p:nvSpPr>
        <p:spPr>
          <a:xfrm>
            <a:off x="730857" y="333451"/>
            <a:ext cx="2341213"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pic>
        <p:nvPicPr>
          <p:cNvPr id="13" name="Picture 3" descr="C:\Documents and Settings\tdz\桌面\未标题-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6447" y="4216513"/>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2" descr="C:\Documents and Settings\tdz\桌面\未标题-1 拷贝.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77280" y="4216513"/>
            <a:ext cx="2701055" cy="2025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2" descr="C:\Documents and Settings\tdz\桌面\0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8112" y="4216513"/>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9363656" y="3909884"/>
            <a:ext cx="540211" cy="540000"/>
            <a:chOff x="9395349" y="3909884"/>
            <a:chExt cx="540000" cy="540000"/>
          </a:xfrm>
        </p:grpSpPr>
        <p:sp>
          <p:nvSpPr>
            <p:cNvPr id="17" name="椭圆 16"/>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8" name="TextBox 17"/>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19" name="组合 18"/>
          <p:cNvGrpSpPr/>
          <p:nvPr/>
        </p:nvGrpSpPr>
        <p:grpSpPr>
          <a:xfrm>
            <a:off x="6374489" y="3897112"/>
            <a:ext cx="540211" cy="540000"/>
            <a:chOff x="9395349" y="3909884"/>
            <a:chExt cx="540000" cy="540000"/>
          </a:xfrm>
        </p:grpSpPr>
        <p:sp>
          <p:nvSpPr>
            <p:cNvPr id="20" name="椭圆 19"/>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1" name="TextBox 20"/>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2" name="组合 21"/>
          <p:cNvGrpSpPr/>
          <p:nvPr/>
        </p:nvGrpSpPr>
        <p:grpSpPr>
          <a:xfrm>
            <a:off x="3385322" y="3909600"/>
            <a:ext cx="540211" cy="540000"/>
            <a:chOff x="9395349" y="3909884"/>
            <a:chExt cx="540000" cy="540000"/>
          </a:xfrm>
        </p:grpSpPr>
        <p:sp>
          <p:nvSpPr>
            <p:cNvPr id="23" name="椭圆 2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4" name="TextBox 23"/>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5" name="组合 24"/>
          <p:cNvGrpSpPr/>
          <p:nvPr/>
        </p:nvGrpSpPr>
        <p:grpSpPr>
          <a:xfrm>
            <a:off x="396155" y="3884340"/>
            <a:ext cx="540211" cy="540000"/>
            <a:chOff x="9395349" y="3909884"/>
            <a:chExt cx="540000" cy="540000"/>
          </a:xfrm>
        </p:grpSpPr>
        <p:sp>
          <p:nvSpPr>
            <p:cNvPr id="26" name="椭圆 25"/>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7" name="TextBox 26"/>
            <p:cNvSpPr txBox="1"/>
            <p:nvPr/>
          </p:nvSpPr>
          <p:spPr>
            <a:xfrm>
              <a:off x="9395349" y="3935144"/>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04</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8" name="组合 27"/>
          <p:cNvGrpSpPr/>
          <p:nvPr/>
        </p:nvGrpSpPr>
        <p:grpSpPr>
          <a:xfrm>
            <a:off x="9363656" y="1081274"/>
            <a:ext cx="540211" cy="540000"/>
            <a:chOff x="9395349" y="3909884"/>
            <a:chExt cx="540000" cy="540000"/>
          </a:xfrm>
        </p:grpSpPr>
        <p:sp>
          <p:nvSpPr>
            <p:cNvPr id="29" name="椭圆 28"/>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08</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1" name="组合 30"/>
          <p:cNvGrpSpPr/>
          <p:nvPr/>
        </p:nvGrpSpPr>
        <p:grpSpPr>
          <a:xfrm>
            <a:off x="6374489" y="1081274"/>
            <a:ext cx="540211" cy="540000"/>
            <a:chOff x="9395349" y="3909884"/>
            <a:chExt cx="540000" cy="540000"/>
          </a:xfrm>
        </p:grpSpPr>
        <p:sp>
          <p:nvSpPr>
            <p:cNvPr id="32" name="椭圆 31"/>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3" name="TextBox 32"/>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07</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4" name="组合 33"/>
          <p:cNvGrpSpPr/>
          <p:nvPr/>
        </p:nvGrpSpPr>
        <p:grpSpPr>
          <a:xfrm>
            <a:off x="3385322" y="1081274"/>
            <a:ext cx="540211" cy="540000"/>
            <a:chOff x="9395349" y="3909884"/>
            <a:chExt cx="540000" cy="540000"/>
          </a:xfrm>
        </p:grpSpPr>
        <p:sp>
          <p:nvSpPr>
            <p:cNvPr id="35" name="椭圆 34"/>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6" name="TextBox 35"/>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06</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7" name="组合 36"/>
          <p:cNvGrpSpPr/>
          <p:nvPr/>
        </p:nvGrpSpPr>
        <p:grpSpPr>
          <a:xfrm>
            <a:off x="396155" y="1081274"/>
            <a:ext cx="551845" cy="540000"/>
            <a:chOff x="9383719" y="3909884"/>
            <a:chExt cx="551630" cy="540000"/>
          </a:xfrm>
        </p:grpSpPr>
        <p:sp>
          <p:nvSpPr>
            <p:cNvPr id="38" name="椭圆 3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9" name="TextBox 38"/>
            <p:cNvSpPr txBox="1"/>
            <p:nvPr/>
          </p:nvSpPr>
          <p:spPr>
            <a:xfrm>
              <a:off x="9383719" y="3935144"/>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05</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362227467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nodeType="withEffect">
                                  <p:stCondLst>
                                    <p:cond delay="200"/>
                                  </p:stCondLst>
                                  <p:childTnLst>
                                    <p:set>
                                      <p:cBhvr>
                                        <p:cTn id="11" dur="1" fill="hold">
                                          <p:stCondLst>
                                            <p:cond delay="0"/>
                                          </p:stCondLst>
                                        </p:cTn>
                                        <p:tgtEl>
                                          <p:spTgt spid="13"/>
                                        </p:tgtEl>
                                        <p:attrNameLst>
                                          <p:attrName>style.visibility</p:attrName>
                                        </p:attrNameLst>
                                      </p:cBhvr>
                                      <p:to>
                                        <p:strVal val="visible"/>
                                      </p:to>
                                    </p:set>
                                    <p:animScale>
                                      <p:cBhvr>
                                        <p:cTn id="1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3"/>
                                        </p:tgtEl>
                                        <p:attrNameLst>
                                          <p:attrName>ppt_x</p:attrName>
                                          <p:attrName>ppt_y</p:attrName>
                                        </p:attrNameLst>
                                      </p:cBhvr>
                                    </p:animMotion>
                                    <p:animEffect transition="in" filter="fade">
                                      <p:cBhvr>
                                        <p:cTn id="14" dur="1000"/>
                                        <p:tgtEl>
                                          <p:spTgt spid="13"/>
                                        </p:tgtEl>
                                      </p:cBhvr>
                                    </p:animEffect>
                                  </p:childTnLst>
                                </p:cTn>
                              </p:par>
                              <p:par>
                                <p:cTn id="15" presetID="52" presetClass="entr" presetSubtype="0" fill="hold" nodeType="withEffect">
                                  <p:stCondLst>
                                    <p:cond delay="400"/>
                                  </p:stCondLst>
                                  <p:childTnLst>
                                    <p:set>
                                      <p:cBhvr>
                                        <p:cTn id="16" dur="1" fill="hold">
                                          <p:stCondLst>
                                            <p:cond delay="0"/>
                                          </p:stCondLst>
                                        </p:cTn>
                                        <p:tgtEl>
                                          <p:spTgt spid="14"/>
                                        </p:tgtEl>
                                        <p:attrNameLst>
                                          <p:attrName>style.visibility</p:attrName>
                                        </p:attrNameLst>
                                      </p:cBhvr>
                                      <p:to>
                                        <p:strVal val="visible"/>
                                      </p:to>
                                    </p:set>
                                    <p:animScale>
                                      <p:cBhvr>
                                        <p:cTn id="1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4"/>
                                        </p:tgtEl>
                                        <p:attrNameLst>
                                          <p:attrName>ppt_x</p:attrName>
                                          <p:attrName>ppt_y</p:attrName>
                                        </p:attrNameLst>
                                      </p:cBhvr>
                                    </p:animMotion>
                                    <p:animEffect transition="in" filter="fade">
                                      <p:cBhvr>
                                        <p:cTn id="19" dur="1000"/>
                                        <p:tgtEl>
                                          <p:spTgt spid="14"/>
                                        </p:tgtEl>
                                      </p:cBhvr>
                                    </p:animEffect>
                                  </p:childTnLst>
                                </p:cTn>
                              </p:par>
                              <p:par>
                                <p:cTn id="20" presetID="52" presetClass="entr" presetSubtype="0" fill="hold" nodeType="withEffect">
                                  <p:stCondLst>
                                    <p:cond delay="600"/>
                                  </p:stCondLst>
                                  <p:childTnLst>
                                    <p:set>
                                      <p:cBhvr>
                                        <p:cTn id="21" dur="1" fill="hold">
                                          <p:stCondLst>
                                            <p:cond delay="0"/>
                                          </p:stCondLst>
                                        </p:cTn>
                                        <p:tgtEl>
                                          <p:spTgt spid="15"/>
                                        </p:tgtEl>
                                        <p:attrNameLst>
                                          <p:attrName>style.visibility</p:attrName>
                                        </p:attrNameLst>
                                      </p:cBhvr>
                                      <p:to>
                                        <p:strVal val="visible"/>
                                      </p:to>
                                    </p:set>
                                    <p:animScale>
                                      <p:cBhvr>
                                        <p:cTn id="2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5"/>
                                        </p:tgtEl>
                                        <p:attrNameLst>
                                          <p:attrName>ppt_x</p:attrName>
                                          <p:attrName>ppt_y</p:attrName>
                                        </p:attrNameLst>
                                      </p:cBhvr>
                                    </p:animMotion>
                                    <p:animEffect transition="in" filter="fade">
                                      <p:cBhvr>
                                        <p:cTn id="24" dur="1000"/>
                                        <p:tgtEl>
                                          <p:spTgt spid="15"/>
                                        </p:tgtEl>
                                      </p:cBhvr>
                                    </p:animEffect>
                                  </p:childTnLst>
                                </p:cTn>
                              </p:par>
                            </p:childTnLst>
                          </p:cTn>
                        </p:par>
                        <p:par>
                          <p:cTn id="25" fill="hold">
                            <p:stCondLst>
                              <p:cond delay="1600"/>
                            </p:stCondLst>
                            <p:childTnLst>
                              <p:par>
                                <p:cTn id="26" presetID="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15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25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35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0-#ppt_h/2"/>
                                          </p:val>
                                        </p:tav>
                                        <p:tav tm="100000">
                                          <p:val>
                                            <p:strVal val="#ppt_y"/>
                                          </p:val>
                                        </p:tav>
                                      </p:tavLst>
                                    </p:anim>
                                  </p:childTnLst>
                                </p:cTn>
                              </p:par>
                            </p:childTnLst>
                          </p:cTn>
                        </p:par>
                        <p:par>
                          <p:cTn id="42" fill="hold">
                            <p:stCondLst>
                              <p:cond delay="2450"/>
                            </p:stCondLst>
                            <p:childTnLst>
                              <p:par>
                                <p:cTn id="43" presetID="52" presetClass="entr" presetSubtype="0"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Scale>
                                      <p:cBhvr>
                                        <p:cTn id="4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7"/>
                                        </p:tgtEl>
                                        <p:attrNameLst>
                                          <p:attrName>ppt_x</p:attrName>
                                          <p:attrName>ppt_y</p:attrName>
                                        </p:attrNameLst>
                                      </p:cBhvr>
                                    </p:animMotion>
                                    <p:animEffect transition="in" filter="fade">
                                      <p:cBhvr>
                                        <p:cTn id="47" dur="1000"/>
                                        <p:tgtEl>
                                          <p:spTgt spid="7"/>
                                        </p:tgtEl>
                                      </p:cBhvr>
                                    </p:animEffect>
                                  </p:childTnLst>
                                </p:cTn>
                              </p:par>
                              <p:par>
                                <p:cTn id="48" presetID="52" presetClass="entr" presetSubtype="0" fill="hold" nodeType="withEffect">
                                  <p:stCondLst>
                                    <p:cond delay="200"/>
                                  </p:stCondLst>
                                  <p:childTnLst>
                                    <p:set>
                                      <p:cBhvr>
                                        <p:cTn id="49" dur="1" fill="hold">
                                          <p:stCondLst>
                                            <p:cond delay="0"/>
                                          </p:stCondLst>
                                        </p:cTn>
                                        <p:tgtEl>
                                          <p:spTgt spid="6"/>
                                        </p:tgtEl>
                                        <p:attrNameLst>
                                          <p:attrName>style.visibility</p:attrName>
                                        </p:attrNameLst>
                                      </p:cBhvr>
                                      <p:to>
                                        <p:strVal val="visible"/>
                                      </p:to>
                                    </p:set>
                                    <p:animScale>
                                      <p:cBhvr>
                                        <p:cTn id="5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6"/>
                                        </p:tgtEl>
                                        <p:attrNameLst>
                                          <p:attrName>ppt_x</p:attrName>
                                          <p:attrName>ppt_y</p:attrName>
                                        </p:attrNameLst>
                                      </p:cBhvr>
                                    </p:animMotion>
                                    <p:animEffect transition="in" filter="fade">
                                      <p:cBhvr>
                                        <p:cTn id="52" dur="1000"/>
                                        <p:tgtEl>
                                          <p:spTgt spid="6"/>
                                        </p:tgtEl>
                                      </p:cBhvr>
                                    </p:animEffect>
                                  </p:childTnLst>
                                </p:cTn>
                              </p:par>
                              <p:par>
                                <p:cTn id="53" presetID="52" presetClass="entr" presetSubtype="0" fill="hold" nodeType="withEffect">
                                  <p:stCondLst>
                                    <p:cond delay="400"/>
                                  </p:stCondLst>
                                  <p:childTnLst>
                                    <p:set>
                                      <p:cBhvr>
                                        <p:cTn id="54" dur="1" fill="hold">
                                          <p:stCondLst>
                                            <p:cond delay="0"/>
                                          </p:stCondLst>
                                        </p:cTn>
                                        <p:tgtEl>
                                          <p:spTgt spid="5"/>
                                        </p:tgtEl>
                                        <p:attrNameLst>
                                          <p:attrName>style.visibility</p:attrName>
                                        </p:attrNameLst>
                                      </p:cBhvr>
                                      <p:to>
                                        <p:strVal val="visible"/>
                                      </p:to>
                                    </p:set>
                                    <p:animScale>
                                      <p:cBhvr>
                                        <p:cTn id="5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5"/>
                                        </p:tgtEl>
                                        <p:attrNameLst>
                                          <p:attrName>ppt_x</p:attrName>
                                          <p:attrName>ppt_y</p:attrName>
                                        </p:attrNameLst>
                                      </p:cBhvr>
                                    </p:animMotion>
                                    <p:animEffect transition="in" filter="fade">
                                      <p:cBhvr>
                                        <p:cTn id="57" dur="1000"/>
                                        <p:tgtEl>
                                          <p:spTgt spid="5"/>
                                        </p:tgtEl>
                                      </p:cBhvr>
                                    </p:animEffect>
                                  </p:childTnLst>
                                </p:cTn>
                              </p:par>
                              <p:par>
                                <p:cTn id="58" presetID="52" presetClass="entr" presetSubtype="0" fill="hold" nodeType="withEffect">
                                  <p:stCondLst>
                                    <p:cond delay="600"/>
                                  </p:stCondLst>
                                  <p:childTnLst>
                                    <p:set>
                                      <p:cBhvr>
                                        <p:cTn id="59" dur="1" fill="hold">
                                          <p:stCondLst>
                                            <p:cond delay="0"/>
                                          </p:stCondLst>
                                        </p:cTn>
                                        <p:tgtEl>
                                          <p:spTgt spid="4"/>
                                        </p:tgtEl>
                                        <p:attrNameLst>
                                          <p:attrName>style.visibility</p:attrName>
                                        </p:attrNameLst>
                                      </p:cBhvr>
                                      <p:to>
                                        <p:strVal val="visible"/>
                                      </p:to>
                                    </p:set>
                                    <p:animScale>
                                      <p:cBhvr>
                                        <p:cTn id="6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4"/>
                                        </p:tgtEl>
                                        <p:attrNameLst>
                                          <p:attrName>ppt_x</p:attrName>
                                          <p:attrName>ppt_y</p:attrName>
                                        </p:attrNameLst>
                                      </p:cBhvr>
                                    </p:animMotion>
                                    <p:animEffect transition="in" filter="fade">
                                      <p:cBhvr>
                                        <p:cTn id="62" dur="1000"/>
                                        <p:tgtEl>
                                          <p:spTgt spid="4"/>
                                        </p:tgtEl>
                                      </p:cBhvr>
                                    </p:animEffect>
                                  </p:childTnLst>
                                </p:cTn>
                              </p:par>
                            </p:childTnLst>
                          </p:cTn>
                        </p:par>
                        <p:par>
                          <p:cTn id="63" fill="hold">
                            <p:stCondLst>
                              <p:cond delay="4050"/>
                            </p:stCondLst>
                            <p:childTnLst>
                              <p:par>
                                <p:cTn id="64" presetID="2" presetClass="entr" presetSubtype="1"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fill="hold"/>
                                        <p:tgtEl>
                                          <p:spTgt spid="37"/>
                                        </p:tgtEl>
                                        <p:attrNameLst>
                                          <p:attrName>ppt_x</p:attrName>
                                        </p:attrNameLst>
                                      </p:cBhvr>
                                      <p:tavLst>
                                        <p:tav tm="0">
                                          <p:val>
                                            <p:strVal val="#ppt_x"/>
                                          </p:val>
                                        </p:tav>
                                        <p:tav tm="100000">
                                          <p:val>
                                            <p:strVal val="#ppt_x"/>
                                          </p:val>
                                        </p:tav>
                                      </p:tavLst>
                                    </p:anim>
                                    <p:anim calcmode="lin" valueType="num">
                                      <p:cBhvr additive="base">
                                        <p:cTn id="67" dur="500" fill="hold"/>
                                        <p:tgtEl>
                                          <p:spTgt spid="37"/>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150"/>
                                  </p:stCondLst>
                                  <p:childTnLst>
                                    <p:set>
                                      <p:cBhvr>
                                        <p:cTn id="69" dur="1" fill="hold">
                                          <p:stCondLst>
                                            <p:cond delay="0"/>
                                          </p:stCondLst>
                                        </p:cTn>
                                        <p:tgtEl>
                                          <p:spTgt spid="34"/>
                                        </p:tgtEl>
                                        <p:attrNameLst>
                                          <p:attrName>style.visibility</p:attrName>
                                        </p:attrNameLst>
                                      </p:cBhvr>
                                      <p:to>
                                        <p:strVal val="visible"/>
                                      </p:to>
                                    </p:set>
                                    <p:anim calcmode="lin" valueType="num">
                                      <p:cBhvr additive="base">
                                        <p:cTn id="70" dur="500" fill="hold"/>
                                        <p:tgtEl>
                                          <p:spTgt spid="34"/>
                                        </p:tgtEl>
                                        <p:attrNameLst>
                                          <p:attrName>ppt_x</p:attrName>
                                        </p:attrNameLst>
                                      </p:cBhvr>
                                      <p:tavLst>
                                        <p:tav tm="0">
                                          <p:val>
                                            <p:strVal val="#ppt_x"/>
                                          </p:val>
                                        </p:tav>
                                        <p:tav tm="100000">
                                          <p:val>
                                            <p:strVal val="#ppt_x"/>
                                          </p:val>
                                        </p:tav>
                                      </p:tavLst>
                                    </p:anim>
                                    <p:anim calcmode="lin" valueType="num">
                                      <p:cBhvr additive="base">
                                        <p:cTn id="71" dur="500" fill="hold"/>
                                        <p:tgtEl>
                                          <p:spTgt spid="34"/>
                                        </p:tgtEl>
                                        <p:attrNameLst>
                                          <p:attrName>ppt_y</p:attrName>
                                        </p:attrNameLst>
                                      </p:cBhvr>
                                      <p:tavLst>
                                        <p:tav tm="0">
                                          <p:val>
                                            <p:strVal val="0-#ppt_h/2"/>
                                          </p:val>
                                        </p:tav>
                                        <p:tav tm="100000">
                                          <p:val>
                                            <p:strVal val="#ppt_y"/>
                                          </p:val>
                                        </p:tav>
                                      </p:tavLst>
                                    </p:anim>
                                  </p:childTnLst>
                                </p:cTn>
                              </p:par>
                              <p:par>
                                <p:cTn id="72" presetID="2" presetClass="entr" presetSubtype="1" fill="hold" nodeType="withEffect">
                                  <p:stCondLst>
                                    <p:cond delay="250"/>
                                  </p:stCondLst>
                                  <p:childTnLst>
                                    <p:set>
                                      <p:cBhvr>
                                        <p:cTn id="73" dur="1" fill="hold">
                                          <p:stCondLst>
                                            <p:cond delay="0"/>
                                          </p:stCondLst>
                                        </p:cTn>
                                        <p:tgtEl>
                                          <p:spTgt spid="31"/>
                                        </p:tgtEl>
                                        <p:attrNameLst>
                                          <p:attrName>style.visibility</p:attrName>
                                        </p:attrNameLst>
                                      </p:cBhvr>
                                      <p:to>
                                        <p:strVal val="visible"/>
                                      </p:to>
                                    </p:set>
                                    <p:anim calcmode="lin" valueType="num">
                                      <p:cBhvr additive="base">
                                        <p:cTn id="74" dur="500" fill="hold"/>
                                        <p:tgtEl>
                                          <p:spTgt spid="31"/>
                                        </p:tgtEl>
                                        <p:attrNameLst>
                                          <p:attrName>ppt_x</p:attrName>
                                        </p:attrNameLst>
                                      </p:cBhvr>
                                      <p:tavLst>
                                        <p:tav tm="0">
                                          <p:val>
                                            <p:strVal val="#ppt_x"/>
                                          </p:val>
                                        </p:tav>
                                        <p:tav tm="100000">
                                          <p:val>
                                            <p:strVal val="#ppt_x"/>
                                          </p:val>
                                        </p:tav>
                                      </p:tavLst>
                                    </p:anim>
                                    <p:anim calcmode="lin" valueType="num">
                                      <p:cBhvr additive="base">
                                        <p:cTn id="75" dur="500" fill="hold"/>
                                        <p:tgtEl>
                                          <p:spTgt spid="31"/>
                                        </p:tgtEl>
                                        <p:attrNameLst>
                                          <p:attrName>ppt_y</p:attrName>
                                        </p:attrNameLst>
                                      </p:cBhvr>
                                      <p:tavLst>
                                        <p:tav tm="0">
                                          <p:val>
                                            <p:strVal val="0-#ppt_h/2"/>
                                          </p:val>
                                        </p:tav>
                                        <p:tav tm="100000">
                                          <p:val>
                                            <p:strVal val="#ppt_y"/>
                                          </p:val>
                                        </p:tav>
                                      </p:tavLst>
                                    </p:anim>
                                  </p:childTnLst>
                                </p:cTn>
                              </p:par>
                              <p:par>
                                <p:cTn id="76" presetID="2" presetClass="entr" presetSubtype="1" fill="hold" nodeType="withEffect">
                                  <p:stCondLst>
                                    <p:cond delay="35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ppt_x"/>
                                          </p:val>
                                        </p:tav>
                                        <p:tav tm="100000">
                                          <p:val>
                                            <p:strVal val="#ppt_x"/>
                                          </p:val>
                                        </p:tav>
                                      </p:tavLst>
                                    </p:anim>
                                    <p:anim calcmode="lin" valueType="num">
                                      <p:cBhvr additive="base">
                                        <p:cTn id="79"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416500"/>
            <a:ext cx="11500297" cy="0"/>
          </a:xfrm>
          <a:prstGeom prst="line">
            <a:avLst/>
          </a:prstGeom>
          <a:ln>
            <a:solidFill>
              <a:srgbClr val="92D050"/>
            </a:solidFill>
            <a:prstDash val="dash"/>
            <a:tailEnd type="arrow" w="lg" len="lg"/>
          </a:ln>
        </p:spPr>
        <p:style>
          <a:lnRef idx="1">
            <a:schemeClr val="accent1"/>
          </a:lnRef>
          <a:fillRef idx="0">
            <a:schemeClr val="accent1"/>
          </a:fillRef>
          <a:effectRef idx="0">
            <a:schemeClr val="accent1"/>
          </a:effectRef>
          <a:fontRef idx="minor">
            <a:schemeClr val="tx1"/>
          </a:fontRef>
        </p:style>
      </p:cxnSp>
      <p:pic>
        <p:nvPicPr>
          <p:cNvPr id="3" name="Picture 3" descr="C:\Documents and Settings\tdz\桌面\未标题-1 拷贝.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112" y="1404295"/>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矩形 4"/>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6" name="TextBox 5"/>
          <p:cNvSpPr txBox="1"/>
          <p:nvPr/>
        </p:nvSpPr>
        <p:spPr>
          <a:xfrm>
            <a:off x="730857" y="333451"/>
            <a:ext cx="2341213"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grpSp>
        <p:nvGrpSpPr>
          <p:cNvPr id="7" name="组合 6"/>
          <p:cNvGrpSpPr/>
          <p:nvPr/>
        </p:nvGrpSpPr>
        <p:grpSpPr>
          <a:xfrm>
            <a:off x="396155" y="1080000"/>
            <a:ext cx="551845" cy="540000"/>
            <a:chOff x="9383719" y="3909884"/>
            <a:chExt cx="551630" cy="540000"/>
          </a:xfrm>
        </p:grpSpPr>
        <p:sp>
          <p:nvSpPr>
            <p:cNvPr id="8" name="椭圆 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9" name="TextBox 8"/>
            <p:cNvSpPr txBox="1"/>
            <p:nvPr/>
          </p:nvSpPr>
          <p:spPr>
            <a:xfrm>
              <a:off x="9383719" y="3935144"/>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09</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14" name="Picture 2" descr="C:\Documents and Settings\tdz\桌面\未标题-1 拷贝.jpg"/>
          <p:cNvPicPr>
            <a:picLocks noChangeAspect="1" noChangeArrowheads="1"/>
          </p:cNvPicPr>
          <p:nvPr/>
        </p:nvPicPr>
        <p:blipFill rotWithShape="1">
          <a:blip r:embed="rId4">
            <a:extLst>
              <a:ext uri="{28A0092B-C50C-407E-A947-70E740481C1C}">
                <a14:useLocalDpi xmlns:a14="http://schemas.microsoft.com/office/drawing/2010/main" val="0"/>
              </a:ext>
            </a:extLst>
          </a:blip>
          <a:srcRect t="2424" b="3825"/>
          <a:stretch/>
        </p:blipFill>
        <p:spPr bwMode="auto">
          <a:xfrm>
            <a:off x="3277280" y="1404295"/>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3373688" y="1080000"/>
            <a:ext cx="551845" cy="540000"/>
            <a:chOff x="9383719" y="3909884"/>
            <a:chExt cx="551630" cy="540000"/>
          </a:xfrm>
        </p:grpSpPr>
        <p:sp>
          <p:nvSpPr>
            <p:cNvPr id="16" name="椭圆 15"/>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7" name="TextBox 16"/>
            <p:cNvSpPr txBox="1"/>
            <p:nvPr/>
          </p:nvSpPr>
          <p:spPr>
            <a:xfrm>
              <a:off x="9383719" y="3935144"/>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10</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0" name="Picture 3" descr="C:\Documents and Settings\tdz\桌面\未标题-1 拷贝.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66447" y="1402597"/>
            <a:ext cx="2701055" cy="2028396"/>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1" name="组合 20"/>
          <p:cNvGrpSpPr/>
          <p:nvPr/>
        </p:nvGrpSpPr>
        <p:grpSpPr>
          <a:xfrm>
            <a:off x="6374489" y="1080000"/>
            <a:ext cx="540211" cy="540000"/>
            <a:chOff x="9395349" y="3909884"/>
            <a:chExt cx="540000" cy="540000"/>
          </a:xfrm>
        </p:grpSpPr>
        <p:sp>
          <p:nvSpPr>
            <p:cNvPr id="22" name="椭圆 21"/>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3" name="TextBox 22"/>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cxnSp>
        <p:nvCxnSpPr>
          <p:cNvPr id="24" name="直接连接符 23"/>
          <p:cNvCxnSpPr/>
          <p:nvPr/>
        </p:nvCxnSpPr>
        <p:spPr>
          <a:xfrm flipV="1">
            <a:off x="10606142" y="2416500"/>
            <a:ext cx="0" cy="2824098"/>
          </a:xfrm>
          <a:prstGeom prst="line">
            <a:avLst/>
          </a:prstGeom>
          <a:ln>
            <a:solidFill>
              <a:srgbClr val="92D050"/>
            </a:solidFill>
            <a:prstDash val="dash"/>
            <a:headEnd type="arrow" w="lg" len="lg"/>
          </a:ln>
        </p:spPr>
        <p:style>
          <a:lnRef idx="1">
            <a:schemeClr val="accent1"/>
          </a:lnRef>
          <a:fillRef idx="0">
            <a:schemeClr val="accent1"/>
          </a:fillRef>
          <a:effectRef idx="0">
            <a:schemeClr val="accent1"/>
          </a:effectRef>
          <a:fontRef idx="minor">
            <a:schemeClr val="tx1"/>
          </a:fontRef>
        </p:style>
      </p:cxnSp>
      <p:pic>
        <p:nvPicPr>
          <p:cNvPr id="25" name="Picture 3" descr="C:\Users\user\Desktop\11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55614" y="1402711"/>
            <a:ext cx="2701055" cy="2028169"/>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6" name="组合 25"/>
          <p:cNvGrpSpPr/>
          <p:nvPr/>
        </p:nvGrpSpPr>
        <p:grpSpPr>
          <a:xfrm>
            <a:off x="9363656" y="1080000"/>
            <a:ext cx="540211" cy="540000"/>
            <a:chOff x="9395349" y="3909884"/>
            <a:chExt cx="540000" cy="540000"/>
          </a:xfrm>
        </p:grpSpPr>
        <p:sp>
          <p:nvSpPr>
            <p:cNvPr id="27" name="椭圆 26"/>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8" name="TextBox 27"/>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cxnSp>
        <p:nvCxnSpPr>
          <p:cNvPr id="30" name="直接连接符 29"/>
          <p:cNvCxnSpPr/>
          <p:nvPr/>
        </p:nvCxnSpPr>
        <p:spPr>
          <a:xfrm>
            <a:off x="894155" y="5240598"/>
            <a:ext cx="10606142" cy="0"/>
          </a:xfrm>
          <a:prstGeom prst="line">
            <a:avLst/>
          </a:prstGeom>
          <a:ln>
            <a:solidFill>
              <a:srgbClr val="92D050"/>
            </a:solidFill>
            <a:prstDash val="dash"/>
            <a:headEnd type="arrow" w="lg" len="lg"/>
          </a:ln>
        </p:spPr>
        <p:style>
          <a:lnRef idx="1">
            <a:schemeClr val="accent1"/>
          </a:lnRef>
          <a:fillRef idx="0">
            <a:schemeClr val="accent1"/>
          </a:fillRef>
          <a:effectRef idx="0">
            <a:schemeClr val="accent1"/>
          </a:effectRef>
          <a:fontRef idx="minor">
            <a:schemeClr val="tx1"/>
          </a:fontRef>
        </p:style>
      </p:cxnSp>
      <p:pic>
        <p:nvPicPr>
          <p:cNvPr id="31" name="Picture 2" descr="C:\Users\user\Desktop\未标题-1 拷贝.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49861" y="4215600"/>
            <a:ext cx="2706157"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5" name="组合 34"/>
          <p:cNvGrpSpPr/>
          <p:nvPr/>
        </p:nvGrpSpPr>
        <p:grpSpPr>
          <a:xfrm>
            <a:off x="9363656" y="3909884"/>
            <a:ext cx="540211" cy="540000"/>
            <a:chOff x="9395349" y="3909884"/>
            <a:chExt cx="540000" cy="540000"/>
          </a:xfrm>
        </p:grpSpPr>
        <p:sp>
          <p:nvSpPr>
            <p:cNvPr id="36" name="椭圆 35"/>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7" name="TextBox 36"/>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9" name="Picture 2" descr="C:\Users\user\Desktop\未标题-1 拷贝.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59009" y="4215600"/>
            <a:ext cx="2706157"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2" name="组合 31"/>
          <p:cNvGrpSpPr/>
          <p:nvPr/>
        </p:nvGrpSpPr>
        <p:grpSpPr>
          <a:xfrm>
            <a:off x="6372830" y="3910790"/>
            <a:ext cx="540070" cy="540125"/>
            <a:chOff x="9395349" y="3909884"/>
            <a:chExt cx="540000" cy="540000"/>
          </a:xfrm>
        </p:grpSpPr>
        <p:sp>
          <p:nvSpPr>
            <p:cNvPr id="33" name="椭圆 3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4" name="TextBox 33"/>
            <p:cNvSpPr txBox="1"/>
            <p:nvPr/>
          </p:nvSpPr>
          <p:spPr>
            <a:xfrm>
              <a:off x="9395349" y="3949051"/>
              <a:ext cx="527847" cy="461558"/>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14</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1026" name="Picture 2" descr="C:\Users\user\Desktop\未标题-1 拷贝.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72178" y="4215600"/>
            <a:ext cx="2706157"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3385322" y="3909600"/>
            <a:ext cx="540211" cy="540000"/>
            <a:chOff x="9395349" y="3909884"/>
            <a:chExt cx="540000" cy="540000"/>
          </a:xfrm>
        </p:grpSpPr>
        <p:sp>
          <p:nvSpPr>
            <p:cNvPr id="39" name="椭圆 38"/>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0" name="TextBox 39"/>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15</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45" name="Picture 2" descr="C:\Users\user\Desktop\未标题-1 拷贝.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112" y="4215600"/>
            <a:ext cx="2705100"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2" name="组合 41"/>
          <p:cNvGrpSpPr/>
          <p:nvPr/>
        </p:nvGrpSpPr>
        <p:grpSpPr>
          <a:xfrm>
            <a:off x="396155" y="3884340"/>
            <a:ext cx="540211" cy="540000"/>
            <a:chOff x="9395349" y="3909884"/>
            <a:chExt cx="540000" cy="540000"/>
          </a:xfrm>
        </p:grpSpPr>
        <p:sp>
          <p:nvSpPr>
            <p:cNvPr id="43" name="椭圆 4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4" name="TextBox 43"/>
            <p:cNvSpPr txBox="1"/>
            <p:nvPr/>
          </p:nvSpPr>
          <p:spPr>
            <a:xfrm>
              <a:off x="9395349" y="3935144"/>
              <a:ext cx="527503"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16</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193531052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nodeType="withEffect">
                                  <p:stCondLst>
                                    <p:cond delay="200"/>
                                  </p:stCondLst>
                                  <p:childTnLst>
                                    <p:set>
                                      <p:cBhvr>
                                        <p:cTn id="11" dur="1" fill="hold">
                                          <p:stCondLst>
                                            <p:cond delay="0"/>
                                          </p:stCondLst>
                                        </p:cTn>
                                        <p:tgtEl>
                                          <p:spTgt spid="14"/>
                                        </p:tgtEl>
                                        <p:attrNameLst>
                                          <p:attrName>style.visibility</p:attrName>
                                        </p:attrNameLst>
                                      </p:cBhvr>
                                      <p:to>
                                        <p:strVal val="visible"/>
                                      </p:to>
                                    </p:set>
                                    <p:animScale>
                                      <p:cBhvr>
                                        <p:cTn id="1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4"/>
                                        </p:tgtEl>
                                        <p:attrNameLst>
                                          <p:attrName>ppt_x</p:attrName>
                                          <p:attrName>ppt_y</p:attrName>
                                        </p:attrNameLst>
                                      </p:cBhvr>
                                    </p:animMotion>
                                    <p:animEffect transition="in" filter="fade">
                                      <p:cBhvr>
                                        <p:cTn id="14" dur="1000"/>
                                        <p:tgtEl>
                                          <p:spTgt spid="14"/>
                                        </p:tgtEl>
                                      </p:cBhvr>
                                    </p:animEffect>
                                  </p:childTnLst>
                                </p:cTn>
                              </p:par>
                              <p:par>
                                <p:cTn id="15" presetID="52" presetClass="entr" presetSubtype="0" fill="hold" nodeType="withEffect">
                                  <p:stCondLst>
                                    <p:cond delay="400"/>
                                  </p:stCondLst>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par>
                                <p:cTn id="20" presetID="52" presetClass="entr" presetSubtype="0" fill="hold" nodeType="withEffect">
                                  <p:stCondLst>
                                    <p:cond delay="600"/>
                                  </p:stCondLst>
                                  <p:childTnLst>
                                    <p:set>
                                      <p:cBhvr>
                                        <p:cTn id="21" dur="1" fill="hold">
                                          <p:stCondLst>
                                            <p:cond delay="0"/>
                                          </p:stCondLst>
                                        </p:cTn>
                                        <p:tgtEl>
                                          <p:spTgt spid="25"/>
                                        </p:tgtEl>
                                        <p:attrNameLst>
                                          <p:attrName>style.visibility</p:attrName>
                                        </p:attrNameLst>
                                      </p:cBhvr>
                                      <p:to>
                                        <p:strVal val="visible"/>
                                      </p:to>
                                    </p:set>
                                    <p:animScale>
                                      <p:cBhvr>
                                        <p:cTn id="2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5"/>
                                        </p:tgtEl>
                                        <p:attrNameLst>
                                          <p:attrName>ppt_x</p:attrName>
                                          <p:attrName>ppt_y</p:attrName>
                                        </p:attrNameLst>
                                      </p:cBhvr>
                                    </p:animMotion>
                                    <p:animEffect transition="in" filter="fade">
                                      <p:cBhvr>
                                        <p:cTn id="24" dur="1000"/>
                                        <p:tgtEl>
                                          <p:spTgt spid="25"/>
                                        </p:tgtEl>
                                      </p:cBhvr>
                                    </p:animEffect>
                                  </p:childTnLst>
                                </p:cTn>
                              </p:par>
                              <p:par>
                                <p:cTn id="25" presetID="52" presetClass="entr" presetSubtype="0" fill="hold" nodeType="withEffect">
                                  <p:stCondLst>
                                    <p:cond delay="800"/>
                                  </p:stCondLst>
                                  <p:childTnLst>
                                    <p:set>
                                      <p:cBhvr>
                                        <p:cTn id="26" dur="1" fill="hold">
                                          <p:stCondLst>
                                            <p:cond delay="0"/>
                                          </p:stCondLst>
                                        </p:cTn>
                                        <p:tgtEl>
                                          <p:spTgt spid="31"/>
                                        </p:tgtEl>
                                        <p:attrNameLst>
                                          <p:attrName>style.visibility</p:attrName>
                                        </p:attrNameLst>
                                      </p:cBhvr>
                                      <p:to>
                                        <p:strVal val="visible"/>
                                      </p:to>
                                    </p:set>
                                    <p:animScale>
                                      <p:cBhvr>
                                        <p:cTn id="27"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1"/>
                                        </p:tgtEl>
                                        <p:attrNameLst>
                                          <p:attrName>ppt_x</p:attrName>
                                          <p:attrName>ppt_y</p:attrName>
                                        </p:attrNameLst>
                                      </p:cBhvr>
                                    </p:animMotion>
                                    <p:animEffect transition="in" filter="fade">
                                      <p:cBhvr>
                                        <p:cTn id="29" dur="1000"/>
                                        <p:tgtEl>
                                          <p:spTgt spid="31"/>
                                        </p:tgtEl>
                                      </p:cBhvr>
                                    </p:animEffect>
                                  </p:childTnLst>
                                </p:cTn>
                              </p:par>
                              <p:par>
                                <p:cTn id="30" presetID="52" presetClass="entr" presetSubtype="0" fill="hold" nodeType="withEffect">
                                  <p:stCondLst>
                                    <p:cond delay="1000"/>
                                  </p:stCondLst>
                                  <p:childTnLst>
                                    <p:set>
                                      <p:cBhvr>
                                        <p:cTn id="31" dur="1" fill="hold">
                                          <p:stCondLst>
                                            <p:cond delay="0"/>
                                          </p:stCondLst>
                                        </p:cTn>
                                        <p:tgtEl>
                                          <p:spTgt spid="29"/>
                                        </p:tgtEl>
                                        <p:attrNameLst>
                                          <p:attrName>style.visibility</p:attrName>
                                        </p:attrNameLst>
                                      </p:cBhvr>
                                      <p:to>
                                        <p:strVal val="visible"/>
                                      </p:to>
                                    </p:set>
                                    <p:animScale>
                                      <p:cBhvr>
                                        <p:cTn id="3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9"/>
                                        </p:tgtEl>
                                        <p:attrNameLst>
                                          <p:attrName>ppt_x</p:attrName>
                                          <p:attrName>ppt_y</p:attrName>
                                        </p:attrNameLst>
                                      </p:cBhvr>
                                    </p:animMotion>
                                    <p:animEffect transition="in" filter="fade">
                                      <p:cBhvr>
                                        <p:cTn id="34" dur="1000"/>
                                        <p:tgtEl>
                                          <p:spTgt spid="29"/>
                                        </p:tgtEl>
                                      </p:cBhvr>
                                    </p:animEffect>
                                  </p:childTnLst>
                                </p:cTn>
                              </p:par>
                              <p:par>
                                <p:cTn id="35" presetID="52" presetClass="entr" presetSubtype="0" fill="hold" nodeType="withEffect">
                                  <p:stCondLst>
                                    <p:cond delay="1200"/>
                                  </p:stCondLst>
                                  <p:childTnLst>
                                    <p:set>
                                      <p:cBhvr>
                                        <p:cTn id="36" dur="1" fill="hold">
                                          <p:stCondLst>
                                            <p:cond delay="0"/>
                                          </p:stCondLst>
                                        </p:cTn>
                                        <p:tgtEl>
                                          <p:spTgt spid="1026"/>
                                        </p:tgtEl>
                                        <p:attrNameLst>
                                          <p:attrName>style.visibility</p:attrName>
                                        </p:attrNameLst>
                                      </p:cBhvr>
                                      <p:to>
                                        <p:strVal val="visible"/>
                                      </p:to>
                                    </p:set>
                                    <p:animScale>
                                      <p:cBhvr>
                                        <p:cTn id="37"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026"/>
                                        </p:tgtEl>
                                        <p:attrNameLst>
                                          <p:attrName>ppt_x</p:attrName>
                                          <p:attrName>ppt_y</p:attrName>
                                        </p:attrNameLst>
                                      </p:cBhvr>
                                    </p:animMotion>
                                    <p:animEffect transition="in" filter="fade">
                                      <p:cBhvr>
                                        <p:cTn id="39" dur="1000"/>
                                        <p:tgtEl>
                                          <p:spTgt spid="1026"/>
                                        </p:tgtEl>
                                      </p:cBhvr>
                                    </p:animEffect>
                                  </p:childTnLst>
                                </p:cTn>
                              </p:par>
                              <p:par>
                                <p:cTn id="40" presetID="52" presetClass="entr" presetSubtype="0" fill="hold" nodeType="withEffect">
                                  <p:stCondLst>
                                    <p:cond delay="1400"/>
                                  </p:stCondLst>
                                  <p:childTnLst>
                                    <p:set>
                                      <p:cBhvr>
                                        <p:cTn id="41" dur="1" fill="hold">
                                          <p:stCondLst>
                                            <p:cond delay="0"/>
                                          </p:stCondLst>
                                        </p:cTn>
                                        <p:tgtEl>
                                          <p:spTgt spid="45"/>
                                        </p:tgtEl>
                                        <p:attrNameLst>
                                          <p:attrName>style.visibility</p:attrName>
                                        </p:attrNameLst>
                                      </p:cBhvr>
                                      <p:to>
                                        <p:strVal val="visible"/>
                                      </p:to>
                                    </p:set>
                                    <p:animScale>
                                      <p:cBhvr>
                                        <p:cTn id="42"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5"/>
                                        </p:tgtEl>
                                        <p:attrNameLst>
                                          <p:attrName>ppt_x</p:attrName>
                                          <p:attrName>ppt_y</p:attrName>
                                        </p:attrNameLst>
                                      </p:cBhvr>
                                    </p:animMotion>
                                    <p:animEffect transition="in" filter="fade">
                                      <p:cBhvr>
                                        <p:cTn id="44" dur="1000"/>
                                        <p:tgtEl>
                                          <p:spTgt spid="45"/>
                                        </p:tgtEl>
                                      </p:cBhvr>
                                    </p:animEffect>
                                  </p:childTnLst>
                                </p:cTn>
                              </p:par>
                            </p:childTnLst>
                          </p:cTn>
                        </p:par>
                        <p:par>
                          <p:cTn id="45" fill="hold">
                            <p:stCondLst>
                              <p:cond delay="2400"/>
                            </p:stCondLst>
                            <p:childTnLst>
                              <p:par>
                                <p:cTn id="46" presetID="2" presetClass="entr" presetSubtype="1"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15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3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ppt_x"/>
                                          </p:val>
                                        </p:tav>
                                        <p:tav tm="100000">
                                          <p:val>
                                            <p:strVal val="#ppt_x"/>
                                          </p:val>
                                        </p:tav>
                                      </p:tavLst>
                                    </p:anim>
                                    <p:anim calcmode="lin" valueType="num">
                                      <p:cBhvr additive="base">
                                        <p:cTn id="57" dur="500" fill="hold"/>
                                        <p:tgtEl>
                                          <p:spTgt spid="21"/>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45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60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fill="hold"/>
                                        <p:tgtEl>
                                          <p:spTgt spid="35"/>
                                        </p:tgtEl>
                                        <p:attrNameLst>
                                          <p:attrName>ppt_x</p:attrName>
                                        </p:attrNameLst>
                                      </p:cBhvr>
                                      <p:tavLst>
                                        <p:tav tm="0">
                                          <p:val>
                                            <p:strVal val="#ppt_x"/>
                                          </p:val>
                                        </p:tav>
                                        <p:tav tm="100000">
                                          <p:val>
                                            <p:strVal val="#ppt_x"/>
                                          </p:val>
                                        </p:tav>
                                      </p:tavLst>
                                    </p:anim>
                                    <p:anim calcmode="lin" valueType="num">
                                      <p:cBhvr additive="base">
                                        <p:cTn id="65" dur="500" fill="hold"/>
                                        <p:tgtEl>
                                          <p:spTgt spid="35"/>
                                        </p:tgtEl>
                                        <p:attrNameLst>
                                          <p:attrName>ppt_y</p:attrName>
                                        </p:attrNameLst>
                                      </p:cBhvr>
                                      <p:tavLst>
                                        <p:tav tm="0">
                                          <p:val>
                                            <p:strVal val="0-#ppt_h/2"/>
                                          </p:val>
                                        </p:tav>
                                        <p:tav tm="100000">
                                          <p:val>
                                            <p:strVal val="#ppt_y"/>
                                          </p:val>
                                        </p:tav>
                                      </p:tavLst>
                                    </p:anim>
                                  </p:childTnLst>
                                </p:cTn>
                              </p:par>
                              <p:par>
                                <p:cTn id="66" presetID="2" presetClass="entr" presetSubtype="1" fill="hold" nodeType="withEffect">
                                  <p:stCondLst>
                                    <p:cond delay="75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ppt_x"/>
                                          </p:val>
                                        </p:tav>
                                        <p:tav tm="100000">
                                          <p:val>
                                            <p:strVal val="#ppt_x"/>
                                          </p:val>
                                        </p:tav>
                                      </p:tavLst>
                                    </p:anim>
                                    <p:anim calcmode="lin" valueType="num">
                                      <p:cBhvr additive="base">
                                        <p:cTn id="69" dur="500" fill="hold"/>
                                        <p:tgtEl>
                                          <p:spTgt spid="32"/>
                                        </p:tgtEl>
                                        <p:attrNameLst>
                                          <p:attrName>ppt_y</p:attrName>
                                        </p:attrNameLst>
                                      </p:cBhvr>
                                      <p:tavLst>
                                        <p:tav tm="0">
                                          <p:val>
                                            <p:strVal val="0-#ppt_h/2"/>
                                          </p:val>
                                        </p:tav>
                                        <p:tav tm="100000">
                                          <p:val>
                                            <p:strVal val="#ppt_y"/>
                                          </p:val>
                                        </p:tav>
                                      </p:tavLst>
                                    </p:anim>
                                  </p:childTnLst>
                                </p:cTn>
                              </p:par>
                              <p:par>
                                <p:cTn id="70" presetID="2" presetClass="entr" presetSubtype="1" fill="hold" nodeType="withEffect">
                                  <p:stCondLst>
                                    <p:cond delay="90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fill="hold"/>
                                        <p:tgtEl>
                                          <p:spTgt spid="38"/>
                                        </p:tgtEl>
                                        <p:attrNameLst>
                                          <p:attrName>ppt_x</p:attrName>
                                        </p:attrNameLst>
                                      </p:cBhvr>
                                      <p:tavLst>
                                        <p:tav tm="0">
                                          <p:val>
                                            <p:strVal val="#ppt_x"/>
                                          </p:val>
                                        </p:tav>
                                        <p:tav tm="100000">
                                          <p:val>
                                            <p:strVal val="#ppt_x"/>
                                          </p:val>
                                        </p:tav>
                                      </p:tavLst>
                                    </p:anim>
                                    <p:anim calcmode="lin" valueType="num">
                                      <p:cBhvr additive="base">
                                        <p:cTn id="73" dur="500" fill="hold"/>
                                        <p:tgtEl>
                                          <p:spTgt spid="38"/>
                                        </p:tgtEl>
                                        <p:attrNameLst>
                                          <p:attrName>ppt_y</p:attrName>
                                        </p:attrNameLst>
                                      </p:cBhvr>
                                      <p:tavLst>
                                        <p:tav tm="0">
                                          <p:val>
                                            <p:strVal val="0-#ppt_h/2"/>
                                          </p:val>
                                        </p:tav>
                                        <p:tav tm="100000">
                                          <p:val>
                                            <p:strVal val="#ppt_y"/>
                                          </p:val>
                                        </p:tav>
                                      </p:tavLst>
                                    </p:anim>
                                  </p:childTnLst>
                                </p:cTn>
                              </p:par>
                              <p:par>
                                <p:cTn id="74" presetID="2" presetClass="entr" presetSubtype="1" fill="hold" nodeType="withEffect">
                                  <p:stCondLst>
                                    <p:cond delay="105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fill="hold"/>
                                        <p:tgtEl>
                                          <p:spTgt spid="42"/>
                                        </p:tgtEl>
                                        <p:attrNameLst>
                                          <p:attrName>ppt_x</p:attrName>
                                        </p:attrNameLst>
                                      </p:cBhvr>
                                      <p:tavLst>
                                        <p:tav tm="0">
                                          <p:val>
                                            <p:strVal val="#ppt_x"/>
                                          </p:val>
                                        </p:tav>
                                        <p:tav tm="100000">
                                          <p:val>
                                            <p:strVal val="#ppt_x"/>
                                          </p:val>
                                        </p:tav>
                                      </p:tavLst>
                                    </p:anim>
                                    <p:anim calcmode="lin" valueType="num">
                                      <p:cBhvr additive="base">
                                        <p:cTn id="77"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01242" y="2366742"/>
            <a:ext cx="4224079" cy="1126462"/>
          </a:xfrm>
          <a:prstGeom prst="rect">
            <a:avLst/>
          </a:prstGeom>
          <a:noFill/>
        </p:spPr>
        <p:txBody>
          <a:bodyPr wrap="square" rtlCol="0">
            <a:spAutoFit/>
          </a:bodyPr>
          <a:lstStyle/>
          <a:p>
            <a:pPr>
              <a:lnSpc>
                <a:spcPct val="140000"/>
              </a:lnSpc>
            </a:pPr>
            <a:r>
              <a:rPr lang="zh-CN" altLang="en-US" sz="1600" dirty="0">
                <a:solidFill>
                  <a:schemeClr val="bg1">
                    <a:lumMod val="50000"/>
                  </a:schemeClr>
                </a:solidFill>
                <a:latin typeface="微软雅黑" pitchFamily="34" charset="-122"/>
                <a:ea typeface="微软雅黑" pitchFamily="34" charset="-122"/>
              </a:rPr>
              <a:t>夫未战而庙算胜者，得算多也；未战而庙算不胜者，得算少也；多算胜，少算不胜，而况于无算乎！吾以此观之，胜负见矣。</a:t>
            </a:r>
          </a:p>
        </p:txBody>
      </p:sp>
      <p:cxnSp>
        <p:nvCxnSpPr>
          <p:cNvPr id="5" name="直接连接符 4"/>
          <p:cNvCxnSpPr/>
          <p:nvPr/>
        </p:nvCxnSpPr>
        <p:spPr>
          <a:xfrm>
            <a:off x="3001242" y="1870571"/>
            <a:ext cx="4224080"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085966" y="1582539"/>
            <a:ext cx="1699196" cy="576064"/>
            <a:chOff x="4470401" y="1124744"/>
            <a:chExt cx="1699196" cy="576064"/>
          </a:xfrm>
        </p:grpSpPr>
        <p:sp>
          <p:nvSpPr>
            <p:cNvPr id="7" name="圆角矩形 6"/>
            <p:cNvSpPr/>
            <p:nvPr/>
          </p:nvSpPr>
          <p:spPr>
            <a:xfrm>
              <a:off x="4470401" y="1124744"/>
              <a:ext cx="1699196" cy="576064"/>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4585420" y="1226726"/>
              <a:ext cx="1584176" cy="400110"/>
            </a:xfrm>
            <a:prstGeom prst="rect">
              <a:avLst/>
            </a:prstGeom>
            <a:noFill/>
          </p:spPr>
          <p:txBody>
            <a:bodyPr wrap="square" lIns="0" rtlCol="0">
              <a:spAutoFit/>
            </a:bodyPr>
            <a:lstStyle/>
            <a:p>
              <a:pPr algn="ctr"/>
              <a:r>
                <a:rPr lang="zh-CN" altLang="en-US" sz="2000" b="1" dirty="0" smtClean="0">
                  <a:solidFill>
                    <a:schemeClr val="bg1"/>
                  </a:solidFill>
                  <a:latin typeface="微软雅黑" pitchFamily="34" charset="-122"/>
                  <a:ea typeface="微软雅黑" pitchFamily="34" charset="-122"/>
                </a:rPr>
                <a:t>孙子兵法</a:t>
              </a:r>
              <a:endParaRPr lang="zh-CN" altLang="en-US" sz="2000" b="1" dirty="0">
                <a:solidFill>
                  <a:schemeClr val="bg1"/>
                </a:solidFill>
                <a:latin typeface="微软雅黑" pitchFamily="34" charset="-122"/>
                <a:ea typeface="微软雅黑" pitchFamily="34" charset="-122"/>
              </a:endParaRPr>
            </a:p>
          </p:txBody>
        </p:sp>
      </p:grpSp>
      <p:sp>
        <p:nvSpPr>
          <p:cNvPr id="11" name="TextBox 10"/>
          <p:cNvSpPr txBox="1"/>
          <p:nvPr/>
        </p:nvSpPr>
        <p:spPr>
          <a:xfrm>
            <a:off x="7225321" y="4564532"/>
            <a:ext cx="4224079" cy="1126462"/>
          </a:xfrm>
          <a:prstGeom prst="rect">
            <a:avLst/>
          </a:prstGeom>
          <a:noFill/>
        </p:spPr>
        <p:txBody>
          <a:bodyPr wrap="square" rtlCol="0">
            <a:spAutoFit/>
          </a:bodyPr>
          <a:lstStyle/>
          <a:p>
            <a:pPr>
              <a:lnSpc>
                <a:spcPct val="140000"/>
              </a:lnSpc>
            </a:pPr>
            <a:r>
              <a:rPr lang="zh-CN" altLang="en-US" sz="1600" dirty="0">
                <a:solidFill>
                  <a:schemeClr val="bg1">
                    <a:lumMod val="50000"/>
                  </a:schemeClr>
                </a:solidFill>
                <a:latin typeface="微软雅黑" pitchFamily="34" charset="-122"/>
                <a:ea typeface="微软雅黑" pitchFamily="34" charset="-122"/>
              </a:rPr>
              <a:t>计划工作是一座桥梁，它把我们所处的此岸和我们要去的彼岸连接起来，以克服这一天堑。</a:t>
            </a:r>
          </a:p>
        </p:txBody>
      </p:sp>
      <p:cxnSp>
        <p:nvCxnSpPr>
          <p:cNvPr id="12" name="直接连接符 11"/>
          <p:cNvCxnSpPr/>
          <p:nvPr/>
        </p:nvCxnSpPr>
        <p:spPr>
          <a:xfrm>
            <a:off x="7225322" y="4068361"/>
            <a:ext cx="4224079"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8310045" y="3780329"/>
            <a:ext cx="1699196" cy="576064"/>
            <a:chOff x="4470401" y="1124744"/>
            <a:chExt cx="1699196" cy="576064"/>
          </a:xfrm>
        </p:grpSpPr>
        <p:sp>
          <p:nvSpPr>
            <p:cNvPr id="14" name="圆角矩形 13"/>
            <p:cNvSpPr/>
            <p:nvPr/>
          </p:nvSpPr>
          <p:spPr>
            <a:xfrm>
              <a:off x="4470401" y="1124744"/>
              <a:ext cx="1699196" cy="576064"/>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585420" y="1235209"/>
              <a:ext cx="1584176" cy="400110"/>
            </a:xfrm>
            <a:prstGeom prst="rect">
              <a:avLst/>
            </a:prstGeom>
            <a:noFill/>
          </p:spPr>
          <p:txBody>
            <a:bodyPr wrap="square" lIns="0" rtlCol="0">
              <a:spAutoFit/>
            </a:bodyPr>
            <a:lstStyle/>
            <a:p>
              <a:pPr algn="ctr"/>
              <a:r>
                <a:rPr lang="zh-CN" altLang="en-US" sz="2000" b="1" dirty="0">
                  <a:solidFill>
                    <a:schemeClr val="bg1"/>
                  </a:solidFill>
                  <a:latin typeface="微软雅黑" pitchFamily="34" charset="-122"/>
                  <a:ea typeface="微软雅黑" pitchFamily="34" charset="-122"/>
                </a:rPr>
                <a:t>哈罗德</a:t>
              </a:r>
              <a:r>
                <a:rPr lang="en-US" altLang="zh-CN" sz="2000" b="1" dirty="0">
                  <a:solidFill>
                    <a:schemeClr val="bg1"/>
                  </a:solidFill>
                  <a:latin typeface="微软雅黑" pitchFamily="34" charset="-122"/>
                  <a:ea typeface="微软雅黑" pitchFamily="34" charset="-122"/>
                </a:rPr>
                <a:t>•</a:t>
              </a:r>
              <a:r>
                <a:rPr lang="zh-CN" altLang="en-US" sz="2000" b="1" dirty="0">
                  <a:solidFill>
                    <a:schemeClr val="bg1"/>
                  </a:solidFill>
                  <a:latin typeface="微软雅黑" pitchFamily="34" charset="-122"/>
                  <a:ea typeface="微软雅黑" pitchFamily="34" charset="-122"/>
                </a:rPr>
                <a:t>孔茨</a:t>
              </a:r>
            </a:p>
          </p:txBody>
        </p:sp>
      </p:grpSp>
      <p:cxnSp>
        <p:nvCxnSpPr>
          <p:cNvPr id="17" name="直接连接符 16"/>
          <p:cNvCxnSpPr/>
          <p:nvPr/>
        </p:nvCxnSpPr>
        <p:spPr>
          <a:xfrm>
            <a:off x="7225321" y="1870571"/>
            <a:ext cx="1" cy="21977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385545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4000">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14:bounceEnd="64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64000">
                                      <p:stCondLst>
                                        <p:cond delay="400"/>
                                      </p:stCondLst>
                                      <p:childTnLst>
                                        <p:set>
                                          <p:cBhvr>
                                            <p:cTn id="10" dur="1" fill="hold">
                                              <p:stCondLst>
                                                <p:cond delay="0"/>
                                              </p:stCondLst>
                                            </p:cTn>
                                            <p:tgtEl>
                                              <p:spTgt spid="13"/>
                                            </p:tgtEl>
                                            <p:attrNameLst>
                                              <p:attrName>style.visibility</p:attrName>
                                            </p:attrNameLst>
                                          </p:cBhvr>
                                          <p:to>
                                            <p:strVal val="visible"/>
                                          </p:to>
                                        </p:set>
                                        <p:anim calcmode="lin" valueType="num" p14:bounceEnd="64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52" presetClass="entr" presetSubtype="0" fill="hold" grpId="0" nodeType="afterEffect">
                                      <p:stCondLst>
                                        <p:cond delay="0"/>
                                      </p:stCondLst>
                                      <p:iterate type="lt">
                                        <p:tmPct val="0"/>
                                      </p:iterate>
                                      <p:childTnLst>
                                        <p:set>
                                          <p:cBhvr>
                                            <p:cTn id="15" dur="1" fill="hold">
                                              <p:stCondLst>
                                                <p:cond delay="0"/>
                                              </p:stCondLst>
                                            </p:cTn>
                                            <p:tgtEl>
                                              <p:spTgt spid="2"/>
                                            </p:tgtEl>
                                            <p:attrNameLst>
                                              <p:attrName>style.visibility</p:attrName>
                                            </p:attrNameLst>
                                          </p:cBhvr>
                                          <p:to>
                                            <p:strVal val="visible"/>
                                          </p:to>
                                        </p:set>
                                        <p:animScale>
                                          <p:cBhvr>
                                            <p:cTn id="1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
                                            </p:tgtEl>
                                            <p:attrNameLst>
                                              <p:attrName>ppt_x</p:attrName>
                                              <p:attrName>ppt_y</p:attrName>
                                            </p:attrNameLst>
                                          </p:cBhvr>
                                        </p:animMotion>
                                        <p:animEffect transition="in" filter="fade">
                                          <p:cBhvr>
                                            <p:cTn id="18" dur="1000"/>
                                            <p:tgtEl>
                                              <p:spTgt spid="2"/>
                                            </p:tgtEl>
                                          </p:cBhvr>
                                        </p:animEffect>
                                      </p:childTnLst>
                                    </p:cTn>
                                  </p:par>
                                  <p:par>
                                    <p:cTn id="19" presetID="52" presetClass="entr" presetSubtype="0" fill="hold" grpId="0" nodeType="withEffect">
                                      <p:stCondLst>
                                        <p:cond delay="200"/>
                                      </p:stCondLst>
                                      <p:iterate type="lt">
                                        <p:tmPct val="0"/>
                                      </p:iterate>
                                      <p:childTnLst>
                                        <p:set>
                                          <p:cBhvr>
                                            <p:cTn id="20" dur="1" fill="hold">
                                              <p:stCondLst>
                                                <p:cond delay="0"/>
                                              </p:stCondLst>
                                            </p:cTn>
                                            <p:tgtEl>
                                              <p:spTgt spid="11"/>
                                            </p:tgtEl>
                                            <p:attrNameLst>
                                              <p:attrName>style.visibility</p:attrName>
                                            </p:attrNameLst>
                                          </p:cBhvr>
                                          <p:to>
                                            <p:strVal val="visible"/>
                                          </p:to>
                                        </p:set>
                                        <p:animScale>
                                          <p:cBhvr>
                                            <p:cTn id="2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1"/>
                                            </p:tgtEl>
                                            <p:attrNameLst>
                                              <p:attrName>ppt_x</p:attrName>
                                              <p:attrName>ppt_y</p:attrName>
                                            </p:attrNameLst>
                                          </p:cBhvr>
                                        </p:animMotion>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4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52" presetClass="entr" presetSubtype="0" fill="hold" grpId="0" nodeType="afterEffect">
                                      <p:stCondLst>
                                        <p:cond delay="0"/>
                                      </p:stCondLst>
                                      <p:iterate type="lt">
                                        <p:tmPct val="0"/>
                                      </p:iterate>
                                      <p:childTnLst>
                                        <p:set>
                                          <p:cBhvr>
                                            <p:cTn id="15" dur="1" fill="hold">
                                              <p:stCondLst>
                                                <p:cond delay="0"/>
                                              </p:stCondLst>
                                            </p:cTn>
                                            <p:tgtEl>
                                              <p:spTgt spid="2"/>
                                            </p:tgtEl>
                                            <p:attrNameLst>
                                              <p:attrName>style.visibility</p:attrName>
                                            </p:attrNameLst>
                                          </p:cBhvr>
                                          <p:to>
                                            <p:strVal val="visible"/>
                                          </p:to>
                                        </p:set>
                                        <p:animScale>
                                          <p:cBhvr>
                                            <p:cTn id="1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
                                            </p:tgtEl>
                                            <p:attrNameLst>
                                              <p:attrName>ppt_x</p:attrName>
                                              <p:attrName>ppt_y</p:attrName>
                                            </p:attrNameLst>
                                          </p:cBhvr>
                                        </p:animMotion>
                                        <p:animEffect transition="in" filter="fade">
                                          <p:cBhvr>
                                            <p:cTn id="18" dur="1000"/>
                                            <p:tgtEl>
                                              <p:spTgt spid="2"/>
                                            </p:tgtEl>
                                          </p:cBhvr>
                                        </p:animEffect>
                                      </p:childTnLst>
                                    </p:cTn>
                                  </p:par>
                                  <p:par>
                                    <p:cTn id="19" presetID="52" presetClass="entr" presetSubtype="0" fill="hold" grpId="0" nodeType="withEffect">
                                      <p:stCondLst>
                                        <p:cond delay="200"/>
                                      </p:stCondLst>
                                      <p:iterate type="lt">
                                        <p:tmPct val="0"/>
                                      </p:iterate>
                                      <p:childTnLst>
                                        <p:set>
                                          <p:cBhvr>
                                            <p:cTn id="20" dur="1" fill="hold">
                                              <p:stCondLst>
                                                <p:cond delay="0"/>
                                              </p:stCondLst>
                                            </p:cTn>
                                            <p:tgtEl>
                                              <p:spTgt spid="11"/>
                                            </p:tgtEl>
                                            <p:attrNameLst>
                                              <p:attrName>style.visibility</p:attrName>
                                            </p:attrNameLst>
                                          </p:cBhvr>
                                          <p:to>
                                            <p:strVal val="visible"/>
                                          </p:to>
                                        </p:set>
                                        <p:animScale>
                                          <p:cBhvr>
                                            <p:cTn id="2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1"/>
                                            </p:tgtEl>
                                            <p:attrNameLst>
                                              <p:attrName>ppt_x</p:attrName>
                                              <p:attrName>ppt_y</p:attrName>
                                            </p:attrNameLst>
                                          </p:cBhvr>
                                        </p:animMotion>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矩形 4"/>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6" name="TextBox 5"/>
          <p:cNvSpPr txBox="1"/>
          <p:nvPr/>
        </p:nvSpPr>
        <p:spPr>
          <a:xfrm>
            <a:off x="730857" y="333451"/>
            <a:ext cx="2341213"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cxnSp>
        <p:nvCxnSpPr>
          <p:cNvPr id="41" name="直接连接符 40"/>
          <p:cNvCxnSpPr/>
          <p:nvPr/>
        </p:nvCxnSpPr>
        <p:spPr>
          <a:xfrm>
            <a:off x="1589033" y="5240598"/>
            <a:ext cx="10606142" cy="0"/>
          </a:xfrm>
          <a:prstGeom prst="line">
            <a:avLst/>
          </a:prstGeom>
          <a:ln>
            <a:solidFill>
              <a:srgbClr val="92D050"/>
            </a:solidFill>
            <a:prstDash val="dash"/>
            <a:headEnd type="arrow" w="lg" len="lg"/>
          </a:ln>
        </p:spPr>
        <p:style>
          <a:lnRef idx="1">
            <a:schemeClr val="accent1"/>
          </a:lnRef>
          <a:fillRef idx="0">
            <a:schemeClr val="accent1"/>
          </a:fillRef>
          <a:effectRef idx="0">
            <a:schemeClr val="accent1"/>
          </a:effectRef>
          <a:fontRef idx="minor">
            <a:schemeClr val="tx1"/>
          </a:fontRef>
        </p:style>
      </p:cxnSp>
      <p:pic>
        <p:nvPicPr>
          <p:cNvPr id="50" name="Picture 2" descr="C:\Users\user\Desktop\课程开发0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252418" y="4215600"/>
            <a:ext cx="2703600" cy="2032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7" name="组合 46"/>
          <p:cNvGrpSpPr/>
          <p:nvPr/>
        </p:nvGrpSpPr>
        <p:grpSpPr>
          <a:xfrm>
            <a:off x="9363656" y="3884400"/>
            <a:ext cx="540211" cy="540000"/>
            <a:chOff x="9395349" y="3909884"/>
            <a:chExt cx="540000" cy="540000"/>
          </a:xfrm>
        </p:grpSpPr>
        <p:sp>
          <p:nvSpPr>
            <p:cNvPr id="48" name="椭圆 4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9" name="TextBox 48"/>
            <p:cNvSpPr txBox="1"/>
            <p:nvPr/>
          </p:nvSpPr>
          <p:spPr>
            <a:xfrm>
              <a:off x="9395349" y="3949051"/>
              <a:ext cx="527503"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17</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56" name="矩形 55"/>
          <p:cNvSpPr/>
          <p:nvPr/>
        </p:nvSpPr>
        <p:spPr>
          <a:xfrm>
            <a:off x="2165046" y="1628800"/>
            <a:ext cx="7479262" cy="784830"/>
          </a:xfrm>
          <a:prstGeom prst="rect">
            <a:avLst/>
          </a:prstGeom>
        </p:spPr>
        <p:txBody>
          <a:bodyPr wrap="none">
            <a:spAutoFit/>
          </a:bodyPr>
          <a:lstStyle/>
          <a:p>
            <a:pPr algn="ctr">
              <a:lnSpc>
                <a:spcPct val="125000"/>
              </a:lnSpc>
            </a:pPr>
            <a:r>
              <a:rPr lang="zh-CN" altLang="en-US" sz="3600" b="1" i="1" dirty="0">
                <a:solidFill>
                  <a:srgbClr val="92D050"/>
                </a:solidFill>
                <a:latin typeface="微软雅黑" pitchFamily="34" charset="-122"/>
                <a:ea typeface="微软雅黑" pitchFamily="34" charset="-122"/>
              </a:rPr>
              <a:t>下载地址：</a:t>
            </a:r>
            <a:r>
              <a:rPr lang="en-US" altLang="zh-CN" sz="3600" dirty="0">
                <a:solidFill>
                  <a:schemeClr val="bg1">
                    <a:lumMod val="50000"/>
                  </a:schemeClr>
                </a:solidFill>
              </a:rPr>
              <a:t>http://teliss.blog.163.com </a:t>
            </a:r>
          </a:p>
        </p:txBody>
      </p:sp>
      <p:cxnSp>
        <p:nvCxnSpPr>
          <p:cNvPr id="57" name="直接连接符 56"/>
          <p:cNvCxnSpPr/>
          <p:nvPr/>
        </p:nvCxnSpPr>
        <p:spPr>
          <a:xfrm>
            <a:off x="1992344" y="2636912"/>
            <a:ext cx="7347685" cy="0"/>
          </a:xfrm>
          <a:prstGeom prst="line">
            <a:avLst/>
          </a:prstGeom>
          <a:ln>
            <a:solidFill>
              <a:srgbClr val="92D050"/>
            </a:solidFill>
          </a:ln>
        </p:spPr>
        <p:style>
          <a:lnRef idx="1">
            <a:schemeClr val="accent3"/>
          </a:lnRef>
          <a:fillRef idx="0">
            <a:schemeClr val="accent3"/>
          </a:fillRef>
          <a:effectRef idx="0">
            <a:schemeClr val="accent3"/>
          </a:effectRef>
          <a:fontRef idx="minor">
            <a:schemeClr val="tx1"/>
          </a:fontRef>
        </p:style>
      </p:cxnSp>
      <p:cxnSp>
        <p:nvCxnSpPr>
          <p:cNvPr id="58" name="直接连接符 57"/>
          <p:cNvCxnSpPr/>
          <p:nvPr/>
        </p:nvCxnSpPr>
        <p:spPr>
          <a:xfrm>
            <a:off x="2568633" y="2708920"/>
            <a:ext cx="7346869" cy="0"/>
          </a:xfrm>
          <a:prstGeom prst="line">
            <a:avLst/>
          </a:prstGeom>
          <a:ln>
            <a:solidFill>
              <a:srgbClr val="92D050"/>
            </a:solidFill>
          </a:ln>
        </p:spPr>
        <p:style>
          <a:lnRef idx="1">
            <a:schemeClr val="accent3"/>
          </a:lnRef>
          <a:fillRef idx="0">
            <a:schemeClr val="accent3"/>
          </a:fillRef>
          <a:effectRef idx="0">
            <a:schemeClr val="accent3"/>
          </a:effectRef>
          <a:fontRef idx="minor">
            <a:schemeClr val="tx1"/>
          </a:fontRef>
        </p:style>
      </p:cxnSp>
      <p:pic>
        <p:nvPicPr>
          <p:cNvPr id="20" name="Picture 3" descr="C:\Users\user\Desktop\未标题-1 拷贝.jpg"/>
          <p:cNvPicPr>
            <a:picLocks noChangeAspect="1" noChangeArrowheads="1"/>
          </p:cNvPicPr>
          <p:nvPr/>
        </p:nvPicPr>
        <p:blipFill rotWithShape="1">
          <a:blip r:embed="rId4">
            <a:extLst>
              <a:ext uri="{28A0092B-C50C-407E-A947-70E740481C1C}">
                <a14:useLocalDpi xmlns:a14="http://schemas.microsoft.com/office/drawing/2010/main" val="0"/>
              </a:ext>
            </a:extLst>
          </a:blip>
          <a:srcRect t="2671" b="2671"/>
          <a:stretch/>
        </p:blipFill>
        <p:spPr bwMode="auto">
          <a:xfrm>
            <a:off x="6259009" y="4215600"/>
            <a:ext cx="2703600" cy="2032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7" name="组合 16"/>
          <p:cNvGrpSpPr/>
          <p:nvPr/>
        </p:nvGrpSpPr>
        <p:grpSpPr>
          <a:xfrm>
            <a:off x="6372830" y="3884400"/>
            <a:ext cx="540070" cy="540125"/>
            <a:chOff x="9395349" y="3909884"/>
            <a:chExt cx="540000" cy="540000"/>
          </a:xfrm>
        </p:grpSpPr>
        <p:sp>
          <p:nvSpPr>
            <p:cNvPr id="18" name="椭圆 1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9395349" y="3949051"/>
              <a:ext cx="527641" cy="461558"/>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18</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5" name="Picture 3" descr="C:\Documents and Settings\hp1\桌面\未标题-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272178" y="4215600"/>
            <a:ext cx="2703600" cy="2032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6" name="组合 25"/>
          <p:cNvGrpSpPr/>
          <p:nvPr/>
        </p:nvGrpSpPr>
        <p:grpSpPr>
          <a:xfrm>
            <a:off x="3385322" y="3884400"/>
            <a:ext cx="540211" cy="540000"/>
            <a:chOff x="9395349" y="3909884"/>
            <a:chExt cx="540000" cy="540000"/>
          </a:xfrm>
        </p:grpSpPr>
        <p:sp>
          <p:nvSpPr>
            <p:cNvPr id="27" name="椭圆 26"/>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8" name="TextBox 27"/>
            <p:cNvSpPr txBox="1"/>
            <p:nvPr/>
          </p:nvSpPr>
          <p:spPr>
            <a:xfrm>
              <a:off x="9395349" y="3949051"/>
              <a:ext cx="527503"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19</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9612" y="4215600"/>
            <a:ext cx="2703600" cy="2045724"/>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22" name="组合 21"/>
          <p:cNvGrpSpPr/>
          <p:nvPr/>
        </p:nvGrpSpPr>
        <p:grpSpPr>
          <a:xfrm>
            <a:off x="396156" y="3884340"/>
            <a:ext cx="540211" cy="540000"/>
            <a:chOff x="9395349" y="3909884"/>
            <a:chExt cx="540000" cy="540000"/>
          </a:xfrm>
        </p:grpSpPr>
        <p:sp>
          <p:nvSpPr>
            <p:cNvPr id="23" name="椭圆 2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latin typeface="Arial Unicode MS" pitchFamily="34" charset="-122"/>
                <a:ea typeface="Arial Unicode MS" pitchFamily="34" charset="-122"/>
                <a:cs typeface="Arial Unicode MS" pitchFamily="34" charset="-122"/>
              </a:endParaRPr>
            </a:p>
          </p:txBody>
        </p:sp>
        <p:sp>
          <p:nvSpPr>
            <p:cNvPr id="24" name="TextBox 43"/>
            <p:cNvSpPr txBox="1"/>
            <p:nvPr/>
          </p:nvSpPr>
          <p:spPr>
            <a:xfrm>
              <a:off x="939534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20</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375578149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Scale>
                                      <p:cBhvr>
                                        <p:cTn id="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0"/>
                                        </p:tgtEl>
                                        <p:attrNameLst>
                                          <p:attrName>ppt_x</p:attrName>
                                          <p:attrName>ppt_y</p:attrName>
                                        </p:attrNameLst>
                                      </p:cBhvr>
                                    </p:animMotion>
                                    <p:animEffect transition="in" filter="fade">
                                      <p:cBhvr>
                                        <p:cTn id="9" dur="1000"/>
                                        <p:tgtEl>
                                          <p:spTgt spid="50"/>
                                        </p:tgtEl>
                                      </p:cBhvr>
                                    </p:animEffect>
                                  </p:childTnLst>
                                </p:cTn>
                              </p:par>
                              <p:par>
                                <p:cTn id="10" presetID="52" presetClass="entr" presetSubtype="0" fill="hold" nodeType="withEffect">
                                  <p:stCondLst>
                                    <p:cond delay="200"/>
                                  </p:stCondLst>
                                  <p:childTnLst>
                                    <p:set>
                                      <p:cBhvr>
                                        <p:cTn id="11" dur="1" fill="hold">
                                          <p:stCondLst>
                                            <p:cond delay="0"/>
                                          </p:stCondLst>
                                        </p:cTn>
                                        <p:tgtEl>
                                          <p:spTgt spid="20"/>
                                        </p:tgtEl>
                                        <p:attrNameLst>
                                          <p:attrName>style.visibility</p:attrName>
                                        </p:attrNameLst>
                                      </p:cBhvr>
                                      <p:to>
                                        <p:strVal val="visible"/>
                                      </p:to>
                                    </p:set>
                                    <p:animScale>
                                      <p:cBhvr>
                                        <p:cTn id="1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0"/>
                                        </p:tgtEl>
                                        <p:attrNameLst>
                                          <p:attrName>ppt_x</p:attrName>
                                          <p:attrName>ppt_y</p:attrName>
                                        </p:attrNameLst>
                                      </p:cBhvr>
                                    </p:animMotion>
                                    <p:animEffect transition="in" filter="fade">
                                      <p:cBhvr>
                                        <p:cTn id="14" dur="1000"/>
                                        <p:tgtEl>
                                          <p:spTgt spid="20"/>
                                        </p:tgtEl>
                                      </p:cBhvr>
                                    </p:animEffect>
                                  </p:childTnLst>
                                </p:cTn>
                              </p:par>
                              <p:par>
                                <p:cTn id="15" presetID="52" presetClass="entr" presetSubtype="0" fill="hold" nodeType="withEffect">
                                  <p:stCondLst>
                                    <p:cond delay="400"/>
                                  </p:stCondLst>
                                  <p:childTnLst>
                                    <p:set>
                                      <p:cBhvr>
                                        <p:cTn id="16" dur="1" fill="hold">
                                          <p:stCondLst>
                                            <p:cond delay="0"/>
                                          </p:stCondLst>
                                        </p:cTn>
                                        <p:tgtEl>
                                          <p:spTgt spid="25"/>
                                        </p:tgtEl>
                                        <p:attrNameLst>
                                          <p:attrName>style.visibility</p:attrName>
                                        </p:attrNameLst>
                                      </p:cBhvr>
                                      <p:to>
                                        <p:strVal val="visible"/>
                                      </p:to>
                                    </p:set>
                                    <p:animScale>
                                      <p:cBhvr>
                                        <p:cTn id="1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5"/>
                                        </p:tgtEl>
                                        <p:attrNameLst>
                                          <p:attrName>ppt_x</p:attrName>
                                          <p:attrName>ppt_y</p:attrName>
                                        </p:attrNameLst>
                                      </p:cBhvr>
                                    </p:animMotion>
                                    <p:animEffect transition="in" filter="fade">
                                      <p:cBhvr>
                                        <p:cTn id="19" dur="1000"/>
                                        <p:tgtEl>
                                          <p:spTgt spid="25"/>
                                        </p:tgtEl>
                                      </p:cBhvr>
                                    </p:animEffect>
                                  </p:childTnLst>
                                </p:cTn>
                              </p:par>
                              <p:par>
                                <p:cTn id="20" presetID="52" presetClass="entr" presetSubtype="0" fill="hold" nodeType="withEffect">
                                  <p:stCondLst>
                                    <p:cond delay="600"/>
                                  </p:stCondLst>
                                  <p:childTnLst>
                                    <p:set>
                                      <p:cBhvr>
                                        <p:cTn id="21" dur="1" fill="hold">
                                          <p:stCondLst>
                                            <p:cond delay="0"/>
                                          </p:stCondLst>
                                        </p:cTn>
                                        <p:tgtEl>
                                          <p:spTgt spid="21"/>
                                        </p:tgtEl>
                                        <p:attrNameLst>
                                          <p:attrName>style.visibility</p:attrName>
                                        </p:attrNameLst>
                                      </p:cBhvr>
                                      <p:to>
                                        <p:strVal val="visible"/>
                                      </p:to>
                                    </p:set>
                                    <p:animScale>
                                      <p:cBhvr>
                                        <p:cTn id="2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1"/>
                                        </p:tgtEl>
                                        <p:attrNameLst>
                                          <p:attrName>ppt_x</p:attrName>
                                          <p:attrName>ppt_y</p:attrName>
                                        </p:attrNameLst>
                                      </p:cBhvr>
                                    </p:animMotion>
                                    <p:animEffect transition="in" filter="fade">
                                      <p:cBhvr>
                                        <p:cTn id="24" dur="1000"/>
                                        <p:tgtEl>
                                          <p:spTgt spid="21"/>
                                        </p:tgtEl>
                                      </p:cBhvr>
                                    </p:animEffect>
                                  </p:childTnLst>
                                </p:cTn>
                              </p:par>
                            </p:childTnLst>
                          </p:cTn>
                        </p:par>
                        <p:par>
                          <p:cTn id="25" fill="hold">
                            <p:stCondLst>
                              <p:cond delay="1600"/>
                            </p:stCondLst>
                            <p:childTnLst>
                              <p:par>
                                <p:cTn id="26" presetID="2" presetClass="entr" presetSubtype="1"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ppt_x"/>
                                          </p:val>
                                        </p:tav>
                                        <p:tav tm="100000">
                                          <p:val>
                                            <p:strVal val="#ppt_x"/>
                                          </p:val>
                                        </p:tav>
                                      </p:tavLst>
                                    </p:anim>
                                    <p:anim calcmode="lin" valueType="num">
                                      <p:cBhvr additive="base">
                                        <p:cTn id="29" dur="500" fill="hold"/>
                                        <p:tgtEl>
                                          <p:spTgt spid="47"/>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15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3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45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0-#ppt_h/2"/>
                                          </p:val>
                                        </p:tav>
                                        <p:tav tm="100000">
                                          <p:val>
                                            <p:strVal val="#ppt_y"/>
                                          </p:val>
                                        </p:tav>
                                      </p:tavLst>
                                    </p:anim>
                                  </p:childTnLst>
                                </p:cTn>
                              </p:par>
                            </p:childTnLst>
                          </p:cTn>
                        </p:par>
                        <p:par>
                          <p:cTn id="42" fill="hold">
                            <p:stCondLst>
                              <p:cond delay="2550"/>
                            </p:stCondLst>
                            <p:childTnLst>
                              <p:par>
                                <p:cTn id="43" presetID="2" presetClass="entr" presetSubtype="8"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100" fill="hold"/>
                                        <p:tgtEl>
                                          <p:spTgt spid="58"/>
                                        </p:tgtEl>
                                        <p:attrNameLst>
                                          <p:attrName>ppt_x</p:attrName>
                                        </p:attrNameLst>
                                      </p:cBhvr>
                                      <p:tavLst>
                                        <p:tav tm="0">
                                          <p:val>
                                            <p:strVal val="0-#ppt_w/2"/>
                                          </p:val>
                                        </p:tav>
                                        <p:tav tm="100000">
                                          <p:val>
                                            <p:strVal val="#ppt_x"/>
                                          </p:val>
                                        </p:tav>
                                      </p:tavLst>
                                    </p:anim>
                                    <p:anim calcmode="lin" valueType="num">
                                      <p:cBhvr additive="base">
                                        <p:cTn id="46" dur="100" fill="hold"/>
                                        <p:tgtEl>
                                          <p:spTgt spid="58"/>
                                        </p:tgtEl>
                                        <p:attrNameLst>
                                          <p:attrName>ppt_y</p:attrName>
                                        </p:attrNameLst>
                                      </p:cBhvr>
                                      <p:tavLst>
                                        <p:tav tm="0">
                                          <p:val>
                                            <p:strVal val="#ppt_y"/>
                                          </p:val>
                                        </p:tav>
                                        <p:tav tm="100000">
                                          <p:val>
                                            <p:strVal val="#ppt_y"/>
                                          </p:val>
                                        </p:tav>
                                      </p:tavLst>
                                    </p:anim>
                                  </p:childTnLst>
                                </p:cTn>
                              </p:par>
                            </p:childTnLst>
                          </p:cTn>
                        </p:par>
                        <p:par>
                          <p:cTn id="47" fill="hold">
                            <p:stCondLst>
                              <p:cond delay="2650"/>
                            </p:stCondLst>
                            <p:childTnLst>
                              <p:par>
                                <p:cTn id="48" presetID="2" presetClass="entr" presetSubtype="8" fill="hold" nodeType="after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additive="base">
                                        <p:cTn id="50" dur="100" fill="hold"/>
                                        <p:tgtEl>
                                          <p:spTgt spid="57"/>
                                        </p:tgtEl>
                                        <p:attrNameLst>
                                          <p:attrName>ppt_x</p:attrName>
                                        </p:attrNameLst>
                                      </p:cBhvr>
                                      <p:tavLst>
                                        <p:tav tm="0">
                                          <p:val>
                                            <p:strVal val="0-#ppt_w/2"/>
                                          </p:val>
                                        </p:tav>
                                        <p:tav tm="100000">
                                          <p:val>
                                            <p:strVal val="#ppt_x"/>
                                          </p:val>
                                        </p:tav>
                                      </p:tavLst>
                                    </p:anim>
                                    <p:anim calcmode="lin" valueType="num">
                                      <p:cBhvr additive="base">
                                        <p:cTn id="51" dur="100" fill="hold"/>
                                        <p:tgtEl>
                                          <p:spTgt spid="57"/>
                                        </p:tgtEl>
                                        <p:attrNameLst>
                                          <p:attrName>ppt_y</p:attrName>
                                        </p:attrNameLst>
                                      </p:cBhvr>
                                      <p:tavLst>
                                        <p:tav tm="0">
                                          <p:val>
                                            <p:strVal val="#ppt_y"/>
                                          </p:val>
                                        </p:tav>
                                        <p:tav tm="100000">
                                          <p:val>
                                            <p:strVal val="#ppt_y"/>
                                          </p:val>
                                        </p:tav>
                                      </p:tavLst>
                                    </p:anim>
                                  </p:childTnLst>
                                </p:cTn>
                              </p:par>
                            </p:childTnLst>
                          </p:cTn>
                        </p:par>
                        <p:par>
                          <p:cTn id="52" fill="hold">
                            <p:stCondLst>
                              <p:cond delay="2750"/>
                            </p:stCondLst>
                            <p:childTnLst>
                              <p:par>
                                <p:cTn id="53" presetID="53" presetClass="entr" presetSubtype="16" fill="hold" grpId="0" nodeType="afterEffect">
                                  <p:stCondLst>
                                    <p:cond delay="400"/>
                                  </p:stCondLst>
                                  <p:childTnLst>
                                    <p:set>
                                      <p:cBhvr>
                                        <p:cTn id="54" dur="1" fill="hold">
                                          <p:stCondLst>
                                            <p:cond delay="0"/>
                                          </p:stCondLst>
                                        </p:cTn>
                                        <p:tgtEl>
                                          <p:spTgt spid="56"/>
                                        </p:tgtEl>
                                        <p:attrNameLst>
                                          <p:attrName>style.visibility</p:attrName>
                                        </p:attrNameLst>
                                      </p:cBhvr>
                                      <p:to>
                                        <p:strVal val="visible"/>
                                      </p:to>
                                    </p:set>
                                    <p:anim calcmode="lin" valueType="num">
                                      <p:cBhvr>
                                        <p:cTn id="55" dur="200" fill="hold"/>
                                        <p:tgtEl>
                                          <p:spTgt spid="56"/>
                                        </p:tgtEl>
                                        <p:attrNameLst>
                                          <p:attrName>ppt_w</p:attrName>
                                        </p:attrNameLst>
                                      </p:cBhvr>
                                      <p:tavLst>
                                        <p:tav tm="0">
                                          <p:val>
                                            <p:fltVal val="0"/>
                                          </p:val>
                                        </p:tav>
                                        <p:tav tm="100000">
                                          <p:val>
                                            <p:strVal val="#ppt_w"/>
                                          </p:val>
                                        </p:tav>
                                      </p:tavLst>
                                    </p:anim>
                                    <p:anim calcmode="lin" valueType="num">
                                      <p:cBhvr>
                                        <p:cTn id="56" dur="200" fill="hold"/>
                                        <p:tgtEl>
                                          <p:spTgt spid="56"/>
                                        </p:tgtEl>
                                        <p:attrNameLst>
                                          <p:attrName>ppt_h</p:attrName>
                                        </p:attrNameLst>
                                      </p:cBhvr>
                                      <p:tavLst>
                                        <p:tav tm="0">
                                          <p:val>
                                            <p:fltVal val="0"/>
                                          </p:val>
                                        </p:tav>
                                        <p:tav tm="100000">
                                          <p:val>
                                            <p:strVal val="#ppt_h"/>
                                          </p:val>
                                        </p:tav>
                                      </p:tavLst>
                                    </p:anim>
                                    <p:animEffect transition="in" filter="fade">
                                      <p:cBhvr>
                                        <p:cTn id="57" dur="200"/>
                                        <p:tgtEl>
                                          <p:spTgt spid="56"/>
                                        </p:tgtEl>
                                      </p:cBhvr>
                                    </p:animEffect>
                                  </p:childTnLst>
                                </p:cTn>
                              </p:par>
                              <p:par>
                                <p:cTn id="58" presetID="6" presetClass="emph" presetSubtype="0" fill="hold" grpId="1" nodeType="withEffect">
                                  <p:stCondLst>
                                    <p:cond delay="500"/>
                                  </p:stCondLst>
                                  <p:childTnLst>
                                    <p:animScale>
                                      <p:cBhvr>
                                        <p:cTn id="59" dur="200" fill="hold"/>
                                        <p:tgtEl>
                                          <p:spTgt spid="56"/>
                                        </p:tgtEl>
                                      </p:cBhvr>
                                      <p:by x="120000" y="120000"/>
                                    </p:animScale>
                                  </p:childTnLst>
                                </p:cTn>
                              </p:par>
                              <p:par>
                                <p:cTn id="60" presetID="6" presetClass="emph" presetSubtype="0" fill="hold" grpId="2" nodeType="withEffect">
                                  <p:stCondLst>
                                    <p:cond delay="600"/>
                                  </p:stCondLst>
                                  <p:childTnLst>
                                    <p:animScale>
                                      <p:cBhvr>
                                        <p:cTn id="61" dur="1300" fill="hold"/>
                                        <p:tgtEl>
                                          <p:spTgt spid="56"/>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6" grpId="1"/>
      <p:bldP spid="56" grpId="2"/>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D:\Teliss_Tong\Copy\定期备份\工作备份\！PPT图片及版面资源\06-PPT精选插图\10-综合\脚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7" y="1"/>
            <a:ext cx="6369109" cy="6886178"/>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1"/>
          <p:cNvSpPr txBox="1">
            <a:spLocks/>
          </p:cNvSpPr>
          <p:nvPr/>
        </p:nvSpPr>
        <p:spPr>
          <a:xfrm>
            <a:off x="6819041" y="457161"/>
            <a:ext cx="4897364"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latin typeface="微软雅黑" pitchFamily="34" charset="-122"/>
                <a:ea typeface="微软雅黑" pitchFamily="34" charset="-122"/>
              </a:rPr>
              <a:t>我的黄金十年</a:t>
            </a:r>
          </a:p>
        </p:txBody>
      </p:sp>
      <p:sp>
        <p:nvSpPr>
          <p:cNvPr id="6" name="TextBox 5"/>
          <p:cNvSpPr txBox="1"/>
          <p:nvPr/>
        </p:nvSpPr>
        <p:spPr>
          <a:xfrm>
            <a:off x="4339" y="318659"/>
            <a:ext cx="2034530" cy="369332"/>
          </a:xfrm>
          <a:prstGeom prst="rect">
            <a:avLst/>
          </a:prstGeom>
          <a:solidFill>
            <a:srgbClr val="1094EE"/>
          </a:solidFill>
        </p:spPr>
        <p:txBody>
          <a:bodyPr wrap="square" rtlCol="0" anchor="ctr">
            <a:spAutoFit/>
          </a:bodyPr>
          <a:lstStyle/>
          <a:p>
            <a:pPr algn="r"/>
            <a:r>
              <a:rPr lang="en-US" altLang="zh-CN" dirty="0">
                <a:solidFill>
                  <a:schemeClr val="bg1"/>
                </a:solidFill>
                <a:latin typeface="+mj-lt"/>
                <a:ea typeface="专业字体设计服务/WWW.ZTSGC.COM/" pitchFamily="2" charset="-122"/>
              </a:rPr>
              <a:t> </a:t>
            </a:r>
            <a:r>
              <a:rPr lang="en-US" altLang="zh-CN" dirty="0" smtClean="0">
                <a:solidFill>
                  <a:schemeClr val="bg1"/>
                </a:solidFill>
                <a:latin typeface="+mj-lt"/>
                <a:ea typeface="专业字体设计服务/WWW.ZTSGC.COM/" pitchFamily="2" charset="-122"/>
              </a:rPr>
              <a:t> </a:t>
            </a:r>
            <a:r>
              <a:rPr lang="zh-CN" altLang="en-US" dirty="0" smtClean="0">
                <a:solidFill>
                  <a:schemeClr val="bg1"/>
                </a:solidFill>
                <a:latin typeface="+mj-lt"/>
                <a:ea typeface="微软雅黑" pitchFamily="34" charset="-122"/>
              </a:rPr>
              <a:t>片尾广告</a:t>
            </a:r>
            <a:endParaRPr lang="zh-CN" altLang="en-US" dirty="0">
              <a:solidFill>
                <a:schemeClr val="bg1"/>
              </a:solidFill>
              <a:latin typeface="+mj-lt"/>
              <a:ea typeface="微软雅黑" pitchFamily="34" charset="-122"/>
            </a:endParaRPr>
          </a:p>
        </p:txBody>
      </p:sp>
      <p:sp>
        <p:nvSpPr>
          <p:cNvPr id="7" name="矩形 6"/>
          <p:cNvSpPr/>
          <p:nvPr/>
        </p:nvSpPr>
        <p:spPr>
          <a:xfrm>
            <a:off x="7345295" y="1647203"/>
            <a:ext cx="4165679" cy="430863"/>
          </a:xfrm>
          <a:prstGeom prst="rect">
            <a:avLst/>
          </a:prstGeom>
          <a:noFill/>
        </p:spPr>
        <p:txBody>
          <a:bodyPr wrap="square" lIns="91417" tIns="45708" rIns="91417" bIns="45708">
            <a:spAutoFit/>
          </a:bodyPr>
          <a:lstStyle/>
          <a:p>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8" name="Picture 3" descr="D:\Teliss_Tong\Copy\定期备份\工作备份\！PPT图片及版面资源\06-PPT精选插图\05-头像\1000mb.ru (4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46" y="155104"/>
            <a:ext cx="609838" cy="6096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745912" y="2492896"/>
            <a:ext cx="4970493" cy="2185189"/>
          </a:xfrm>
          <a:prstGeom prst="rect">
            <a:avLst/>
          </a:prstGeom>
          <a:noFill/>
        </p:spPr>
        <p:txBody>
          <a:bodyPr wrap="square" lIns="91417" tIns="45708" rIns="91417" bIns="45708" rtlCol="0">
            <a:spAutoFit/>
          </a:bodyPr>
          <a:lstStyle/>
          <a:p>
            <a:pPr indent="457164">
              <a:lnSpc>
                <a:spcPct val="150000"/>
              </a:lnSpc>
              <a:spcBef>
                <a:spcPts val="600"/>
              </a:spcBef>
              <a:spcAft>
                <a:spcPts val="600"/>
              </a:spcAft>
            </a:pPr>
            <a:r>
              <a:rPr lang="zh-CN" altLang="en-US" sz="1400" dirty="0">
                <a:solidFill>
                  <a:schemeClr val="bg1">
                    <a:lumMod val="50000"/>
                  </a:scheme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400" dirty="0">
              <a:solidFill>
                <a:schemeClr val="bg1">
                  <a:lumMod val="50000"/>
                </a:schemeClr>
              </a:solidFill>
              <a:latin typeface="微软雅黑" pitchFamily="34" charset="-122"/>
              <a:ea typeface="微软雅黑" pitchFamily="34" charset="-122"/>
            </a:endParaRPr>
          </a:p>
          <a:p>
            <a:pPr indent="457164">
              <a:lnSpc>
                <a:spcPct val="150000"/>
              </a:lnSpc>
              <a:spcBef>
                <a:spcPts val="600"/>
              </a:spcBef>
              <a:spcAft>
                <a:spcPts val="600"/>
              </a:spcAft>
            </a:pPr>
            <a:r>
              <a:rPr lang="zh-CN" altLang="en-US" sz="1400" dirty="0">
                <a:solidFill>
                  <a:schemeClr val="bg1">
                    <a:lumMod val="50000"/>
                  </a:schemeClr>
                </a:solidFill>
                <a:latin typeface="微软雅黑" pitchFamily="34" charset="-122"/>
                <a:ea typeface="微软雅黑" pitchFamily="34" charset="-122"/>
              </a:rPr>
              <a:t>“我的黄金十年”写的就是毕业后，第一个十年所发生的职场与情感的那些事儿</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sp>
        <p:nvSpPr>
          <p:cNvPr id="10" name="矩形 9"/>
          <p:cNvSpPr/>
          <p:nvPr/>
        </p:nvSpPr>
        <p:spPr>
          <a:xfrm>
            <a:off x="7106093" y="5469419"/>
            <a:ext cx="4371112" cy="369308"/>
          </a:xfrm>
          <a:prstGeom prst="rect">
            <a:avLst/>
          </a:prstGeom>
        </p:spPr>
        <p:txBody>
          <a:bodyPr wrap="square" lIns="91417" tIns="45708" rIns="91417" bIns="45708">
            <a:spAutoFit/>
          </a:bodyPr>
          <a:lstStyle/>
          <a:p>
            <a:pPr>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1" name="矩形 10"/>
          <p:cNvSpPr/>
          <p:nvPr/>
        </p:nvSpPr>
        <p:spPr>
          <a:xfrm>
            <a:off x="7489365" y="5849452"/>
            <a:ext cx="3125919" cy="459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a:defRPr/>
            </a:pPr>
            <a:r>
              <a:rPr lang="zh-CN" altLang="en-US" sz="1600" dirty="0">
                <a:effectLst>
                  <a:glow rad="228600">
                    <a:schemeClr val="accent1">
                      <a:satMod val="175000"/>
                      <a:alpha val="40000"/>
                    </a:schemeClr>
                  </a:glow>
                </a:effectLst>
                <a:latin typeface="微软雅黑" pitchFamily="34" charset="-122"/>
                <a:ea typeface="微软雅黑" pitchFamily="34" charset="-122"/>
              </a:rPr>
              <a:t>自传体小说，请您多多捧场</a:t>
            </a:r>
            <a:r>
              <a:rPr lang="zh-CN" altLang="en-US" sz="1600" dirty="0">
                <a:effectLst>
                  <a:glow rad="228600">
                    <a:schemeClr val="accent1">
                      <a:satMod val="175000"/>
                      <a:alpha val="40000"/>
                    </a:schemeClr>
                  </a:glow>
                </a:effectLst>
                <a:latin typeface="微软雅黑" pitchFamily="34" charset="-122"/>
                <a:ea typeface="微软雅黑" pitchFamily="34" charset="-122"/>
                <a:sym typeface="Wingdings" pitchFamily="2" charset="2"/>
              </a:rPr>
              <a:t>：）</a:t>
            </a:r>
            <a:endParaRPr lang="zh-CN" altLang="en-US" sz="1600" dirty="0">
              <a:effectLst>
                <a:glow rad="228600">
                  <a:schemeClr val="accent1">
                    <a:satMod val="175000"/>
                    <a:alpha val="40000"/>
                  </a:schemeClr>
                </a:glow>
              </a:effectLst>
              <a:latin typeface="微软雅黑" pitchFamily="34" charset="-122"/>
              <a:ea typeface="微软雅黑" pitchFamily="34" charset="-122"/>
            </a:endParaRPr>
          </a:p>
        </p:txBody>
      </p:sp>
      <p:pic>
        <p:nvPicPr>
          <p:cNvPr id="12" name="Picture 2" descr="D:\Teliss_Tong\Copy\定期备份\工作备份\！PPT图片及版面资源\06-PPT精选插图\04-图标\54D742BB28AE93477AE1424E5D991B5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94975" y="5841270"/>
            <a:ext cx="396200" cy="396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1456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200" fill="hold"/>
                                        <p:tgtEl>
                                          <p:spTgt spid="6"/>
                                        </p:tgtEl>
                                        <p:attrNameLst>
                                          <p:attrName>ppt_x</p:attrName>
                                        </p:attrNameLst>
                                      </p:cBhvr>
                                      <p:tavLst>
                                        <p:tav tm="0">
                                          <p:val>
                                            <p:strVal val="1+#ppt_w/2"/>
                                          </p:val>
                                        </p:tav>
                                        <p:tav tm="100000">
                                          <p:val>
                                            <p:strVal val="#ppt_x"/>
                                          </p:val>
                                        </p:tav>
                                      </p:tavLst>
                                    </p:anim>
                                    <p:anim calcmode="lin" valueType="num">
                                      <p:cBhvr additive="base">
                                        <p:cTn id="11" dur="2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
                                        </p:tgtEl>
                                        <p:attrNameLst>
                                          <p:attrName>ppt_y</p:attrName>
                                        </p:attrNameLst>
                                      </p:cBhvr>
                                      <p:tavLst>
                                        <p:tav tm="0">
                                          <p:val>
                                            <p:strVal val="#ppt_y"/>
                                          </p:val>
                                        </p:tav>
                                        <p:tav tm="100000">
                                          <p:val>
                                            <p:strVal val="#ppt_y"/>
                                          </p:val>
                                        </p:tav>
                                      </p:tavLst>
                                    </p:anim>
                                    <p:anim calcmode="lin" valueType="num">
                                      <p:cBhvr>
                                        <p:cTn id="17"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7"/>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9"/>
                                        </p:tgtEl>
                                        <p:attrNameLst>
                                          <p:attrName>style.visibility</p:attrName>
                                        </p:attrNameLst>
                                      </p:cBhvr>
                                      <p:to>
                                        <p:strVal val="visible"/>
                                      </p:to>
                                    </p:set>
                                    <p:anim calcmode="discrete" valueType="clr">
                                      <p:cBhvr override="childStyle">
                                        <p:cTn id="31" dur="17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9"/>
                                        </p:tgtEl>
                                        <p:attrNameLst>
                                          <p:attrName>fillcolor</p:attrName>
                                        </p:attrNameLst>
                                      </p:cBhvr>
                                      <p:tavLst>
                                        <p:tav tm="0">
                                          <p:val>
                                            <p:clrVal>
                                              <a:schemeClr val="accent2"/>
                                            </p:clrVal>
                                          </p:val>
                                        </p:tav>
                                        <p:tav tm="50000">
                                          <p:val>
                                            <p:clrVal>
                                              <a:schemeClr val="hlink"/>
                                            </p:clrVal>
                                          </p:val>
                                        </p:tav>
                                      </p:tavLst>
                                    </p:anim>
                                    <p:set>
                                      <p:cBhvr>
                                        <p:cTn id="33" dur="170"/>
                                        <p:tgtEl>
                                          <p:spTgt spid="9"/>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000"/>
                                        <p:tgtEl>
                                          <p:spTgt spid="12"/>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2"/>
                                        </p:tgtEl>
                                      </p:cBhvr>
                                    </p:animEffect>
                                    <p:animScale>
                                      <p:cBhvr>
                                        <p:cTn id="46" dur="500" autoRev="1" fill="hold"/>
                                        <p:tgtEl>
                                          <p:spTgt spid="12"/>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p:bldP spid="9"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7"/>
          <p:cNvSpPr>
            <a:spLocks noChangeArrowheads="1"/>
          </p:cNvSpPr>
          <p:nvPr/>
        </p:nvSpPr>
        <p:spPr bwMode="gray">
          <a:xfrm>
            <a:off x="-1" y="2215544"/>
            <a:ext cx="12195175" cy="2222508"/>
          </a:xfrm>
          <a:prstGeom prst="rect">
            <a:avLst/>
          </a:prstGeom>
          <a:solidFill>
            <a:srgbClr val="92D050"/>
          </a:solidFill>
          <a:ln w="9525">
            <a:noFill/>
            <a:miter lim="800000"/>
            <a:headEnd/>
            <a:tailEnd/>
          </a:ln>
        </p:spPr>
        <p:txBody>
          <a:bodyPr wrap="none" lIns="91417" tIns="45708" rIns="91417" bIns="45708" anchor="ctr"/>
          <a:lstStyle/>
          <a:p>
            <a:pPr>
              <a:defRPr/>
            </a:pPr>
            <a:endParaRPr lang="zh-CN" altLang="en-US" kern="0">
              <a:solidFill>
                <a:sysClr val="windowText" lastClr="000000"/>
              </a:solidFill>
              <a:latin typeface="Arial"/>
            </a:endParaRPr>
          </a:p>
        </p:txBody>
      </p:sp>
      <p:sp>
        <p:nvSpPr>
          <p:cNvPr id="3" name="矩形 2"/>
          <p:cNvSpPr/>
          <p:nvPr/>
        </p:nvSpPr>
        <p:spPr>
          <a:xfrm>
            <a:off x="3143673" y="5067418"/>
            <a:ext cx="8179616" cy="738640"/>
          </a:xfrm>
          <a:prstGeom prst="rect">
            <a:avLst/>
          </a:prstGeom>
        </p:spPr>
        <p:txBody>
          <a:bodyPr wrap="square" lIns="91417" tIns="45708" rIns="91417" bIns="45708">
            <a:spAutoFit/>
          </a:bodyPr>
          <a:lstStyle/>
          <a:p>
            <a:pPr defTabSz="914330" fontAlgn="base">
              <a:lnSpc>
                <a:spcPct val="150000"/>
              </a:lnSpc>
              <a:spcBef>
                <a:spcPct val="0"/>
              </a:spcBef>
              <a:spcAft>
                <a:spcPct val="0"/>
              </a:spcAft>
            </a:pPr>
            <a:r>
              <a:rPr lang="zh-CN" altLang="en-US" sz="1400" kern="0" dirty="0">
                <a:solidFill>
                  <a:schemeClr val="bg1">
                    <a:lumMod val="50000"/>
                  </a:schemeClr>
                </a:solidFill>
                <a:latin typeface="微软雅黑" pitchFamily="34" charset="-122"/>
                <a:ea typeface="微软雅黑" pitchFamily="34" charset="-122"/>
              </a:rPr>
              <a:t>随时欢迎您访问 </a:t>
            </a:r>
            <a:r>
              <a:rPr lang="en-US" altLang="zh-CN" sz="1400" kern="0" dirty="0">
                <a:solidFill>
                  <a:srgbClr val="00B0F0"/>
                </a:solidFill>
                <a:latin typeface="微软雅黑" pitchFamily="34" charset="-122"/>
                <a:ea typeface="微软雅黑" pitchFamily="34" charset="-122"/>
              </a:rPr>
              <a:t>@</a:t>
            </a:r>
            <a:r>
              <a:rPr lang="en-US" altLang="zh-CN" sz="1400" kern="0" dirty="0" err="1">
                <a:solidFill>
                  <a:srgbClr val="00B0F0"/>
                </a:solidFill>
                <a:latin typeface="微软雅黑" pitchFamily="34" charset="-122"/>
                <a:ea typeface="微软雅黑" pitchFamily="34" charset="-122"/>
              </a:rPr>
              <a:t>Teliss</a:t>
            </a:r>
            <a:r>
              <a:rPr lang="en-US" altLang="zh-CN" sz="1400" kern="0" dirty="0">
                <a:solidFill>
                  <a:srgbClr val="00B0F0"/>
                </a:solidFill>
                <a:latin typeface="微软雅黑" pitchFamily="34" charset="-122"/>
                <a:ea typeface="微软雅黑" pitchFamily="34" charset="-122"/>
              </a:rPr>
              <a:t> </a:t>
            </a:r>
            <a:r>
              <a:rPr lang="zh-CN" altLang="en-US" sz="1400" kern="0" dirty="0">
                <a:solidFill>
                  <a:schemeClr val="bg1">
                    <a:lumMod val="50000"/>
                  </a:schemeClr>
                </a:solidFill>
                <a:latin typeface="微软雅黑" pitchFamily="34" charset="-122"/>
                <a:ea typeface="微软雅黑" pitchFamily="34" charset="-122"/>
              </a:rPr>
              <a:t>的博客：</a:t>
            </a:r>
            <a:r>
              <a:rPr lang="en-US" altLang="zh-CN" sz="1400" kern="0" dirty="0">
                <a:solidFill>
                  <a:schemeClr val="bg1">
                    <a:lumMod val="50000"/>
                  </a:schemeClr>
                </a:solidFill>
                <a:latin typeface="微软雅黑" pitchFamily="34" charset="-122"/>
                <a:ea typeface="微软雅黑" pitchFamily="34" charset="-122"/>
              </a:rPr>
              <a:t>http://teliss.blog.163.com</a:t>
            </a:r>
            <a:r>
              <a:rPr lang="zh-CN" altLang="en-US" sz="1400" kern="0" dirty="0">
                <a:solidFill>
                  <a:schemeClr val="bg1">
                    <a:lumMod val="50000"/>
                  </a:schemeClr>
                </a:solidFill>
                <a:latin typeface="微软雅黑" pitchFamily="34" charset="-122"/>
                <a:ea typeface="微软雅黑" pitchFamily="34" charset="-122"/>
              </a:rPr>
              <a:t> </a:t>
            </a:r>
            <a:endParaRPr lang="en-US" altLang="zh-CN" sz="1400" kern="0" dirty="0">
              <a:solidFill>
                <a:schemeClr val="bg1">
                  <a:lumMod val="50000"/>
                </a:schemeClr>
              </a:solidFill>
              <a:latin typeface="微软雅黑" pitchFamily="34" charset="-122"/>
              <a:ea typeface="微软雅黑" pitchFamily="34" charset="-122"/>
            </a:endParaRPr>
          </a:p>
          <a:p>
            <a:pPr defTabSz="914330" fontAlgn="base">
              <a:lnSpc>
                <a:spcPct val="150000"/>
              </a:lnSpc>
              <a:spcBef>
                <a:spcPct val="0"/>
              </a:spcBef>
              <a:spcAft>
                <a:spcPct val="0"/>
              </a:spcAft>
            </a:pPr>
            <a:r>
              <a:rPr lang="zh-CN" altLang="en-US" sz="1400" kern="0" dirty="0">
                <a:solidFill>
                  <a:schemeClr val="bg1">
                    <a:lumMod val="50000"/>
                  </a:schemeClr>
                </a:solidFill>
                <a:latin typeface="微软雅黑" pitchFamily="34" charset="-122"/>
                <a:ea typeface="微软雅黑" pitchFamily="34" charset="-122"/>
              </a:rPr>
              <a:t>更多下载，请访问偶的新浪资料：</a:t>
            </a:r>
            <a:r>
              <a:rPr lang="en-US" altLang="zh-CN" sz="1400" kern="0" dirty="0">
                <a:solidFill>
                  <a:schemeClr val="bg1">
                    <a:lumMod val="50000"/>
                  </a:schemeClr>
                </a:solidFill>
                <a:latin typeface="微软雅黑" pitchFamily="34" charset="-122"/>
                <a:ea typeface="微软雅黑" pitchFamily="34" charset="-122"/>
              </a:rPr>
              <a:t>http://iask.sina.com.cn/u/1093804793/ish</a:t>
            </a:r>
          </a:p>
        </p:txBody>
      </p:sp>
      <p:pic>
        <p:nvPicPr>
          <p:cNvPr id="4" name="Picture 8" descr="D:\hd-white-132\handdrawn-white1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3301" y="2786058"/>
            <a:ext cx="892973" cy="1143008"/>
          </a:xfrm>
          <a:prstGeom prst="rect">
            <a:avLst/>
          </a:prstGeom>
          <a:noFill/>
        </p:spPr>
      </p:pic>
      <p:pic>
        <p:nvPicPr>
          <p:cNvPr id="5" name="Picture 113" descr="D:\hd-white-132\handdrawn-white7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45009" y="2787048"/>
            <a:ext cx="857591" cy="1109938"/>
          </a:xfrm>
          <a:prstGeom prst="rect">
            <a:avLst/>
          </a:prstGeom>
          <a:noFill/>
        </p:spPr>
      </p:pic>
      <p:sp>
        <p:nvSpPr>
          <p:cNvPr id="6" name="矩形 5"/>
          <p:cNvSpPr/>
          <p:nvPr/>
        </p:nvSpPr>
        <p:spPr>
          <a:xfrm>
            <a:off x="766914" y="2501294"/>
            <a:ext cx="3652174" cy="1523470"/>
          </a:xfrm>
          <a:prstGeom prst="rect">
            <a:avLst/>
          </a:prstGeom>
        </p:spPr>
        <p:txBody>
          <a:bodyPr wrap="square" lIns="91417" tIns="45708" rIns="91417" bIns="45708">
            <a:spAutoFit/>
          </a:bodyPr>
          <a:lstStyle/>
          <a:p>
            <a:pPr algn="r" fontAlgn="ctr">
              <a:lnSpc>
                <a:spcPct val="150000"/>
              </a:lnSpc>
              <a:buClr>
                <a:srgbClr val="E20000"/>
              </a:buClr>
              <a:buSzPct val="60000"/>
              <a:defRPr/>
            </a:pPr>
            <a:r>
              <a:rPr lang="zh-CN" altLang="en-US" sz="1400" b="1" kern="0" dirty="0">
                <a:solidFill>
                  <a:srgbClr val="FFFFFF"/>
                </a:solidFill>
                <a:latin typeface="微软雅黑" pitchFamily="34" charset="-122"/>
                <a:ea typeface="微软雅黑" pitchFamily="34" charset="-122"/>
                <a:cs typeface="宋体" charset="-122"/>
              </a:rPr>
              <a:t>可以在下列情况使用</a:t>
            </a:r>
          </a:p>
          <a:p>
            <a:pPr algn="r" fontAlgn="ctr">
              <a:lnSpc>
                <a:spcPct val="150000"/>
              </a:lnSpc>
              <a:buClr>
                <a:srgbClr val="E20000"/>
              </a:buClr>
              <a:buSzPct val="60000"/>
              <a:defRPr/>
            </a:pPr>
            <a:endParaRPr lang="en-US" altLang="zh-CN" sz="1200" kern="0" dirty="0">
              <a:solidFill>
                <a:srgbClr val="FFFFFF"/>
              </a:solidFill>
              <a:latin typeface="微软雅黑" pitchFamily="34" charset="-122"/>
              <a:ea typeface="微软雅黑" pitchFamily="34" charset="-122"/>
              <a:cs typeface="宋体" charset="-122"/>
            </a:endParaRPr>
          </a:p>
          <a:p>
            <a:pPr algn="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不限次数的用于个人</a:t>
            </a:r>
            <a:r>
              <a:rPr lang="en-US" altLang="zh-CN" sz="1200" kern="0" dirty="0">
                <a:solidFill>
                  <a:srgbClr val="FFFFFF"/>
                </a:solidFill>
                <a:latin typeface="微软雅黑" pitchFamily="34" charset="-122"/>
                <a:ea typeface="微软雅黑" pitchFamily="34" charset="-122"/>
                <a:cs typeface="宋体" charset="-122"/>
              </a:rPr>
              <a:t>/</a:t>
            </a:r>
            <a:r>
              <a:rPr lang="zh-CN" altLang="en-US" sz="1200" kern="0" dirty="0">
                <a:solidFill>
                  <a:srgbClr val="FFFFFF"/>
                </a:solidFill>
                <a:latin typeface="微软雅黑" pitchFamily="34" charset="-122"/>
                <a:ea typeface="微软雅黑" pitchFamily="34" charset="-122"/>
                <a:cs typeface="宋体" charset="-122"/>
              </a:rPr>
              <a:t>公司、企业</a:t>
            </a:r>
          </a:p>
          <a:p>
            <a:pPr algn="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修改并编辑其中素材内容</a:t>
            </a:r>
          </a:p>
          <a:p>
            <a:pPr algn="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拷贝并使用其中内容</a:t>
            </a:r>
          </a:p>
        </p:txBody>
      </p:sp>
      <p:sp>
        <p:nvSpPr>
          <p:cNvPr id="7" name="矩形 6"/>
          <p:cNvSpPr/>
          <p:nvPr/>
        </p:nvSpPr>
        <p:spPr>
          <a:xfrm>
            <a:off x="7928330" y="2501294"/>
            <a:ext cx="3644003" cy="1523470"/>
          </a:xfrm>
          <a:prstGeom prst="rect">
            <a:avLst/>
          </a:prstGeom>
        </p:spPr>
        <p:txBody>
          <a:bodyPr wrap="square" lIns="91417" tIns="45708" rIns="91417" bIns="45708">
            <a:spAutoFit/>
          </a:bodyPr>
          <a:lstStyle/>
          <a:p>
            <a:pPr fontAlgn="ctr">
              <a:lnSpc>
                <a:spcPct val="150000"/>
              </a:lnSpc>
              <a:buClr>
                <a:srgbClr val="E20000"/>
              </a:buClr>
              <a:buSzPct val="60000"/>
              <a:defRPr/>
            </a:pPr>
            <a:r>
              <a:rPr lang="zh-CN" altLang="en-US" sz="1400" b="1" kern="0" dirty="0">
                <a:solidFill>
                  <a:srgbClr val="FFFFFF"/>
                </a:solidFill>
                <a:latin typeface="微软雅黑" pitchFamily="34" charset="-122"/>
                <a:ea typeface="微软雅黑" pitchFamily="34" charset="-122"/>
                <a:cs typeface="宋体" charset="-122"/>
              </a:rPr>
              <a:t>不可以在以下情况使用</a:t>
            </a:r>
          </a:p>
          <a:p>
            <a:pPr fontAlgn="ctr">
              <a:lnSpc>
                <a:spcPct val="150000"/>
              </a:lnSpc>
              <a:buClr>
                <a:srgbClr val="E20000"/>
              </a:buClr>
              <a:buSzPct val="60000"/>
              <a:defRPr/>
            </a:pPr>
            <a:endParaRPr lang="en-US" altLang="zh-CN" sz="1200" kern="0" dirty="0">
              <a:solidFill>
                <a:srgbClr val="FFFFFF"/>
              </a:solidFill>
              <a:latin typeface="微软雅黑" pitchFamily="34" charset="-122"/>
              <a:ea typeface="微软雅黑" pitchFamily="34" charset="-122"/>
              <a:cs typeface="宋体" charset="-122"/>
            </a:endParaRPr>
          </a:p>
          <a:p>
            <a:pP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用于任何形式的在线付费下载</a:t>
            </a:r>
          </a:p>
          <a:p>
            <a:pP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收集整理我们免费资源后，刻录光碟销售</a:t>
            </a:r>
            <a:endParaRPr lang="zh-CN" altLang="en-GB" sz="1200" kern="0" dirty="0">
              <a:solidFill>
                <a:srgbClr val="FFFFFF"/>
              </a:solidFill>
              <a:latin typeface="微软雅黑" pitchFamily="34" charset="-122"/>
              <a:ea typeface="微软雅黑" pitchFamily="34" charset="-122"/>
              <a:cs typeface="宋体" charset="-122"/>
            </a:endParaRPr>
          </a:p>
          <a:p>
            <a:pPr fontAlgn="ctr">
              <a:lnSpc>
                <a:spcPct val="150000"/>
              </a:lnSpc>
              <a:buClr>
                <a:srgbClr val="E20000"/>
              </a:buClr>
              <a:buSzPct val="60000"/>
              <a:defRPr/>
            </a:pPr>
            <a:r>
              <a:rPr lang="zh-CN" altLang="en-US" sz="1200" kern="0" dirty="0">
                <a:solidFill>
                  <a:srgbClr val="FFFFFF"/>
                </a:solidFill>
                <a:latin typeface="微软雅黑" pitchFamily="34" charset="-122"/>
                <a:ea typeface="微软雅黑" pitchFamily="34" charset="-122"/>
                <a:cs typeface="宋体" charset="-122"/>
              </a:rPr>
              <a:t>把我们的创作做为您个人作品</a:t>
            </a:r>
          </a:p>
        </p:txBody>
      </p:sp>
      <p:cxnSp>
        <p:nvCxnSpPr>
          <p:cNvPr id="8" name="直接连接符 7"/>
          <p:cNvCxnSpPr/>
          <p:nvPr/>
        </p:nvCxnSpPr>
        <p:spPr bwMode="auto">
          <a:xfrm rot="5400000">
            <a:off x="5423114" y="3358550"/>
            <a:ext cx="1571636" cy="1589"/>
          </a:xfrm>
          <a:prstGeom prst="line">
            <a:avLst/>
          </a:prstGeom>
          <a:solidFill>
            <a:srgbClr val="E20000"/>
          </a:solidFill>
          <a:ln w="3175" cap="flat" cmpd="sng" algn="ctr">
            <a:solidFill>
              <a:srgbClr val="FFFFFF"/>
            </a:solidFill>
            <a:prstDash val="sysDot"/>
            <a:round/>
            <a:headEnd type="none" w="med" len="med"/>
            <a:tailEnd type="none" w="med" len="med"/>
          </a:ln>
          <a:effectLst/>
        </p:spPr>
      </p:cxnSp>
      <p:grpSp>
        <p:nvGrpSpPr>
          <p:cNvPr id="9" name="组合 8"/>
          <p:cNvGrpSpPr/>
          <p:nvPr/>
        </p:nvGrpSpPr>
        <p:grpSpPr>
          <a:xfrm>
            <a:off x="5217505" y="1430585"/>
            <a:ext cx="1984444" cy="630265"/>
            <a:chOff x="1712218" y="595554"/>
            <a:chExt cx="1907518" cy="632241"/>
          </a:xfrm>
          <a:solidFill>
            <a:srgbClr val="92D050"/>
          </a:solidFill>
        </p:grpSpPr>
        <p:sp>
          <p:nvSpPr>
            <p:cNvPr id="10" name="前凸带形 9"/>
            <p:cNvSpPr/>
            <p:nvPr/>
          </p:nvSpPr>
          <p:spPr>
            <a:xfrm>
              <a:off x="1712218" y="595554"/>
              <a:ext cx="1907518" cy="632241"/>
            </a:xfrm>
            <a:prstGeom prst="ribbon">
              <a:avLst/>
            </a:prstGeom>
            <a:grpFill/>
            <a:ln w="25400" cap="flat" cmpd="sng" algn="ctr">
              <a:noFill/>
              <a:prstDash val="solid"/>
            </a:ln>
            <a:effectLst/>
          </p:spPr>
          <p:txBody>
            <a:bodyPr rtlCol="0" anchor="ctr"/>
            <a:lstStyle/>
            <a:p>
              <a:pPr algn="ctr" defTabSz="914330">
                <a:defRPr/>
              </a:pPr>
              <a:endParaRPr lang="zh-CN" altLang="en-US" sz="1800" kern="0" dirty="0">
                <a:solidFill>
                  <a:prstClr val="white"/>
                </a:solidFill>
              </a:endParaRPr>
            </a:p>
          </p:txBody>
        </p:sp>
        <p:sp>
          <p:nvSpPr>
            <p:cNvPr id="11" name="TextBox 10"/>
            <p:cNvSpPr txBox="1"/>
            <p:nvPr/>
          </p:nvSpPr>
          <p:spPr>
            <a:xfrm>
              <a:off x="2195394" y="784065"/>
              <a:ext cx="903073" cy="352929"/>
            </a:xfrm>
            <a:prstGeom prst="rect">
              <a:avLst/>
            </a:prstGeom>
            <a:grpFill/>
          </p:spPr>
          <p:txBody>
            <a:bodyPr wrap="square" rtlCol="0">
              <a:spAutoFit/>
            </a:bodyPr>
            <a:lstStyle/>
            <a:p>
              <a:pPr algn="ctr" defTabSz="914330">
                <a:defRPr/>
              </a:pPr>
              <a:r>
                <a:rPr lang="zh-CN" altLang="en-US" sz="1600" b="1" kern="0" dirty="0">
                  <a:solidFill>
                    <a:prstClr val="white"/>
                  </a:solidFill>
                  <a:latin typeface="微软雅黑" pitchFamily="34" charset="-122"/>
                  <a:ea typeface="微软雅黑" pitchFamily="34" charset="-122"/>
                </a:rPr>
                <a:t>声明</a:t>
              </a:r>
            </a:p>
          </p:txBody>
        </p:sp>
      </p:grpSp>
      <p:pic>
        <p:nvPicPr>
          <p:cNvPr id="12" name="Picture 29" descr="200812142239311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3529" y="4581128"/>
            <a:ext cx="1683407"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3304467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13211" y="3356992"/>
            <a:ext cx="4914230" cy="1477328"/>
          </a:xfrm>
          <a:prstGeom prst="rect">
            <a:avLst/>
          </a:prstGeom>
          <a:noFill/>
        </p:spPr>
        <p:txBody>
          <a:bodyPr wrap="none" rtlCol="0">
            <a:spAutoFit/>
          </a:bodyPr>
          <a:lstStyle/>
          <a:p>
            <a:r>
              <a:rPr lang="zh-CN" altLang="en-US" dirty="0" smtClean="0"/>
              <a:t>布衣公子 原创作品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16740352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44"/>
          <p:cNvSpPr txBox="1">
            <a:spLocks noChangeArrowheads="1"/>
          </p:cNvSpPr>
          <p:nvPr/>
        </p:nvSpPr>
        <p:spPr bwMode="auto">
          <a:xfrm>
            <a:off x="3361283" y="1268760"/>
            <a:ext cx="8477289"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古人讲：“</a:t>
            </a:r>
            <a:r>
              <a:rPr lang="zh-CN" altLang="en-US" b="1" dirty="0">
                <a:solidFill>
                  <a:srgbClr val="00BD3C"/>
                </a:solidFill>
              </a:rPr>
              <a:t>凡事预则立，不预则废。</a:t>
            </a:r>
            <a:r>
              <a:rPr lang="zh-CN" altLang="en-US" dirty="0"/>
              <a:t>” 在日常学习或工作中，计划是常用并意义重大的。一切有组织的活动，不管大小，重要与不重要，全局性的或是局部性的，都必须有计划</a:t>
            </a:r>
            <a:r>
              <a:rPr lang="zh-CN" altLang="en-US" dirty="0" smtClean="0"/>
              <a:t>。</a:t>
            </a:r>
            <a:endParaRPr lang="en-US" altLang="zh-CN" b="1" dirty="0" smtClean="0">
              <a:solidFill>
                <a:srgbClr val="7BC143"/>
              </a:solidFill>
            </a:endParaRPr>
          </a:p>
        </p:txBody>
      </p:sp>
      <p:sp>
        <p:nvSpPr>
          <p:cNvPr id="18" name="Text Box 44"/>
          <p:cNvSpPr txBox="1">
            <a:spLocks noChangeArrowheads="1"/>
          </p:cNvSpPr>
          <p:nvPr/>
        </p:nvSpPr>
        <p:spPr bwMode="auto">
          <a:xfrm>
            <a:off x="8545860" y="5229200"/>
            <a:ext cx="329271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计划工作又是一切管理活动的前提，只有有了计划以后，人们才能开展其他的管理活动。</a:t>
            </a:r>
          </a:p>
        </p:txBody>
      </p:sp>
      <p:pic>
        <p:nvPicPr>
          <p:cNvPr id="1027" name="Picture 3" descr="C:\Documents and Settings\hp1\桌面\64-110q01634166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1283" y="2708920"/>
            <a:ext cx="4962129" cy="3523112"/>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7767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776864"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Text Box 44"/>
          <p:cNvSpPr txBox="1">
            <a:spLocks noChangeArrowheads="1"/>
          </p:cNvSpPr>
          <p:nvPr/>
        </p:nvSpPr>
        <p:spPr bwMode="auto">
          <a:xfrm>
            <a:off x="3527251" y="1067306"/>
            <a:ext cx="1081564" cy="5232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800" dirty="0">
                <a:solidFill>
                  <a:srgbClr val="00BD3C"/>
                </a:solidFill>
              </a:rPr>
              <a:t>因此</a:t>
            </a:r>
            <a:endParaRPr lang="en-US" altLang="zh-CN" sz="2800" b="1" dirty="0" smtClean="0">
              <a:solidFill>
                <a:srgbClr val="00BD3C"/>
              </a:solidFill>
            </a:endParaRPr>
          </a:p>
        </p:txBody>
      </p:sp>
      <p:grpSp>
        <p:nvGrpSpPr>
          <p:cNvPr id="3" name="组合 2"/>
          <p:cNvGrpSpPr/>
          <p:nvPr/>
        </p:nvGrpSpPr>
        <p:grpSpPr>
          <a:xfrm>
            <a:off x="4245325" y="1919164"/>
            <a:ext cx="6892790" cy="1293812"/>
            <a:chOff x="4441403" y="2962114"/>
            <a:chExt cx="6892790" cy="1293812"/>
          </a:xfrm>
        </p:grpSpPr>
        <p:sp>
          <p:nvSpPr>
            <p:cNvPr id="8" name="矩形 4"/>
            <p:cNvSpPr/>
            <p:nvPr/>
          </p:nvSpPr>
          <p:spPr>
            <a:xfrm>
              <a:off x="4441403" y="2962114"/>
              <a:ext cx="3600000" cy="1293812"/>
            </a:xfrm>
            <a:custGeom>
              <a:avLst/>
              <a:gdLst/>
              <a:ahLst/>
              <a:cxnLst/>
              <a:rect l="l" t="t" r="r" b="b"/>
              <a:pathLst>
                <a:path w="1652588" h="1293812">
                  <a:moveTo>
                    <a:pt x="0" y="0"/>
                  </a:moveTo>
                  <a:lnTo>
                    <a:pt x="1295400" y="0"/>
                  </a:lnTo>
                  <a:lnTo>
                    <a:pt x="1295400" y="548878"/>
                  </a:lnTo>
                  <a:lnTo>
                    <a:pt x="1481932" y="548878"/>
                  </a:lnTo>
                  <a:lnTo>
                    <a:pt x="1481932" y="463550"/>
                  </a:lnTo>
                  <a:lnTo>
                    <a:pt x="1652588" y="634206"/>
                  </a:lnTo>
                  <a:lnTo>
                    <a:pt x="1481932" y="804862"/>
                  </a:lnTo>
                  <a:lnTo>
                    <a:pt x="1481932" y="719534"/>
                  </a:lnTo>
                  <a:lnTo>
                    <a:pt x="1295400" y="719534"/>
                  </a:lnTo>
                  <a:lnTo>
                    <a:pt x="1295400" y="1293812"/>
                  </a:lnTo>
                  <a:lnTo>
                    <a:pt x="0" y="1293812"/>
                  </a:lnTo>
                  <a:close/>
                </a:path>
              </a:pathLst>
            </a:custGeom>
            <a:gradFill>
              <a:gsLst>
                <a:gs pos="30000">
                  <a:srgbClr val="6DAA2D">
                    <a:lumMod val="60000"/>
                    <a:lumOff val="40000"/>
                  </a:srgbClr>
                </a:gs>
                <a:gs pos="100000">
                  <a:srgbClr val="6DAA2D"/>
                </a:gs>
              </a:gsLst>
              <a:lin ang="5400000" scaled="0"/>
            </a:gradFill>
            <a:ln w="3175" cap="flat" cmpd="sng" algn="ctr">
              <a:noFill/>
              <a:prstDash val="solid"/>
            </a:ln>
            <a:effectLst>
              <a:outerShdw blurRad="50800" dist="38100" dir="2700000" algn="tl" rotWithShape="0">
                <a:prstClr val="black">
                  <a:alpha val="40000"/>
                </a:prstClr>
              </a:outerShdw>
            </a:effectLst>
          </p:spPr>
          <p:txBody>
            <a:bodyPr lIns="90000" rIns="45000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4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9" name="矩形 5"/>
            <p:cNvSpPr/>
            <p:nvPr/>
          </p:nvSpPr>
          <p:spPr bwMode="auto">
            <a:xfrm>
              <a:off x="7446193" y="2962114"/>
              <a:ext cx="3888000" cy="1293812"/>
            </a:xfrm>
            <a:custGeom>
              <a:avLst/>
              <a:gdLst/>
              <a:ahLst/>
              <a:cxnLst/>
              <a:rect l="l" t="t" r="r" b="b"/>
              <a:pathLst>
                <a:path w="1296144" h="1294420">
                  <a:moveTo>
                    <a:pt x="0" y="0"/>
                  </a:moveTo>
                  <a:lnTo>
                    <a:pt x="1296144" y="0"/>
                  </a:lnTo>
                  <a:lnTo>
                    <a:pt x="1296144" y="1294420"/>
                  </a:lnTo>
                  <a:lnTo>
                    <a:pt x="0" y="1294420"/>
                  </a:lnTo>
                  <a:lnTo>
                    <a:pt x="0" y="791226"/>
                  </a:lnTo>
                  <a:lnTo>
                    <a:pt x="50180" y="791226"/>
                  </a:lnTo>
                  <a:lnTo>
                    <a:pt x="50180" y="935242"/>
                  </a:lnTo>
                  <a:lnTo>
                    <a:pt x="338212" y="647210"/>
                  </a:lnTo>
                  <a:lnTo>
                    <a:pt x="50180" y="359178"/>
                  </a:lnTo>
                  <a:lnTo>
                    <a:pt x="50180" y="503194"/>
                  </a:lnTo>
                  <a:lnTo>
                    <a:pt x="0" y="50319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9000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44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16" name="Text Box 44"/>
            <p:cNvSpPr txBox="1">
              <a:spLocks noChangeArrowheads="1"/>
            </p:cNvSpPr>
            <p:nvPr/>
          </p:nvSpPr>
          <p:spPr bwMode="auto">
            <a:xfrm>
              <a:off x="4608816" y="3140968"/>
              <a:ext cx="2559064" cy="8804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smtClean="0">
                  <a:solidFill>
                    <a:schemeClr val="bg1"/>
                  </a:solidFill>
                </a:rPr>
                <a:t>一日</a:t>
              </a:r>
              <a:r>
                <a:rPr lang="zh-CN" altLang="en-US" sz="2000" b="1" dirty="0">
                  <a:solidFill>
                    <a:schemeClr val="bg1"/>
                  </a:solidFill>
                </a:rPr>
                <a:t>之计在于昨夜，而不是在于</a:t>
              </a:r>
              <a:r>
                <a:rPr lang="zh-CN" altLang="en-US" sz="2000" b="1" dirty="0" smtClean="0">
                  <a:solidFill>
                    <a:schemeClr val="bg1"/>
                  </a:solidFill>
                </a:rPr>
                <a:t>晨。</a:t>
              </a:r>
              <a:endParaRPr lang="en-US" altLang="zh-CN" sz="2000" b="1" dirty="0" smtClean="0">
                <a:solidFill>
                  <a:schemeClr val="bg1"/>
                </a:solidFill>
              </a:endParaRPr>
            </a:p>
          </p:txBody>
        </p:sp>
        <p:sp>
          <p:nvSpPr>
            <p:cNvPr id="10" name="Text Box 44"/>
            <p:cNvSpPr txBox="1">
              <a:spLocks noChangeArrowheads="1"/>
            </p:cNvSpPr>
            <p:nvPr/>
          </p:nvSpPr>
          <p:spPr bwMode="auto">
            <a:xfrm>
              <a:off x="8401843" y="3153742"/>
              <a:ext cx="2932350" cy="8804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smtClean="0">
                  <a:solidFill>
                    <a:srgbClr val="76B531"/>
                  </a:solidFill>
                </a:rPr>
                <a:t>今天晚上</a:t>
              </a:r>
              <a:r>
                <a:rPr lang="zh-CN" altLang="en-US" sz="2000" b="1" dirty="0">
                  <a:solidFill>
                    <a:srgbClr val="76B531"/>
                  </a:solidFill>
                </a:rPr>
                <a:t>就应该写好明天早上要做的事情</a:t>
              </a:r>
              <a:r>
                <a:rPr lang="zh-CN" altLang="en-US" sz="2000" b="1" dirty="0" smtClean="0">
                  <a:solidFill>
                    <a:srgbClr val="76B531"/>
                  </a:solidFill>
                </a:rPr>
                <a:t>。</a:t>
              </a:r>
              <a:endParaRPr lang="en-US" altLang="zh-CN" sz="2000" b="1" dirty="0" smtClean="0">
                <a:solidFill>
                  <a:srgbClr val="76B531"/>
                </a:solidFill>
              </a:endParaRPr>
            </a:p>
          </p:txBody>
        </p:sp>
      </p:grpSp>
      <p:grpSp>
        <p:nvGrpSpPr>
          <p:cNvPr id="13" name="组合 12"/>
          <p:cNvGrpSpPr/>
          <p:nvPr/>
        </p:nvGrpSpPr>
        <p:grpSpPr>
          <a:xfrm>
            <a:off x="4245325" y="3539344"/>
            <a:ext cx="6892790" cy="1293812"/>
            <a:chOff x="4441403" y="2962114"/>
            <a:chExt cx="6892790" cy="1293812"/>
          </a:xfrm>
        </p:grpSpPr>
        <p:sp>
          <p:nvSpPr>
            <p:cNvPr id="14" name="矩形 4"/>
            <p:cNvSpPr/>
            <p:nvPr/>
          </p:nvSpPr>
          <p:spPr>
            <a:xfrm>
              <a:off x="4441403" y="2962114"/>
              <a:ext cx="3600000" cy="1293812"/>
            </a:xfrm>
            <a:custGeom>
              <a:avLst/>
              <a:gdLst/>
              <a:ahLst/>
              <a:cxnLst/>
              <a:rect l="l" t="t" r="r" b="b"/>
              <a:pathLst>
                <a:path w="1652588" h="1293812">
                  <a:moveTo>
                    <a:pt x="0" y="0"/>
                  </a:moveTo>
                  <a:lnTo>
                    <a:pt x="1295400" y="0"/>
                  </a:lnTo>
                  <a:lnTo>
                    <a:pt x="1295400" y="548878"/>
                  </a:lnTo>
                  <a:lnTo>
                    <a:pt x="1481932" y="548878"/>
                  </a:lnTo>
                  <a:lnTo>
                    <a:pt x="1481932" y="463550"/>
                  </a:lnTo>
                  <a:lnTo>
                    <a:pt x="1652588" y="634206"/>
                  </a:lnTo>
                  <a:lnTo>
                    <a:pt x="1481932" y="804862"/>
                  </a:lnTo>
                  <a:lnTo>
                    <a:pt x="1481932" y="719534"/>
                  </a:lnTo>
                  <a:lnTo>
                    <a:pt x="1295400" y="719534"/>
                  </a:lnTo>
                  <a:lnTo>
                    <a:pt x="1295400" y="1293812"/>
                  </a:lnTo>
                  <a:lnTo>
                    <a:pt x="0" y="1293812"/>
                  </a:lnTo>
                  <a:close/>
                </a:path>
              </a:pathLst>
            </a:custGeom>
            <a:gradFill>
              <a:gsLst>
                <a:gs pos="30000">
                  <a:srgbClr val="6DAA2D">
                    <a:lumMod val="60000"/>
                    <a:lumOff val="40000"/>
                  </a:srgbClr>
                </a:gs>
                <a:gs pos="100000">
                  <a:srgbClr val="6DAA2D"/>
                </a:gs>
              </a:gsLst>
              <a:lin ang="5400000" scaled="0"/>
            </a:gradFill>
            <a:ln w="3175" cap="flat" cmpd="sng" algn="ctr">
              <a:noFill/>
              <a:prstDash val="solid"/>
            </a:ln>
            <a:effectLst>
              <a:outerShdw blurRad="50800" dist="38100" dir="2700000" algn="tl" rotWithShape="0">
                <a:prstClr val="black">
                  <a:alpha val="40000"/>
                </a:prstClr>
              </a:outerShdw>
            </a:effectLst>
          </p:spPr>
          <p:txBody>
            <a:bodyPr lIns="90000" rIns="45000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4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15" name="矩形 5"/>
            <p:cNvSpPr/>
            <p:nvPr/>
          </p:nvSpPr>
          <p:spPr bwMode="auto">
            <a:xfrm>
              <a:off x="7446193" y="2962114"/>
              <a:ext cx="3888000" cy="1293812"/>
            </a:xfrm>
            <a:custGeom>
              <a:avLst/>
              <a:gdLst/>
              <a:ahLst/>
              <a:cxnLst/>
              <a:rect l="l" t="t" r="r" b="b"/>
              <a:pathLst>
                <a:path w="1296144" h="1294420">
                  <a:moveTo>
                    <a:pt x="0" y="0"/>
                  </a:moveTo>
                  <a:lnTo>
                    <a:pt x="1296144" y="0"/>
                  </a:lnTo>
                  <a:lnTo>
                    <a:pt x="1296144" y="1294420"/>
                  </a:lnTo>
                  <a:lnTo>
                    <a:pt x="0" y="1294420"/>
                  </a:lnTo>
                  <a:lnTo>
                    <a:pt x="0" y="791226"/>
                  </a:lnTo>
                  <a:lnTo>
                    <a:pt x="50180" y="791226"/>
                  </a:lnTo>
                  <a:lnTo>
                    <a:pt x="50180" y="935242"/>
                  </a:lnTo>
                  <a:lnTo>
                    <a:pt x="338212" y="647210"/>
                  </a:lnTo>
                  <a:lnTo>
                    <a:pt x="50180" y="359178"/>
                  </a:lnTo>
                  <a:lnTo>
                    <a:pt x="50180" y="503194"/>
                  </a:lnTo>
                  <a:lnTo>
                    <a:pt x="0" y="50319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9000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44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17" name="Text Box 44"/>
            <p:cNvSpPr txBox="1">
              <a:spLocks noChangeArrowheads="1"/>
            </p:cNvSpPr>
            <p:nvPr/>
          </p:nvSpPr>
          <p:spPr bwMode="auto">
            <a:xfrm>
              <a:off x="4608816" y="3140968"/>
              <a:ext cx="2559064" cy="9233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chemeClr val="bg1"/>
                  </a:solidFill>
                </a:rPr>
                <a:t>一月之计在于上个月底而不是</a:t>
              </a:r>
              <a:r>
                <a:rPr lang="zh-CN" altLang="en-US" sz="2000" b="1" dirty="0" smtClean="0">
                  <a:solidFill>
                    <a:schemeClr val="bg1"/>
                  </a:solidFill>
                </a:rPr>
                <a:t>这个月初。</a:t>
              </a:r>
              <a:endParaRPr lang="en-US" altLang="zh-CN" sz="2000" b="1" dirty="0" smtClean="0">
                <a:solidFill>
                  <a:schemeClr val="bg1"/>
                </a:solidFill>
              </a:endParaRPr>
            </a:p>
          </p:txBody>
        </p:sp>
        <p:sp>
          <p:nvSpPr>
            <p:cNvPr id="19" name="Text Box 44"/>
            <p:cNvSpPr txBox="1">
              <a:spLocks noChangeArrowheads="1"/>
            </p:cNvSpPr>
            <p:nvPr/>
          </p:nvSpPr>
          <p:spPr bwMode="auto">
            <a:xfrm>
              <a:off x="8401843" y="3153742"/>
              <a:ext cx="2932350" cy="8804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smtClean="0">
                  <a:solidFill>
                    <a:srgbClr val="76B531"/>
                  </a:solidFill>
                </a:rPr>
                <a:t>月底</a:t>
              </a:r>
              <a:r>
                <a:rPr lang="zh-CN" altLang="en-US" sz="2000" b="1" dirty="0">
                  <a:solidFill>
                    <a:srgbClr val="76B531"/>
                  </a:solidFill>
                </a:rPr>
                <a:t>你就应该写好下个月你要做的一切</a:t>
              </a:r>
              <a:r>
                <a:rPr lang="zh-CN" altLang="en-US" sz="2000" b="1" dirty="0" smtClean="0">
                  <a:solidFill>
                    <a:srgbClr val="76B531"/>
                  </a:solidFill>
                </a:rPr>
                <a:t>事情。</a:t>
              </a:r>
              <a:endParaRPr lang="en-US" altLang="zh-CN" sz="2000" b="1" dirty="0" smtClean="0">
                <a:solidFill>
                  <a:srgbClr val="76B531"/>
                </a:solidFill>
              </a:endParaRPr>
            </a:p>
          </p:txBody>
        </p:sp>
      </p:grpSp>
      <p:grpSp>
        <p:nvGrpSpPr>
          <p:cNvPr id="20" name="组合 19"/>
          <p:cNvGrpSpPr/>
          <p:nvPr/>
        </p:nvGrpSpPr>
        <p:grpSpPr>
          <a:xfrm>
            <a:off x="4245325" y="5159524"/>
            <a:ext cx="6892790" cy="1293812"/>
            <a:chOff x="4441403" y="2962114"/>
            <a:chExt cx="6892790" cy="1293812"/>
          </a:xfrm>
        </p:grpSpPr>
        <p:sp>
          <p:nvSpPr>
            <p:cNvPr id="21" name="矩形 4"/>
            <p:cNvSpPr/>
            <p:nvPr/>
          </p:nvSpPr>
          <p:spPr>
            <a:xfrm>
              <a:off x="4441403" y="2962114"/>
              <a:ext cx="3600000" cy="1293812"/>
            </a:xfrm>
            <a:custGeom>
              <a:avLst/>
              <a:gdLst/>
              <a:ahLst/>
              <a:cxnLst/>
              <a:rect l="l" t="t" r="r" b="b"/>
              <a:pathLst>
                <a:path w="1652588" h="1293812">
                  <a:moveTo>
                    <a:pt x="0" y="0"/>
                  </a:moveTo>
                  <a:lnTo>
                    <a:pt x="1295400" y="0"/>
                  </a:lnTo>
                  <a:lnTo>
                    <a:pt x="1295400" y="548878"/>
                  </a:lnTo>
                  <a:lnTo>
                    <a:pt x="1481932" y="548878"/>
                  </a:lnTo>
                  <a:lnTo>
                    <a:pt x="1481932" y="463550"/>
                  </a:lnTo>
                  <a:lnTo>
                    <a:pt x="1652588" y="634206"/>
                  </a:lnTo>
                  <a:lnTo>
                    <a:pt x="1481932" y="804862"/>
                  </a:lnTo>
                  <a:lnTo>
                    <a:pt x="1481932" y="719534"/>
                  </a:lnTo>
                  <a:lnTo>
                    <a:pt x="1295400" y="719534"/>
                  </a:lnTo>
                  <a:lnTo>
                    <a:pt x="1295400" y="1293812"/>
                  </a:lnTo>
                  <a:lnTo>
                    <a:pt x="0" y="1293812"/>
                  </a:lnTo>
                  <a:close/>
                </a:path>
              </a:pathLst>
            </a:custGeom>
            <a:gradFill>
              <a:gsLst>
                <a:gs pos="30000">
                  <a:srgbClr val="6DAA2D">
                    <a:lumMod val="60000"/>
                    <a:lumOff val="40000"/>
                  </a:srgbClr>
                </a:gs>
                <a:gs pos="100000">
                  <a:srgbClr val="6DAA2D"/>
                </a:gs>
              </a:gsLst>
              <a:lin ang="5400000" scaled="0"/>
            </a:gradFill>
            <a:ln w="3175" cap="flat" cmpd="sng" algn="ctr">
              <a:noFill/>
              <a:prstDash val="solid"/>
            </a:ln>
            <a:effectLst>
              <a:outerShdw blurRad="50800" dist="38100" dir="2700000" algn="tl" rotWithShape="0">
                <a:prstClr val="black">
                  <a:alpha val="40000"/>
                </a:prstClr>
              </a:outerShdw>
            </a:effectLst>
          </p:spPr>
          <p:txBody>
            <a:bodyPr lIns="90000" rIns="45000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44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22" name="矩形 5"/>
            <p:cNvSpPr/>
            <p:nvPr/>
          </p:nvSpPr>
          <p:spPr bwMode="auto">
            <a:xfrm>
              <a:off x="7446193" y="2962114"/>
              <a:ext cx="3888000" cy="1293812"/>
            </a:xfrm>
            <a:custGeom>
              <a:avLst/>
              <a:gdLst/>
              <a:ahLst/>
              <a:cxnLst/>
              <a:rect l="l" t="t" r="r" b="b"/>
              <a:pathLst>
                <a:path w="1296144" h="1294420">
                  <a:moveTo>
                    <a:pt x="0" y="0"/>
                  </a:moveTo>
                  <a:lnTo>
                    <a:pt x="1296144" y="0"/>
                  </a:lnTo>
                  <a:lnTo>
                    <a:pt x="1296144" y="1294420"/>
                  </a:lnTo>
                  <a:lnTo>
                    <a:pt x="0" y="1294420"/>
                  </a:lnTo>
                  <a:lnTo>
                    <a:pt x="0" y="791226"/>
                  </a:lnTo>
                  <a:lnTo>
                    <a:pt x="50180" y="791226"/>
                  </a:lnTo>
                  <a:lnTo>
                    <a:pt x="50180" y="935242"/>
                  </a:lnTo>
                  <a:lnTo>
                    <a:pt x="338212" y="647210"/>
                  </a:lnTo>
                  <a:lnTo>
                    <a:pt x="50180" y="359178"/>
                  </a:lnTo>
                  <a:lnTo>
                    <a:pt x="50180" y="503194"/>
                  </a:lnTo>
                  <a:lnTo>
                    <a:pt x="0" y="50319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9000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4400" b="0" i="0" u="none" strike="noStrike" kern="0" cap="none" spc="0" normalizeH="0" baseline="0" noProof="0" dirty="0">
                <a:ln>
                  <a:noFill/>
                </a:ln>
                <a:solidFill>
                  <a:srgbClr val="4D4D4D"/>
                </a:solidFill>
                <a:effectLst/>
                <a:uLnTx/>
                <a:uFillTx/>
                <a:latin typeface="Impact" pitchFamily="34" charset="0"/>
                <a:ea typeface="微软雅黑" pitchFamily="34" charset="-122"/>
                <a:cs typeface="+mn-cs"/>
              </a:endParaRPr>
            </a:p>
          </p:txBody>
        </p:sp>
        <p:sp>
          <p:nvSpPr>
            <p:cNvPr id="23" name="Text Box 44"/>
            <p:cNvSpPr txBox="1">
              <a:spLocks noChangeArrowheads="1"/>
            </p:cNvSpPr>
            <p:nvPr/>
          </p:nvSpPr>
          <p:spPr bwMode="auto">
            <a:xfrm>
              <a:off x="4608816" y="3140968"/>
              <a:ext cx="2559064" cy="9233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chemeClr val="bg1"/>
                  </a:solidFill>
                </a:rPr>
                <a:t>一年之计在于去年底，而</a:t>
              </a:r>
              <a:r>
                <a:rPr lang="zh-CN" altLang="en-US" sz="2000" b="1" dirty="0" smtClean="0">
                  <a:solidFill>
                    <a:schemeClr val="bg1"/>
                  </a:solidFill>
                </a:rPr>
                <a:t>不是今年年初</a:t>
              </a:r>
              <a:r>
                <a:rPr lang="zh-CN" altLang="en-US" sz="2000" b="1" dirty="0">
                  <a:solidFill>
                    <a:schemeClr val="bg1"/>
                  </a:solidFill>
                </a:rPr>
                <a:t>。</a:t>
              </a:r>
              <a:endParaRPr lang="en-US" altLang="zh-CN" sz="2000" b="1" dirty="0" smtClean="0">
                <a:solidFill>
                  <a:schemeClr val="bg1"/>
                </a:solidFill>
              </a:endParaRPr>
            </a:p>
          </p:txBody>
        </p:sp>
        <p:sp>
          <p:nvSpPr>
            <p:cNvPr id="24" name="Text Box 44"/>
            <p:cNvSpPr txBox="1">
              <a:spLocks noChangeArrowheads="1"/>
            </p:cNvSpPr>
            <p:nvPr/>
          </p:nvSpPr>
          <p:spPr bwMode="auto">
            <a:xfrm>
              <a:off x="8401843" y="3153742"/>
              <a:ext cx="2932350" cy="8804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rgbClr val="76B531"/>
                  </a:solidFill>
                </a:rPr>
                <a:t>今年年底你就应该写好一切明年要做的</a:t>
              </a:r>
              <a:r>
                <a:rPr lang="zh-CN" altLang="en-US" sz="2000" b="1" dirty="0" smtClean="0">
                  <a:solidFill>
                    <a:srgbClr val="76B531"/>
                  </a:solidFill>
                </a:rPr>
                <a:t>事情。</a:t>
              </a:r>
              <a:endParaRPr lang="en-US" altLang="zh-CN" sz="2000" b="1" dirty="0" smtClean="0">
                <a:solidFill>
                  <a:srgbClr val="76B531"/>
                </a:solidFill>
              </a:endParaRPr>
            </a:p>
          </p:txBody>
        </p:sp>
      </p:grpSp>
    </p:spTree>
    <p:extLst>
      <p:ext uri="{BB962C8B-B14F-4D97-AF65-F5344CB8AC3E}">
        <p14:creationId xmlns:p14="http://schemas.microsoft.com/office/powerpoint/2010/main" val="23249660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4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4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64000">
                                          <p:cBhvr additive="base">
                                            <p:cTn id="11" dur="500" fill="hold"/>
                                            <p:tgtEl>
                                              <p:spTgt spid="20"/>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4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64000">
                                          <p:cBhvr additive="base">
                                            <p:cTn id="15" dur="500" fill="hold"/>
                                            <p:tgtEl>
                                              <p:spTgt spid="13"/>
                                            </p:tgtEl>
                                            <p:attrNameLst>
                                              <p:attrName>ppt_x</p:attrName>
                                            </p:attrNameLst>
                                          </p:cBhvr>
                                          <p:tavLst>
                                            <p:tav tm="0">
                                              <p:val>
                                                <p:strVal val="1+#ppt_w/2"/>
                                              </p:val>
                                            </p:tav>
                                            <p:tav tm="100000">
                                              <p:val>
                                                <p:strVal val="#ppt_x"/>
                                              </p:val>
                                            </p:tav>
                                          </p:tavLst>
                                        </p:anim>
                                        <p:anim calcmode="lin" valueType="num" p14:bounceEnd="64000">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3291"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4362" y="980728"/>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44"/>
          <p:cNvSpPr txBox="1">
            <a:spLocks noChangeArrowheads="1"/>
          </p:cNvSpPr>
          <p:nvPr/>
        </p:nvSpPr>
        <p:spPr bwMode="auto">
          <a:xfrm>
            <a:off x="4369395" y="1023119"/>
            <a:ext cx="4896544" cy="4616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为什么常常不制定计划</a:t>
            </a:r>
            <a:endParaRPr lang="en-US" altLang="zh-CN" sz="2400" b="1" dirty="0" smtClean="0">
              <a:solidFill>
                <a:srgbClr val="00BD3C"/>
              </a:solidFill>
            </a:endParaRPr>
          </a:p>
        </p:txBody>
      </p:sp>
      <p:sp>
        <p:nvSpPr>
          <p:cNvPr id="15" name="矩形 6"/>
          <p:cNvSpPr>
            <a:spLocks noChangeArrowheads="1"/>
          </p:cNvSpPr>
          <p:nvPr/>
        </p:nvSpPr>
        <p:spPr bwMode="auto">
          <a:xfrm>
            <a:off x="4094480" y="2184372"/>
            <a:ext cx="6683627" cy="2908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Aft>
                <a:spcPts val="300"/>
              </a:spcAft>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没有</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习惯；</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习惯决定性格，性格决定命运。</a:t>
            </a:r>
          </a:p>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做了也完成不了；</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说明计划不科学，或缺乏控制。</a:t>
            </a:r>
          </a:p>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没有时间；</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如果你如果没有时间去筹划，就只有时间去后悔了。</a:t>
            </a:r>
          </a:p>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计划不如变化快；</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做计划正是为了应对变化，提高预见性。</a:t>
            </a:r>
          </a:p>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知难行易；</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正是检视自己执行力的时候。</a:t>
            </a:r>
          </a:p>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不知如何做；</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本课程教你。</a:t>
            </a:r>
          </a:p>
          <a:p>
            <a:pPr eaLnBrk="1" hangingPunct="1">
              <a:lnSpc>
                <a:spcPct val="150000"/>
              </a:lnSpc>
              <a:spcAft>
                <a:spcPts val="300"/>
              </a:spcAft>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保持对付上司的弹性。</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这太阴险了吧。</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649315" y="2276872"/>
            <a:ext cx="245812" cy="2691697"/>
            <a:chOff x="3649315" y="2276872"/>
            <a:chExt cx="245812" cy="2691697"/>
          </a:xfrm>
        </p:grpSpPr>
        <p:sp>
          <p:nvSpPr>
            <p:cNvPr id="16" name="椭圆 14"/>
            <p:cNvSpPr/>
            <p:nvPr/>
          </p:nvSpPr>
          <p:spPr bwMode="auto">
            <a:xfrm>
              <a:off x="3649315" y="2276872"/>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椭圆 14"/>
            <p:cNvSpPr/>
            <p:nvPr/>
          </p:nvSpPr>
          <p:spPr bwMode="auto">
            <a:xfrm>
              <a:off x="3649315" y="2673111"/>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14"/>
            <p:cNvSpPr/>
            <p:nvPr/>
          </p:nvSpPr>
          <p:spPr bwMode="auto">
            <a:xfrm>
              <a:off x="3649315" y="3069350"/>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椭圆 14"/>
            <p:cNvSpPr/>
            <p:nvPr/>
          </p:nvSpPr>
          <p:spPr bwMode="auto">
            <a:xfrm>
              <a:off x="3649315" y="3465589"/>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椭圆 14"/>
            <p:cNvSpPr/>
            <p:nvPr/>
          </p:nvSpPr>
          <p:spPr bwMode="auto">
            <a:xfrm>
              <a:off x="3649315" y="3861828"/>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椭圆 14"/>
            <p:cNvSpPr/>
            <p:nvPr/>
          </p:nvSpPr>
          <p:spPr bwMode="auto">
            <a:xfrm>
              <a:off x="3649315" y="4258067"/>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椭圆 14"/>
            <p:cNvSpPr/>
            <p:nvPr/>
          </p:nvSpPr>
          <p:spPr bwMode="auto">
            <a:xfrm>
              <a:off x="3649315" y="4654303"/>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extLst>
      <p:ext uri="{BB962C8B-B14F-4D97-AF65-F5344CB8AC3E}">
        <p14:creationId xmlns:p14="http://schemas.microsoft.com/office/powerpoint/2010/main" val="28130168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237462" cy="338554"/>
            </a:xfrm>
            <a:prstGeom prst="rect">
              <a:avLst/>
            </a:prstGeom>
          </p:spPr>
          <p:txBody>
            <a:bodyPr wrap="square">
              <a:spAutoFit/>
            </a:bodyPr>
            <a:lstStyle/>
            <a:p>
              <a:pPr fontAlgn="auto">
                <a:spcBef>
                  <a:spcPts val="0"/>
                </a:spcBef>
                <a:spcAft>
                  <a:spcPts val="0"/>
                </a:spcAft>
                <a:defRPr/>
              </a:pPr>
              <a:r>
                <a:rPr lang="en-US" altLang="zh-CN" sz="1600" dirty="0">
                  <a:solidFill>
                    <a:schemeClr val="bg1">
                      <a:lumMod val="50000"/>
                    </a:schemeClr>
                  </a:solidFill>
                  <a:latin typeface="微软雅黑" pitchFamily="34" charset="-122"/>
                  <a:ea typeface="微软雅黑" pitchFamily="34" charset="-122"/>
                </a:rPr>
                <a:t>1</a:t>
              </a:r>
              <a:r>
                <a:rPr lang="zh-CN" altLang="en-US" sz="1600" dirty="0">
                  <a:solidFill>
                    <a:schemeClr val="bg1">
                      <a:lumMod val="50000"/>
                    </a:schemeClr>
                  </a:solidFill>
                  <a:latin typeface="微软雅黑" pitchFamily="34" charset="-122"/>
                  <a:ea typeface="微软雅黑" pitchFamily="34" charset="-122"/>
                </a:rPr>
                <a:t>）预测未来，指明方向</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9" name="图片 9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8237" y="3150874"/>
              <a:ext cx="4199508" cy="2778136"/>
            </a:xfrm>
            <a:prstGeom prst="rect">
              <a:avLst/>
            </a:prstGeom>
            <a:ln>
              <a:solidFill>
                <a:schemeClr val="bg1"/>
              </a:solidFill>
            </a:ln>
            <a:effectLst>
              <a:outerShdw blurRad="63500" sx="102000" sy="102000" algn="ctr" rotWithShape="0">
                <a:prstClr val="black">
                  <a:alpha val="40000"/>
                </a:prstClr>
              </a:outerShdw>
            </a:effectLst>
          </p:spPr>
        </p:pic>
        <p:sp>
          <p:nvSpPr>
            <p:cNvPr id="100" name="Text Box 44"/>
            <p:cNvSpPr txBox="1">
              <a:spLocks noChangeArrowheads="1"/>
            </p:cNvSpPr>
            <p:nvPr/>
          </p:nvSpPr>
          <p:spPr bwMode="auto">
            <a:xfrm>
              <a:off x="8257827" y="3861048"/>
              <a:ext cx="2304256"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zh-CN" dirty="0"/>
                <a:t>有了计划，工作就有了明确的目标和具体的步骤，就可以协调大家的行动，增强工作的主动性，减少盲目性，使工作有条不紊地进行。</a:t>
              </a:r>
              <a:endParaRPr lang="zh-CN" altLang="en-US" dirty="0"/>
            </a:p>
          </p:txBody>
        </p:sp>
      </p:grpSp>
    </p:spTree>
    <p:extLst>
      <p:ext uri="{BB962C8B-B14F-4D97-AF65-F5344CB8AC3E}">
        <p14:creationId xmlns:p14="http://schemas.microsoft.com/office/powerpoint/2010/main" val="20482482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33291" y="2060848"/>
            <a:ext cx="7344816" cy="4248472"/>
            <a:chOff x="3433291" y="2060848"/>
            <a:chExt cx="7344816" cy="4248472"/>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159876" y="2537138"/>
              <a:ext cx="3233856" cy="3772182"/>
            </a:xfrm>
            <a:prstGeom prst="rect">
              <a:avLst/>
            </a:prstGeom>
          </p:spPr>
        </p:pic>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fontAlgn="auto">
                  <a:spcBef>
                    <a:spcPts val="0"/>
                  </a:spcBef>
                  <a:spcAft>
                    <a:spcPts val="0"/>
                  </a:spcAft>
                  <a:defRPr/>
                </a:pPr>
                <a:r>
                  <a:rPr lang="en-US" altLang="zh-CN" sz="1600" dirty="0" smtClean="0">
                    <a:solidFill>
                      <a:schemeClr val="bg1">
                        <a:lumMod val="50000"/>
                      </a:schemeClr>
                    </a:solidFill>
                    <a:latin typeface="微软雅黑" pitchFamily="34" charset="-122"/>
                    <a:ea typeface="微软雅黑" pitchFamily="34" charset="-122"/>
                  </a:rPr>
                  <a:t>2</a:t>
                </a:r>
                <a:r>
                  <a:rPr lang="zh-CN" altLang="en-US" sz="1600" dirty="0">
                    <a:solidFill>
                      <a:schemeClr val="bg1">
                        <a:lumMod val="50000"/>
                      </a:schemeClr>
                    </a:solidFill>
                    <a:latin typeface="微软雅黑" pitchFamily="34" charset="-122"/>
                    <a:ea typeface="微软雅黑" pitchFamily="34" charset="-122"/>
                  </a:rPr>
                  <a:t>）提高成功的可能性</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0" name="Text Box 44"/>
              <p:cNvSpPr txBox="1">
                <a:spLocks noChangeArrowheads="1"/>
              </p:cNvSpPr>
              <p:nvPr/>
            </p:nvSpPr>
            <p:spPr bwMode="auto">
              <a:xfrm>
                <a:off x="7969795" y="4221088"/>
                <a:ext cx="2592288"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计划为目标的具体实现提供切实可行的方案，因此按照计划实施，则成功完成</a:t>
                </a:r>
                <a:r>
                  <a:rPr lang="zh-CN" altLang="en-US" dirty="0" smtClean="0"/>
                  <a:t>预期目标</a:t>
                </a:r>
                <a:r>
                  <a:rPr lang="zh-CN" altLang="en-US" dirty="0"/>
                  <a:t>的可能性大大地提高。</a:t>
                </a:r>
              </a:p>
            </p:txBody>
          </p:sp>
        </p:grpSp>
      </p:grpSp>
    </p:spTree>
    <p:extLst>
      <p:ext uri="{BB962C8B-B14F-4D97-AF65-F5344CB8AC3E}">
        <p14:creationId xmlns:p14="http://schemas.microsoft.com/office/powerpoint/2010/main" val="179974976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7478</TotalTime>
  <Words>4356</Words>
  <Application>Microsoft Office PowerPoint</Application>
  <PresentationFormat>自定义</PresentationFormat>
  <Paragraphs>303</Paragraphs>
  <Slides>43</Slides>
  <Notes>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43</vt:i4>
      </vt:variant>
    </vt:vector>
  </HeadingPairs>
  <TitlesOfParts>
    <vt:vector size="57" baseType="lpstr">
      <vt:lpstr>Arial Unicode MS</vt:lpstr>
      <vt:lpstr>Lao UI</vt:lpstr>
      <vt:lpstr>经典繁仿黑</vt:lpstr>
      <vt:lpstr>楷体</vt:lpstr>
      <vt:lpstr>宋体</vt:lpstr>
      <vt:lpstr>微软雅黑</vt:lpstr>
      <vt:lpstr>专业字体设计服务/WWW.ZTSGC.COM/</vt:lpstr>
      <vt:lpstr>Arial</vt:lpstr>
      <vt:lpstr>Broadway</vt:lpstr>
      <vt:lpstr>Calibri</vt:lpstr>
      <vt:lpstr>Impact</vt:lpstr>
      <vt:lpstr>Tahoma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布衣公子</dc:creator>
  <cp:keywords>www.51pptmoban.com</cp:keywords>
  <cp:lastModifiedBy>YANGS</cp:lastModifiedBy>
  <cp:revision>1220</cp:revision>
  <dcterms:created xsi:type="dcterms:W3CDTF">2012-10-07T00:28:30Z</dcterms:created>
  <dcterms:modified xsi:type="dcterms:W3CDTF">2017-10-08T11:55:15Z</dcterms:modified>
</cp:coreProperties>
</file>