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9" r:id="rId4"/>
    <p:sldId id="261" r:id="rId5"/>
    <p:sldId id="260" r:id="rId6"/>
    <p:sldId id="263" r:id="rId7"/>
    <p:sldId id="262" r:id="rId8"/>
    <p:sldId id="265" r:id="rId9"/>
    <p:sldId id="266" r:id="rId10"/>
    <p:sldId id="26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96D5"/>
    <a:srgbClr val="DB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43" autoAdjust="0"/>
    <p:restoredTop sz="88914"/>
  </p:normalViewPr>
  <p:slideViewPr>
    <p:cSldViewPr snapToGrid="0">
      <p:cViewPr varScale="1">
        <p:scale>
          <a:sx n="66" d="100"/>
          <a:sy n="66" d="100"/>
        </p:scale>
        <p:origin x="1056" y="60"/>
      </p:cViewPr>
      <p:guideLst>
        <p:guide orient="horz" pos="73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DBFF5-0DD2-C74B-B98A-AC7E5F314B5F}" type="datetimeFigureOut">
              <a:rPr kumimoji="1" lang="zh-CN" altLang="en-US" smtClean="0"/>
              <a:t>2017/10/16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2E1A66-56C9-3A41-8CEB-97C0E978EF2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0974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0595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创设意象（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IMG-DESIGN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）是国内优秀的品牌开发、设计和动画机构 ，专注于广播媒体和商业娱乐。我们拥有经验丰富的导演、设计师、制作人为您量身定制具有创造性的视频营销方案。我们曾为京东、美团、无忧车店、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APPCAN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、猿团科技、比亚迪、腾讯云、中车集团等公司提供优质服务。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，轻盈流转间高效表达，期待与您合作！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IMG-DESIGN is an excellent animation which is working on Brand Exploration &amp; Visual </a:t>
            </a:r>
            <a:r>
              <a:rPr lang="en-US" altLang="zh-CN" sz="1200" dirty="0" err="1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Identity.We</a:t>
            </a: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focus mostly on the broadcast media and business entertainment. We have a group of experienced directors, designers and producers, who are ability to tailor creative video marketing plans to you. The brands we have been cooperated with including JD, </a:t>
            </a:r>
            <a:r>
              <a:rPr lang="en-US" altLang="zh-CN" sz="1200" dirty="0" err="1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Meituan</a:t>
            </a: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 5-1 Shop, </a:t>
            </a:r>
            <a:r>
              <a:rPr lang="en-US" altLang="zh-CN" sz="1200" dirty="0" err="1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 Yuan Tuan Tech, BYD corporation, </a:t>
            </a:r>
            <a:r>
              <a:rPr lang="en-US" altLang="zh-CN" sz="1200" dirty="0" err="1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Tencent</a:t>
            </a: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Cloud, CRRC corporation, </a:t>
            </a:r>
            <a:r>
              <a:rPr lang="en-US" altLang="zh-CN" sz="1200" dirty="0" err="1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etc.IMG</a:t>
            </a:r>
            <a:r>
              <a:rPr lang="en-US" altLang="zh-CN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-DESIGN, make efficient illustration flowing with slick animation. We look forward to cooperation with you</a:t>
            </a:r>
            <a:r>
              <a:rPr lang="zh-CN" altLang="en-US" sz="1200" dirty="0" smtClean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！</a:t>
            </a:r>
            <a:endParaRPr lang="en-US" altLang="zh-CN" sz="1200" dirty="0" smtClean="0">
              <a:solidFill>
                <a:srgbClr val="0096D5">
                  <a:alpha val="35000"/>
                </a:srgb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zh-CN" alt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880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正益移动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北京开发者大会宣传片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项目介绍：采用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MBE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风格，动画节奏明快、用色大胆、画面构图精妙，突出移动技术赋能开发者，展现技术创新的风向标 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3002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服务客户：中车集团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项目名称：中车物流理念宣传片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项目介绍：经典的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MG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视频，以黑白线条风格，运用极简的元素，来突出中车物流开拓创新、敏捷高效、责任为先的企业文化。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2961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服务客户：比亚迪集团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项目名称：比亚迪照明品牌宣传片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项目介绍：运用了精巧的渐变色，画面科技感十足，为比亚迪量身打造了很多场景，极具科技感却又不失稳重。</a:t>
            </a: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29788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服务客户：创设意象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项目名称：身在互联网公司的体验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项目介绍：创设意象自媒体宣传视频，使用流体技术，画面风格大胆，讲述了互联网人的工作体验。</a:t>
            </a: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3743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服务客户：亿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利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资源集团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项目名称：亿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利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农业大数据展厅介绍视频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项目介绍：采用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2.5D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的设计风格，客户运用投影仪展示该视频，介绍展厅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个不同的功能区域。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990305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服务客户：京东集团</a:t>
            </a:r>
            <a:b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2017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京东家装节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H5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宣传视频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项目介绍：采用手绘风格，集说唱、鬼畜、魔性为一体，主要用于</a:t>
            </a: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2017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年上半年京东家装节宣传。</a:t>
            </a: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9537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成都创设意象文化传播有限公司</a:t>
            </a:r>
            <a:endParaRPr lang="en-US" altLang="zh-CN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QQ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is-I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466278783</a:t>
            </a:r>
            <a:endParaRPr lang="zh-CN" altLang="en-US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Tel/</a:t>
            </a:r>
            <a:r>
              <a:rPr lang="en-US" altLang="zh-CN" sz="1200" dirty="0" err="1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Wechat</a:t>
            </a:r>
            <a:r>
              <a:rPr lang="zh-CN" altLang="en-US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is-IS" altLang="zh-CN" sz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18234040098</a:t>
            </a:r>
            <a:endParaRPr lang="zh-CN" altLang="en-US" sz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2E1A66-56C9-3A41-8CEB-97C0E978EF28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4209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41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290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557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010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662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6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601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622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0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619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042F3-406C-4F64-AE86-0E8630011767}" type="datetimeFigureOut">
              <a:rPr lang="zh-CN" altLang="en-US" smtClean="0"/>
              <a:t>2017/10/16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2EBF9-6500-4C6F-A53F-7F580DC592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3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npianchang.com/a28143?from=spa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npianchang.com/a55591?from=spac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npianchang.com/a41593?from=spac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npianchang.com/a91788?from=spac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xinpianchang.com/a56641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1.png"/><Relationship Id="rId7" Type="http://schemas.openxmlformats.org/officeDocument/2006/relationships/image" Target="../media/image3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162" y="2850243"/>
            <a:ext cx="4302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3449" y="288018"/>
            <a:ext cx="4286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250849" y="597581"/>
            <a:ext cx="9293225" cy="5743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04" name="图片 120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754" y="2769020"/>
            <a:ext cx="3539756" cy="1845729"/>
          </a:xfrm>
          <a:prstGeom prst="rect">
            <a:avLst/>
          </a:prstGeom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250849" y="597581"/>
            <a:ext cx="9293225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35768" y="1226231"/>
            <a:ext cx="6155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创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135768" y="1958068"/>
            <a:ext cx="6155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设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35768" y="2691493"/>
            <a:ext cx="6155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意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216" name="Rectangle 31"/>
          <p:cNvSpPr>
            <a:spLocks noChangeArrowheads="1"/>
          </p:cNvSpPr>
          <p:nvPr/>
        </p:nvSpPr>
        <p:spPr bwMode="auto">
          <a:xfrm>
            <a:off x="3135768" y="3423331"/>
            <a:ext cx="61555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8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象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pic>
        <p:nvPicPr>
          <p:cNvPr id="1183" name="Picture 15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887" y="2616881"/>
            <a:ext cx="13335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4" name="Picture 16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024" y="2872468"/>
            <a:ext cx="63500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" name="Rectangle 176"/>
          <p:cNvSpPr>
            <a:spLocks noChangeArrowheads="1"/>
          </p:cNvSpPr>
          <p:nvPr/>
        </p:nvSpPr>
        <p:spPr bwMode="auto">
          <a:xfrm>
            <a:off x="1614262" y="1445759"/>
            <a:ext cx="6350" cy="16002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09" name="组合 1208"/>
          <p:cNvGrpSpPr/>
          <p:nvPr/>
        </p:nvGrpSpPr>
        <p:grpSpPr>
          <a:xfrm>
            <a:off x="777649" y="647246"/>
            <a:ext cx="895351" cy="527050"/>
            <a:chOff x="792163" y="473075"/>
            <a:chExt cx="895351" cy="527050"/>
          </a:xfrm>
        </p:grpSpPr>
        <p:sp>
          <p:nvSpPr>
            <p:cNvPr id="1240" name="Freeform 177"/>
            <p:cNvSpPr>
              <a:spLocks/>
            </p:cNvSpPr>
            <p:nvPr/>
          </p:nvSpPr>
          <p:spPr bwMode="auto">
            <a:xfrm>
              <a:off x="808038" y="582613"/>
              <a:ext cx="879475" cy="319088"/>
            </a:xfrm>
            <a:custGeom>
              <a:avLst/>
              <a:gdLst>
                <a:gd name="T0" fmla="*/ 526 w 571"/>
                <a:gd name="T1" fmla="*/ 91 h 207"/>
                <a:gd name="T2" fmla="*/ 490 w 571"/>
                <a:gd name="T3" fmla="*/ 90 h 207"/>
                <a:gd name="T4" fmla="*/ 490 w 571"/>
                <a:gd name="T5" fmla="*/ 116 h 207"/>
                <a:gd name="T6" fmla="*/ 545 w 571"/>
                <a:gd name="T7" fmla="*/ 135 h 207"/>
                <a:gd name="T8" fmla="*/ 545 w 571"/>
                <a:gd name="T9" fmla="*/ 162 h 207"/>
                <a:gd name="T10" fmla="*/ 526 w 571"/>
                <a:gd name="T11" fmla="*/ 181 h 207"/>
                <a:gd name="T12" fmla="*/ 456 w 571"/>
                <a:gd name="T13" fmla="*/ 181 h 207"/>
                <a:gd name="T14" fmla="*/ 357 w 571"/>
                <a:gd name="T15" fmla="*/ 142 h 207"/>
                <a:gd name="T16" fmla="*/ 351 w 571"/>
                <a:gd name="T17" fmla="*/ 87 h 207"/>
                <a:gd name="T18" fmla="*/ 344 w 571"/>
                <a:gd name="T19" fmla="*/ 32 h 207"/>
                <a:gd name="T20" fmla="*/ 289 w 571"/>
                <a:gd name="T21" fmla="*/ 2 h 207"/>
                <a:gd name="T22" fmla="*/ 240 w 571"/>
                <a:gd name="T23" fmla="*/ 117 h 207"/>
                <a:gd name="T24" fmla="*/ 232 w 571"/>
                <a:gd name="T25" fmla="*/ 148 h 207"/>
                <a:gd name="T26" fmla="*/ 227 w 571"/>
                <a:gd name="T27" fmla="*/ 153 h 207"/>
                <a:gd name="T28" fmla="*/ 218 w 571"/>
                <a:gd name="T29" fmla="*/ 148 h 207"/>
                <a:gd name="T30" fmla="*/ 211 w 571"/>
                <a:gd name="T31" fmla="*/ 117 h 207"/>
                <a:gd name="T32" fmla="*/ 148 w 571"/>
                <a:gd name="T33" fmla="*/ 0 h 207"/>
                <a:gd name="T34" fmla="*/ 104 w 571"/>
                <a:gd name="T35" fmla="*/ 38 h 207"/>
                <a:gd name="T36" fmla="*/ 59 w 571"/>
                <a:gd name="T37" fmla="*/ 180 h 207"/>
                <a:gd name="T38" fmla="*/ 26 w 571"/>
                <a:gd name="T39" fmla="*/ 146 h 207"/>
                <a:gd name="T40" fmla="*/ 13 w 571"/>
                <a:gd name="T41" fmla="*/ 55 h 207"/>
                <a:gd name="T42" fmla="*/ 0 w 571"/>
                <a:gd name="T43" fmla="*/ 148 h 207"/>
                <a:gd name="T44" fmla="*/ 87 w 571"/>
                <a:gd name="T45" fmla="*/ 200 h 207"/>
                <a:gd name="T46" fmla="*/ 130 w 571"/>
                <a:gd name="T47" fmla="*/ 41 h 207"/>
                <a:gd name="T48" fmla="*/ 143 w 571"/>
                <a:gd name="T49" fmla="*/ 26 h 207"/>
                <a:gd name="T50" fmla="*/ 193 w 571"/>
                <a:gd name="T51" fmla="*/ 154 h 207"/>
                <a:gd name="T52" fmla="*/ 233 w 571"/>
                <a:gd name="T53" fmla="*/ 178 h 207"/>
                <a:gd name="T54" fmla="*/ 257 w 571"/>
                <a:gd name="T55" fmla="*/ 154 h 207"/>
                <a:gd name="T56" fmla="*/ 298 w 571"/>
                <a:gd name="T57" fmla="*/ 26 h 207"/>
                <a:gd name="T58" fmla="*/ 332 w 571"/>
                <a:gd name="T59" fmla="*/ 150 h 207"/>
                <a:gd name="T60" fmla="*/ 401 w 571"/>
                <a:gd name="T61" fmla="*/ 207 h 207"/>
                <a:gd name="T62" fmla="*/ 571 w 571"/>
                <a:gd name="T63" fmla="*/ 163 h 207"/>
                <a:gd name="T64" fmla="*/ 571 w 571"/>
                <a:gd name="T65" fmla="*/ 13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" h="207">
                  <a:moveTo>
                    <a:pt x="571" y="135"/>
                  </a:moveTo>
                  <a:cubicBezTo>
                    <a:pt x="571" y="110"/>
                    <a:pt x="551" y="91"/>
                    <a:pt x="526" y="91"/>
                  </a:cubicBezTo>
                  <a:cubicBezTo>
                    <a:pt x="526" y="90"/>
                    <a:pt x="526" y="90"/>
                    <a:pt x="526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3" y="90"/>
                    <a:pt x="477" y="96"/>
                    <a:pt x="477" y="103"/>
                  </a:cubicBezTo>
                  <a:cubicBezTo>
                    <a:pt x="477" y="110"/>
                    <a:pt x="483" y="116"/>
                    <a:pt x="490" y="116"/>
                  </a:cubicBezTo>
                  <a:cubicBezTo>
                    <a:pt x="526" y="116"/>
                    <a:pt x="526" y="116"/>
                    <a:pt x="526" y="116"/>
                  </a:cubicBezTo>
                  <a:cubicBezTo>
                    <a:pt x="537" y="117"/>
                    <a:pt x="545" y="125"/>
                    <a:pt x="545" y="135"/>
                  </a:cubicBezTo>
                  <a:cubicBezTo>
                    <a:pt x="545" y="135"/>
                    <a:pt x="545" y="135"/>
                    <a:pt x="545" y="135"/>
                  </a:cubicBezTo>
                  <a:cubicBezTo>
                    <a:pt x="545" y="162"/>
                    <a:pt x="545" y="162"/>
                    <a:pt x="545" y="162"/>
                  </a:cubicBezTo>
                  <a:cubicBezTo>
                    <a:pt x="545" y="162"/>
                    <a:pt x="545" y="162"/>
                    <a:pt x="545" y="162"/>
                  </a:cubicBezTo>
                  <a:cubicBezTo>
                    <a:pt x="545" y="172"/>
                    <a:pt x="537" y="181"/>
                    <a:pt x="526" y="181"/>
                  </a:cubicBezTo>
                  <a:cubicBezTo>
                    <a:pt x="526" y="181"/>
                    <a:pt x="526" y="181"/>
                    <a:pt x="526" y="181"/>
                  </a:cubicBezTo>
                  <a:cubicBezTo>
                    <a:pt x="456" y="181"/>
                    <a:pt x="456" y="181"/>
                    <a:pt x="456" y="181"/>
                  </a:cubicBezTo>
                  <a:cubicBezTo>
                    <a:pt x="401" y="181"/>
                    <a:pt x="401" y="181"/>
                    <a:pt x="401" y="181"/>
                  </a:cubicBezTo>
                  <a:cubicBezTo>
                    <a:pt x="379" y="181"/>
                    <a:pt x="360" y="164"/>
                    <a:pt x="357" y="142"/>
                  </a:cubicBezTo>
                  <a:cubicBezTo>
                    <a:pt x="357" y="142"/>
                    <a:pt x="357" y="142"/>
                    <a:pt x="357" y="142"/>
                  </a:cubicBezTo>
                  <a:cubicBezTo>
                    <a:pt x="351" y="87"/>
                    <a:pt x="351" y="87"/>
                    <a:pt x="351" y="87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5" y="37"/>
                    <a:pt x="344" y="33"/>
                    <a:pt x="344" y="32"/>
                  </a:cubicBezTo>
                  <a:cubicBezTo>
                    <a:pt x="339" y="13"/>
                    <a:pt x="323" y="0"/>
                    <a:pt x="303" y="0"/>
                  </a:cubicBezTo>
                  <a:cubicBezTo>
                    <a:pt x="298" y="0"/>
                    <a:pt x="293" y="1"/>
                    <a:pt x="289" y="2"/>
                  </a:cubicBezTo>
                  <a:cubicBezTo>
                    <a:pt x="274" y="7"/>
                    <a:pt x="263" y="20"/>
                    <a:pt x="260" y="36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1" y="151"/>
                    <a:pt x="229" y="152"/>
                    <a:pt x="227" y="153"/>
                  </a:cubicBezTo>
                  <a:cubicBezTo>
                    <a:pt x="223" y="154"/>
                    <a:pt x="219" y="152"/>
                    <a:pt x="218" y="148"/>
                  </a:cubicBezTo>
                  <a:cubicBezTo>
                    <a:pt x="218" y="148"/>
                    <a:pt x="218" y="148"/>
                    <a:pt x="218" y="148"/>
                  </a:cubicBezTo>
                  <a:cubicBezTo>
                    <a:pt x="219" y="151"/>
                    <a:pt x="219" y="151"/>
                    <a:pt x="219" y="15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184" y="13"/>
                    <a:pt x="168" y="0"/>
                    <a:pt x="148" y="0"/>
                  </a:cubicBezTo>
                  <a:cubicBezTo>
                    <a:pt x="143" y="0"/>
                    <a:pt x="139" y="0"/>
                    <a:pt x="134" y="2"/>
                  </a:cubicBezTo>
                  <a:cubicBezTo>
                    <a:pt x="118" y="7"/>
                    <a:pt x="106" y="21"/>
                    <a:pt x="104" y="38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1" y="165"/>
                    <a:pt x="78" y="180"/>
                    <a:pt x="59" y="180"/>
                  </a:cubicBezTo>
                  <a:cubicBezTo>
                    <a:pt x="41" y="180"/>
                    <a:pt x="26" y="165"/>
                    <a:pt x="26" y="147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1"/>
                    <a:pt x="20" y="55"/>
                    <a:pt x="13" y="55"/>
                  </a:cubicBezTo>
                  <a:cubicBezTo>
                    <a:pt x="6" y="55"/>
                    <a:pt x="0" y="61"/>
                    <a:pt x="0" y="6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80"/>
                    <a:pt x="27" y="207"/>
                    <a:pt x="59" y="207"/>
                  </a:cubicBezTo>
                  <a:cubicBezTo>
                    <a:pt x="69" y="207"/>
                    <a:pt x="78" y="204"/>
                    <a:pt x="87" y="200"/>
                  </a:cubicBezTo>
                  <a:cubicBezTo>
                    <a:pt x="102" y="192"/>
                    <a:pt x="114" y="176"/>
                    <a:pt x="117" y="158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34"/>
                    <a:pt x="136" y="28"/>
                    <a:pt x="143" y="26"/>
                  </a:cubicBezTo>
                  <a:cubicBezTo>
                    <a:pt x="153" y="24"/>
                    <a:pt x="162" y="29"/>
                    <a:pt x="165" y="38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4" y="155"/>
                    <a:pt x="194" y="156"/>
                    <a:pt x="194" y="157"/>
                  </a:cubicBezTo>
                  <a:cubicBezTo>
                    <a:pt x="200" y="173"/>
                    <a:pt x="217" y="182"/>
                    <a:pt x="233" y="178"/>
                  </a:cubicBezTo>
                  <a:cubicBezTo>
                    <a:pt x="244" y="175"/>
                    <a:pt x="252" y="168"/>
                    <a:pt x="256" y="157"/>
                  </a:cubicBezTo>
                  <a:cubicBezTo>
                    <a:pt x="256" y="156"/>
                    <a:pt x="257" y="155"/>
                    <a:pt x="257" y="154"/>
                  </a:cubicBezTo>
                  <a:cubicBezTo>
                    <a:pt x="286" y="38"/>
                    <a:pt x="286" y="38"/>
                    <a:pt x="286" y="38"/>
                  </a:cubicBezTo>
                  <a:cubicBezTo>
                    <a:pt x="288" y="32"/>
                    <a:pt x="292" y="28"/>
                    <a:pt x="298" y="26"/>
                  </a:cubicBezTo>
                  <a:cubicBezTo>
                    <a:pt x="307" y="24"/>
                    <a:pt x="317" y="29"/>
                    <a:pt x="319" y="38"/>
                  </a:cubicBezTo>
                  <a:cubicBezTo>
                    <a:pt x="332" y="150"/>
                    <a:pt x="332" y="150"/>
                    <a:pt x="332" y="150"/>
                  </a:cubicBezTo>
                  <a:cubicBezTo>
                    <a:pt x="338" y="179"/>
                    <a:pt x="361" y="201"/>
                    <a:pt x="390" y="206"/>
                  </a:cubicBezTo>
                  <a:cubicBezTo>
                    <a:pt x="394" y="207"/>
                    <a:pt x="397" y="207"/>
                    <a:pt x="401" y="207"/>
                  </a:cubicBezTo>
                  <a:cubicBezTo>
                    <a:pt x="526" y="207"/>
                    <a:pt x="526" y="207"/>
                    <a:pt x="526" y="207"/>
                  </a:cubicBezTo>
                  <a:cubicBezTo>
                    <a:pt x="551" y="207"/>
                    <a:pt x="571" y="187"/>
                    <a:pt x="571" y="163"/>
                  </a:cubicBezTo>
                  <a:cubicBezTo>
                    <a:pt x="571" y="163"/>
                    <a:pt x="571" y="163"/>
                    <a:pt x="571" y="163"/>
                  </a:cubicBezTo>
                  <a:lnTo>
                    <a:pt x="571" y="135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78"/>
            <p:cNvSpPr>
              <a:spLocks/>
            </p:cNvSpPr>
            <p:nvPr/>
          </p:nvSpPr>
          <p:spPr bwMode="auto">
            <a:xfrm>
              <a:off x="792163" y="473075"/>
              <a:ext cx="96838" cy="173038"/>
            </a:xfrm>
            <a:custGeom>
              <a:avLst/>
              <a:gdLst>
                <a:gd name="T0" fmla="*/ 47 w 63"/>
                <a:gd name="T1" fmla="*/ 85 h 112"/>
                <a:gd name="T2" fmla="*/ 49 w 63"/>
                <a:gd name="T3" fmla="*/ 68 h 112"/>
                <a:gd name="T4" fmla="*/ 63 w 63"/>
                <a:gd name="T5" fmla="*/ 61 h 112"/>
                <a:gd name="T6" fmla="*/ 47 w 63"/>
                <a:gd name="T7" fmla="*/ 67 h 112"/>
                <a:gd name="T8" fmla="*/ 47 w 63"/>
                <a:gd name="T9" fmla="*/ 67 h 112"/>
                <a:gd name="T10" fmla="*/ 38 w 63"/>
                <a:gd name="T11" fmla="*/ 84 h 112"/>
                <a:gd name="T12" fmla="*/ 37 w 63"/>
                <a:gd name="T13" fmla="*/ 89 h 112"/>
                <a:gd name="T14" fmla="*/ 35 w 63"/>
                <a:gd name="T15" fmla="*/ 92 h 112"/>
                <a:gd name="T16" fmla="*/ 28 w 63"/>
                <a:gd name="T17" fmla="*/ 95 h 112"/>
                <a:gd name="T18" fmla="*/ 18 w 63"/>
                <a:gd name="T19" fmla="*/ 90 h 112"/>
                <a:gd name="T20" fmla="*/ 19 w 63"/>
                <a:gd name="T21" fmla="*/ 78 h 112"/>
                <a:gd name="T22" fmla="*/ 19 w 63"/>
                <a:gd name="T23" fmla="*/ 78 h 112"/>
                <a:gd name="T24" fmla="*/ 30 w 63"/>
                <a:gd name="T25" fmla="*/ 67 h 112"/>
                <a:gd name="T26" fmla="*/ 46 w 63"/>
                <a:gd name="T27" fmla="*/ 33 h 112"/>
                <a:gd name="T28" fmla="*/ 36 w 63"/>
                <a:gd name="T29" fmla="*/ 0 h 112"/>
                <a:gd name="T30" fmla="*/ 40 w 63"/>
                <a:gd name="T31" fmla="*/ 38 h 112"/>
                <a:gd name="T32" fmla="*/ 17 w 63"/>
                <a:gd name="T33" fmla="*/ 64 h 112"/>
                <a:gd name="T34" fmla="*/ 9 w 63"/>
                <a:gd name="T35" fmla="*/ 35 h 112"/>
                <a:gd name="T36" fmla="*/ 9 w 63"/>
                <a:gd name="T37" fmla="*/ 35 h 112"/>
                <a:gd name="T38" fmla="*/ 13 w 63"/>
                <a:gd name="T39" fmla="*/ 52 h 112"/>
                <a:gd name="T40" fmla="*/ 7 w 63"/>
                <a:gd name="T41" fmla="*/ 68 h 112"/>
                <a:gd name="T42" fmla="*/ 7 w 63"/>
                <a:gd name="T43" fmla="*/ 68 h 112"/>
                <a:gd name="T44" fmla="*/ 0 w 63"/>
                <a:gd name="T45" fmla="*/ 86 h 112"/>
                <a:gd name="T46" fmla="*/ 8 w 63"/>
                <a:gd name="T47" fmla="*/ 104 h 112"/>
                <a:gd name="T48" fmla="*/ 24 w 63"/>
                <a:gd name="T49" fmla="*/ 111 h 112"/>
                <a:gd name="T50" fmla="*/ 43 w 63"/>
                <a:gd name="T51" fmla="*/ 106 h 112"/>
                <a:gd name="T52" fmla="*/ 48 w 63"/>
                <a:gd name="T53" fmla="*/ 96 h 112"/>
                <a:gd name="T54" fmla="*/ 49 w 63"/>
                <a:gd name="T55" fmla="*/ 91 h 112"/>
                <a:gd name="T56" fmla="*/ 48 w 63"/>
                <a:gd name="T57" fmla="*/ 88 h 112"/>
                <a:gd name="T58" fmla="*/ 48 w 63"/>
                <a:gd name="T59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112">
                  <a:moveTo>
                    <a:pt x="47" y="85"/>
                  </a:moveTo>
                  <a:cubicBezTo>
                    <a:pt x="45" y="80"/>
                    <a:pt x="46" y="73"/>
                    <a:pt x="49" y="68"/>
                  </a:cubicBezTo>
                  <a:cubicBezTo>
                    <a:pt x="53" y="64"/>
                    <a:pt x="57" y="61"/>
                    <a:pt x="63" y="61"/>
                  </a:cubicBezTo>
                  <a:cubicBezTo>
                    <a:pt x="57" y="61"/>
                    <a:pt x="51" y="64"/>
                    <a:pt x="47" y="67"/>
                  </a:cubicBezTo>
                  <a:cubicBezTo>
                    <a:pt x="44" y="70"/>
                    <a:pt x="51" y="64"/>
                    <a:pt x="47" y="67"/>
                  </a:cubicBezTo>
                  <a:cubicBezTo>
                    <a:pt x="42" y="72"/>
                    <a:pt x="39" y="78"/>
                    <a:pt x="38" y="84"/>
                  </a:cubicBezTo>
                  <a:cubicBezTo>
                    <a:pt x="38" y="86"/>
                    <a:pt x="37" y="87"/>
                    <a:pt x="37" y="89"/>
                  </a:cubicBezTo>
                  <a:cubicBezTo>
                    <a:pt x="36" y="90"/>
                    <a:pt x="36" y="91"/>
                    <a:pt x="35" y="92"/>
                  </a:cubicBezTo>
                  <a:cubicBezTo>
                    <a:pt x="33" y="94"/>
                    <a:pt x="31" y="95"/>
                    <a:pt x="28" y="95"/>
                  </a:cubicBezTo>
                  <a:cubicBezTo>
                    <a:pt x="24" y="96"/>
                    <a:pt x="20" y="94"/>
                    <a:pt x="18" y="90"/>
                  </a:cubicBezTo>
                  <a:cubicBezTo>
                    <a:pt x="16" y="87"/>
                    <a:pt x="16" y="82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2" y="74"/>
                    <a:pt x="26" y="70"/>
                    <a:pt x="30" y="67"/>
                  </a:cubicBezTo>
                  <a:cubicBezTo>
                    <a:pt x="40" y="58"/>
                    <a:pt x="46" y="46"/>
                    <a:pt x="46" y="33"/>
                  </a:cubicBezTo>
                  <a:cubicBezTo>
                    <a:pt x="47" y="21"/>
                    <a:pt x="43" y="9"/>
                    <a:pt x="36" y="0"/>
                  </a:cubicBezTo>
                  <a:cubicBezTo>
                    <a:pt x="42" y="12"/>
                    <a:pt x="44" y="25"/>
                    <a:pt x="40" y="38"/>
                  </a:cubicBezTo>
                  <a:cubicBezTo>
                    <a:pt x="36" y="49"/>
                    <a:pt x="28" y="58"/>
                    <a:pt x="17" y="64"/>
                  </a:cubicBezTo>
                  <a:cubicBezTo>
                    <a:pt x="18" y="54"/>
                    <a:pt x="15" y="43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2" y="40"/>
                    <a:pt x="14" y="46"/>
                    <a:pt x="13" y="52"/>
                  </a:cubicBezTo>
                  <a:cubicBezTo>
                    <a:pt x="13" y="58"/>
                    <a:pt x="11" y="63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2" y="73"/>
                    <a:pt x="0" y="80"/>
                    <a:pt x="0" y="86"/>
                  </a:cubicBezTo>
                  <a:cubicBezTo>
                    <a:pt x="1" y="93"/>
                    <a:pt x="4" y="99"/>
                    <a:pt x="8" y="104"/>
                  </a:cubicBezTo>
                  <a:cubicBezTo>
                    <a:pt x="13" y="108"/>
                    <a:pt x="18" y="111"/>
                    <a:pt x="24" y="111"/>
                  </a:cubicBezTo>
                  <a:cubicBezTo>
                    <a:pt x="31" y="112"/>
                    <a:pt x="38" y="110"/>
                    <a:pt x="43" y="106"/>
                  </a:cubicBezTo>
                  <a:cubicBezTo>
                    <a:pt x="45" y="103"/>
                    <a:pt x="47" y="100"/>
                    <a:pt x="48" y="96"/>
                  </a:cubicBezTo>
                  <a:cubicBezTo>
                    <a:pt x="49" y="95"/>
                    <a:pt x="49" y="93"/>
                    <a:pt x="49" y="91"/>
                  </a:cubicBezTo>
                  <a:cubicBezTo>
                    <a:pt x="49" y="90"/>
                    <a:pt x="49" y="89"/>
                    <a:pt x="48" y="88"/>
                  </a:cubicBezTo>
                  <a:cubicBezTo>
                    <a:pt x="48" y="87"/>
                    <a:pt x="48" y="87"/>
                    <a:pt x="48" y="86"/>
                  </a:cubicBezTo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179"/>
            <p:cNvSpPr>
              <a:spLocks noChangeArrowheads="1"/>
            </p:cNvSpPr>
            <p:nvPr/>
          </p:nvSpPr>
          <p:spPr bwMode="auto">
            <a:xfrm>
              <a:off x="808038" y="927100"/>
              <a:ext cx="11113" cy="730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80"/>
            <p:cNvSpPr>
              <a:spLocks/>
            </p:cNvSpPr>
            <p:nvPr/>
          </p:nvSpPr>
          <p:spPr bwMode="auto">
            <a:xfrm>
              <a:off x="838201" y="927100"/>
              <a:ext cx="107950" cy="73025"/>
            </a:xfrm>
            <a:custGeom>
              <a:avLst/>
              <a:gdLst>
                <a:gd name="T0" fmla="*/ 8 w 70"/>
                <a:gd name="T1" fmla="*/ 8 h 47"/>
                <a:gd name="T2" fmla="*/ 8 w 70"/>
                <a:gd name="T3" fmla="*/ 47 h 47"/>
                <a:gd name="T4" fmla="*/ 0 w 70"/>
                <a:gd name="T5" fmla="*/ 47 h 47"/>
                <a:gd name="T6" fmla="*/ 0 w 70"/>
                <a:gd name="T7" fmla="*/ 0 h 47"/>
                <a:gd name="T8" fmla="*/ 7 w 70"/>
                <a:gd name="T9" fmla="*/ 0 h 47"/>
                <a:gd name="T10" fmla="*/ 13 w 70"/>
                <a:gd name="T11" fmla="*/ 3 h 47"/>
                <a:gd name="T12" fmla="*/ 35 w 70"/>
                <a:gd name="T13" fmla="*/ 30 h 47"/>
                <a:gd name="T14" fmla="*/ 58 w 70"/>
                <a:gd name="T15" fmla="*/ 3 h 47"/>
                <a:gd name="T16" fmla="*/ 63 w 70"/>
                <a:gd name="T17" fmla="*/ 0 h 47"/>
                <a:gd name="T18" fmla="*/ 70 w 70"/>
                <a:gd name="T19" fmla="*/ 0 h 47"/>
                <a:gd name="T20" fmla="*/ 70 w 70"/>
                <a:gd name="T21" fmla="*/ 47 h 47"/>
                <a:gd name="T22" fmla="*/ 63 w 70"/>
                <a:gd name="T23" fmla="*/ 47 h 47"/>
                <a:gd name="T24" fmla="*/ 63 w 70"/>
                <a:gd name="T25" fmla="*/ 8 h 47"/>
                <a:gd name="T26" fmla="*/ 38 w 70"/>
                <a:gd name="T27" fmla="*/ 37 h 47"/>
                <a:gd name="T28" fmla="*/ 32 w 70"/>
                <a:gd name="T29" fmla="*/ 37 h 47"/>
                <a:gd name="T30" fmla="*/ 8 w 70"/>
                <a:gd name="T3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7">
                  <a:moveTo>
                    <a:pt x="8" y="8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1"/>
                    <a:pt x="60" y="0"/>
                    <a:pt x="6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81"/>
            <p:cNvSpPr>
              <a:spLocks/>
            </p:cNvSpPr>
            <p:nvPr/>
          </p:nvSpPr>
          <p:spPr bwMode="auto">
            <a:xfrm>
              <a:off x="963613" y="927100"/>
              <a:ext cx="92075" cy="73025"/>
            </a:xfrm>
            <a:custGeom>
              <a:avLst/>
              <a:gdLst>
                <a:gd name="T0" fmla="*/ 60 w 60"/>
                <a:gd name="T1" fmla="*/ 23 h 47"/>
                <a:gd name="T2" fmla="*/ 60 w 60"/>
                <a:gd name="T3" fmla="*/ 47 h 47"/>
                <a:gd name="T4" fmla="*/ 22 w 60"/>
                <a:gd name="T5" fmla="*/ 47 h 47"/>
                <a:gd name="T6" fmla="*/ 0 w 60"/>
                <a:gd name="T7" fmla="*/ 24 h 47"/>
                <a:gd name="T8" fmla="*/ 22 w 60"/>
                <a:gd name="T9" fmla="*/ 0 h 47"/>
                <a:gd name="T10" fmla="*/ 59 w 60"/>
                <a:gd name="T11" fmla="*/ 0 h 47"/>
                <a:gd name="T12" fmla="*/ 59 w 60"/>
                <a:gd name="T13" fmla="*/ 7 h 47"/>
                <a:gd name="T14" fmla="*/ 22 w 60"/>
                <a:gd name="T15" fmla="*/ 7 h 47"/>
                <a:gd name="T16" fmla="*/ 7 w 60"/>
                <a:gd name="T17" fmla="*/ 24 h 47"/>
                <a:gd name="T18" fmla="*/ 22 w 60"/>
                <a:gd name="T19" fmla="*/ 40 h 47"/>
                <a:gd name="T20" fmla="*/ 52 w 60"/>
                <a:gd name="T21" fmla="*/ 40 h 47"/>
                <a:gd name="T22" fmla="*/ 52 w 60"/>
                <a:gd name="T23" fmla="*/ 23 h 47"/>
                <a:gd name="T24" fmla="*/ 60 w 60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47">
                  <a:moveTo>
                    <a:pt x="60" y="23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0" y="7"/>
                    <a:pt x="7" y="13"/>
                    <a:pt x="7" y="24"/>
                  </a:cubicBezTo>
                  <a:cubicBezTo>
                    <a:pt x="7" y="34"/>
                    <a:pt x="10" y="40"/>
                    <a:pt x="2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23"/>
                    <a:pt x="52" y="23"/>
                    <a:pt x="52" y="23"/>
                  </a:cubicBezTo>
                  <a:lnTo>
                    <a:pt x="60" y="23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182"/>
            <p:cNvSpPr>
              <a:spLocks noChangeArrowheads="1"/>
            </p:cNvSpPr>
            <p:nvPr/>
          </p:nvSpPr>
          <p:spPr bwMode="auto">
            <a:xfrm>
              <a:off x="1071563" y="958850"/>
              <a:ext cx="39688" cy="95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83"/>
            <p:cNvSpPr>
              <a:spLocks noEditPoints="1"/>
            </p:cNvSpPr>
            <p:nvPr/>
          </p:nvSpPr>
          <p:spPr bwMode="auto">
            <a:xfrm>
              <a:off x="1130301" y="927100"/>
              <a:ext cx="93663" cy="73025"/>
            </a:xfrm>
            <a:custGeom>
              <a:avLst/>
              <a:gdLst>
                <a:gd name="T0" fmla="*/ 0 w 61"/>
                <a:gd name="T1" fmla="*/ 0 h 47"/>
                <a:gd name="T2" fmla="*/ 39 w 61"/>
                <a:gd name="T3" fmla="*/ 0 h 47"/>
                <a:gd name="T4" fmla="*/ 61 w 61"/>
                <a:gd name="T5" fmla="*/ 24 h 47"/>
                <a:gd name="T6" fmla="*/ 39 w 61"/>
                <a:gd name="T7" fmla="*/ 47 h 47"/>
                <a:gd name="T8" fmla="*/ 0 w 61"/>
                <a:gd name="T9" fmla="*/ 47 h 47"/>
                <a:gd name="T10" fmla="*/ 0 w 61"/>
                <a:gd name="T11" fmla="*/ 0 h 47"/>
                <a:gd name="T12" fmla="*/ 39 w 61"/>
                <a:gd name="T13" fmla="*/ 7 h 47"/>
                <a:gd name="T14" fmla="*/ 8 w 61"/>
                <a:gd name="T15" fmla="*/ 7 h 47"/>
                <a:gd name="T16" fmla="*/ 8 w 61"/>
                <a:gd name="T17" fmla="*/ 40 h 47"/>
                <a:gd name="T18" fmla="*/ 39 w 61"/>
                <a:gd name="T19" fmla="*/ 40 h 47"/>
                <a:gd name="T20" fmla="*/ 54 w 61"/>
                <a:gd name="T21" fmla="*/ 24 h 47"/>
                <a:gd name="T22" fmla="*/ 39 w 61"/>
                <a:gd name="T2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47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5" y="0"/>
                    <a:pt x="61" y="8"/>
                    <a:pt x="61" y="24"/>
                  </a:cubicBezTo>
                  <a:cubicBezTo>
                    <a:pt x="61" y="39"/>
                    <a:pt x="55" y="47"/>
                    <a:pt x="39" y="47"/>
                  </a:cubicBezTo>
                  <a:cubicBezTo>
                    <a:pt x="0" y="47"/>
                    <a:pt x="0" y="47"/>
                    <a:pt x="0" y="47"/>
                  </a:cubicBezTo>
                  <a:lnTo>
                    <a:pt x="0" y="0"/>
                  </a:lnTo>
                  <a:close/>
                  <a:moveTo>
                    <a:pt x="3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51" y="40"/>
                    <a:pt x="54" y="34"/>
                    <a:pt x="54" y="24"/>
                  </a:cubicBezTo>
                  <a:cubicBezTo>
                    <a:pt x="54" y="13"/>
                    <a:pt x="51" y="7"/>
                    <a:pt x="39" y="7"/>
                  </a:cubicBez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84"/>
            <p:cNvSpPr>
              <a:spLocks/>
            </p:cNvSpPr>
            <p:nvPr/>
          </p:nvSpPr>
          <p:spPr bwMode="auto">
            <a:xfrm>
              <a:off x="1236663" y="927100"/>
              <a:ext cx="92075" cy="73025"/>
            </a:xfrm>
            <a:custGeom>
              <a:avLst/>
              <a:gdLst>
                <a:gd name="T0" fmla="*/ 22 w 59"/>
                <a:gd name="T1" fmla="*/ 7 h 47"/>
                <a:gd name="T2" fmla="*/ 7 w 59"/>
                <a:gd name="T3" fmla="*/ 20 h 47"/>
                <a:gd name="T4" fmla="*/ 58 w 59"/>
                <a:gd name="T5" fmla="*/ 20 h 47"/>
                <a:gd name="T6" fmla="*/ 58 w 59"/>
                <a:gd name="T7" fmla="*/ 27 h 47"/>
                <a:gd name="T8" fmla="*/ 7 w 59"/>
                <a:gd name="T9" fmla="*/ 27 h 47"/>
                <a:gd name="T10" fmla="*/ 22 w 59"/>
                <a:gd name="T11" fmla="*/ 40 h 47"/>
                <a:gd name="T12" fmla="*/ 59 w 59"/>
                <a:gd name="T13" fmla="*/ 40 h 47"/>
                <a:gd name="T14" fmla="*/ 59 w 59"/>
                <a:gd name="T15" fmla="*/ 47 h 47"/>
                <a:gd name="T16" fmla="*/ 22 w 59"/>
                <a:gd name="T17" fmla="*/ 47 h 47"/>
                <a:gd name="T18" fmla="*/ 0 w 59"/>
                <a:gd name="T19" fmla="*/ 24 h 47"/>
                <a:gd name="T20" fmla="*/ 22 w 59"/>
                <a:gd name="T21" fmla="*/ 0 h 47"/>
                <a:gd name="T22" fmla="*/ 59 w 59"/>
                <a:gd name="T23" fmla="*/ 0 h 47"/>
                <a:gd name="T24" fmla="*/ 59 w 59"/>
                <a:gd name="T25" fmla="*/ 7 h 47"/>
                <a:gd name="T26" fmla="*/ 22 w 59"/>
                <a:gd name="T27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47">
                  <a:moveTo>
                    <a:pt x="22" y="7"/>
                  </a:moveTo>
                  <a:cubicBezTo>
                    <a:pt x="12" y="7"/>
                    <a:pt x="8" y="12"/>
                    <a:pt x="7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36"/>
                    <a:pt x="12" y="40"/>
                    <a:pt x="2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85"/>
            <p:cNvSpPr>
              <a:spLocks/>
            </p:cNvSpPr>
            <p:nvPr/>
          </p:nvSpPr>
          <p:spPr bwMode="auto">
            <a:xfrm>
              <a:off x="1341438" y="927100"/>
              <a:ext cx="92075" cy="73025"/>
            </a:xfrm>
            <a:custGeom>
              <a:avLst/>
              <a:gdLst>
                <a:gd name="T0" fmla="*/ 41 w 59"/>
                <a:gd name="T1" fmla="*/ 40 h 47"/>
                <a:gd name="T2" fmla="*/ 51 w 59"/>
                <a:gd name="T3" fmla="*/ 34 h 47"/>
                <a:gd name="T4" fmla="*/ 40 w 59"/>
                <a:gd name="T5" fmla="*/ 28 h 47"/>
                <a:gd name="T6" fmla="*/ 17 w 59"/>
                <a:gd name="T7" fmla="*/ 26 h 47"/>
                <a:gd name="T8" fmla="*/ 0 w 59"/>
                <a:gd name="T9" fmla="*/ 13 h 47"/>
                <a:gd name="T10" fmla="*/ 17 w 59"/>
                <a:gd name="T11" fmla="*/ 0 h 47"/>
                <a:gd name="T12" fmla="*/ 56 w 59"/>
                <a:gd name="T13" fmla="*/ 0 h 47"/>
                <a:gd name="T14" fmla="*/ 56 w 59"/>
                <a:gd name="T15" fmla="*/ 7 h 47"/>
                <a:gd name="T16" fmla="*/ 17 w 59"/>
                <a:gd name="T17" fmla="*/ 7 h 47"/>
                <a:gd name="T18" fmla="*/ 8 w 59"/>
                <a:gd name="T19" fmla="*/ 13 h 47"/>
                <a:gd name="T20" fmla="*/ 19 w 59"/>
                <a:gd name="T21" fmla="*/ 19 h 47"/>
                <a:gd name="T22" fmla="*/ 41 w 59"/>
                <a:gd name="T23" fmla="*/ 21 h 47"/>
                <a:gd name="T24" fmla="*/ 59 w 59"/>
                <a:gd name="T25" fmla="*/ 34 h 47"/>
                <a:gd name="T26" fmla="*/ 41 w 59"/>
                <a:gd name="T27" fmla="*/ 47 h 47"/>
                <a:gd name="T28" fmla="*/ 0 w 59"/>
                <a:gd name="T29" fmla="*/ 47 h 47"/>
                <a:gd name="T30" fmla="*/ 0 w 59"/>
                <a:gd name="T31" fmla="*/ 40 h 47"/>
                <a:gd name="T32" fmla="*/ 41 w 59"/>
                <a:gd name="T33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47">
                  <a:moveTo>
                    <a:pt x="41" y="40"/>
                  </a:moveTo>
                  <a:cubicBezTo>
                    <a:pt x="48" y="40"/>
                    <a:pt x="51" y="38"/>
                    <a:pt x="51" y="34"/>
                  </a:cubicBezTo>
                  <a:cubicBezTo>
                    <a:pt x="51" y="30"/>
                    <a:pt x="48" y="28"/>
                    <a:pt x="40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6" y="25"/>
                    <a:pt x="0" y="21"/>
                    <a:pt x="0" y="13"/>
                  </a:cubicBezTo>
                  <a:cubicBezTo>
                    <a:pt x="0" y="4"/>
                    <a:pt x="8" y="0"/>
                    <a:pt x="1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7"/>
                    <a:pt x="8" y="9"/>
                    <a:pt x="8" y="13"/>
                  </a:cubicBezTo>
                  <a:cubicBezTo>
                    <a:pt x="8" y="16"/>
                    <a:pt x="10" y="18"/>
                    <a:pt x="19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52" y="21"/>
                    <a:pt x="59" y="25"/>
                    <a:pt x="59" y="34"/>
                  </a:cubicBezTo>
                  <a:cubicBezTo>
                    <a:pt x="59" y="42"/>
                    <a:pt x="54" y="47"/>
                    <a:pt x="4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1" y="40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186"/>
            <p:cNvSpPr>
              <a:spLocks noChangeArrowheads="1"/>
            </p:cNvSpPr>
            <p:nvPr/>
          </p:nvSpPr>
          <p:spPr bwMode="auto">
            <a:xfrm>
              <a:off x="1446213" y="927100"/>
              <a:ext cx="12700" cy="730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87"/>
            <p:cNvSpPr>
              <a:spLocks/>
            </p:cNvSpPr>
            <p:nvPr/>
          </p:nvSpPr>
          <p:spPr bwMode="auto">
            <a:xfrm>
              <a:off x="1474788" y="927100"/>
              <a:ext cx="92075" cy="73025"/>
            </a:xfrm>
            <a:custGeom>
              <a:avLst/>
              <a:gdLst>
                <a:gd name="T0" fmla="*/ 60 w 60"/>
                <a:gd name="T1" fmla="*/ 23 h 47"/>
                <a:gd name="T2" fmla="*/ 60 w 60"/>
                <a:gd name="T3" fmla="*/ 47 h 47"/>
                <a:gd name="T4" fmla="*/ 23 w 60"/>
                <a:gd name="T5" fmla="*/ 47 h 47"/>
                <a:gd name="T6" fmla="*/ 0 w 60"/>
                <a:gd name="T7" fmla="*/ 24 h 47"/>
                <a:gd name="T8" fmla="*/ 23 w 60"/>
                <a:gd name="T9" fmla="*/ 0 h 47"/>
                <a:gd name="T10" fmla="*/ 60 w 60"/>
                <a:gd name="T11" fmla="*/ 0 h 47"/>
                <a:gd name="T12" fmla="*/ 60 w 60"/>
                <a:gd name="T13" fmla="*/ 7 h 47"/>
                <a:gd name="T14" fmla="*/ 23 w 60"/>
                <a:gd name="T15" fmla="*/ 7 h 47"/>
                <a:gd name="T16" fmla="*/ 8 w 60"/>
                <a:gd name="T17" fmla="*/ 24 h 47"/>
                <a:gd name="T18" fmla="*/ 23 w 60"/>
                <a:gd name="T19" fmla="*/ 40 h 47"/>
                <a:gd name="T20" fmla="*/ 53 w 60"/>
                <a:gd name="T21" fmla="*/ 40 h 47"/>
                <a:gd name="T22" fmla="*/ 53 w 60"/>
                <a:gd name="T23" fmla="*/ 23 h 47"/>
                <a:gd name="T24" fmla="*/ 60 w 60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47">
                  <a:moveTo>
                    <a:pt x="60" y="23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1" y="7"/>
                    <a:pt x="8" y="13"/>
                    <a:pt x="8" y="24"/>
                  </a:cubicBezTo>
                  <a:cubicBezTo>
                    <a:pt x="8" y="34"/>
                    <a:pt x="11" y="40"/>
                    <a:pt x="2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23"/>
                    <a:pt x="53" y="23"/>
                    <a:pt x="53" y="23"/>
                  </a:cubicBezTo>
                  <a:lnTo>
                    <a:pt x="60" y="23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88"/>
            <p:cNvSpPr>
              <a:spLocks/>
            </p:cNvSpPr>
            <p:nvPr/>
          </p:nvSpPr>
          <p:spPr bwMode="auto">
            <a:xfrm>
              <a:off x="1585913" y="927100"/>
              <a:ext cx="93663" cy="73025"/>
            </a:xfrm>
            <a:custGeom>
              <a:avLst/>
              <a:gdLst>
                <a:gd name="T0" fmla="*/ 7 w 61"/>
                <a:gd name="T1" fmla="*/ 47 h 47"/>
                <a:gd name="T2" fmla="*/ 0 w 61"/>
                <a:gd name="T3" fmla="*/ 47 h 47"/>
                <a:gd name="T4" fmla="*/ 0 w 61"/>
                <a:gd name="T5" fmla="*/ 0 h 47"/>
                <a:gd name="T6" fmla="*/ 5 w 61"/>
                <a:gd name="T7" fmla="*/ 0 h 47"/>
                <a:gd name="T8" fmla="*/ 33 w 61"/>
                <a:gd name="T9" fmla="*/ 21 h 47"/>
                <a:gd name="T10" fmla="*/ 53 w 61"/>
                <a:gd name="T11" fmla="*/ 40 h 47"/>
                <a:gd name="T12" fmla="*/ 53 w 61"/>
                <a:gd name="T13" fmla="*/ 40 h 47"/>
                <a:gd name="T14" fmla="*/ 53 w 61"/>
                <a:gd name="T15" fmla="*/ 0 h 47"/>
                <a:gd name="T16" fmla="*/ 61 w 61"/>
                <a:gd name="T17" fmla="*/ 0 h 47"/>
                <a:gd name="T18" fmla="*/ 61 w 61"/>
                <a:gd name="T19" fmla="*/ 47 h 47"/>
                <a:gd name="T20" fmla="*/ 55 w 61"/>
                <a:gd name="T21" fmla="*/ 47 h 47"/>
                <a:gd name="T22" fmla="*/ 27 w 61"/>
                <a:gd name="T23" fmla="*/ 26 h 47"/>
                <a:gd name="T24" fmla="*/ 8 w 61"/>
                <a:gd name="T25" fmla="*/ 8 h 47"/>
                <a:gd name="T26" fmla="*/ 7 w 61"/>
                <a:gd name="T27" fmla="*/ 8 h 47"/>
                <a:gd name="T28" fmla="*/ 7 w 61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47">
                  <a:moveTo>
                    <a:pt x="7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0"/>
                    <a:pt x="21" y="4"/>
                    <a:pt x="33" y="21"/>
                  </a:cubicBezTo>
                  <a:cubicBezTo>
                    <a:pt x="46" y="38"/>
                    <a:pt x="47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44" y="47"/>
                    <a:pt x="41" y="43"/>
                    <a:pt x="27" y="26"/>
                  </a:cubicBezTo>
                  <a:cubicBezTo>
                    <a:pt x="15" y="9"/>
                    <a:pt x="14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47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89"/>
            <p:cNvSpPr>
              <a:spLocks/>
            </p:cNvSpPr>
            <p:nvPr/>
          </p:nvSpPr>
          <p:spPr bwMode="auto">
            <a:xfrm>
              <a:off x="1438276" y="582613"/>
              <a:ext cx="249238" cy="244475"/>
            </a:xfrm>
            <a:custGeom>
              <a:avLst/>
              <a:gdLst>
                <a:gd name="T0" fmla="*/ 149 w 162"/>
                <a:gd name="T1" fmla="*/ 0 h 159"/>
                <a:gd name="T2" fmla="*/ 149 w 162"/>
                <a:gd name="T3" fmla="*/ 0 h 159"/>
                <a:gd name="T4" fmla="*/ 149 w 162"/>
                <a:gd name="T5" fmla="*/ 0 h 159"/>
                <a:gd name="T6" fmla="*/ 44 w 162"/>
                <a:gd name="T7" fmla="*/ 0 h 159"/>
                <a:gd name="T8" fmla="*/ 44 w 162"/>
                <a:gd name="T9" fmla="*/ 0 h 159"/>
                <a:gd name="T10" fmla="*/ 0 w 162"/>
                <a:gd name="T11" fmla="*/ 44 h 159"/>
                <a:gd name="T12" fmla="*/ 0 w 162"/>
                <a:gd name="T13" fmla="*/ 147 h 159"/>
                <a:gd name="T14" fmla="*/ 0 w 162"/>
                <a:gd name="T15" fmla="*/ 147 h 159"/>
                <a:gd name="T16" fmla="*/ 13 w 162"/>
                <a:gd name="T17" fmla="*/ 159 h 159"/>
                <a:gd name="T18" fmla="*/ 25 w 162"/>
                <a:gd name="T19" fmla="*/ 147 h 159"/>
                <a:gd name="T20" fmla="*/ 25 w 162"/>
                <a:gd name="T21" fmla="*/ 147 h 159"/>
                <a:gd name="T22" fmla="*/ 25 w 162"/>
                <a:gd name="T23" fmla="*/ 44 h 159"/>
                <a:gd name="T24" fmla="*/ 25 w 162"/>
                <a:gd name="T25" fmla="*/ 44 h 159"/>
                <a:gd name="T26" fmla="*/ 44 w 162"/>
                <a:gd name="T27" fmla="*/ 25 h 159"/>
                <a:gd name="T28" fmla="*/ 44 w 162"/>
                <a:gd name="T29" fmla="*/ 25 h 159"/>
                <a:gd name="T30" fmla="*/ 149 w 162"/>
                <a:gd name="T31" fmla="*/ 25 h 159"/>
                <a:gd name="T32" fmla="*/ 149 w 162"/>
                <a:gd name="T33" fmla="*/ 25 h 159"/>
                <a:gd name="T34" fmla="*/ 149 w 162"/>
                <a:gd name="T35" fmla="*/ 25 h 159"/>
                <a:gd name="T36" fmla="*/ 162 w 162"/>
                <a:gd name="T37" fmla="*/ 13 h 159"/>
                <a:gd name="T38" fmla="*/ 149 w 162"/>
                <a:gd name="T3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159"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" y="154"/>
                    <a:pt x="6" y="159"/>
                    <a:pt x="13" y="159"/>
                  </a:cubicBezTo>
                  <a:cubicBezTo>
                    <a:pt x="19" y="159"/>
                    <a:pt x="24" y="154"/>
                    <a:pt x="25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34"/>
                    <a:pt x="34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56" y="25"/>
                    <a:pt x="162" y="20"/>
                    <a:pt x="162" y="13"/>
                  </a:cubicBezTo>
                  <a:cubicBezTo>
                    <a:pt x="162" y="5"/>
                    <a:pt x="156" y="0"/>
                    <a:pt x="149" y="0"/>
                  </a:cubicBez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215" name="Picture 19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287" y="2691493"/>
            <a:ext cx="134938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0" name="Picture 19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991" y="1898406"/>
            <a:ext cx="13335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2" name="Picture 19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49" y="4043896"/>
            <a:ext cx="1619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3" name="Picture 19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599" y="2906040"/>
            <a:ext cx="203200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4" name="Picture 19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730" y="3587875"/>
            <a:ext cx="203200" cy="20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5" name="Picture 19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0" y="2133737"/>
            <a:ext cx="4302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6" name="Picture 19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692" y="3566685"/>
            <a:ext cx="3095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7" name="Picture 19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592" y="4601328"/>
            <a:ext cx="309563" cy="3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" name="Picture 20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5924" y="3515406"/>
            <a:ext cx="2492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0" name="Picture 20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429" y="5005508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2" name="Picture 20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112" y="1110343"/>
            <a:ext cx="161925" cy="16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" name="Picture 206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362" y="1581831"/>
            <a:ext cx="18891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" name="Picture 208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139" y="1898406"/>
            <a:ext cx="249238" cy="24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" name="Picture 20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678" y="2255480"/>
            <a:ext cx="1651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4" name="Picture 210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987" y="2512106"/>
            <a:ext cx="166688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5" name="Picture 211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724" y="4934631"/>
            <a:ext cx="1984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5" name="图片 120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551" y="5065288"/>
            <a:ext cx="3977371" cy="251481"/>
          </a:xfrm>
          <a:prstGeom prst="rect">
            <a:avLst/>
          </a:prstGeom>
        </p:spPr>
      </p:pic>
      <p:pic>
        <p:nvPicPr>
          <p:cNvPr id="1206" name="图片 120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918" y="5449320"/>
            <a:ext cx="3255962" cy="291188"/>
          </a:xfrm>
          <a:prstGeom prst="rect">
            <a:avLst/>
          </a:prstGeom>
        </p:spPr>
      </p:pic>
      <p:pic>
        <p:nvPicPr>
          <p:cNvPr id="1207" name="图片 120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7566" y="3955615"/>
            <a:ext cx="1449325" cy="145594"/>
          </a:xfrm>
          <a:prstGeom prst="rect">
            <a:avLst/>
          </a:prstGeom>
        </p:spPr>
      </p:pic>
      <p:sp>
        <p:nvSpPr>
          <p:cNvPr id="1208" name="矩形 1207"/>
          <p:cNvSpPr/>
          <p:nvPr/>
        </p:nvSpPr>
        <p:spPr>
          <a:xfrm rot="5400000">
            <a:off x="2615582" y="3468674"/>
            <a:ext cx="2843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IMG DESIGN</a:t>
            </a:r>
            <a:endParaRPr lang="zh-CN" altLang="en-US" sz="24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223" name="矩形 222"/>
          <p:cNvSpPr/>
          <p:nvPr/>
        </p:nvSpPr>
        <p:spPr>
          <a:xfrm rot="5400000">
            <a:off x="-110076" y="4676236"/>
            <a:ext cx="33847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HIGH QUALITY </a:t>
            </a:r>
            <a:endParaRPr lang="zh-CN" altLang="en-US" sz="1600" kern="1600" spc="12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224" name="矩形 223"/>
          <p:cNvSpPr/>
          <p:nvPr/>
        </p:nvSpPr>
        <p:spPr>
          <a:xfrm rot="5400000">
            <a:off x="-519290" y="4676236"/>
            <a:ext cx="33847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INNOVATE</a:t>
            </a:r>
            <a:endParaRPr lang="zh-CN" altLang="en-US" sz="1600" kern="1600" spc="12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cxnSp>
        <p:nvCxnSpPr>
          <p:cNvPr id="234" name="直接连接符 233"/>
          <p:cNvCxnSpPr/>
          <p:nvPr/>
        </p:nvCxnSpPr>
        <p:spPr>
          <a:xfrm>
            <a:off x="3976158" y="2210481"/>
            <a:ext cx="0" cy="2624137"/>
          </a:xfrm>
          <a:prstGeom prst="line">
            <a:avLst/>
          </a:prstGeom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95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创设意象 官方宣传片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604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2012950" y="597581"/>
            <a:ext cx="10179049" cy="5743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28"/>
          <p:cNvSpPr>
            <a:spLocks noChangeArrowheads="1"/>
          </p:cNvSpPr>
          <p:nvPr/>
        </p:nvSpPr>
        <p:spPr bwMode="auto">
          <a:xfrm>
            <a:off x="1002791" y="955786"/>
            <a:ext cx="564257" cy="352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公</a:t>
            </a:r>
            <a:endParaRPr kumimoji="0" lang="en-US" altLang="zh-CN" sz="44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司</a:t>
            </a:r>
            <a:endParaRPr kumimoji="0" lang="en-US" altLang="zh-CN" sz="44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介</a:t>
            </a:r>
            <a:endParaRPr kumimoji="0" lang="en-US" altLang="zh-CN" sz="44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绍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4888" y="1744085"/>
            <a:ext cx="77905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创设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意象（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IMG-DESIGN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）是国内优秀的品牌开发、设计和动画机构 ，专注于广播媒体和商业娱乐。我们拥有经验丰富的导演、设计师、制作人为您量身定制具有创造性的视频营销方案。我们曾为京东、美团、无忧车店、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、猿团科技、比亚迪、腾讯云、中车集团等公司提供优质服务。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IMG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，轻盈流转间高效表达，期待与您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合作！</a:t>
            </a:r>
            <a:endParaRPr lang="zh-CN" altLang="en-US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just">
              <a:lnSpc>
                <a:spcPct val="140000"/>
              </a:lnSpc>
            </a:pPr>
            <a:endParaRPr lang="zh-CN" altLang="en-US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 rot="5400000">
            <a:off x="-202883" y="4444834"/>
            <a:ext cx="4426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COMPANY PROFILE</a:t>
            </a:r>
            <a:endParaRPr lang="zh-CN" altLang="en-US" sz="20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4888" y="3448205"/>
            <a:ext cx="77905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IMG-DESIGN is an excellent animation which is working on Brand Exploration &amp; Visual </a:t>
            </a:r>
            <a:r>
              <a:rPr lang="en-US" altLang="zh-CN" sz="1600" dirty="0" err="1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Identity.We</a:t>
            </a:r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focus mostly on the broadcast media and business entertainment. We have a group of experienced directors, designers and producers, who are ability to tailor creative video marketing plans to you. The brands we have been cooperated with including JD, </a:t>
            </a:r>
            <a:r>
              <a:rPr lang="en-US" altLang="zh-CN" sz="1600" dirty="0" err="1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Meituan</a:t>
            </a:r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 5-1 Shop, </a:t>
            </a:r>
            <a:r>
              <a:rPr lang="en-US" altLang="zh-CN" sz="1600" dirty="0" err="1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, Yuan Tuan Tech, BYD corporation, </a:t>
            </a:r>
            <a:r>
              <a:rPr lang="en-US" altLang="zh-CN" sz="1600" dirty="0" err="1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Tencent</a:t>
            </a:r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 Cloud, CRRC corporation, </a:t>
            </a:r>
            <a:r>
              <a:rPr lang="en-US" altLang="zh-CN" sz="1600" dirty="0" err="1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etc.IMG</a:t>
            </a:r>
            <a:r>
              <a:rPr lang="en-US" altLang="zh-CN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-DESIGN, make efficient illustration flowing with slick animation. We look forward to cooperation with you</a:t>
            </a:r>
            <a:r>
              <a:rPr lang="zh-CN" altLang="en-US" sz="1600" dirty="0">
                <a:solidFill>
                  <a:srgbClr val="0096D5">
                    <a:alpha val="35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！</a:t>
            </a:r>
            <a:endParaRPr lang="en-US" altLang="zh-CN" sz="1600" dirty="0">
              <a:solidFill>
                <a:srgbClr val="0096D5">
                  <a:alpha val="35000"/>
                </a:srgb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9728571" y="4574566"/>
            <a:ext cx="38027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kern="1600" spc="1800" dirty="0" smtClean="0">
                <a:solidFill>
                  <a:srgbClr val="0096D5">
                    <a:alpha val="50000"/>
                  </a:srgb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High Quality</a:t>
            </a:r>
            <a:endParaRPr lang="zh-CN" altLang="en-US" sz="1200" kern="1600" spc="1800" dirty="0">
              <a:solidFill>
                <a:srgbClr val="0096D5">
                  <a:alpha val="50000"/>
                </a:srgb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3" name="Rectangle 176"/>
          <p:cNvSpPr>
            <a:spLocks noChangeArrowheads="1"/>
          </p:cNvSpPr>
          <p:nvPr/>
        </p:nvSpPr>
        <p:spPr bwMode="auto">
          <a:xfrm>
            <a:off x="1300417" y="4644889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11544207" y="820849"/>
            <a:ext cx="181019" cy="181019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176"/>
          <p:cNvSpPr>
            <a:spLocks noChangeArrowheads="1"/>
          </p:cNvSpPr>
          <p:nvPr/>
        </p:nvSpPr>
        <p:spPr bwMode="auto">
          <a:xfrm>
            <a:off x="11626100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47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26970" y="5272029"/>
            <a:ext cx="708586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</a:t>
            </a:r>
            <a:r>
              <a:rPr lang="en-US" altLang="zh-CN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正益移动</a:t>
            </a:r>
            <a:b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APPCAN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北京开发者大会宣传片</a:t>
            </a:r>
            <a:endParaRPr lang="en-US" altLang="zh-CN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：采用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MBE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风格，动画节奏明快、用色大胆、画面构图精妙，突出移动技术赋能开发者，展现技术创新的风向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标 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 rot="5400000">
            <a:off x="9967214" y="3751119"/>
            <a:ext cx="264207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APPCAN Fa </a:t>
            </a:r>
            <a:r>
              <a:rPr lang="en-US" altLang="zh-CN" sz="1100" spc="600" dirty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u Hui</a:t>
            </a:r>
            <a:endParaRPr lang="zh-CN" altLang="en-US" sz="11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01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hlinkClick r:id="rId3" tooltip="点击播放视频"/>
          </p:cNvPr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hlinkClick r:id="rId3"/>
          </p:cNvPr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22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411" y="1174804"/>
            <a:ext cx="7078983" cy="3965295"/>
          </a:xfrm>
          <a:prstGeom prst="rect">
            <a:avLst/>
          </a:prstGeom>
        </p:spPr>
      </p:pic>
      <p:sp>
        <p:nvSpPr>
          <p:cNvPr id="25" name="Rectangle 28"/>
          <p:cNvSpPr>
            <a:spLocks noChangeArrowheads="1"/>
          </p:cNvSpPr>
          <p:nvPr/>
        </p:nvSpPr>
        <p:spPr bwMode="auto">
          <a:xfrm>
            <a:off x="10642091" y="2778582"/>
            <a:ext cx="410369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2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发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2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布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2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会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20000"/>
              </a:lnSpc>
            </a:pP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26" name="Rectangle 28"/>
          <p:cNvSpPr>
            <a:spLocks noChangeArrowheads="1"/>
          </p:cNvSpPr>
          <p:nvPr/>
        </p:nvSpPr>
        <p:spPr bwMode="auto">
          <a:xfrm rot="5400000">
            <a:off x="9871612" y="1355878"/>
            <a:ext cx="1808187" cy="86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kumimoji="0" lang="en-US" altLang="zh-CN" sz="3200" b="0" i="0" u="none" strike="noStrike" cap="none" spc="300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APPCAN</a:t>
            </a:r>
          </a:p>
          <a:p>
            <a:pPr lvl="0">
              <a:lnSpc>
                <a:spcPct val="130000"/>
              </a:lnSpc>
            </a:pPr>
            <a:endParaRPr kumimoji="0" lang="zh-CN" altLang="zh-CN" sz="1100" b="0" i="0" u="none" strike="noStrike" cap="none" spc="300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20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23158" y="5272029"/>
            <a:ext cx="709348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服务客户：中车集团</a:t>
            </a:r>
            <a:b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项目名称：中车物流理念宣传片</a:t>
            </a:r>
            <a:endParaRPr lang="en-US" altLang="zh-CN" sz="16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介绍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：经典的</a:t>
            </a:r>
            <a:r>
              <a:rPr lang="en-US" altLang="zh-CN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MG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视频，以黑白线条风格，运用极简的元素，来突出中车物流开拓创新、敏捷高效、责任为先的企业文化。</a:t>
            </a:r>
            <a:endParaRPr lang="zh-CN" altLang="en-US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0642091" y="831510"/>
            <a:ext cx="410369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中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车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物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流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概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念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视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/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频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9397222" y="3194243"/>
            <a:ext cx="378206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3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Zhong</a:t>
            </a:r>
            <a:r>
              <a:rPr lang="en-US" altLang="zh-CN" sz="1100" spc="3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r>
              <a:rPr lang="en-US" altLang="zh-CN" sz="1100" spc="3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Che</a:t>
            </a:r>
            <a:r>
              <a:rPr lang="en-US" altLang="zh-CN" sz="1100" spc="3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Wu Liu </a:t>
            </a:r>
            <a:r>
              <a:rPr lang="en-US" altLang="zh-CN" sz="1100" spc="3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Gai</a:t>
            </a:r>
            <a:r>
              <a:rPr lang="en-US" altLang="zh-CN" sz="1100" spc="3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r>
              <a:rPr lang="en-US" altLang="zh-CN" sz="1100" spc="3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Nian</a:t>
            </a:r>
            <a:r>
              <a:rPr lang="en-US" altLang="zh-CN" sz="1100" spc="3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Shi Ping</a:t>
            </a:r>
            <a:endParaRPr lang="zh-CN" altLang="en-US" sz="1100" spc="3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02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hlinkClick r:id="rId3" tooltip="点击播放视频"/>
          </p:cNvPr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hlinkClick r:id="rId3"/>
          </p:cNvPr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23" name="立方体 22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411" y="1174804"/>
            <a:ext cx="7078983" cy="4006972"/>
          </a:xfrm>
          <a:prstGeom prst="rect">
            <a:avLst/>
          </a:prstGeom>
        </p:spPr>
      </p:pic>
      <p:sp>
        <p:nvSpPr>
          <p:cNvPr id="15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24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26970" y="5272029"/>
            <a:ext cx="708586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服务客户：比亚迪集团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/>
            </a:r>
            <a:b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：比亚迪照明品牌宣传片</a:t>
            </a:r>
            <a:endParaRPr lang="en-US" altLang="zh-CN" sz="16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介绍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：运用了精巧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的渐变色，画面科技感十足，为比亚迪量身打造了很多场景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，极具科技感却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又不失稳重。</a:t>
            </a: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0642091" y="731856"/>
            <a:ext cx="410369" cy="3841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比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亚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迪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宣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传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片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9372912" y="3228691"/>
            <a:ext cx="38306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Bi 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Ya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Di Xuan Chuang 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Pian</a:t>
            </a:r>
            <a:endParaRPr lang="zh-CN" altLang="en-US" sz="11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03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23" name="立方体 22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411" y="1174804"/>
            <a:ext cx="7078983" cy="3970270"/>
          </a:xfrm>
          <a:prstGeom prst="rect">
            <a:avLst/>
          </a:prstGeom>
        </p:spPr>
      </p:pic>
      <p:sp>
        <p:nvSpPr>
          <p:cNvPr id="15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7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23158" y="5272029"/>
            <a:ext cx="709348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服务客户：创设意象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/>
            </a:r>
            <a:b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项目名称：身在互联网公司的体验</a:t>
            </a:r>
            <a:endParaRPr lang="en-US" altLang="zh-CN" sz="16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项目介绍：创设意象自媒体宣传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视频，使用流体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技术，画面风格大胆，讲述了互联网人的工作体验。</a:t>
            </a:r>
            <a:endParaRPr lang="zh-CN" altLang="en-US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0642091" y="725994"/>
            <a:ext cx="410369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公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司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自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媒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体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10048099" y="3738504"/>
            <a:ext cx="248031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Gong Si </a:t>
            </a:r>
            <a:r>
              <a:rPr lang="en-US" altLang="zh-CN" sz="1100" spc="600" dirty="0" err="1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Z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i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</a:t>
            </a:r>
            <a:r>
              <a:rPr lang="en-US" altLang="zh-CN" sz="1100" spc="600" dirty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M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ei </a:t>
            </a:r>
            <a:r>
              <a:rPr lang="en-US" altLang="zh-CN" sz="1100" spc="600" dirty="0" err="1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T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i</a:t>
            </a:r>
            <a:endParaRPr lang="zh-CN" altLang="en-US" sz="11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04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hlinkClick r:id="rId3" tooltip="点击播放视频"/>
          </p:cNvPr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hlinkClick r:id="rId3"/>
          </p:cNvPr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23" name="立方体 22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3158" y="1174804"/>
            <a:ext cx="7093488" cy="3970569"/>
          </a:xfrm>
          <a:prstGeom prst="rect">
            <a:avLst/>
          </a:prstGeom>
        </p:spPr>
      </p:pic>
      <p:sp>
        <p:nvSpPr>
          <p:cNvPr id="15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1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23158" y="5272029"/>
            <a:ext cx="709348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服务客户：亿</a:t>
            </a:r>
            <a:r>
              <a:rPr lang="en-US" altLang="zh-CN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利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资源集团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/>
            </a:r>
            <a:b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亿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利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农业大数据展厅介绍视频</a:t>
            </a:r>
            <a:endParaRPr lang="en-US" altLang="zh-CN" sz="16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介绍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：采用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2.5D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的设计风格，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客户运用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投影仪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展示该视频，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介绍展厅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18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个不同的功能区域。</a:t>
            </a: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0642091" y="749442"/>
            <a:ext cx="410369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农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业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大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数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据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9975202" y="3652022"/>
            <a:ext cx="262610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Nong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Ye Da Shu 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Ju</a:t>
            </a:r>
            <a:endParaRPr lang="zh-CN" altLang="en-US" sz="11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05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hlinkClick r:id="rId3" tooltip="点击播放视频"/>
          </p:cNvPr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3" name="立方体 22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411" y="1174804"/>
            <a:ext cx="7078983" cy="4006972"/>
          </a:xfrm>
          <a:prstGeom prst="rect">
            <a:avLst/>
          </a:prstGeom>
        </p:spPr>
      </p:pic>
      <p:sp>
        <p:nvSpPr>
          <p:cNvPr id="24" name="矩形 23">
            <a:hlinkClick r:id="rId3"/>
          </p:cNvPr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25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03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096055" y="1138708"/>
            <a:ext cx="7826994" cy="571929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2409102" y="866683"/>
            <a:ext cx="7721600" cy="59913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1052" y="1174804"/>
            <a:ext cx="7077700" cy="396457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26970" y="5272029"/>
            <a:ext cx="708586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服务客户：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京东集团</a:t>
            </a:r>
            <a:b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</a:b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项目名称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</a:t>
            </a:r>
            <a:r>
              <a:rPr lang="en-US" altLang="zh-CN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2017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京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东家装节</a:t>
            </a:r>
            <a:r>
              <a:rPr lang="en-US" altLang="zh-CN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H5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宣传视频</a:t>
            </a:r>
            <a:endParaRPr lang="en-US" altLang="zh-CN" sz="16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项目介绍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：采用手绘风格，集说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唱、鬼畜、魔性为</a:t>
            </a:r>
            <a:r>
              <a:rPr lang="zh-CN" altLang="en-US" sz="16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一体，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主要用于</a:t>
            </a:r>
            <a:r>
              <a:rPr lang="en-US" altLang="zh-CN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2017</a:t>
            </a:r>
            <a:r>
              <a:rPr lang="zh-CN" altLang="en-US" sz="16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年上半年京东家装节宣传。</a:t>
            </a: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10642091" y="731860"/>
            <a:ext cx="410369" cy="320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京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东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家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装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lvl="0">
              <a:lnSpc>
                <a:spcPct val="130000"/>
              </a:lnSpc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节</a:t>
            </a:r>
            <a:endParaRPr kumimoji="0" lang="zh-CN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13" name="矩形 12"/>
          <p:cNvSpPr/>
          <p:nvPr/>
        </p:nvSpPr>
        <p:spPr>
          <a:xfrm rot="5400000">
            <a:off x="9547737" y="3248306"/>
            <a:ext cx="348103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Jing Dong </a:t>
            </a:r>
            <a:r>
              <a:rPr lang="en-US" altLang="zh-CN" sz="1100" spc="600" dirty="0" err="1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J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ia</a:t>
            </a:r>
            <a:r>
              <a:rPr lang="en-US" altLang="zh-CN" sz="1100" spc="600" dirty="0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 Zhuang </a:t>
            </a:r>
            <a:r>
              <a:rPr lang="en-US" altLang="zh-CN" sz="1100" spc="600" dirty="0" err="1" smtClean="0">
                <a:solidFill>
                  <a:srgbClr val="0096D5"/>
                </a:solidFill>
                <a:latin typeface="等线 Light" panose="02010600030101010101" pitchFamily="2" charset="-122"/>
                <a:ea typeface="等线 Light" panose="02010600030101010101" pitchFamily="2" charset="-122"/>
              </a:rPr>
              <a:t>Jie</a:t>
            </a:r>
            <a:endParaRPr lang="zh-CN" altLang="en-US" sz="1100" spc="600" dirty="0">
              <a:solidFill>
                <a:srgbClr val="0096D5"/>
              </a:solidFill>
              <a:latin typeface="等线 Light" panose="02010600030101010101" pitchFamily="2" charset="-122"/>
              <a:ea typeface="等线 Light" panose="02010600030101010101" pitchFamily="2" charset="-122"/>
            </a:endParaRPr>
          </a:p>
        </p:txBody>
      </p:sp>
      <p:sp>
        <p:nvSpPr>
          <p:cNvPr id="16" name="立方体 15"/>
          <p:cNvSpPr/>
          <p:nvPr/>
        </p:nvSpPr>
        <p:spPr>
          <a:xfrm>
            <a:off x="726610" y="895779"/>
            <a:ext cx="324316" cy="324316"/>
          </a:xfrm>
          <a:prstGeom prst="cube">
            <a:avLst>
              <a:gd name="adj" fmla="val 22750"/>
            </a:avLst>
          </a:prstGeom>
          <a:noFill/>
          <a:ln>
            <a:solidFill>
              <a:srgbClr val="0096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176"/>
          <p:cNvSpPr>
            <a:spLocks noChangeArrowheads="1"/>
          </p:cNvSpPr>
          <p:nvPr/>
        </p:nvSpPr>
        <p:spPr bwMode="auto">
          <a:xfrm>
            <a:off x="880893" y="1539153"/>
            <a:ext cx="6350" cy="72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28"/>
          <p:cNvSpPr>
            <a:spLocks noChangeArrowheads="1"/>
          </p:cNvSpPr>
          <p:nvPr/>
        </p:nvSpPr>
        <p:spPr bwMode="auto">
          <a:xfrm>
            <a:off x="705528" y="2462029"/>
            <a:ext cx="323807" cy="1440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案</a:t>
            </a:r>
            <a:endParaRPr lang="en-US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例</a:t>
            </a:r>
            <a:endParaRPr lang="en-US" altLang="zh-CN" sz="24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06</a:t>
            </a:r>
            <a:endParaRPr lang="zh-CN" altLang="zh-CN" sz="24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Rectangle 176"/>
          <p:cNvSpPr>
            <a:spLocks noChangeArrowheads="1"/>
          </p:cNvSpPr>
          <p:nvPr/>
        </p:nvSpPr>
        <p:spPr bwMode="auto">
          <a:xfrm>
            <a:off x="2405927" y="1138708"/>
            <a:ext cx="10800" cy="6480000"/>
          </a:xfrm>
          <a:prstGeom prst="rect">
            <a:avLst/>
          </a:prstGeom>
          <a:solidFill>
            <a:srgbClr val="DBF5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矩形 19">
            <a:hlinkClick r:id="rId4" tooltip="点击播放视频"/>
          </p:cNvPr>
          <p:cNvSpPr/>
          <p:nvPr/>
        </p:nvSpPr>
        <p:spPr>
          <a:xfrm>
            <a:off x="10699782" y="5478790"/>
            <a:ext cx="674860" cy="887401"/>
          </a:xfrm>
          <a:prstGeom prst="rect">
            <a:avLst/>
          </a:prstGeom>
          <a:solidFill>
            <a:srgbClr val="0096D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 20">
            <a:hlinkClick r:id="rId4"/>
          </p:cNvPr>
          <p:cNvSpPr/>
          <p:nvPr/>
        </p:nvSpPr>
        <p:spPr>
          <a:xfrm>
            <a:off x="10744735" y="5522494"/>
            <a:ext cx="5946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点击查看视频</a:t>
            </a:r>
          </a:p>
        </p:txBody>
      </p:sp>
      <p:sp>
        <p:nvSpPr>
          <p:cNvPr id="15" name="Rectangle 176"/>
          <p:cNvSpPr>
            <a:spLocks noChangeArrowheads="1"/>
          </p:cNvSpPr>
          <p:nvPr/>
        </p:nvSpPr>
        <p:spPr bwMode="auto">
          <a:xfrm>
            <a:off x="10709510" y="4799025"/>
            <a:ext cx="6350" cy="504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00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927" y="2858710"/>
            <a:ext cx="4302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09" name="组合 1208"/>
          <p:cNvGrpSpPr/>
          <p:nvPr/>
        </p:nvGrpSpPr>
        <p:grpSpPr>
          <a:xfrm>
            <a:off x="777649" y="647246"/>
            <a:ext cx="895351" cy="527050"/>
            <a:chOff x="792163" y="473075"/>
            <a:chExt cx="895351" cy="527050"/>
          </a:xfrm>
        </p:grpSpPr>
        <p:sp>
          <p:nvSpPr>
            <p:cNvPr id="1240" name="Freeform 177"/>
            <p:cNvSpPr>
              <a:spLocks/>
            </p:cNvSpPr>
            <p:nvPr/>
          </p:nvSpPr>
          <p:spPr bwMode="auto">
            <a:xfrm>
              <a:off x="808038" y="582613"/>
              <a:ext cx="879475" cy="319088"/>
            </a:xfrm>
            <a:custGeom>
              <a:avLst/>
              <a:gdLst>
                <a:gd name="T0" fmla="*/ 526 w 571"/>
                <a:gd name="T1" fmla="*/ 91 h 207"/>
                <a:gd name="T2" fmla="*/ 490 w 571"/>
                <a:gd name="T3" fmla="*/ 90 h 207"/>
                <a:gd name="T4" fmla="*/ 490 w 571"/>
                <a:gd name="T5" fmla="*/ 116 h 207"/>
                <a:gd name="T6" fmla="*/ 545 w 571"/>
                <a:gd name="T7" fmla="*/ 135 h 207"/>
                <a:gd name="T8" fmla="*/ 545 w 571"/>
                <a:gd name="T9" fmla="*/ 162 h 207"/>
                <a:gd name="T10" fmla="*/ 526 w 571"/>
                <a:gd name="T11" fmla="*/ 181 h 207"/>
                <a:gd name="T12" fmla="*/ 456 w 571"/>
                <a:gd name="T13" fmla="*/ 181 h 207"/>
                <a:gd name="T14" fmla="*/ 357 w 571"/>
                <a:gd name="T15" fmla="*/ 142 h 207"/>
                <a:gd name="T16" fmla="*/ 351 w 571"/>
                <a:gd name="T17" fmla="*/ 87 h 207"/>
                <a:gd name="T18" fmla="*/ 344 w 571"/>
                <a:gd name="T19" fmla="*/ 32 h 207"/>
                <a:gd name="T20" fmla="*/ 289 w 571"/>
                <a:gd name="T21" fmla="*/ 2 h 207"/>
                <a:gd name="T22" fmla="*/ 240 w 571"/>
                <a:gd name="T23" fmla="*/ 117 h 207"/>
                <a:gd name="T24" fmla="*/ 232 w 571"/>
                <a:gd name="T25" fmla="*/ 148 h 207"/>
                <a:gd name="T26" fmla="*/ 227 w 571"/>
                <a:gd name="T27" fmla="*/ 153 h 207"/>
                <a:gd name="T28" fmla="*/ 218 w 571"/>
                <a:gd name="T29" fmla="*/ 148 h 207"/>
                <a:gd name="T30" fmla="*/ 211 w 571"/>
                <a:gd name="T31" fmla="*/ 117 h 207"/>
                <a:gd name="T32" fmla="*/ 148 w 571"/>
                <a:gd name="T33" fmla="*/ 0 h 207"/>
                <a:gd name="T34" fmla="*/ 104 w 571"/>
                <a:gd name="T35" fmla="*/ 38 h 207"/>
                <a:gd name="T36" fmla="*/ 59 w 571"/>
                <a:gd name="T37" fmla="*/ 180 h 207"/>
                <a:gd name="T38" fmla="*/ 26 w 571"/>
                <a:gd name="T39" fmla="*/ 146 h 207"/>
                <a:gd name="T40" fmla="*/ 13 w 571"/>
                <a:gd name="T41" fmla="*/ 55 h 207"/>
                <a:gd name="T42" fmla="*/ 0 w 571"/>
                <a:gd name="T43" fmla="*/ 148 h 207"/>
                <a:gd name="T44" fmla="*/ 87 w 571"/>
                <a:gd name="T45" fmla="*/ 200 h 207"/>
                <a:gd name="T46" fmla="*/ 130 w 571"/>
                <a:gd name="T47" fmla="*/ 41 h 207"/>
                <a:gd name="T48" fmla="*/ 143 w 571"/>
                <a:gd name="T49" fmla="*/ 26 h 207"/>
                <a:gd name="T50" fmla="*/ 193 w 571"/>
                <a:gd name="T51" fmla="*/ 154 h 207"/>
                <a:gd name="T52" fmla="*/ 233 w 571"/>
                <a:gd name="T53" fmla="*/ 178 h 207"/>
                <a:gd name="T54" fmla="*/ 257 w 571"/>
                <a:gd name="T55" fmla="*/ 154 h 207"/>
                <a:gd name="T56" fmla="*/ 298 w 571"/>
                <a:gd name="T57" fmla="*/ 26 h 207"/>
                <a:gd name="T58" fmla="*/ 332 w 571"/>
                <a:gd name="T59" fmla="*/ 150 h 207"/>
                <a:gd name="T60" fmla="*/ 401 w 571"/>
                <a:gd name="T61" fmla="*/ 207 h 207"/>
                <a:gd name="T62" fmla="*/ 571 w 571"/>
                <a:gd name="T63" fmla="*/ 163 h 207"/>
                <a:gd name="T64" fmla="*/ 571 w 571"/>
                <a:gd name="T65" fmla="*/ 13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1" h="207">
                  <a:moveTo>
                    <a:pt x="571" y="135"/>
                  </a:moveTo>
                  <a:cubicBezTo>
                    <a:pt x="571" y="110"/>
                    <a:pt x="551" y="91"/>
                    <a:pt x="526" y="91"/>
                  </a:cubicBezTo>
                  <a:cubicBezTo>
                    <a:pt x="526" y="90"/>
                    <a:pt x="526" y="90"/>
                    <a:pt x="526" y="90"/>
                  </a:cubicBezTo>
                  <a:cubicBezTo>
                    <a:pt x="490" y="90"/>
                    <a:pt x="490" y="90"/>
                    <a:pt x="490" y="90"/>
                  </a:cubicBezTo>
                  <a:cubicBezTo>
                    <a:pt x="483" y="90"/>
                    <a:pt x="477" y="96"/>
                    <a:pt x="477" y="103"/>
                  </a:cubicBezTo>
                  <a:cubicBezTo>
                    <a:pt x="477" y="110"/>
                    <a:pt x="483" y="116"/>
                    <a:pt x="490" y="116"/>
                  </a:cubicBezTo>
                  <a:cubicBezTo>
                    <a:pt x="526" y="116"/>
                    <a:pt x="526" y="116"/>
                    <a:pt x="526" y="116"/>
                  </a:cubicBezTo>
                  <a:cubicBezTo>
                    <a:pt x="537" y="117"/>
                    <a:pt x="545" y="125"/>
                    <a:pt x="545" y="135"/>
                  </a:cubicBezTo>
                  <a:cubicBezTo>
                    <a:pt x="545" y="135"/>
                    <a:pt x="545" y="135"/>
                    <a:pt x="545" y="135"/>
                  </a:cubicBezTo>
                  <a:cubicBezTo>
                    <a:pt x="545" y="162"/>
                    <a:pt x="545" y="162"/>
                    <a:pt x="545" y="162"/>
                  </a:cubicBezTo>
                  <a:cubicBezTo>
                    <a:pt x="545" y="162"/>
                    <a:pt x="545" y="162"/>
                    <a:pt x="545" y="162"/>
                  </a:cubicBezTo>
                  <a:cubicBezTo>
                    <a:pt x="545" y="172"/>
                    <a:pt x="537" y="181"/>
                    <a:pt x="526" y="181"/>
                  </a:cubicBezTo>
                  <a:cubicBezTo>
                    <a:pt x="526" y="181"/>
                    <a:pt x="526" y="181"/>
                    <a:pt x="526" y="181"/>
                  </a:cubicBezTo>
                  <a:cubicBezTo>
                    <a:pt x="456" y="181"/>
                    <a:pt x="456" y="181"/>
                    <a:pt x="456" y="181"/>
                  </a:cubicBezTo>
                  <a:cubicBezTo>
                    <a:pt x="401" y="181"/>
                    <a:pt x="401" y="181"/>
                    <a:pt x="401" y="181"/>
                  </a:cubicBezTo>
                  <a:cubicBezTo>
                    <a:pt x="379" y="181"/>
                    <a:pt x="360" y="164"/>
                    <a:pt x="357" y="142"/>
                  </a:cubicBezTo>
                  <a:cubicBezTo>
                    <a:pt x="357" y="142"/>
                    <a:pt x="357" y="142"/>
                    <a:pt x="357" y="142"/>
                  </a:cubicBezTo>
                  <a:cubicBezTo>
                    <a:pt x="351" y="87"/>
                    <a:pt x="351" y="87"/>
                    <a:pt x="351" y="87"/>
                  </a:cubicBezTo>
                  <a:cubicBezTo>
                    <a:pt x="346" y="38"/>
                    <a:pt x="346" y="38"/>
                    <a:pt x="346" y="38"/>
                  </a:cubicBezTo>
                  <a:cubicBezTo>
                    <a:pt x="345" y="37"/>
                    <a:pt x="344" y="33"/>
                    <a:pt x="344" y="32"/>
                  </a:cubicBezTo>
                  <a:cubicBezTo>
                    <a:pt x="339" y="13"/>
                    <a:pt x="323" y="0"/>
                    <a:pt x="303" y="0"/>
                  </a:cubicBezTo>
                  <a:cubicBezTo>
                    <a:pt x="298" y="0"/>
                    <a:pt x="293" y="1"/>
                    <a:pt x="289" y="2"/>
                  </a:cubicBezTo>
                  <a:cubicBezTo>
                    <a:pt x="274" y="7"/>
                    <a:pt x="263" y="20"/>
                    <a:pt x="260" y="36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1" y="151"/>
                    <a:pt x="229" y="152"/>
                    <a:pt x="227" y="153"/>
                  </a:cubicBezTo>
                  <a:cubicBezTo>
                    <a:pt x="223" y="154"/>
                    <a:pt x="219" y="152"/>
                    <a:pt x="218" y="148"/>
                  </a:cubicBezTo>
                  <a:cubicBezTo>
                    <a:pt x="218" y="148"/>
                    <a:pt x="218" y="148"/>
                    <a:pt x="218" y="148"/>
                  </a:cubicBezTo>
                  <a:cubicBezTo>
                    <a:pt x="219" y="151"/>
                    <a:pt x="219" y="151"/>
                    <a:pt x="219" y="151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189" y="32"/>
                    <a:pt x="189" y="32"/>
                    <a:pt x="189" y="32"/>
                  </a:cubicBezTo>
                  <a:cubicBezTo>
                    <a:pt x="184" y="13"/>
                    <a:pt x="168" y="0"/>
                    <a:pt x="148" y="0"/>
                  </a:cubicBezTo>
                  <a:cubicBezTo>
                    <a:pt x="143" y="0"/>
                    <a:pt x="139" y="0"/>
                    <a:pt x="134" y="2"/>
                  </a:cubicBezTo>
                  <a:cubicBezTo>
                    <a:pt x="118" y="7"/>
                    <a:pt x="106" y="21"/>
                    <a:pt x="104" y="38"/>
                  </a:cubicBezTo>
                  <a:cubicBezTo>
                    <a:pt x="92" y="147"/>
                    <a:pt x="92" y="147"/>
                    <a:pt x="92" y="147"/>
                  </a:cubicBezTo>
                  <a:cubicBezTo>
                    <a:pt x="91" y="165"/>
                    <a:pt x="78" y="180"/>
                    <a:pt x="59" y="180"/>
                  </a:cubicBezTo>
                  <a:cubicBezTo>
                    <a:pt x="41" y="180"/>
                    <a:pt x="26" y="165"/>
                    <a:pt x="26" y="147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1"/>
                    <a:pt x="20" y="55"/>
                    <a:pt x="13" y="55"/>
                  </a:cubicBezTo>
                  <a:cubicBezTo>
                    <a:pt x="6" y="55"/>
                    <a:pt x="0" y="61"/>
                    <a:pt x="0" y="6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80"/>
                    <a:pt x="27" y="207"/>
                    <a:pt x="59" y="207"/>
                  </a:cubicBezTo>
                  <a:cubicBezTo>
                    <a:pt x="69" y="207"/>
                    <a:pt x="78" y="204"/>
                    <a:pt x="87" y="200"/>
                  </a:cubicBezTo>
                  <a:cubicBezTo>
                    <a:pt x="102" y="192"/>
                    <a:pt x="114" y="176"/>
                    <a:pt x="117" y="158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34"/>
                    <a:pt x="136" y="28"/>
                    <a:pt x="143" y="26"/>
                  </a:cubicBezTo>
                  <a:cubicBezTo>
                    <a:pt x="153" y="24"/>
                    <a:pt x="162" y="29"/>
                    <a:pt x="165" y="38"/>
                  </a:cubicBezTo>
                  <a:cubicBezTo>
                    <a:pt x="193" y="154"/>
                    <a:pt x="193" y="154"/>
                    <a:pt x="193" y="154"/>
                  </a:cubicBezTo>
                  <a:cubicBezTo>
                    <a:pt x="194" y="155"/>
                    <a:pt x="194" y="156"/>
                    <a:pt x="194" y="157"/>
                  </a:cubicBezTo>
                  <a:cubicBezTo>
                    <a:pt x="200" y="173"/>
                    <a:pt x="217" y="182"/>
                    <a:pt x="233" y="178"/>
                  </a:cubicBezTo>
                  <a:cubicBezTo>
                    <a:pt x="244" y="175"/>
                    <a:pt x="252" y="168"/>
                    <a:pt x="256" y="157"/>
                  </a:cubicBezTo>
                  <a:cubicBezTo>
                    <a:pt x="256" y="156"/>
                    <a:pt x="257" y="155"/>
                    <a:pt x="257" y="154"/>
                  </a:cubicBezTo>
                  <a:cubicBezTo>
                    <a:pt x="286" y="38"/>
                    <a:pt x="286" y="38"/>
                    <a:pt x="286" y="38"/>
                  </a:cubicBezTo>
                  <a:cubicBezTo>
                    <a:pt x="288" y="32"/>
                    <a:pt x="292" y="28"/>
                    <a:pt x="298" y="26"/>
                  </a:cubicBezTo>
                  <a:cubicBezTo>
                    <a:pt x="307" y="24"/>
                    <a:pt x="317" y="29"/>
                    <a:pt x="319" y="38"/>
                  </a:cubicBezTo>
                  <a:cubicBezTo>
                    <a:pt x="332" y="150"/>
                    <a:pt x="332" y="150"/>
                    <a:pt x="332" y="150"/>
                  </a:cubicBezTo>
                  <a:cubicBezTo>
                    <a:pt x="338" y="179"/>
                    <a:pt x="361" y="201"/>
                    <a:pt x="390" y="206"/>
                  </a:cubicBezTo>
                  <a:cubicBezTo>
                    <a:pt x="394" y="207"/>
                    <a:pt x="397" y="207"/>
                    <a:pt x="401" y="207"/>
                  </a:cubicBezTo>
                  <a:cubicBezTo>
                    <a:pt x="526" y="207"/>
                    <a:pt x="526" y="207"/>
                    <a:pt x="526" y="207"/>
                  </a:cubicBezTo>
                  <a:cubicBezTo>
                    <a:pt x="551" y="207"/>
                    <a:pt x="571" y="187"/>
                    <a:pt x="571" y="163"/>
                  </a:cubicBezTo>
                  <a:cubicBezTo>
                    <a:pt x="571" y="163"/>
                    <a:pt x="571" y="163"/>
                    <a:pt x="571" y="163"/>
                  </a:cubicBezTo>
                  <a:lnTo>
                    <a:pt x="571" y="135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178"/>
            <p:cNvSpPr>
              <a:spLocks/>
            </p:cNvSpPr>
            <p:nvPr/>
          </p:nvSpPr>
          <p:spPr bwMode="auto">
            <a:xfrm>
              <a:off x="792163" y="473075"/>
              <a:ext cx="96838" cy="173038"/>
            </a:xfrm>
            <a:custGeom>
              <a:avLst/>
              <a:gdLst>
                <a:gd name="T0" fmla="*/ 47 w 63"/>
                <a:gd name="T1" fmla="*/ 85 h 112"/>
                <a:gd name="T2" fmla="*/ 49 w 63"/>
                <a:gd name="T3" fmla="*/ 68 h 112"/>
                <a:gd name="T4" fmla="*/ 63 w 63"/>
                <a:gd name="T5" fmla="*/ 61 h 112"/>
                <a:gd name="T6" fmla="*/ 47 w 63"/>
                <a:gd name="T7" fmla="*/ 67 h 112"/>
                <a:gd name="T8" fmla="*/ 47 w 63"/>
                <a:gd name="T9" fmla="*/ 67 h 112"/>
                <a:gd name="T10" fmla="*/ 38 w 63"/>
                <a:gd name="T11" fmla="*/ 84 h 112"/>
                <a:gd name="T12" fmla="*/ 37 w 63"/>
                <a:gd name="T13" fmla="*/ 89 h 112"/>
                <a:gd name="T14" fmla="*/ 35 w 63"/>
                <a:gd name="T15" fmla="*/ 92 h 112"/>
                <a:gd name="T16" fmla="*/ 28 w 63"/>
                <a:gd name="T17" fmla="*/ 95 h 112"/>
                <a:gd name="T18" fmla="*/ 18 w 63"/>
                <a:gd name="T19" fmla="*/ 90 h 112"/>
                <a:gd name="T20" fmla="*/ 19 w 63"/>
                <a:gd name="T21" fmla="*/ 78 h 112"/>
                <a:gd name="T22" fmla="*/ 19 w 63"/>
                <a:gd name="T23" fmla="*/ 78 h 112"/>
                <a:gd name="T24" fmla="*/ 30 w 63"/>
                <a:gd name="T25" fmla="*/ 67 h 112"/>
                <a:gd name="T26" fmla="*/ 46 w 63"/>
                <a:gd name="T27" fmla="*/ 33 h 112"/>
                <a:gd name="T28" fmla="*/ 36 w 63"/>
                <a:gd name="T29" fmla="*/ 0 h 112"/>
                <a:gd name="T30" fmla="*/ 40 w 63"/>
                <a:gd name="T31" fmla="*/ 38 h 112"/>
                <a:gd name="T32" fmla="*/ 17 w 63"/>
                <a:gd name="T33" fmla="*/ 64 h 112"/>
                <a:gd name="T34" fmla="*/ 9 w 63"/>
                <a:gd name="T35" fmla="*/ 35 h 112"/>
                <a:gd name="T36" fmla="*/ 9 w 63"/>
                <a:gd name="T37" fmla="*/ 35 h 112"/>
                <a:gd name="T38" fmla="*/ 13 w 63"/>
                <a:gd name="T39" fmla="*/ 52 h 112"/>
                <a:gd name="T40" fmla="*/ 7 w 63"/>
                <a:gd name="T41" fmla="*/ 68 h 112"/>
                <a:gd name="T42" fmla="*/ 7 w 63"/>
                <a:gd name="T43" fmla="*/ 68 h 112"/>
                <a:gd name="T44" fmla="*/ 0 w 63"/>
                <a:gd name="T45" fmla="*/ 86 h 112"/>
                <a:gd name="T46" fmla="*/ 8 w 63"/>
                <a:gd name="T47" fmla="*/ 104 h 112"/>
                <a:gd name="T48" fmla="*/ 24 w 63"/>
                <a:gd name="T49" fmla="*/ 111 h 112"/>
                <a:gd name="T50" fmla="*/ 43 w 63"/>
                <a:gd name="T51" fmla="*/ 106 h 112"/>
                <a:gd name="T52" fmla="*/ 48 w 63"/>
                <a:gd name="T53" fmla="*/ 96 h 112"/>
                <a:gd name="T54" fmla="*/ 49 w 63"/>
                <a:gd name="T55" fmla="*/ 91 h 112"/>
                <a:gd name="T56" fmla="*/ 48 w 63"/>
                <a:gd name="T57" fmla="*/ 88 h 112"/>
                <a:gd name="T58" fmla="*/ 48 w 63"/>
                <a:gd name="T59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112">
                  <a:moveTo>
                    <a:pt x="47" y="85"/>
                  </a:moveTo>
                  <a:cubicBezTo>
                    <a:pt x="45" y="80"/>
                    <a:pt x="46" y="73"/>
                    <a:pt x="49" y="68"/>
                  </a:cubicBezTo>
                  <a:cubicBezTo>
                    <a:pt x="53" y="64"/>
                    <a:pt x="57" y="61"/>
                    <a:pt x="63" y="61"/>
                  </a:cubicBezTo>
                  <a:cubicBezTo>
                    <a:pt x="57" y="61"/>
                    <a:pt x="51" y="64"/>
                    <a:pt x="47" y="67"/>
                  </a:cubicBezTo>
                  <a:cubicBezTo>
                    <a:pt x="44" y="70"/>
                    <a:pt x="51" y="64"/>
                    <a:pt x="47" y="67"/>
                  </a:cubicBezTo>
                  <a:cubicBezTo>
                    <a:pt x="42" y="72"/>
                    <a:pt x="39" y="78"/>
                    <a:pt x="38" y="84"/>
                  </a:cubicBezTo>
                  <a:cubicBezTo>
                    <a:pt x="38" y="86"/>
                    <a:pt x="37" y="87"/>
                    <a:pt x="37" y="89"/>
                  </a:cubicBezTo>
                  <a:cubicBezTo>
                    <a:pt x="36" y="90"/>
                    <a:pt x="36" y="91"/>
                    <a:pt x="35" y="92"/>
                  </a:cubicBezTo>
                  <a:cubicBezTo>
                    <a:pt x="33" y="94"/>
                    <a:pt x="31" y="95"/>
                    <a:pt x="28" y="95"/>
                  </a:cubicBezTo>
                  <a:cubicBezTo>
                    <a:pt x="24" y="96"/>
                    <a:pt x="20" y="94"/>
                    <a:pt x="18" y="90"/>
                  </a:cubicBezTo>
                  <a:cubicBezTo>
                    <a:pt x="16" y="87"/>
                    <a:pt x="16" y="82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2" y="74"/>
                    <a:pt x="26" y="70"/>
                    <a:pt x="30" y="67"/>
                  </a:cubicBezTo>
                  <a:cubicBezTo>
                    <a:pt x="40" y="58"/>
                    <a:pt x="46" y="46"/>
                    <a:pt x="46" y="33"/>
                  </a:cubicBezTo>
                  <a:cubicBezTo>
                    <a:pt x="47" y="21"/>
                    <a:pt x="43" y="9"/>
                    <a:pt x="36" y="0"/>
                  </a:cubicBezTo>
                  <a:cubicBezTo>
                    <a:pt x="42" y="12"/>
                    <a:pt x="44" y="25"/>
                    <a:pt x="40" y="38"/>
                  </a:cubicBezTo>
                  <a:cubicBezTo>
                    <a:pt x="36" y="49"/>
                    <a:pt x="28" y="58"/>
                    <a:pt x="17" y="64"/>
                  </a:cubicBezTo>
                  <a:cubicBezTo>
                    <a:pt x="18" y="54"/>
                    <a:pt x="15" y="43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2" y="40"/>
                    <a:pt x="14" y="46"/>
                    <a:pt x="13" y="52"/>
                  </a:cubicBezTo>
                  <a:cubicBezTo>
                    <a:pt x="13" y="58"/>
                    <a:pt x="11" y="63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2" y="73"/>
                    <a:pt x="0" y="80"/>
                    <a:pt x="0" y="86"/>
                  </a:cubicBezTo>
                  <a:cubicBezTo>
                    <a:pt x="1" y="93"/>
                    <a:pt x="4" y="99"/>
                    <a:pt x="8" y="104"/>
                  </a:cubicBezTo>
                  <a:cubicBezTo>
                    <a:pt x="13" y="108"/>
                    <a:pt x="18" y="111"/>
                    <a:pt x="24" y="111"/>
                  </a:cubicBezTo>
                  <a:cubicBezTo>
                    <a:pt x="31" y="112"/>
                    <a:pt x="38" y="110"/>
                    <a:pt x="43" y="106"/>
                  </a:cubicBezTo>
                  <a:cubicBezTo>
                    <a:pt x="45" y="103"/>
                    <a:pt x="47" y="100"/>
                    <a:pt x="48" y="96"/>
                  </a:cubicBezTo>
                  <a:cubicBezTo>
                    <a:pt x="49" y="95"/>
                    <a:pt x="49" y="93"/>
                    <a:pt x="49" y="91"/>
                  </a:cubicBezTo>
                  <a:cubicBezTo>
                    <a:pt x="49" y="90"/>
                    <a:pt x="49" y="89"/>
                    <a:pt x="48" y="88"/>
                  </a:cubicBezTo>
                  <a:cubicBezTo>
                    <a:pt x="48" y="87"/>
                    <a:pt x="48" y="87"/>
                    <a:pt x="48" y="86"/>
                  </a:cubicBezTo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179"/>
            <p:cNvSpPr>
              <a:spLocks noChangeArrowheads="1"/>
            </p:cNvSpPr>
            <p:nvPr/>
          </p:nvSpPr>
          <p:spPr bwMode="auto">
            <a:xfrm>
              <a:off x="808038" y="927100"/>
              <a:ext cx="11113" cy="730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180"/>
            <p:cNvSpPr>
              <a:spLocks/>
            </p:cNvSpPr>
            <p:nvPr/>
          </p:nvSpPr>
          <p:spPr bwMode="auto">
            <a:xfrm>
              <a:off x="838201" y="927100"/>
              <a:ext cx="107950" cy="73025"/>
            </a:xfrm>
            <a:custGeom>
              <a:avLst/>
              <a:gdLst>
                <a:gd name="T0" fmla="*/ 8 w 70"/>
                <a:gd name="T1" fmla="*/ 8 h 47"/>
                <a:gd name="T2" fmla="*/ 8 w 70"/>
                <a:gd name="T3" fmla="*/ 47 h 47"/>
                <a:gd name="T4" fmla="*/ 0 w 70"/>
                <a:gd name="T5" fmla="*/ 47 h 47"/>
                <a:gd name="T6" fmla="*/ 0 w 70"/>
                <a:gd name="T7" fmla="*/ 0 h 47"/>
                <a:gd name="T8" fmla="*/ 7 w 70"/>
                <a:gd name="T9" fmla="*/ 0 h 47"/>
                <a:gd name="T10" fmla="*/ 13 w 70"/>
                <a:gd name="T11" fmla="*/ 3 h 47"/>
                <a:gd name="T12" fmla="*/ 35 w 70"/>
                <a:gd name="T13" fmla="*/ 30 h 47"/>
                <a:gd name="T14" fmla="*/ 58 w 70"/>
                <a:gd name="T15" fmla="*/ 3 h 47"/>
                <a:gd name="T16" fmla="*/ 63 w 70"/>
                <a:gd name="T17" fmla="*/ 0 h 47"/>
                <a:gd name="T18" fmla="*/ 70 w 70"/>
                <a:gd name="T19" fmla="*/ 0 h 47"/>
                <a:gd name="T20" fmla="*/ 70 w 70"/>
                <a:gd name="T21" fmla="*/ 47 h 47"/>
                <a:gd name="T22" fmla="*/ 63 w 70"/>
                <a:gd name="T23" fmla="*/ 47 h 47"/>
                <a:gd name="T24" fmla="*/ 63 w 70"/>
                <a:gd name="T25" fmla="*/ 8 h 47"/>
                <a:gd name="T26" fmla="*/ 38 w 70"/>
                <a:gd name="T27" fmla="*/ 37 h 47"/>
                <a:gd name="T28" fmla="*/ 32 w 70"/>
                <a:gd name="T29" fmla="*/ 37 h 47"/>
                <a:gd name="T30" fmla="*/ 8 w 70"/>
                <a:gd name="T3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7">
                  <a:moveTo>
                    <a:pt x="8" y="8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0"/>
                    <a:pt x="12" y="1"/>
                    <a:pt x="13" y="3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9" y="1"/>
                    <a:pt x="60" y="0"/>
                    <a:pt x="63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2" y="37"/>
                    <a:pt x="32" y="37"/>
                    <a:pt x="32" y="37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181"/>
            <p:cNvSpPr>
              <a:spLocks/>
            </p:cNvSpPr>
            <p:nvPr/>
          </p:nvSpPr>
          <p:spPr bwMode="auto">
            <a:xfrm>
              <a:off x="963613" y="927100"/>
              <a:ext cx="92075" cy="73025"/>
            </a:xfrm>
            <a:custGeom>
              <a:avLst/>
              <a:gdLst>
                <a:gd name="T0" fmla="*/ 60 w 60"/>
                <a:gd name="T1" fmla="*/ 23 h 47"/>
                <a:gd name="T2" fmla="*/ 60 w 60"/>
                <a:gd name="T3" fmla="*/ 47 h 47"/>
                <a:gd name="T4" fmla="*/ 22 w 60"/>
                <a:gd name="T5" fmla="*/ 47 h 47"/>
                <a:gd name="T6" fmla="*/ 0 w 60"/>
                <a:gd name="T7" fmla="*/ 24 h 47"/>
                <a:gd name="T8" fmla="*/ 22 w 60"/>
                <a:gd name="T9" fmla="*/ 0 h 47"/>
                <a:gd name="T10" fmla="*/ 59 w 60"/>
                <a:gd name="T11" fmla="*/ 0 h 47"/>
                <a:gd name="T12" fmla="*/ 59 w 60"/>
                <a:gd name="T13" fmla="*/ 7 h 47"/>
                <a:gd name="T14" fmla="*/ 22 w 60"/>
                <a:gd name="T15" fmla="*/ 7 h 47"/>
                <a:gd name="T16" fmla="*/ 7 w 60"/>
                <a:gd name="T17" fmla="*/ 24 h 47"/>
                <a:gd name="T18" fmla="*/ 22 w 60"/>
                <a:gd name="T19" fmla="*/ 40 h 47"/>
                <a:gd name="T20" fmla="*/ 52 w 60"/>
                <a:gd name="T21" fmla="*/ 40 h 47"/>
                <a:gd name="T22" fmla="*/ 52 w 60"/>
                <a:gd name="T23" fmla="*/ 23 h 47"/>
                <a:gd name="T24" fmla="*/ 60 w 60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47">
                  <a:moveTo>
                    <a:pt x="60" y="23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0" y="7"/>
                    <a:pt x="7" y="13"/>
                    <a:pt x="7" y="24"/>
                  </a:cubicBezTo>
                  <a:cubicBezTo>
                    <a:pt x="7" y="34"/>
                    <a:pt x="10" y="40"/>
                    <a:pt x="2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23"/>
                    <a:pt x="52" y="23"/>
                    <a:pt x="52" y="23"/>
                  </a:cubicBezTo>
                  <a:lnTo>
                    <a:pt x="60" y="23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182"/>
            <p:cNvSpPr>
              <a:spLocks noChangeArrowheads="1"/>
            </p:cNvSpPr>
            <p:nvPr/>
          </p:nvSpPr>
          <p:spPr bwMode="auto">
            <a:xfrm>
              <a:off x="1071563" y="958850"/>
              <a:ext cx="39688" cy="95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183"/>
            <p:cNvSpPr>
              <a:spLocks noEditPoints="1"/>
            </p:cNvSpPr>
            <p:nvPr/>
          </p:nvSpPr>
          <p:spPr bwMode="auto">
            <a:xfrm>
              <a:off x="1130301" y="927100"/>
              <a:ext cx="93663" cy="73025"/>
            </a:xfrm>
            <a:custGeom>
              <a:avLst/>
              <a:gdLst>
                <a:gd name="T0" fmla="*/ 0 w 61"/>
                <a:gd name="T1" fmla="*/ 0 h 47"/>
                <a:gd name="T2" fmla="*/ 39 w 61"/>
                <a:gd name="T3" fmla="*/ 0 h 47"/>
                <a:gd name="T4" fmla="*/ 61 w 61"/>
                <a:gd name="T5" fmla="*/ 24 h 47"/>
                <a:gd name="T6" fmla="*/ 39 w 61"/>
                <a:gd name="T7" fmla="*/ 47 h 47"/>
                <a:gd name="T8" fmla="*/ 0 w 61"/>
                <a:gd name="T9" fmla="*/ 47 h 47"/>
                <a:gd name="T10" fmla="*/ 0 w 61"/>
                <a:gd name="T11" fmla="*/ 0 h 47"/>
                <a:gd name="T12" fmla="*/ 39 w 61"/>
                <a:gd name="T13" fmla="*/ 7 h 47"/>
                <a:gd name="T14" fmla="*/ 8 w 61"/>
                <a:gd name="T15" fmla="*/ 7 h 47"/>
                <a:gd name="T16" fmla="*/ 8 w 61"/>
                <a:gd name="T17" fmla="*/ 40 h 47"/>
                <a:gd name="T18" fmla="*/ 39 w 61"/>
                <a:gd name="T19" fmla="*/ 40 h 47"/>
                <a:gd name="T20" fmla="*/ 54 w 61"/>
                <a:gd name="T21" fmla="*/ 24 h 47"/>
                <a:gd name="T22" fmla="*/ 39 w 61"/>
                <a:gd name="T23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1" h="47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55" y="0"/>
                    <a:pt x="61" y="8"/>
                    <a:pt x="61" y="24"/>
                  </a:cubicBezTo>
                  <a:cubicBezTo>
                    <a:pt x="61" y="39"/>
                    <a:pt x="55" y="47"/>
                    <a:pt x="39" y="47"/>
                  </a:cubicBezTo>
                  <a:cubicBezTo>
                    <a:pt x="0" y="47"/>
                    <a:pt x="0" y="47"/>
                    <a:pt x="0" y="47"/>
                  </a:cubicBezTo>
                  <a:lnTo>
                    <a:pt x="0" y="0"/>
                  </a:lnTo>
                  <a:close/>
                  <a:moveTo>
                    <a:pt x="39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51" y="40"/>
                    <a:pt x="54" y="34"/>
                    <a:pt x="54" y="24"/>
                  </a:cubicBezTo>
                  <a:cubicBezTo>
                    <a:pt x="54" y="13"/>
                    <a:pt x="51" y="7"/>
                    <a:pt x="39" y="7"/>
                  </a:cubicBez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184"/>
            <p:cNvSpPr>
              <a:spLocks/>
            </p:cNvSpPr>
            <p:nvPr/>
          </p:nvSpPr>
          <p:spPr bwMode="auto">
            <a:xfrm>
              <a:off x="1236663" y="927100"/>
              <a:ext cx="92075" cy="73025"/>
            </a:xfrm>
            <a:custGeom>
              <a:avLst/>
              <a:gdLst>
                <a:gd name="T0" fmla="*/ 22 w 59"/>
                <a:gd name="T1" fmla="*/ 7 h 47"/>
                <a:gd name="T2" fmla="*/ 7 w 59"/>
                <a:gd name="T3" fmla="*/ 20 h 47"/>
                <a:gd name="T4" fmla="*/ 58 w 59"/>
                <a:gd name="T5" fmla="*/ 20 h 47"/>
                <a:gd name="T6" fmla="*/ 58 w 59"/>
                <a:gd name="T7" fmla="*/ 27 h 47"/>
                <a:gd name="T8" fmla="*/ 7 w 59"/>
                <a:gd name="T9" fmla="*/ 27 h 47"/>
                <a:gd name="T10" fmla="*/ 22 w 59"/>
                <a:gd name="T11" fmla="*/ 40 h 47"/>
                <a:gd name="T12" fmla="*/ 59 w 59"/>
                <a:gd name="T13" fmla="*/ 40 h 47"/>
                <a:gd name="T14" fmla="*/ 59 w 59"/>
                <a:gd name="T15" fmla="*/ 47 h 47"/>
                <a:gd name="T16" fmla="*/ 22 w 59"/>
                <a:gd name="T17" fmla="*/ 47 h 47"/>
                <a:gd name="T18" fmla="*/ 0 w 59"/>
                <a:gd name="T19" fmla="*/ 24 h 47"/>
                <a:gd name="T20" fmla="*/ 22 w 59"/>
                <a:gd name="T21" fmla="*/ 0 h 47"/>
                <a:gd name="T22" fmla="*/ 59 w 59"/>
                <a:gd name="T23" fmla="*/ 0 h 47"/>
                <a:gd name="T24" fmla="*/ 59 w 59"/>
                <a:gd name="T25" fmla="*/ 7 h 47"/>
                <a:gd name="T26" fmla="*/ 22 w 59"/>
                <a:gd name="T27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47">
                  <a:moveTo>
                    <a:pt x="22" y="7"/>
                  </a:moveTo>
                  <a:cubicBezTo>
                    <a:pt x="12" y="7"/>
                    <a:pt x="8" y="12"/>
                    <a:pt x="7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36"/>
                    <a:pt x="12" y="40"/>
                    <a:pt x="2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85"/>
            <p:cNvSpPr>
              <a:spLocks/>
            </p:cNvSpPr>
            <p:nvPr/>
          </p:nvSpPr>
          <p:spPr bwMode="auto">
            <a:xfrm>
              <a:off x="1341438" y="927100"/>
              <a:ext cx="92075" cy="73025"/>
            </a:xfrm>
            <a:custGeom>
              <a:avLst/>
              <a:gdLst>
                <a:gd name="T0" fmla="*/ 41 w 59"/>
                <a:gd name="T1" fmla="*/ 40 h 47"/>
                <a:gd name="T2" fmla="*/ 51 w 59"/>
                <a:gd name="T3" fmla="*/ 34 h 47"/>
                <a:gd name="T4" fmla="*/ 40 w 59"/>
                <a:gd name="T5" fmla="*/ 28 h 47"/>
                <a:gd name="T6" fmla="*/ 17 w 59"/>
                <a:gd name="T7" fmla="*/ 26 h 47"/>
                <a:gd name="T8" fmla="*/ 0 w 59"/>
                <a:gd name="T9" fmla="*/ 13 h 47"/>
                <a:gd name="T10" fmla="*/ 17 w 59"/>
                <a:gd name="T11" fmla="*/ 0 h 47"/>
                <a:gd name="T12" fmla="*/ 56 w 59"/>
                <a:gd name="T13" fmla="*/ 0 h 47"/>
                <a:gd name="T14" fmla="*/ 56 w 59"/>
                <a:gd name="T15" fmla="*/ 7 h 47"/>
                <a:gd name="T16" fmla="*/ 17 w 59"/>
                <a:gd name="T17" fmla="*/ 7 h 47"/>
                <a:gd name="T18" fmla="*/ 8 w 59"/>
                <a:gd name="T19" fmla="*/ 13 h 47"/>
                <a:gd name="T20" fmla="*/ 19 w 59"/>
                <a:gd name="T21" fmla="*/ 19 h 47"/>
                <a:gd name="T22" fmla="*/ 41 w 59"/>
                <a:gd name="T23" fmla="*/ 21 h 47"/>
                <a:gd name="T24" fmla="*/ 59 w 59"/>
                <a:gd name="T25" fmla="*/ 34 h 47"/>
                <a:gd name="T26" fmla="*/ 41 w 59"/>
                <a:gd name="T27" fmla="*/ 47 h 47"/>
                <a:gd name="T28" fmla="*/ 0 w 59"/>
                <a:gd name="T29" fmla="*/ 47 h 47"/>
                <a:gd name="T30" fmla="*/ 0 w 59"/>
                <a:gd name="T31" fmla="*/ 40 h 47"/>
                <a:gd name="T32" fmla="*/ 41 w 59"/>
                <a:gd name="T33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47">
                  <a:moveTo>
                    <a:pt x="41" y="40"/>
                  </a:moveTo>
                  <a:cubicBezTo>
                    <a:pt x="48" y="40"/>
                    <a:pt x="51" y="38"/>
                    <a:pt x="51" y="34"/>
                  </a:cubicBezTo>
                  <a:cubicBezTo>
                    <a:pt x="51" y="30"/>
                    <a:pt x="48" y="28"/>
                    <a:pt x="40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6" y="25"/>
                    <a:pt x="0" y="21"/>
                    <a:pt x="0" y="13"/>
                  </a:cubicBezTo>
                  <a:cubicBezTo>
                    <a:pt x="0" y="4"/>
                    <a:pt x="8" y="0"/>
                    <a:pt x="1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7"/>
                    <a:pt x="8" y="9"/>
                    <a:pt x="8" y="13"/>
                  </a:cubicBezTo>
                  <a:cubicBezTo>
                    <a:pt x="8" y="16"/>
                    <a:pt x="10" y="18"/>
                    <a:pt x="19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52" y="21"/>
                    <a:pt x="59" y="25"/>
                    <a:pt x="59" y="34"/>
                  </a:cubicBezTo>
                  <a:cubicBezTo>
                    <a:pt x="59" y="42"/>
                    <a:pt x="54" y="47"/>
                    <a:pt x="41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1" y="40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Rectangle 186"/>
            <p:cNvSpPr>
              <a:spLocks noChangeArrowheads="1"/>
            </p:cNvSpPr>
            <p:nvPr/>
          </p:nvSpPr>
          <p:spPr bwMode="auto">
            <a:xfrm>
              <a:off x="1446213" y="927100"/>
              <a:ext cx="12700" cy="73025"/>
            </a:xfrm>
            <a:prstGeom prst="rect">
              <a:avLst/>
            </a:pr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Freeform 187"/>
            <p:cNvSpPr>
              <a:spLocks/>
            </p:cNvSpPr>
            <p:nvPr/>
          </p:nvSpPr>
          <p:spPr bwMode="auto">
            <a:xfrm>
              <a:off x="1474788" y="927100"/>
              <a:ext cx="92075" cy="73025"/>
            </a:xfrm>
            <a:custGeom>
              <a:avLst/>
              <a:gdLst>
                <a:gd name="T0" fmla="*/ 60 w 60"/>
                <a:gd name="T1" fmla="*/ 23 h 47"/>
                <a:gd name="T2" fmla="*/ 60 w 60"/>
                <a:gd name="T3" fmla="*/ 47 h 47"/>
                <a:gd name="T4" fmla="*/ 23 w 60"/>
                <a:gd name="T5" fmla="*/ 47 h 47"/>
                <a:gd name="T6" fmla="*/ 0 w 60"/>
                <a:gd name="T7" fmla="*/ 24 h 47"/>
                <a:gd name="T8" fmla="*/ 23 w 60"/>
                <a:gd name="T9" fmla="*/ 0 h 47"/>
                <a:gd name="T10" fmla="*/ 60 w 60"/>
                <a:gd name="T11" fmla="*/ 0 h 47"/>
                <a:gd name="T12" fmla="*/ 60 w 60"/>
                <a:gd name="T13" fmla="*/ 7 h 47"/>
                <a:gd name="T14" fmla="*/ 23 w 60"/>
                <a:gd name="T15" fmla="*/ 7 h 47"/>
                <a:gd name="T16" fmla="*/ 8 w 60"/>
                <a:gd name="T17" fmla="*/ 24 h 47"/>
                <a:gd name="T18" fmla="*/ 23 w 60"/>
                <a:gd name="T19" fmla="*/ 40 h 47"/>
                <a:gd name="T20" fmla="*/ 53 w 60"/>
                <a:gd name="T21" fmla="*/ 40 h 47"/>
                <a:gd name="T22" fmla="*/ 53 w 60"/>
                <a:gd name="T23" fmla="*/ 23 h 47"/>
                <a:gd name="T24" fmla="*/ 60 w 60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47">
                  <a:moveTo>
                    <a:pt x="60" y="23"/>
                  </a:moveTo>
                  <a:cubicBezTo>
                    <a:pt x="60" y="47"/>
                    <a:pt x="60" y="47"/>
                    <a:pt x="60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6" y="47"/>
                    <a:pt x="0" y="39"/>
                    <a:pt x="0" y="24"/>
                  </a:cubicBezTo>
                  <a:cubicBezTo>
                    <a:pt x="0" y="8"/>
                    <a:pt x="6" y="0"/>
                    <a:pt x="23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11" y="7"/>
                    <a:pt x="8" y="13"/>
                    <a:pt x="8" y="24"/>
                  </a:cubicBezTo>
                  <a:cubicBezTo>
                    <a:pt x="8" y="34"/>
                    <a:pt x="11" y="40"/>
                    <a:pt x="2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23"/>
                    <a:pt x="53" y="23"/>
                    <a:pt x="53" y="23"/>
                  </a:cubicBezTo>
                  <a:lnTo>
                    <a:pt x="60" y="23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88"/>
            <p:cNvSpPr>
              <a:spLocks/>
            </p:cNvSpPr>
            <p:nvPr/>
          </p:nvSpPr>
          <p:spPr bwMode="auto">
            <a:xfrm>
              <a:off x="1585913" y="927100"/>
              <a:ext cx="93663" cy="73025"/>
            </a:xfrm>
            <a:custGeom>
              <a:avLst/>
              <a:gdLst>
                <a:gd name="T0" fmla="*/ 7 w 61"/>
                <a:gd name="T1" fmla="*/ 47 h 47"/>
                <a:gd name="T2" fmla="*/ 0 w 61"/>
                <a:gd name="T3" fmla="*/ 47 h 47"/>
                <a:gd name="T4" fmla="*/ 0 w 61"/>
                <a:gd name="T5" fmla="*/ 0 h 47"/>
                <a:gd name="T6" fmla="*/ 5 w 61"/>
                <a:gd name="T7" fmla="*/ 0 h 47"/>
                <a:gd name="T8" fmla="*/ 33 w 61"/>
                <a:gd name="T9" fmla="*/ 21 h 47"/>
                <a:gd name="T10" fmla="*/ 53 w 61"/>
                <a:gd name="T11" fmla="*/ 40 h 47"/>
                <a:gd name="T12" fmla="*/ 53 w 61"/>
                <a:gd name="T13" fmla="*/ 40 h 47"/>
                <a:gd name="T14" fmla="*/ 53 w 61"/>
                <a:gd name="T15" fmla="*/ 0 h 47"/>
                <a:gd name="T16" fmla="*/ 61 w 61"/>
                <a:gd name="T17" fmla="*/ 0 h 47"/>
                <a:gd name="T18" fmla="*/ 61 w 61"/>
                <a:gd name="T19" fmla="*/ 47 h 47"/>
                <a:gd name="T20" fmla="*/ 55 w 61"/>
                <a:gd name="T21" fmla="*/ 47 h 47"/>
                <a:gd name="T22" fmla="*/ 27 w 61"/>
                <a:gd name="T23" fmla="*/ 26 h 47"/>
                <a:gd name="T24" fmla="*/ 8 w 61"/>
                <a:gd name="T25" fmla="*/ 8 h 47"/>
                <a:gd name="T26" fmla="*/ 7 w 61"/>
                <a:gd name="T27" fmla="*/ 8 h 47"/>
                <a:gd name="T28" fmla="*/ 7 w 61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47">
                  <a:moveTo>
                    <a:pt x="7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7" y="0"/>
                    <a:pt x="21" y="4"/>
                    <a:pt x="33" y="21"/>
                  </a:cubicBezTo>
                  <a:cubicBezTo>
                    <a:pt x="46" y="38"/>
                    <a:pt x="47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44" y="47"/>
                    <a:pt x="41" y="43"/>
                    <a:pt x="27" y="26"/>
                  </a:cubicBezTo>
                  <a:cubicBezTo>
                    <a:pt x="15" y="9"/>
                    <a:pt x="14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7" y="47"/>
                  </a:ln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89"/>
            <p:cNvSpPr>
              <a:spLocks/>
            </p:cNvSpPr>
            <p:nvPr/>
          </p:nvSpPr>
          <p:spPr bwMode="auto">
            <a:xfrm>
              <a:off x="1438276" y="582613"/>
              <a:ext cx="249238" cy="244475"/>
            </a:xfrm>
            <a:custGeom>
              <a:avLst/>
              <a:gdLst>
                <a:gd name="T0" fmla="*/ 149 w 162"/>
                <a:gd name="T1" fmla="*/ 0 h 159"/>
                <a:gd name="T2" fmla="*/ 149 w 162"/>
                <a:gd name="T3" fmla="*/ 0 h 159"/>
                <a:gd name="T4" fmla="*/ 149 w 162"/>
                <a:gd name="T5" fmla="*/ 0 h 159"/>
                <a:gd name="T6" fmla="*/ 44 w 162"/>
                <a:gd name="T7" fmla="*/ 0 h 159"/>
                <a:gd name="T8" fmla="*/ 44 w 162"/>
                <a:gd name="T9" fmla="*/ 0 h 159"/>
                <a:gd name="T10" fmla="*/ 0 w 162"/>
                <a:gd name="T11" fmla="*/ 44 h 159"/>
                <a:gd name="T12" fmla="*/ 0 w 162"/>
                <a:gd name="T13" fmla="*/ 147 h 159"/>
                <a:gd name="T14" fmla="*/ 0 w 162"/>
                <a:gd name="T15" fmla="*/ 147 h 159"/>
                <a:gd name="T16" fmla="*/ 13 w 162"/>
                <a:gd name="T17" fmla="*/ 159 h 159"/>
                <a:gd name="T18" fmla="*/ 25 w 162"/>
                <a:gd name="T19" fmla="*/ 147 h 159"/>
                <a:gd name="T20" fmla="*/ 25 w 162"/>
                <a:gd name="T21" fmla="*/ 147 h 159"/>
                <a:gd name="T22" fmla="*/ 25 w 162"/>
                <a:gd name="T23" fmla="*/ 44 h 159"/>
                <a:gd name="T24" fmla="*/ 25 w 162"/>
                <a:gd name="T25" fmla="*/ 44 h 159"/>
                <a:gd name="T26" fmla="*/ 44 w 162"/>
                <a:gd name="T27" fmla="*/ 25 h 159"/>
                <a:gd name="T28" fmla="*/ 44 w 162"/>
                <a:gd name="T29" fmla="*/ 25 h 159"/>
                <a:gd name="T30" fmla="*/ 149 w 162"/>
                <a:gd name="T31" fmla="*/ 25 h 159"/>
                <a:gd name="T32" fmla="*/ 149 w 162"/>
                <a:gd name="T33" fmla="*/ 25 h 159"/>
                <a:gd name="T34" fmla="*/ 149 w 162"/>
                <a:gd name="T35" fmla="*/ 25 h 159"/>
                <a:gd name="T36" fmla="*/ 162 w 162"/>
                <a:gd name="T37" fmla="*/ 13 h 159"/>
                <a:gd name="T38" fmla="*/ 149 w 162"/>
                <a:gd name="T3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2" h="159">
                  <a:moveTo>
                    <a:pt x="14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" y="154"/>
                    <a:pt x="6" y="159"/>
                    <a:pt x="13" y="159"/>
                  </a:cubicBezTo>
                  <a:cubicBezTo>
                    <a:pt x="19" y="159"/>
                    <a:pt x="24" y="154"/>
                    <a:pt x="25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34"/>
                    <a:pt x="34" y="26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56" y="25"/>
                    <a:pt x="162" y="20"/>
                    <a:pt x="162" y="13"/>
                  </a:cubicBezTo>
                  <a:cubicBezTo>
                    <a:pt x="162" y="5"/>
                    <a:pt x="156" y="0"/>
                    <a:pt x="149" y="0"/>
                  </a:cubicBezTo>
                  <a:close/>
                </a:path>
              </a:pathLst>
            </a:custGeom>
            <a:solidFill>
              <a:srgbClr val="2F95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矩形 222"/>
          <p:cNvSpPr/>
          <p:nvPr/>
        </p:nvSpPr>
        <p:spPr>
          <a:xfrm>
            <a:off x="1693713" y="2853645"/>
            <a:ext cx="578347" cy="302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期</a:t>
            </a: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待</a:t>
            </a:r>
            <a:endParaRPr lang="en-US" altLang="zh-CN" sz="2000" kern="1600" spc="1200" dirty="0" smtClean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 smtClean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与您</a:t>
            </a:r>
            <a:endParaRPr lang="zh-CN" altLang="en-US" sz="2000" kern="1600" spc="1200" dirty="0">
              <a:solidFill>
                <a:srgbClr val="0096D5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共</a:t>
            </a: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创</a:t>
            </a: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价</a:t>
            </a:r>
          </a:p>
          <a:p>
            <a:pPr algn="ctr">
              <a:lnSpc>
                <a:spcPct val="120000"/>
              </a:lnSpc>
            </a:pPr>
            <a:r>
              <a:rPr lang="zh-CN" altLang="en-US" sz="2000" kern="1600" spc="1200" dirty="0">
                <a:solidFill>
                  <a:srgbClr val="0096D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值</a:t>
            </a:r>
          </a:p>
        </p:txBody>
      </p:sp>
      <p:grpSp>
        <p:nvGrpSpPr>
          <p:cNvPr id="3" name="组 2"/>
          <p:cNvGrpSpPr/>
          <p:nvPr/>
        </p:nvGrpSpPr>
        <p:grpSpPr>
          <a:xfrm>
            <a:off x="5846164" y="6035502"/>
            <a:ext cx="6777636" cy="562308"/>
            <a:chOff x="2981362" y="5797823"/>
            <a:chExt cx="9642438" cy="799987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1362" y="6394084"/>
              <a:ext cx="4607257" cy="203726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6431" y="5797823"/>
              <a:ext cx="1449325" cy="145594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2486" y="6178554"/>
              <a:ext cx="2491314" cy="222803"/>
            </a:xfrm>
            <a:prstGeom prst="rect">
              <a:avLst/>
            </a:prstGeom>
          </p:spPr>
        </p:pic>
      </p:grpSp>
      <p:sp>
        <p:nvSpPr>
          <p:cNvPr id="42" name="Rectangle 28"/>
          <p:cNvSpPr>
            <a:spLocks noChangeArrowheads="1"/>
          </p:cNvSpPr>
          <p:nvPr/>
        </p:nvSpPr>
        <p:spPr bwMode="auto">
          <a:xfrm>
            <a:off x="918121" y="1628886"/>
            <a:ext cx="564257" cy="3520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4400" b="0" i="0" u="none" strike="noStrike" cap="none" normalizeH="0" baseline="0" dirty="0" smtClean="0">
                <a:ln>
                  <a:noFill/>
                </a:ln>
                <a:solidFill>
                  <a:srgbClr val="0096D5"/>
                </a:solidFill>
                <a:effectLst/>
                <a:latin typeface="造字工房雅圆（非商用）常规体" pitchFamily="50" charset="-122"/>
                <a:ea typeface="造字工房雅圆（非商用）常规体" pitchFamily="50" charset="-122"/>
              </a:rPr>
              <a:t>创</a:t>
            </a:r>
            <a:endParaRPr kumimoji="0" lang="en-US" altLang="zh-CN" sz="4400" b="0" i="0" u="none" strike="noStrike" cap="none" normalizeH="0" baseline="0" dirty="0" smtClean="0">
              <a:ln>
                <a:noFill/>
              </a:ln>
              <a:solidFill>
                <a:srgbClr val="0096D5"/>
              </a:solidFill>
              <a:effectLst/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4400" dirty="0" smtClean="0">
                <a:solidFill>
                  <a:srgbClr val="0096D5"/>
                </a:solidFill>
                <a:latin typeface="造字工房雅圆（非商用）常规体" pitchFamily="50" charset="-122"/>
                <a:ea typeface="造字工房雅圆（非商用）常规体" pitchFamily="50" charset="-122"/>
              </a:rPr>
              <a:t>设</a:t>
            </a:r>
            <a:endParaRPr lang="en-US" altLang="zh-CN" sz="4400" dirty="0" smtClean="0">
              <a:solidFill>
                <a:srgbClr val="0096D5"/>
              </a:solidFill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4400" dirty="0" smtClean="0">
                <a:solidFill>
                  <a:srgbClr val="0096D5"/>
                </a:solidFill>
                <a:latin typeface="造字工房雅圆（非商用）常规体" pitchFamily="50" charset="-122"/>
                <a:ea typeface="造字工房雅圆（非商用）常规体" pitchFamily="50" charset="-122"/>
              </a:rPr>
              <a:t>意</a:t>
            </a:r>
            <a:endParaRPr lang="en-US" altLang="zh-CN" sz="4400" dirty="0" smtClean="0">
              <a:solidFill>
                <a:srgbClr val="0096D5"/>
              </a:solidFill>
              <a:latin typeface="造字工房雅圆（非商用）常规体" pitchFamily="50" charset="-122"/>
              <a:ea typeface="造字工房雅圆（非商用）常规体" pitchFamily="50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4400" dirty="0" smtClean="0">
                <a:solidFill>
                  <a:srgbClr val="0096D5"/>
                </a:solidFill>
                <a:latin typeface="造字工房雅圆（非商用）常规体" pitchFamily="50" charset="-122"/>
                <a:ea typeface="造字工房雅圆（非商用）常规体" pitchFamily="50" charset="-122"/>
              </a:rPr>
              <a:t>象</a:t>
            </a:r>
            <a:endParaRPr lang="en-US" altLang="zh-CN" sz="4400" dirty="0" smtClean="0">
              <a:solidFill>
                <a:srgbClr val="0096D5"/>
              </a:solidFill>
              <a:latin typeface="造字工房雅圆（非商用）常规体" pitchFamily="50" charset="-122"/>
              <a:ea typeface="造字工房雅圆（非商用）常规体" pitchFamily="50" charset="-122"/>
            </a:endParaRPr>
          </a:p>
        </p:txBody>
      </p:sp>
      <p:sp>
        <p:nvSpPr>
          <p:cNvPr id="43" name="Rectangle 176"/>
          <p:cNvSpPr>
            <a:spLocks noChangeArrowheads="1"/>
          </p:cNvSpPr>
          <p:nvPr/>
        </p:nvSpPr>
        <p:spPr bwMode="auto">
          <a:xfrm>
            <a:off x="1910998" y="2402172"/>
            <a:ext cx="6350" cy="360000"/>
          </a:xfrm>
          <a:prstGeom prst="rect">
            <a:avLst/>
          </a:prstGeom>
          <a:solidFill>
            <a:srgbClr val="2F95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2595756" y="1109719"/>
            <a:ext cx="8641042" cy="46385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 16"/>
          <p:cNvGrpSpPr/>
          <p:nvPr/>
        </p:nvGrpSpPr>
        <p:grpSpPr>
          <a:xfrm>
            <a:off x="3875590" y="2071607"/>
            <a:ext cx="6081374" cy="2714786"/>
            <a:chOff x="3935510" y="2071607"/>
            <a:chExt cx="6081374" cy="2714786"/>
          </a:xfrm>
        </p:grpSpPr>
        <p:grpSp>
          <p:nvGrpSpPr>
            <p:cNvPr id="15" name="组 14"/>
            <p:cNvGrpSpPr/>
            <p:nvPr/>
          </p:nvGrpSpPr>
          <p:grpSpPr>
            <a:xfrm>
              <a:off x="3935510" y="2071607"/>
              <a:ext cx="6081374" cy="2714786"/>
              <a:chOff x="4128440" y="2136934"/>
              <a:chExt cx="6081374" cy="2714786"/>
            </a:xfrm>
          </p:grpSpPr>
          <p:grpSp>
            <p:nvGrpSpPr>
              <p:cNvPr id="14" name="组 13"/>
              <p:cNvGrpSpPr/>
              <p:nvPr/>
            </p:nvGrpSpPr>
            <p:grpSpPr>
              <a:xfrm>
                <a:off x="7656547" y="2136934"/>
                <a:ext cx="2553267" cy="2714786"/>
                <a:chOff x="7656547" y="2136934"/>
                <a:chExt cx="2553267" cy="2714786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7656547" y="4463922"/>
                  <a:ext cx="2553267" cy="3877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600" dirty="0" smtClean="0">
                      <a:solidFill>
                        <a:srgbClr val="0096D5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Tel/</a:t>
                  </a:r>
                  <a:r>
                    <a:rPr lang="en-US" altLang="zh-CN" sz="1600" dirty="0" err="1" smtClean="0">
                      <a:solidFill>
                        <a:srgbClr val="0096D5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Wechat</a:t>
                  </a:r>
                  <a:r>
                    <a:rPr lang="zh-CN" altLang="en-US" sz="1600" dirty="0" smtClean="0">
                      <a:solidFill>
                        <a:srgbClr val="0096D5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：</a:t>
                  </a:r>
                  <a:r>
                    <a:rPr lang="is-IS" altLang="zh-CN" sz="1600" dirty="0" smtClean="0">
                      <a:solidFill>
                        <a:srgbClr val="0096D5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18234040098</a:t>
                  </a:r>
                  <a:endParaRPr lang="zh-CN" altLang="en-US" sz="1600" dirty="0">
                    <a:solidFill>
                      <a:srgbClr val="0096D5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814830" y="2136934"/>
                  <a:ext cx="2236701" cy="2236701"/>
                </a:xfrm>
                <a:prstGeom prst="rect">
                  <a:avLst/>
                </a:prstGeom>
              </p:spPr>
            </p:pic>
          </p:grpSp>
          <p:sp>
            <p:nvSpPr>
              <p:cNvPr id="39" name="矩形 38"/>
              <p:cNvSpPr/>
              <p:nvPr/>
            </p:nvSpPr>
            <p:spPr>
              <a:xfrm>
                <a:off x="4128440" y="4473444"/>
                <a:ext cx="2553267" cy="3687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rgbClr val="0096D5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QQ</a:t>
                </a:r>
                <a:r>
                  <a:rPr lang="zh-CN" altLang="en-US" sz="1600" dirty="0">
                    <a:solidFill>
                      <a:srgbClr val="0096D5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：</a:t>
                </a:r>
                <a:r>
                  <a:rPr lang="is-IS" altLang="zh-CN" sz="1600" dirty="0">
                    <a:solidFill>
                      <a:srgbClr val="0096D5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466278783</a:t>
                </a:r>
                <a:endParaRPr lang="zh-CN" altLang="en-US" sz="1600" dirty="0">
                  <a:solidFill>
                    <a:srgbClr val="0096D5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90090" y="2071607"/>
              <a:ext cx="2240404" cy="2240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208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3418</TotalTime>
  <Words>790</Words>
  <Application>Microsoft Office PowerPoint</Application>
  <PresentationFormat>宽屏</PresentationFormat>
  <Paragraphs>133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DengXian</vt:lpstr>
      <vt:lpstr>等线</vt:lpstr>
      <vt:lpstr>等线 Light</vt:lpstr>
      <vt:lpstr>宋体</vt:lpstr>
      <vt:lpstr>造字工房雅圆（非商用）常规体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jian rong;创设意象</dc:creator>
  <cp:keywords>www.51pptmoban.com</cp:keywords>
  <cp:lastModifiedBy>YANGS</cp:lastModifiedBy>
  <cp:revision>96</cp:revision>
  <cp:lastPrinted>2017-10-13T05:51:27Z</cp:lastPrinted>
  <dcterms:created xsi:type="dcterms:W3CDTF">2017-10-12T08:32:01Z</dcterms:created>
  <dcterms:modified xsi:type="dcterms:W3CDTF">2017-10-16T14:26:35Z</dcterms:modified>
</cp:coreProperties>
</file>