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7" r:id="rId1"/>
  </p:sldMasterIdLst>
  <p:notesMasterIdLst>
    <p:notesMasterId r:id="rId33"/>
  </p:notesMasterIdLst>
  <p:handoutMasterIdLst>
    <p:handoutMasterId r:id="rId34"/>
  </p:handoutMasterIdLst>
  <p:sldIdLst>
    <p:sldId id="619" r:id="rId2"/>
    <p:sldId id="620" r:id="rId3"/>
    <p:sldId id="580" r:id="rId4"/>
    <p:sldId id="581" r:id="rId5"/>
    <p:sldId id="584" r:id="rId6"/>
    <p:sldId id="590" r:id="rId7"/>
    <p:sldId id="631" r:id="rId8"/>
    <p:sldId id="528" r:id="rId9"/>
    <p:sldId id="587" r:id="rId10"/>
    <p:sldId id="622" r:id="rId11"/>
    <p:sldId id="598" r:id="rId12"/>
    <p:sldId id="603" r:id="rId13"/>
    <p:sldId id="611" r:id="rId14"/>
    <p:sldId id="632" r:id="rId15"/>
    <p:sldId id="591" r:id="rId16"/>
    <p:sldId id="593" r:id="rId17"/>
    <p:sldId id="629" r:id="rId18"/>
    <p:sldId id="605" r:id="rId19"/>
    <p:sldId id="635" r:id="rId20"/>
    <p:sldId id="617" r:id="rId21"/>
    <p:sldId id="634" r:id="rId22"/>
    <p:sldId id="610" r:id="rId23"/>
    <p:sldId id="638" r:id="rId24"/>
    <p:sldId id="616" r:id="rId25"/>
    <p:sldId id="637" r:id="rId26"/>
    <p:sldId id="623" r:id="rId27"/>
    <p:sldId id="615" r:id="rId28"/>
    <p:sldId id="636" r:id="rId29"/>
    <p:sldId id="613" r:id="rId30"/>
    <p:sldId id="614" r:id="rId31"/>
    <p:sldId id="639" r:id="rId32"/>
  </p:sldIdLst>
  <p:sldSz cx="9145588" cy="5145088"/>
  <p:notesSz cx="6858000" cy="9144000"/>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2244">
          <p15:clr>
            <a:srgbClr val="A4A3A4"/>
          </p15:clr>
        </p15:guide>
        <p15:guide id="2" pos="26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25" d="100"/>
          <a:sy n="125" d="100"/>
        </p:scale>
        <p:origin x="294" y="312"/>
      </p:cViewPr>
      <p:guideLst>
        <p:guide orient="horz" pos="2244"/>
        <p:guide pos="2688"/>
      </p:guideLst>
    </p:cSldViewPr>
  </p:slideViewPr>
  <p:notesTextViewPr>
    <p:cViewPr>
      <p:scale>
        <a:sx n="50" d="100"/>
        <a:sy n="50" d="100"/>
      </p:scale>
      <p:origin x="0" y="0"/>
    </p:cViewPr>
  </p:notesTextViewPr>
  <p:sorterViewPr>
    <p:cViewPr varScale="1">
      <p:scale>
        <a:sx n="1" d="1"/>
        <a:sy n="1" d="1"/>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t>2023/10/30</a:t>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t>‹#›</a:t>
            </a:fld>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微软雅黑" panose="020B0503020204020204"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微软雅黑" panose="020B0503020204020204" pitchFamily="34"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24465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845505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424690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971344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1797301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04358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2156217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193691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2013358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904444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561482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214304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531600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078875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453528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034458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dir="rd"/>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10/30/2023</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58" r:id="rId12"/>
  </p:sldLayoutIdLst>
  <p:transition spd="slow">
    <p:cover dir="rd"/>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600994" y="3410744"/>
            <a:ext cx="5961046" cy="276999"/>
            <a:chOff x="2002264" y="3416364"/>
            <a:chExt cx="8187473" cy="369218"/>
          </a:xfrm>
        </p:grpSpPr>
        <p:sp>
          <p:nvSpPr>
            <p:cNvPr id="12" name="矩形 17"/>
            <p:cNvSpPr>
              <a:spLocks noChangeArrowheads="1"/>
            </p:cNvSpPr>
            <p:nvPr/>
          </p:nvSpPr>
          <p:spPr bwMode="auto">
            <a:xfrm>
              <a:off x="3898035" y="3416364"/>
              <a:ext cx="4395930"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200" b="0" dirty="0">
                  <a:solidFill>
                    <a:prstClr val="white"/>
                  </a:solidFill>
                  <a:latin typeface="微软雅黑" panose="020B0503020204020204" pitchFamily="34" charset="-122"/>
                  <a:ea typeface="微软雅黑" panose="020B0503020204020204" pitchFamily="34" charset="-122"/>
                </a:rPr>
                <a:t>我们为你节省时间</a:t>
              </a: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grpSp>
        <p:nvGrpSpPr>
          <p:cNvPr id="22" name="组合 21"/>
          <p:cNvGrpSpPr/>
          <p:nvPr/>
        </p:nvGrpSpPr>
        <p:grpSpPr>
          <a:xfrm>
            <a:off x="2871413" y="1392632"/>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3" name="组合 22"/>
          <p:cNvGrpSpPr/>
          <p:nvPr/>
        </p:nvGrpSpPr>
        <p:grpSpPr>
          <a:xfrm>
            <a:off x="3887400" y="1392632"/>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4" name="组合 23"/>
          <p:cNvGrpSpPr/>
          <p:nvPr/>
        </p:nvGrpSpPr>
        <p:grpSpPr>
          <a:xfrm>
            <a:off x="4903387" y="1392632"/>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6" name="Freeform 24"/>
              <p:cNvSpPr>
                <a:spLocks/>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5" name="组合 24"/>
          <p:cNvGrpSpPr/>
          <p:nvPr/>
        </p:nvGrpSpPr>
        <p:grpSpPr>
          <a:xfrm>
            <a:off x="5919375" y="1392632"/>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 name="组合 1"/>
          <p:cNvGrpSpPr/>
          <p:nvPr/>
        </p:nvGrpSpPr>
        <p:grpSpPr>
          <a:xfrm>
            <a:off x="1076316" y="2357348"/>
            <a:ext cx="7004040" cy="927892"/>
            <a:chOff x="1562866" y="1644652"/>
            <a:chExt cx="7004040" cy="927892"/>
          </a:xfrm>
        </p:grpSpPr>
        <p:grpSp>
          <p:nvGrpSpPr>
            <p:cNvPr id="4" name="组合 3"/>
            <p:cNvGrpSpPr/>
            <p:nvPr/>
          </p:nvGrpSpPr>
          <p:grpSpPr>
            <a:xfrm>
              <a:off x="1562866" y="1649164"/>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商</a:t>
                </a:r>
              </a:p>
            </p:txBody>
          </p:sp>
        </p:grpSp>
        <p:grpSp>
          <p:nvGrpSpPr>
            <p:cNvPr id="13" name="组合 12"/>
            <p:cNvGrpSpPr/>
            <p:nvPr/>
          </p:nvGrpSpPr>
          <p:grpSpPr>
            <a:xfrm>
              <a:off x="2600033" y="1644652"/>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业</a:t>
                </a:r>
              </a:p>
            </p:txBody>
          </p:sp>
        </p:grpSp>
        <p:grpSp>
          <p:nvGrpSpPr>
            <p:cNvPr id="18" name="组合 17"/>
            <p:cNvGrpSpPr/>
            <p:nvPr/>
          </p:nvGrpSpPr>
          <p:grpSpPr>
            <a:xfrm>
              <a:off x="3643750" y="1646908"/>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策</a:t>
                </a:r>
              </a:p>
            </p:txBody>
          </p:sp>
        </p:grpSp>
        <p:grpSp>
          <p:nvGrpSpPr>
            <p:cNvPr id="19" name="组合 18"/>
            <p:cNvGrpSpPr/>
            <p:nvPr/>
          </p:nvGrpSpPr>
          <p:grpSpPr>
            <a:xfrm>
              <a:off x="4683932" y="1646908"/>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划</a:t>
                </a:r>
              </a:p>
            </p:txBody>
          </p:sp>
        </p:grpSp>
        <p:grpSp>
          <p:nvGrpSpPr>
            <p:cNvPr id="20" name="组合 19"/>
            <p:cNvGrpSpPr/>
            <p:nvPr/>
          </p:nvGrpSpPr>
          <p:grpSpPr>
            <a:xfrm>
              <a:off x="5731184" y="1646908"/>
              <a:ext cx="793712" cy="916656"/>
              <a:chOff x="5731184" y="1351088"/>
              <a:chExt cx="793712" cy="916656"/>
            </a:xfrm>
          </p:grpSpPr>
          <p:sp>
            <p:nvSpPr>
              <p:cNvPr id="95" name="Freeform 27"/>
              <p:cNvSpPr>
                <a:spLocks/>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计</a:t>
                </a:r>
              </a:p>
            </p:txBody>
          </p:sp>
        </p:grpSp>
        <p:grpSp>
          <p:nvGrpSpPr>
            <p:cNvPr id="21" name="组合 20"/>
            <p:cNvGrpSpPr/>
            <p:nvPr/>
          </p:nvGrpSpPr>
          <p:grpSpPr>
            <a:xfrm>
              <a:off x="6759606" y="1646908"/>
              <a:ext cx="793712" cy="916656"/>
              <a:chOff x="6759606" y="1351088"/>
              <a:chExt cx="793712" cy="916656"/>
            </a:xfrm>
          </p:grpSpPr>
          <p:sp>
            <p:nvSpPr>
              <p:cNvPr id="98"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划</a:t>
                </a:r>
              </a:p>
            </p:txBody>
          </p:sp>
        </p:grpSp>
        <p:grpSp>
          <p:nvGrpSpPr>
            <p:cNvPr id="62" name="组合 61"/>
            <p:cNvGrpSpPr/>
            <p:nvPr/>
          </p:nvGrpSpPr>
          <p:grpSpPr>
            <a:xfrm>
              <a:off x="7773194" y="1655888"/>
              <a:ext cx="793712" cy="916656"/>
              <a:chOff x="6759606" y="1351088"/>
              <a:chExt cx="793712" cy="916656"/>
            </a:xfrm>
          </p:grpSpPr>
          <p:sp>
            <p:nvSpPr>
              <p:cNvPr id="63"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书</a:t>
                </a:r>
              </a:p>
            </p:txBody>
          </p:sp>
        </p:grpSp>
      </p:grpSp>
    </p:spTree>
    <p:extLst>
      <p:ext uri="{BB962C8B-B14F-4D97-AF65-F5344CB8AC3E}">
        <p14:creationId xmlns:p14="http://schemas.microsoft.com/office/powerpoint/2010/main" val="31111082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90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900"/>
                                        <p:tgtEl>
                                          <p:spTgt spid="46"/>
                                        </p:tgtEl>
                                      </p:cBhvr>
                                    </p:animEffect>
                                  </p:childTnLst>
                                </p:cTn>
                              </p:par>
                            </p:childTnLst>
                          </p:cTn>
                        </p:par>
                        <p:par>
                          <p:cTn id="8" fill="hold">
                            <p:stCondLst>
                              <p:cond delay="18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600"/>
                                        <p:tgtEl>
                                          <p:spTgt spid="22"/>
                                        </p:tgtEl>
                                      </p:cBhvr>
                                    </p:animEffect>
                                    <p:anim calcmode="lin" valueType="num">
                                      <p:cBhvr>
                                        <p:cTn id="12" dur="600" fill="hold"/>
                                        <p:tgtEl>
                                          <p:spTgt spid="22"/>
                                        </p:tgtEl>
                                        <p:attrNameLst>
                                          <p:attrName>ppt_x</p:attrName>
                                        </p:attrNameLst>
                                      </p:cBhvr>
                                      <p:tavLst>
                                        <p:tav tm="0">
                                          <p:val>
                                            <p:strVal val="#ppt_x"/>
                                          </p:val>
                                        </p:tav>
                                        <p:tav tm="100000">
                                          <p:val>
                                            <p:strVal val="#ppt_x"/>
                                          </p:val>
                                        </p:tav>
                                      </p:tavLst>
                                    </p:anim>
                                    <p:anim calcmode="lin" valueType="num">
                                      <p:cBhvr>
                                        <p:cTn id="13" dur="6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4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700"/>
                                        <p:tgtEl>
                                          <p:spTgt spid="23"/>
                                        </p:tgtEl>
                                      </p:cBhvr>
                                    </p:animEffect>
                                    <p:anim calcmode="lin" valueType="num">
                                      <p:cBhvr>
                                        <p:cTn id="18" dur="700" fill="hold"/>
                                        <p:tgtEl>
                                          <p:spTgt spid="23"/>
                                        </p:tgtEl>
                                        <p:attrNameLst>
                                          <p:attrName>ppt_x</p:attrName>
                                        </p:attrNameLst>
                                      </p:cBhvr>
                                      <p:tavLst>
                                        <p:tav tm="0">
                                          <p:val>
                                            <p:strVal val="#ppt_x"/>
                                          </p:val>
                                        </p:tav>
                                        <p:tav tm="100000">
                                          <p:val>
                                            <p:strVal val="#ppt_x"/>
                                          </p:val>
                                        </p:tav>
                                      </p:tavLst>
                                    </p:anim>
                                    <p:anim calcmode="lin" valueType="num">
                                      <p:cBhvr>
                                        <p:cTn id="19" dur="7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31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700"/>
                                        <p:tgtEl>
                                          <p:spTgt spid="24"/>
                                        </p:tgtEl>
                                      </p:cBhvr>
                                    </p:animEffect>
                                    <p:anim calcmode="lin" valueType="num">
                                      <p:cBhvr>
                                        <p:cTn id="24" dur="700" fill="hold"/>
                                        <p:tgtEl>
                                          <p:spTgt spid="24"/>
                                        </p:tgtEl>
                                        <p:attrNameLst>
                                          <p:attrName>ppt_x</p:attrName>
                                        </p:attrNameLst>
                                      </p:cBhvr>
                                      <p:tavLst>
                                        <p:tav tm="0">
                                          <p:val>
                                            <p:strVal val="#ppt_x"/>
                                          </p:val>
                                        </p:tav>
                                        <p:tav tm="100000">
                                          <p:val>
                                            <p:strVal val="#ppt_x"/>
                                          </p:val>
                                        </p:tav>
                                      </p:tavLst>
                                    </p:anim>
                                    <p:anim calcmode="lin" valueType="num">
                                      <p:cBhvr>
                                        <p:cTn id="25" dur="7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38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800"/>
                                        <p:tgtEl>
                                          <p:spTgt spid="25"/>
                                        </p:tgtEl>
                                      </p:cBhvr>
                                    </p:animEffect>
                                    <p:anim calcmode="lin" valueType="num">
                                      <p:cBhvr>
                                        <p:cTn id="30" dur="800" fill="hold"/>
                                        <p:tgtEl>
                                          <p:spTgt spid="25"/>
                                        </p:tgtEl>
                                        <p:attrNameLst>
                                          <p:attrName>ppt_x</p:attrName>
                                        </p:attrNameLst>
                                      </p:cBhvr>
                                      <p:tavLst>
                                        <p:tav tm="0">
                                          <p:val>
                                            <p:strVal val="#ppt_x"/>
                                          </p:val>
                                        </p:tav>
                                        <p:tav tm="100000">
                                          <p:val>
                                            <p:strVal val="#ppt_x"/>
                                          </p:val>
                                        </p:tav>
                                      </p:tavLst>
                                    </p:anim>
                                    <p:anim calcmode="lin" valueType="num">
                                      <p:cBhvr>
                                        <p:cTn id="31"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6" name="组合 55"/>
          <p:cNvGrpSpPr/>
          <p:nvPr/>
        </p:nvGrpSpPr>
        <p:grpSpPr>
          <a:xfrm>
            <a:off x="903371" y="249943"/>
            <a:ext cx="2831223"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574523"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827405"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p>
        </p:txBody>
      </p:sp>
      <p:sp>
        <p:nvSpPr>
          <p:cNvPr id="66"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8" name="组合 17"/>
          <p:cNvGrpSpPr/>
          <p:nvPr/>
        </p:nvGrpSpPr>
        <p:grpSpPr>
          <a:xfrm>
            <a:off x="838994" y="1290926"/>
            <a:ext cx="1656913" cy="2196018"/>
            <a:chOff x="838994" y="1290926"/>
            <a:chExt cx="1656913" cy="2196018"/>
          </a:xfrm>
        </p:grpSpPr>
        <p:sp>
          <p:nvSpPr>
            <p:cNvPr id="2" name="Freeform 9"/>
            <p:cNvSpPr>
              <a:spLocks noEditPoints="1"/>
            </p:cNvSpPr>
            <p:nvPr/>
          </p:nvSpPr>
          <p:spPr bwMode="auto">
            <a:xfrm>
              <a:off x="838994"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 name="椭圆 2"/>
            <p:cNvSpPr/>
            <p:nvPr/>
          </p:nvSpPr>
          <p:spPr>
            <a:xfrm>
              <a:off x="1005463"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5838" y="1290926"/>
              <a:ext cx="76891" cy="552293"/>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847283" y="1290926"/>
              <a:ext cx="76891" cy="552293"/>
            </a:xfrm>
            <a:prstGeom prst="rect">
              <a:avLst/>
            </a:prstGeom>
          </p:spPr>
        </p:pic>
        <p:sp>
          <p:nvSpPr>
            <p:cNvPr id="6" name="矩形 5"/>
            <p:cNvSpPr/>
            <p:nvPr/>
          </p:nvSpPr>
          <p:spPr>
            <a:xfrm>
              <a:off x="1512728"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7" name="椭圆 66"/>
            <p:cNvSpPr/>
            <p:nvPr/>
          </p:nvSpPr>
          <p:spPr>
            <a:xfrm>
              <a:off x="1053457" y="2074406"/>
              <a:ext cx="1219891" cy="1219889"/>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819711" y="1290926"/>
            <a:ext cx="1656913" cy="2196018"/>
            <a:chOff x="2819711" y="1290926"/>
            <a:chExt cx="1656913" cy="2196018"/>
          </a:xfrm>
        </p:grpSpPr>
        <p:sp>
          <p:nvSpPr>
            <p:cNvPr id="36" name="Freeform 9"/>
            <p:cNvSpPr>
              <a:spLocks noEditPoints="1"/>
            </p:cNvSpPr>
            <p:nvPr/>
          </p:nvSpPr>
          <p:spPr bwMode="auto">
            <a:xfrm>
              <a:off x="2819711"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7" name="椭圆 36"/>
            <p:cNvSpPr/>
            <p:nvPr/>
          </p:nvSpPr>
          <p:spPr>
            <a:xfrm>
              <a:off x="2986180"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38" name="图片 3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16555" y="1290926"/>
              <a:ext cx="76891" cy="552293"/>
            </a:xfrm>
            <a:prstGeom prst="rect">
              <a:avLst/>
            </a:prstGeom>
          </p:spPr>
        </p:pic>
        <p:pic>
          <p:nvPicPr>
            <p:cNvPr id="39" name="图片 3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3828000" y="1290926"/>
              <a:ext cx="76891" cy="552293"/>
            </a:xfrm>
            <a:prstGeom prst="rect">
              <a:avLst/>
            </a:prstGeom>
          </p:spPr>
        </p:pic>
        <p:sp>
          <p:nvSpPr>
            <p:cNvPr id="40" name="矩形 39"/>
            <p:cNvSpPr/>
            <p:nvPr/>
          </p:nvSpPr>
          <p:spPr>
            <a:xfrm>
              <a:off x="3493445"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8" name="椭圆 67"/>
            <p:cNvSpPr/>
            <p:nvPr/>
          </p:nvSpPr>
          <p:spPr>
            <a:xfrm>
              <a:off x="3038221" y="2063291"/>
              <a:ext cx="1219891" cy="1219889"/>
            </a:xfrm>
            <a:prstGeom prst="ellipse">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752178" y="1290926"/>
            <a:ext cx="1656913" cy="2196018"/>
            <a:chOff x="4752178" y="1290926"/>
            <a:chExt cx="1656913" cy="2196018"/>
          </a:xfrm>
        </p:grpSpPr>
        <p:sp>
          <p:nvSpPr>
            <p:cNvPr id="41" name="Freeform 9"/>
            <p:cNvSpPr>
              <a:spLocks noEditPoints="1"/>
            </p:cNvSpPr>
            <p:nvPr/>
          </p:nvSpPr>
          <p:spPr bwMode="auto">
            <a:xfrm>
              <a:off x="4752178"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椭圆 41"/>
            <p:cNvSpPr/>
            <p:nvPr/>
          </p:nvSpPr>
          <p:spPr>
            <a:xfrm>
              <a:off x="4918647"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3" name="图片 4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9023" y="1290926"/>
              <a:ext cx="76891" cy="552293"/>
            </a:xfrm>
            <a:prstGeom prst="rect">
              <a:avLst/>
            </a:prstGeom>
          </p:spPr>
        </p:pic>
        <p:pic>
          <p:nvPicPr>
            <p:cNvPr id="44" name="图片 4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5760467" y="1290926"/>
              <a:ext cx="76891" cy="552293"/>
            </a:xfrm>
            <a:prstGeom prst="rect">
              <a:avLst/>
            </a:prstGeom>
          </p:spPr>
        </p:pic>
        <p:sp>
          <p:nvSpPr>
            <p:cNvPr id="45" name="矩形 44"/>
            <p:cNvSpPr/>
            <p:nvPr/>
          </p:nvSpPr>
          <p:spPr>
            <a:xfrm>
              <a:off x="5425913"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9" name="椭圆 68"/>
            <p:cNvSpPr/>
            <p:nvPr/>
          </p:nvSpPr>
          <p:spPr>
            <a:xfrm>
              <a:off x="4966640" y="2060275"/>
              <a:ext cx="1219891" cy="1219889"/>
            </a:xfrm>
            <a:prstGeom prst="ellipse">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684645" y="1290926"/>
            <a:ext cx="1656913" cy="2196018"/>
            <a:chOff x="6684645" y="1290926"/>
            <a:chExt cx="1656913" cy="2196018"/>
          </a:xfrm>
        </p:grpSpPr>
        <p:sp>
          <p:nvSpPr>
            <p:cNvPr id="46" name="Freeform 9"/>
            <p:cNvSpPr>
              <a:spLocks noEditPoints="1"/>
            </p:cNvSpPr>
            <p:nvPr/>
          </p:nvSpPr>
          <p:spPr bwMode="auto">
            <a:xfrm>
              <a:off x="6684645"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椭圆 46"/>
            <p:cNvSpPr/>
            <p:nvPr/>
          </p:nvSpPr>
          <p:spPr>
            <a:xfrm>
              <a:off x="6851114"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8" name="图片 4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81490" y="1290926"/>
              <a:ext cx="76891" cy="552293"/>
            </a:xfrm>
            <a:prstGeom prst="rect">
              <a:avLst/>
            </a:prstGeom>
          </p:spPr>
        </p:pic>
        <p:pic>
          <p:nvPicPr>
            <p:cNvPr id="49" name="图片 4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7692934" y="1290926"/>
              <a:ext cx="76891" cy="552293"/>
            </a:xfrm>
            <a:prstGeom prst="rect">
              <a:avLst/>
            </a:prstGeom>
          </p:spPr>
        </p:pic>
        <p:sp>
          <p:nvSpPr>
            <p:cNvPr id="50" name="矩形 49"/>
            <p:cNvSpPr/>
            <p:nvPr/>
          </p:nvSpPr>
          <p:spPr>
            <a:xfrm>
              <a:off x="7358380"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0" name="椭圆 69"/>
            <p:cNvSpPr/>
            <p:nvPr/>
          </p:nvSpPr>
          <p:spPr>
            <a:xfrm>
              <a:off x="6899108" y="2063291"/>
              <a:ext cx="1219891" cy="1219889"/>
            </a:xfrm>
            <a:prstGeom prst="ellipse">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等腰三角形 15"/>
          <p:cNvSpPr>
            <a:spLocks noChangeArrowheads="1"/>
          </p:cNvSpPr>
          <p:nvPr/>
        </p:nvSpPr>
        <p:spPr bwMode="auto">
          <a:xfrm flipV="1">
            <a:off x="1624806" y="3563144"/>
            <a:ext cx="215900" cy="144463"/>
          </a:xfrm>
          <a:prstGeom prst="triangle">
            <a:avLst>
              <a:gd name="adj" fmla="val 50000"/>
            </a:avLst>
          </a:prstGeom>
          <a:solidFill>
            <a:srgbClr val="0070C0"/>
          </a:solidFill>
          <a:ln>
            <a:noFill/>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4" name="等腰三角形 26"/>
          <p:cNvSpPr>
            <a:spLocks noChangeArrowheads="1"/>
          </p:cNvSpPr>
          <p:nvPr/>
        </p:nvSpPr>
        <p:spPr bwMode="auto">
          <a:xfrm flipV="1">
            <a:off x="3582194" y="3563144"/>
            <a:ext cx="215900" cy="144463"/>
          </a:xfrm>
          <a:prstGeom prst="triangle">
            <a:avLst>
              <a:gd name="adj" fmla="val 50000"/>
            </a:avLst>
          </a:prstGeom>
          <a:solidFill>
            <a:srgbClr val="0070C0"/>
          </a:solidFill>
          <a:ln>
            <a:noFill/>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5" name="等腰三角形 32"/>
          <p:cNvSpPr>
            <a:spLocks noChangeArrowheads="1"/>
          </p:cNvSpPr>
          <p:nvPr/>
        </p:nvSpPr>
        <p:spPr bwMode="auto">
          <a:xfrm flipV="1">
            <a:off x="5423694" y="3563144"/>
            <a:ext cx="215900" cy="144463"/>
          </a:xfrm>
          <a:prstGeom prst="triangle">
            <a:avLst>
              <a:gd name="adj" fmla="val 50000"/>
            </a:avLst>
          </a:prstGeom>
          <a:solidFill>
            <a:srgbClr val="0070C0"/>
          </a:solidFill>
          <a:ln>
            <a:noFill/>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6" name="等腰三角形 38"/>
          <p:cNvSpPr>
            <a:spLocks noChangeArrowheads="1"/>
          </p:cNvSpPr>
          <p:nvPr/>
        </p:nvSpPr>
        <p:spPr bwMode="auto">
          <a:xfrm flipV="1">
            <a:off x="7392194" y="3563144"/>
            <a:ext cx="215900" cy="144463"/>
          </a:xfrm>
          <a:prstGeom prst="triangle">
            <a:avLst>
              <a:gd name="adj" fmla="val 50000"/>
            </a:avLst>
          </a:prstGeom>
          <a:solidFill>
            <a:srgbClr val="0070C0"/>
          </a:solidFill>
          <a:ln>
            <a:noFill/>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7" name="矩形 9"/>
          <p:cNvSpPr>
            <a:spLocks noChangeArrowheads="1"/>
          </p:cNvSpPr>
          <p:nvPr/>
        </p:nvSpPr>
        <p:spPr bwMode="auto">
          <a:xfrm>
            <a:off x="10832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17533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p>
        </p:txBody>
      </p:sp>
      <p:sp>
        <p:nvSpPr>
          <p:cNvPr id="79" name="TextBox 78"/>
          <p:cNvSpPr txBox="1"/>
          <p:nvPr/>
        </p:nvSpPr>
        <p:spPr>
          <a:xfrm>
            <a:off x="9151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0" name="矩形 9"/>
          <p:cNvSpPr>
            <a:spLocks noChangeArrowheads="1"/>
          </p:cNvSpPr>
          <p:nvPr/>
        </p:nvSpPr>
        <p:spPr bwMode="auto">
          <a:xfrm>
            <a:off x="305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1" name="矩形 7"/>
          <p:cNvSpPr>
            <a:spLocks noChangeArrowheads="1"/>
          </p:cNvSpPr>
          <p:nvPr/>
        </p:nvSpPr>
        <p:spPr bwMode="auto">
          <a:xfrm>
            <a:off x="372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p>
        </p:txBody>
      </p:sp>
      <p:sp>
        <p:nvSpPr>
          <p:cNvPr id="82" name="TextBox 81"/>
          <p:cNvSpPr txBox="1"/>
          <p:nvPr/>
        </p:nvSpPr>
        <p:spPr>
          <a:xfrm>
            <a:off x="288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3" name="矩形 9"/>
          <p:cNvSpPr>
            <a:spLocks noChangeArrowheads="1"/>
          </p:cNvSpPr>
          <p:nvPr/>
        </p:nvSpPr>
        <p:spPr bwMode="auto">
          <a:xfrm>
            <a:off x="49694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56395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p>
        </p:txBody>
      </p:sp>
      <p:sp>
        <p:nvSpPr>
          <p:cNvPr id="85" name="TextBox 84"/>
          <p:cNvSpPr txBox="1"/>
          <p:nvPr/>
        </p:nvSpPr>
        <p:spPr>
          <a:xfrm>
            <a:off x="48013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6" name="矩形 9"/>
          <p:cNvSpPr>
            <a:spLocks noChangeArrowheads="1"/>
          </p:cNvSpPr>
          <p:nvPr/>
        </p:nvSpPr>
        <p:spPr bwMode="auto">
          <a:xfrm>
            <a:off x="686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7" name="矩形 7"/>
          <p:cNvSpPr>
            <a:spLocks noChangeArrowheads="1"/>
          </p:cNvSpPr>
          <p:nvPr/>
        </p:nvSpPr>
        <p:spPr bwMode="auto">
          <a:xfrm>
            <a:off x="753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p>
        </p:txBody>
      </p:sp>
      <p:sp>
        <p:nvSpPr>
          <p:cNvPr id="88" name="TextBox 87"/>
          <p:cNvSpPr txBox="1"/>
          <p:nvPr/>
        </p:nvSpPr>
        <p:spPr>
          <a:xfrm>
            <a:off x="669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6458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22" presetClass="entr" presetSubtype="8" fill="hold" nodeType="withEffect">
                                  <p:stCondLst>
                                    <p:cond delay="4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5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4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childTnLst>
                          </p:cTn>
                        </p:par>
                        <p:par>
                          <p:cTn id="52" fill="hold">
                            <p:stCondLst>
                              <p:cond delay="3900"/>
                            </p:stCondLst>
                            <p:childTnLst>
                              <p:par>
                                <p:cTn id="53" presetID="22" presetClass="entr" presetSubtype="1"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childTnLst>
                          </p:cTn>
                        </p:par>
                        <p:par>
                          <p:cTn id="65" fill="hold">
                            <p:stCondLst>
                              <p:cond delay="4400"/>
                            </p:stCondLst>
                            <p:childTnLst>
                              <p:par>
                                <p:cTn id="66" presetID="14" presetClass="entr" presetSubtype="1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randombar(horizontal)">
                                      <p:cBhvr>
                                        <p:cTn id="68" dur="500"/>
                                        <p:tgtEl>
                                          <p:spTgt spid="7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randombar(horizontal)">
                                      <p:cBhvr>
                                        <p:cTn id="71" dur="500"/>
                                        <p:tgtEl>
                                          <p:spTgt spid="7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randombar(horizontal)">
                                      <p:cBhvr>
                                        <p:cTn id="74" dur="500"/>
                                        <p:tgtEl>
                                          <p:spTgt spid="7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randombar(horizontal)">
                                      <p:cBhvr>
                                        <p:cTn id="77" dur="500"/>
                                        <p:tgtEl>
                                          <p:spTgt spid="8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randombar(horizontal)">
                                      <p:cBhvr>
                                        <p:cTn id="80" dur="500"/>
                                        <p:tgtEl>
                                          <p:spTgt spid="8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randombar(horizontal)">
                                      <p:cBhvr>
                                        <p:cTn id="83" dur="500"/>
                                        <p:tgtEl>
                                          <p:spTgt spid="82"/>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randombar(horizontal)">
                                      <p:cBhvr>
                                        <p:cTn id="89" dur="500"/>
                                        <p:tgtEl>
                                          <p:spTgt spid="8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randombar(horizontal)">
                                      <p:cBhvr>
                                        <p:cTn id="92" dur="500"/>
                                        <p:tgtEl>
                                          <p:spTgt spid="8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randombar(horizontal)">
                                      <p:cBhvr>
                                        <p:cTn id="95" dur="500"/>
                                        <p:tgtEl>
                                          <p:spTgt spid="86"/>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randombar(horizontal)">
                                      <p:cBhvr>
                                        <p:cTn id="98" dur="500"/>
                                        <p:tgtEl>
                                          <p:spTgt spid="87"/>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randombar(horizontal)">
                                      <p:cBhvr>
                                        <p:cTn id="10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accent3">
                    <a:lumMod val="50000"/>
                  </a:schemeClr>
                </a:solidFill>
              </a:rPr>
              <a:t>线下门店</a:t>
            </a: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bg1"/>
                </a:solidFill>
              </a:rPr>
              <a:t>公交站牌</a:t>
            </a:r>
            <a:endParaRPr lang="en-US" altLang="zh-CN" sz="1200" b="0" dirty="0">
              <a:solidFill>
                <a:schemeClr val="bg1"/>
              </a:solidFill>
            </a:endParaRPr>
          </a:p>
          <a:p>
            <a:pPr eaLnBrk="1" hangingPunct="1">
              <a:spcBef>
                <a:spcPct val="0"/>
              </a:spcBef>
              <a:buFont typeface="Arial" charset="0"/>
              <a:buNone/>
            </a:pPr>
            <a:r>
              <a:rPr lang="zh-CN" altLang="en-US" sz="1200" b="0" dirty="0">
                <a:solidFill>
                  <a:schemeClr val="bg1"/>
                </a:solidFill>
              </a:rPr>
              <a:t>电梯广告</a:t>
            </a: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accent3">
                    <a:lumMod val="50000"/>
                  </a:schemeClr>
                </a:solidFill>
              </a:rPr>
              <a:t>电视广告</a:t>
            </a:r>
            <a:endParaRPr lang="en-US" altLang="zh-CN" sz="1200" b="0" dirty="0">
              <a:solidFill>
                <a:schemeClr val="accent3">
                  <a:lumMod val="50000"/>
                </a:schemeClr>
              </a:solidFill>
            </a:endParaRPr>
          </a:p>
          <a:p>
            <a:pPr eaLnBrk="1" hangingPunct="1">
              <a:spcBef>
                <a:spcPct val="0"/>
              </a:spcBef>
              <a:buFont typeface="Arial" charset="0"/>
              <a:buNone/>
            </a:pPr>
            <a:r>
              <a:rPr lang="zh-CN" altLang="en-US" sz="1200" b="0" dirty="0">
                <a:solidFill>
                  <a:schemeClr val="accent3">
                    <a:lumMod val="50000"/>
                  </a:schemeClr>
                </a:solidFill>
              </a:rPr>
              <a:t>广播电台</a:t>
            </a: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bg1"/>
                </a:solidFill>
              </a:rPr>
              <a:t>超市终端</a:t>
            </a: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5" name="任意多边形 3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线下推广方案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LINE EXTENSION</a:t>
            </a:r>
          </a:p>
          <a:p>
            <a:pPr algn="l"/>
            <a:r>
              <a:rPr lang="en-US" altLang="zh-CN" sz="800" b="0" dirty="0">
                <a:solidFill>
                  <a:schemeClr val="accent3">
                    <a:lumMod val="50000"/>
                  </a:schemeClr>
                </a:solidFill>
                <a:latin typeface="微软雅黑" panose="020B0503020204020204" pitchFamily="34" charset="-122"/>
                <a:sym typeface="Arial" pitchFamily="34" charset="0"/>
              </a:rPr>
              <a:t>SCHEME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8098987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843544" y="1269703"/>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a:solidFill>
                  <a:schemeClr val="bg1">
                    <a:lumMod val="95000"/>
                  </a:schemeClr>
                </a:solidFill>
                <a:sym typeface="微软雅黑" pitchFamily="34" charset="-122"/>
              </a:rPr>
              <a:t>高端</a:t>
            </a:r>
            <a:endParaRPr lang="en-US" altLang="zh-CN" sz="2200" b="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a:solidFill>
                  <a:schemeClr val="bg1">
                    <a:lumMod val="95000"/>
                  </a:schemeClr>
                </a:solidFill>
                <a:sym typeface="微软雅黑" pitchFamily="34" charset="-122"/>
              </a:rPr>
              <a:t>市场</a:t>
            </a:r>
          </a:p>
        </p:txBody>
      </p:sp>
      <p:sp>
        <p:nvSpPr>
          <p:cNvPr id="32" name="文本框 37"/>
          <p:cNvSpPr>
            <a:spLocks noChangeArrowheads="1"/>
          </p:cNvSpPr>
          <p:nvPr/>
        </p:nvSpPr>
        <p:spPr bwMode="auto">
          <a:xfrm>
            <a:off x="4166200" y="296223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细分</a:t>
            </a:r>
            <a:endParaRPr lang="en-US" altLang="zh-CN" sz="19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市场</a:t>
            </a:r>
          </a:p>
        </p:txBody>
      </p:sp>
      <p:sp>
        <p:nvSpPr>
          <p:cNvPr id="33" name="文本框 37"/>
          <p:cNvSpPr>
            <a:spLocks noChangeArrowheads="1"/>
          </p:cNvSpPr>
          <p:nvPr/>
        </p:nvSpPr>
        <p:spPr bwMode="auto">
          <a:xfrm>
            <a:off x="2535704" y="1753659"/>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周边</a:t>
            </a:r>
            <a:endParaRPr lang="en-US" altLang="zh-CN" sz="1900" b="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市场</a:t>
            </a:r>
          </a:p>
        </p:txBody>
      </p:sp>
      <p:sp>
        <p:nvSpPr>
          <p:cNvPr id="34" name="文本框 37"/>
          <p:cNvSpPr>
            <a:spLocks noChangeArrowheads="1"/>
          </p:cNvSpPr>
          <p:nvPr/>
        </p:nvSpPr>
        <p:spPr bwMode="auto">
          <a:xfrm>
            <a:off x="1455801" y="29490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本地</a:t>
            </a:r>
            <a:endParaRPr lang="en-US" altLang="zh-CN" sz="12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市场</a:t>
            </a: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市场开拓计划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MARKET </a:t>
            </a:r>
          </a:p>
          <a:p>
            <a:pPr algn="l"/>
            <a:r>
              <a:rPr lang="en-US" altLang="zh-CN" sz="800" b="0" dirty="0">
                <a:solidFill>
                  <a:schemeClr val="accent3">
                    <a:lumMod val="50000"/>
                  </a:schemeClr>
                </a:solidFill>
                <a:latin typeface="微软雅黑" panose="020B0503020204020204" pitchFamily="34" charset="-122"/>
                <a:sym typeface="Arial" pitchFamily="34" charset="0"/>
              </a:rPr>
              <a:t>DEVELOPMENT 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435242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1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6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1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6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1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6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1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6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6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1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85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文本框 37"/>
          <p:cNvSpPr>
            <a:spLocks noChangeArrowheads="1"/>
          </p:cNvSpPr>
          <p:nvPr/>
        </p:nvSpPr>
        <p:spPr bwMode="auto">
          <a:xfrm>
            <a:off x="1697114" y="244942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融资</a:t>
            </a:r>
            <a:endParaRPr lang="en-US" altLang="zh-CN" sz="19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计划</a:t>
            </a: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文字</a:t>
            </a:r>
            <a:endParaRPr lang="en-US" altLang="zh-CN" sz="12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内容</a:t>
            </a: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文字</a:t>
            </a:r>
            <a:endParaRPr lang="en-US" altLang="zh-CN" sz="12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内容</a:t>
            </a: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文字</a:t>
            </a:r>
            <a:endParaRPr lang="en-US" altLang="zh-CN" sz="12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内容</a:t>
            </a: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融资计划</a:t>
            </a:r>
          </a:p>
        </p:txBody>
      </p:sp>
      <p:sp>
        <p:nvSpPr>
          <p:cNvPr id="53"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7385068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5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5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69897"/>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产品概述</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产品形式</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网络营销方案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线下推广方案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品牌维护</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利润结构</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165513516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8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1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6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431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48" name="组合 47"/>
          <p:cNvGrpSpPr/>
          <p:nvPr/>
        </p:nvGrpSpPr>
        <p:grpSpPr>
          <a:xfrm>
            <a:off x="4130433" y="847842"/>
            <a:ext cx="899562" cy="1038902"/>
            <a:chOff x="1135987" y="1137186"/>
            <a:chExt cx="1163482" cy="1343702"/>
          </a:xfrm>
        </p:grpSpPr>
        <p:sp>
          <p:nvSpPr>
            <p:cNvPr id="49"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a:solidFill>
                  <a:schemeClr val="bg1"/>
                </a:solidFill>
              </a:rPr>
              <a:t>竞争者</a:t>
            </a:r>
            <a:endParaRPr lang="en-US" altLang="zh-CN" sz="1400" b="0" dirty="0">
              <a:solidFill>
                <a:schemeClr val="bg1"/>
              </a:solidFill>
            </a:endParaRPr>
          </a:p>
          <a:p>
            <a:pPr>
              <a:spcBef>
                <a:spcPct val="0"/>
              </a:spcBef>
              <a:buNone/>
            </a:pPr>
            <a:r>
              <a:rPr lang="zh-CN" altLang="en-US" sz="1400" b="0" dirty="0">
                <a:solidFill>
                  <a:schemeClr val="bg1"/>
                </a:solidFill>
              </a:rPr>
              <a:t>策略</a:t>
            </a:r>
          </a:p>
        </p:txBody>
      </p:sp>
      <p:grpSp>
        <p:nvGrpSpPr>
          <p:cNvPr id="51" name="组合 50"/>
          <p:cNvGrpSpPr/>
          <p:nvPr/>
        </p:nvGrpSpPr>
        <p:grpSpPr>
          <a:xfrm>
            <a:off x="2370413" y="1305042"/>
            <a:ext cx="899562" cy="1038902"/>
            <a:chOff x="1142799" y="1137186"/>
            <a:chExt cx="1163482" cy="1343702"/>
          </a:xfrm>
        </p:grpSpPr>
        <p:sp>
          <p:nvSpPr>
            <p:cNvPr id="5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a:solidFill>
                  <a:schemeClr val="bg1"/>
                </a:solidFill>
              </a:rPr>
              <a:t>竞争者</a:t>
            </a:r>
            <a:endParaRPr lang="en-US" altLang="zh-CN" sz="1400" b="0" dirty="0">
              <a:solidFill>
                <a:schemeClr val="bg1"/>
              </a:solidFill>
            </a:endParaRPr>
          </a:p>
          <a:p>
            <a:pPr>
              <a:spcBef>
                <a:spcPct val="0"/>
              </a:spcBef>
              <a:buNone/>
            </a:pPr>
            <a:r>
              <a:rPr lang="zh-CN" altLang="en-US" sz="1400" b="0" dirty="0">
                <a:solidFill>
                  <a:schemeClr val="bg1"/>
                </a:solidFill>
              </a:rPr>
              <a:t>目标</a:t>
            </a:r>
          </a:p>
        </p:txBody>
      </p:sp>
      <p:grpSp>
        <p:nvGrpSpPr>
          <p:cNvPr id="54" name="组合 53"/>
          <p:cNvGrpSpPr/>
          <p:nvPr/>
        </p:nvGrpSpPr>
        <p:grpSpPr>
          <a:xfrm>
            <a:off x="1456013" y="2981442"/>
            <a:ext cx="899562" cy="1038902"/>
            <a:chOff x="1126391" y="1137186"/>
            <a:chExt cx="1163482" cy="1343702"/>
          </a:xfrm>
        </p:grpSpPr>
        <p:sp>
          <p:nvSpPr>
            <p:cNvPr id="9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3" name="Freeform 27"/>
            <p:cNvSpPr>
              <a:spLocks/>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a:solidFill>
                  <a:schemeClr val="bg1"/>
                </a:solidFill>
              </a:rPr>
              <a:t>竞争者</a:t>
            </a:r>
            <a:endParaRPr lang="en-US" altLang="zh-CN" sz="1400" b="0" dirty="0">
              <a:solidFill>
                <a:schemeClr val="bg1"/>
              </a:solidFill>
            </a:endParaRPr>
          </a:p>
          <a:p>
            <a:pPr>
              <a:spcBef>
                <a:spcPct val="0"/>
              </a:spcBef>
              <a:buNone/>
            </a:pPr>
            <a:r>
              <a:rPr lang="zh-CN" altLang="en-US" sz="1400" b="0" dirty="0">
                <a:solidFill>
                  <a:schemeClr val="bg1"/>
                </a:solidFill>
              </a:rPr>
              <a:t>战略</a:t>
            </a:r>
          </a:p>
        </p:txBody>
      </p:sp>
      <p:grpSp>
        <p:nvGrpSpPr>
          <p:cNvPr id="94" name="组合 93"/>
          <p:cNvGrpSpPr/>
          <p:nvPr/>
        </p:nvGrpSpPr>
        <p:grpSpPr>
          <a:xfrm>
            <a:off x="6028013" y="1305042"/>
            <a:ext cx="899562" cy="1038902"/>
            <a:chOff x="1130480" y="1137186"/>
            <a:chExt cx="1163482" cy="1343702"/>
          </a:xfrm>
        </p:grpSpPr>
        <p:sp>
          <p:nvSpPr>
            <p:cNvPr id="9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6" name="Freeform 27"/>
            <p:cNvSpPr>
              <a:spLocks/>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a:solidFill>
                  <a:schemeClr val="bg1"/>
                </a:solidFill>
              </a:rPr>
              <a:t>竞争者</a:t>
            </a:r>
            <a:endParaRPr lang="en-US" altLang="zh-CN" sz="1400" b="0" dirty="0">
              <a:solidFill>
                <a:schemeClr val="bg1"/>
              </a:solidFill>
            </a:endParaRPr>
          </a:p>
          <a:p>
            <a:pPr>
              <a:spcBef>
                <a:spcPct val="0"/>
              </a:spcBef>
              <a:buNone/>
            </a:pPr>
            <a:r>
              <a:rPr lang="zh-CN" altLang="en-US" sz="1400" b="0" dirty="0">
                <a:solidFill>
                  <a:schemeClr val="bg1"/>
                </a:solidFill>
              </a:rPr>
              <a:t>优劣势</a:t>
            </a:r>
          </a:p>
        </p:txBody>
      </p:sp>
      <p:grpSp>
        <p:nvGrpSpPr>
          <p:cNvPr id="97" name="组合 96"/>
          <p:cNvGrpSpPr/>
          <p:nvPr/>
        </p:nvGrpSpPr>
        <p:grpSpPr>
          <a:xfrm>
            <a:off x="6841087" y="3019807"/>
            <a:ext cx="933318" cy="1038902"/>
            <a:chOff x="1137496" y="1137186"/>
            <a:chExt cx="1163482" cy="1343702"/>
          </a:xfrm>
        </p:grpSpPr>
        <p:sp>
          <p:nvSpPr>
            <p:cNvPr id="9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9" name="Freeform 27"/>
            <p:cNvSpPr>
              <a:spLocks/>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a:solidFill>
                  <a:schemeClr val="bg1"/>
                </a:solidFill>
              </a:rPr>
              <a:t>竞争者</a:t>
            </a:r>
            <a:endParaRPr lang="en-US" altLang="zh-CN" sz="1400" b="0" dirty="0">
              <a:solidFill>
                <a:schemeClr val="bg1"/>
              </a:solidFill>
            </a:endParaRPr>
          </a:p>
          <a:p>
            <a:pPr>
              <a:spcBef>
                <a:spcPct val="0"/>
              </a:spcBef>
              <a:buNone/>
            </a:pPr>
            <a:r>
              <a:rPr lang="zh-CN" altLang="en-US" sz="1400" b="0" dirty="0">
                <a:solidFill>
                  <a:schemeClr val="bg1"/>
                </a:solidFill>
              </a:rPr>
              <a:t>反应模式</a:t>
            </a:r>
          </a:p>
        </p:txBody>
      </p:sp>
      <p:grpSp>
        <p:nvGrpSpPr>
          <p:cNvPr id="100" name="组合 99"/>
          <p:cNvGrpSpPr/>
          <p:nvPr/>
        </p:nvGrpSpPr>
        <p:grpSpPr>
          <a:xfrm>
            <a:off x="903370" y="249943"/>
            <a:ext cx="3363830" cy="679699"/>
            <a:chOff x="903371" y="249943"/>
            <a:chExt cx="2831223" cy="679699"/>
          </a:xfrm>
        </p:grpSpPr>
        <p:sp>
          <p:nvSpPr>
            <p:cNvPr id="101" name="任意多边形 10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2" name="任意多边形 10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竞争对手分析</a:t>
            </a: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COMPETITOR</a:t>
            </a:r>
          </a:p>
          <a:p>
            <a:pPr algn="l"/>
            <a:r>
              <a:rPr lang="en-US" altLang="zh-CN" sz="1000" b="0" dirty="0">
                <a:solidFill>
                  <a:schemeClr val="accent3">
                    <a:lumMod val="50000"/>
                  </a:schemeClr>
                </a:solidFill>
                <a:latin typeface="微软雅黑" panose="020B0503020204020204" pitchFamily="34" charset="-122"/>
                <a:sym typeface="Arial" pitchFamily="34" charset="0"/>
              </a:rPr>
              <a:t> </a:t>
            </a:r>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0584522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6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335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8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435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535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61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66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71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81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885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935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985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85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116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121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31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首要任务</a:t>
            </a: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项目运作</a:t>
            </a: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进度推进</a:t>
            </a: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启动资金</a:t>
            </a: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效益预测</a:t>
            </a: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rPr>
              <a:t>团队协作</a:t>
            </a: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1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1" name="任意多边形 90"/>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4"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可行性分析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FEASIBILITY </a:t>
            </a:r>
          </a:p>
          <a:p>
            <a:pPr algn="l"/>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6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445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495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57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62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695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745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82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87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945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995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a:solidFill>
                  <a:schemeClr val="accent3">
                    <a:lumMod val="75000"/>
                  </a:schemeClr>
                </a:solidFill>
                <a:latin typeface="微软雅黑" panose="020B0503020204020204" pitchFamily="34" charset="-122"/>
                <a:ea typeface="微软雅黑" panose="020B0503020204020204" pitchFamily="34" charset="-122"/>
              </a:rPr>
              <a:t>发展趋势</a:t>
            </a: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a:solidFill>
                  <a:schemeClr val="bg1"/>
                </a:solidFill>
                <a:latin typeface="微软雅黑" panose="020B0503020204020204" pitchFamily="34" charset="-122"/>
                <a:ea typeface="微软雅黑" panose="020B0503020204020204" pitchFamily="34" charset="-122"/>
              </a:rPr>
              <a:t>消费习惯</a:t>
            </a: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a:solidFill>
                  <a:schemeClr val="accent3">
                    <a:lumMod val="75000"/>
                  </a:schemeClr>
                </a:solidFill>
                <a:latin typeface="微软雅黑" panose="020B0503020204020204" pitchFamily="34" charset="-122"/>
                <a:ea typeface="微软雅黑" panose="020B0503020204020204" pitchFamily="34" charset="-122"/>
              </a:rPr>
              <a:t>政策扶持</a:t>
            </a: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行业前景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1938552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37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4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47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84"/>
          <p:cNvGrpSpPr>
            <a:grpSpLocks/>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62" name="任意多边形 6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销售网络布局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756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69787"/>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产品开发计划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市场开拓计划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五年发展规划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销售网络布局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短期盈利计划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发展规划</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07268346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471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534194" y="2039144"/>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134395" y="2039144"/>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734595" y="2039144"/>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7"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8"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334795" y="2039144"/>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6934995" y="2039144"/>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9"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0"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067595" y="253473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202" name="组合 201"/>
          <p:cNvGrpSpPr/>
          <p:nvPr/>
        </p:nvGrpSpPr>
        <p:grpSpPr>
          <a:xfrm>
            <a:off x="2667795" y="2513590"/>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5" name="组合 204"/>
          <p:cNvGrpSpPr/>
          <p:nvPr/>
        </p:nvGrpSpPr>
        <p:grpSpPr>
          <a:xfrm>
            <a:off x="4267995" y="2555848"/>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8" name="组合 207"/>
          <p:cNvGrpSpPr/>
          <p:nvPr/>
        </p:nvGrpSpPr>
        <p:grpSpPr>
          <a:xfrm>
            <a:off x="5916002" y="2538382"/>
            <a:ext cx="485593" cy="474666"/>
            <a:chOff x="5710238" y="3049588"/>
            <a:chExt cx="771526" cy="754062"/>
          </a:xfrm>
          <a:solidFill>
            <a:srgbClr val="777777"/>
          </a:solidFill>
        </p:grpSpPr>
        <p:sp>
          <p:nvSpPr>
            <p:cNvPr id="20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16086" y="2527235"/>
            <a:ext cx="485709" cy="464295"/>
            <a:chOff x="3294063" y="754063"/>
            <a:chExt cx="5600701" cy="5353051"/>
          </a:xfrm>
          <a:solidFill>
            <a:srgbClr val="777777"/>
          </a:solidFill>
        </p:grpSpPr>
        <p:sp>
          <p:nvSpPr>
            <p:cNvPr id="21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10395" y="34060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公司介绍</a:t>
            </a:r>
          </a:p>
        </p:txBody>
      </p:sp>
      <p:sp>
        <p:nvSpPr>
          <p:cNvPr id="243" name="Rectangle 4"/>
          <p:cNvSpPr txBox="1">
            <a:spLocks noChangeArrowheads="1"/>
          </p:cNvSpPr>
          <p:nvPr/>
        </p:nvSpPr>
        <p:spPr bwMode="auto">
          <a:xfrm>
            <a:off x="610395" y="36346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a:solidFill>
                  <a:schemeClr val="bg1">
                    <a:lumMod val="95000"/>
                  </a:schemeClr>
                </a:solidFill>
                <a:latin typeface="微软雅黑" panose="020B0503020204020204" pitchFamily="34" charset="-122"/>
                <a:ea typeface="微软雅黑" panose="020B0503020204020204" pitchFamily="34" charset="-122"/>
              </a:rPr>
              <a:t>COMPANY</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4" name="Rectangle 4"/>
          <p:cNvSpPr txBox="1">
            <a:spLocks noChangeArrowheads="1"/>
          </p:cNvSpPr>
          <p:nvPr/>
        </p:nvSpPr>
        <p:spPr bwMode="auto">
          <a:xfrm>
            <a:off x="2210595" y="34060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项目介绍</a:t>
            </a:r>
          </a:p>
        </p:txBody>
      </p:sp>
      <p:sp>
        <p:nvSpPr>
          <p:cNvPr id="245" name="Rectangle 4"/>
          <p:cNvSpPr txBox="1">
            <a:spLocks noChangeArrowheads="1"/>
          </p:cNvSpPr>
          <p:nvPr/>
        </p:nvSpPr>
        <p:spPr bwMode="auto">
          <a:xfrm>
            <a:off x="2210595" y="36346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6" name="Rectangle 4"/>
          <p:cNvSpPr txBox="1">
            <a:spLocks noChangeArrowheads="1"/>
          </p:cNvSpPr>
          <p:nvPr/>
        </p:nvSpPr>
        <p:spPr bwMode="auto">
          <a:xfrm>
            <a:off x="3810795" y="34060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产品运营</a:t>
            </a:r>
          </a:p>
        </p:txBody>
      </p:sp>
      <p:sp>
        <p:nvSpPr>
          <p:cNvPr id="247" name="Rectangle 4"/>
          <p:cNvSpPr txBox="1">
            <a:spLocks noChangeArrowheads="1"/>
          </p:cNvSpPr>
          <p:nvPr/>
        </p:nvSpPr>
        <p:spPr bwMode="auto">
          <a:xfrm>
            <a:off x="3810795" y="36346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a:solidFill>
                  <a:schemeClr val="bg1">
                    <a:lumMod val="95000"/>
                  </a:schemeClr>
                </a:solidFill>
                <a:latin typeface="微软雅黑" panose="020B0503020204020204" pitchFamily="34" charset="-122"/>
                <a:ea typeface="微软雅黑" panose="020B0503020204020204" pitchFamily="34" charset="-122"/>
              </a:rPr>
              <a:t>PRODUCT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8" name="Rectangle 4"/>
          <p:cNvSpPr txBox="1">
            <a:spLocks noChangeArrowheads="1"/>
          </p:cNvSpPr>
          <p:nvPr/>
        </p:nvSpPr>
        <p:spPr bwMode="auto">
          <a:xfrm>
            <a:off x="5410995" y="34060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发展规划</a:t>
            </a:r>
          </a:p>
        </p:txBody>
      </p:sp>
      <p:sp>
        <p:nvSpPr>
          <p:cNvPr id="249" name="Rectangle 4"/>
          <p:cNvSpPr txBox="1">
            <a:spLocks noChangeArrowheads="1"/>
          </p:cNvSpPr>
          <p:nvPr/>
        </p:nvSpPr>
        <p:spPr bwMode="auto">
          <a:xfrm>
            <a:off x="5410995" y="36346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a:solidFill>
                  <a:schemeClr val="bg1">
                    <a:lumMod val="95000"/>
                  </a:schemeClr>
                </a:solidFill>
                <a:latin typeface="微软雅黑" panose="020B0503020204020204" pitchFamily="34" charset="-122"/>
                <a:ea typeface="微软雅黑" panose="020B0503020204020204" pitchFamily="34" charset="-122"/>
              </a:rPr>
              <a:t>DEVELOPMENT PLAN</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50" name="Rectangle 4"/>
          <p:cNvSpPr txBox="1">
            <a:spLocks noChangeArrowheads="1"/>
          </p:cNvSpPr>
          <p:nvPr/>
        </p:nvSpPr>
        <p:spPr bwMode="auto">
          <a:xfrm>
            <a:off x="7086537" y="34060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资本融资</a:t>
            </a:r>
          </a:p>
        </p:txBody>
      </p:sp>
      <p:sp>
        <p:nvSpPr>
          <p:cNvPr id="251" name="Rectangle 4"/>
          <p:cNvSpPr txBox="1">
            <a:spLocks noChangeArrowheads="1"/>
          </p:cNvSpPr>
          <p:nvPr/>
        </p:nvSpPr>
        <p:spPr bwMode="auto">
          <a:xfrm>
            <a:off x="7086537" y="36346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a:solidFill>
                  <a:schemeClr val="bg1">
                    <a:lumMod val="95000"/>
                  </a:schemeClr>
                </a:solidFill>
                <a:latin typeface="微软雅黑" panose="020B0503020204020204" pitchFamily="34" charset="-122"/>
                <a:ea typeface="微软雅黑" panose="020B0503020204020204" pitchFamily="34" charset="-122"/>
              </a:rPr>
              <a:t>FINANCING</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67" name="Rectangle 4"/>
          <p:cNvSpPr txBox="1">
            <a:spLocks noChangeArrowheads="1"/>
          </p:cNvSpPr>
          <p:nvPr/>
        </p:nvSpPr>
        <p:spPr bwMode="auto">
          <a:xfrm>
            <a:off x="3482589" y="498262"/>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6000" b="0" kern="0" dirty="0">
                <a:solidFill>
                  <a:schemeClr val="bg1">
                    <a:lumMod val="95000"/>
                  </a:schemeClr>
                </a:solidFill>
                <a:latin typeface="方正兰亭粗黑_GBK" panose="02000000000000000000" pitchFamily="2" charset="-122"/>
                <a:ea typeface="方正兰亭粗黑_GBK" panose="02000000000000000000" pitchFamily="2" charset="-122"/>
              </a:rPr>
              <a:t>目录</a:t>
            </a:r>
            <a:endParaRPr kumimoji="0" lang="zh-CN" altLang="en-US" sz="60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1837774369"/>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3"/>
                                        </p:tgtEl>
                                        <p:attrNameLst>
                                          <p:attrName>style.visibility</p:attrName>
                                        </p:attrNameLst>
                                      </p:cBhvr>
                                      <p:to>
                                        <p:strVal val="visible"/>
                                      </p:to>
                                    </p:set>
                                    <p:animEffect transition="in" filter="wipe(left)">
                                      <p:cBhvr>
                                        <p:cTn id="20" dur="700"/>
                                        <p:tgtEl>
                                          <p:spTgt spid="243"/>
                                        </p:tgtEl>
                                      </p:cBhvr>
                                    </p:animEffect>
                                  </p:childTnLst>
                                </p:cTn>
                              </p:par>
                              <p:par>
                                <p:cTn id="21" presetID="31" presetClass="entr" presetSubtype="0" fill="hold" nodeType="withEffect">
                                  <p:stCondLst>
                                    <p:cond delay="300"/>
                                  </p:stCondLst>
                                  <p:childTnLst>
                                    <p:set>
                                      <p:cBhvr>
                                        <p:cTn id="22" dur="1" fill="hold">
                                          <p:stCondLst>
                                            <p:cond delay="0"/>
                                          </p:stCondLst>
                                        </p:cTn>
                                        <p:tgtEl>
                                          <p:spTgt spid="177"/>
                                        </p:tgtEl>
                                        <p:attrNameLst>
                                          <p:attrName>style.visibility</p:attrName>
                                        </p:attrNameLst>
                                      </p:cBhvr>
                                      <p:to>
                                        <p:strVal val="visible"/>
                                      </p:to>
                                    </p:set>
                                    <p:anim calcmode="lin" valueType="num">
                                      <p:cBhvr>
                                        <p:cTn id="23" dur="1000" fill="hold"/>
                                        <p:tgtEl>
                                          <p:spTgt spid="177"/>
                                        </p:tgtEl>
                                        <p:attrNameLst>
                                          <p:attrName>ppt_w</p:attrName>
                                        </p:attrNameLst>
                                      </p:cBhvr>
                                      <p:tavLst>
                                        <p:tav tm="0">
                                          <p:val>
                                            <p:fltVal val="0"/>
                                          </p:val>
                                        </p:tav>
                                        <p:tav tm="100000">
                                          <p:val>
                                            <p:strVal val="#ppt_w"/>
                                          </p:val>
                                        </p:tav>
                                      </p:tavLst>
                                    </p:anim>
                                    <p:anim calcmode="lin" valueType="num">
                                      <p:cBhvr>
                                        <p:cTn id="24" dur="1000" fill="hold"/>
                                        <p:tgtEl>
                                          <p:spTgt spid="177"/>
                                        </p:tgtEl>
                                        <p:attrNameLst>
                                          <p:attrName>ppt_h</p:attrName>
                                        </p:attrNameLst>
                                      </p:cBhvr>
                                      <p:tavLst>
                                        <p:tav tm="0">
                                          <p:val>
                                            <p:fltVal val="0"/>
                                          </p:val>
                                        </p:tav>
                                        <p:tav tm="100000">
                                          <p:val>
                                            <p:strVal val="#ppt_h"/>
                                          </p:val>
                                        </p:tav>
                                      </p:tavLst>
                                    </p:anim>
                                    <p:anim calcmode="lin" valueType="num">
                                      <p:cBhvr>
                                        <p:cTn id="25" dur="1000" fill="hold"/>
                                        <p:tgtEl>
                                          <p:spTgt spid="177"/>
                                        </p:tgtEl>
                                        <p:attrNameLst>
                                          <p:attrName>style.rotation</p:attrName>
                                        </p:attrNameLst>
                                      </p:cBhvr>
                                      <p:tavLst>
                                        <p:tav tm="0">
                                          <p:val>
                                            <p:fltVal val="90"/>
                                          </p:val>
                                        </p:tav>
                                        <p:tav tm="100000">
                                          <p:val>
                                            <p:fltVal val="0"/>
                                          </p:val>
                                        </p:tav>
                                      </p:tavLst>
                                    </p:anim>
                                    <p:animEffect transition="in" filter="fade">
                                      <p:cBhvr>
                                        <p:cTn id="26" dur="1000"/>
                                        <p:tgtEl>
                                          <p:spTgt spid="177"/>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202"/>
                                        </p:tgtEl>
                                        <p:attrNameLst>
                                          <p:attrName>style.visibility</p:attrName>
                                        </p:attrNameLst>
                                      </p:cBhvr>
                                      <p:to>
                                        <p:strVal val="visible"/>
                                      </p:to>
                                    </p:set>
                                    <p:animEffect transition="in" filter="fade">
                                      <p:cBhvr>
                                        <p:cTn id="30" dur="500"/>
                                        <p:tgtEl>
                                          <p:spTgt spid="20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4"/>
                                        </p:tgtEl>
                                        <p:attrNameLst>
                                          <p:attrName>style.visibility</p:attrName>
                                        </p:attrNameLst>
                                      </p:cBhvr>
                                      <p:to>
                                        <p:strVal val="visible"/>
                                      </p:to>
                                    </p:set>
                                    <p:animEffect transition="in" filter="wipe(left)">
                                      <p:cBhvr>
                                        <p:cTn id="33" dur="700"/>
                                        <p:tgtEl>
                                          <p:spTgt spid="24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5"/>
                                        </p:tgtEl>
                                        <p:attrNameLst>
                                          <p:attrName>style.visibility</p:attrName>
                                        </p:attrNameLst>
                                      </p:cBhvr>
                                      <p:to>
                                        <p:strVal val="visible"/>
                                      </p:to>
                                    </p:set>
                                    <p:animEffect transition="in" filter="wipe(left)">
                                      <p:cBhvr>
                                        <p:cTn id="36" dur="700"/>
                                        <p:tgtEl>
                                          <p:spTgt spid="245"/>
                                        </p:tgtEl>
                                      </p:cBhvr>
                                    </p:animEffect>
                                  </p:childTnLst>
                                </p:cTn>
                              </p:par>
                              <p:par>
                                <p:cTn id="37" presetID="31" presetClass="entr" presetSubtype="0" fill="hold" nodeType="withEffect">
                                  <p:stCondLst>
                                    <p:cond delay="50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1000" fill="hold"/>
                                        <p:tgtEl>
                                          <p:spTgt spid="183"/>
                                        </p:tgtEl>
                                        <p:attrNameLst>
                                          <p:attrName>ppt_w</p:attrName>
                                        </p:attrNameLst>
                                      </p:cBhvr>
                                      <p:tavLst>
                                        <p:tav tm="0">
                                          <p:val>
                                            <p:fltVal val="0"/>
                                          </p:val>
                                        </p:tav>
                                        <p:tav tm="100000">
                                          <p:val>
                                            <p:strVal val="#ppt_w"/>
                                          </p:val>
                                        </p:tav>
                                      </p:tavLst>
                                    </p:anim>
                                    <p:anim calcmode="lin" valueType="num">
                                      <p:cBhvr>
                                        <p:cTn id="40" dur="1000" fill="hold"/>
                                        <p:tgtEl>
                                          <p:spTgt spid="183"/>
                                        </p:tgtEl>
                                        <p:attrNameLst>
                                          <p:attrName>ppt_h</p:attrName>
                                        </p:attrNameLst>
                                      </p:cBhvr>
                                      <p:tavLst>
                                        <p:tav tm="0">
                                          <p:val>
                                            <p:fltVal val="0"/>
                                          </p:val>
                                        </p:tav>
                                        <p:tav tm="100000">
                                          <p:val>
                                            <p:strVal val="#ppt_h"/>
                                          </p:val>
                                        </p:tav>
                                      </p:tavLst>
                                    </p:anim>
                                    <p:anim calcmode="lin" valueType="num">
                                      <p:cBhvr>
                                        <p:cTn id="41" dur="1000" fill="hold"/>
                                        <p:tgtEl>
                                          <p:spTgt spid="183"/>
                                        </p:tgtEl>
                                        <p:attrNameLst>
                                          <p:attrName>style.rotation</p:attrName>
                                        </p:attrNameLst>
                                      </p:cBhvr>
                                      <p:tavLst>
                                        <p:tav tm="0">
                                          <p:val>
                                            <p:fltVal val="90"/>
                                          </p:val>
                                        </p:tav>
                                        <p:tav tm="100000">
                                          <p:val>
                                            <p:fltVal val="0"/>
                                          </p:val>
                                        </p:tav>
                                      </p:tavLst>
                                    </p:anim>
                                    <p:animEffect transition="in" filter="fade">
                                      <p:cBhvr>
                                        <p:cTn id="42" dur="1000"/>
                                        <p:tgtEl>
                                          <p:spTgt spid="183"/>
                                        </p:tgtEl>
                                      </p:cBhvr>
                                    </p:animEffect>
                                  </p:childTnLst>
                                </p:cTn>
                              </p:par>
                            </p:childTnLst>
                          </p:cTn>
                        </p:par>
                        <p:par>
                          <p:cTn id="43" fill="hold">
                            <p:stCondLst>
                              <p:cond delay="3800"/>
                            </p:stCondLst>
                            <p:childTnLst>
                              <p:par>
                                <p:cTn id="44" presetID="10" presetClass="entr" presetSubtype="0" fill="hold" nodeType="afterEffect">
                                  <p:stCondLst>
                                    <p:cond delay="0"/>
                                  </p:stCondLst>
                                  <p:childTnLst>
                                    <p:set>
                                      <p:cBhvr>
                                        <p:cTn id="45" dur="1" fill="hold">
                                          <p:stCondLst>
                                            <p:cond delay="0"/>
                                          </p:stCondLst>
                                        </p:cTn>
                                        <p:tgtEl>
                                          <p:spTgt spid="205"/>
                                        </p:tgtEl>
                                        <p:attrNameLst>
                                          <p:attrName>style.visibility</p:attrName>
                                        </p:attrNameLst>
                                      </p:cBhvr>
                                      <p:to>
                                        <p:strVal val="visible"/>
                                      </p:to>
                                    </p:set>
                                    <p:animEffect transition="in" filter="fade">
                                      <p:cBhvr>
                                        <p:cTn id="46" dur="500"/>
                                        <p:tgtEl>
                                          <p:spTgt spid="20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6"/>
                                        </p:tgtEl>
                                        <p:attrNameLst>
                                          <p:attrName>style.visibility</p:attrName>
                                        </p:attrNameLst>
                                      </p:cBhvr>
                                      <p:to>
                                        <p:strVal val="visible"/>
                                      </p:to>
                                    </p:set>
                                    <p:animEffect transition="in" filter="wipe(left)">
                                      <p:cBhvr>
                                        <p:cTn id="49" dur="700"/>
                                        <p:tgtEl>
                                          <p:spTgt spid="2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wipe(left)">
                                      <p:cBhvr>
                                        <p:cTn id="52" dur="700"/>
                                        <p:tgtEl>
                                          <p:spTgt spid="247"/>
                                        </p:tgtEl>
                                      </p:cBhvr>
                                    </p:animEffect>
                                  </p:childTnLst>
                                </p:cTn>
                              </p:par>
                              <p:par>
                                <p:cTn id="53" presetID="31" presetClass="entr" presetSubtype="0" fill="hold" nodeType="withEffect">
                                  <p:stCondLst>
                                    <p:cond delay="50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1000" fill="hold"/>
                                        <p:tgtEl>
                                          <p:spTgt spid="189"/>
                                        </p:tgtEl>
                                        <p:attrNameLst>
                                          <p:attrName>ppt_w</p:attrName>
                                        </p:attrNameLst>
                                      </p:cBhvr>
                                      <p:tavLst>
                                        <p:tav tm="0">
                                          <p:val>
                                            <p:fltVal val="0"/>
                                          </p:val>
                                        </p:tav>
                                        <p:tav tm="100000">
                                          <p:val>
                                            <p:strVal val="#ppt_w"/>
                                          </p:val>
                                        </p:tav>
                                      </p:tavLst>
                                    </p:anim>
                                    <p:anim calcmode="lin" valueType="num">
                                      <p:cBhvr>
                                        <p:cTn id="56" dur="1000" fill="hold"/>
                                        <p:tgtEl>
                                          <p:spTgt spid="189"/>
                                        </p:tgtEl>
                                        <p:attrNameLst>
                                          <p:attrName>ppt_h</p:attrName>
                                        </p:attrNameLst>
                                      </p:cBhvr>
                                      <p:tavLst>
                                        <p:tav tm="0">
                                          <p:val>
                                            <p:fltVal val="0"/>
                                          </p:val>
                                        </p:tav>
                                        <p:tav tm="100000">
                                          <p:val>
                                            <p:strVal val="#ppt_h"/>
                                          </p:val>
                                        </p:tav>
                                      </p:tavLst>
                                    </p:anim>
                                    <p:anim calcmode="lin" valueType="num">
                                      <p:cBhvr>
                                        <p:cTn id="57" dur="1000" fill="hold"/>
                                        <p:tgtEl>
                                          <p:spTgt spid="189"/>
                                        </p:tgtEl>
                                        <p:attrNameLst>
                                          <p:attrName>style.rotation</p:attrName>
                                        </p:attrNameLst>
                                      </p:cBhvr>
                                      <p:tavLst>
                                        <p:tav tm="0">
                                          <p:val>
                                            <p:fltVal val="90"/>
                                          </p:val>
                                        </p:tav>
                                        <p:tav tm="100000">
                                          <p:val>
                                            <p:fltVal val="0"/>
                                          </p:val>
                                        </p:tav>
                                      </p:tavLst>
                                    </p:anim>
                                    <p:animEffect transition="in" filter="fade">
                                      <p:cBhvr>
                                        <p:cTn id="58" dur="1000"/>
                                        <p:tgtEl>
                                          <p:spTgt spid="189"/>
                                        </p:tgtEl>
                                      </p:cBhvr>
                                    </p:animEffect>
                                  </p:childTnLst>
                                </p:cTn>
                              </p:par>
                            </p:childTnLst>
                          </p:cTn>
                        </p:par>
                        <p:par>
                          <p:cTn id="59" fill="hold">
                            <p:stCondLst>
                              <p:cond delay="5300"/>
                            </p:stCondLst>
                            <p:childTnLst>
                              <p:par>
                                <p:cTn id="60" presetID="10" presetClass="entr" presetSubtype="0" fill="hold" nodeType="afterEffect">
                                  <p:stCondLst>
                                    <p:cond delay="0"/>
                                  </p:stCondLst>
                                  <p:childTnLst>
                                    <p:set>
                                      <p:cBhvr>
                                        <p:cTn id="61" dur="1" fill="hold">
                                          <p:stCondLst>
                                            <p:cond delay="0"/>
                                          </p:stCondLst>
                                        </p:cTn>
                                        <p:tgtEl>
                                          <p:spTgt spid="208"/>
                                        </p:tgtEl>
                                        <p:attrNameLst>
                                          <p:attrName>style.visibility</p:attrName>
                                        </p:attrNameLst>
                                      </p:cBhvr>
                                      <p:to>
                                        <p:strVal val="visible"/>
                                      </p:to>
                                    </p:set>
                                    <p:animEffect transition="in" filter="fade">
                                      <p:cBhvr>
                                        <p:cTn id="62" dur="500"/>
                                        <p:tgtEl>
                                          <p:spTgt spid="20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700"/>
                                        <p:tgtEl>
                                          <p:spTgt spid="2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wipe(left)">
                                      <p:cBhvr>
                                        <p:cTn id="68" dur="700"/>
                                        <p:tgtEl>
                                          <p:spTgt spid="249"/>
                                        </p:tgtEl>
                                      </p:cBhvr>
                                    </p:animEffect>
                                  </p:childTnLst>
                                </p:cTn>
                              </p:par>
                              <p:par>
                                <p:cTn id="69" presetID="31" presetClass="entr" presetSubtype="0" fill="hold" nodeType="withEffect">
                                  <p:stCondLst>
                                    <p:cond delay="500"/>
                                  </p:stCondLst>
                                  <p:childTnLst>
                                    <p:set>
                                      <p:cBhvr>
                                        <p:cTn id="70" dur="1" fill="hold">
                                          <p:stCondLst>
                                            <p:cond delay="0"/>
                                          </p:stCondLst>
                                        </p:cTn>
                                        <p:tgtEl>
                                          <p:spTgt spid="195"/>
                                        </p:tgtEl>
                                        <p:attrNameLst>
                                          <p:attrName>style.visibility</p:attrName>
                                        </p:attrNameLst>
                                      </p:cBhvr>
                                      <p:to>
                                        <p:strVal val="visible"/>
                                      </p:to>
                                    </p:set>
                                    <p:anim calcmode="lin" valueType="num">
                                      <p:cBhvr>
                                        <p:cTn id="71" dur="1000" fill="hold"/>
                                        <p:tgtEl>
                                          <p:spTgt spid="195"/>
                                        </p:tgtEl>
                                        <p:attrNameLst>
                                          <p:attrName>ppt_w</p:attrName>
                                        </p:attrNameLst>
                                      </p:cBhvr>
                                      <p:tavLst>
                                        <p:tav tm="0">
                                          <p:val>
                                            <p:fltVal val="0"/>
                                          </p:val>
                                        </p:tav>
                                        <p:tav tm="100000">
                                          <p:val>
                                            <p:strVal val="#ppt_w"/>
                                          </p:val>
                                        </p:tav>
                                      </p:tavLst>
                                    </p:anim>
                                    <p:anim calcmode="lin" valueType="num">
                                      <p:cBhvr>
                                        <p:cTn id="72" dur="1000" fill="hold"/>
                                        <p:tgtEl>
                                          <p:spTgt spid="195"/>
                                        </p:tgtEl>
                                        <p:attrNameLst>
                                          <p:attrName>ppt_h</p:attrName>
                                        </p:attrNameLst>
                                      </p:cBhvr>
                                      <p:tavLst>
                                        <p:tav tm="0">
                                          <p:val>
                                            <p:fltVal val="0"/>
                                          </p:val>
                                        </p:tav>
                                        <p:tav tm="100000">
                                          <p:val>
                                            <p:strVal val="#ppt_h"/>
                                          </p:val>
                                        </p:tav>
                                      </p:tavLst>
                                    </p:anim>
                                    <p:anim calcmode="lin" valueType="num">
                                      <p:cBhvr>
                                        <p:cTn id="73" dur="1000" fill="hold"/>
                                        <p:tgtEl>
                                          <p:spTgt spid="195"/>
                                        </p:tgtEl>
                                        <p:attrNameLst>
                                          <p:attrName>style.rotation</p:attrName>
                                        </p:attrNameLst>
                                      </p:cBhvr>
                                      <p:tavLst>
                                        <p:tav tm="0">
                                          <p:val>
                                            <p:fltVal val="90"/>
                                          </p:val>
                                        </p:tav>
                                        <p:tav tm="100000">
                                          <p:val>
                                            <p:fltVal val="0"/>
                                          </p:val>
                                        </p:tav>
                                      </p:tavLst>
                                    </p:anim>
                                    <p:animEffect transition="in" filter="fade">
                                      <p:cBhvr>
                                        <p:cTn id="74" dur="1000"/>
                                        <p:tgtEl>
                                          <p:spTgt spid="195"/>
                                        </p:tgtEl>
                                      </p:cBhvr>
                                    </p:animEffect>
                                  </p:childTnLst>
                                </p:cTn>
                              </p:par>
                            </p:childTnLst>
                          </p:cTn>
                        </p:par>
                        <p:par>
                          <p:cTn id="75" fill="hold">
                            <p:stCondLst>
                              <p:cond delay="6800"/>
                            </p:stCondLst>
                            <p:childTnLst>
                              <p:par>
                                <p:cTn id="76" presetID="10" presetClass="entr" presetSubtype="0" fill="hold" nodeType="afterEffect">
                                  <p:stCondLst>
                                    <p:cond delay="0"/>
                                  </p:stCondLst>
                                  <p:childTnLst>
                                    <p:set>
                                      <p:cBhvr>
                                        <p:cTn id="77" dur="1" fill="hold">
                                          <p:stCondLst>
                                            <p:cond delay="0"/>
                                          </p:stCondLst>
                                        </p:cTn>
                                        <p:tgtEl>
                                          <p:spTgt spid="213"/>
                                        </p:tgtEl>
                                        <p:attrNameLst>
                                          <p:attrName>style.visibility</p:attrName>
                                        </p:attrNameLst>
                                      </p:cBhvr>
                                      <p:to>
                                        <p:strVal val="visible"/>
                                      </p:to>
                                    </p:set>
                                    <p:animEffect transition="in" filter="fade">
                                      <p:cBhvr>
                                        <p:cTn id="78" dur="500"/>
                                        <p:tgtEl>
                                          <p:spTgt spid="21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0"/>
                                        </p:tgtEl>
                                        <p:attrNameLst>
                                          <p:attrName>style.visibility</p:attrName>
                                        </p:attrNameLst>
                                      </p:cBhvr>
                                      <p:to>
                                        <p:strVal val="visible"/>
                                      </p:to>
                                    </p:set>
                                    <p:animEffect transition="in" filter="wipe(left)">
                                      <p:cBhvr>
                                        <p:cTn id="81" dur="700"/>
                                        <p:tgtEl>
                                          <p:spTgt spid="25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51"/>
                                        </p:tgtEl>
                                        <p:attrNameLst>
                                          <p:attrName>style.visibility</p:attrName>
                                        </p:attrNameLst>
                                      </p:cBhvr>
                                      <p:to>
                                        <p:strVal val="visible"/>
                                      </p:to>
                                    </p:set>
                                    <p:animEffect transition="in" filter="wipe(left)">
                                      <p:cBhvr>
                                        <p:cTn id="84" dur="700"/>
                                        <p:tgtEl>
                                          <p:spTgt spid="25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anim calcmode="lin" valueType="num">
                                      <p:cBhvr>
                                        <p:cTn id="87" dur="500" fill="hold"/>
                                        <p:tgtEl>
                                          <p:spTgt spid="67"/>
                                        </p:tgtEl>
                                        <p:attrNameLst>
                                          <p:attrName>ppt_w</p:attrName>
                                        </p:attrNameLst>
                                      </p:cBhvr>
                                      <p:tavLst>
                                        <p:tav tm="0">
                                          <p:val>
                                            <p:fltVal val="0"/>
                                          </p:val>
                                        </p:tav>
                                        <p:tav tm="100000">
                                          <p:val>
                                            <p:strVal val="#ppt_w"/>
                                          </p:val>
                                        </p:tav>
                                      </p:tavLst>
                                    </p:anim>
                                    <p:anim calcmode="lin" valueType="num">
                                      <p:cBhvr>
                                        <p:cTn id="88" dur="500" fill="hold"/>
                                        <p:tgtEl>
                                          <p:spTgt spid="67"/>
                                        </p:tgtEl>
                                        <p:attrNameLst>
                                          <p:attrName>ppt_h</p:attrName>
                                        </p:attrNameLst>
                                      </p:cBhvr>
                                      <p:tavLst>
                                        <p:tav tm="0">
                                          <p:val>
                                            <p:fltVal val="0"/>
                                          </p:val>
                                        </p:tav>
                                        <p:tav tm="100000">
                                          <p:val>
                                            <p:strVal val="#ppt_h"/>
                                          </p:val>
                                        </p:tav>
                                      </p:tavLst>
                                    </p:anim>
                                    <p:animEffect transition="in" filter="fade">
                                      <p:cBhvr>
                                        <p:cTn id="8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43" grpId="0"/>
      <p:bldP spid="244" grpId="0"/>
      <p:bldP spid="245" grpId="0"/>
      <p:bldP spid="246" grpId="0"/>
      <p:bldP spid="247" grpId="0"/>
      <p:bldP spid="248" grpId="0"/>
      <p:bldP spid="249" grpId="0"/>
      <p:bldP spid="250" grpId="0"/>
      <p:bldP spid="251"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rPr>
              <a:t>备用图表</a:t>
            </a: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92D050"/>
                    </a:solidFill>
                    <a:latin typeface="Impact" pitchFamily="34" charset="0"/>
                    <a:ea typeface="微软雅黑" panose="020B0503020204020204" pitchFamily="34" charset="-122"/>
                  </a:rPr>
                  <a:t>TEXT HERE</a:t>
                </a:r>
                <a:endParaRPr lang="zh-CN" altLang="en-US" sz="700" b="0" dirty="0">
                  <a:solidFill>
                    <a:srgbClr val="92D050"/>
                  </a:solidFill>
                  <a:latin typeface="Impact"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spTree>
    <p:extLst>
      <p:ext uri="{BB962C8B-B14F-4D97-AF65-F5344CB8AC3E}">
        <p14:creationId xmlns:p14="http://schemas.microsoft.com/office/powerpoint/2010/main" val="4197038255"/>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rPr>
              <a:t>空间</a:t>
            </a: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rPr>
              <a:t>本地论坛社区</a:t>
            </a:r>
          </a:p>
        </p:txBody>
      </p:sp>
      <p:sp>
        <p:nvSpPr>
          <p:cNvPr id="132" name="TextBox 131"/>
          <p:cNvSpPr txBox="1"/>
          <p:nvPr/>
        </p:nvSpPr>
        <p:spPr>
          <a:xfrm>
            <a:off x="762794" y="3741248"/>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rPr>
              <a:t>微博营销</a:t>
            </a:r>
          </a:p>
        </p:txBody>
      </p:sp>
      <p:sp>
        <p:nvSpPr>
          <p:cNvPr id="133" name="TextBox 132"/>
          <p:cNvSpPr txBox="1"/>
          <p:nvPr/>
        </p:nvSpPr>
        <p:spPr>
          <a:xfrm>
            <a:off x="4681960" y="3747562"/>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rPr>
              <a:t>微信营销</a:t>
            </a:r>
          </a:p>
        </p:txBody>
      </p:sp>
      <p:sp>
        <p:nvSpPr>
          <p:cNvPr id="134" name="TextBox 133"/>
          <p:cNvSpPr txBox="1"/>
          <p:nvPr/>
        </p:nvSpPr>
        <p:spPr>
          <a:xfrm>
            <a:off x="2591594" y="4099040"/>
            <a:ext cx="1752600" cy="377016"/>
          </a:xfrm>
          <a:prstGeom prst="rect">
            <a:avLst/>
          </a:prstGeom>
          <a:noFill/>
        </p:spPr>
        <p:txBody>
          <a:bodyPr wrap="square" lIns="68571" tIns="34285" rIns="68571" bIns="34285"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solidFill>
                  <a:schemeClr val="bg1"/>
                </a:solidFill>
                <a:latin typeface="微软雅黑" panose="020B0503020204020204" pitchFamily="34" charset="-122"/>
                <a:ea typeface="微软雅黑" panose="020B0503020204020204" pitchFamily="34" charset="-122"/>
              </a:rPr>
              <a:t>利用</a:t>
            </a:r>
            <a:r>
              <a:rPr lang="en-US" altLang="zh-CN" sz="1000" dirty="0">
                <a:solidFill>
                  <a:schemeClr val="bg1"/>
                </a:solidFill>
                <a:latin typeface="微软雅黑" panose="020B0503020204020204" pitchFamily="34" charset="-122"/>
                <a:ea typeface="微软雅黑" panose="020B0503020204020204" pitchFamily="34" charset="-122"/>
              </a:rPr>
              <a:t>QQ</a:t>
            </a:r>
            <a:r>
              <a:rPr lang="zh-CN" altLang="en-US" sz="1000" dirty="0">
                <a:solidFill>
                  <a:schemeClr val="bg1"/>
                </a:solidFill>
                <a:latin typeface="微软雅黑" panose="020B0503020204020204" pitchFamily="34" charset="-122"/>
                <a:ea typeface="微软雅黑" panose="020B0503020204020204" pitchFamily="34" charset="-122"/>
              </a:rPr>
              <a:t>空间来进行朋友圈间的传播，达到广告目的。</a:t>
            </a:r>
          </a:p>
        </p:txBody>
      </p:sp>
      <p:sp>
        <p:nvSpPr>
          <p:cNvPr id="135" name="TextBox 134"/>
          <p:cNvSpPr txBox="1"/>
          <p:nvPr/>
        </p:nvSpPr>
        <p:spPr>
          <a:xfrm>
            <a:off x="6693798" y="4122657"/>
            <a:ext cx="1898563" cy="684793"/>
          </a:xfrm>
          <a:prstGeom prst="rect">
            <a:avLst/>
          </a:prstGeom>
          <a:noFill/>
        </p:spPr>
        <p:txBody>
          <a:bodyPr wrap="square" lIns="68571" tIns="34285" rIns="68571" bIns="34285" rtlCol="0">
            <a:spAutoFit/>
          </a:bodyPr>
          <a:lstStyle/>
          <a:p>
            <a:pPr fontAlgn="auto">
              <a:spcBef>
                <a:spcPts val="0"/>
              </a:spcBef>
              <a:spcAft>
                <a:spcPts val="0"/>
              </a:spcAf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利用本地论坛社区传播达到广告</a:t>
            </a:r>
            <a:r>
              <a:rPr lang="zh-CN" altLang="en-US" sz="1000" b="0" kern="0" dirty="0">
                <a:solidFill>
                  <a:schemeClr val="bg1"/>
                </a:solidFill>
                <a:latin typeface="微软雅黑" panose="020B0503020204020204" pitchFamily="34" charset="-122"/>
                <a:ea typeface="微软雅黑" panose="020B0503020204020204" pitchFamily="34" charset="-122"/>
              </a:rPr>
              <a:t>目的，利用本地论坛社区传播达到广告目的。</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6" name="TextBox 135"/>
          <p:cNvSpPr txBox="1"/>
          <p:nvPr/>
        </p:nvSpPr>
        <p:spPr>
          <a:xfrm>
            <a:off x="604822" y="4099040"/>
            <a:ext cx="175817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利用新浪微博来进行传播利用新浪微博来进行传播利用新浪微博来进行传播</a:t>
            </a:r>
            <a:r>
              <a:rPr kumimoji="0" lang="en-US" altLang="zh-CN"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7" name="TextBox 136"/>
          <p:cNvSpPr txBox="1"/>
          <p:nvPr/>
        </p:nvSpPr>
        <p:spPr>
          <a:xfrm>
            <a:off x="4567892" y="4126841"/>
            <a:ext cx="190990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利用微信朋友圈间的传播，达到广告目的。利用微信朋友圈间的传播，达到广告目的。</a:t>
            </a:r>
            <a:endParaRPr kumimoji="0" lang="en-US" altLang="zh-CN"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658394" y="829317"/>
            <a:ext cx="1660063" cy="1739302"/>
            <a:chOff x="3658394" y="829317"/>
            <a:chExt cx="1660063" cy="1739302"/>
          </a:xfrm>
        </p:grpSpPr>
        <p:grpSp>
          <p:nvGrpSpPr>
            <p:cNvPr id="50" name="组合 49"/>
            <p:cNvGrpSpPr/>
            <p:nvPr/>
          </p:nvGrpSpPr>
          <p:grpSpPr>
            <a:xfrm>
              <a:off x="3752572" y="829317"/>
              <a:ext cx="1506022" cy="1739302"/>
              <a:chOff x="4966840" y="32547"/>
              <a:chExt cx="1506022" cy="1739302"/>
            </a:xfrm>
          </p:grpSpPr>
          <p:sp>
            <p:nvSpPr>
              <p:cNvPr id="5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3658394" y="1253570"/>
              <a:ext cx="1660063"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网络</a:t>
              </a:r>
              <a:endParaRPr kumimoji="0" lang="en-US" altLang="zh-CN"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营销</a:t>
              </a:r>
            </a:p>
          </p:txBody>
        </p:sp>
      </p:grpSp>
      <p:grpSp>
        <p:nvGrpSpPr>
          <p:cNvPr id="56" name="组合 55"/>
          <p:cNvGrpSpPr/>
          <p:nvPr/>
        </p:nvGrpSpPr>
        <p:grpSpPr>
          <a:xfrm>
            <a:off x="683522" y="249943"/>
            <a:ext cx="3583678"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3"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网络营销方案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NETWORK MARKETING PROGRAM</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a:spLocks/>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4"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7"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312888498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24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9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par>
                          <p:cTn id="97" fill="hold">
                            <p:stCondLst>
                              <p:cond delay="3400"/>
                            </p:stCondLst>
                            <p:childTnLst>
                              <p:par>
                                <p:cTn id="98" presetID="42" presetClass="entr" presetSubtype="0" fill="hold" grpId="0" nodeType="afterEffect">
                                  <p:stCondLst>
                                    <p:cond delay="0"/>
                                  </p:stCondLst>
                                  <p:childTnLst>
                                    <p:set>
                                      <p:cBhvr>
                                        <p:cTn id="99" dur="1" fill="hold">
                                          <p:stCondLst>
                                            <p:cond delay="0"/>
                                          </p:stCondLst>
                                        </p:cTn>
                                        <p:tgtEl>
                                          <p:spTgt spid="134"/>
                                        </p:tgtEl>
                                        <p:attrNameLst>
                                          <p:attrName>style.visibility</p:attrName>
                                        </p:attrNameLst>
                                      </p:cBhvr>
                                      <p:to>
                                        <p:strVal val="visible"/>
                                      </p:to>
                                    </p:set>
                                    <p:animEffect transition="in" filter="fade">
                                      <p:cBhvr>
                                        <p:cTn id="100" dur="1000"/>
                                        <p:tgtEl>
                                          <p:spTgt spid="134"/>
                                        </p:tgtEl>
                                      </p:cBhvr>
                                    </p:animEffect>
                                    <p:anim calcmode="lin" valueType="num">
                                      <p:cBhvr>
                                        <p:cTn id="101" dur="1000" fill="hold"/>
                                        <p:tgtEl>
                                          <p:spTgt spid="134"/>
                                        </p:tgtEl>
                                        <p:attrNameLst>
                                          <p:attrName>ppt_x</p:attrName>
                                        </p:attrNameLst>
                                      </p:cBhvr>
                                      <p:tavLst>
                                        <p:tav tm="0">
                                          <p:val>
                                            <p:strVal val="#ppt_x"/>
                                          </p:val>
                                        </p:tav>
                                        <p:tav tm="100000">
                                          <p:val>
                                            <p:strVal val="#ppt_x"/>
                                          </p:val>
                                        </p:tav>
                                      </p:tavLst>
                                    </p:anim>
                                    <p:anim calcmode="lin" valueType="num">
                                      <p:cBhvr>
                                        <p:cTn id="102" dur="1000" fill="hold"/>
                                        <p:tgtEl>
                                          <p:spTgt spid="1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1000"/>
                                        <p:tgtEl>
                                          <p:spTgt spid="136"/>
                                        </p:tgtEl>
                                      </p:cBhvr>
                                    </p:animEffect>
                                    <p:anim calcmode="lin" valueType="num">
                                      <p:cBhvr>
                                        <p:cTn id="106" dur="1000" fill="hold"/>
                                        <p:tgtEl>
                                          <p:spTgt spid="136"/>
                                        </p:tgtEl>
                                        <p:attrNameLst>
                                          <p:attrName>ppt_x</p:attrName>
                                        </p:attrNameLst>
                                      </p:cBhvr>
                                      <p:tavLst>
                                        <p:tav tm="0">
                                          <p:val>
                                            <p:strVal val="#ppt_x"/>
                                          </p:val>
                                        </p:tav>
                                        <p:tav tm="100000">
                                          <p:val>
                                            <p:strVal val="#ppt_x"/>
                                          </p:val>
                                        </p:tav>
                                      </p:tavLst>
                                    </p:anim>
                                    <p:anim calcmode="lin" valueType="num">
                                      <p:cBhvr>
                                        <p:cTn id="107" dur="1000" fill="hold"/>
                                        <p:tgtEl>
                                          <p:spTgt spid="13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37"/>
                                        </p:tgtEl>
                                        <p:attrNameLst>
                                          <p:attrName>style.visibility</p:attrName>
                                        </p:attrNameLst>
                                      </p:cBhvr>
                                      <p:to>
                                        <p:strVal val="visible"/>
                                      </p:to>
                                    </p:set>
                                    <p:animEffect transition="in" filter="fade">
                                      <p:cBhvr>
                                        <p:cTn id="115" dur="1000"/>
                                        <p:tgtEl>
                                          <p:spTgt spid="137"/>
                                        </p:tgtEl>
                                      </p:cBhvr>
                                    </p:animEffect>
                                    <p:anim calcmode="lin" valueType="num">
                                      <p:cBhvr>
                                        <p:cTn id="116" dur="1000" fill="hold"/>
                                        <p:tgtEl>
                                          <p:spTgt spid="137"/>
                                        </p:tgtEl>
                                        <p:attrNameLst>
                                          <p:attrName>ppt_x</p:attrName>
                                        </p:attrNameLst>
                                      </p:cBhvr>
                                      <p:tavLst>
                                        <p:tav tm="0">
                                          <p:val>
                                            <p:strVal val="#ppt_x"/>
                                          </p:val>
                                        </p:tav>
                                        <p:tav tm="100000">
                                          <p:val>
                                            <p:strVal val="#ppt_x"/>
                                          </p:val>
                                        </p:tav>
                                      </p:tavLst>
                                    </p:anim>
                                    <p:anim calcmode="lin" valueType="num">
                                      <p:cBhvr>
                                        <p:cTn id="11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P spid="137" grpId="0"/>
      <p:bldP spid="67" grpId="0"/>
      <p:bldP spid="68" grpId="0"/>
      <p:bldP spid="21"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a:spLocks/>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a:spLocks/>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a:solidFill>
                  <a:schemeClr val="bg1"/>
                </a:solidFill>
                <a:latin typeface="微软雅黑" panose="020B0503020204020204" pitchFamily="34" charset="-122"/>
                <a:ea typeface="微软雅黑" panose="020B0503020204020204" pitchFamily="34" charset="-122"/>
              </a:rPr>
              <a:t>所需资金：</a:t>
            </a: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a:solidFill>
                  <a:srgbClr val="FFC000"/>
                </a:solidFill>
                <a:latin typeface="Impact" pitchFamily="34" charset="0"/>
                <a:ea typeface="微软雅黑" panose="020B0503020204020204" pitchFamily="34" charset="-122"/>
              </a:rPr>
              <a:t>300</a:t>
            </a:r>
            <a:endParaRPr lang="zh-CN" altLang="en-US" sz="6500" b="0" dirty="0">
              <a:solidFill>
                <a:srgbClr val="FFC000"/>
              </a:solidFill>
              <a:latin typeface="Impact"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a:solidFill>
                  <a:schemeClr val="bg1"/>
                </a:solidFill>
                <a:latin typeface="微软雅黑" panose="020B0503020204020204" pitchFamily="34" charset="-122"/>
                <a:ea typeface="微软雅黑" panose="020B0503020204020204" pitchFamily="34" charset="-122"/>
              </a:rPr>
              <a:t>万</a:t>
            </a: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a:solidFill>
                  <a:schemeClr val="bg1"/>
                </a:solidFill>
                <a:latin typeface="微软雅黑" panose="020B0503020204020204" pitchFamily="34" charset="-122"/>
                <a:ea typeface="微软雅黑" panose="020B0503020204020204" pitchFamily="34" charset="-122"/>
              </a:rPr>
              <a:t>已有资金：</a:t>
            </a: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a:solidFill>
                  <a:srgbClr val="FFC000"/>
                </a:solidFill>
                <a:latin typeface="Impact" pitchFamily="34" charset="0"/>
                <a:ea typeface="微软雅黑" panose="020B0503020204020204" pitchFamily="34" charset="-122"/>
              </a:rPr>
              <a:t>100</a:t>
            </a:r>
            <a:endParaRPr lang="zh-CN" altLang="en-US" sz="6500" b="0" dirty="0">
              <a:solidFill>
                <a:srgbClr val="FFC000"/>
              </a:solidFill>
              <a:latin typeface="Impact"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a:solidFill>
                  <a:schemeClr val="bg1"/>
                </a:solidFill>
                <a:latin typeface="微软雅黑" panose="020B0503020204020204" pitchFamily="34" charset="-122"/>
                <a:ea typeface="微软雅黑" panose="020B0503020204020204" pitchFamily="34" charset="-122"/>
              </a:rPr>
              <a:t>万</a:t>
            </a: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资金缺口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95412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6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6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7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54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9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9" grpId="0"/>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618998"/>
            <a:chOff x="7593225" y="1656438"/>
            <a:chExt cx="3189957" cy="825077"/>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a:solidFill>
                    <a:srgbClr val="FFC000"/>
                  </a:solidFill>
                  <a:latin typeface="微软雅黑" panose="020B0503020204020204" pitchFamily="34" charset="-122"/>
                  <a:ea typeface="微软雅黑" panose="020B0503020204020204" pitchFamily="34" charset="-122"/>
                </a:rPr>
                <a:t>其他费用</a:t>
              </a:r>
            </a:p>
          </p:txBody>
        </p:sp>
        <p:sp>
          <p:nvSpPr>
            <p:cNvPr id="18" name="TextBox 10"/>
            <p:cNvSpPr>
              <a:spLocks noChangeArrowheads="1"/>
            </p:cNvSpPr>
            <p:nvPr/>
          </p:nvSpPr>
          <p:spPr bwMode="auto">
            <a:xfrm>
              <a:off x="7593225" y="1901876"/>
              <a:ext cx="3189957"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nvGrpSpPr>
          <p:cNvPr id="19" name="组合 18"/>
          <p:cNvGrpSpPr/>
          <p:nvPr/>
        </p:nvGrpSpPr>
        <p:grpSpPr>
          <a:xfrm>
            <a:off x="229394" y="2604642"/>
            <a:ext cx="2453151" cy="618998"/>
            <a:chOff x="1364883" y="2193504"/>
            <a:chExt cx="3270301" cy="825077"/>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FFC000"/>
                  </a:solidFill>
                  <a:latin typeface="微软雅黑" panose="020B0503020204020204" pitchFamily="34" charset="-122"/>
                  <a:ea typeface="微软雅黑" panose="020B0503020204020204" pitchFamily="34" charset="-122"/>
                </a:rPr>
                <a:t>人力成本</a:t>
              </a:r>
            </a:p>
          </p:txBody>
        </p:sp>
        <p:sp>
          <p:nvSpPr>
            <p:cNvPr id="21" name="TextBox 10"/>
            <p:cNvSpPr>
              <a:spLocks noChangeArrowheads="1"/>
            </p:cNvSpPr>
            <p:nvPr/>
          </p:nvSpPr>
          <p:spPr bwMode="auto">
            <a:xfrm>
              <a:off x="1364883" y="2438942"/>
              <a:ext cx="3250636"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nvGrpSpPr>
          <p:cNvPr id="22" name="组合 21"/>
          <p:cNvGrpSpPr/>
          <p:nvPr/>
        </p:nvGrpSpPr>
        <p:grpSpPr>
          <a:xfrm>
            <a:off x="5944395" y="1544324"/>
            <a:ext cx="2362200" cy="618998"/>
            <a:chOff x="7593226" y="1656438"/>
            <a:chExt cx="3149053" cy="825077"/>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a:solidFill>
                    <a:srgbClr val="FFC000"/>
                  </a:solidFill>
                  <a:latin typeface="微软雅黑" panose="020B0503020204020204" pitchFamily="34" charset="-122"/>
                  <a:ea typeface="微软雅黑" panose="020B0503020204020204" pitchFamily="34" charset="-122"/>
                </a:rPr>
                <a:t>推广费用</a:t>
              </a:r>
            </a:p>
          </p:txBody>
        </p:sp>
        <p:sp>
          <p:nvSpPr>
            <p:cNvPr id="24" name="TextBox 10"/>
            <p:cNvSpPr>
              <a:spLocks noChangeArrowheads="1"/>
            </p:cNvSpPr>
            <p:nvPr/>
          </p:nvSpPr>
          <p:spPr bwMode="auto">
            <a:xfrm>
              <a:off x="7593226" y="1901876"/>
              <a:ext cx="3149053"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nvGrpSpPr>
          <p:cNvPr id="25" name="组合 24"/>
          <p:cNvGrpSpPr/>
          <p:nvPr/>
        </p:nvGrpSpPr>
        <p:grpSpPr>
          <a:xfrm>
            <a:off x="915194" y="1462230"/>
            <a:ext cx="2434101" cy="618998"/>
            <a:chOff x="1152694" y="2193504"/>
            <a:chExt cx="3244905" cy="825077"/>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FFC000"/>
                  </a:solidFill>
                  <a:latin typeface="微软雅黑" panose="020B0503020204020204" pitchFamily="34" charset="-122"/>
                  <a:ea typeface="微软雅黑" panose="020B0503020204020204" pitchFamily="34" charset="-122"/>
                </a:rPr>
                <a:t>办公场地</a:t>
              </a:r>
            </a:p>
          </p:txBody>
        </p:sp>
        <p:sp>
          <p:nvSpPr>
            <p:cNvPr id="27" name="TextBox 10"/>
            <p:cNvSpPr>
              <a:spLocks noChangeArrowheads="1"/>
            </p:cNvSpPr>
            <p:nvPr/>
          </p:nvSpPr>
          <p:spPr bwMode="auto">
            <a:xfrm>
              <a:off x="1152694" y="2438942"/>
              <a:ext cx="3226897"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成本预算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0146058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22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2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32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37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42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47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52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57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rPr>
              <a:t>备用图表</a:t>
            </a: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TextBox 19"/>
          <p:cNvSpPr txBox="1"/>
          <p:nvPr/>
        </p:nvSpPr>
        <p:spPr>
          <a:xfrm>
            <a:off x="19702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25"/>
          <p:cNvSpPr txBox="1"/>
          <p:nvPr/>
        </p:nvSpPr>
        <p:spPr>
          <a:xfrm>
            <a:off x="51706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TextBox 27"/>
          <p:cNvSpPr txBox="1"/>
          <p:nvPr/>
        </p:nvSpPr>
        <p:spPr>
          <a:xfrm>
            <a:off x="3040351"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Box 33"/>
          <p:cNvSpPr txBox="1"/>
          <p:nvPr/>
        </p:nvSpPr>
        <p:spPr>
          <a:xfrm>
            <a:off x="6313609"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p>
        </p:txBody>
      </p:sp>
    </p:spTree>
    <p:extLst>
      <p:ext uri="{BB962C8B-B14F-4D97-AF65-F5344CB8AC3E}">
        <p14:creationId xmlns:p14="http://schemas.microsoft.com/office/powerpoint/2010/main" val="376212101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15847424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471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0" kern="0" dirty="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p>
        </p:txBody>
      </p:sp>
      <p:sp>
        <p:nvSpPr>
          <p:cNvPr id="79" name="TextBox 7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年担任某公司执行总裁。曾于某年、某年、</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p>
        </p:txBody>
      </p:sp>
      <p:pic>
        <p:nvPicPr>
          <p:cNvPr id="80" name="Picture 2" descr="C:\Users\Administrator\Desktop\微立体创业计划\001.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代用名</a:t>
            </a:r>
          </a:p>
        </p:txBody>
      </p:sp>
      <p:sp>
        <p:nvSpPr>
          <p:cNvPr id="8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p>
        </p:txBody>
      </p:sp>
      <p:sp>
        <p:nvSpPr>
          <p:cNvPr id="85" name="TextBox 8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年担任某公司执行总裁。曾于某年、某年、</a:t>
            </a:r>
            <a:r>
              <a:rPr kumimoji="0" lang="en-US" altLang="zh-CN"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p>
        </p:txBody>
      </p:sp>
      <p:grpSp>
        <p:nvGrpSpPr>
          <p:cNvPr id="25" name="组合 24"/>
          <p:cNvGrpSpPr/>
          <p:nvPr/>
        </p:nvGrpSpPr>
        <p:grpSpPr>
          <a:xfrm>
            <a:off x="903371" y="249943"/>
            <a:ext cx="2831223" cy="679699"/>
            <a:chOff x="903371" y="249943"/>
            <a:chExt cx="2831223" cy="679699"/>
          </a:xfrm>
        </p:grpSpPr>
        <p:sp>
          <p:nvSpPr>
            <p:cNvPr id="28" name="任意多边形 27"/>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9" name="任意多边形 28"/>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107957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6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left)">
                                      <p:cBhvr>
                                        <p:cTn id="54" dur="500"/>
                                        <p:tgtEl>
                                          <p:spTgt spid="78"/>
                                        </p:tgtEl>
                                      </p:cBhvr>
                                    </p:animEffect>
                                  </p:childTnLst>
                                </p:cTn>
                              </p:par>
                            </p:childTnLst>
                          </p:cTn>
                        </p:par>
                        <p:par>
                          <p:cTn id="55" fill="hold">
                            <p:stCondLst>
                              <p:cond delay="43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childTnLst>
                          </p:cTn>
                        </p:par>
                        <p:par>
                          <p:cTn id="65" fill="hold">
                            <p:stCondLst>
                              <p:cond delay="5300"/>
                            </p:stCondLst>
                            <p:childTnLst>
                              <p:par>
                                <p:cTn id="66" presetID="42" presetClass="entr" presetSubtype="0"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fade">
                                      <p:cBhvr>
                                        <p:cTn id="68" dur="500"/>
                                        <p:tgtEl>
                                          <p:spTgt spid="81"/>
                                        </p:tgtEl>
                                      </p:cBhvr>
                                    </p:animEffec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1"/>
                                          </p:val>
                                        </p:tav>
                                        <p:tav tm="100000">
                                          <p:val>
                                            <p:strVal val="#ppt_y"/>
                                          </p:val>
                                        </p:tav>
                                      </p:tavLst>
                                    </p:anim>
                                  </p:childTnLst>
                                </p:cTn>
                              </p:par>
                            </p:childTnLst>
                          </p:cTn>
                        </p:par>
                        <p:par>
                          <p:cTn id="71" fill="hold">
                            <p:stCondLst>
                              <p:cond delay="5800"/>
                            </p:stCondLst>
                            <p:childTnLst>
                              <p:par>
                                <p:cTn id="72" presetID="10" presetClass="entr" presetSubtype="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par>
                          <p:cTn id="75" fill="hold">
                            <p:stCondLst>
                              <p:cond delay="630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83"/>
                                        </p:tgtEl>
                                        <p:attrNameLst>
                                          <p:attrName>style.visibility</p:attrName>
                                        </p:attrNameLst>
                                      </p:cBhvr>
                                      <p:to>
                                        <p:strVal val="visible"/>
                                      </p:to>
                                    </p:set>
                                    <p:anim by="(-#ppt_w*2)" calcmode="lin" valueType="num">
                                      <p:cBhvr rctx="PPT">
                                        <p:cTn id="78" dur="500" autoRev="1" fill="hold">
                                          <p:stCondLst>
                                            <p:cond delay="0"/>
                                          </p:stCondLst>
                                        </p:cTn>
                                        <p:tgtEl>
                                          <p:spTgt spid="83"/>
                                        </p:tgtEl>
                                        <p:attrNameLst>
                                          <p:attrName>ppt_w</p:attrName>
                                        </p:attrNameLst>
                                      </p:cBhvr>
                                    </p:anim>
                                    <p:anim by="(#ppt_w*0.50)" calcmode="lin" valueType="num">
                                      <p:cBhvr>
                                        <p:cTn id="79" dur="500" decel="50000" autoRev="1" fill="hold">
                                          <p:stCondLst>
                                            <p:cond delay="0"/>
                                          </p:stCondLst>
                                        </p:cTn>
                                        <p:tgtEl>
                                          <p:spTgt spid="83"/>
                                        </p:tgtEl>
                                        <p:attrNameLst>
                                          <p:attrName>ppt_x</p:attrName>
                                        </p:attrNameLst>
                                      </p:cBhvr>
                                    </p:anim>
                                    <p:anim from="(-#ppt_h/2)" to="(#ppt_y)" calcmode="lin" valueType="num">
                                      <p:cBhvr>
                                        <p:cTn id="80" dur="1000" fill="hold">
                                          <p:stCondLst>
                                            <p:cond delay="0"/>
                                          </p:stCondLst>
                                        </p:cTn>
                                        <p:tgtEl>
                                          <p:spTgt spid="83"/>
                                        </p:tgtEl>
                                        <p:attrNameLst>
                                          <p:attrName>ppt_y</p:attrName>
                                        </p:attrNameLst>
                                      </p:cBhvr>
                                    </p:anim>
                                    <p:animRot by="21600000">
                                      <p:cBhvr>
                                        <p:cTn id="81" dur="1000" fill="hold">
                                          <p:stCondLst>
                                            <p:cond delay="0"/>
                                          </p:stCondLst>
                                        </p:cTn>
                                        <p:tgtEl>
                                          <p:spTgt spid="83"/>
                                        </p:tgtEl>
                                        <p:attrNameLst>
                                          <p:attrName>r</p:attrName>
                                        </p:attrNameLst>
                                      </p:cBhvr>
                                    </p:animRo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rPr>
              <a:t>备用图表</a:t>
            </a: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措施之五</a:t>
              </a: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措施之四</a:t>
              </a: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措施之三</a:t>
              </a: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措施之二</a:t>
              </a: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rPr>
                <a:t>措施之一</a:t>
              </a: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点击此处输入文字点击此处输入文字点击此处输入文字点击此处输入文字点击此处输入文字点击此处输入文字点击此处输入文字点击此处输入文字点击此处输入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文字点击此处输入文字点击此处输入文字点击此处输入文字点击此处输入文字点击此处输入文字点击此处输入文字</a:t>
            </a:r>
          </a:p>
        </p:txBody>
      </p:sp>
    </p:spTree>
    <p:extLst>
      <p:ext uri="{BB962C8B-B14F-4D97-AF65-F5344CB8AC3E}">
        <p14:creationId xmlns:p14="http://schemas.microsoft.com/office/powerpoint/2010/main" val="12961941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3"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5"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669434"/>
            <a:chOff x="1858271" y="4509302"/>
            <a:chExt cx="2005136" cy="892303"/>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78" name="TextBox 10"/>
            <p:cNvSpPr>
              <a:spLocks noChangeArrowheads="1"/>
            </p:cNvSpPr>
            <p:nvPr/>
          </p:nvSpPr>
          <p:spPr bwMode="auto">
            <a:xfrm>
              <a:off x="1945938"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792544"/>
            <a:chOff x="1854430" y="4509302"/>
            <a:chExt cx="1917469" cy="1056399"/>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1"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669434"/>
            <a:chOff x="1858271" y="4509302"/>
            <a:chExt cx="2022967" cy="892303"/>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4" name="TextBox 10"/>
            <p:cNvSpPr>
              <a:spLocks noChangeArrowheads="1"/>
            </p:cNvSpPr>
            <p:nvPr/>
          </p:nvSpPr>
          <p:spPr bwMode="auto">
            <a:xfrm>
              <a:off x="1963769"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792544"/>
            <a:chOff x="1854430" y="4509302"/>
            <a:chExt cx="1917469" cy="1056399"/>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87"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4" name="任意多边形 9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产品开发计划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a:t>
            </a:r>
          </a:p>
          <a:p>
            <a:pPr algn="l"/>
            <a:r>
              <a:rPr lang="en-US" altLang="zh-CN" sz="800" b="0" dirty="0">
                <a:solidFill>
                  <a:schemeClr val="accent3">
                    <a:lumMod val="50000"/>
                  </a:schemeClr>
                </a:solidFill>
                <a:latin typeface="微软雅黑" panose="020B0503020204020204" pitchFamily="34" charset="-122"/>
                <a:sym typeface="Arial" pitchFamily="34" charset="0"/>
              </a:rPr>
              <a:t>DEVELOPMENT 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7755539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47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52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7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62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67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72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77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82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87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共创</a:t>
            </a:r>
            <a:endParaRPr kumimoji="0" lang="en-US" altLang="zh-CN"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结束语</a:t>
            </a:r>
            <a:r>
              <a:rPr kumimoji="0" lang="en-US" altLang="zh-CN"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50110212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5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9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54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9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公司介绍</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团队介绍</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项目成员</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核心成员</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组织架构</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公司大事记</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企业理念</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6"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7"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p>
        </p:txBody>
      </p:sp>
    </p:spTree>
    <p:extLst>
      <p:ext uri="{BB962C8B-B14F-4D97-AF65-F5344CB8AC3E}">
        <p14:creationId xmlns:p14="http://schemas.microsoft.com/office/powerpoint/2010/main" val="42076123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barn(outHorizontal)">
                                      <p:cBhvr>
                                        <p:cTn id="19" dur="500"/>
                                        <p:tgtEl>
                                          <p:spTgt spid="164"/>
                                        </p:tgtEl>
                                      </p:cBhvr>
                                    </p:animEffect>
                                  </p:childTnLst>
                                </p:cTn>
                              </p:par>
                            </p:childTnLst>
                          </p:cTn>
                        </p:par>
                        <p:par>
                          <p:cTn id="20" fill="hold">
                            <p:stCondLst>
                              <p:cond delay="1500"/>
                            </p:stCondLst>
                            <p:childTnLst>
                              <p:par>
                                <p:cTn id="21" presetID="23" presetClass="entr" presetSubtype="32" fill="hold" nodeType="afterEffect">
                                  <p:stCondLst>
                                    <p:cond delay="0"/>
                                  </p:stCondLst>
                                  <p:childTnLst>
                                    <p:set>
                                      <p:cBhvr>
                                        <p:cTn id="22" dur="1" fill="hold">
                                          <p:stCondLst>
                                            <p:cond delay="0"/>
                                          </p:stCondLst>
                                        </p:cTn>
                                        <p:tgtEl>
                                          <p:spTgt spid="165"/>
                                        </p:tgtEl>
                                        <p:attrNameLst>
                                          <p:attrName>style.visibility</p:attrName>
                                        </p:attrNameLst>
                                      </p:cBhvr>
                                      <p:to>
                                        <p:strVal val="visible"/>
                                      </p:to>
                                    </p:set>
                                    <p:anim calcmode="lin" valueType="num">
                                      <p:cBhvr>
                                        <p:cTn id="23" dur="500" fill="hold"/>
                                        <p:tgtEl>
                                          <p:spTgt spid="165"/>
                                        </p:tgtEl>
                                        <p:attrNameLst>
                                          <p:attrName>ppt_w</p:attrName>
                                        </p:attrNameLst>
                                      </p:cBhvr>
                                      <p:tavLst>
                                        <p:tav tm="0">
                                          <p:val>
                                            <p:strVal val="4*#ppt_w"/>
                                          </p:val>
                                        </p:tav>
                                        <p:tav tm="100000">
                                          <p:val>
                                            <p:strVal val="#ppt_w"/>
                                          </p:val>
                                        </p:tav>
                                      </p:tavLst>
                                    </p:anim>
                                    <p:anim calcmode="lin" valueType="num">
                                      <p:cBhvr>
                                        <p:cTn id="24" dur="500" fill="hold"/>
                                        <p:tgtEl>
                                          <p:spTgt spid="1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200"/>
                                  </p:stCondLst>
                                  <p:childTnLst>
                                    <p:set>
                                      <p:cBhvr>
                                        <p:cTn id="26" dur="1" fill="hold">
                                          <p:stCondLst>
                                            <p:cond delay="0"/>
                                          </p:stCondLst>
                                        </p:cTn>
                                        <p:tgtEl>
                                          <p:spTgt spid="168"/>
                                        </p:tgtEl>
                                        <p:attrNameLst>
                                          <p:attrName>style.visibility</p:attrName>
                                        </p:attrNameLst>
                                      </p:cBhvr>
                                      <p:to>
                                        <p:strVal val="visible"/>
                                      </p:to>
                                    </p:set>
                                    <p:anim calcmode="lin" valueType="num">
                                      <p:cBhvr>
                                        <p:cTn id="27" dur="500" fill="hold"/>
                                        <p:tgtEl>
                                          <p:spTgt spid="168"/>
                                        </p:tgtEl>
                                        <p:attrNameLst>
                                          <p:attrName>ppt_w</p:attrName>
                                        </p:attrNameLst>
                                      </p:cBhvr>
                                      <p:tavLst>
                                        <p:tav tm="0">
                                          <p:val>
                                            <p:strVal val="4*#ppt_w"/>
                                          </p:val>
                                        </p:tav>
                                        <p:tav tm="100000">
                                          <p:val>
                                            <p:strVal val="#ppt_w"/>
                                          </p:val>
                                        </p:tav>
                                      </p:tavLst>
                                    </p:anim>
                                    <p:anim calcmode="lin" valueType="num">
                                      <p:cBhvr>
                                        <p:cTn id="28" dur="500" fill="hold"/>
                                        <p:tgtEl>
                                          <p:spTgt spid="168"/>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200"/>
                                  </p:stCondLst>
                                  <p:childTnLst>
                                    <p:set>
                                      <p:cBhvr>
                                        <p:cTn id="30" dur="1" fill="hold">
                                          <p:stCondLst>
                                            <p:cond delay="0"/>
                                          </p:stCondLst>
                                        </p:cTn>
                                        <p:tgtEl>
                                          <p:spTgt spid="172"/>
                                        </p:tgtEl>
                                        <p:attrNameLst>
                                          <p:attrName>style.visibility</p:attrName>
                                        </p:attrNameLst>
                                      </p:cBhvr>
                                      <p:to>
                                        <p:strVal val="visible"/>
                                      </p:to>
                                    </p:set>
                                    <p:anim calcmode="lin" valueType="num">
                                      <p:cBhvr>
                                        <p:cTn id="31" dur="500" fill="hold"/>
                                        <p:tgtEl>
                                          <p:spTgt spid="172"/>
                                        </p:tgtEl>
                                        <p:attrNameLst>
                                          <p:attrName>ppt_w</p:attrName>
                                        </p:attrNameLst>
                                      </p:cBhvr>
                                      <p:tavLst>
                                        <p:tav tm="0">
                                          <p:val>
                                            <p:strVal val="4*#ppt_w"/>
                                          </p:val>
                                        </p:tav>
                                        <p:tav tm="100000">
                                          <p:val>
                                            <p:strVal val="#ppt_w"/>
                                          </p:val>
                                        </p:tav>
                                      </p:tavLst>
                                    </p:anim>
                                    <p:anim calcmode="lin" valueType="num">
                                      <p:cBhvr>
                                        <p:cTn id="32" dur="500" fill="hold"/>
                                        <p:tgtEl>
                                          <p:spTgt spid="172"/>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200"/>
                                  </p:stCondLst>
                                  <p:childTnLst>
                                    <p:set>
                                      <p:cBhvr>
                                        <p:cTn id="34" dur="1" fill="hold">
                                          <p:stCondLst>
                                            <p:cond delay="0"/>
                                          </p:stCondLst>
                                        </p:cTn>
                                        <p:tgtEl>
                                          <p:spTgt spid="175"/>
                                        </p:tgtEl>
                                        <p:attrNameLst>
                                          <p:attrName>style.visibility</p:attrName>
                                        </p:attrNameLst>
                                      </p:cBhvr>
                                      <p:to>
                                        <p:strVal val="visible"/>
                                      </p:to>
                                    </p:set>
                                    <p:anim calcmode="lin" valueType="num">
                                      <p:cBhvr>
                                        <p:cTn id="35" dur="500" fill="hold"/>
                                        <p:tgtEl>
                                          <p:spTgt spid="175"/>
                                        </p:tgtEl>
                                        <p:attrNameLst>
                                          <p:attrName>ppt_w</p:attrName>
                                        </p:attrNameLst>
                                      </p:cBhvr>
                                      <p:tavLst>
                                        <p:tav tm="0">
                                          <p:val>
                                            <p:strVal val="4*#ppt_w"/>
                                          </p:val>
                                        </p:tav>
                                        <p:tav tm="100000">
                                          <p:val>
                                            <p:strVal val="#ppt_w"/>
                                          </p:val>
                                        </p:tav>
                                      </p:tavLst>
                                    </p:anim>
                                    <p:anim calcmode="lin" valueType="num">
                                      <p:cBhvr>
                                        <p:cTn id="36" dur="500" fill="hold"/>
                                        <p:tgtEl>
                                          <p:spTgt spid="175"/>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200"/>
                                  </p:stCondLst>
                                  <p:childTnLst>
                                    <p:set>
                                      <p:cBhvr>
                                        <p:cTn id="38" dur="1" fill="hold">
                                          <p:stCondLst>
                                            <p:cond delay="0"/>
                                          </p:stCondLst>
                                        </p:cTn>
                                        <p:tgtEl>
                                          <p:spTgt spid="178"/>
                                        </p:tgtEl>
                                        <p:attrNameLst>
                                          <p:attrName>style.visibility</p:attrName>
                                        </p:attrNameLst>
                                      </p:cBhvr>
                                      <p:to>
                                        <p:strVal val="visible"/>
                                      </p:to>
                                    </p:set>
                                    <p:anim calcmode="lin" valueType="num">
                                      <p:cBhvr>
                                        <p:cTn id="39" dur="500" fill="hold"/>
                                        <p:tgtEl>
                                          <p:spTgt spid="178"/>
                                        </p:tgtEl>
                                        <p:attrNameLst>
                                          <p:attrName>ppt_w</p:attrName>
                                        </p:attrNameLst>
                                      </p:cBhvr>
                                      <p:tavLst>
                                        <p:tav tm="0">
                                          <p:val>
                                            <p:strVal val="4*#ppt_w"/>
                                          </p:val>
                                        </p:tav>
                                        <p:tav tm="100000">
                                          <p:val>
                                            <p:strVal val="#ppt_w"/>
                                          </p:val>
                                        </p:tav>
                                      </p:tavLst>
                                    </p:anim>
                                    <p:anim calcmode="lin" valueType="num">
                                      <p:cBhvr>
                                        <p:cTn id="40" dur="500" fill="hold"/>
                                        <p:tgtEl>
                                          <p:spTgt spid="178"/>
                                        </p:tgtEl>
                                        <p:attrNameLst>
                                          <p:attrName>ppt_h</p:attrName>
                                        </p:attrNameLst>
                                      </p:cBhvr>
                                      <p:tavLst>
                                        <p:tav tm="0">
                                          <p:val>
                                            <p:strVal val="4*#ppt_h"/>
                                          </p:val>
                                        </p:tav>
                                        <p:tav tm="100000">
                                          <p:val>
                                            <p:strVal val="#ppt_h"/>
                                          </p:val>
                                        </p:tav>
                                      </p:tavLst>
                                    </p:anim>
                                  </p:childTnLst>
                                </p:cTn>
                              </p:par>
                              <p:par>
                                <p:cTn id="41" presetID="23" presetClass="entr" presetSubtype="32" fill="hold" nodeType="withEffect">
                                  <p:stCondLst>
                                    <p:cond delay="200"/>
                                  </p:stCondLst>
                                  <p:childTnLst>
                                    <p:set>
                                      <p:cBhvr>
                                        <p:cTn id="42" dur="1" fill="hold">
                                          <p:stCondLst>
                                            <p:cond delay="0"/>
                                          </p:stCondLst>
                                        </p:cTn>
                                        <p:tgtEl>
                                          <p:spTgt spid="181"/>
                                        </p:tgtEl>
                                        <p:attrNameLst>
                                          <p:attrName>style.visibility</p:attrName>
                                        </p:attrNameLst>
                                      </p:cBhvr>
                                      <p:to>
                                        <p:strVal val="visible"/>
                                      </p:to>
                                    </p:set>
                                    <p:anim calcmode="lin" valueType="num">
                                      <p:cBhvr>
                                        <p:cTn id="43" dur="500" fill="hold"/>
                                        <p:tgtEl>
                                          <p:spTgt spid="181"/>
                                        </p:tgtEl>
                                        <p:attrNameLst>
                                          <p:attrName>ppt_w</p:attrName>
                                        </p:attrNameLst>
                                      </p:cBhvr>
                                      <p:tavLst>
                                        <p:tav tm="0">
                                          <p:val>
                                            <p:strVal val="4*#ppt_w"/>
                                          </p:val>
                                        </p:tav>
                                        <p:tav tm="100000">
                                          <p:val>
                                            <p:strVal val="#ppt_w"/>
                                          </p:val>
                                        </p:tav>
                                      </p:tavLst>
                                    </p:anim>
                                    <p:anim calcmode="lin" valueType="num">
                                      <p:cBhvr>
                                        <p:cTn id="44" dur="500" fill="hold"/>
                                        <p:tgtEl>
                                          <p:spTgt spid="181"/>
                                        </p:tgtEl>
                                        <p:attrNameLst>
                                          <p:attrName>ppt_h</p:attrName>
                                        </p:attrNameLst>
                                      </p:cBhvr>
                                      <p:tavLst>
                                        <p:tav tm="0">
                                          <p:val>
                                            <p:strVal val="4*#ppt_h"/>
                                          </p:val>
                                        </p:tav>
                                        <p:tav tm="100000">
                                          <p:val>
                                            <p:strVal val="#ppt_h"/>
                                          </p:val>
                                        </p:tav>
                                      </p:tavLst>
                                    </p:anim>
                                  </p:childTnLst>
                                </p:cTn>
                              </p:par>
                              <p:par>
                                <p:cTn id="45" presetID="23" presetClass="entr" presetSubtype="32" fill="hold" nodeType="withEffect">
                                  <p:stCondLst>
                                    <p:cond delay="200"/>
                                  </p:stCondLst>
                                  <p:childTnLst>
                                    <p:set>
                                      <p:cBhvr>
                                        <p:cTn id="46" dur="1" fill="hold">
                                          <p:stCondLst>
                                            <p:cond delay="0"/>
                                          </p:stCondLst>
                                        </p:cTn>
                                        <p:tgtEl>
                                          <p:spTgt spid="184"/>
                                        </p:tgtEl>
                                        <p:attrNameLst>
                                          <p:attrName>style.visibility</p:attrName>
                                        </p:attrNameLst>
                                      </p:cBhvr>
                                      <p:to>
                                        <p:strVal val="visible"/>
                                      </p:to>
                                    </p:set>
                                    <p:anim calcmode="lin" valueType="num">
                                      <p:cBhvr>
                                        <p:cTn id="47" dur="500" fill="hold"/>
                                        <p:tgtEl>
                                          <p:spTgt spid="184"/>
                                        </p:tgtEl>
                                        <p:attrNameLst>
                                          <p:attrName>ppt_w</p:attrName>
                                        </p:attrNameLst>
                                      </p:cBhvr>
                                      <p:tavLst>
                                        <p:tav tm="0">
                                          <p:val>
                                            <p:strVal val="4*#ppt_w"/>
                                          </p:val>
                                        </p:tav>
                                        <p:tav tm="100000">
                                          <p:val>
                                            <p:strVal val="#ppt_w"/>
                                          </p:val>
                                        </p:tav>
                                      </p:tavLst>
                                    </p:anim>
                                    <p:anim calcmode="lin" valueType="num">
                                      <p:cBhvr>
                                        <p:cTn id="48" dur="500" fill="hold"/>
                                        <p:tgtEl>
                                          <p:spTgt spid="184"/>
                                        </p:tgtEl>
                                        <p:attrNameLst>
                                          <p:attrName>ppt_h</p:attrName>
                                        </p:attrNameLst>
                                      </p:cBhvr>
                                      <p:tavLst>
                                        <p:tav tm="0">
                                          <p:val>
                                            <p:strVal val="4*#ppt_h"/>
                                          </p:val>
                                        </p:tav>
                                        <p:tav tm="100000">
                                          <p:val>
                                            <p:strVal val="#ppt_h"/>
                                          </p:val>
                                        </p:tav>
                                      </p:tavLst>
                                    </p:anim>
                                  </p:childTnLst>
                                </p:cTn>
                              </p:par>
                            </p:childTnLst>
                          </p:cTn>
                        </p:par>
                        <p:par>
                          <p:cTn id="49" fill="hold">
                            <p:stCondLst>
                              <p:cond delay="2200"/>
                            </p:stCondLst>
                            <p:childTnLst>
                              <p:par>
                                <p:cTn id="50" presetID="22" presetClass="entr" presetSubtype="8" fill="hold" grpId="0" nodeType="afterEffect">
                                  <p:stCondLst>
                                    <p:cond delay="0"/>
                                  </p:stCondLst>
                                  <p:childTnLst>
                                    <p:set>
                                      <p:cBhvr>
                                        <p:cTn id="51" dur="1" fill="hold">
                                          <p:stCondLst>
                                            <p:cond delay="0"/>
                                          </p:stCondLst>
                                        </p:cTn>
                                        <p:tgtEl>
                                          <p:spTgt spid="187"/>
                                        </p:tgtEl>
                                        <p:attrNameLst>
                                          <p:attrName>style.visibility</p:attrName>
                                        </p:attrNameLst>
                                      </p:cBhvr>
                                      <p:to>
                                        <p:strVal val="visible"/>
                                      </p:to>
                                    </p:set>
                                    <p:animEffect transition="in" filter="wipe(left)">
                                      <p:cBhvr>
                                        <p:cTn id="52"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 name="椭圆 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 name="椭圆 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a:solidFill>
                  <a:srgbClr val="00B0F0"/>
                </a:solidFill>
                <a:latin typeface="微软雅黑" panose="020B0503020204020204" pitchFamily="34" charset="-122"/>
                <a:ea typeface="微软雅黑" panose="020B0503020204020204" pitchFamily="34" charset="-122"/>
              </a:rPr>
              <a:t>谢</a:t>
            </a: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a:solidFill>
                  <a:srgbClr val="00B0F0"/>
                </a:solidFill>
                <a:latin typeface="微软雅黑" panose="020B0503020204020204" pitchFamily="34" charset="-122"/>
                <a:ea typeface="微软雅黑" panose="020B0503020204020204" pitchFamily="34" charset="-122"/>
              </a:rPr>
              <a:t>谢</a:t>
            </a: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a:solidFill>
                  <a:srgbClr val="00B0F0"/>
                </a:solidFill>
                <a:latin typeface="微软雅黑" panose="020B0503020204020204" pitchFamily="34" charset="-122"/>
                <a:ea typeface="微软雅黑" panose="020B0503020204020204" pitchFamily="34" charset="-122"/>
              </a:rPr>
              <a:t>观</a:t>
            </a: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a:solidFill>
                  <a:srgbClr val="00B0F0"/>
                </a:solidFill>
                <a:latin typeface="微软雅黑" panose="020B0503020204020204" pitchFamily="34" charset="-122"/>
                <a:ea typeface="微软雅黑" panose="020B0503020204020204" pitchFamily="34" charset="-122"/>
              </a:rPr>
              <a:t>看</a:t>
            </a:r>
          </a:p>
        </p:txBody>
      </p:sp>
      <p:sp>
        <p:nvSpPr>
          <p:cNvPr id="18" name="六边形 17"/>
          <p:cNvSpPr/>
          <p:nvPr/>
        </p:nvSpPr>
        <p:spPr>
          <a:xfrm>
            <a:off x="4724007" y="4085049"/>
            <a:ext cx="500908" cy="411703"/>
          </a:xfrm>
          <a:prstGeom prst="hexagon">
            <a:avLst/>
          </a:prstGeom>
          <a:solidFill>
            <a:schemeClr val="accent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chemeClr val="accent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chemeClr val="accent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637904"/>
      </p:ext>
    </p:extLst>
  </p:cSld>
  <p:clrMapOvr>
    <a:masterClrMapping/>
  </p:clrMapOvr>
  <p:transition spd="slow"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7194" y="4172744"/>
            <a:ext cx="5406673"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582726025"/>
      </p:ext>
    </p:extLst>
  </p:cSld>
  <p:clrMapOvr>
    <a:masterClrMapping/>
  </p:clrMapOvr>
  <p:transition spd="slow">
    <p:cover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1477328"/>
          </a:xfrm>
          <a:prstGeom prst="rect">
            <a:avLst/>
          </a:prstGeom>
        </p:spPr>
        <p:txBody>
          <a:bodyPr wrap="square">
            <a:spAutoFit/>
          </a:bodyPr>
          <a:lstStyle/>
          <a:p>
            <a:pPr algn="l" latinLnBrk="1">
              <a:lnSpc>
                <a:spcPct val="150000"/>
              </a:lnSpc>
            </a:pP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团队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团队精神尊重每个成员的兴趣和成就，要求团队的每一个成员，都以提高自身素质和实现团队目标为己任。团队精神的核心是合作协同，目的是最大发挥团队的潜在能量。</a:t>
            </a: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团队介绍</a:t>
            </a: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TEAM</a:t>
            </a:r>
          </a:p>
          <a:p>
            <a:pPr algn="l"/>
            <a:r>
              <a:rPr lang="en-US" altLang="zh-CN" sz="800" b="0" dirty="0">
                <a:solidFill>
                  <a:schemeClr val="accent3">
                    <a:lumMod val="50000"/>
                  </a:schemeClr>
                </a:solidFill>
                <a:latin typeface="微软雅黑" panose="020B0503020204020204" pitchFamily="34" charset="-122"/>
                <a:sym typeface="Arial"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8882052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1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6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227269" y="3573119"/>
            <a:ext cx="6208808" cy="446623"/>
            <a:chOff x="1227269" y="3634213"/>
            <a:chExt cx="6208808" cy="446623"/>
          </a:xfrm>
        </p:grpSpPr>
        <p:grpSp>
          <p:nvGrpSpPr>
            <p:cNvPr id="86" name="组合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8" name="Line 120"/>
              <p:cNvSpPr>
                <a:spLocks noChangeShapeType="1"/>
              </p:cNvSpPr>
              <p:nvPr/>
            </p:nvSpPr>
            <p:spPr bwMode="auto">
              <a:xfrm flipH="1">
                <a:off x="4038601" y="4824413"/>
                <a:ext cx="2014538"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9" name="Line 121"/>
              <p:cNvSpPr>
                <a:spLocks noChangeShapeType="1"/>
              </p:cNvSpPr>
              <p:nvPr/>
            </p:nvSpPr>
            <p:spPr bwMode="auto">
              <a:xfrm>
                <a:off x="4043363"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0" name="Line 122"/>
              <p:cNvSpPr>
                <a:spLocks noChangeShapeType="1"/>
              </p:cNvSpPr>
              <p:nvPr/>
            </p:nvSpPr>
            <p:spPr bwMode="auto">
              <a:xfrm>
                <a:off x="4548188"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1" name="Line 123"/>
              <p:cNvSpPr>
                <a:spLocks noChangeShapeType="1"/>
              </p:cNvSpPr>
              <p:nvPr/>
            </p:nvSpPr>
            <p:spPr bwMode="auto">
              <a:xfrm>
                <a:off x="5554663"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2" name="Line 124"/>
              <p:cNvSpPr>
                <a:spLocks noChangeShapeType="1"/>
              </p:cNvSpPr>
              <p:nvPr/>
            </p:nvSpPr>
            <p:spPr bwMode="auto">
              <a:xfrm>
                <a:off x="6053138"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4" name="Line 125"/>
              <p:cNvSpPr>
                <a:spLocks noChangeShapeType="1"/>
              </p:cNvSpPr>
              <p:nvPr/>
            </p:nvSpPr>
            <p:spPr bwMode="auto">
              <a:xfrm flipH="1">
                <a:off x="6948488" y="4824413"/>
                <a:ext cx="1108075"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5" name="Line 126"/>
              <p:cNvSpPr>
                <a:spLocks noChangeShapeType="1"/>
              </p:cNvSpPr>
              <p:nvPr/>
            </p:nvSpPr>
            <p:spPr bwMode="auto">
              <a:xfrm>
                <a:off x="6948488"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6" name="Line 127"/>
              <p:cNvSpPr>
                <a:spLocks noChangeShapeType="1"/>
              </p:cNvSpPr>
              <p:nvPr/>
            </p:nvSpPr>
            <p:spPr bwMode="auto">
              <a:xfrm>
                <a:off x="8056563" y="4818063"/>
                <a:ext cx="0" cy="1968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0" name="Line 134"/>
              <p:cNvSpPr>
                <a:spLocks noChangeShapeType="1"/>
              </p:cNvSpPr>
              <p:nvPr/>
            </p:nvSpPr>
            <p:spPr bwMode="auto">
              <a:xfrm flipH="1">
                <a:off x="1636713" y="4824413"/>
                <a:ext cx="493713"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1" name="Line 135"/>
              <p:cNvSpPr>
                <a:spLocks noChangeShapeType="1"/>
              </p:cNvSpPr>
              <p:nvPr/>
            </p:nvSpPr>
            <p:spPr bwMode="auto">
              <a:xfrm>
                <a:off x="1639888"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2" name="Line 136"/>
              <p:cNvSpPr>
                <a:spLocks noChangeShapeType="1"/>
              </p:cNvSpPr>
              <p:nvPr/>
            </p:nvSpPr>
            <p:spPr bwMode="auto">
              <a:xfrm>
                <a:off x="2132013"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6"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7"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8"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2"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3"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4"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2" name="Line 104"/>
          <p:cNvSpPr>
            <a:spLocks noChangeShapeType="1"/>
          </p:cNvSpPr>
          <p:nvPr/>
        </p:nvSpPr>
        <p:spPr bwMode="auto">
          <a:xfrm>
            <a:off x="4767419" y="1505908"/>
            <a:ext cx="0" cy="253682"/>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13" name="Line 105"/>
          <p:cNvSpPr>
            <a:spLocks noChangeShapeType="1"/>
          </p:cNvSpPr>
          <p:nvPr/>
        </p:nvSpPr>
        <p:spPr bwMode="auto">
          <a:xfrm>
            <a:off x="4767419" y="2115344"/>
            <a:ext cx="0" cy="352534"/>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14" name="组合 13"/>
          <p:cNvGrpSpPr/>
          <p:nvPr/>
        </p:nvGrpSpPr>
        <p:grpSpPr>
          <a:xfrm>
            <a:off x="1424870" y="2291611"/>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78225" y="2703694"/>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751761" y="2703694"/>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9" name="Line 129"/>
            <p:cNvSpPr>
              <a:spLocks noChangeShapeType="1"/>
            </p:cNvSpPr>
            <p:nvPr/>
          </p:nvSpPr>
          <p:spPr bwMode="auto">
            <a:xfrm flipH="1">
              <a:off x="9004301" y="3492500"/>
              <a:ext cx="1339850"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0" name="Line 130"/>
            <p:cNvSpPr>
              <a:spLocks noChangeShapeType="1"/>
            </p:cNvSpPr>
            <p:nvPr/>
          </p:nvSpPr>
          <p:spPr bwMode="auto">
            <a:xfrm>
              <a:off x="9005888" y="3487738"/>
              <a:ext cx="0" cy="2095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1" name="Line 131"/>
            <p:cNvSpPr>
              <a:spLocks noChangeShapeType="1"/>
            </p:cNvSpPr>
            <p:nvPr/>
          </p:nvSpPr>
          <p:spPr bwMode="auto">
            <a:xfrm>
              <a:off x="10334626" y="3487738"/>
              <a:ext cx="0" cy="20955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sp>
        <p:nvSpPr>
          <p:cNvPr id="32" name="Line 132"/>
          <p:cNvSpPr>
            <a:spLocks noChangeShapeType="1"/>
          </p:cNvSpPr>
          <p:nvPr/>
        </p:nvSpPr>
        <p:spPr bwMode="auto">
          <a:xfrm flipH="1">
            <a:off x="4105575" y="1663120"/>
            <a:ext cx="1414156" cy="0"/>
          </a:xfrm>
          <a:prstGeom prst="line">
            <a:avLst/>
          </a:prstGeom>
          <a:noFill/>
          <a:ln w="12700" cap="flat">
            <a:solidFill>
              <a:schemeClr val="bg1"/>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33" name="组合 32"/>
          <p:cNvGrpSpPr/>
          <p:nvPr/>
        </p:nvGrpSpPr>
        <p:grpSpPr>
          <a:xfrm>
            <a:off x="4299606" y="972344"/>
            <a:ext cx="941580" cy="532374"/>
            <a:chOff x="5734051" y="889000"/>
            <a:chExt cx="1255713" cy="709613"/>
          </a:xfrm>
          <a:solidFill>
            <a:srgbClr val="1B323D"/>
          </a:solidFill>
        </p:grpSpPr>
        <p:sp>
          <p:nvSpPr>
            <p:cNvPr id="3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35" name="Rectangle 15"/>
            <p:cNvSpPr>
              <a:spLocks noChangeArrowheads="1"/>
            </p:cNvSpPr>
            <p:nvPr/>
          </p:nvSpPr>
          <p:spPr bwMode="auto">
            <a:xfrm>
              <a:off x="5919290" y="1085040"/>
              <a:ext cx="848615" cy="317531"/>
            </a:xfrm>
            <a:prstGeom prst="rect">
              <a:avLst/>
            </a:prstGeom>
            <a:noFill/>
            <a:ln>
              <a:noFill/>
            </a:ln>
            <a:effectLst/>
          </p:spPr>
          <p:txBody>
            <a:bodyPr wrap="none" anchor="ctr"/>
            <a:lstStyle/>
            <a:p>
              <a:pPr algn="ctr"/>
              <a:r>
                <a:rPr lang="zh-CN" altLang="en-US" b="0" dirty="0">
                  <a:solidFill>
                    <a:schemeClr val="bg1"/>
                  </a:solidFill>
                  <a:latin typeface="微软雅黑" panose="020B0503020204020204" pitchFamily="34" charset="-122"/>
                  <a:ea typeface="微软雅黑" panose="020B0503020204020204" pitchFamily="34" charset="-122"/>
                </a:rPr>
                <a:t>董事会</a:t>
              </a:r>
            </a:p>
          </p:txBody>
        </p:sp>
      </p:grpSp>
      <p:grpSp>
        <p:nvGrpSpPr>
          <p:cNvPr id="36" name="组合 35"/>
          <p:cNvGrpSpPr/>
          <p:nvPr/>
        </p:nvGrpSpPr>
        <p:grpSpPr>
          <a:xfrm>
            <a:off x="2825932" y="1492808"/>
            <a:ext cx="1278454" cy="357298"/>
            <a:chOff x="3768726" y="1582738"/>
            <a:chExt cx="1704975" cy="476250"/>
          </a:xfrm>
          <a:solidFill>
            <a:srgbClr val="1B323D"/>
          </a:solidFill>
        </p:grpSpPr>
        <p:sp>
          <p:nvSpPr>
            <p:cNvPr id="3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Rectangle 15"/>
            <p:cNvSpPr>
              <a:spLocks noChangeArrowheads="1"/>
            </p:cNvSpPr>
            <p:nvPr/>
          </p:nvSpPr>
          <p:spPr bwMode="auto">
            <a:xfrm>
              <a:off x="3894138" y="1666931"/>
              <a:ext cx="1492250" cy="317531"/>
            </a:xfrm>
            <a:prstGeom prst="rect">
              <a:avLst/>
            </a:prstGeom>
            <a:noFill/>
            <a:ln>
              <a:noFill/>
            </a:ln>
            <a:effectLst/>
          </p:spPr>
          <p:txBody>
            <a:bodyPr wrap="none" anchor="ctr"/>
            <a:lstStyle/>
            <a:p>
              <a:pPr algn="ctr"/>
              <a:r>
                <a:rPr lang="zh-CN" altLang="en-US" sz="1000" dirty="0">
                  <a:solidFill>
                    <a:schemeClr val="bg1"/>
                  </a:solidFill>
                  <a:latin typeface="微软雅黑" panose="020B0503020204020204" pitchFamily="34" charset="-122"/>
                  <a:ea typeface="微软雅黑" panose="020B0503020204020204" pitchFamily="34" charset="-122"/>
                </a:rPr>
                <a:t>特许授权合作伙伴</a:t>
              </a:r>
            </a:p>
          </p:txBody>
        </p:sp>
      </p:grpSp>
      <p:grpSp>
        <p:nvGrpSpPr>
          <p:cNvPr id="39" name="组合 38"/>
          <p:cNvGrpSpPr/>
          <p:nvPr/>
        </p:nvGrpSpPr>
        <p:grpSpPr>
          <a:xfrm>
            <a:off x="5530445" y="1492808"/>
            <a:ext cx="1278454" cy="357298"/>
            <a:chOff x="7375526" y="1582738"/>
            <a:chExt cx="1704975" cy="476250"/>
          </a:xfrm>
          <a:solidFill>
            <a:srgbClr val="1B323D"/>
          </a:solidFill>
        </p:grpSpPr>
        <p:sp>
          <p:nvSpPr>
            <p:cNvPr id="4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Rectangle 15"/>
            <p:cNvSpPr>
              <a:spLocks noChangeArrowheads="1"/>
            </p:cNvSpPr>
            <p:nvPr/>
          </p:nvSpPr>
          <p:spPr bwMode="auto">
            <a:xfrm>
              <a:off x="7492362" y="1666931"/>
              <a:ext cx="1492250" cy="317531"/>
            </a:xfrm>
            <a:prstGeom prst="rect">
              <a:avLst/>
            </a:prstGeom>
            <a:noFill/>
            <a:ln>
              <a:noFill/>
            </a:ln>
            <a:effectLst/>
          </p:spPr>
          <p:txBody>
            <a:bodyPr wrap="none"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法务部</a:t>
              </a:r>
            </a:p>
          </p:txBody>
        </p:sp>
      </p:grpSp>
      <p:grpSp>
        <p:nvGrpSpPr>
          <p:cNvPr id="42" name="组合 41"/>
          <p:cNvGrpSpPr/>
          <p:nvPr/>
        </p:nvGrpSpPr>
        <p:grpSpPr>
          <a:xfrm>
            <a:off x="4399596" y="1758399"/>
            <a:ext cx="742789" cy="420421"/>
            <a:chOff x="5867401" y="1936750"/>
            <a:chExt cx="990600" cy="560388"/>
          </a:xfrm>
          <a:solidFill>
            <a:srgbClr val="1B323D"/>
          </a:solidFill>
        </p:grpSpPr>
        <p:sp>
          <p:nvSpPr>
            <p:cNvPr id="4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Rectangle 15"/>
            <p:cNvSpPr>
              <a:spLocks noChangeArrowheads="1"/>
            </p:cNvSpPr>
            <p:nvPr/>
          </p:nvSpPr>
          <p:spPr bwMode="auto">
            <a:xfrm>
              <a:off x="5919290" y="2056910"/>
              <a:ext cx="848615" cy="317531"/>
            </a:xfrm>
            <a:prstGeom prst="rect">
              <a:avLst/>
            </a:prstGeom>
            <a:noFill/>
            <a:ln>
              <a:noFill/>
            </a:ln>
            <a:effectLst/>
          </p:spPr>
          <p:txBody>
            <a:bodyPr wrap="none" anchor="ctr"/>
            <a:lstStyle/>
            <a:p>
              <a:pPr algn="ctr"/>
              <a:r>
                <a:rPr lang="zh-CN" altLang="en-US" sz="1500" b="0" dirty="0">
                  <a:solidFill>
                    <a:srgbClr val="0070C0"/>
                  </a:solidFill>
                  <a:latin typeface="微软雅黑" panose="020B0503020204020204" pitchFamily="34" charset="-122"/>
                  <a:ea typeface="微软雅黑" panose="020B0503020204020204" pitchFamily="34" charset="-122"/>
                </a:rPr>
                <a:t>总经理</a:t>
              </a:r>
            </a:p>
          </p:txBody>
        </p:sp>
      </p:grpSp>
      <p:grpSp>
        <p:nvGrpSpPr>
          <p:cNvPr id="45" name="组合 44"/>
          <p:cNvGrpSpPr/>
          <p:nvPr/>
        </p:nvGrpSpPr>
        <p:grpSpPr>
          <a:xfrm>
            <a:off x="1195129" y="2410710"/>
            <a:ext cx="471385" cy="327523"/>
            <a:chOff x="1593851" y="2887663"/>
            <a:chExt cx="628650" cy="436563"/>
          </a:xfrm>
          <a:solidFill>
            <a:srgbClr val="1B323D"/>
          </a:solidFill>
        </p:grpSpPr>
        <p:sp>
          <p:nvSpPr>
            <p:cNvPr id="46"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47"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市场部</a:t>
              </a:r>
              <a:endParaRPr lang="en-US" altLang="zh-CN" sz="1000" b="0" dirty="0">
                <a:solidFill>
                  <a:srgbClr val="0070C0"/>
                </a:solidFill>
                <a:latin typeface="微软雅黑" panose="020B0503020204020204" pitchFamily="34" charset="-122"/>
                <a:ea typeface="微软雅黑" panose="020B0503020204020204" pitchFamily="34" charset="-122"/>
              </a:endParaRPr>
            </a:p>
            <a:p>
              <a:pPr algn="ctr"/>
              <a:r>
                <a:rPr lang="zh-CN" altLang="en-US" sz="1000" b="0" dirty="0">
                  <a:solidFill>
                    <a:srgbClr val="0070C0"/>
                  </a:solidFill>
                  <a:latin typeface="微软雅黑" panose="020B0503020204020204" pitchFamily="34" charset="-122"/>
                  <a:ea typeface="微软雅黑" panose="020B0503020204020204" pitchFamily="34" charset="-122"/>
                </a:rPr>
                <a:t>经理</a:t>
              </a:r>
            </a:p>
          </p:txBody>
        </p:sp>
      </p:grpSp>
      <p:grpSp>
        <p:nvGrpSpPr>
          <p:cNvPr id="48" name="组合 47"/>
          <p:cNvGrpSpPr/>
          <p:nvPr/>
        </p:nvGrpSpPr>
        <p:grpSpPr>
          <a:xfrm>
            <a:off x="4017489" y="2471450"/>
            <a:ext cx="1373683" cy="238530"/>
            <a:chOff x="5357813" y="2968625"/>
            <a:chExt cx="1831975" cy="317942"/>
          </a:xfrm>
          <a:solidFill>
            <a:srgbClr val="1B323D"/>
          </a:solidFill>
        </p:grpSpPr>
        <p:sp>
          <p:nvSpPr>
            <p:cNvPr id="49"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0" name="Rectangle 15"/>
            <p:cNvSpPr>
              <a:spLocks noChangeArrowheads="1"/>
            </p:cNvSpPr>
            <p:nvPr/>
          </p:nvSpPr>
          <p:spPr bwMode="auto">
            <a:xfrm>
              <a:off x="5408088" y="2969036"/>
              <a:ext cx="1706513" cy="317531"/>
            </a:xfrm>
            <a:prstGeom prst="rect">
              <a:avLst/>
            </a:prstGeom>
            <a:noFill/>
            <a:ln>
              <a:noFill/>
            </a:ln>
            <a:effec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某某公司</a:t>
              </a:r>
            </a:p>
          </p:txBody>
        </p:sp>
      </p:grpSp>
      <p:grpSp>
        <p:nvGrpSpPr>
          <p:cNvPr id="51" name="组合 50"/>
          <p:cNvGrpSpPr/>
          <p:nvPr/>
        </p:nvGrpSpPr>
        <p:grpSpPr>
          <a:xfrm>
            <a:off x="6582729" y="2471450"/>
            <a:ext cx="1374874" cy="238530"/>
            <a:chOff x="8778876" y="2968625"/>
            <a:chExt cx="1833563" cy="317942"/>
          </a:xfrm>
          <a:solidFill>
            <a:srgbClr val="1B323D"/>
          </a:solidFill>
        </p:grpSpPr>
        <p:sp>
          <p:nvSpPr>
            <p:cNvPr id="52"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深圳科技有限公司</a:t>
              </a:r>
            </a:p>
          </p:txBody>
        </p:sp>
      </p:grpSp>
      <p:grpSp>
        <p:nvGrpSpPr>
          <p:cNvPr id="54" name="组合 53"/>
          <p:cNvGrpSpPr/>
          <p:nvPr/>
        </p:nvGrpSpPr>
        <p:grpSpPr>
          <a:xfrm>
            <a:off x="1262440" y="2738233"/>
            <a:ext cx="338554" cy="832504"/>
            <a:chOff x="1683619" y="3324225"/>
            <a:chExt cx="451504" cy="1109663"/>
          </a:xfrm>
          <a:solidFill>
            <a:srgbClr val="1B323D"/>
          </a:solidFill>
        </p:grpSpPr>
        <p:sp>
          <p:nvSpPr>
            <p:cNvPr id="55"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6" name="Line 113"/>
            <p:cNvSpPr>
              <a:spLocks noChangeShapeType="1"/>
            </p:cNvSpPr>
            <p:nvPr/>
          </p:nvSpPr>
          <p:spPr bwMode="auto">
            <a:xfrm>
              <a:off x="1901826" y="3324225"/>
              <a:ext cx="0" cy="174625"/>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市场部</a:t>
              </a:r>
            </a:p>
          </p:txBody>
        </p:sp>
      </p:grpSp>
      <p:grpSp>
        <p:nvGrpSpPr>
          <p:cNvPr id="58" name="组合 57"/>
          <p:cNvGrpSpPr/>
          <p:nvPr/>
        </p:nvGrpSpPr>
        <p:grpSpPr>
          <a:xfrm>
            <a:off x="1600993" y="2865669"/>
            <a:ext cx="338554" cy="705068"/>
            <a:chOff x="2135121" y="3494088"/>
            <a:chExt cx="451504" cy="939800"/>
          </a:xfrm>
          <a:solidFill>
            <a:srgbClr val="1B323D"/>
          </a:solidFill>
        </p:grpSpPr>
        <p:sp>
          <p:nvSpPr>
            <p:cNvPr id="59"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品质部</a:t>
              </a:r>
            </a:p>
          </p:txBody>
        </p:sp>
      </p:grpSp>
      <p:grpSp>
        <p:nvGrpSpPr>
          <p:cNvPr id="61" name="组合 60"/>
          <p:cNvGrpSpPr/>
          <p:nvPr/>
        </p:nvGrpSpPr>
        <p:grpSpPr>
          <a:xfrm>
            <a:off x="1948240" y="2865669"/>
            <a:ext cx="338554" cy="705068"/>
            <a:chOff x="2598218" y="3494088"/>
            <a:chExt cx="451504" cy="939800"/>
          </a:xfrm>
          <a:solidFill>
            <a:srgbClr val="1B323D"/>
          </a:solidFill>
        </p:grpSpPr>
        <p:sp>
          <p:nvSpPr>
            <p:cNvPr id="62"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采购部</a:t>
              </a:r>
            </a:p>
          </p:txBody>
        </p:sp>
      </p:grpSp>
      <p:grpSp>
        <p:nvGrpSpPr>
          <p:cNvPr id="64" name="组合 63"/>
          <p:cNvGrpSpPr/>
          <p:nvPr/>
        </p:nvGrpSpPr>
        <p:grpSpPr>
          <a:xfrm>
            <a:off x="2286794" y="2865669"/>
            <a:ext cx="338554" cy="705068"/>
            <a:chOff x="3049721" y="3494088"/>
            <a:chExt cx="451504" cy="939800"/>
          </a:xfrm>
          <a:solidFill>
            <a:srgbClr val="1B323D"/>
          </a:solidFill>
        </p:grpSpPr>
        <p:sp>
          <p:nvSpPr>
            <p:cNvPr id="65"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综合部</a:t>
              </a:r>
            </a:p>
          </p:txBody>
        </p:sp>
      </p:grpSp>
      <p:grpSp>
        <p:nvGrpSpPr>
          <p:cNvPr id="67" name="组合 66"/>
          <p:cNvGrpSpPr/>
          <p:nvPr/>
        </p:nvGrpSpPr>
        <p:grpSpPr>
          <a:xfrm>
            <a:off x="2591594" y="2865669"/>
            <a:ext cx="338554" cy="705068"/>
            <a:chOff x="3456210" y="3494088"/>
            <a:chExt cx="451504" cy="939800"/>
          </a:xfrm>
          <a:solidFill>
            <a:srgbClr val="1B323D"/>
          </a:solidFill>
        </p:grpSpPr>
        <p:sp>
          <p:nvSpPr>
            <p:cNvPr id="68"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财务部</a:t>
              </a:r>
            </a:p>
          </p:txBody>
        </p:sp>
      </p:grpSp>
      <p:grpSp>
        <p:nvGrpSpPr>
          <p:cNvPr id="70" name="组合 69"/>
          <p:cNvGrpSpPr/>
          <p:nvPr/>
        </p:nvGrpSpPr>
        <p:grpSpPr>
          <a:xfrm>
            <a:off x="3624640" y="3012161"/>
            <a:ext cx="338554" cy="705068"/>
            <a:chOff x="4833902" y="3689350"/>
            <a:chExt cx="451504" cy="939800"/>
          </a:xfrm>
          <a:solidFill>
            <a:srgbClr val="1B323D"/>
          </a:solidFill>
        </p:grpSpPr>
        <p:sp>
          <p:nvSpPr>
            <p:cNvPr id="71"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研发部</a:t>
              </a:r>
            </a:p>
          </p:txBody>
        </p:sp>
      </p:grpSp>
      <p:grpSp>
        <p:nvGrpSpPr>
          <p:cNvPr id="73" name="组合 72"/>
          <p:cNvGrpSpPr/>
          <p:nvPr/>
        </p:nvGrpSpPr>
        <p:grpSpPr>
          <a:xfrm>
            <a:off x="5453440" y="3012161"/>
            <a:ext cx="338554" cy="705068"/>
            <a:chOff x="7272831" y="3689350"/>
            <a:chExt cx="451504" cy="939800"/>
          </a:xfrm>
          <a:solidFill>
            <a:srgbClr val="1B323D"/>
          </a:solidFill>
        </p:grpSpPr>
        <p:sp>
          <p:nvSpPr>
            <p:cNvPr id="74"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售后中心</a:t>
              </a:r>
            </a:p>
          </p:txBody>
        </p:sp>
      </p:grpSp>
      <p:grpSp>
        <p:nvGrpSpPr>
          <p:cNvPr id="76" name="组合 75"/>
          <p:cNvGrpSpPr/>
          <p:nvPr/>
        </p:nvGrpSpPr>
        <p:grpSpPr>
          <a:xfrm>
            <a:off x="6596440" y="2992483"/>
            <a:ext cx="338554" cy="748566"/>
            <a:chOff x="8797165" y="3663121"/>
            <a:chExt cx="451504" cy="997780"/>
          </a:xfrm>
          <a:solidFill>
            <a:srgbClr val="1B323D"/>
          </a:solidFill>
        </p:grpSpPr>
        <p:sp>
          <p:nvSpPr>
            <p:cNvPr id="77"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硬件测试部</a:t>
              </a:r>
            </a:p>
          </p:txBody>
        </p:sp>
      </p:grpSp>
      <p:grpSp>
        <p:nvGrpSpPr>
          <p:cNvPr id="79" name="组合 78"/>
          <p:cNvGrpSpPr/>
          <p:nvPr/>
        </p:nvGrpSpPr>
        <p:grpSpPr>
          <a:xfrm>
            <a:off x="7129840" y="2992483"/>
            <a:ext cx="338554" cy="748566"/>
            <a:chOff x="9508495" y="3663121"/>
            <a:chExt cx="451503" cy="997780"/>
          </a:xfrm>
          <a:solidFill>
            <a:srgbClr val="1B323D"/>
          </a:solidFill>
        </p:grpSpPr>
        <p:sp>
          <p:nvSpPr>
            <p:cNvPr id="80"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工程监督部</a:t>
              </a:r>
            </a:p>
          </p:txBody>
        </p:sp>
      </p:grpSp>
      <p:grpSp>
        <p:nvGrpSpPr>
          <p:cNvPr id="82" name="组合 81"/>
          <p:cNvGrpSpPr/>
          <p:nvPr/>
        </p:nvGrpSpPr>
        <p:grpSpPr>
          <a:xfrm>
            <a:off x="7620791" y="2992483"/>
            <a:ext cx="338554" cy="748564"/>
            <a:chOff x="10163262" y="3663123"/>
            <a:chExt cx="451504" cy="997778"/>
          </a:xfrm>
          <a:solidFill>
            <a:srgbClr val="1B323D"/>
          </a:solidFill>
        </p:grpSpPr>
        <p:sp>
          <p:nvSpPr>
            <p:cNvPr id="83"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客服事业部</a:t>
              </a:r>
            </a:p>
          </p:txBody>
        </p:sp>
      </p:grpSp>
      <p:grpSp>
        <p:nvGrpSpPr>
          <p:cNvPr id="113" name="组合 112"/>
          <p:cNvGrpSpPr/>
          <p:nvPr/>
        </p:nvGrpSpPr>
        <p:grpSpPr>
          <a:xfrm>
            <a:off x="1067595" y="4023315"/>
            <a:ext cx="323165" cy="774136"/>
            <a:chOff x="1423766" y="5037138"/>
            <a:chExt cx="430979" cy="1104900"/>
          </a:xfrm>
          <a:solidFill>
            <a:srgbClr val="1B323D"/>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16" name="组合 115"/>
          <p:cNvGrpSpPr/>
          <p:nvPr/>
        </p:nvGrpSpPr>
        <p:grpSpPr>
          <a:xfrm>
            <a:off x="1430229" y="4023315"/>
            <a:ext cx="323165" cy="774136"/>
            <a:chOff x="1424682" y="5037138"/>
            <a:chExt cx="430980" cy="1104900"/>
          </a:xfrm>
          <a:solidFill>
            <a:srgbClr val="1B323D"/>
          </a:solidFill>
        </p:grpSpPr>
        <p:sp>
          <p:nvSpPr>
            <p:cNvPr id="117" name="Freeform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19" name="组合 118"/>
          <p:cNvGrpSpPr/>
          <p:nvPr/>
        </p:nvGrpSpPr>
        <p:grpSpPr>
          <a:xfrm>
            <a:off x="2098593" y="4023315"/>
            <a:ext cx="323165" cy="774136"/>
            <a:chOff x="1452240" y="5037138"/>
            <a:chExt cx="430980" cy="1104900"/>
          </a:xfrm>
          <a:solidFill>
            <a:srgbClr val="1B323D"/>
          </a:solidFill>
        </p:grpSpPr>
        <p:sp>
          <p:nvSpPr>
            <p:cNvPr id="12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22" name="组合 121"/>
          <p:cNvGrpSpPr/>
          <p:nvPr/>
        </p:nvGrpSpPr>
        <p:grpSpPr>
          <a:xfrm>
            <a:off x="2443236" y="4023315"/>
            <a:ext cx="323165" cy="774136"/>
            <a:chOff x="1429159" y="5037138"/>
            <a:chExt cx="430980" cy="1104900"/>
          </a:xfrm>
          <a:solidFill>
            <a:srgbClr val="1B323D"/>
          </a:solidFill>
        </p:grpSpPr>
        <p:sp>
          <p:nvSpPr>
            <p:cNvPr id="12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25" name="组合 124"/>
          <p:cNvGrpSpPr/>
          <p:nvPr/>
        </p:nvGrpSpPr>
        <p:grpSpPr>
          <a:xfrm>
            <a:off x="2873545" y="4023315"/>
            <a:ext cx="323165" cy="774136"/>
            <a:chOff x="1431404" y="5037138"/>
            <a:chExt cx="430980" cy="1104900"/>
          </a:xfrm>
          <a:solidFill>
            <a:srgbClr val="1B323D"/>
          </a:solidFill>
        </p:grpSpPr>
        <p:sp>
          <p:nvSpPr>
            <p:cNvPr id="12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28" name="组合 127"/>
          <p:cNvGrpSpPr/>
          <p:nvPr/>
        </p:nvGrpSpPr>
        <p:grpSpPr>
          <a:xfrm>
            <a:off x="3273343" y="4023315"/>
            <a:ext cx="323165" cy="774136"/>
            <a:chOff x="1456474" y="5037138"/>
            <a:chExt cx="430980" cy="1104900"/>
          </a:xfrm>
          <a:solidFill>
            <a:srgbClr val="1B323D"/>
          </a:solidFill>
        </p:grpSpPr>
        <p:sp>
          <p:nvSpPr>
            <p:cNvPr id="12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31" name="组合 130"/>
          <p:cNvGrpSpPr/>
          <p:nvPr/>
        </p:nvGrpSpPr>
        <p:grpSpPr>
          <a:xfrm>
            <a:off x="3635852" y="4023315"/>
            <a:ext cx="323165" cy="774136"/>
            <a:chOff x="1444517" y="5037138"/>
            <a:chExt cx="430980" cy="1104900"/>
          </a:xfrm>
          <a:solidFill>
            <a:srgbClr val="1B323D"/>
          </a:solidFill>
        </p:grpSpPr>
        <p:sp>
          <p:nvSpPr>
            <p:cNvPr id="13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34" name="组合 133"/>
          <p:cNvGrpSpPr/>
          <p:nvPr/>
        </p:nvGrpSpPr>
        <p:grpSpPr>
          <a:xfrm>
            <a:off x="4022643" y="4023315"/>
            <a:ext cx="323165" cy="774136"/>
            <a:chOff x="1439537" y="5037138"/>
            <a:chExt cx="430980" cy="1104900"/>
          </a:xfrm>
          <a:solidFill>
            <a:srgbClr val="1B323D"/>
          </a:solidFill>
        </p:grpSpPr>
        <p:sp>
          <p:nvSpPr>
            <p:cNvPr id="1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37" name="组合 136"/>
          <p:cNvGrpSpPr/>
          <p:nvPr/>
        </p:nvGrpSpPr>
        <p:grpSpPr>
          <a:xfrm>
            <a:off x="4372619" y="4023315"/>
            <a:ext cx="323165" cy="774136"/>
            <a:chOff x="1436271" y="5037138"/>
            <a:chExt cx="430980" cy="1104900"/>
          </a:xfrm>
          <a:solidFill>
            <a:srgbClr val="1B323D"/>
          </a:solidFill>
        </p:grpSpPr>
        <p:sp>
          <p:nvSpPr>
            <p:cNvPr id="1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40" name="组合 139"/>
          <p:cNvGrpSpPr/>
          <p:nvPr/>
        </p:nvGrpSpPr>
        <p:grpSpPr>
          <a:xfrm>
            <a:off x="5079603" y="4023315"/>
            <a:ext cx="323165" cy="774136"/>
            <a:chOff x="1451819" y="5037138"/>
            <a:chExt cx="430980" cy="1104900"/>
          </a:xfrm>
          <a:solidFill>
            <a:srgbClr val="1B323D"/>
          </a:solidFill>
        </p:grpSpPr>
        <p:sp>
          <p:nvSpPr>
            <p:cNvPr id="1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43" name="组合 142"/>
          <p:cNvGrpSpPr/>
          <p:nvPr/>
        </p:nvGrpSpPr>
        <p:grpSpPr>
          <a:xfrm>
            <a:off x="5471233" y="4023315"/>
            <a:ext cx="323165" cy="774136"/>
            <a:chOff x="1440590" y="5037138"/>
            <a:chExt cx="430980" cy="1104900"/>
          </a:xfrm>
          <a:solidFill>
            <a:srgbClr val="1B323D"/>
          </a:solidFill>
        </p:grpSpPr>
        <p:sp>
          <p:nvSpPr>
            <p:cNvPr id="1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46" name="组合 145"/>
          <p:cNvGrpSpPr/>
          <p:nvPr/>
        </p:nvGrpSpPr>
        <p:grpSpPr>
          <a:xfrm>
            <a:off x="5881761" y="4023315"/>
            <a:ext cx="323165" cy="774136"/>
            <a:chOff x="1429159" y="5037138"/>
            <a:chExt cx="430980" cy="1104900"/>
          </a:xfrm>
          <a:solidFill>
            <a:srgbClr val="1B323D"/>
          </a:solidFill>
        </p:grpSpPr>
        <p:sp>
          <p:nvSpPr>
            <p:cNvPr id="1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49" name="组合 148"/>
          <p:cNvGrpSpPr/>
          <p:nvPr/>
        </p:nvGrpSpPr>
        <p:grpSpPr>
          <a:xfrm>
            <a:off x="6932260" y="4023315"/>
            <a:ext cx="323165" cy="774136"/>
            <a:chOff x="1445527" y="5037138"/>
            <a:chExt cx="430980" cy="1104900"/>
          </a:xfrm>
          <a:solidFill>
            <a:srgbClr val="1B323D"/>
          </a:solidFill>
        </p:grpSpPr>
        <p:sp>
          <p:nvSpPr>
            <p:cNvPr id="15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52" name="组合 151"/>
          <p:cNvGrpSpPr/>
          <p:nvPr/>
        </p:nvGrpSpPr>
        <p:grpSpPr>
          <a:xfrm>
            <a:off x="7299117" y="4023315"/>
            <a:ext cx="323165" cy="774136"/>
            <a:chOff x="1439369" y="5037138"/>
            <a:chExt cx="430980" cy="1104900"/>
          </a:xfrm>
          <a:solidFill>
            <a:srgbClr val="1B323D"/>
          </a:solidFill>
        </p:grpSpPr>
        <p:sp>
          <p:nvSpPr>
            <p:cNvPr id="15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a:solidFill>
                    <a:srgbClr val="0070C0"/>
                  </a:solidFill>
                  <a:latin typeface="微软雅黑" panose="020B0503020204020204" pitchFamily="34" charset="-122"/>
                  <a:ea typeface="微软雅黑" panose="020B0503020204020204" pitchFamily="34" charset="-122"/>
                </a:rPr>
                <a:t>部门名称</a:t>
              </a:r>
            </a:p>
          </p:txBody>
        </p:sp>
      </p:grpSp>
      <p:grpSp>
        <p:nvGrpSpPr>
          <p:cNvPr id="155" name="组合 154"/>
          <p:cNvGrpSpPr/>
          <p:nvPr/>
        </p:nvGrpSpPr>
        <p:grpSpPr>
          <a:xfrm>
            <a:off x="903371" y="249943"/>
            <a:ext cx="2831223" cy="679699"/>
            <a:chOff x="903371" y="249943"/>
            <a:chExt cx="2831223" cy="679699"/>
          </a:xfrm>
        </p:grpSpPr>
        <p:sp>
          <p:nvSpPr>
            <p:cNvPr id="156" name="任意多边形 15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57" name="任意多边形 15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58" name="组合 157"/>
          <p:cNvGrpSpPr/>
          <p:nvPr/>
        </p:nvGrpSpPr>
        <p:grpSpPr>
          <a:xfrm rot="16200000">
            <a:off x="574523" y="158162"/>
            <a:ext cx="765103" cy="863262"/>
            <a:chOff x="8439634" y="3544648"/>
            <a:chExt cx="1611146" cy="1817848"/>
          </a:xfrm>
        </p:grpSpPr>
        <p:sp>
          <p:nvSpPr>
            <p:cNvPr id="15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6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6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6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组织架构</a:t>
            </a:r>
          </a:p>
        </p:txBody>
      </p:sp>
      <p:sp>
        <p:nvSpPr>
          <p:cNvPr id="165" name="文本框 37"/>
          <p:cNvSpPr>
            <a:spLocks noChangeArrowheads="1"/>
          </p:cNvSpPr>
          <p:nvPr/>
        </p:nvSpPr>
        <p:spPr bwMode="auto">
          <a:xfrm>
            <a:off x="2515394"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ORGANIZATIONAL </a:t>
            </a:r>
          </a:p>
          <a:p>
            <a:pPr algn="l"/>
            <a:r>
              <a:rPr lang="en-US" altLang="zh-CN" sz="800" b="0" dirty="0">
                <a:solidFill>
                  <a:schemeClr val="accent3">
                    <a:lumMod val="50000"/>
                  </a:schemeClr>
                </a:solidFill>
                <a:latin typeface="微软雅黑" panose="020B0503020204020204" pitchFamily="34" charset="-122"/>
                <a:sym typeface="Arial" pitchFamily="34" charset="0"/>
              </a:rPr>
              <a:t>STRUCTURE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8749576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22" presetClass="entr" presetSubtype="8"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wipe(left)">
                                      <p:cBhvr>
                                        <p:cTn id="10" dur="500"/>
                                        <p:tgtEl>
                                          <p:spTgt spid="155"/>
                                        </p:tgtEl>
                                      </p:cBhvr>
                                    </p:animEffect>
                                  </p:childTnLst>
                                </p:cTn>
                              </p:par>
                              <p:par>
                                <p:cTn id="11" presetID="53" presetClass="entr" presetSubtype="16" fill="hold" nodeType="with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p:cTn id="13" dur="500" fill="hold"/>
                                        <p:tgtEl>
                                          <p:spTgt spid="158"/>
                                        </p:tgtEl>
                                        <p:attrNameLst>
                                          <p:attrName>ppt_w</p:attrName>
                                        </p:attrNameLst>
                                      </p:cBhvr>
                                      <p:tavLst>
                                        <p:tav tm="0">
                                          <p:val>
                                            <p:fltVal val="0"/>
                                          </p:val>
                                        </p:tav>
                                        <p:tav tm="100000">
                                          <p:val>
                                            <p:strVal val="#ppt_w"/>
                                          </p:val>
                                        </p:tav>
                                      </p:tavLst>
                                    </p:anim>
                                    <p:anim calcmode="lin" valueType="num">
                                      <p:cBhvr>
                                        <p:cTn id="14" dur="500" fill="hold"/>
                                        <p:tgtEl>
                                          <p:spTgt spid="158"/>
                                        </p:tgtEl>
                                        <p:attrNameLst>
                                          <p:attrName>ppt_h</p:attrName>
                                        </p:attrNameLst>
                                      </p:cBhvr>
                                      <p:tavLst>
                                        <p:tav tm="0">
                                          <p:val>
                                            <p:fltVal val="0"/>
                                          </p:val>
                                        </p:tav>
                                        <p:tav tm="100000">
                                          <p:val>
                                            <p:strVal val="#ppt_h"/>
                                          </p:val>
                                        </p:tav>
                                      </p:tavLst>
                                    </p:anim>
                                    <p:animEffect transition="in" filter="fade">
                                      <p:cBhvr>
                                        <p:cTn id="15" dur="500"/>
                                        <p:tgtEl>
                                          <p:spTgt spid="15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65"/>
                                        </p:tgtEl>
                                        <p:attrNameLst>
                                          <p:attrName>style.visibility</p:attrName>
                                        </p:attrNameLst>
                                      </p:cBhvr>
                                      <p:to>
                                        <p:strVal val="visible"/>
                                      </p:to>
                                    </p:set>
                                    <p:animEffect transition="in" filter="wipe(left)">
                                      <p:cBhvr>
                                        <p:cTn id="22" dur="500"/>
                                        <p:tgtEl>
                                          <p:spTgt spid="165"/>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31"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 calcmode="lin" valueType="num">
                                      <p:cBhvr>
                                        <p:cTn id="33" dur="500" fill="hold"/>
                                        <p:tgtEl>
                                          <p:spTgt spid="33"/>
                                        </p:tgtEl>
                                        <p:attrNameLst>
                                          <p:attrName>style.rotation</p:attrName>
                                        </p:attrNameLst>
                                      </p:cBhvr>
                                      <p:tavLst>
                                        <p:tav tm="0">
                                          <p:val>
                                            <p:fltVal val="90"/>
                                          </p:val>
                                        </p:tav>
                                        <p:tav tm="100000">
                                          <p:val>
                                            <p:fltVal val="0"/>
                                          </p:val>
                                        </p:tav>
                                      </p:tavLst>
                                    </p:anim>
                                    <p:animEffect transition="in" filter="fade">
                                      <p:cBhvr>
                                        <p:cTn id="34" dur="500"/>
                                        <p:tgtEl>
                                          <p:spTgt spid="33"/>
                                        </p:tgtEl>
                                      </p:cBhvr>
                                    </p:animEffect>
                                  </p:childTnLst>
                                </p:cTn>
                              </p:par>
                            </p:childTnLst>
                          </p:cTn>
                        </p:par>
                        <p:par>
                          <p:cTn id="35" fill="hold">
                            <p:stCondLst>
                              <p:cond delay="16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2100"/>
                            </p:stCondLst>
                            <p:childTnLst>
                              <p:par>
                                <p:cTn id="40" presetID="16" presetClass="entr" presetSubtype="37"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outVertical)">
                                      <p:cBhvr>
                                        <p:cTn id="42" dur="500"/>
                                        <p:tgtEl>
                                          <p:spTgt spid="32"/>
                                        </p:tgtEl>
                                      </p:cBhvr>
                                    </p:animEffect>
                                  </p:childTnLst>
                                </p:cTn>
                              </p:par>
                              <p:par>
                                <p:cTn id="43" presetID="42"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p:stCondLst>
                              <p:cond delay="2600"/>
                            </p:stCondLst>
                            <p:childTnLst>
                              <p:par>
                                <p:cTn id="49" presetID="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0-#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600"/>
                            </p:stCondLst>
                            <p:childTnLst>
                              <p:par>
                                <p:cTn id="62" presetID="22" presetClass="entr" presetSubtype="1"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10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anim calcmode="lin" valueType="num">
                                      <p:cBhvr>
                                        <p:cTn id="69" dur="500" fill="hold"/>
                                        <p:tgtEl>
                                          <p:spTgt spid="45"/>
                                        </p:tgtEl>
                                        <p:attrNameLst>
                                          <p:attrName>ppt_x</p:attrName>
                                        </p:attrNameLst>
                                      </p:cBhvr>
                                      <p:tavLst>
                                        <p:tav tm="0">
                                          <p:val>
                                            <p:strVal val="#ppt_x"/>
                                          </p:val>
                                        </p:tav>
                                        <p:tav tm="100000">
                                          <p:val>
                                            <p:strVal val="#ppt_x"/>
                                          </p:val>
                                        </p:tav>
                                      </p:tavLst>
                                    </p:anim>
                                    <p:anim calcmode="lin" valueType="num">
                                      <p:cBhvr>
                                        <p:cTn id="70" dur="5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anim calcmode="lin" valueType="num">
                                      <p:cBhvr>
                                        <p:cTn id="79" dur="500" fill="hold"/>
                                        <p:tgtEl>
                                          <p:spTgt spid="51"/>
                                        </p:tgtEl>
                                        <p:attrNameLst>
                                          <p:attrName>ppt_x</p:attrName>
                                        </p:attrNameLst>
                                      </p:cBhvr>
                                      <p:tavLst>
                                        <p:tav tm="0">
                                          <p:val>
                                            <p:strVal val="#ppt_x"/>
                                          </p:val>
                                        </p:tav>
                                        <p:tav tm="100000">
                                          <p:val>
                                            <p:strVal val="#ppt_x"/>
                                          </p:val>
                                        </p:tav>
                                      </p:tavLst>
                                    </p:anim>
                                    <p:anim calcmode="lin" valueType="num">
                                      <p:cBhvr>
                                        <p:cTn id="80" dur="5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4800"/>
                            </p:stCondLst>
                            <p:childTnLst>
                              <p:par>
                                <p:cTn id="82" presetID="42"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400"/>
                                        <p:tgtEl>
                                          <p:spTgt spid="54"/>
                                        </p:tgtEl>
                                      </p:cBhvr>
                                    </p:animEffect>
                                    <p:anim calcmode="lin" valueType="num">
                                      <p:cBhvr>
                                        <p:cTn id="85" dur="400" fill="hold"/>
                                        <p:tgtEl>
                                          <p:spTgt spid="54"/>
                                        </p:tgtEl>
                                        <p:attrNameLst>
                                          <p:attrName>ppt_x</p:attrName>
                                        </p:attrNameLst>
                                      </p:cBhvr>
                                      <p:tavLst>
                                        <p:tav tm="0">
                                          <p:val>
                                            <p:strVal val="#ppt_x"/>
                                          </p:val>
                                        </p:tav>
                                        <p:tav tm="100000">
                                          <p:val>
                                            <p:strVal val="#ppt_x"/>
                                          </p:val>
                                        </p:tav>
                                      </p:tavLst>
                                    </p:anim>
                                    <p:anim calcmode="lin" valueType="num">
                                      <p:cBhvr>
                                        <p:cTn id="86" dur="400" fill="hold"/>
                                        <p:tgtEl>
                                          <p:spTgt spid="5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400"/>
                                        <p:tgtEl>
                                          <p:spTgt spid="58"/>
                                        </p:tgtEl>
                                      </p:cBhvr>
                                    </p:animEffect>
                                    <p:anim calcmode="lin" valueType="num">
                                      <p:cBhvr>
                                        <p:cTn id="90" dur="400" fill="hold"/>
                                        <p:tgtEl>
                                          <p:spTgt spid="58"/>
                                        </p:tgtEl>
                                        <p:attrNameLst>
                                          <p:attrName>ppt_x</p:attrName>
                                        </p:attrNameLst>
                                      </p:cBhvr>
                                      <p:tavLst>
                                        <p:tav tm="0">
                                          <p:val>
                                            <p:strVal val="#ppt_x"/>
                                          </p:val>
                                        </p:tav>
                                        <p:tav tm="100000">
                                          <p:val>
                                            <p:strVal val="#ppt_x"/>
                                          </p:val>
                                        </p:tav>
                                      </p:tavLst>
                                    </p:anim>
                                    <p:anim calcmode="lin" valueType="num">
                                      <p:cBhvr>
                                        <p:cTn id="91" dur="400" fill="hold"/>
                                        <p:tgtEl>
                                          <p:spTgt spid="5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400"/>
                                        <p:tgtEl>
                                          <p:spTgt spid="61"/>
                                        </p:tgtEl>
                                      </p:cBhvr>
                                    </p:animEffect>
                                    <p:anim calcmode="lin" valueType="num">
                                      <p:cBhvr>
                                        <p:cTn id="95" dur="400" fill="hold"/>
                                        <p:tgtEl>
                                          <p:spTgt spid="61"/>
                                        </p:tgtEl>
                                        <p:attrNameLst>
                                          <p:attrName>ppt_x</p:attrName>
                                        </p:attrNameLst>
                                      </p:cBhvr>
                                      <p:tavLst>
                                        <p:tav tm="0">
                                          <p:val>
                                            <p:strVal val="#ppt_x"/>
                                          </p:val>
                                        </p:tav>
                                        <p:tav tm="100000">
                                          <p:val>
                                            <p:strVal val="#ppt_x"/>
                                          </p:val>
                                        </p:tav>
                                      </p:tavLst>
                                    </p:anim>
                                    <p:anim calcmode="lin" valueType="num">
                                      <p:cBhvr>
                                        <p:cTn id="96" dur="4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400"/>
                                        <p:tgtEl>
                                          <p:spTgt spid="64"/>
                                        </p:tgtEl>
                                      </p:cBhvr>
                                    </p:animEffect>
                                    <p:anim calcmode="lin" valueType="num">
                                      <p:cBhvr>
                                        <p:cTn id="100" dur="400" fill="hold"/>
                                        <p:tgtEl>
                                          <p:spTgt spid="64"/>
                                        </p:tgtEl>
                                        <p:attrNameLst>
                                          <p:attrName>ppt_x</p:attrName>
                                        </p:attrNameLst>
                                      </p:cBhvr>
                                      <p:tavLst>
                                        <p:tav tm="0">
                                          <p:val>
                                            <p:strVal val="#ppt_x"/>
                                          </p:val>
                                        </p:tav>
                                        <p:tav tm="100000">
                                          <p:val>
                                            <p:strVal val="#ppt_x"/>
                                          </p:val>
                                        </p:tav>
                                      </p:tavLst>
                                    </p:anim>
                                    <p:anim calcmode="lin" valueType="num">
                                      <p:cBhvr>
                                        <p:cTn id="101" dur="400" fill="hold"/>
                                        <p:tgtEl>
                                          <p:spTgt spid="6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400"/>
                                        <p:tgtEl>
                                          <p:spTgt spid="67"/>
                                        </p:tgtEl>
                                      </p:cBhvr>
                                    </p:animEffect>
                                    <p:anim calcmode="lin" valueType="num">
                                      <p:cBhvr>
                                        <p:cTn id="105" dur="400" fill="hold"/>
                                        <p:tgtEl>
                                          <p:spTgt spid="67"/>
                                        </p:tgtEl>
                                        <p:attrNameLst>
                                          <p:attrName>ppt_x</p:attrName>
                                        </p:attrNameLst>
                                      </p:cBhvr>
                                      <p:tavLst>
                                        <p:tav tm="0">
                                          <p:val>
                                            <p:strVal val="#ppt_x"/>
                                          </p:val>
                                        </p:tav>
                                        <p:tav tm="100000">
                                          <p:val>
                                            <p:strVal val="#ppt_x"/>
                                          </p:val>
                                        </p:tav>
                                      </p:tavLst>
                                    </p:anim>
                                    <p:anim calcmode="lin" valueType="num">
                                      <p:cBhvr>
                                        <p:cTn id="106" dur="400" fill="hold"/>
                                        <p:tgtEl>
                                          <p:spTgt spid="67"/>
                                        </p:tgtEl>
                                        <p:attrNameLst>
                                          <p:attrName>ppt_y</p:attrName>
                                        </p:attrNameLst>
                                      </p:cBhvr>
                                      <p:tavLst>
                                        <p:tav tm="0">
                                          <p:val>
                                            <p:strVal val="#ppt_y+.1"/>
                                          </p:val>
                                        </p:tav>
                                        <p:tav tm="100000">
                                          <p:val>
                                            <p:strVal val="#ppt_y"/>
                                          </p:val>
                                        </p:tav>
                                      </p:tavLst>
                                    </p:anim>
                                  </p:childTnLst>
                                </p:cTn>
                              </p:par>
                            </p:childTnLst>
                          </p:cTn>
                        </p:par>
                        <p:par>
                          <p:cTn id="107" fill="hold">
                            <p:stCondLst>
                              <p:cond delay="5600"/>
                            </p:stCondLst>
                            <p:childTnLst>
                              <p:par>
                                <p:cTn id="108" presetID="22" presetClass="entr" presetSubtype="1" fill="hold"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up)">
                                      <p:cBhvr>
                                        <p:cTn id="110" dur="500"/>
                                        <p:tgtEl>
                                          <p:spTgt spid="22"/>
                                        </p:tgtEl>
                                      </p:cBhvr>
                                    </p:animEffect>
                                  </p:childTnLst>
                                </p:cTn>
                              </p:par>
                            </p:childTnLst>
                          </p:cTn>
                        </p:par>
                        <p:par>
                          <p:cTn id="111" fill="hold">
                            <p:stCondLst>
                              <p:cond delay="6100"/>
                            </p:stCondLst>
                            <p:childTnLst>
                              <p:par>
                                <p:cTn id="112" presetID="42" presetClass="entr" presetSubtype="0" fill="hold"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400"/>
                                        <p:tgtEl>
                                          <p:spTgt spid="70"/>
                                        </p:tgtEl>
                                      </p:cBhvr>
                                    </p:animEffect>
                                    <p:anim calcmode="lin" valueType="num">
                                      <p:cBhvr>
                                        <p:cTn id="115" dur="400" fill="hold"/>
                                        <p:tgtEl>
                                          <p:spTgt spid="70"/>
                                        </p:tgtEl>
                                        <p:attrNameLst>
                                          <p:attrName>ppt_x</p:attrName>
                                        </p:attrNameLst>
                                      </p:cBhvr>
                                      <p:tavLst>
                                        <p:tav tm="0">
                                          <p:val>
                                            <p:strVal val="#ppt_x"/>
                                          </p:val>
                                        </p:tav>
                                        <p:tav tm="100000">
                                          <p:val>
                                            <p:strVal val="#ppt_x"/>
                                          </p:val>
                                        </p:tav>
                                      </p:tavLst>
                                    </p:anim>
                                    <p:anim calcmode="lin" valueType="num">
                                      <p:cBhvr>
                                        <p:cTn id="116" dur="400" fill="hold"/>
                                        <p:tgtEl>
                                          <p:spTgt spid="70"/>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fade">
                                      <p:cBhvr>
                                        <p:cTn id="119" dur="400"/>
                                        <p:tgtEl>
                                          <p:spTgt spid="73"/>
                                        </p:tgtEl>
                                      </p:cBhvr>
                                    </p:animEffect>
                                    <p:anim calcmode="lin" valueType="num">
                                      <p:cBhvr>
                                        <p:cTn id="120" dur="400" fill="hold"/>
                                        <p:tgtEl>
                                          <p:spTgt spid="73"/>
                                        </p:tgtEl>
                                        <p:attrNameLst>
                                          <p:attrName>ppt_x</p:attrName>
                                        </p:attrNameLst>
                                      </p:cBhvr>
                                      <p:tavLst>
                                        <p:tav tm="0">
                                          <p:val>
                                            <p:strVal val="#ppt_x"/>
                                          </p:val>
                                        </p:tav>
                                        <p:tav tm="100000">
                                          <p:val>
                                            <p:strVal val="#ppt_x"/>
                                          </p:val>
                                        </p:tav>
                                      </p:tavLst>
                                    </p:anim>
                                    <p:anim calcmode="lin" valueType="num">
                                      <p:cBhvr>
                                        <p:cTn id="121" dur="400" fill="hold"/>
                                        <p:tgtEl>
                                          <p:spTgt spid="73"/>
                                        </p:tgtEl>
                                        <p:attrNameLst>
                                          <p:attrName>ppt_y</p:attrName>
                                        </p:attrNameLst>
                                      </p:cBhvr>
                                      <p:tavLst>
                                        <p:tav tm="0">
                                          <p:val>
                                            <p:strVal val="#ppt_y+.1"/>
                                          </p:val>
                                        </p:tav>
                                        <p:tav tm="100000">
                                          <p:val>
                                            <p:strVal val="#ppt_y"/>
                                          </p:val>
                                        </p:tav>
                                      </p:tavLst>
                                    </p:anim>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up)">
                                      <p:cBhvr>
                                        <p:cTn id="125" dur="500"/>
                                        <p:tgtEl>
                                          <p:spTgt spid="27"/>
                                        </p:tgtEl>
                                      </p:cBhvr>
                                    </p:animEffect>
                                  </p:childTnLst>
                                </p:cTn>
                              </p:par>
                            </p:childTnLst>
                          </p:cTn>
                        </p:par>
                        <p:par>
                          <p:cTn id="126" fill="hold">
                            <p:stCondLst>
                              <p:cond delay="7000"/>
                            </p:stCondLst>
                            <p:childTnLst>
                              <p:par>
                                <p:cTn id="127" presetID="42" presetClass="entr" presetSubtype="0" fill="hold" nodeType="after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400"/>
                                        <p:tgtEl>
                                          <p:spTgt spid="76"/>
                                        </p:tgtEl>
                                      </p:cBhvr>
                                    </p:animEffect>
                                    <p:anim calcmode="lin" valueType="num">
                                      <p:cBhvr>
                                        <p:cTn id="130" dur="400" fill="hold"/>
                                        <p:tgtEl>
                                          <p:spTgt spid="76"/>
                                        </p:tgtEl>
                                        <p:attrNameLst>
                                          <p:attrName>ppt_x</p:attrName>
                                        </p:attrNameLst>
                                      </p:cBhvr>
                                      <p:tavLst>
                                        <p:tav tm="0">
                                          <p:val>
                                            <p:strVal val="#ppt_x"/>
                                          </p:val>
                                        </p:tav>
                                        <p:tav tm="100000">
                                          <p:val>
                                            <p:strVal val="#ppt_x"/>
                                          </p:val>
                                        </p:tav>
                                      </p:tavLst>
                                    </p:anim>
                                    <p:anim calcmode="lin" valueType="num">
                                      <p:cBhvr>
                                        <p:cTn id="131" dur="400" fill="hold"/>
                                        <p:tgtEl>
                                          <p:spTgt spid="7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400"/>
                                        <p:tgtEl>
                                          <p:spTgt spid="79"/>
                                        </p:tgtEl>
                                      </p:cBhvr>
                                    </p:animEffect>
                                    <p:anim calcmode="lin" valueType="num">
                                      <p:cBhvr>
                                        <p:cTn id="135" dur="400" fill="hold"/>
                                        <p:tgtEl>
                                          <p:spTgt spid="79"/>
                                        </p:tgtEl>
                                        <p:attrNameLst>
                                          <p:attrName>ppt_x</p:attrName>
                                        </p:attrNameLst>
                                      </p:cBhvr>
                                      <p:tavLst>
                                        <p:tav tm="0">
                                          <p:val>
                                            <p:strVal val="#ppt_x"/>
                                          </p:val>
                                        </p:tav>
                                        <p:tav tm="100000">
                                          <p:val>
                                            <p:strVal val="#ppt_x"/>
                                          </p:val>
                                        </p:tav>
                                      </p:tavLst>
                                    </p:anim>
                                    <p:anim calcmode="lin" valueType="num">
                                      <p:cBhvr>
                                        <p:cTn id="136" dur="4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400"/>
                                        <p:tgtEl>
                                          <p:spTgt spid="82"/>
                                        </p:tgtEl>
                                      </p:cBhvr>
                                    </p:animEffect>
                                    <p:anim calcmode="lin" valueType="num">
                                      <p:cBhvr>
                                        <p:cTn id="140" dur="400" fill="hold"/>
                                        <p:tgtEl>
                                          <p:spTgt spid="82"/>
                                        </p:tgtEl>
                                        <p:attrNameLst>
                                          <p:attrName>ppt_x</p:attrName>
                                        </p:attrNameLst>
                                      </p:cBhvr>
                                      <p:tavLst>
                                        <p:tav tm="0">
                                          <p:val>
                                            <p:strVal val="#ppt_x"/>
                                          </p:val>
                                        </p:tav>
                                        <p:tav tm="100000">
                                          <p:val>
                                            <p:strVal val="#ppt_x"/>
                                          </p:val>
                                        </p:tav>
                                      </p:tavLst>
                                    </p:anim>
                                    <p:anim calcmode="lin" valueType="num">
                                      <p:cBhvr>
                                        <p:cTn id="141" dur="400" fill="hold"/>
                                        <p:tgtEl>
                                          <p:spTgt spid="82"/>
                                        </p:tgtEl>
                                        <p:attrNameLst>
                                          <p:attrName>ppt_y</p:attrName>
                                        </p:attrNameLst>
                                      </p:cBhvr>
                                      <p:tavLst>
                                        <p:tav tm="0">
                                          <p:val>
                                            <p:strVal val="#ppt_y+.1"/>
                                          </p:val>
                                        </p:tav>
                                        <p:tav tm="100000">
                                          <p:val>
                                            <p:strVal val="#ppt_y"/>
                                          </p:val>
                                        </p:tav>
                                      </p:tavLst>
                                    </p:anim>
                                  </p:childTnLst>
                                </p:cTn>
                              </p:par>
                            </p:childTnLst>
                          </p:cTn>
                        </p:par>
                        <p:par>
                          <p:cTn id="142" fill="hold">
                            <p:stCondLst>
                              <p:cond delay="7600"/>
                            </p:stCondLst>
                            <p:childTnLst>
                              <p:par>
                                <p:cTn id="143" presetID="22" presetClass="entr" presetSubtype="1" fill="hold"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up)">
                                      <p:cBhvr>
                                        <p:cTn id="145" dur="500"/>
                                        <p:tgtEl>
                                          <p:spTgt spid="85"/>
                                        </p:tgtEl>
                                      </p:cBhvr>
                                    </p:animEffect>
                                  </p:childTnLst>
                                </p:cTn>
                              </p:par>
                            </p:childTnLst>
                          </p:cTn>
                        </p:par>
                        <p:par>
                          <p:cTn id="146" fill="hold">
                            <p:stCondLst>
                              <p:cond delay="8100"/>
                            </p:stCondLst>
                            <p:childTnLst>
                              <p:par>
                                <p:cTn id="147" presetID="42" presetClass="entr" presetSubtype="0" fill="hold" nodeType="afterEffect">
                                  <p:stCondLst>
                                    <p:cond delay="0"/>
                                  </p:stCondLst>
                                  <p:childTnLst>
                                    <p:set>
                                      <p:cBhvr>
                                        <p:cTn id="148" dur="1" fill="hold">
                                          <p:stCondLst>
                                            <p:cond delay="0"/>
                                          </p:stCondLst>
                                        </p:cTn>
                                        <p:tgtEl>
                                          <p:spTgt spid="113"/>
                                        </p:tgtEl>
                                        <p:attrNameLst>
                                          <p:attrName>style.visibility</p:attrName>
                                        </p:attrNameLst>
                                      </p:cBhvr>
                                      <p:to>
                                        <p:strVal val="visible"/>
                                      </p:to>
                                    </p:set>
                                    <p:animEffect transition="in" filter="fade">
                                      <p:cBhvr>
                                        <p:cTn id="149" dur="300"/>
                                        <p:tgtEl>
                                          <p:spTgt spid="113"/>
                                        </p:tgtEl>
                                      </p:cBhvr>
                                    </p:animEffect>
                                    <p:anim calcmode="lin" valueType="num">
                                      <p:cBhvr>
                                        <p:cTn id="150" dur="300" fill="hold"/>
                                        <p:tgtEl>
                                          <p:spTgt spid="113"/>
                                        </p:tgtEl>
                                        <p:attrNameLst>
                                          <p:attrName>ppt_x</p:attrName>
                                        </p:attrNameLst>
                                      </p:cBhvr>
                                      <p:tavLst>
                                        <p:tav tm="0">
                                          <p:val>
                                            <p:strVal val="#ppt_x"/>
                                          </p:val>
                                        </p:tav>
                                        <p:tav tm="100000">
                                          <p:val>
                                            <p:strVal val="#ppt_x"/>
                                          </p:val>
                                        </p:tav>
                                      </p:tavLst>
                                    </p:anim>
                                    <p:anim calcmode="lin" valueType="num">
                                      <p:cBhvr>
                                        <p:cTn id="151" dur="300" fill="hold"/>
                                        <p:tgtEl>
                                          <p:spTgt spid="113"/>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200"/>
                                  </p:stCondLst>
                                  <p:childTnLst>
                                    <p:set>
                                      <p:cBhvr>
                                        <p:cTn id="153" dur="1" fill="hold">
                                          <p:stCondLst>
                                            <p:cond delay="0"/>
                                          </p:stCondLst>
                                        </p:cTn>
                                        <p:tgtEl>
                                          <p:spTgt spid="116"/>
                                        </p:tgtEl>
                                        <p:attrNameLst>
                                          <p:attrName>style.visibility</p:attrName>
                                        </p:attrNameLst>
                                      </p:cBhvr>
                                      <p:to>
                                        <p:strVal val="visible"/>
                                      </p:to>
                                    </p:set>
                                    <p:animEffect transition="in" filter="fade">
                                      <p:cBhvr>
                                        <p:cTn id="154" dur="300"/>
                                        <p:tgtEl>
                                          <p:spTgt spid="116"/>
                                        </p:tgtEl>
                                      </p:cBhvr>
                                    </p:animEffect>
                                    <p:anim calcmode="lin" valueType="num">
                                      <p:cBhvr>
                                        <p:cTn id="155" dur="300" fill="hold"/>
                                        <p:tgtEl>
                                          <p:spTgt spid="116"/>
                                        </p:tgtEl>
                                        <p:attrNameLst>
                                          <p:attrName>ppt_x</p:attrName>
                                        </p:attrNameLst>
                                      </p:cBhvr>
                                      <p:tavLst>
                                        <p:tav tm="0">
                                          <p:val>
                                            <p:strVal val="#ppt_x"/>
                                          </p:val>
                                        </p:tav>
                                        <p:tav tm="100000">
                                          <p:val>
                                            <p:strVal val="#ppt_x"/>
                                          </p:val>
                                        </p:tav>
                                      </p:tavLst>
                                    </p:anim>
                                    <p:anim calcmode="lin" valueType="num">
                                      <p:cBhvr>
                                        <p:cTn id="156" dur="300" fill="hold"/>
                                        <p:tgtEl>
                                          <p:spTgt spid="116"/>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300"/>
                                  </p:stCondLst>
                                  <p:childTnLst>
                                    <p:set>
                                      <p:cBhvr>
                                        <p:cTn id="158" dur="1" fill="hold">
                                          <p:stCondLst>
                                            <p:cond delay="0"/>
                                          </p:stCondLst>
                                        </p:cTn>
                                        <p:tgtEl>
                                          <p:spTgt spid="119"/>
                                        </p:tgtEl>
                                        <p:attrNameLst>
                                          <p:attrName>style.visibility</p:attrName>
                                        </p:attrNameLst>
                                      </p:cBhvr>
                                      <p:to>
                                        <p:strVal val="visible"/>
                                      </p:to>
                                    </p:set>
                                    <p:animEffect transition="in" filter="fade">
                                      <p:cBhvr>
                                        <p:cTn id="159" dur="300"/>
                                        <p:tgtEl>
                                          <p:spTgt spid="119"/>
                                        </p:tgtEl>
                                      </p:cBhvr>
                                    </p:animEffect>
                                    <p:anim calcmode="lin" valueType="num">
                                      <p:cBhvr>
                                        <p:cTn id="160" dur="300" fill="hold"/>
                                        <p:tgtEl>
                                          <p:spTgt spid="119"/>
                                        </p:tgtEl>
                                        <p:attrNameLst>
                                          <p:attrName>ppt_x</p:attrName>
                                        </p:attrNameLst>
                                      </p:cBhvr>
                                      <p:tavLst>
                                        <p:tav tm="0">
                                          <p:val>
                                            <p:strVal val="#ppt_x"/>
                                          </p:val>
                                        </p:tav>
                                        <p:tav tm="100000">
                                          <p:val>
                                            <p:strVal val="#ppt_x"/>
                                          </p:val>
                                        </p:tav>
                                      </p:tavLst>
                                    </p:anim>
                                    <p:anim calcmode="lin" valueType="num">
                                      <p:cBhvr>
                                        <p:cTn id="161" dur="300" fill="hold"/>
                                        <p:tgtEl>
                                          <p:spTgt spid="119"/>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5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300"/>
                                        <p:tgtEl>
                                          <p:spTgt spid="122"/>
                                        </p:tgtEl>
                                      </p:cBhvr>
                                    </p:animEffect>
                                    <p:anim calcmode="lin" valueType="num">
                                      <p:cBhvr>
                                        <p:cTn id="165" dur="300" fill="hold"/>
                                        <p:tgtEl>
                                          <p:spTgt spid="122"/>
                                        </p:tgtEl>
                                        <p:attrNameLst>
                                          <p:attrName>ppt_x</p:attrName>
                                        </p:attrNameLst>
                                      </p:cBhvr>
                                      <p:tavLst>
                                        <p:tav tm="0">
                                          <p:val>
                                            <p:strVal val="#ppt_x"/>
                                          </p:val>
                                        </p:tav>
                                        <p:tav tm="100000">
                                          <p:val>
                                            <p:strVal val="#ppt_x"/>
                                          </p:val>
                                        </p:tav>
                                      </p:tavLst>
                                    </p:anim>
                                    <p:anim calcmode="lin" valueType="num">
                                      <p:cBhvr>
                                        <p:cTn id="166" dur="300" fill="hold"/>
                                        <p:tgtEl>
                                          <p:spTgt spid="122"/>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70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300"/>
                                        <p:tgtEl>
                                          <p:spTgt spid="125"/>
                                        </p:tgtEl>
                                      </p:cBhvr>
                                    </p:animEffect>
                                    <p:anim calcmode="lin" valueType="num">
                                      <p:cBhvr>
                                        <p:cTn id="170" dur="300" fill="hold"/>
                                        <p:tgtEl>
                                          <p:spTgt spid="125"/>
                                        </p:tgtEl>
                                        <p:attrNameLst>
                                          <p:attrName>ppt_x</p:attrName>
                                        </p:attrNameLst>
                                      </p:cBhvr>
                                      <p:tavLst>
                                        <p:tav tm="0">
                                          <p:val>
                                            <p:strVal val="#ppt_x"/>
                                          </p:val>
                                        </p:tav>
                                        <p:tav tm="100000">
                                          <p:val>
                                            <p:strVal val="#ppt_x"/>
                                          </p:val>
                                        </p:tav>
                                      </p:tavLst>
                                    </p:anim>
                                    <p:anim calcmode="lin" valueType="num">
                                      <p:cBhvr>
                                        <p:cTn id="171" dur="300" fill="hold"/>
                                        <p:tgtEl>
                                          <p:spTgt spid="125"/>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900"/>
                                  </p:stCondLst>
                                  <p:childTnLst>
                                    <p:set>
                                      <p:cBhvr>
                                        <p:cTn id="173" dur="1" fill="hold">
                                          <p:stCondLst>
                                            <p:cond delay="0"/>
                                          </p:stCondLst>
                                        </p:cTn>
                                        <p:tgtEl>
                                          <p:spTgt spid="128"/>
                                        </p:tgtEl>
                                        <p:attrNameLst>
                                          <p:attrName>style.visibility</p:attrName>
                                        </p:attrNameLst>
                                      </p:cBhvr>
                                      <p:to>
                                        <p:strVal val="visible"/>
                                      </p:to>
                                    </p:set>
                                    <p:animEffect transition="in" filter="fade">
                                      <p:cBhvr>
                                        <p:cTn id="174" dur="300"/>
                                        <p:tgtEl>
                                          <p:spTgt spid="128"/>
                                        </p:tgtEl>
                                      </p:cBhvr>
                                    </p:animEffect>
                                    <p:anim calcmode="lin" valueType="num">
                                      <p:cBhvr>
                                        <p:cTn id="175" dur="300" fill="hold"/>
                                        <p:tgtEl>
                                          <p:spTgt spid="128"/>
                                        </p:tgtEl>
                                        <p:attrNameLst>
                                          <p:attrName>ppt_x</p:attrName>
                                        </p:attrNameLst>
                                      </p:cBhvr>
                                      <p:tavLst>
                                        <p:tav tm="0">
                                          <p:val>
                                            <p:strVal val="#ppt_x"/>
                                          </p:val>
                                        </p:tav>
                                        <p:tav tm="100000">
                                          <p:val>
                                            <p:strVal val="#ppt_x"/>
                                          </p:val>
                                        </p:tav>
                                      </p:tavLst>
                                    </p:anim>
                                    <p:anim calcmode="lin" valueType="num">
                                      <p:cBhvr>
                                        <p:cTn id="176" dur="300" fill="hold"/>
                                        <p:tgtEl>
                                          <p:spTgt spid="128"/>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110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300"/>
                                        <p:tgtEl>
                                          <p:spTgt spid="131"/>
                                        </p:tgtEl>
                                      </p:cBhvr>
                                    </p:animEffect>
                                    <p:anim calcmode="lin" valueType="num">
                                      <p:cBhvr>
                                        <p:cTn id="180" dur="300" fill="hold"/>
                                        <p:tgtEl>
                                          <p:spTgt spid="131"/>
                                        </p:tgtEl>
                                        <p:attrNameLst>
                                          <p:attrName>ppt_x</p:attrName>
                                        </p:attrNameLst>
                                      </p:cBhvr>
                                      <p:tavLst>
                                        <p:tav tm="0">
                                          <p:val>
                                            <p:strVal val="#ppt_x"/>
                                          </p:val>
                                        </p:tav>
                                        <p:tav tm="100000">
                                          <p:val>
                                            <p:strVal val="#ppt_x"/>
                                          </p:val>
                                        </p:tav>
                                      </p:tavLst>
                                    </p:anim>
                                    <p:anim calcmode="lin" valueType="num">
                                      <p:cBhvr>
                                        <p:cTn id="181" dur="300" fill="hold"/>
                                        <p:tgtEl>
                                          <p:spTgt spid="131"/>
                                        </p:tgtEl>
                                        <p:attrNameLst>
                                          <p:attrName>ppt_y</p:attrName>
                                        </p:attrNameLst>
                                      </p:cBhvr>
                                      <p:tavLst>
                                        <p:tav tm="0">
                                          <p:val>
                                            <p:strVal val="#ppt_y+.1"/>
                                          </p:val>
                                        </p:tav>
                                        <p:tav tm="100000">
                                          <p:val>
                                            <p:strVal val="#ppt_y"/>
                                          </p:val>
                                        </p:tav>
                                      </p:tavLst>
                                    </p:anim>
                                  </p:childTnLst>
                                </p:cTn>
                              </p:par>
                              <p:par>
                                <p:cTn id="182" presetID="42" presetClass="entr" presetSubtype="0" fill="hold" nodeType="withEffect">
                                  <p:stCondLst>
                                    <p:cond delay="1200"/>
                                  </p:stCondLst>
                                  <p:childTnLst>
                                    <p:set>
                                      <p:cBhvr>
                                        <p:cTn id="183" dur="1" fill="hold">
                                          <p:stCondLst>
                                            <p:cond delay="0"/>
                                          </p:stCondLst>
                                        </p:cTn>
                                        <p:tgtEl>
                                          <p:spTgt spid="134"/>
                                        </p:tgtEl>
                                        <p:attrNameLst>
                                          <p:attrName>style.visibility</p:attrName>
                                        </p:attrNameLst>
                                      </p:cBhvr>
                                      <p:to>
                                        <p:strVal val="visible"/>
                                      </p:to>
                                    </p:set>
                                    <p:animEffect transition="in" filter="fade">
                                      <p:cBhvr>
                                        <p:cTn id="184" dur="300"/>
                                        <p:tgtEl>
                                          <p:spTgt spid="134"/>
                                        </p:tgtEl>
                                      </p:cBhvr>
                                    </p:animEffect>
                                    <p:anim calcmode="lin" valueType="num">
                                      <p:cBhvr>
                                        <p:cTn id="185" dur="300" fill="hold"/>
                                        <p:tgtEl>
                                          <p:spTgt spid="134"/>
                                        </p:tgtEl>
                                        <p:attrNameLst>
                                          <p:attrName>ppt_x</p:attrName>
                                        </p:attrNameLst>
                                      </p:cBhvr>
                                      <p:tavLst>
                                        <p:tav tm="0">
                                          <p:val>
                                            <p:strVal val="#ppt_x"/>
                                          </p:val>
                                        </p:tav>
                                        <p:tav tm="100000">
                                          <p:val>
                                            <p:strVal val="#ppt_x"/>
                                          </p:val>
                                        </p:tav>
                                      </p:tavLst>
                                    </p:anim>
                                    <p:anim calcmode="lin" valueType="num">
                                      <p:cBhvr>
                                        <p:cTn id="186" dur="300" fill="hold"/>
                                        <p:tgtEl>
                                          <p:spTgt spid="134"/>
                                        </p:tgtEl>
                                        <p:attrNameLst>
                                          <p:attrName>ppt_y</p:attrName>
                                        </p:attrNameLst>
                                      </p:cBhvr>
                                      <p:tavLst>
                                        <p:tav tm="0">
                                          <p:val>
                                            <p:strVal val="#ppt_y+.1"/>
                                          </p:val>
                                        </p:tav>
                                        <p:tav tm="100000">
                                          <p:val>
                                            <p:strVal val="#ppt_y"/>
                                          </p:val>
                                        </p:tav>
                                      </p:tavLst>
                                    </p:anim>
                                  </p:childTnLst>
                                </p:cTn>
                              </p:par>
                              <p:par>
                                <p:cTn id="187" presetID="42" presetClass="entr" presetSubtype="0" fill="hold" nodeType="withEffect">
                                  <p:stCondLst>
                                    <p:cond delay="1400"/>
                                  </p:stCondLst>
                                  <p:childTnLst>
                                    <p:set>
                                      <p:cBhvr>
                                        <p:cTn id="188" dur="1" fill="hold">
                                          <p:stCondLst>
                                            <p:cond delay="0"/>
                                          </p:stCondLst>
                                        </p:cTn>
                                        <p:tgtEl>
                                          <p:spTgt spid="137"/>
                                        </p:tgtEl>
                                        <p:attrNameLst>
                                          <p:attrName>style.visibility</p:attrName>
                                        </p:attrNameLst>
                                      </p:cBhvr>
                                      <p:to>
                                        <p:strVal val="visible"/>
                                      </p:to>
                                    </p:set>
                                    <p:animEffect transition="in" filter="fade">
                                      <p:cBhvr>
                                        <p:cTn id="189" dur="300"/>
                                        <p:tgtEl>
                                          <p:spTgt spid="137"/>
                                        </p:tgtEl>
                                      </p:cBhvr>
                                    </p:animEffect>
                                    <p:anim calcmode="lin" valueType="num">
                                      <p:cBhvr>
                                        <p:cTn id="190" dur="300" fill="hold"/>
                                        <p:tgtEl>
                                          <p:spTgt spid="137"/>
                                        </p:tgtEl>
                                        <p:attrNameLst>
                                          <p:attrName>ppt_x</p:attrName>
                                        </p:attrNameLst>
                                      </p:cBhvr>
                                      <p:tavLst>
                                        <p:tav tm="0">
                                          <p:val>
                                            <p:strVal val="#ppt_x"/>
                                          </p:val>
                                        </p:tav>
                                        <p:tav tm="100000">
                                          <p:val>
                                            <p:strVal val="#ppt_x"/>
                                          </p:val>
                                        </p:tav>
                                      </p:tavLst>
                                    </p:anim>
                                    <p:anim calcmode="lin" valueType="num">
                                      <p:cBhvr>
                                        <p:cTn id="191" dur="300" fill="hold"/>
                                        <p:tgtEl>
                                          <p:spTgt spid="137"/>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500"/>
                                  </p:stCondLst>
                                  <p:childTnLst>
                                    <p:set>
                                      <p:cBhvr>
                                        <p:cTn id="193" dur="1" fill="hold">
                                          <p:stCondLst>
                                            <p:cond delay="0"/>
                                          </p:stCondLst>
                                        </p:cTn>
                                        <p:tgtEl>
                                          <p:spTgt spid="140"/>
                                        </p:tgtEl>
                                        <p:attrNameLst>
                                          <p:attrName>style.visibility</p:attrName>
                                        </p:attrNameLst>
                                      </p:cBhvr>
                                      <p:to>
                                        <p:strVal val="visible"/>
                                      </p:to>
                                    </p:set>
                                    <p:animEffect transition="in" filter="fade">
                                      <p:cBhvr>
                                        <p:cTn id="194" dur="300"/>
                                        <p:tgtEl>
                                          <p:spTgt spid="140"/>
                                        </p:tgtEl>
                                      </p:cBhvr>
                                    </p:animEffect>
                                    <p:anim calcmode="lin" valueType="num">
                                      <p:cBhvr>
                                        <p:cTn id="195" dur="300" fill="hold"/>
                                        <p:tgtEl>
                                          <p:spTgt spid="140"/>
                                        </p:tgtEl>
                                        <p:attrNameLst>
                                          <p:attrName>ppt_x</p:attrName>
                                        </p:attrNameLst>
                                      </p:cBhvr>
                                      <p:tavLst>
                                        <p:tav tm="0">
                                          <p:val>
                                            <p:strVal val="#ppt_x"/>
                                          </p:val>
                                        </p:tav>
                                        <p:tav tm="100000">
                                          <p:val>
                                            <p:strVal val="#ppt_x"/>
                                          </p:val>
                                        </p:tav>
                                      </p:tavLst>
                                    </p:anim>
                                    <p:anim calcmode="lin" valueType="num">
                                      <p:cBhvr>
                                        <p:cTn id="196" dur="300" fill="hold"/>
                                        <p:tgtEl>
                                          <p:spTgt spid="140"/>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170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300"/>
                                        <p:tgtEl>
                                          <p:spTgt spid="143"/>
                                        </p:tgtEl>
                                      </p:cBhvr>
                                    </p:animEffect>
                                    <p:anim calcmode="lin" valueType="num">
                                      <p:cBhvr>
                                        <p:cTn id="200" dur="300" fill="hold"/>
                                        <p:tgtEl>
                                          <p:spTgt spid="143"/>
                                        </p:tgtEl>
                                        <p:attrNameLst>
                                          <p:attrName>ppt_x</p:attrName>
                                        </p:attrNameLst>
                                      </p:cBhvr>
                                      <p:tavLst>
                                        <p:tav tm="0">
                                          <p:val>
                                            <p:strVal val="#ppt_x"/>
                                          </p:val>
                                        </p:tav>
                                        <p:tav tm="100000">
                                          <p:val>
                                            <p:strVal val="#ppt_x"/>
                                          </p:val>
                                        </p:tav>
                                      </p:tavLst>
                                    </p:anim>
                                    <p:anim calcmode="lin" valueType="num">
                                      <p:cBhvr>
                                        <p:cTn id="201" dur="300" fill="hold"/>
                                        <p:tgtEl>
                                          <p:spTgt spid="14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1900"/>
                                  </p:stCondLst>
                                  <p:childTnLst>
                                    <p:set>
                                      <p:cBhvr>
                                        <p:cTn id="203" dur="1" fill="hold">
                                          <p:stCondLst>
                                            <p:cond delay="0"/>
                                          </p:stCondLst>
                                        </p:cTn>
                                        <p:tgtEl>
                                          <p:spTgt spid="146"/>
                                        </p:tgtEl>
                                        <p:attrNameLst>
                                          <p:attrName>style.visibility</p:attrName>
                                        </p:attrNameLst>
                                      </p:cBhvr>
                                      <p:to>
                                        <p:strVal val="visible"/>
                                      </p:to>
                                    </p:set>
                                    <p:animEffect transition="in" filter="fade">
                                      <p:cBhvr>
                                        <p:cTn id="204" dur="300"/>
                                        <p:tgtEl>
                                          <p:spTgt spid="146"/>
                                        </p:tgtEl>
                                      </p:cBhvr>
                                    </p:animEffect>
                                    <p:anim calcmode="lin" valueType="num">
                                      <p:cBhvr>
                                        <p:cTn id="205" dur="300" fill="hold"/>
                                        <p:tgtEl>
                                          <p:spTgt spid="146"/>
                                        </p:tgtEl>
                                        <p:attrNameLst>
                                          <p:attrName>ppt_x</p:attrName>
                                        </p:attrNameLst>
                                      </p:cBhvr>
                                      <p:tavLst>
                                        <p:tav tm="0">
                                          <p:val>
                                            <p:strVal val="#ppt_x"/>
                                          </p:val>
                                        </p:tav>
                                        <p:tav tm="100000">
                                          <p:val>
                                            <p:strVal val="#ppt_x"/>
                                          </p:val>
                                        </p:tav>
                                      </p:tavLst>
                                    </p:anim>
                                    <p:anim calcmode="lin" valueType="num">
                                      <p:cBhvr>
                                        <p:cTn id="206" dur="300" fill="hold"/>
                                        <p:tgtEl>
                                          <p:spTgt spid="146"/>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2000"/>
                                  </p:stCondLst>
                                  <p:childTnLst>
                                    <p:set>
                                      <p:cBhvr>
                                        <p:cTn id="208" dur="1" fill="hold">
                                          <p:stCondLst>
                                            <p:cond delay="0"/>
                                          </p:stCondLst>
                                        </p:cTn>
                                        <p:tgtEl>
                                          <p:spTgt spid="149"/>
                                        </p:tgtEl>
                                        <p:attrNameLst>
                                          <p:attrName>style.visibility</p:attrName>
                                        </p:attrNameLst>
                                      </p:cBhvr>
                                      <p:to>
                                        <p:strVal val="visible"/>
                                      </p:to>
                                    </p:set>
                                    <p:animEffect transition="in" filter="fade">
                                      <p:cBhvr>
                                        <p:cTn id="209" dur="300"/>
                                        <p:tgtEl>
                                          <p:spTgt spid="149"/>
                                        </p:tgtEl>
                                      </p:cBhvr>
                                    </p:animEffect>
                                    <p:anim calcmode="lin" valueType="num">
                                      <p:cBhvr>
                                        <p:cTn id="210" dur="300" fill="hold"/>
                                        <p:tgtEl>
                                          <p:spTgt spid="149"/>
                                        </p:tgtEl>
                                        <p:attrNameLst>
                                          <p:attrName>ppt_x</p:attrName>
                                        </p:attrNameLst>
                                      </p:cBhvr>
                                      <p:tavLst>
                                        <p:tav tm="0">
                                          <p:val>
                                            <p:strVal val="#ppt_x"/>
                                          </p:val>
                                        </p:tav>
                                        <p:tav tm="100000">
                                          <p:val>
                                            <p:strVal val="#ppt_x"/>
                                          </p:val>
                                        </p:tav>
                                      </p:tavLst>
                                    </p:anim>
                                    <p:anim calcmode="lin" valueType="num">
                                      <p:cBhvr>
                                        <p:cTn id="211" dur="300" fill="hold"/>
                                        <p:tgtEl>
                                          <p:spTgt spid="149"/>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2200"/>
                                  </p:stCondLst>
                                  <p:childTnLst>
                                    <p:set>
                                      <p:cBhvr>
                                        <p:cTn id="213" dur="1" fill="hold">
                                          <p:stCondLst>
                                            <p:cond delay="0"/>
                                          </p:stCondLst>
                                        </p:cTn>
                                        <p:tgtEl>
                                          <p:spTgt spid="152"/>
                                        </p:tgtEl>
                                        <p:attrNameLst>
                                          <p:attrName>style.visibility</p:attrName>
                                        </p:attrNameLst>
                                      </p:cBhvr>
                                      <p:to>
                                        <p:strVal val="visible"/>
                                      </p:to>
                                    </p:set>
                                    <p:animEffect transition="in" filter="fade">
                                      <p:cBhvr>
                                        <p:cTn id="214" dur="300"/>
                                        <p:tgtEl>
                                          <p:spTgt spid="152"/>
                                        </p:tgtEl>
                                      </p:cBhvr>
                                    </p:animEffect>
                                    <p:anim calcmode="lin" valueType="num">
                                      <p:cBhvr>
                                        <p:cTn id="215" dur="300" fill="hold"/>
                                        <p:tgtEl>
                                          <p:spTgt spid="152"/>
                                        </p:tgtEl>
                                        <p:attrNameLst>
                                          <p:attrName>ppt_x</p:attrName>
                                        </p:attrNameLst>
                                      </p:cBhvr>
                                      <p:tavLst>
                                        <p:tav tm="0">
                                          <p:val>
                                            <p:strVal val="#ppt_x"/>
                                          </p:val>
                                        </p:tav>
                                        <p:tav tm="100000">
                                          <p:val>
                                            <p:strVal val="#ppt_x"/>
                                          </p:val>
                                        </p:tav>
                                      </p:tavLst>
                                    </p:anim>
                                    <p:anim calcmode="lin" valueType="num">
                                      <p:cBhvr>
                                        <p:cTn id="216"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P spid="164" grpId="0"/>
      <p:bldP spid="1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a:grpSpLocks/>
            </p:cNvGrpSpPr>
            <p:nvPr/>
          </p:nvGrpSpPr>
          <p:grpSpPr bwMode="auto">
            <a:xfrm>
              <a:off x="7075087" y="3307336"/>
              <a:ext cx="349360" cy="417636"/>
              <a:chOff x="0" y="0"/>
              <a:chExt cx="394" cy="471"/>
            </a:xfrm>
            <a:solidFill>
              <a:schemeClr val="accent3">
                <a:lumMod val="50000"/>
              </a:schemeClr>
            </a:solidFill>
          </p:grpSpPr>
          <p:sp>
            <p:nvSpPr>
              <p:cNvPr id="301"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a:grpSpLocks/>
            </p:cNvGrpSpPr>
            <p:nvPr/>
          </p:nvGrpSpPr>
          <p:grpSpPr bwMode="auto">
            <a:xfrm>
              <a:off x="5571243" y="3881919"/>
              <a:ext cx="265124" cy="314779"/>
              <a:chOff x="0" y="0"/>
              <a:chExt cx="299" cy="355"/>
            </a:xfrm>
            <a:solidFill>
              <a:schemeClr val="accent3">
                <a:lumMod val="50000"/>
              </a:schemeClr>
            </a:solidFill>
          </p:grpSpPr>
          <p:sp>
            <p:nvSpPr>
              <p:cNvPr id="299"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a:grpSpLocks/>
            </p:cNvGrpSpPr>
            <p:nvPr/>
          </p:nvGrpSpPr>
          <p:grpSpPr bwMode="auto">
            <a:xfrm>
              <a:off x="6606909" y="2321325"/>
              <a:ext cx="189754" cy="223449"/>
              <a:chOff x="0" y="0"/>
              <a:chExt cx="214" cy="252"/>
            </a:xfrm>
            <a:solidFill>
              <a:schemeClr val="accent3">
                <a:lumMod val="50000"/>
              </a:schemeClr>
            </a:solidFill>
          </p:grpSpPr>
          <p:sp>
            <p:nvSpPr>
              <p:cNvPr id="297"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a:grpSpLocks/>
            </p:cNvGrpSpPr>
            <p:nvPr/>
          </p:nvGrpSpPr>
          <p:grpSpPr bwMode="auto">
            <a:xfrm>
              <a:off x="6748781" y="4704777"/>
              <a:ext cx="122365" cy="144533"/>
              <a:chOff x="0" y="0"/>
              <a:chExt cx="138" cy="163"/>
            </a:xfrm>
            <a:solidFill>
              <a:schemeClr val="accent3">
                <a:lumMod val="50000"/>
              </a:schemeClr>
            </a:solidFill>
          </p:grpSpPr>
          <p:sp>
            <p:nvSpPr>
              <p:cNvPr id="295"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a:grpSpLocks/>
            </p:cNvGrpSpPr>
            <p:nvPr/>
          </p:nvGrpSpPr>
          <p:grpSpPr bwMode="auto">
            <a:xfrm>
              <a:off x="8415779" y="4449407"/>
              <a:ext cx="122365" cy="144533"/>
              <a:chOff x="0" y="0"/>
              <a:chExt cx="138" cy="163"/>
            </a:xfrm>
            <a:solidFill>
              <a:schemeClr val="accent3">
                <a:lumMod val="50000"/>
              </a:schemeClr>
            </a:solidFill>
          </p:grpSpPr>
          <p:sp>
            <p:nvSpPr>
              <p:cNvPr id="293"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a:grpSpLocks/>
            </p:cNvGrpSpPr>
            <p:nvPr/>
          </p:nvGrpSpPr>
          <p:grpSpPr bwMode="auto">
            <a:xfrm>
              <a:off x="7202772" y="5016896"/>
              <a:ext cx="62956" cy="77143"/>
              <a:chOff x="0" y="0"/>
              <a:chExt cx="71" cy="87"/>
            </a:xfrm>
            <a:solidFill>
              <a:schemeClr val="accent3">
                <a:lumMod val="50000"/>
              </a:schemeClr>
            </a:solidFill>
          </p:grpSpPr>
          <p:sp>
            <p:nvSpPr>
              <p:cNvPr id="291"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a:grpSpLocks/>
            </p:cNvGrpSpPr>
            <p:nvPr/>
          </p:nvGrpSpPr>
          <p:grpSpPr bwMode="auto">
            <a:xfrm>
              <a:off x="8132035" y="3782608"/>
              <a:ext cx="62956" cy="77143"/>
              <a:chOff x="0" y="0"/>
              <a:chExt cx="71" cy="87"/>
            </a:xfrm>
            <a:solidFill>
              <a:schemeClr val="accent3">
                <a:lumMod val="50000"/>
              </a:schemeClr>
            </a:solidFill>
          </p:grpSpPr>
          <p:sp>
            <p:nvSpPr>
              <p:cNvPr id="289"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a:grpSpLocks/>
            </p:cNvGrpSpPr>
            <p:nvPr/>
          </p:nvGrpSpPr>
          <p:grpSpPr bwMode="auto">
            <a:xfrm>
              <a:off x="8898144" y="2995218"/>
              <a:ext cx="62956" cy="77143"/>
              <a:chOff x="0" y="0"/>
              <a:chExt cx="71" cy="87"/>
            </a:xfrm>
            <a:solidFill>
              <a:schemeClr val="accent3">
                <a:lumMod val="50000"/>
              </a:schemeClr>
            </a:solidFill>
          </p:grpSpPr>
          <p:sp>
            <p:nvSpPr>
              <p:cNvPr id="287"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a:grpSpLocks/>
            </p:cNvGrpSpPr>
            <p:nvPr/>
          </p:nvGrpSpPr>
          <p:grpSpPr bwMode="auto">
            <a:xfrm>
              <a:off x="8692430" y="2328419"/>
              <a:ext cx="62956" cy="77143"/>
              <a:chOff x="0" y="0"/>
              <a:chExt cx="71" cy="87"/>
            </a:xfrm>
            <a:solidFill>
              <a:schemeClr val="accent3">
                <a:lumMod val="50000"/>
              </a:schemeClr>
            </a:solidFill>
          </p:grpSpPr>
          <p:sp>
            <p:nvSpPr>
              <p:cNvPr id="285"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a:grpSpLocks/>
            </p:cNvGrpSpPr>
            <p:nvPr/>
          </p:nvGrpSpPr>
          <p:grpSpPr bwMode="auto">
            <a:xfrm>
              <a:off x="7741886" y="1108318"/>
              <a:ext cx="62956" cy="77143"/>
              <a:chOff x="0" y="0"/>
              <a:chExt cx="71" cy="87"/>
            </a:xfrm>
            <a:solidFill>
              <a:schemeClr val="accent3">
                <a:lumMod val="50000"/>
              </a:schemeClr>
            </a:solidFill>
          </p:grpSpPr>
          <p:sp>
            <p:nvSpPr>
              <p:cNvPr id="283"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a:grpSpLocks/>
            </p:cNvGrpSpPr>
            <p:nvPr/>
          </p:nvGrpSpPr>
          <p:grpSpPr bwMode="auto">
            <a:xfrm>
              <a:off x="8678242" y="3378272"/>
              <a:ext cx="122365" cy="144533"/>
              <a:chOff x="0" y="0"/>
              <a:chExt cx="138" cy="163"/>
            </a:xfrm>
            <a:solidFill>
              <a:schemeClr val="accent3">
                <a:lumMod val="50000"/>
              </a:schemeClr>
            </a:solidFill>
          </p:grpSpPr>
          <p:sp>
            <p:nvSpPr>
              <p:cNvPr id="281"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a:grpSpLocks/>
            </p:cNvGrpSpPr>
            <p:nvPr/>
          </p:nvGrpSpPr>
          <p:grpSpPr bwMode="auto">
            <a:xfrm>
              <a:off x="6947402" y="625953"/>
              <a:ext cx="265124" cy="314779"/>
              <a:chOff x="0" y="0"/>
              <a:chExt cx="299" cy="355"/>
            </a:xfrm>
            <a:solidFill>
              <a:schemeClr val="accent3">
                <a:lumMod val="50000"/>
              </a:schemeClr>
            </a:solidFill>
          </p:grpSpPr>
          <p:sp>
            <p:nvSpPr>
              <p:cNvPr id="279"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a:grpSpLocks/>
            </p:cNvGrpSpPr>
            <p:nvPr/>
          </p:nvGrpSpPr>
          <p:grpSpPr bwMode="auto">
            <a:xfrm>
              <a:off x="8749179" y="1009007"/>
              <a:ext cx="117931" cy="141872"/>
              <a:chOff x="0" y="0"/>
              <a:chExt cx="133" cy="160"/>
            </a:xfrm>
            <a:solidFill>
              <a:schemeClr val="accent3">
                <a:lumMod val="50000"/>
              </a:schemeClr>
            </a:solidFill>
          </p:grpSpPr>
          <p:sp>
            <p:nvSpPr>
              <p:cNvPr id="277"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a:grpSpLocks/>
            </p:cNvGrpSpPr>
            <p:nvPr/>
          </p:nvGrpSpPr>
          <p:grpSpPr bwMode="auto">
            <a:xfrm>
              <a:off x="8493809" y="1682900"/>
              <a:ext cx="117931" cy="134779"/>
              <a:chOff x="0" y="0"/>
              <a:chExt cx="133" cy="152"/>
            </a:xfrm>
            <a:solidFill>
              <a:schemeClr val="accent3">
                <a:lumMod val="50000"/>
              </a:schemeClr>
            </a:solidFill>
          </p:grpSpPr>
          <p:sp>
            <p:nvSpPr>
              <p:cNvPr id="275"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a:grpSpLocks/>
            </p:cNvGrpSpPr>
            <p:nvPr/>
          </p:nvGrpSpPr>
          <p:grpSpPr bwMode="auto">
            <a:xfrm>
              <a:off x="8458341" y="29203"/>
              <a:ext cx="62069" cy="70049"/>
              <a:chOff x="0" y="0"/>
              <a:chExt cx="70" cy="78"/>
            </a:xfrm>
            <a:solidFill>
              <a:schemeClr val="accent3">
                <a:lumMod val="50000"/>
              </a:schemeClr>
            </a:solidFill>
          </p:grpSpPr>
          <p:sp>
            <p:nvSpPr>
              <p:cNvPr id="273"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a:grpSpLocks/>
            </p:cNvGrpSpPr>
            <p:nvPr/>
          </p:nvGrpSpPr>
          <p:grpSpPr bwMode="auto">
            <a:xfrm>
              <a:off x="5819519" y="1548122"/>
              <a:ext cx="62069" cy="76256"/>
              <a:chOff x="0" y="0"/>
              <a:chExt cx="70" cy="86"/>
            </a:xfrm>
            <a:solidFill>
              <a:schemeClr val="accent3">
                <a:lumMod val="50000"/>
              </a:schemeClr>
            </a:solidFill>
          </p:grpSpPr>
          <p:sp>
            <p:nvSpPr>
              <p:cNvPr id="271"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a:grpSpLocks/>
            </p:cNvGrpSpPr>
            <p:nvPr/>
          </p:nvGrpSpPr>
          <p:grpSpPr bwMode="auto">
            <a:xfrm>
              <a:off x="4024836" y="3051966"/>
              <a:ext cx="120591" cy="143646"/>
              <a:chOff x="0" y="0"/>
              <a:chExt cx="136" cy="162"/>
            </a:xfrm>
            <a:solidFill>
              <a:schemeClr val="accent3">
                <a:lumMod val="50000"/>
              </a:schemeClr>
            </a:solidFill>
          </p:grpSpPr>
          <p:sp>
            <p:nvSpPr>
              <p:cNvPr id="269"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a:grpSpLocks/>
            </p:cNvGrpSpPr>
            <p:nvPr/>
          </p:nvGrpSpPr>
          <p:grpSpPr bwMode="auto">
            <a:xfrm>
              <a:off x="4677448" y="2491571"/>
              <a:ext cx="62069" cy="76256"/>
              <a:chOff x="0" y="0"/>
              <a:chExt cx="70" cy="86"/>
            </a:xfrm>
            <a:solidFill>
              <a:schemeClr val="accent3">
                <a:lumMod val="50000"/>
              </a:schemeClr>
            </a:solidFill>
          </p:grpSpPr>
          <p:sp>
            <p:nvSpPr>
              <p:cNvPr id="267"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a:grpSpLocks/>
            </p:cNvGrpSpPr>
            <p:nvPr/>
          </p:nvGrpSpPr>
          <p:grpSpPr bwMode="auto">
            <a:xfrm>
              <a:off x="4287300" y="4534530"/>
              <a:ext cx="120591" cy="143646"/>
              <a:chOff x="0" y="0"/>
              <a:chExt cx="136" cy="162"/>
            </a:xfrm>
            <a:solidFill>
              <a:schemeClr val="accent3">
                <a:lumMod val="50000"/>
              </a:schemeClr>
            </a:solidFill>
          </p:grpSpPr>
          <p:sp>
            <p:nvSpPr>
              <p:cNvPr id="265"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a:grpSpLocks/>
            </p:cNvGrpSpPr>
            <p:nvPr/>
          </p:nvGrpSpPr>
          <p:grpSpPr bwMode="auto">
            <a:xfrm>
              <a:off x="4883163" y="4711871"/>
              <a:ext cx="186207" cy="214582"/>
              <a:chOff x="0" y="0"/>
              <a:chExt cx="210" cy="242"/>
            </a:xfrm>
            <a:solidFill>
              <a:schemeClr val="accent3">
                <a:lumMod val="50000"/>
              </a:schemeClr>
            </a:solidFill>
          </p:grpSpPr>
          <p:sp>
            <p:nvSpPr>
              <p:cNvPr id="263"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a:grpSpLocks/>
            </p:cNvGrpSpPr>
            <p:nvPr/>
          </p:nvGrpSpPr>
          <p:grpSpPr bwMode="auto">
            <a:xfrm>
              <a:off x="5478139" y="2222014"/>
              <a:ext cx="313892" cy="415863"/>
              <a:chOff x="0" y="0"/>
              <a:chExt cx="353" cy="469"/>
            </a:xfrm>
            <a:solidFill>
              <a:schemeClr val="accent3">
                <a:lumMod val="50000"/>
              </a:schemeClr>
            </a:solidFill>
          </p:grpSpPr>
          <p:sp>
            <p:nvSpPr>
              <p:cNvPr id="261"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a:grpSpLocks/>
            </p:cNvGrpSpPr>
            <p:nvPr/>
          </p:nvGrpSpPr>
          <p:grpSpPr bwMode="auto">
            <a:xfrm>
              <a:off x="7564546" y="1682014"/>
              <a:ext cx="237636" cy="316552"/>
              <a:chOff x="0" y="0"/>
              <a:chExt cx="268" cy="356"/>
            </a:xfrm>
            <a:solidFill>
              <a:schemeClr val="accent3">
                <a:lumMod val="50000"/>
              </a:schemeClr>
            </a:solidFill>
          </p:grpSpPr>
          <p:sp>
            <p:nvSpPr>
              <p:cNvPr id="259"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a:grpSpLocks/>
            </p:cNvGrpSpPr>
            <p:nvPr/>
          </p:nvGrpSpPr>
          <p:grpSpPr bwMode="auto">
            <a:xfrm>
              <a:off x="8075286" y="384770"/>
              <a:ext cx="184434" cy="249163"/>
              <a:chOff x="0" y="0"/>
              <a:chExt cx="208" cy="281"/>
            </a:xfrm>
            <a:solidFill>
              <a:schemeClr val="accent3">
                <a:lumMod val="50000"/>
              </a:schemeClr>
            </a:solidFill>
          </p:grpSpPr>
          <p:sp>
            <p:nvSpPr>
              <p:cNvPr id="257"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a:grpSpLocks/>
            </p:cNvGrpSpPr>
            <p:nvPr/>
          </p:nvGrpSpPr>
          <p:grpSpPr bwMode="auto">
            <a:xfrm>
              <a:off x="7529078" y="86839"/>
              <a:ext cx="109064" cy="140986"/>
              <a:chOff x="0" y="0"/>
              <a:chExt cx="123" cy="159"/>
            </a:xfrm>
            <a:solidFill>
              <a:schemeClr val="accent3">
                <a:lumMod val="50000"/>
              </a:schemeClr>
            </a:solidFill>
          </p:grpSpPr>
          <p:sp>
            <p:nvSpPr>
              <p:cNvPr id="255"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a:grpSpLocks/>
            </p:cNvGrpSpPr>
            <p:nvPr/>
          </p:nvGrpSpPr>
          <p:grpSpPr bwMode="auto">
            <a:xfrm>
              <a:off x="6543067" y="3988323"/>
              <a:ext cx="116158" cy="159606"/>
              <a:chOff x="0" y="0"/>
              <a:chExt cx="131" cy="180"/>
            </a:xfrm>
            <a:solidFill>
              <a:schemeClr val="accent3">
                <a:lumMod val="50000"/>
              </a:schemeClr>
            </a:solidFill>
          </p:grpSpPr>
          <p:sp>
            <p:nvSpPr>
              <p:cNvPr id="253"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a:grpSpLocks/>
            </p:cNvGrpSpPr>
            <p:nvPr/>
          </p:nvGrpSpPr>
          <p:grpSpPr bwMode="auto">
            <a:xfrm>
              <a:off x="6103263" y="3243494"/>
              <a:ext cx="54975" cy="74483"/>
              <a:chOff x="0" y="0"/>
              <a:chExt cx="62" cy="84"/>
            </a:xfrm>
            <a:solidFill>
              <a:schemeClr val="accent3">
                <a:lumMod val="50000"/>
              </a:schemeClr>
            </a:solidFill>
          </p:grpSpPr>
          <p:sp>
            <p:nvSpPr>
              <p:cNvPr id="251"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a:grpSpLocks/>
            </p:cNvGrpSpPr>
            <p:nvPr/>
          </p:nvGrpSpPr>
          <p:grpSpPr bwMode="auto">
            <a:xfrm>
              <a:off x="8869770" y="1555215"/>
              <a:ext cx="54975" cy="74483"/>
              <a:chOff x="0" y="0"/>
              <a:chExt cx="62" cy="84"/>
            </a:xfrm>
            <a:solidFill>
              <a:schemeClr val="accent3">
                <a:lumMod val="50000"/>
              </a:schemeClr>
            </a:solidFill>
          </p:grpSpPr>
          <p:sp>
            <p:nvSpPr>
              <p:cNvPr id="249"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a:grpSpLocks/>
            </p:cNvGrpSpPr>
            <p:nvPr/>
          </p:nvGrpSpPr>
          <p:grpSpPr bwMode="auto">
            <a:xfrm>
              <a:off x="6358633" y="1640339"/>
              <a:ext cx="54975" cy="74483"/>
              <a:chOff x="0" y="0"/>
              <a:chExt cx="62" cy="84"/>
            </a:xfrm>
            <a:solidFill>
              <a:schemeClr val="accent3">
                <a:lumMod val="50000"/>
              </a:schemeClr>
            </a:solidFill>
          </p:grpSpPr>
          <p:sp>
            <p:nvSpPr>
              <p:cNvPr id="247"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a:grpSpLocks/>
            </p:cNvGrpSpPr>
            <p:nvPr/>
          </p:nvGrpSpPr>
          <p:grpSpPr bwMode="auto">
            <a:xfrm>
              <a:off x="6876466" y="58464"/>
              <a:ext cx="54975" cy="74483"/>
              <a:chOff x="0" y="0"/>
              <a:chExt cx="62" cy="84"/>
            </a:xfrm>
            <a:solidFill>
              <a:schemeClr val="accent3">
                <a:lumMod val="50000"/>
              </a:schemeClr>
            </a:solidFill>
          </p:grpSpPr>
          <p:sp>
            <p:nvSpPr>
              <p:cNvPr id="245"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a:grpSpLocks/>
            </p:cNvGrpSpPr>
            <p:nvPr/>
          </p:nvGrpSpPr>
          <p:grpSpPr bwMode="auto">
            <a:xfrm>
              <a:off x="3982275" y="4172757"/>
              <a:ext cx="54975" cy="74483"/>
              <a:chOff x="0" y="0"/>
              <a:chExt cx="62" cy="84"/>
            </a:xfrm>
            <a:solidFill>
              <a:schemeClr val="accent3">
                <a:lumMod val="50000"/>
              </a:schemeClr>
            </a:solidFill>
          </p:grpSpPr>
          <p:sp>
            <p:nvSpPr>
              <p:cNvPr id="243"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a:grpSpLocks/>
            </p:cNvGrpSpPr>
            <p:nvPr/>
          </p:nvGrpSpPr>
          <p:grpSpPr bwMode="auto">
            <a:xfrm>
              <a:off x="5776957" y="4655122"/>
              <a:ext cx="54975" cy="74483"/>
              <a:chOff x="0" y="0"/>
              <a:chExt cx="62" cy="84"/>
            </a:xfrm>
            <a:solidFill>
              <a:schemeClr val="accent3">
                <a:lumMod val="50000"/>
              </a:schemeClr>
            </a:solidFill>
          </p:grpSpPr>
          <p:sp>
            <p:nvSpPr>
              <p:cNvPr id="241"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a:grpSpLocks/>
            </p:cNvGrpSpPr>
            <p:nvPr/>
          </p:nvGrpSpPr>
          <p:grpSpPr bwMode="auto">
            <a:xfrm>
              <a:off x="3833309" y="3484677"/>
              <a:ext cx="54975" cy="74483"/>
              <a:chOff x="0" y="0"/>
              <a:chExt cx="62" cy="84"/>
            </a:xfrm>
            <a:solidFill>
              <a:schemeClr val="accent3">
                <a:lumMod val="50000"/>
              </a:schemeClr>
            </a:solidFill>
          </p:grpSpPr>
          <p:sp>
            <p:nvSpPr>
              <p:cNvPr id="239"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a:grpSpLocks/>
            </p:cNvGrpSpPr>
            <p:nvPr/>
          </p:nvGrpSpPr>
          <p:grpSpPr bwMode="auto">
            <a:xfrm>
              <a:off x="4712916" y="3470489"/>
              <a:ext cx="176454" cy="230542"/>
              <a:chOff x="0" y="0"/>
              <a:chExt cx="199" cy="260"/>
            </a:xfrm>
            <a:solidFill>
              <a:schemeClr val="accent3">
                <a:lumMod val="50000"/>
              </a:schemeClr>
            </a:solidFill>
          </p:grpSpPr>
          <p:sp>
            <p:nvSpPr>
              <p:cNvPr id="237"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a:grpSpLocks/>
            </p:cNvGrpSpPr>
            <p:nvPr/>
          </p:nvGrpSpPr>
          <p:grpSpPr bwMode="auto">
            <a:xfrm>
              <a:off x="7543265" y="4520343"/>
              <a:ext cx="165813" cy="217242"/>
              <a:chOff x="0" y="0"/>
              <a:chExt cx="187" cy="245"/>
            </a:xfrm>
            <a:solidFill>
              <a:schemeClr val="accent3">
                <a:lumMod val="50000"/>
              </a:schemeClr>
            </a:solidFill>
          </p:grpSpPr>
          <p:sp>
            <p:nvSpPr>
              <p:cNvPr id="235"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a:grpSpLocks/>
            </p:cNvGrpSpPr>
            <p:nvPr/>
          </p:nvGrpSpPr>
          <p:grpSpPr bwMode="auto">
            <a:xfrm>
              <a:off x="8181690" y="4981428"/>
              <a:ext cx="117045" cy="160493"/>
              <a:chOff x="0" y="0"/>
              <a:chExt cx="132" cy="181"/>
            </a:xfrm>
            <a:solidFill>
              <a:schemeClr val="accent3">
                <a:lumMod val="50000"/>
              </a:schemeClr>
            </a:solidFill>
          </p:grpSpPr>
          <p:sp>
            <p:nvSpPr>
              <p:cNvPr id="233"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a:grpSpLocks/>
            </p:cNvGrpSpPr>
            <p:nvPr/>
          </p:nvGrpSpPr>
          <p:grpSpPr bwMode="auto">
            <a:xfrm>
              <a:off x="8025631" y="3073247"/>
              <a:ext cx="112611" cy="150739"/>
              <a:chOff x="0" y="0"/>
              <a:chExt cx="127" cy="170"/>
            </a:xfrm>
            <a:solidFill>
              <a:schemeClr val="accent3">
                <a:lumMod val="50000"/>
              </a:schemeClr>
            </a:solidFill>
          </p:grpSpPr>
          <p:sp>
            <p:nvSpPr>
              <p:cNvPr id="231"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a:grpSpLocks/>
            </p:cNvGrpSpPr>
            <p:nvPr/>
          </p:nvGrpSpPr>
          <p:grpSpPr bwMode="auto">
            <a:xfrm>
              <a:off x="6174199" y="980633"/>
              <a:ext cx="112611" cy="150739"/>
              <a:chOff x="0" y="0"/>
              <a:chExt cx="127" cy="170"/>
            </a:xfrm>
            <a:solidFill>
              <a:schemeClr val="accent3">
                <a:lumMod val="50000"/>
              </a:schemeClr>
            </a:solidFill>
          </p:grpSpPr>
          <p:sp>
            <p:nvSpPr>
              <p:cNvPr id="229"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生活</a:t>
            </a:r>
            <a:endParaRPr lang="en-US" altLang="zh-CN" sz="1500" dirty="0">
              <a:solidFill>
                <a:schemeClr val="bg1"/>
              </a:solidFill>
              <a:latin typeface="微软雅黑" panose="020B0503020204020204" pitchFamily="34" charset="-122"/>
              <a:ea typeface="微软雅黑" panose="020B0503020204020204" pitchFamily="34" charset="-122"/>
            </a:endParaRPr>
          </a:p>
          <a:p>
            <a:r>
              <a:rPr lang="zh-CN" altLang="en-US" sz="1500" dirty="0">
                <a:solidFill>
                  <a:schemeClr val="bg1"/>
                </a:solidFill>
                <a:latin typeface="微软雅黑" panose="020B0503020204020204" pitchFamily="34" charset="-122"/>
                <a:ea typeface="微软雅黑" panose="020B0503020204020204" pitchFamily="34" charset="-122"/>
              </a:rPr>
              <a:t>便捷</a:t>
            </a: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提高</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效率</a:t>
            </a: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增加</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入收</a:t>
            </a: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a:solidFill>
                  <a:srgbClr val="00B0F0"/>
                </a:solidFill>
                <a:latin typeface="Impact" pitchFamily="34" charset="0"/>
                <a:cs typeface="Aharoni" panose="02010803020104030203" pitchFamily="2" charset="-79"/>
              </a:rPr>
              <a:t>A.</a:t>
            </a:r>
            <a:endParaRPr lang="zh-CN" altLang="en-US" sz="3000" b="0" dirty="0">
              <a:solidFill>
                <a:srgbClr val="00B0F0"/>
              </a:solidFill>
              <a:latin typeface="Impact"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a:solidFill>
                  <a:srgbClr val="00B0F0"/>
                </a:solidFill>
                <a:latin typeface="Impact" pitchFamily="34" charset="0"/>
                <a:cs typeface="Aharoni" panose="02010803020104030203" pitchFamily="2" charset="-79"/>
              </a:rPr>
              <a:t>B.</a:t>
            </a:r>
            <a:endParaRPr lang="zh-CN" altLang="en-US" sz="3000" b="0" dirty="0">
              <a:solidFill>
                <a:srgbClr val="00B0F0"/>
              </a:solidFill>
              <a:latin typeface="Impact"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a:solidFill>
                  <a:srgbClr val="00B0F0"/>
                </a:solidFill>
                <a:latin typeface="Impact" pitchFamily="34" charset="0"/>
                <a:cs typeface="Aharoni" panose="02010803020104030203" pitchFamily="2" charset="-79"/>
              </a:rPr>
              <a:t>C.</a:t>
            </a:r>
            <a:endParaRPr lang="zh-CN" altLang="en-US" sz="3000" b="0" dirty="0">
              <a:solidFill>
                <a:srgbClr val="00B0F0"/>
              </a:solidFill>
              <a:latin typeface="Impact"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a:solidFill>
                  <a:srgbClr val="00B0F0"/>
                </a:solidFill>
                <a:latin typeface="Impact" pitchFamily="34" charset="0"/>
                <a:cs typeface="Aharoni" panose="02010803020104030203" pitchFamily="2" charset="-79"/>
              </a:rPr>
              <a:t>D.</a:t>
            </a:r>
            <a:endParaRPr lang="zh-CN" altLang="en-US" sz="3000" b="0" dirty="0">
              <a:solidFill>
                <a:srgbClr val="00B0F0"/>
              </a:solidFill>
              <a:latin typeface="Impact"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a:solidFill>
                  <a:srgbClr val="00B0F0"/>
                </a:solidFill>
                <a:latin typeface="Impact" pitchFamily="34" charset="0"/>
                <a:cs typeface="Aharoni" panose="02010803020104030203" pitchFamily="2" charset="-79"/>
              </a:rPr>
              <a:t>E.</a:t>
            </a:r>
            <a:endParaRPr lang="zh-CN" altLang="en-US" sz="3000" b="0" dirty="0">
              <a:solidFill>
                <a:srgbClr val="00B0F0"/>
              </a:solidFill>
              <a:latin typeface="Impact" pitchFamily="34" charset="0"/>
              <a:cs typeface="Aharoni" panose="02010803020104030203"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12" name="任意多边形 31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32035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面临的问题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73916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1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6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1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6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1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1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5"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6"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7"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8"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9"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6"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5"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6"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我们的优势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6"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4"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0"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7"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737370565"/>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2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7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2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7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2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7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6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54107"/>
          </a:xfrm>
          <a:prstGeom prst="rect">
            <a:avLst/>
          </a:prstGeom>
        </p:spPr>
        <p:txBody>
          <a:bodyPr wrap="square">
            <a:spAutoFit/>
          </a:bodyPr>
          <a:lstStyle/>
          <a:p>
            <a:pPr algn="l"/>
            <a:r>
              <a:rPr lang="en-US" altLang="zh-CN" sz="2800" b="0" dirty="0">
                <a:solidFill>
                  <a:schemeClr val="accent2"/>
                </a:solidFill>
                <a:latin typeface="Impact" pitchFamily="34" charset="0"/>
              </a:rPr>
              <a:t>COMPANY </a:t>
            </a:r>
          </a:p>
          <a:p>
            <a:pPr algn="l"/>
            <a:r>
              <a:rPr lang="en-US" altLang="zh-CN" sz="2800" b="0" dirty="0">
                <a:solidFill>
                  <a:srgbClr val="C00000"/>
                </a:solidFill>
                <a:latin typeface="Impact" pitchFamily="34" charset="0"/>
              </a:rPr>
              <a:t>              </a:t>
            </a:r>
            <a:r>
              <a:rPr lang="en-US" altLang="zh-CN" sz="2800" b="0" dirty="0">
                <a:solidFill>
                  <a:srgbClr val="FF9900"/>
                </a:solidFill>
                <a:latin typeface="Impact" pitchFamily="34" charset="0"/>
              </a:rPr>
              <a:t>PROFILE</a:t>
            </a:r>
            <a:endParaRPr lang="zh-CN" altLang="en-US" sz="2800" b="0" dirty="0">
              <a:solidFill>
                <a:srgbClr val="FF9900"/>
              </a:solidFill>
              <a:latin typeface="Impact" pitchFamily="34" charset="0"/>
            </a:endParaRPr>
          </a:p>
        </p:txBody>
      </p:sp>
      <p:sp>
        <p:nvSpPr>
          <p:cNvPr id="70" name="矩形 69"/>
          <p:cNvSpPr/>
          <p:nvPr/>
        </p:nvSpPr>
        <p:spPr>
          <a:xfrm>
            <a:off x="4877594" y="1868379"/>
            <a:ext cx="954107" cy="323165"/>
          </a:xfrm>
          <a:prstGeom prst="rect">
            <a:avLst/>
          </a:prstGeom>
        </p:spPr>
        <p:txBody>
          <a:bodyPr wrap="none">
            <a:spAutoFit/>
          </a:bodyPr>
          <a:lstStyle/>
          <a:p>
            <a:r>
              <a:rPr lang="zh-CN" altLang="en-US" sz="1500" dirty="0">
                <a:solidFill>
                  <a:srgbClr val="00B0F0"/>
                </a:solidFill>
                <a:latin typeface="微软雅黑" panose="020B0503020204020204" pitchFamily="34" charset="-122"/>
                <a:ea typeface="微软雅黑" panose="020B0503020204020204" pitchFamily="34" charset="-122"/>
              </a:rPr>
              <a:t>公司介绍</a:t>
            </a:r>
          </a:p>
        </p:txBody>
      </p:sp>
      <p:sp>
        <p:nvSpPr>
          <p:cNvPr id="71" name="矩形 70"/>
          <p:cNvSpPr/>
          <p:nvPr/>
        </p:nvSpPr>
        <p:spPr>
          <a:xfrm>
            <a:off x="4877594" y="2164249"/>
            <a:ext cx="3200400" cy="1015663"/>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文化。还有最易缺乏的企业素质</a:t>
            </a:r>
            <a:r>
              <a:rPr lang="en-US" altLang="zh-CN" sz="800" b="0" dirty="0">
                <a:solidFill>
                  <a:schemeClr val="bg1">
                    <a:lumMod val="95000"/>
                  </a:schemeClr>
                </a:solidFill>
                <a:latin typeface="微软雅黑" panose="020B0503020204020204" pitchFamily="34" charset="-122"/>
                <a:ea typeface="微软雅黑" panose="020B0503020204020204" pitchFamily="34" charset="-122"/>
              </a:rPr>
              <a:t>----</a:t>
            </a:r>
            <a:r>
              <a:rPr lang="zh-CN" altLang="en-US" sz="800" b="0" dirty="0">
                <a:solidFill>
                  <a:schemeClr val="bg1">
                    <a:lumMod val="95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进取的决心和勇气！</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p>
          <a:p>
            <a:pPr algn="l"/>
            <a:r>
              <a:rPr lang="en-US" altLang="zh-CN" sz="700" b="0" dirty="0">
                <a:solidFill>
                  <a:schemeClr val="bg1">
                    <a:lumMod val="95000"/>
                  </a:schemeClr>
                </a:solidFill>
                <a:latin typeface="微软雅黑" panose="020B0503020204020204" pitchFamily="34" charset="-122"/>
              </a:rPr>
              <a:t>capital operation mode of good, </a:t>
            </a: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p>
          <a:p>
            <a:pPr algn="l"/>
            <a:r>
              <a:rPr lang="en-US" altLang="zh-CN" sz="700" b="0" dirty="0">
                <a:solidFill>
                  <a:schemeClr val="bg1">
                    <a:lumMod val="95000"/>
                  </a:schemeClr>
                </a:solidFill>
                <a:latin typeface="微软雅黑" panose="020B0503020204020204" pitchFamily="34" charset="-122"/>
              </a:rPr>
              <a:t>excellent and unique corporate culture. </a:t>
            </a: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8" name="任意多边形 3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公司介绍</a:t>
            </a:r>
          </a:p>
        </p:txBody>
      </p:sp>
      <p:sp>
        <p:nvSpPr>
          <p:cNvPr id="48" name="文本框 37"/>
          <p:cNvSpPr>
            <a:spLocks noChangeArrowheads="1"/>
          </p:cNvSpPr>
          <p:nvPr/>
        </p:nvSpPr>
        <p:spPr bwMode="auto">
          <a:xfrm>
            <a:off x="25915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sz="1000" b="0" dirty="0">
                <a:solidFill>
                  <a:schemeClr val="accent3">
                    <a:lumMod val="50000"/>
                  </a:schemeClr>
                </a:solidFill>
                <a:latin typeface="微软雅黑" panose="020B0503020204020204" pitchFamily="34" charset="-122"/>
                <a:sym typeface="Arial" pitchFamily="34" charset="0"/>
              </a:rPr>
              <a:t>COMPANY</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609236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1900"/>
                            </p:stCondLst>
                            <p:childTnLst>
                              <p:par>
                                <p:cTn id="29" presetID="21" presetClass="entr" presetSubtype="1"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heel(1)">
                                      <p:cBhvr>
                                        <p:cTn id="31" dur="500"/>
                                        <p:tgtEl>
                                          <p:spTgt spid="67"/>
                                        </p:tgtEl>
                                      </p:cBhvr>
                                    </p:animEffect>
                                  </p:childTnLst>
                                </p:cTn>
                              </p:par>
                            </p:childTnLst>
                          </p:cTn>
                        </p:par>
                        <p:par>
                          <p:cTn id="32" fill="hold">
                            <p:stCondLst>
                              <p:cond delay="2400"/>
                            </p:stCondLst>
                            <p:childTnLst>
                              <p:par>
                                <p:cTn id="33" presetID="14" presetClass="entr" presetSubtype="1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randombar(horizontal)">
                                      <p:cBhvr>
                                        <p:cTn id="35" dur="500"/>
                                        <p:tgtEl>
                                          <p:spTgt spid="68"/>
                                        </p:tgtEl>
                                      </p:cBhvr>
                                    </p:animEffect>
                                  </p:childTnLst>
                                </p:cTn>
                              </p:par>
                            </p:childTnLst>
                          </p:cTn>
                        </p:par>
                        <p:par>
                          <p:cTn id="36" fill="hold">
                            <p:stCondLst>
                              <p:cond delay="2900"/>
                            </p:stCondLst>
                            <p:childTnLst>
                              <p:par>
                                <p:cTn id="37" presetID="22" presetClass="entr" presetSubtype="8"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left)">
                                      <p:cBhvr>
                                        <p:cTn id="39" dur="1000"/>
                                        <p:tgtEl>
                                          <p:spTgt spid="69"/>
                                        </p:tgtEl>
                                      </p:cBhvr>
                                    </p:animEffect>
                                  </p:childTnLst>
                                </p:cTn>
                              </p:par>
                            </p:childTnLst>
                          </p:cTn>
                        </p:par>
                        <p:par>
                          <p:cTn id="40" fill="hold">
                            <p:stCondLst>
                              <p:cond delay="3900"/>
                            </p:stCondLst>
                            <p:childTnLst>
                              <p:par>
                                <p:cTn id="41" presetID="23" presetClass="entr" presetSubtype="16" fill="hold" grpId="0" nodeType="afterEffect">
                                  <p:stCondLst>
                                    <p:cond delay="0"/>
                                  </p:stCondLst>
                                  <p:iterate type="lt">
                                    <p:tmPct val="66667"/>
                                  </p:iterate>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childTnLst>
                                </p:cTn>
                              </p:par>
                            </p:childTnLst>
                          </p:cTn>
                        </p:par>
                        <p:par>
                          <p:cTn id="45" fill="hold">
                            <p:stCondLst>
                              <p:cond delay="5400"/>
                            </p:stCondLst>
                            <p:childTnLst>
                              <p:par>
                                <p:cTn id="46" presetID="22" presetClass="entr" presetSubtype="1"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1000"/>
                                        <p:tgtEl>
                                          <p:spTgt spid="7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项目背景</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需求分析</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面临的问题</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行业前景</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竞争对手分析</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我们的优势</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lumMod val="95000"/>
                  </a:schemeClr>
                </a:solidFill>
                <a:latin typeface="微软雅黑" panose="020B0503020204020204" pitchFamily="34" charset="-122"/>
                <a:ea typeface="微软雅黑" panose="020B0503020204020204" pitchFamily="34" charset="-122"/>
              </a:rPr>
              <a:t>可行性分析</a:t>
            </a:r>
            <a:endParaRPr lang="en-US" altLang="zh-CN" sz="1300" b="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3898499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7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0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5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421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主题，www.51pptmoban.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10493</TotalTime>
  <Words>2967</Words>
  <Application>Microsoft Office PowerPoint</Application>
  <PresentationFormat>自定义</PresentationFormat>
  <Paragraphs>448</Paragraphs>
  <Slides>31</Slides>
  <Notes>30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方正粗谭黑简体</vt:lpstr>
      <vt:lpstr>方正兰亭粗黑_GBK</vt:lpstr>
      <vt:lpstr>方正兰亭细黑_GBK</vt:lpstr>
      <vt:lpstr>汉仪菱心体简</vt:lpstr>
      <vt:lpstr>微软雅黑</vt:lpstr>
      <vt:lpstr>Agency FB</vt:lpstr>
      <vt:lpstr>Arial</vt:lpstr>
      <vt:lpstr>Calibri</vt:lpstr>
      <vt:lpstr>Century Gothic</vt:lpstr>
      <vt:lpstr>Courier New</vt:lpstr>
      <vt:lpstr>Impact</vt:lpstr>
      <vt:lpstr>Palatino Linotype</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黑板背景微立体风格完整版商业计划</dc:title>
  <dc:subject>计划书</dc:subject>
  <dc:creator>user</dc:creator>
  <cp:keywords>user</cp:keywords>
  <dc:description>www.51pptmoban.com</dc:description>
  <cp:lastModifiedBy>user Power</cp:lastModifiedBy>
  <cp:revision>1155</cp:revision>
  <dcterms:created xsi:type="dcterms:W3CDTF">2004-08-26T06:30:40Z</dcterms:created>
  <dcterms:modified xsi:type="dcterms:W3CDTF">2023-10-30T02:48:57Z</dcterms:modified>
  <cp:category>计划书</cp:category>
</cp:coreProperties>
</file>