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500" r:id="rId2"/>
    <p:sldId id="489" r:id="rId3"/>
    <p:sldId id="469" r:id="rId4"/>
    <p:sldId id="467" r:id="rId5"/>
    <p:sldId id="429" r:id="rId6"/>
    <p:sldId id="470" r:id="rId7"/>
    <p:sldId id="472" r:id="rId8"/>
    <p:sldId id="473" r:id="rId9"/>
    <p:sldId id="474" r:id="rId10"/>
    <p:sldId id="475" r:id="rId11"/>
    <p:sldId id="476" r:id="rId12"/>
    <p:sldId id="492" r:id="rId13"/>
    <p:sldId id="493" r:id="rId14"/>
    <p:sldId id="477" r:id="rId15"/>
    <p:sldId id="478" r:id="rId16"/>
    <p:sldId id="479" r:id="rId17"/>
    <p:sldId id="494" r:id="rId18"/>
    <p:sldId id="480" r:id="rId19"/>
    <p:sldId id="496" r:id="rId20"/>
    <p:sldId id="495" r:id="rId21"/>
    <p:sldId id="481" r:id="rId22"/>
    <p:sldId id="482" r:id="rId23"/>
    <p:sldId id="483" r:id="rId24"/>
    <p:sldId id="497" r:id="rId25"/>
    <p:sldId id="484" r:id="rId26"/>
    <p:sldId id="485" r:id="rId27"/>
    <p:sldId id="499" r:id="rId28"/>
    <p:sldId id="498" r:id="rId29"/>
    <p:sldId id="471" r:id="rId30"/>
    <p:sldId id="501" r:id="rId31"/>
  </p:sldIdLst>
  <p:sldSz cx="12196763" cy="6858000"/>
  <p:notesSz cx="6858000" cy="9144000"/>
  <p:custDataLst>
    <p:tags r:id="rId3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A3D0"/>
    <a:srgbClr val="D01C63"/>
    <a:srgbClr val="0067AC"/>
    <a:srgbClr val="DDDDDD"/>
    <a:srgbClr val="A9BECB"/>
    <a:srgbClr val="F595DC"/>
    <a:srgbClr val="F16BCE"/>
    <a:srgbClr val="AF1D5C"/>
    <a:srgbClr val="DFF2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85" autoAdjust="0"/>
    <p:restoredTop sz="94660"/>
  </p:normalViewPr>
  <p:slideViewPr>
    <p:cSldViewPr snapToObjects="1">
      <p:cViewPr>
        <p:scale>
          <a:sx n="66" d="100"/>
          <a:sy n="66" d="100"/>
        </p:scale>
        <p:origin x="1350" y="882"/>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2023/10/30</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3059096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9424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4121207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42054024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103480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val="2179688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121450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val="1430521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334052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05879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42451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a:t>单击此处编辑母版副标题样式</a:t>
            </a:r>
          </a:p>
        </p:txBody>
      </p:sp>
    </p:spTree>
    <p:extLst>
      <p:ext uri="{BB962C8B-B14F-4D97-AF65-F5344CB8AC3E}">
        <p14:creationId xmlns:p14="http://schemas.microsoft.com/office/powerpoint/2010/main" val="33888604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89430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矩形 3"/>
          <p:cNvSpPr/>
          <p:nvPr userDrawn="1"/>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 name="矩形 4"/>
          <p:cNvSpPr/>
          <p:nvPr userDrawn="1"/>
        </p:nvSpPr>
        <p:spPr bwMode="auto">
          <a:xfrm>
            <a:off x="11481921" y="6525345"/>
            <a:ext cx="449108" cy="26734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TextBox 5"/>
          <p:cNvSpPr txBox="1"/>
          <p:nvPr userDrawn="1"/>
        </p:nvSpPr>
        <p:spPr>
          <a:xfrm>
            <a:off x="11498981" y="6489738"/>
            <a:ext cx="436338" cy="338554"/>
          </a:xfrm>
          <a:prstGeom prst="rect">
            <a:avLst/>
          </a:prstGeom>
          <a:noFill/>
        </p:spPr>
        <p:txBody>
          <a:bodyPr wrap="none" rtlCol="0">
            <a:spAutoFit/>
          </a:bodyPr>
          <a:lstStyle/>
          <a:p>
            <a:pPr algn="ctr"/>
            <a:fld id="{D055AEAE-6933-4C83-A5DD-1E6456DD9280}" type="slidenum">
              <a:rPr lang="zh-CN" altLang="en-US" sz="1600" smtClean="0">
                <a:solidFill>
                  <a:srgbClr val="F8F8F8"/>
                </a:solidFill>
              </a:rPr>
              <a:pPr algn="ctr"/>
              <a:t>‹#›</a:t>
            </a:fld>
            <a:endParaRPr lang="zh-CN" altLang="en-US" sz="1600" dirty="0">
              <a:solidFill>
                <a:srgbClr val="F8F8F8"/>
              </a:solidFill>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2400">
          <a:solidFill>
            <a:schemeClr val="tx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6522800"/>
          </a:xfrm>
          <a:prstGeom prst="rect">
            <a:avLst/>
          </a:prstGeom>
        </p:spPr>
      </p:pic>
      <p:sp>
        <p:nvSpPr>
          <p:cNvPr id="2" name="矩形 1"/>
          <p:cNvSpPr/>
          <p:nvPr/>
        </p:nvSpPr>
        <p:spPr bwMode="auto">
          <a:xfrm>
            <a:off x="121939" y="3206326"/>
            <a:ext cx="10458511" cy="1435380"/>
          </a:xfrm>
          <a:prstGeom prst="rect">
            <a:avLst/>
          </a:prstGeom>
          <a:solidFill>
            <a:srgbClr val="FFC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2166" y="476672"/>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1872486"/>
            <a:ext cx="5823396" cy="3534627"/>
          </a:xfrm>
          <a:prstGeom prst="rect">
            <a:avLst/>
          </a:prstGeom>
        </p:spPr>
      </p:pic>
      <p:sp>
        <p:nvSpPr>
          <p:cNvPr id="11" name="TextBox 5"/>
          <p:cNvSpPr txBox="1"/>
          <p:nvPr/>
        </p:nvSpPr>
        <p:spPr>
          <a:xfrm>
            <a:off x="705012" y="3488843"/>
            <a:ext cx="6340197" cy="830997"/>
          </a:xfrm>
          <a:prstGeom prst="rect">
            <a:avLst/>
          </a:prstGeom>
          <a:noFill/>
        </p:spPr>
        <p:txBody>
          <a:bodyPr wrap="none" rtlCol="0">
            <a:spAutoFit/>
          </a:bodyPr>
          <a:lstStyle/>
          <a:p>
            <a:pPr algn="r"/>
            <a:r>
              <a:rPr lang="zh-CN" altLang="en-US" sz="4800" b="1" dirty="0">
                <a:solidFill>
                  <a:srgbClr val="F8F8F8"/>
                </a:solidFill>
                <a:latin typeface="+mj-ea"/>
                <a:ea typeface="+mj-ea"/>
              </a:rPr>
              <a:t>单位党风廉政建设报告</a:t>
            </a:r>
          </a:p>
        </p:txBody>
      </p:sp>
      <p:sp>
        <p:nvSpPr>
          <p:cNvPr id="17" name="Rectangle 4"/>
          <p:cNvSpPr txBox="1">
            <a:spLocks noChangeArrowheads="1"/>
          </p:cNvSpPr>
          <p:nvPr/>
        </p:nvSpPr>
        <p:spPr bwMode="auto">
          <a:xfrm>
            <a:off x="2727080" y="5099767"/>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600" b="0" dirty="0">
                <a:solidFill>
                  <a:srgbClr val="F8F8F8"/>
                </a:solidFill>
              </a:rPr>
              <a:t>汇报人：代用名</a:t>
            </a:r>
            <a:endParaRPr lang="zh-CN" sz="2600" b="0" dirty="0">
              <a:solidFill>
                <a:srgbClr val="F8F8F8"/>
              </a:solidFill>
            </a:endParaRPr>
          </a:p>
        </p:txBody>
      </p:sp>
      <p:sp>
        <p:nvSpPr>
          <p:cNvPr id="18" name="Freeform 9"/>
          <p:cNvSpPr>
            <a:spLocks noEditPoints="1"/>
          </p:cNvSpPr>
          <p:nvPr/>
        </p:nvSpPr>
        <p:spPr bwMode="auto">
          <a:xfrm>
            <a:off x="2353965" y="5086493"/>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1" name="矩形 20"/>
          <p:cNvSpPr/>
          <p:nvPr/>
        </p:nvSpPr>
        <p:spPr bwMode="auto">
          <a:xfrm>
            <a:off x="121939" y="4641706"/>
            <a:ext cx="10458511" cy="323753"/>
          </a:xfrm>
          <a:prstGeom prst="rect">
            <a:avLst/>
          </a:prstGeom>
          <a:solidFill>
            <a:srgbClr val="C00000">
              <a:alpha val="31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2" name="矩形 21"/>
          <p:cNvSpPr/>
          <p:nvPr/>
        </p:nvSpPr>
        <p:spPr bwMode="auto">
          <a:xfrm>
            <a:off x="121939" y="2897734"/>
            <a:ext cx="10458511" cy="308592"/>
          </a:xfrm>
          <a:prstGeom prst="rect">
            <a:avLst/>
          </a:prstGeom>
          <a:solidFill>
            <a:srgbClr val="C00000">
              <a:alpha val="31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pic>
        <p:nvPicPr>
          <p:cNvPr id="24" name="图片 23" descr="35ce873f145259cd1da6023f481e67f1"/>
          <p:cNvPicPr>
            <a:picLocks noChangeAspect="1"/>
          </p:cNvPicPr>
          <p:nvPr/>
        </p:nvPicPr>
        <p:blipFill>
          <a:blip r:embed="rId6"/>
          <a:stretch>
            <a:fillRect/>
          </a:stretch>
        </p:blipFill>
        <p:spPr>
          <a:xfrm>
            <a:off x="2613903" y="1114770"/>
            <a:ext cx="4839687" cy="1500447"/>
          </a:xfrm>
          <a:prstGeom prst="rect">
            <a:avLst/>
          </a:prstGeom>
        </p:spPr>
      </p:pic>
      <p:pic>
        <p:nvPicPr>
          <p:cNvPr id="25" name="图片 24">
            <a:extLst>
              <a:ext uri="{FF2B5EF4-FFF2-40B4-BE49-F238E27FC236}">
                <a16:creationId xmlns:a16="http://schemas.microsoft.com/office/drawing/2014/main" id="{45D7FF4A-194B-43A6-B187-2103BD0406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3370" y="858643"/>
            <a:ext cx="1524000" cy="1546346"/>
          </a:xfrm>
          <a:prstGeom prst="rect">
            <a:avLst/>
          </a:prstGeom>
        </p:spPr>
      </p:pic>
    </p:spTree>
    <p:extLst>
      <p:ext uri="{BB962C8B-B14F-4D97-AF65-F5344CB8AC3E}">
        <p14:creationId xmlns:p14="http://schemas.microsoft.com/office/powerpoint/2010/main" val="4032123533"/>
      </p:ext>
    </p:extLst>
  </p:cSld>
  <p:clrMapOvr>
    <a:masterClrMapping/>
  </p:clrMapOvr>
  <p:transition spd="slow" advTm="5335">
    <p:blind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03</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528777"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践行群众路线，深入推进机关作风和效能建设</a:t>
            </a:r>
          </a:p>
        </p:txBody>
      </p:sp>
    </p:spTree>
    <p:extLst>
      <p:ext uri="{BB962C8B-B14F-4D97-AF65-F5344CB8AC3E}">
        <p14:creationId xmlns:p14="http://schemas.microsoft.com/office/powerpoint/2010/main" val="523218711"/>
      </p:ext>
    </p:extLst>
  </p:cSld>
  <p:clrMapOvr>
    <a:masterClrMapping/>
  </p:clrMapOvr>
  <p:transition spd="slow" advTm="601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684780" y="1742013"/>
            <a:ext cx="7272808" cy="2232248"/>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 name="TextBox 1"/>
          <p:cNvSpPr txBox="1"/>
          <p:nvPr/>
        </p:nvSpPr>
        <p:spPr>
          <a:xfrm>
            <a:off x="3900803" y="2073307"/>
            <a:ext cx="6731415" cy="156966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为践行群众路线，突出“为民务实清廉”主题，我局认真执行中央八项规定、省市县委相关规定，进一步加强机关作风和效能建设，提高工作效率和服务质量。</a:t>
            </a:r>
          </a:p>
        </p:txBody>
      </p:sp>
      <p:sp>
        <p:nvSpPr>
          <p:cNvPr id="4" name="圆角矩形 3"/>
          <p:cNvSpPr/>
          <p:nvPr/>
        </p:nvSpPr>
        <p:spPr bwMode="auto">
          <a:xfrm>
            <a:off x="1236508" y="1742013"/>
            <a:ext cx="2232248" cy="3744416"/>
          </a:xfrm>
          <a:prstGeom prst="roundRect">
            <a:avLst>
              <a:gd name="adj" fmla="val 50000"/>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Freeform 5"/>
          <p:cNvSpPr>
            <a:spLocks noEditPoints="1"/>
          </p:cNvSpPr>
          <p:nvPr/>
        </p:nvSpPr>
        <p:spPr bwMode="auto">
          <a:xfrm>
            <a:off x="1925595" y="2795403"/>
            <a:ext cx="854074" cy="1606550"/>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bwMode="auto">
          <a:xfrm>
            <a:off x="3684780" y="4081612"/>
            <a:ext cx="720080" cy="64807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3" name="矩形 12"/>
          <p:cNvSpPr/>
          <p:nvPr/>
        </p:nvSpPr>
        <p:spPr bwMode="auto">
          <a:xfrm>
            <a:off x="3684780" y="4838357"/>
            <a:ext cx="720080" cy="64807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 name="TextBox 13"/>
          <p:cNvSpPr txBox="1"/>
          <p:nvPr/>
        </p:nvSpPr>
        <p:spPr>
          <a:xfrm>
            <a:off x="3764941" y="4109566"/>
            <a:ext cx="595035" cy="584775"/>
          </a:xfrm>
          <a:prstGeom prst="rect">
            <a:avLst/>
          </a:prstGeom>
          <a:noFill/>
        </p:spPr>
        <p:txBody>
          <a:bodyPr wrap="none" rtlCol="0">
            <a:spAutoFit/>
          </a:bodyPr>
          <a:lstStyle/>
          <a:p>
            <a:r>
              <a:rPr lang="zh-CN" altLang="en-US" sz="3200" dirty="0">
                <a:solidFill>
                  <a:schemeClr val="accent2"/>
                </a:solidFill>
                <a:latin typeface="+mj-ea"/>
                <a:ea typeface="+mj-ea"/>
              </a:rPr>
              <a:t>一</a:t>
            </a:r>
          </a:p>
        </p:txBody>
      </p:sp>
      <p:sp>
        <p:nvSpPr>
          <p:cNvPr id="15" name="TextBox 14"/>
          <p:cNvSpPr txBox="1"/>
          <p:nvPr/>
        </p:nvSpPr>
        <p:spPr>
          <a:xfrm>
            <a:off x="3764941" y="4866311"/>
            <a:ext cx="595035" cy="584775"/>
          </a:xfrm>
          <a:prstGeom prst="rect">
            <a:avLst/>
          </a:prstGeom>
          <a:noFill/>
        </p:spPr>
        <p:txBody>
          <a:bodyPr wrap="none" rtlCol="0">
            <a:spAutoFit/>
          </a:bodyPr>
          <a:lstStyle/>
          <a:p>
            <a:r>
              <a:rPr lang="zh-CN" altLang="en-US" sz="3200" dirty="0">
                <a:solidFill>
                  <a:schemeClr val="accent2"/>
                </a:solidFill>
                <a:latin typeface="+mj-ea"/>
                <a:ea typeface="+mj-ea"/>
              </a:rPr>
              <a:t>二</a:t>
            </a:r>
          </a:p>
        </p:txBody>
      </p:sp>
      <p:sp>
        <p:nvSpPr>
          <p:cNvPr id="16" name="矩形 15"/>
          <p:cNvSpPr/>
          <p:nvPr/>
        </p:nvSpPr>
        <p:spPr bwMode="auto">
          <a:xfrm>
            <a:off x="4504586" y="4081612"/>
            <a:ext cx="6453002" cy="64807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7" name="矩形 16"/>
          <p:cNvSpPr/>
          <p:nvPr/>
        </p:nvSpPr>
        <p:spPr bwMode="auto">
          <a:xfrm>
            <a:off x="4504586" y="4838357"/>
            <a:ext cx="6453002" cy="64807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8" name="TextBox 17"/>
          <p:cNvSpPr txBox="1"/>
          <p:nvPr/>
        </p:nvSpPr>
        <p:spPr>
          <a:xfrm>
            <a:off x="4511539" y="415435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完善和健全各项制度，切实加强作风建设。</a:t>
            </a:r>
          </a:p>
        </p:txBody>
      </p:sp>
      <p:sp>
        <p:nvSpPr>
          <p:cNvPr id="19" name="TextBox 18"/>
          <p:cNvSpPr txBox="1"/>
          <p:nvPr/>
        </p:nvSpPr>
        <p:spPr>
          <a:xfrm>
            <a:off x="4511539" y="492686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纠建并举，狠抓行风建设。</a:t>
            </a:r>
          </a:p>
        </p:txBody>
      </p:sp>
    </p:spTree>
    <p:extLst>
      <p:ext uri="{BB962C8B-B14F-4D97-AF65-F5344CB8AC3E}">
        <p14:creationId xmlns:p14="http://schemas.microsoft.com/office/powerpoint/2010/main" val="2823995287"/>
      </p:ext>
    </p:extLst>
  </p:cSld>
  <p:clrMapOvr>
    <a:masterClrMapping/>
  </p:clrMapOvr>
  <mc:AlternateContent xmlns:mc="http://schemas.openxmlformats.org/markup-compatibility/2006" xmlns:p14="http://schemas.microsoft.com/office/powerpoint/2010/main">
    <mc:Choice Requires="p14">
      <p:transition spd="slow" p14:dur="800" advTm="5831">
        <p14:prism isInverted="1"/>
      </p:transition>
    </mc:Choice>
    <mc:Fallback xmlns="">
      <p:transition spd="slow" advTm="58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42" presetClass="path" presetSubtype="0" accel="50000" decel="50000" fill="hold" grpId="1" nodeType="withEffect">
                                  <p:stCondLst>
                                    <p:cond delay="0"/>
                                  </p:stCondLst>
                                  <p:childTnLst>
                                    <p:animMotion origin="layout" path="M 1.28659E-6 -1.11111E-6 L 1.28659E-6 -0.14236 " pathEditMode="relative" rAng="0" ptsTypes="AA">
                                      <p:cBhvr>
                                        <p:cTn id="28" dur="500" spd="-100000" fill="hold"/>
                                        <p:tgtEl>
                                          <p:spTgt spid="12"/>
                                        </p:tgtEl>
                                        <p:attrNameLst>
                                          <p:attrName>ppt_x</p:attrName>
                                          <p:attrName>ppt_y</p:attrName>
                                        </p:attrNameLst>
                                      </p:cBhvr>
                                      <p:rCtr x="0" y="-7130"/>
                                    </p:animMotion>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1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300" fill="hold"/>
                                        <p:tgtEl>
                                          <p:spTgt spid="14"/>
                                        </p:tgtEl>
                                        <p:attrNameLst>
                                          <p:attrName>ppt_w</p:attrName>
                                        </p:attrNameLst>
                                      </p:cBhvr>
                                      <p:tavLst>
                                        <p:tav tm="0">
                                          <p:val>
                                            <p:fltVal val="0"/>
                                          </p:val>
                                        </p:tav>
                                        <p:tav tm="100000">
                                          <p:val>
                                            <p:strVal val="#ppt_w"/>
                                          </p:val>
                                        </p:tav>
                                      </p:tavLst>
                                    </p:anim>
                                    <p:anim calcmode="lin" valueType="num">
                                      <p:cBhvr>
                                        <p:cTn id="46" dur="300" fill="hold"/>
                                        <p:tgtEl>
                                          <p:spTgt spid="14"/>
                                        </p:tgtEl>
                                        <p:attrNameLst>
                                          <p:attrName>ppt_h</p:attrName>
                                        </p:attrNameLst>
                                      </p:cBhvr>
                                      <p:tavLst>
                                        <p:tav tm="0">
                                          <p:val>
                                            <p:fltVal val="0"/>
                                          </p:val>
                                        </p:tav>
                                        <p:tav tm="100000">
                                          <p:val>
                                            <p:strVal val="#ppt_h"/>
                                          </p:val>
                                        </p:tav>
                                      </p:tavLst>
                                    </p:anim>
                                    <p:anim calcmode="lin" valueType="num">
                                      <p:cBhvr>
                                        <p:cTn id="47" dur="300" fill="hold"/>
                                        <p:tgtEl>
                                          <p:spTgt spid="14"/>
                                        </p:tgtEl>
                                        <p:attrNameLst>
                                          <p:attrName>style.rotation</p:attrName>
                                        </p:attrNameLst>
                                      </p:cBhvr>
                                      <p:tavLst>
                                        <p:tav tm="0">
                                          <p:val>
                                            <p:fltVal val="90"/>
                                          </p:val>
                                        </p:tav>
                                        <p:tav tm="100000">
                                          <p:val>
                                            <p:fltVal val="0"/>
                                          </p:val>
                                        </p:tav>
                                      </p:tavLst>
                                    </p:anim>
                                    <p:animEffect transition="in" filter="fade">
                                      <p:cBhvr>
                                        <p:cTn id="48" dur="3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ppt_w</p:attrName>
                                        </p:attrNameLst>
                                      </p:cBhvr>
                                      <p:tavLst>
                                        <p:tav tm="0">
                                          <p:val>
                                            <p:fltVal val="0"/>
                                          </p:val>
                                        </p:tav>
                                        <p:tav tm="100000">
                                          <p:val>
                                            <p:strVal val="#ppt_w"/>
                                          </p:val>
                                        </p:tav>
                                      </p:tavLst>
                                    </p:anim>
                                    <p:anim calcmode="lin" valueType="num">
                                      <p:cBhvr>
                                        <p:cTn id="52" dur="300" fill="hold"/>
                                        <p:tgtEl>
                                          <p:spTgt spid="15"/>
                                        </p:tgtEl>
                                        <p:attrNameLst>
                                          <p:attrName>ppt_h</p:attrName>
                                        </p:attrNameLst>
                                      </p:cBhvr>
                                      <p:tavLst>
                                        <p:tav tm="0">
                                          <p:val>
                                            <p:fltVal val="0"/>
                                          </p:val>
                                        </p:tav>
                                        <p:tav tm="100000">
                                          <p:val>
                                            <p:strVal val="#ppt_h"/>
                                          </p:val>
                                        </p:tav>
                                      </p:tavLst>
                                    </p:anim>
                                    <p:anim calcmode="lin" valueType="num">
                                      <p:cBhvr>
                                        <p:cTn id="53" dur="300" fill="hold"/>
                                        <p:tgtEl>
                                          <p:spTgt spid="15"/>
                                        </p:tgtEl>
                                        <p:attrNameLst>
                                          <p:attrName>style.rotation</p:attrName>
                                        </p:attrNameLst>
                                      </p:cBhvr>
                                      <p:tavLst>
                                        <p:tav tm="0">
                                          <p:val>
                                            <p:fltVal val="90"/>
                                          </p:val>
                                        </p:tav>
                                        <p:tav tm="100000">
                                          <p:val>
                                            <p:fltVal val="0"/>
                                          </p:val>
                                        </p:tav>
                                      </p:tavLst>
                                    </p:anim>
                                    <p:animEffect transition="in" filter="fade">
                                      <p:cBhvr>
                                        <p:cTn id="54" dur="300"/>
                                        <p:tgtEl>
                                          <p:spTgt spid="15"/>
                                        </p:tgtEl>
                                      </p:cBhvr>
                                    </p:animEffect>
                                  </p:childTnLst>
                                </p:cTn>
                              </p:par>
                            </p:childTnLst>
                          </p:cTn>
                        </p:par>
                        <p:par>
                          <p:cTn id="55" fill="hold">
                            <p:stCondLst>
                              <p:cond delay="34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animBg="1"/>
      <p:bldP spid="11" grpId="0" animBg="1"/>
      <p:bldP spid="12" grpId="0" animBg="1"/>
      <p:bldP spid="12" grpId="1" animBg="1"/>
      <p:bldP spid="13" grpId="0" animBg="1"/>
      <p:bldP spid="14" grpId="0"/>
      <p:bldP spid="15" grpId="0"/>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bwMode="auto">
          <a:xfrm>
            <a:off x="1723689" y="764704"/>
            <a:ext cx="72008" cy="60932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7725192" cy="523220"/>
          </a:xfrm>
          <a:prstGeom prst="rect">
            <a:avLst/>
          </a:prstGeom>
          <a:noFill/>
        </p:spPr>
        <p:txBody>
          <a:bodyPr wrap="none" rtlCol="0">
            <a:spAutoFit/>
          </a:bodyPr>
          <a:lstStyle/>
          <a:p>
            <a:r>
              <a:rPr lang="zh-CN" altLang="en-US" sz="2800" b="1" dirty="0">
                <a:solidFill>
                  <a:schemeClr val="accent4"/>
                </a:solidFill>
                <a:latin typeface="+mj-ea"/>
                <a:ea typeface="+mj-ea"/>
              </a:rPr>
              <a:t>一、完善和健全各项制度，切实加强作风建设。</a:t>
            </a:r>
          </a:p>
        </p:txBody>
      </p:sp>
      <p:cxnSp>
        <p:nvCxnSpPr>
          <p:cNvPr id="5" name="直接连接符 4"/>
          <p:cNvCxnSpPr/>
          <p:nvPr/>
        </p:nvCxnSpPr>
        <p:spPr bwMode="auto">
          <a:xfrm>
            <a:off x="1705893" y="231196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8"/>
          <p:cNvSpPr/>
          <p:nvPr/>
        </p:nvSpPr>
        <p:spPr bwMode="auto">
          <a:xfrm>
            <a:off x="2353965" y="1087060"/>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 name="椭圆 9"/>
          <p:cNvSpPr/>
          <p:nvPr/>
        </p:nvSpPr>
        <p:spPr bwMode="auto">
          <a:xfrm>
            <a:off x="1600735" y="659546"/>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p>
        </p:txBody>
      </p:sp>
      <p:cxnSp>
        <p:nvCxnSpPr>
          <p:cNvPr id="14" name="直接连接符 13"/>
          <p:cNvCxnSpPr/>
          <p:nvPr/>
        </p:nvCxnSpPr>
        <p:spPr bwMode="auto">
          <a:xfrm>
            <a:off x="1724561" y="485447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矩形 14"/>
          <p:cNvSpPr/>
          <p:nvPr/>
        </p:nvSpPr>
        <p:spPr bwMode="auto">
          <a:xfrm>
            <a:off x="2372633" y="3984978"/>
            <a:ext cx="8640960" cy="1964301"/>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 name="TextBox 22"/>
          <p:cNvSpPr txBox="1"/>
          <p:nvPr/>
        </p:nvSpPr>
        <p:spPr>
          <a:xfrm>
            <a:off x="2535318" y="1223525"/>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一是认真执行各项管理制度。</a:t>
            </a:r>
          </a:p>
        </p:txBody>
      </p:sp>
      <p:sp>
        <p:nvSpPr>
          <p:cNvPr id="24" name="TextBox 23"/>
          <p:cNvSpPr txBox="1"/>
          <p:nvPr/>
        </p:nvSpPr>
        <p:spPr>
          <a:xfrm>
            <a:off x="2535318" y="1725776"/>
            <a:ext cx="8315591" cy="163121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严格请假、考勤、签到等日常工作制度，规定上班期间不做与工作无关的事情</a:t>
            </a:r>
            <a:r>
              <a:rPr lang="en-US" altLang="zh-CN" dirty="0">
                <a:solidFill>
                  <a:schemeClr val="accent2"/>
                </a:solidFill>
              </a:rPr>
              <a:t>;</a:t>
            </a:r>
            <a:r>
              <a:rPr lang="zh-CN" altLang="en-US" dirty="0">
                <a:solidFill>
                  <a:schemeClr val="accent2"/>
                </a:solidFill>
              </a:rPr>
              <a:t>加强单位车辆管理，严格执行公务车辆管理及配备的制度。实行办公室统一派车制，提高用车效率，公务车辆定点存放、保养维修，杜绝公车私驾等违规行为</a:t>
            </a:r>
            <a:r>
              <a:rPr lang="en-US" altLang="zh-CN" dirty="0">
                <a:solidFill>
                  <a:schemeClr val="accent2"/>
                </a:solidFill>
              </a:rPr>
              <a:t>;</a:t>
            </a:r>
            <a:r>
              <a:rPr lang="zh-CN" altLang="en-US" dirty="0">
                <a:solidFill>
                  <a:schemeClr val="accent2"/>
                </a:solidFill>
              </a:rPr>
              <a:t>规定各项公务接待须经集体研究决定，杜绝铺张浪费，按程序上报备要客来访报告单。</a:t>
            </a:r>
          </a:p>
        </p:txBody>
      </p:sp>
      <p:sp>
        <p:nvSpPr>
          <p:cNvPr id="28" name="椭圆 27"/>
          <p:cNvSpPr/>
          <p:nvPr/>
        </p:nvSpPr>
        <p:spPr bwMode="auto">
          <a:xfrm>
            <a:off x="1600735" y="2157270"/>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9" name="椭圆 28"/>
          <p:cNvSpPr/>
          <p:nvPr/>
        </p:nvSpPr>
        <p:spPr bwMode="auto">
          <a:xfrm>
            <a:off x="1600735" y="4695518"/>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0" name="TextBox 29"/>
          <p:cNvSpPr txBox="1"/>
          <p:nvPr/>
        </p:nvSpPr>
        <p:spPr>
          <a:xfrm>
            <a:off x="2535318" y="4092849"/>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二是进一步深化首问负责制、限时办结制、服务承诺制、责任追究制。</a:t>
            </a:r>
          </a:p>
        </p:txBody>
      </p:sp>
      <p:sp>
        <p:nvSpPr>
          <p:cNvPr id="31" name="TextBox 30"/>
          <p:cNvSpPr txBox="1"/>
          <p:nvPr/>
        </p:nvSpPr>
        <p:spPr>
          <a:xfrm>
            <a:off x="2535318" y="4941168"/>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始终做到热情接待，耐心听讲，认真受理，服务周到，彻底杜绝门难进、脸难看、话难听、事难办的问题，建立作风建设长效机制。</a:t>
            </a:r>
          </a:p>
        </p:txBody>
      </p:sp>
    </p:spTree>
    <p:extLst>
      <p:ext uri="{BB962C8B-B14F-4D97-AF65-F5344CB8AC3E}">
        <p14:creationId xmlns:p14="http://schemas.microsoft.com/office/powerpoint/2010/main" val="4230454980"/>
      </p:ext>
    </p:extLst>
  </p:cSld>
  <p:clrMapOvr>
    <a:masterClrMapping/>
  </p:clrMapOvr>
  <mc:AlternateContent xmlns:mc="http://schemas.openxmlformats.org/markup-compatibility/2006" xmlns:p14="http://schemas.microsoft.com/office/powerpoint/2010/main">
    <mc:Choice Requires="p14">
      <p:transition spd="slow" p14:dur="800" advTm="9093">
        <p14:prism isInverted="1"/>
      </p:transition>
    </mc:Choice>
    <mc:Fallback xmlns="">
      <p:transition spd="slow" advTm="90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8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800"/>
                                        <p:tgtEl>
                                          <p:spTgt spid="27"/>
                                        </p:tgtEl>
                                      </p:cBhvr>
                                    </p:animEffect>
                                  </p:childTnLst>
                                </p:cTn>
                              </p:par>
                            </p:childTnLst>
                          </p:cTn>
                        </p:par>
                        <p:par>
                          <p:cTn id="33" fill="hold">
                            <p:stCondLst>
                              <p:cond delay="31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6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4600"/>
                            </p:stCondLst>
                            <p:childTnLst>
                              <p:par>
                                <p:cTn id="48" presetID="3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1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6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100"/>
                            </p:stCondLst>
                            <p:childTnLst>
                              <p:par>
                                <p:cTn id="73" presetID="3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style.rotation</p:attrName>
                                        </p:attrNameLst>
                                      </p:cBhvr>
                                      <p:tavLst>
                                        <p:tav tm="0">
                                          <p:val>
                                            <p:fltVal val="90"/>
                                          </p:val>
                                        </p:tav>
                                        <p:tav tm="100000">
                                          <p:val>
                                            <p:fltVal val="0"/>
                                          </p:val>
                                        </p:tav>
                                      </p:tavLst>
                                    </p:anim>
                                    <p:animEffect transition="in" filter="fade">
                                      <p:cBhvr>
                                        <p:cTn id="78" dur="500"/>
                                        <p:tgtEl>
                                          <p:spTgt spid="30"/>
                                        </p:tgtEl>
                                      </p:cBhvr>
                                    </p:animEffect>
                                  </p:childTnLst>
                                </p:cTn>
                              </p:par>
                            </p:childTnLst>
                          </p:cTn>
                        </p:par>
                        <p:par>
                          <p:cTn id="79" fill="hold">
                            <p:stCondLst>
                              <p:cond delay="7600"/>
                            </p:stCondLst>
                            <p:childTnLst>
                              <p:par>
                                <p:cTn id="80" presetID="22" presetClass="entr" presetSubtype="1"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up)">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8" grpId="0"/>
      <p:bldP spid="9" grpId="0" animBg="1"/>
      <p:bldP spid="10" grpId="0" animBg="1"/>
      <p:bldP spid="15" grpId="0" animBg="1"/>
      <p:bldP spid="23" grpId="0"/>
      <p:bldP spid="24"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1723689" y="-27384"/>
            <a:ext cx="72008" cy="60932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cxnSp>
        <p:nvCxnSpPr>
          <p:cNvPr id="9" name="直接连接符 8"/>
          <p:cNvCxnSpPr/>
          <p:nvPr/>
        </p:nvCxnSpPr>
        <p:spPr bwMode="auto">
          <a:xfrm>
            <a:off x="1705893" y="180791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矩形 9"/>
          <p:cNvSpPr/>
          <p:nvPr/>
        </p:nvSpPr>
        <p:spPr bwMode="auto">
          <a:xfrm>
            <a:off x="2353965" y="583005"/>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椭圆 10"/>
          <p:cNvSpPr/>
          <p:nvPr/>
        </p:nvSpPr>
        <p:spPr bwMode="auto">
          <a:xfrm>
            <a:off x="1600735" y="5906954"/>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p>
        </p:txBody>
      </p:sp>
      <p:cxnSp>
        <p:nvCxnSpPr>
          <p:cNvPr id="12" name="直接连接符 11"/>
          <p:cNvCxnSpPr/>
          <p:nvPr/>
        </p:nvCxnSpPr>
        <p:spPr bwMode="auto">
          <a:xfrm>
            <a:off x="1724561" y="471046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bwMode="auto">
          <a:xfrm>
            <a:off x="2372633" y="3912971"/>
            <a:ext cx="8640960" cy="1604261"/>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 name="TextBox 13"/>
          <p:cNvSpPr txBox="1"/>
          <p:nvPr/>
        </p:nvSpPr>
        <p:spPr>
          <a:xfrm>
            <a:off x="2535318" y="719470"/>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三是强化教育监督管理，从源头上预防、杜绝不廉洁行为的发生。</a:t>
            </a:r>
          </a:p>
        </p:txBody>
      </p:sp>
      <p:sp>
        <p:nvSpPr>
          <p:cNvPr id="15" name="TextBox 14"/>
          <p:cNvSpPr txBox="1"/>
          <p:nvPr/>
        </p:nvSpPr>
        <p:spPr>
          <a:xfrm>
            <a:off x="2535318" y="1653215"/>
            <a:ext cx="8315591" cy="101566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16" name="椭圆 15"/>
          <p:cNvSpPr/>
          <p:nvPr/>
        </p:nvSpPr>
        <p:spPr bwMode="auto">
          <a:xfrm>
            <a:off x="1600735" y="1653215"/>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7" name="椭圆 16"/>
          <p:cNvSpPr/>
          <p:nvPr/>
        </p:nvSpPr>
        <p:spPr bwMode="auto">
          <a:xfrm>
            <a:off x="1600735" y="4551503"/>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8" name="TextBox 17"/>
          <p:cNvSpPr txBox="1"/>
          <p:nvPr/>
        </p:nvSpPr>
        <p:spPr>
          <a:xfrm>
            <a:off x="2535318" y="4020842"/>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四是严格财务手续，严格执行财务制度和财经纪律。</a:t>
            </a:r>
          </a:p>
        </p:txBody>
      </p:sp>
      <p:sp>
        <p:nvSpPr>
          <p:cNvPr id="19" name="TextBox 18"/>
          <p:cNvSpPr txBox="1"/>
          <p:nvPr/>
        </p:nvSpPr>
        <p:spPr>
          <a:xfrm>
            <a:off x="2535318" y="4622376"/>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严把政策关，杜绝了工作中出现违纪审批、把关失控现象的发生。截至目前无违纪违法事件发生。</a:t>
            </a:r>
          </a:p>
        </p:txBody>
      </p:sp>
    </p:spTree>
    <p:extLst>
      <p:ext uri="{BB962C8B-B14F-4D97-AF65-F5344CB8AC3E}">
        <p14:creationId xmlns:p14="http://schemas.microsoft.com/office/powerpoint/2010/main" val="1649589464"/>
      </p:ext>
    </p:extLst>
  </p:cSld>
  <p:clrMapOvr>
    <a:masterClrMapping/>
  </p:clrMapOvr>
  <mc:AlternateContent xmlns:mc="http://schemas.openxmlformats.org/markup-compatibility/2006" xmlns:p14="http://schemas.microsoft.com/office/powerpoint/2010/main">
    <mc:Choice Requires="p14">
      <p:transition spd="slow" p14:dur="800" advTm="8186">
        <p:push dir="u"/>
      </p:transition>
    </mc:Choice>
    <mc:Fallback xmlns="">
      <p:transition spd="slow" advTm="8186">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800"/>
                                        <p:tgtEl>
                                          <p:spTgt spid="5"/>
                                        </p:tgtEl>
                                      </p:cBhvr>
                                    </p:animEffect>
                                  </p:childTnLst>
                                </p:cTn>
                              </p:par>
                            </p:childTnLst>
                          </p:cTn>
                        </p:par>
                        <p:par>
                          <p:cTn id="8" fill="hold">
                            <p:stCondLst>
                              <p:cond delay="8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90"/>
                                          </p:val>
                                        </p:tav>
                                        <p:tav tm="100000">
                                          <p:val>
                                            <p:fltVal val="0"/>
                                          </p:val>
                                        </p:tav>
                                      </p:tavLst>
                                    </p:anim>
                                    <p:animEffect transition="in" filter="fade">
                                      <p:cBhvr>
                                        <p:cTn id="28" dur="500"/>
                                        <p:tgtEl>
                                          <p:spTgt spid="14"/>
                                        </p:tgtEl>
                                      </p:cBhvr>
                                    </p:animEffect>
                                  </p:childTnLst>
                                </p:cTn>
                              </p:par>
                            </p:childTnLst>
                          </p:cTn>
                        </p:par>
                        <p:par>
                          <p:cTn id="29" fill="hold">
                            <p:stCondLst>
                              <p:cond delay="28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33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8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4800"/>
                            </p:stCondLst>
                            <p:childTnLst>
                              <p:par>
                                <p:cTn id="48" presetID="31"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90"/>
                                          </p:val>
                                        </p:tav>
                                        <p:tav tm="100000">
                                          <p:val>
                                            <p:fltVal val="0"/>
                                          </p:val>
                                        </p:tav>
                                      </p:tavLst>
                                    </p:anim>
                                    <p:animEffect transition="in" filter="fade">
                                      <p:cBhvr>
                                        <p:cTn id="53" dur="500"/>
                                        <p:tgtEl>
                                          <p:spTgt spid="18"/>
                                        </p:tgtEl>
                                      </p:cBhvr>
                                    </p:animEffect>
                                  </p:childTnLst>
                                </p:cTn>
                              </p:par>
                            </p:childTnLst>
                          </p:cTn>
                        </p:par>
                        <p:par>
                          <p:cTn id="54" fill="hold">
                            <p:stCondLst>
                              <p:cond delay="53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58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3" grpId="0" animBg="1"/>
      <p:bldP spid="14" grpId="0"/>
      <p:bldP spid="15" grpId="0"/>
      <p:bldP spid="16" grpId="0" animBg="1"/>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a:solidFill>
                  <a:schemeClr val="accent4"/>
                </a:solidFill>
                <a:latin typeface="+mj-ea"/>
                <a:ea typeface="+mj-ea"/>
              </a:rPr>
              <a:t>二、纠建并举，狠抓行风建设。</a:t>
            </a:r>
          </a:p>
        </p:txBody>
      </p:sp>
      <p:sp>
        <p:nvSpPr>
          <p:cNvPr id="2" name="TextBox 1"/>
          <p:cNvSpPr txBox="1"/>
          <p:nvPr/>
        </p:nvSpPr>
        <p:spPr>
          <a:xfrm>
            <a:off x="1112941" y="980728"/>
            <a:ext cx="10026000" cy="1938992"/>
          </a:xfrm>
          <a:prstGeom prst="rect">
            <a:avLst/>
          </a:prstGeom>
          <a:noFill/>
        </p:spPr>
        <p:txBody>
          <a:bodyPr wrap="square" rtlCol="0">
            <a:spAutoFit/>
          </a:bodyPr>
          <a:lstStyle>
            <a:defPPr>
              <a:defRPr lang="zh-CN"/>
            </a:defPPr>
            <a:lvl1pPr algn="just">
              <a:defRPr sz="2000">
                <a:solidFill>
                  <a:schemeClr val="bg1"/>
                </a:solidFill>
                <a:latin typeface="+mn-ea"/>
                <a:ea typeface="+mn-ea"/>
              </a:defRPr>
            </a:lvl1pPr>
          </a:lstStyle>
          <a:p>
            <a:r>
              <a:rPr lang="zh-CN" altLang="en-US" dirty="0"/>
              <a:t>在纠正行业不正之风工作中，狠抓党风廉政纠风责任制，与局属各科室负责人签订了纠风目标责任书，做到了纠风工作与业务工作同安排、同检查、同落实</a:t>
            </a:r>
            <a:r>
              <a:rPr lang="en-US" altLang="zh-CN" dirty="0"/>
              <a:t>;</a:t>
            </a:r>
            <a:r>
              <a:rPr lang="zh-CN" altLang="en-US" dirty="0"/>
              <a:t>扎实做好“工程建设领域专项治理工作”，树立建设系统良好形象</a:t>
            </a:r>
            <a:r>
              <a:rPr lang="en-US" altLang="zh-CN" dirty="0"/>
              <a:t>;</a:t>
            </a:r>
            <a:r>
              <a:rPr lang="zh-CN" altLang="en-US" dirty="0"/>
              <a:t>积极听取群众对城市规划管理方面的意见建议，进一步加强了政风行风建设工作</a:t>
            </a:r>
            <a:r>
              <a:rPr lang="en-US" altLang="zh-CN" dirty="0"/>
              <a:t>;</a:t>
            </a:r>
            <a:r>
              <a:rPr lang="zh-CN" altLang="en-US" dirty="0"/>
              <a:t>深入开展了规范服务专项治理、整治“形象工程”和“政绩工程”、侵害群众利益行为等专项行动的自查自纠，进一步规范了工作行为，转变工作作风，提高了办事效率。</a:t>
            </a:r>
          </a:p>
        </p:txBody>
      </p:sp>
      <p:pic>
        <p:nvPicPr>
          <p:cNvPr id="7170" name="Picture 2" descr="E:\我的文档\DSC_48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941" y="3084378"/>
            <a:ext cx="4773282" cy="316957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我的文档\DSC_48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5658" y="3084377"/>
            <a:ext cx="4773282" cy="3169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763137"/>
      </p:ext>
    </p:extLst>
  </p:cSld>
  <p:clrMapOvr>
    <a:masterClrMapping/>
  </p:clrMapOvr>
  <mc:AlternateContent xmlns:mc="http://schemas.openxmlformats.org/markup-compatibility/2006" xmlns:p14="http://schemas.microsoft.com/office/powerpoint/2010/main">
    <mc:Choice Requires="p14">
      <p:transition spd="slow" p14:dur="800" advTm="4357">
        <p14:prism isInverted="1"/>
      </p:transition>
    </mc:Choice>
    <mc:Fallback xmlns="">
      <p:transition spd="slow" advTm="43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22" presetClass="entr" presetSubtype="4"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2" fill="hold" nodeType="with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right)">
                                      <p:cBhvr>
                                        <p:cTn id="29" dur="500"/>
                                        <p:tgtEl>
                                          <p:spTgt spid="7170"/>
                                        </p:tgtEl>
                                      </p:cBhvr>
                                    </p:animEffect>
                                  </p:childTnLst>
                                </p:cTn>
                              </p:par>
                              <p:par>
                                <p:cTn id="30" presetID="22" presetClass="entr" presetSubtype="8" fill="hold" nodeType="with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wipe(left)">
                                      <p:cBhvr>
                                        <p:cTn id="3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04</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加强督查，促进工作成效</a:t>
            </a:r>
          </a:p>
        </p:txBody>
      </p:sp>
    </p:spTree>
    <p:extLst>
      <p:ext uri="{BB962C8B-B14F-4D97-AF65-F5344CB8AC3E}">
        <p14:creationId xmlns:p14="http://schemas.microsoft.com/office/powerpoint/2010/main" val="3712158542"/>
      </p:ext>
    </p:extLst>
  </p:cSld>
  <p:clrMapOvr>
    <a:masterClrMapping/>
  </p:clrMapOvr>
  <p:transition spd="slow" advTm="518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7"/>
          <p:cNvSpPr>
            <a:spLocks noChangeArrowheads="1"/>
          </p:cNvSpPr>
          <p:nvPr/>
        </p:nvSpPr>
        <p:spPr bwMode="auto">
          <a:xfrm>
            <a:off x="7118349" y="2388880"/>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6602412" y="1195080"/>
            <a:ext cx="831850" cy="831850"/>
            <a:chOff x="2725738" y="1484313"/>
            <a:chExt cx="831850" cy="831850"/>
          </a:xfrm>
          <a:solidFill>
            <a:schemeClr val="bg1"/>
          </a:solidFill>
        </p:grpSpPr>
        <p:sp>
          <p:nvSpPr>
            <p:cNvPr id="13" name="Oval 6"/>
            <p:cNvSpPr>
              <a:spLocks noChangeArrowheads="1"/>
            </p:cNvSpPr>
            <p:nvPr/>
          </p:nvSpPr>
          <p:spPr bwMode="auto">
            <a:xfrm>
              <a:off x="2725738" y="1484313"/>
              <a:ext cx="831850" cy="8318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9"/>
          <p:cNvSpPr>
            <a:spLocks noChangeArrowheads="1"/>
          </p:cNvSpPr>
          <p:nvPr/>
        </p:nvSpPr>
        <p:spPr bwMode="auto">
          <a:xfrm>
            <a:off x="7118349" y="3844617"/>
            <a:ext cx="831850" cy="8318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6602412" y="5038417"/>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754562" y="2657167"/>
            <a:ext cx="1939925" cy="1939925"/>
            <a:chOff x="877888" y="2946400"/>
            <a:chExt cx="1939925" cy="1939925"/>
          </a:xfrm>
        </p:grpSpPr>
        <p:sp>
          <p:nvSpPr>
            <p:cNvPr id="26"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078684" y="3193087"/>
              <a:ext cx="1538332" cy="1446550"/>
            </a:xfrm>
            <a:prstGeom prst="rect">
              <a:avLst/>
            </a:prstGeom>
            <a:noFill/>
          </p:spPr>
          <p:txBody>
            <a:bodyPr wrap="square" rtlCol="0">
              <a:spAutoFit/>
            </a:bodyPr>
            <a:lstStyle/>
            <a:p>
              <a:pPr algn="ctr"/>
              <a:r>
                <a:rPr lang="zh-CN" altLang="en-US" sz="4400" b="1" dirty="0">
                  <a:solidFill>
                    <a:schemeClr val="accent2"/>
                  </a:solidFill>
                  <a:latin typeface="+mj-ea"/>
                  <a:ea typeface="+mj-ea"/>
                </a:rPr>
                <a:t>加强督查</a:t>
              </a:r>
            </a:p>
          </p:txBody>
        </p:sp>
      </p:grpSp>
      <p:sp>
        <p:nvSpPr>
          <p:cNvPr id="28" name="TextBox 27"/>
          <p:cNvSpPr txBox="1"/>
          <p:nvPr/>
        </p:nvSpPr>
        <p:spPr>
          <a:xfrm>
            <a:off x="7454774" y="1195080"/>
            <a:ext cx="2807401"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加强局领导班子的监督</a:t>
            </a:r>
          </a:p>
        </p:txBody>
      </p:sp>
      <p:sp>
        <p:nvSpPr>
          <p:cNvPr id="30" name="TextBox 29"/>
          <p:cNvSpPr txBox="1"/>
          <p:nvPr/>
        </p:nvSpPr>
        <p:spPr>
          <a:xfrm>
            <a:off x="7454775" y="5052259"/>
            <a:ext cx="3455472"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深入推进党务公开，确保权力阳光运行</a:t>
            </a:r>
          </a:p>
        </p:txBody>
      </p:sp>
      <p:sp>
        <p:nvSpPr>
          <p:cNvPr id="32" name="TextBox 31"/>
          <p:cNvSpPr txBox="1"/>
          <p:nvPr/>
        </p:nvSpPr>
        <p:spPr>
          <a:xfrm>
            <a:off x="7959742" y="3825271"/>
            <a:ext cx="3382553"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加强执法监督，严格依法行政</a:t>
            </a:r>
          </a:p>
        </p:txBody>
      </p:sp>
      <p:sp>
        <p:nvSpPr>
          <p:cNvPr id="34" name="TextBox 33"/>
          <p:cNvSpPr txBox="1"/>
          <p:nvPr/>
        </p:nvSpPr>
        <p:spPr>
          <a:xfrm>
            <a:off x="7959742" y="2387887"/>
            <a:ext cx="3094522"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加强对效能工作的监督检查</a:t>
            </a:r>
          </a:p>
        </p:txBody>
      </p:sp>
      <p:sp>
        <p:nvSpPr>
          <p:cNvPr id="2" name="TextBox 1"/>
          <p:cNvSpPr txBox="1"/>
          <p:nvPr/>
        </p:nvSpPr>
        <p:spPr>
          <a:xfrm>
            <a:off x="6655096" y="1297807"/>
            <a:ext cx="755335" cy="646331"/>
          </a:xfrm>
          <a:prstGeom prst="rect">
            <a:avLst/>
          </a:prstGeom>
          <a:noFill/>
        </p:spPr>
        <p:txBody>
          <a:bodyPr wrap="none" rtlCol="0">
            <a:spAutoFit/>
          </a:bodyPr>
          <a:lstStyle/>
          <a:p>
            <a:r>
              <a:rPr lang="en-US" altLang="zh-CN" sz="3600" b="1" dirty="0">
                <a:solidFill>
                  <a:schemeClr val="accent2"/>
                </a:solidFill>
                <a:latin typeface="微软雅黑" pitchFamily="34" charset="-122"/>
                <a:ea typeface="微软雅黑" pitchFamily="34" charset="-122"/>
              </a:rPr>
              <a:t>01</a:t>
            </a:r>
            <a:endParaRPr lang="zh-CN" altLang="en-US" sz="3600" b="1" dirty="0">
              <a:solidFill>
                <a:schemeClr val="accent2"/>
              </a:solidFill>
              <a:latin typeface="微软雅黑" pitchFamily="34" charset="-122"/>
              <a:ea typeface="微软雅黑" pitchFamily="34" charset="-122"/>
            </a:endParaRPr>
          </a:p>
        </p:txBody>
      </p:sp>
      <p:sp>
        <p:nvSpPr>
          <p:cNvPr id="36" name="TextBox 35"/>
          <p:cNvSpPr txBox="1"/>
          <p:nvPr/>
        </p:nvSpPr>
        <p:spPr>
          <a:xfrm>
            <a:off x="7128062" y="2480221"/>
            <a:ext cx="755335" cy="646331"/>
          </a:xfrm>
          <a:prstGeom prst="rect">
            <a:avLst/>
          </a:prstGeom>
          <a:noFill/>
        </p:spPr>
        <p:txBody>
          <a:bodyPr wrap="none" rtlCol="0">
            <a:spAutoFit/>
          </a:bodyPr>
          <a:lstStyle/>
          <a:p>
            <a:r>
              <a:rPr lang="en-US" altLang="zh-CN" sz="3600" b="1" dirty="0">
                <a:solidFill>
                  <a:schemeClr val="accent2"/>
                </a:solidFill>
                <a:latin typeface="微软雅黑" pitchFamily="34" charset="-122"/>
                <a:ea typeface="微软雅黑" pitchFamily="34" charset="-122"/>
              </a:rPr>
              <a:t>02</a:t>
            </a:r>
            <a:endParaRPr lang="zh-CN" altLang="en-US" sz="3600" b="1" dirty="0">
              <a:solidFill>
                <a:schemeClr val="accent2"/>
              </a:solidFill>
              <a:latin typeface="微软雅黑" pitchFamily="34" charset="-122"/>
              <a:ea typeface="微软雅黑" pitchFamily="34" charset="-122"/>
            </a:endParaRPr>
          </a:p>
        </p:txBody>
      </p:sp>
      <p:sp>
        <p:nvSpPr>
          <p:cNvPr id="37" name="TextBox 36"/>
          <p:cNvSpPr txBox="1"/>
          <p:nvPr/>
        </p:nvSpPr>
        <p:spPr>
          <a:xfrm>
            <a:off x="7159593" y="3946414"/>
            <a:ext cx="755335" cy="646331"/>
          </a:xfrm>
          <a:prstGeom prst="rect">
            <a:avLst/>
          </a:prstGeom>
          <a:noFill/>
        </p:spPr>
        <p:txBody>
          <a:bodyPr wrap="none" rtlCol="0">
            <a:spAutoFit/>
          </a:bodyPr>
          <a:lstStyle/>
          <a:p>
            <a:r>
              <a:rPr lang="en-US" altLang="zh-CN" sz="3600" b="1" dirty="0">
                <a:solidFill>
                  <a:schemeClr val="accent2"/>
                </a:solidFill>
                <a:latin typeface="微软雅黑" pitchFamily="34" charset="-122"/>
                <a:ea typeface="微软雅黑" pitchFamily="34" charset="-122"/>
              </a:rPr>
              <a:t>03</a:t>
            </a:r>
            <a:endParaRPr lang="zh-CN" altLang="en-US" sz="3600" b="1" dirty="0">
              <a:solidFill>
                <a:schemeClr val="accent2"/>
              </a:solidFill>
              <a:latin typeface="微软雅黑" pitchFamily="34" charset="-122"/>
              <a:ea typeface="微软雅黑" pitchFamily="34" charset="-122"/>
            </a:endParaRPr>
          </a:p>
        </p:txBody>
      </p:sp>
      <p:sp>
        <p:nvSpPr>
          <p:cNvPr id="38" name="TextBox 37"/>
          <p:cNvSpPr txBox="1"/>
          <p:nvPr/>
        </p:nvSpPr>
        <p:spPr>
          <a:xfrm>
            <a:off x="6655096" y="5144593"/>
            <a:ext cx="755335" cy="646331"/>
          </a:xfrm>
          <a:prstGeom prst="rect">
            <a:avLst/>
          </a:prstGeom>
          <a:noFill/>
        </p:spPr>
        <p:txBody>
          <a:bodyPr wrap="none" rtlCol="0">
            <a:spAutoFit/>
          </a:bodyPr>
          <a:lstStyle/>
          <a:p>
            <a:r>
              <a:rPr lang="en-US" altLang="zh-CN" sz="3600" b="1" dirty="0">
                <a:solidFill>
                  <a:schemeClr val="accent2"/>
                </a:solidFill>
                <a:latin typeface="微软雅黑" pitchFamily="34" charset="-122"/>
                <a:ea typeface="微软雅黑" pitchFamily="34" charset="-122"/>
              </a:rPr>
              <a:t>04</a:t>
            </a:r>
            <a:endParaRPr lang="zh-CN" altLang="en-US" sz="3600" b="1" dirty="0">
              <a:solidFill>
                <a:schemeClr val="accent2"/>
              </a:solidFill>
              <a:latin typeface="微软雅黑" pitchFamily="34" charset="-122"/>
              <a:ea typeface="微软雅黑" pitchFamily="34" charset="-122"/>
            </a:endParaRPr>
          </a:p>
        </p:txBody>
      </p:sp>
      <p:sp>
        <p:nvSpPr>
          <p:cNvPr id="39" name="矩形 83"/>
          <p:cNvSpPr>
            <a:spLocks noChangeArrowheads="1"/>
          </p:cNvSpPr>
          <p:nvPr/>
        </p:nvSpPr>
        <p:spPr bwMode="auto">
          <a:xfrm>
            <a:off x="919581" y="844080"/>
            <a:ext cx="3274636" cy="4623678"/>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40" name="TextBox 84"/>
          <p:cNvSpPr txBox="1">
            <a:spLocks noChangeArrowheads="1"/>
          </p:cNvSpPr>
          <p:nvPr/>
        </p:nvSpPr>
        <p:spPr bwMode="auto">
          <a:xfrm>
            <a:off x="1122935" y="1724541"/>
            <a:ext cx="280437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400" dirty="0">
                <a:solidFill>
                  <a:schemeClr val="bg1"/>
                </a:solidFill>
                <a:latin typeface="微软雅黑" pitchFamily="34" charset="-122"/>
                <a:ea typeface="微软雅黑" pitchFamily="34" charset="-122"/>
                <a:sym typeface="微软雅黑" pitchFamily="34" charset="-122"/>
              </a:rPr>
              <a:t>制定了</a:t>
            </a:r>
            <a:r>
              <a:rPr lang="en-US" altLang="zh-CN" sz="2400" dirty="0">
                <a:solidFill>
                  <a:schemeClr val="bg1"/>
                </a:solidFill>
                <a:latin typeface="微软雅黑" pitchFamily="34" charset="-122"/>
                <a:ea typeface="微软雅黑" pitchFamily="34" charset="-122"/>
                <a:sym typeface="微软雅黑" pitchFamily="34" charset="-122"/>
              </a:rPr>
              <a:t>《2013—2017</a:t>
            </a:r>
            <a:r>
              <a:rPr lang="zh-CN" altLang="en-US" sz="2400" dirty="0">
                <a:solidFill>
                  <a:schemeClr val="bg1"/>
                </a:solidFill>
                <a:latin typeface="微软雅黑" pitchFamily="34" charset="-122"/>
                <a:ea typeface="微软雅黑" pitchFamily="34" charset="-122"/>
                <a:sym typeface="微软雅黑" pitchFamily="34" charset="-122"/>
              </a:rPr>
              <a:t>年惩治和预防腐败体系实施方案</a:t>
            </a:r>
            <a:r>
              <a:rPr lang="en-US" altLang="zh-CN" sz="2400" dirty="0">
                <a:solidFill>
                  <a:schemeClr val="bg1"/>
                </a:solidFill>
                <a:latin typeface="微软雅黑" pitchFamily="34" charset="-122"/>
                <a:ea typeface="微软雅黑" pitchFamily="34" charset="-122"/>
                <a:sym typeface="微软雅黑" pitchFamily="34" charset="-122"/>
              </a:rPr>
              <a:t>》</a:t>
            </a:r>
            <a:r>
              <a:rPr lang="zh-CN" altLang="en-US" sz="2400" dirty="0">
                <a:solidFill>
                  <a:schemeClr val="bg1"/>
                </a:solidFill>
                <a:latin typeface="微软雅黑" pitchFamily="34" charset="-122"/>
                <a:ea typeface="微软雅黑" pitchFamily="34" charset="-122"/>
                <a:sym typeface="微软雅黑" pitchFamily="34" charset="-122"/>
              </a:rPr>
              <a:t>，并进行责任分解，开展经常性的督查和检查，促进建设工作成效。</a:t>
            </a:r>
          </a:p>
        </p:txBody>
      </p:sp>
      <p:sp>
        <p:nvSpPr>
          <p:cNvPr id="41" name="Freeform 12"/>
          <p:cNvSpPr>
            <a:spLocks/>
          </p:cNvSpPr>
          <p:nvPr/>
        </p:nvSpPr>
        <p:spPr bwMode="auto">
          <a:xfrm>
            <a:off x="858616" y="75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2"/>
          <p:cNvSpPr>
            <a:spLocks/>
          </p:cNvSpPr>
          <p:nvPr/>
        </p:nvSpPr>
        <p:spPr bwMode="auto">
          <a:xfrm flipH="1" flipV="1">
            <a:off x="3749837" y="507334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493195956"/>
      </p:ext>
    </p:extLst>
  </p:cSld>
  <p:clrMapOvr>
    <a:masterClrMapping/>
  </p:clrMapOvr>
  <p:transition spd="slow" advTm="684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46169E-6 3.7037E-7 L 0.10681 0.29907 " pathEditMode="relative" rAng="0" ptsTypes="AA">
                                      <p:cBhvr>
                                        <p:cTn id="8" dur="500" spd="-99900" fill="hold"/>
                                        <p:tgtEl>
                                          <p:spTgt spid="41"/>
                                        </p:tgtEl>
                                        <p:attrNameLst>
                                          <p:attrName>ppt_x,ppt_y</p:attrName>
                                        </p:attrNameLst>
                                      </p:cBhvr>
                                      <p:rCtr x="5334" y="14954"/>
                                    </p:animMotion>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08183E-6 -2.22222E-6 L -0.13009 -0.33102 " pathEditMode="relative" rAng="0" ptsTypes="AA">
                                      <p:cBhvr>
                                        <p:cTn id="12" dur="500" spd="-99900" fill="hold"/>
                                        <p:tgtEl>
                                          <p:spTgt spid="42"/>
                                        </p:tgtEl>
                                        <p:attrNameLst>
                                          <p:attrName>ppt_x,ppt_y</p:attrName>
                                        </p:attrNameLst>
                                      </p:cBhvr>
                                      <p:rCtr x="-6504" y="-16551"/>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up)">
                                      <p:cBhvr>
                                        <p:cTn id="21" dur="500"/>
                                        <p:tgtEl>
                                          <p:spTgt spid="40">
                                            <p:txEl>
                                              <p:pRg st="0" end="0"/>
                                            </p:txEl>
                                          </p:spTgt>
                                        </p:tgtEl>
                                      </p:cBhvr>
                                    </p:animEffect>
                                  </p:childTnLst>
                                </p:cTn>
                              </p:par>
                            </p:childTnLst>
                          </p:cTn>
                        </p:par>
                        <p:par>
                          <p:cTn id="22" fill="hold">
                            <p:stCondLst>
                              <p:cond delay="1000"/>
                            </p:stCondLst>
                            <p:childTnLst>
                              <p:par>
                                <p:cTn id="23" presetID="5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Scale>
                                      <p:cBhvr>
                                        <p:cTn id="2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5"/>
                                        </p:tgtEl>
                                        <p:attrNameLst>
                                          <p:attrName>ppt_x</p:attrName>
                                          <p:attrName>ppt_y</p:attrName>
                                        </p:attrNameLst>
                                      </p:cBhvr>
                                    </p:animMotion>
                                    <p:animEffect transition="in" filter="fade">
                                      <p:cBhvr>
                                        <p:cTn id="27" dur="1000"/>
                                        <p:tgtEl>
                                          <p:spTgt spid="25"/>
                                        </p:tgtEl>
                                      </p:cBhvr>
                                    </p:animEffect>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3.33333E-6 L -0.1059 0.29653 " pathEditMode="relative" rAng="0" ptsTypes="AA">
                                      <p:cBhvr>
                                        <p:cTn id="32" dur="500" spd="-100000" fill="hold"/>
                                        <p:tgtEl>
                                          <p:spTgt spid="12"/>
                                        </p:tgtEl>
                                        <p:attrNameLst>
                                          <p:attrName>ppt_x</p:attrName>
                                          <p:attrName>ppt_y</p:attrName>
                                        </p:attrNameLst>
                                      </p:cBhvr>
                                      <p:rCtr x="-5295" y="14815"/>
                                    </p:animMotion>
                                  </p:childTnLst>
                                </p:cTn>
                              </p:par>
                              <p:par>
                                <p:cTn id="33" presetID="1" presetClass="entr" presetSubtype="0"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100"/>
                                  </p:stCondLst>
                                  <p:childTnLst>
                                    <p:animMotion origin="layout" path="M 3.98985E-6 3.7037E-6 L -0.14818 0.12268 " pathEditMode="relative" rAng="0" ptsTypes="AA">
                                      <p:cBhvr>
                                        <p:cTn id="36" dur="500" spd="-100000" fill="hold"/>
                                        <p:tgtEl>
                                          <p:spTgt spid="9"/>
                                        </p:tgtEl>
                                        <p:attrNameLst>
                                          <p:attrName>ppt_x</p:attrName>
                                          <p:attrName>ppt_y</p:attrName>
                                        </p:attrNameLst>
                                      </p:cBhvr>
                                      <p:rCtr x="-7415" y="6134"/>
                                    </p:animMotion>
                                  </p:childTnLst>
                                </p:cTn>
                              </p:par>
                              <p:par>
                                <p:cTn id="37" presetID="1"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childTnLst>
                                </p:cTn>
                              </p:par>
                              <p:par>
                                <p:cTn id="39" presetID="56" presetClass="path" presetSubtype="0" accel="50000" decel="50000" fill="hold" grpId="1" nodeType="withEffect">
                                  <p:stCondLst>
                                    <p:cond delay="200"/>
                                  </p:stCondLst>
                                  <p:childTnLst>
                                    <p:animMotion origin="layout" path="M 3.98985E-6 3.7037E-6 L -0.14818 -0.08982 " pathEditMode="relative" rAng="0" ptsTypes="AA">
                                      <p:cBhvr>
                                        <p:cTn id="40" dur="500" spd="-100000" fill="hold"/>
                                        <p:tgtEl>
                                          <p:spTgt spid="17"/>
                                        </p:tgtEl>
                                        <p:attrNameLst>
                                          <p:attrName>ppt_x</p:attrName>
                                          <p:attrName>ppt_y</p:attrName>
                                        </p:attrNameLst>
                                      </p:cBhvr>
                                      <p:rCtr x="-7415" y="-4491"/>
                                    </p:animMotion>
                                  </p:childTnLst>
                                </p:cTn>
                              </p:par>
                              <p:par>
                                <p:cTn id="41" presetID="1" presetClass="entr" presetSubtype="0"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childTnLst>
                                </p:cTn>
                              </p:par>
                              <p:par>
                                <p:cTn id="43" presetID="56" presetClass="path" presetSubtype="0" accel="50000" decel="50000" fill="hold" grpId="1" nodeType="withEffect">
                                  <p:stCondLst>
                                    <p:cond delay="300"/>
                                  </p:stCondLst>
                                  <p:childTnLst>
                                    <p:animMotion origin="layout" path="M 3.16248E-6 1.11111E-6 L -0.1059 -0.26366 " pathEditMode="relative" rAng="0" ptsTypes="AA">
                                      <p:cBhvr>
                                        <p:cTn id="44" dur="500" spd="-100000" fill="hold"/>
                                        <p:tgtEl>
                                          <p:spTgt spid="23"/>
                                        </p:tgtEl>
                                        <p:attrNameLst>
                                          <p:attrName>ppt_x</p:attrName>
                                          <p:attrName>ppt_y</p:attrName>
                                        </p:attrNameLst>
                                      </p:cBhvr>
                                      <p:rCtr x="-5295" y="-13194"/>
                                    </p:animMotion>
                                  </p:childTnLst>
                                </p:cTn>
                              </p:par>
                            </p:childTnLst>
                          </p:cTn>
                        </p:par>
                        <p:par>
                          <p:cTn id="45" fill="hold">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300" fill="hold"/>
                                        <p:tgtEl>
                                          <p:spTgt spid="2"/>
                                        </p:tgtEl>
                                        <p:attrNameLst>
                                          <p:attrName>ppt_w</p:attrName>
                                        </p:attrNameLst>
                                      </p:cBhvr>
                                      <p:tavLst>
                                        <p:tav tm="0">
                                          <p:val>
                                            <p:fltVal val="0"/>
                                          </p:val>
                                        </p:tav>
                                        <p:tav tm="100000">
                                          <p:val>
                                            <p:strVal val="#ppt_w"/>
                                          </p:val>
                                        </p:tav>
                                      </p:tavLst>
                                    </p:anim>
                                    <p:anim calcmode="lin" valueType="num">
                                      <p:cBhvr>
                                        <p:cTn id="49" dur="300" fill="hold"/>
                                        <p:tgtEl>
                                          <p:spTgt spid="2"/>
                                        </p:tgtEl>
                                        <p:attrNameLst>
                                          <p:attrName>ppt_h</p:attrName>
                                        </p:attrNameLst>
                                      </p:cBhvr>
                                      <p:tavLst>
                                        <p:tav tm="0">
                                          <p:val>
                                            <p:fltVal val="0"/>
                                          </p:val>
                                        </p:tav>
                                        <p:tav tm="100000">
                                          <p:val>
                                            <p:strVal val="#ppt_h"/>
                                          </p:val>
                                        </p:tav>
                                      </p:tavLst>
                                    </p:anim>
                                    <p:anim calcmode="lin" valueType="num">
                                      <p:cBhvr>
                                        <p:cTn id="50" dur="300" fill="hold"/>
                                        <p:tgtEl>
                                          <p:spTgt spid="2"/>
                                        </p:tgtEl>
                                        <p:attrNameLst>
                                          <p:attrName>style.rotation</p:attrName>
                                        </p:attrNameLst>
                                      </p:cBhvr>
                                      <p:tavLst>
                                        <p:tav tm="0">
                                          <p:val>
                                            <p:fltVal val="90"/>
                                          </p:val>
                                        </p:tav>
                                        <p:tav tm="100000">
                                          <p:val>
                                            <p:fltVal val="0"/>
                                          </p:val>
                                        </p:tav>
                                      </p:tavLst>
                                    </p:anim>
                                    <p:animEffect transition="in" filter="fade">
                                      <p:cBhvr>
                                        <p:cTn id="51" dur="300"/>
                                        <p:tgtEl>
                                          <p:spTgt spid="2"/>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300" fill="hold"/>
                                        <p:tgtEl>
                                          <p:spTgt spid="36"/>
                                        </p:tgtEl>
                                        <p:attrNameLst>
                                          <p:attrName>ppt_w</p:attrName>
                                        </p:attrNameLst>
                                      </p:cBhvr>
                                      <p:tavLst>
                                        <p:tav tm="0">
                                          <p:val>
                                            <p:fltVal val="0"/>
                                          </p:val>
                                        </p:tav>
                                        <p:tav tm="100000">
                                          <p:val>
                                            <p:strVal val="#ppt_w"/>
                                          </p:val>
                                        </p:tav>
                                      </p:tavLst>
                                    </p:anim>
                                    <p:anim calcmode="lin" valueType="num">
                                      <p:cBhvr>
                                        <p:cTn id="60" dur="300" fill="hold"/>
                                        <p:tgtEl>
                                          <p:spTgt spid="36"/>
                                        </p:tgtEl>
                                        <p:attrNameLst>
                                          <p:attrName>ppt_h</p:attrName>
                                        </p:attrNameLst>
                                      </p:cBhvr>
                                      <p:tavLst>
                                        <p:tav tm="0">
                                          <p:val>
                                            <p:fltVal val="0"/>
                                          </p:val>
                                        </p:tav>
                                        <p:tav tm="100000">
                                          <p:val>
                                            <p:strVal val="#ppt_h"/>
                                          </p:val>
                                        </p:tav>
                                      </p:tavLst>
                                    </p:anim>
                                    <p:anim calcmode="lin" valueType="num">
                                      <p:cBhvr>
                                        <p:cTn id="61" dur="300" fill="hold"/>
                                        <p:tgtEl>
                                          <p:spTgt spid="36"/>
                                        </p:tgtEl>
                                        <p:attrNameLst>
                                          <p:attrName>style.rotation</p:attrName>
                                        </p:attrNameLst>
                                      </p:cBhvr>
                                      <p:tavLst>
                                        <p:tav tm="0">
                                          <p:val>
                                            <p:fltVal val="90"/>
                                          </p:val>
                                        </p:tav>
                                        <p:tav tm="100000">
                                          <p:val>
                                            <p:fltVal val="0"/>
                                          </p:val>
                                        </p:tav>
                                      </p:tavLst>
                                    </p:anim>
                                    <p:animEffect transition="in" filter="fade">
                                      <p:cBhvr>
                                        <p:cTn id="62" dur="300"/>
                                        <p:tgtEl>
                                          <p:spTgt spid="36"/>
                                        </p:tgtEl>
                                      </p:cBhvr>
                                    </p:animEffect>
                                  </p:childTnLst>
                                </p:cTn>
                              </p:par>
                            </p:childTnLst>
                          </p:cTn>
                        </p:par>
                        <p:par>
                          <p:cTn id="63" fill="hold">
                            <p:stCondLst>
                              <p:cond delay="3900"/>
                            </p:stCondLst>
                            <p:childTnLst>
                              <p:par>
                                <p:cTn id="64" presetID="22" presetClass="entr" presetSubtype="8"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par>
                          <p:cTn id="67" fill="hold">
                            <p:stCondLst>
                              <p:cond delay="4400"/>
                            </p:stCondLst>
                            <p:childTnLst>
                              <p:par>
                                <p:cTn id="68" presetID="3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300" fill="hold"/>
                                        <p:tgtEl>
                                          <p:spTgt spid="37"/>
                                        </p:tgtEl>
                                        <p:attrNameLst>
                                          <p:attrName>ppt_w</p:attrName>
                                        </p:attrNameLst>
                                      </p:cBhvr>
                                      <p:tavLst>
                                        <p:tav tm="0">
                                          <p:val>
                                            <p:fltVal val="0"/>
                                          </p:val>
                                        </p:tav>
                                        <p:tav tm="100000">
                                          <p:val>
                                            <p:strVal val="#ppt_w"/>
                                          </p:val>
                                        </p:tav>
                                      </p:tavLst>
                                    </p:anim>
                                    <p:anim calcmode="lin" valueType="num">
                                      <p:cBhvr>
                                        <p:cTn id="71" dur="300" fill="hold"/>
                                        <p:tgtEl>
                                          <p:spTgt spid="37"/>
                                        </p:tgtEl>
                                        <p:attrNameLst>
                                          <p:attrName>ppt_h</p:attrName>
                                        </p:attrNameLst>
                                      </p:cBhvr>
                                      <p:tavLst>
                                        <p:tav tm="0">
                                          <p:val>
                                            <p:fltVal val="0"/>
                                          </p:val>
                                        </p:tav>
                                        <p:tav tm="100000">
                                          <p:val>
                                            <p:strVal val="#ppt_h"/>
                                          </p:val>
                                        </p:tav>
                                      </p:tavLst>
                                    </p:anim>
                                    <p:anim calcmode="lin" valueType="num">
                                      <p:cBhvr>
                                        <p:cTn id="72" dur="300" fill="hold"/>
                                        <p:tgtEl>
                                          <p:spTgt spid="37"/>
                                        </p:tgtEl>
                                        <p:attrNameLst>
                                          <p:attrName>style.rotation</p:attrName>
                                        </p:attrNameLst>
                                      </p:cBhvr>
                                      <p:tavLst>
                                        <p:tav tm="0">
                                          <p:val>
                                            <p:fltVal val="90"/>
                                          </p:val>
                                        </p:tav>
                                        <p:tav tm="100000">
                                          <p:val>
                                            <p:fltVal val="0"/>
                                          </p:val>
                                        </p:tav>
                                      </p:tavLst>
                                    </p:anim>
                                    <p:animEffect transition="in" filter="fade">
                                      <p:cBhvr>
                                        <p:cTn id="73" dur="300"/>
                                        <p:tgtEl>
                                          <p:spTgt spid="37"/>
                                        </p:tgtEl>
                                      </p:cBhvr>
                                    </p:animEffec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5200"/>
                            </p:stCondLst>
                            <p:childTnLst>
                              <p:par>
                                <p:cTn id="79" presetID="31"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300" fill="hold"/>
                                        <p:tgtEl>
                                          <p:spTgt spid="38"/>
                                        </p:tgtEl>
                                        <p:attrNameLst>
                                          <p:attrName>ppt_w</p:attrName>
                                        </p:attrNameLst>
                                      </p:cBhvr>
                                      <p:tavLst>
                                        <p:tav tm="0">
                                          <p:val>
                                            <p:fltVal val="0"/>
                                          </p:val>
                                        </p:tav>
                                        <p:tav tm="100000">
                                          <p:val>
                                            <p:strVal val="#ppt_w"/>
                                          </p:val>
                                        </p:tav>
                                      </p:tavLst>
                                    </p:anim>
                                    <p:anim calcmode="lin" valueType="num">
                                      <p:cBhvr>
                                        <p:cTn id="82" dur="300" fill="hold"/>
                                        <p:tgtEl>
                                          <p:spTgt spid="38"/>
                                        </p:tgtEl>
                                        <p:attrNameLst>
                                          <p:attrName>ppt_h</p:attrName>
                                        </p:attrNameLst>
                                      </p:cBhvr>
                                      <p:tavLst>
                                        <p:tav tm="0">
                                          <p:val>
                                            <p:fltVal val="0"/>
                                          </p:val>
                                        </p:tav>
                                        <p:tav tm="100000">
                                          <p:val>
                                            <p:strVal val="#ppt_h"/>
                                          </p:val>
                                        </p:tav>
                                      </p:tavLst>
                                    </p:anim>
                                    <p:anim calcmode="lin" valueType="num">
                                      <p:cBhvr>
                                        <p:cTn id="83" dur="300" fill="hold"/>
                                        <p:tgtEl>
                                          <p:spTgt spid="38"/>
                                        </p:tgtEl>
                                        <p:attrNameLst>
                                          <p:attrName>style.rotation</p:attrName>
                                        </p:attrNameLst>
                                      </p:cBhvr>
                                      <p:tavLst>
                                        <p:tav tm="0">
                                          <p:val>
                                            <p:fltVal val="90"/>
                                          </p:val>
                                        </p:tav>
                                        <p:tav tm="100000">
                                          <p:val>
                                            <p:fltVal val="0"/>
                                          </p:val>
                                        </p:tav>
                                      </p:tavLst>
                                    </p:anim>
                                    <p:animEffect transition="in" filter="fade">
                                      <p:cBhvr>
                                        <p:cTn id="84" dur="300"/>
                                        <p:tgtEl>
                                          <p:spTgt spid="38"/>
                                        </p:tgtEl>
                                      </p:cBhvr>
                                    </p:animEffect>
                                  </p:childTnLst>
                                </p:cTn>
                              </p:par>
                            </p:childTnLst>
                          </p:cTn>
                        </p:par>
                        <p:par>
                          <p:cTn id="85" fill="hold">
                            <p:stCondLst>
                              <p:cond delay="55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3" grpId="0" animBg="1"/>
      <p:bldP spid="23" grpId="1" animBg="1"/>
      <p:bldP spid="28" grpId="0"/>
      <p:bldP spid="30" grpId="0"/>
      <p:bldP spid="32" grpId="0"/>
      <p:bldP spid="34" grpId="0"/>
      <p:bldP spid="2" grpId="0"/>
      <p:bldP spid="36" grpId="0"/>
      <p:bldP spid="37" grpId="0"/>
      <p:bldP spid="38" grpId="0"/>
      <p:bldP spid="39" grpId="0" animBg="1" autoUpdateAnimBg="0"/>
      <p:bldP spid="41" grpId="0" animBg="1"/>
      <p:bldP spid="41" grpId="1" animBg="1"/>
      <p:bldP spid="42" grpId="0" animBg="1"/>
      <p:bldP spid="4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057821" y="1412776"/>
            <a:ext cx="9937104" cy="41044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4493538" cy="523220"/>
          </a:xfrm>
          <a:prstGeom prst="rect">
            <a:avLst/>
          </a:prstGeom>
          <a:noFill/>
        </p:spPr>
        <p:txBody>
          <a:bodyPr wrap="none" rtlCol="0">
            <a:spAutoFit/>
          </a:bodyPr>
          <a:lstStyle/>
          <a:p>
            <a:r>
              <a:rPr lang="zh-CN" altLang="en-US" sz="2800" b="1" dirty="0">
                <a:solidFill>
                  <a:schemeClr val="accent4"/>
                </a:solidFill>
                <a:latin typeface="+mj-ea"/>
                <a:ea typeface="+mj-ea"/>
              </a:rPr>
              <a:t>一、加强局领导班子的监督</a:t>
            </a:r>
          </a:p>
        </p:txBody>
      </p:sp>
      <p:sp>
        <p:nvSpPr>
          <p:cNvPr id="2" name="矩形 1"/>
          <p:cNvSpPr/>
          <p:nvPr/>
        </p:nvSpPr>
        <p:spPr>
          <a:xfrm>
            <a:off x="1438163"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sp>
        <p:nvSpPr>
          <p:cNvPr id="4" name="矩形 3"/>
          <p:cNvSpPr/>
          <p:nvPr/>
        </p:nvSpPr>
        <p:spPr bwMode="auto">
          <a:xfrm>
            <a:off x="5392695" y="1686910"/>
            <a:ext cx="5369704" cy="364946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矩形 8"/>
          <p:cNvSpPr/>
          <p:nvPr/>
        </p:nvSpPr>
        <p:spPr bwMode="auto">
          <a:xfrm>
            <a:off x="5545095" y="1839310"/>
            <a:ext cx="5080864" cy="3364631"/>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296095096"/>
      </p:ext>
    </p:extLst>
  </p:cSld>
  <p:clrMapOvr>
    <a:masterClrMapping/>
  </p:clrMapOvr>
  <p:transition spd="slow" advTm="465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4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194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2940"/>
                            </p:stCondLst>
                            <p:childTnLst>
                              <p:par>
                                <p:cTn id="34" presetID="14"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500"/>
                                        <p:tgtEl>
                                          <p:spTgt spid="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2" grpId="0"/>
      <p:bldP spid="4"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a:solidFill>
                  <a:schemeClr val="accent4"/>
                </a:solidFill>
                <a:latin typeface="+mj-ea"/>
                <a:ea typeface="+mj-ea"/>
              </a:rPr>
              <a:t>二、加强对效能工作的监督检查</a:t>
            </a:r>
          </a:p>
        </p:txBody>
      </p:sp>
      <p:sp>
        <p:nvSpPr>
          <p:cNvPr id="2" name="圆角矩形 1"/>
          <p:cNvSpPr/>
          <p:nvPr/>
        </p:nvSpPr>
        <p:spPr bwMode="auto">
          <a:xfrm>
            <a:off x="958859" y="2282405"/>
            <a:ext cx="3136049" cy="3096344"/>
          </a:xfrm>
          <a:prstGeom prst="roundRect">
            <a:avLst>
              <a:gd name="adj" fmla="val 3936"/>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 name="矩形 13"/>
          <p:cNvSpPr/>
          <p:nvPr/>
        </p:nvSpPr>
        <p:spPr>
          <a:xfrm>
            <a:off x="1182696" y="2707192"/>
            <a:ext cx="2639293" cy="2246769"/>
          </a:xfrm>
          <a:prstGeom prst="rect">
            <a:avLst/>
          </a:prstGeom>
          <a:noFill/>
        </p:spPr>
        <p:txBody>
          <a:bodyPr wrap="square" rtlCol="0">
            <a:spAutoFit/>
          </a:bodyPr>
          <a:lstStyle/>
          <a:p>
            <a:pPr algn="just"/>
            <a:r>
              <a:rPr lang="zh-CN" altLang="en-US" sz="2000" dirty="0">
                <a:solidFill>
                  <a:schemeClr val="accent2"/>
                </a:solidFill>
                <a:latin typeface="+mn-ea"/>
                <a:ea typeface="+mn-ea"/>
              </a:rPr>
              <a:t>把效能考核同党风廉政责任制考核及干部年终考核紧密结合，将效能建设工作的落实情况作为个人工作绩效和评先选优的重要依据。</a:t>
            </a:r>
          </a:p>
        </p:txBody>
      </p:sp>
      <p:sp>
        <p:nvSpPr>
          <p:cNvPr id="15" name="Freeform 14"/>
          <p:cNvSpPr>
            <a:spLocks/>
          </p:cNvSpPr>
          <p:nvPr/>
        </p:nvSpPr>
        <p:spPr bwMode="auto">
          <a:xfrm>
            <a:off x="4257388" y="1484784"/>
            <a:ext cx="1095623" cy="430341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圆角矩形 15"/>
          <p:cNvSpPr/>
          <p:nvPr/>
        </p:nvSpPr>
        <p:spPr bwMode="auto">
          <a:xfrm>
            <a:off x="5594325" y="980727"/>
            <a:ext cx="5472608" cy="2503451"/>
          </a:xfrm>
          <a:prstGeom prst="roundRect">
            <a:avLst>
              <a:gd name="adj" fmla="val 3936"/>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7" name="矩形 16"/>
          <p:cNvSpPr/>
          <p:nvPr/>
        </p:nvSpPr>
        <p:spPr>
          <a:xfrm>
            <a:off x="5845355" y="1159020"/>
            <a:ext cx="4970548" cy="2246769"/>
          </a:xfrm>
          <a:prstGeom prst="rect">
            <a:avLst/>
          </a:prstGeom>
          <a:noFill/>
        </p:spPr>
        <p:txBody>
          <a:bodyPr wrap="square" rtlCol="0">
            <a:spAutoFit/>
          </a:bodyPr>
          <a:lstStyle/>
          <a:p>
            <a:pPr algn="just"/>
            <a:r>
              <a:rPr lang="zh-CN" altLang="en-US" sz="2000" b="1" dirty="0">
                <a:solidFill>
                  <a:schemeClr val="accent2"/>
                </a:solidFill>
                <a:latin typeface="+mn-ea"/>
                <a:ea typeface="+mn-ea"/>
              </a:rPr>
              <a:t>一是加强作风纪律督查。</a:t>
            </a:r>
            <a:r>
              <a:rPr lang="zh-CN" altLang="en-US" sz="2000" dirty="0">
                <a:solidFill>
                  <a:schemeClr val="accent2"/>
                </a:solidFill>
                <a:latin typeface="+mn-ea"/>
                <a:ea typeface="+mn-ea"/>
              </a:rPr>
              <a:t>按照“在岗、在位、在状态”的要求，由局办公室不定期对各科室人员的在岗情况、业务办理情况、日常的规范执法、及廉洁自律等情况进行检查，及时纠正了各种不良行为，对违反工作纪律的</a:t>
            </a:r>
            <a:r>
              <a:rPr lang="en-US" altLang="zh-CN" sz="2000" dirty="0">
                <a:solidFill>
                  <a:schemeClr val="accent2"/>
                </a:solidFill>
                <a:latin typeface="+mn-ea"/>
                <a:ea typeface="+mn-ea"/>
              </a:rPr>
              <a:t>5</a:t>
            </a:r>
            <a:r>
              <a:rPr lang="zh-CN" altLang="en-US" sz="2000" dirty="0">
                <a:solidFill>
                  <a:schemeClr val="accent2"/>
                </a:solidFill>
                <a:latin typeface="+mn-ea"/>
                <a:ea typeface="+mn-ea"/>
              </a:rPr>
              <a:t>名工作人员给予告诫处分，提高工作效能。</a:t>
            </a:r>
          </a:p>
        </p:txBody>
      </p:sp>
      <p:sp>
        <p:nvSpPr>
          <p:cNvPr id="18" name="圆角矩形 17"/>
          <p:cNvSpPr/>
          <p:nvPr/>
        </p:nvSpPr>
        <p:spPr bwMode="auto">
          <a:xfrm>
            <a:off x="5594325" y="4292241"/>
            <a:ext cx="5472608" cy="1843553"/>
          </a:xfrm>
          <a:prstGeom prst="roundRect">
            <a:avLst>
              <a:gd name="adj" fmla="val 3936"/>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9" name="矩形 18"/>
          <p:cNvSpPr/>
          <p:nvPr/>
        </p:nvSpPr>
        <p:spPr>
          <a:xfrm>
            <a:off x="5845355" y="4552297"/>
            <a:ext cx="4970548" cy="1323439"/>
          </a:xfrm>
          <a:prstGeom prst="rect">
            <a:avLst/>
          </a:prstGeom>
          <a:noFill/>
        </p:spPr>
        <p:txBody>
          <a:bodyPr wrap="square" rtlCol="0">
            <a:spAutoFit/>
          </a:bodyPr>
          <a:lstStyle/>
          <a:p>
            <a:pPr algn="just"/>
            <a:r>
              <a:rPr lang="zh-CN" altLang="en-US" sz="2000" b="1" dirty="0">
                <a:solidFill>
                  <a:schemeClr val="accent2"/>
                </a:solidFill>
                <a:latin typeface="+mn-ea"/>
                <a:ea typeface="+mn-ea"/>
              </a:rPr>
              <a:t>二是加强重点工作的监督。</a:t>
            </a:r>
            <a:r>
              <a:rPr lang="zh-CN" altLang="en-US" sz="2000" dirty="0">
                <a:solidFill>
                  <a:schemeClr val="accent2"/>
                </a:solidFill>
                <a:latin typeface="+mn-ea"/>
                <a:ea typeface="+mn-ea"/>
              </a:rPr>
              <a:t>严格执行督查通报制，全面了解工程进展情况和存在的问题，总结好的经验和做法，督促整改存在的问题，确保项目顺利推进。</a:t>
            </a:r>
          </a:p>
        </p:txBody>
      </p:sp>
    </p:spTree>
    <p:custDataLst>
      <p:tags r:id="rId1"/>
    </p:custDataLst>
    <p:extLst>
      <p:ext uri="{BB962C8B-B14F-4D97-AF65-F5344CB8AC3E}">
        <p14:creationId xmlns:p14="http://schemas.microsoft.com/office/powerpoint/2010/main" val="1217057290"/>
      </p:ext>
    </p:extLst>
  </p:cSld>
  <p:clrMapOvr>
    <a:masterClrMapping/>
  </p:clrMapOvr>
  <p:transition spd="slow" advTm="636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520"/>
                            </p:stCondLst>
                            <p:childTnLst>
                              <p:par>
                                <p:cTn id="35" presetID="16" presetClass="entr" presetSubtype="4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par>
                          <p:cTn id="38" fill="hold">
                            <p:stCondLst>
                              <p:cond delay="302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90"/>
                                          </p:val>
                                        </p:tav>
                                        <p:tav tm="100000">
                                          <p:val>
                                            <p:fltVal val="0"/>
                                          </p:val>
                                        </p:tav>
                                      </p:tavLst>
                                    </p:anim>
                                    <p:animEffect transition="in" filter="fade">
                                      <p:cBhvr>
                                        <p:cTn id="52" dur="5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 calcmode="lin" valueType="num">
                                      <p:cBhvr>
                                        <p:cTn id="57" dur="500" fill="hold"/>
                                        <p:tgtEl>
                                          <p:spTgt spid="19"/>
                                        </p:tgtEl>
                                        <p:attrNameLst>
                                          <p:attrName>style.rotation</p:attrName>
                                        </p:attrNameLst>
                                      </p:cBhvr>
                                      <p:tavLst>
                                        <p:tav tm="0">
                                          <p:val>
                                            <p:fltVal val="90"/>
                                          </p:val>
                                        </p:tav>
                                        <p:tav tm="100000">
                                          <p:val>
                                            <p:fltVal val="0"/>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animBg="1"/>
      <p:bldP spid="14" grpId="0"/>
      <p:bldP spid="15" grpId="0" animBg="1"/>
      <p:bldP spid="16" grpId="0" animBg="1"/>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895178" y="1484784"/>
            <a:ext cx="3888432" cy="446449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570756" cy="523220"/>
          </a:xfrm>
          <a:prstGeom prst="rect">
            <a:avLst/>
          </a:prstGeom>
          <a:noFill/>
        </p:spPr>
        <p:txBody>
          <a:bodyPr wrap="none" rtlCol="0">
            <a:spAutoFit/>
          </a:bodyPr>
          <a:lstStyle/>
          <a:p>
            <a:r>
              <a:rPr lang="zh-CN" altLang="en-US" sz="2800" b="1" dirty="0">
                <a:solidFill>
                  <a:schemeClr val="accent4"/>
                </a:solidFill>
                <a:latin typeface="+mj-ea"/>
                <a:ea typeface="+mj-ea"/>
              </a:rPr>
              <a:t>三、加强执法监督，严格依法行政</a:t>
            </a:r>
          </a:p>
        </p:txBody>
      </p:sp>
      <p:sp>
        <p:nvSpPr>
          <p:cNvPr id="5" name="矩形 4"/>
          <p:cNvSpPr/>
          <p:nvPr/>
        </p:nvSpPr>
        <p:spPr>
          <a:xfrm>
            <a:off x="7111202"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pic>
        <p:nvPicPr>
          <p:cNvPr id="9218" name="Picture 2" descr="E:\我的文档\Fl2013010718462953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140" y="1482399"/>
            <a:ext cx="5457825" cy="360997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234140" y="5203940"/>
            <a:ext cx="5457825" cy="745339"/>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98965504"/>
      </p:ext>
    </p:extLst>
  </p:cSld>
  <p:clrMapOvr>
    <a:masterClrMapping/>
  </p:clrMapOvr>
  <p:transition spd="slow" advTm="4353">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60"/>
                            </p:stCondLst>
                            <p:childTnLst>
                              <p:par>
                                <p:cTn id="24" presetID="22" presetClass="entr" presetSubtype="4" fill="hold" nodeType="after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wipe(down)">
                                      <p:cBhvr>
                                        <p:cTn id="26" dur="500"/>
                                        <p:tgtEl>
                                          <p:spTgt spid="92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2060"/>
                            </p:stCondLst>
                            <p:childTnLst>
                              <p:par>
                                <p:cTn id="34" presetID="31"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p:bldP spid="5"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4" name="矩形 3"/>
          <p:cNvSpPr/>
          <p:nvPr/>
        </p:nvSpPr>
        <p:spPr bwMode="auto">
          <a:xfrm>
            <a:off x="1669888" y="1741103"/>
            <a:ext cx="8856984" cy="4104456"/>
          </a:xfrm>
          <a:prstGeom prst="rect">
            <a:avLst/>
          </a:prstGeom>
          <a:solidFill>
            <a:srgbClr val="F8F8F8"/>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1" name="矩形 40"/>
          <p:cNvSpPr/>
          <p:nvPr/>
        </p:nvSpPr>
        <p:spPr bwMode="auto">
          <a:xfrm>
            <a:off x="1669888" y="993229"/>
            <a:ext cx="8856984" cy="677916"/>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TextBox 6"/>
          <p:cNvSpPr txBox="1"/>
          <p:nvPr/>
        </p:nvSpPr>
        <p:spPr>
          <a:xfrm>
            <a:off x="2209949" y="1044025"/>
            <a:ext cx="1368152" cy="584775"/>
          </a:xfrm>
          <a:prstGeom prst="rect">
            <a:avLst/>
          </a:prstGeom>
          <a:noFill/>
        </p:spPr>
        <p:txBody>
          <a:bodyPr wrap="square" rtlCol="0">
            <a:spAutoFit/>
          </a:bodyPr>
          <a:lstStyle/>
          <a:p>
            <a:r>
              <a:rPr lang="zh-CN" altLang="en-US" sz="3200" b="1" dirty="0">
                <a:solidFill>
                  <a:schemeClr val="accent2"/>
                </a:solidFill>
                <a:latin typeface="+mn-ea"/>
                <a:ea typeface="+mn-ea"/>
              </a:rPr>
              <a:t>前   言</a:t>
            </a:r>
          </a:p>
        </p:txBody>
      </p:sp>
      <p:sp>
        <p:nvSpPr>
          <p:cNvPr id="14" name="TextBox 13"/>
          <p:cNvSpPr txBox="1"/>
          <p:nvPr/>
        </p:nvSpPr>
        <p:spPr>
          <a:xfrm>
            <a:off x="2065933" y="2060848"/>
            <a:ext cx="7920880" cy="3139321"/>
          </a:xfrm>
          <a:prstGeom prst="rect">
            <a:avLst/>
          </a:prstGeom>
          <a:noFill/>
        </p:spPr>
        <p:txBody>
          <a:bodyPr wrap="square" rtlCol="0">
            <a:spAutoFit/>
          </a:bodyPr>
          <a:lstStyle/>
          <a:p>
            <a:pPr algn="just">
              <a:lnSpc>
                <a:spcPct val="150000"/>
              </a:lnSpc>
            </a:pPr>
            <a:r>
              <a:rPr lang="en-US" altLang="zh-CN" sz="2200" dirty="0">
                <a:solidFill>
                  <a:schemeClr val="bg1"/>
                </a:solidFill>
                <a:latin typeface="+mj-ea"/>
                <a:ea typeface="+mj-ea"/>
              </a:rPr>
              <a:t>2015</a:t>
            </a:r>
            <a:r>
              <a:rPr lang="zh-CN" altLang="en-US" sz="2200" dirty="0">
                <a:solidFill>
                  <a:schemeClr val="bg1"/>
                </a:solidFill>
                <a:latin typeface="+mj-ea"/>
                <a:ea typeface="+mj-ea"/>
              </a:rPr>
              <a:t>年党风廉政建设工作在上级党委的正确领导下，在上级纪委的指导下，以十八精神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44" name="Freeform 10"/>
          <p:cNvSpPr>
            <a:spLocks noEditPoints="1"/>
          </p:cNvSpPr>
          <p:nvPr/>
        </p:nvSpPr>
        <p:spPr bwMode="auto">
          <a:xfrm>
            <a:off x="1854657" y="1176868"/>
            <a:ext cx="317500" cy="319087"/>
          </a:xfrm>
          <a:custGeom>
            <a:avLst/>
            <a:gdLst>
              <a:gd name="T0" fmla="*/ 221 w 442"/>
              <a:gd name="T1" fmla="*/ 0 h 442"/>
              <a:gd name="T2" fmla="*/ 442 w 442"/>
              <a:gd name="T3" fmla="*/ 221 h 442"/>
              <a:gd name="T4" fmla="*/ 221 w 442"/>
              <a:gd name="T5" fmla="*/ 442 h 442"/>
              <a:gd name="T6" fmla="*/ 0 w 442"/>
              <a:gd name="T7" fmla="*/ 221 h 442"/>
              <a:gd name="T8" fmla="*/ 221 w 442"/>
              <a:gd name="T9" fmla="*/ 0 h 442"/>
              <a:gd name="T10" fmla="*/ 221 w 442"/>
              <a:gd name="T11" fmla="*/ 45 h 442"/>
              <a:gd name="T12" fmla="*/ 398 w 442"/>
              <a:gd name="T13" fmla="*/ 221 h 442"/>
              <a:gd name="T14" fmla="*/ 221 w 442"/>
              <a:gd name="T15" fmla="*/ 398 h 442"/>
              <a:gd name="T16" fmla="*/ 44 w 442"/>
              <a:gd name="T17" fmla="*/ 221 h 442"/>
              <a:gd name="T18" fmla="*/ 221 w 442"/>
              <a:gd name="T19" fmla="*/ 45 h 442"/>
              <a:gd name="T20" fmla="*/ 366 w 442"/>
              <a:gd name="T21" fmla="*/ 230 h 442"/>
              <a:gd name="T22" fmla="*/ 257 w 442"/>
              <a:gd name="T23" fmla="*/ 293 h 442"/>
              <a:gd name="T24" fmla="*/ 147 w 442"/>
              <a:gd name="T25" fmla="*/ 356 h 442"/>
              <a:gd name="T26" fmla="*/ 147 w 442"/>
              <a:gd name="T27" fmla="*/ 230 h 442"/>
              <a:gd name="T28" fmla="*/ 147 w 442"/>
              <a:gd name="T29" fmla="*/ 104 h 442"/>
              <a:gd name="T30" fmla="*/ 257 w 442"/>
              <a:gd name="T31" fmla="*/ 167 h 442"/>
              <a:gd name="T32" fmla="*/ 366 w 442"/>
              <a:gd name="T33"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68303567"/>
      </p:ext>
    </p:extLst>
  </p:cSld>
  <p:clrMapOvr>
    <a:masterClrMapping/>
  </p:clrMapOvr>
  <p:transition spd="slow" advTm="578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0000">
                                          <p:cBhvr additive="base">
                                            <p:cTn id="22" dur="4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400" fill="hold"/>
                                            <p:tgtEl>
                                              <p:spTgt spid="44"/>
                                            </p:tgtEl>
                                            <p:attrNameLst>
                                              <p:attrName>ppt_x</p:attrName>
                                            </p:attrNameLst>
                                          </p:cBhvr>
                                          <p:tavLst>
                                            <p:tav tm="0">
                                              <p:val>
                                                <p:strVal val="0-#ppt_w/2"/>
                                              </p:val>
                                            </p:tav>
                                            <p:tav tm="100000">
                                              <p:val>
                                                <p:strVal val="#ppt_x"/>
                                              </p:val>
                                            </p:tav>
                                          </p:tavLst>
                                        </p:anim>
                                        <p:anim calcmode="lin" valueType="num">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7007046" cy="523220"/>
          </a:xfrm>
          <a:prstGeom prst="rect">
            <a:avLst/>
          </a:prstGeom>
          <a:noFill/>
        </p:spPr>
        <p:txBody>
          <a:bodyPr wrap="none" rtlCol="0">
            <a:spAutoFit/>
          </a:bodyPr>
          <a:lstStyle/>
          <a:p>
            <a:r>
              <a:rPr lang="zh-CN" altLang="en-US" sz="2800" b="1" dirty="0">
                <a:solidFill>
                  <a:schemeClr val="accent4"/>
                </a:solidFill>
                <a:latin typeface="+mj-ea"/>
                <a:ea typeface="+mj-ea"/>
              </a:rPr>
              <a:t>四、深入推进党务公开，确保权力阳光运行</a:t>
            </a:r>
          </a:p>
        </p:txBody>
      </p:sp>
      <p:sp>
        <p:nvSpPr>
          <p:cNvPr id="12" name="Freeform 5"/>
          <p:cNvSpPr>
            <a:spLocks/>
          </p:cNvSpPr>
          <p:nvPr/>
        </p:nvSpPr>
        <p:spPr bwMode="auto">
          <a:xfrm>
            <a:off x="4359308" y="1010493"/>
            <a:ext cx="3372994"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633412" y="1010495"/>
            <a:ext cx="3375077" cy="4825950"/>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8083122" y="1010493"/>
            <a:ext cx="3370913"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3868203" y="3008312"/>
            <a:ext cx="631825" cy="636588"/>
            <a:chOff x="3041651" y="3326606"/>
            <a:chExt cx="631825" cy="636588"/>
          </a:xfrm>
        </p:grpSpPr>
        <p:sp>
          <p:nvSpPr>
            <p:cNvPr id="16"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7570323" y="3008312"/>
            <a:ext cx="633413" cy="636588"/>
            <a:chOff x="5867401" y="3326606"/>
            <a:chExt cx="633413" cy="636588"/>
          </a:xfrm>
        </p:grpSpPr>
        <p:sp>
          <p:nvSpPr>
            <p:cNvPr id="20"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1855813" y="1180906"/>
            <a:ext cx="930275" cy="938213"/>
            <a:chOff x="1454151" y="1939131"/>
            <a:chExt cx="930275" cy="938213"/>
          </a:xfrm>
        </p:grpSpPr>
        <p:sp>
          <p:nvSpPr>
            <p:cNvPr id="24"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86504" y="2115849"/>
              <a:ext cx="691215" cy="584775"/>
            </a:xfrm>
            <a:prstGeom prst="rect">
              <a:avLst/>
            </a:prstGeom>
            <a:noFill/>
          </p:spPr>
          <p:txBody>
            <a:bodyPr wrap="none" rtlCol="0">
              <a:spAutoFit/>
            </a:bodyPr>
            <a:lstStyle/>
            <a:p>
              <a:r>
                <a:rPr lang="en-US" altLang="zh-CN" sz="3200" b="1" dirty="0">
                  <a:latin typeface="+mn-ea"/>
                  <a:ea typeface="+mn-ea"/>
                </a:rPr>
                <a:t>01</a:t>
              </a:r>
              <a:endParaRPr lang="zh-CN" altLang="en-US" sz="3200" b="1" dirty="0">
                <a:latin typeface="+mn-ea"/>
                <a:ea typeface="+mn-ea"/>
              </a:endParaRPr>
            </a:p>
          </p:txBody>
        </p:sp>
      </p:grpSp>
      <p:sp>
        <p:nvSpPr>
          <p:cNvPr id="26" name="矩形 25"/>
          <p:cNvSpPr/>
          <p:nvPr/>
        </p:nvSpPr>
        <p:spPr>
          <a:xfrm>
            <a:off x="1052825" y="2335579"/>
            <a:ext cx="2484420" cy="2246769"/>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今年我局主动围绕群众最关心、最需要了解的事项及其办理过程予以公开，在“一书两证”办理、干部提拔任用等方面的内容予以全面公开。</a:t>
            </a:r>
          </a:p>
        </p:txBody>
      </p:sp>
      <p:sp>
        <p:nvSpPr>
          <p:cNvPr id="27" name="矩形 26"/>
          <p:cNvSpPr/>
          <p:nvPr/>
        </p:nvSpPr>
        <p:spPr>
          <a:xfrm>
            <a:off x="4728235" y="2335579"/>
            <a:ext cx="2553426" cy="3170099"/>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28" name="矩形 27"/>
          <p:cNvSpPr/>
          <p:nvPr/>
        </p:nvSpPr>
        <p:spPr>
          <a:xfrm>
            <a:off x="8544403" y="2335579"/>
            <a:ext cx="2553682" cy="1631216"/>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同时纪检组加强对“三公经费公开”、会员卡清退工作的监督检查，确保各项工作取得实效。</a:t>
            </a:r>
          </a:p>
        </p:txBody>
      </p:sp>
      <p:grpSp>
        <p:nvGrpSpPr>
          <p:cNvPr id="29" name="组合 28"/>
          <p:cNvGrpSpPr/>
          <p:nvPr/>
        </p:nvGrpSpPr>
        <p:grpSpPr>
          <a:xfrm>
            <a:off x="5580668" y="1180906"/>
            <a:ext cx="930275" cy="938213"/>
            <a:chOff x="4300538" y="1939131"/>
            <a:chExt cx="930275" cy="938213"/>
          </a:xfrm>
        </p:grpSpPr>
        <p:sp>
          <p:nvSpPr>
            <p:cNvPr id="30"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4425238" y="2115849"/>
              <a:ext cx="691215" cy="584775"/>
            </a:xfrm>
            <a:prstGeom prst="rect">
              <a:avLst/>
            </a:prstGeom>
            <a:noFill/>
          </p:spPr>
          <p:txBody>
            <a:bodyPr wrap="none" rtlCol="0">
              <a:spAutoFit/>
            </a:bodyPr>
            <a:lstStyle/>
            <a:p>
              <a:r>
                <a:rPr lang="en-US" altLang="zh-CN" sz="3200" b="1" dirty="0">
                  <a:latin typeface="+mn-ea"/>
                  <a:ea typeface="+mn-ea"/>
                </a:rPr>
                <a:t>02</a:t>
              </a:r>
              <a:endParaRPr lang="zh-CN" altLang="en-US" sz="3200" b="1" dirty="0">
                <a:latin typeface="+mn-ea"/>
                <a:ea typeface="+mn-ea"/>
              </a:endParaRPr>
            </a:p>
          </p:txBody>
        </p:sp>
      </p:grpSp>
      <p:grpSp>
        <p:nvGrpSpPr>
          <p:cNvPr id="32" name="组合 31"/>
          <p:cNvGrpSpPr/>
          <p:nvPr/>
        </p:nvGrpSpPr>
        <p:grpSpPr>
          <a:xfrm>
            <a:off x="9302647" y="1180906"/>
            <a:ext cx="931863" cy="938213"/>
            <a:chOff x="7145339" y="1939131"/>
            <a:chExt cx="931863" cy="938213"/>
          </a:xfrm>
        </p:grpSpPr>
        <p:sp>
          <p:nvSpPr>
            <p:cNvPr id="33"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7263972" y="2115849"/>
              <a:ext cx="691215" cy="584775"/>
            </a:xfrm>
            <a:prstGeom prst="rect">
              <a:avLst/>
            </a:prstGeom>
            <a:noFill/>
          </p:spPr>
          <p:txBody>
            <a:bodyPr wrap="none" rtlCol="0">
              <a:spAutoFit/>
            </a:bodyPr>
            <a:lstStyle/>
            <a:p>
              <a:r>
                <a:rPr lang="en-US" altLang="zh-CN" sz="3200" b="1" dirty="0">
                  <a:latin typeface="+mn-ea"/>
                  <a:ea typeface="+mn-ea"/>
                </a:rPr>
                <a:t>03</a:t>
              </a:r>
              <a:endParaRPr lang="zh-CN" altLang="en-US" sz="3200" b="1" dirty="0">
                <a:latin typeface="+mn-ea"/>
                <a:ea typeface="+mn-ea"/>
              </a:endParaRPr>
            </a:p>
          </p:txBody>
        </p:sp>
      </p:grpSp>
    </p:spTree>
    <p:extLst>
      <p:ext uri="{BB962C8B-B14F-4D97-AF65-F5344CB8AC3E}">
        <p14:creationId xmlns:p14="http://schemas.microsoft.com/office/powerpoint/2010/main" val="4077468536"/>
      </p:ext>
    </p:extLst>
  </p:cSld>
  <p:clrMapOvr>
    <a:masterClrMapping/>
  </p:clrMapOvr>
  <p:transition spd="slow" advTm="6234">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14:presetBounceEnd="4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14:presetBounceEnd="40000">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14:bounceEnd="40000">
                                          <p:cBhvr additive="base">
                                            <p:cTn id="66"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05</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结合组织生活会，筑牢党支部的坚强堡垒</a:t>
            </a:r>
          </a:p>
        </p:txBody>
      </p:sp>
    </p:spTree>
    <p:extLst>
      <p:ext uri="{BB962C8B-B14F-4D97-AF65-F5344CB8AC3E}">
        <p14:creationId xmlns:p14="http://schemas.microsoft.com/office/powerpoint/2010/main" val="1136165304"/>
      </p:ext>
    </p:extLst>
  </p:cSld>
  <p:clrMapOvr>
    <a:masterClrMapping/>
  </p:clrMapOvr>
  <p:transition spd="slow" advTm="629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8"/>
          <p:cNvSpPr>
            <a:spLocks noChangeArrowheads="1"/>
          </p:cNvSpPr>
          <p:nvPr/>
        </p:nvSpPr>
        <p:spPr bwMode="auto">
          <a:xfrm>
            <a:off x="7394525" y="1322628"/>
            <a:ext cx="2016749" cy="2015329"/>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2797892" y="1322628"/>
            <a:ext cx="2016749" cy="2015329"/>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5808531" y="2008607"/>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83"/>
          <p:cNvSpPr>
            <a:spLocks noChangeArrowheads="1"/>
          </p:cNvSpPr>
          <p:nvPr/>
        </p:nvSpPr>
        <p:spPr bwMode="auto">
          <a:xfrm>
            <a:off x="1288918" y="3889106"/>
            <a:ext cx="9670233"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0" name="TextBox 84"/>
          <p:cNvSpPr txBox="1">
            <a:spLocks noChangeArrowheads="1"/>
          </p:cNvSpPr>
          <p:nvPr/>
        </p:nvSpPr>
        <p:spPr bwMode="auto">
          <a:xfrm>
            <a:off x="1528550" y="4056136"/>
            <a:ext cx="92470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rgbClr val="595959"/>
                </a:solidFill>
                <a:latin typeface="微软雅黑" pitchFamily="34" charset="-122"/>
                <a:ea typeface="微软雅黑" pitchFamily="34" charset="-122"/>
                <a:sym typeface="微软雅黑" pitchFamily="34" charset="-122"/>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21" name="Freeform 12"/>
          <p:cNvSpPr>
            <a:spLocks/>
          </p:cNvSpPr>
          <p:nvPr/>
        </p:nvSpPr>
        <p:spPr bwMode="auto">
          <a:xfrm>
            <a:off x="1214305" y="374305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2"/>
          <p:cNvSpPr>
            <a:spLocks/>
          </p:cNvSpPr>
          <p:nvPr/>
        </p:nvSpPr>
        <p:spPr bwMode="auto">
          <a:xfrm flipH="1" flipV="1">
            <a:off x="10511242" y="554529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TextBox 22"/>
          <p:cNvSpPr txBox="1"/>
          <p:nvPr/>
        </p:nvSpPr>
        <p:spPr>
          <a:xfrm>
            <a:off x="2974407" y="1868627"/>
            <a:ext cx="1663718" cy="1077218"/>
          </a:xfrm>
          <a:prstGeom prst="rect">
            <a:avLst/>
          </a:prstGeom>
          <a:noFill/>
        </p:spPr>
        <p:txBody>
          <a:bodyPr wrap="square" rtlCol="0">
            <a:spAutoFit/>
          </a:bodyPr>
          <a:lstStyle/>
          <a:p>
            <a:pPr algn="ctr"/>
            <a:r>
              <a:rPr lang="zh-CN" altLang="en-US" sz="3200" dirty="0">
                <a:solidFill>
                  <a:schemeClr val="accent2"/>
                </a:solidFill>
                <a:latin typeface="+mj-ea"/>
                <a:ea typeface="+mj-ea"/>
              </a:rPr>
              <a:t>民主生活会</a:t>
            </a:r>
          </a:p>
        </p:txBody>
      </p:sp>
      <p:sp>
        <p:nvSpPr>
          <p:cNvPr id="25" name="TextBox 24"/>
          <p:cNvSpPr txBox="1"/>
          <p:nvPr/>
        </p:nvSpPr>
        <p:spPr>
          <a:xfrm>
            <a:off x="7453973" y="1851720"/>
            <a:ext cx="1897851" cy="1077218"/>
          </a:xfrm>
          <a:prstGeom prst="rect">
            <a:avLst/>
          </a:prstGeom>
          <a:noFill/>
        </p:spPr>
        <p:txBody>
          <a:bodyPr wrap="square" rtlCol="0">
            <a:spAutoFit/>
          </a:bodyPr>
          <a:lstStyle>
            <a:defPPr>
              <a:defRPr lang="zh-CN"/>
            </a:defPPr>
            <a:lvl1pPr algn="ctr">
              <a:defRPr sz="3200">
                <a:solidFill>
                  <a:schemeClr val="accent2"/>
                </a:solidFill>
                <a:latin typeface="+mj-ea"/>
                <a:ea typeface="+mj-ea"/>
              </a:defRPr>
            </a:lvl1pPr>
          </a:lstStyle>
          <a:p>
            <a:r>
              <a:rPr lang="zh-CN" altLang="en-US" dirty="0"/>
              <a:t>榜样示范带头作用</a:t>
            </a:r>
          </a:p>
        </p:txBody>
      </p:sp>
    </p:spTree>
    <p:extLst>
      <p:ext uri="{BB962C8B-B14F-4D97-AF65-F5344CB8AC3E}">
        <p14:creationId xmlns:p14="http://schemas.microsoft.com/office/powerpoint/2010/main" val="517096538"/>
      </p:ext>
    </p:extLst>
  </p:cSld>
  <p:clrMapOvr>
    <a:masterClrMapping/>
  </p:clrMapOvr>
  <p:transition spd="slow" advTm="563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435">
                                          <p:stCondLst>
                                            <p:cond delay="0"/>
                                          </p:stCondLst>
                                        </p:cTn>
                                        <p:tgtEl>
                                          <p:spTgt spid="12"/>
                                        </p:tgtEl>
                                      </p:cBhvr>
                                    </p:animEffect>
                                    <p:anim calcmode="lin" valueType="num">
                                      <p:cBhvr>
                                        <p:cTn id="24"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29" dur="20">
                                          <p:stCondLst>
                                            <p:cond delay="487"/>
                                          </p:stCondLst>
                                        </p:cTn>
                                        <p:tgtEl>
                                          <p:spTgt spid="12"/>
                                        </p:tgtEl>
                                      </p:cBhvr>
                                      <p:to x="100000" y="60000"/>
                                    </p:animScale>
                                    <p:animScale>
                                      <p:cBhvr>
                                        <p:cTn id="30" dur="124" decel="50000">
                                          <p:stCondLst>
                                            <p:cond delay="507"/>
                                          </p:stCondLst>
                                        </p:cTn>
                                        <p:tgtEl>
                                          <p:spTgt spid="12"/>
                                        </p:tgtEl>
                                      </p:cBhvr>
                                      <p:to x="100000" y="100000"/>
                                    </p:animScale>
                                    <p:animScale>
                                      <p:cBhvr>
                                        <p:cTn id="31" dur="20">
                                          <p:stCondLst>
                                            <p:cond delay="984"/>
                                          </p:stCondLst>
                                        </p:cTn>
                                        <p:tgtEl>
                                          <p:spTgt spid="12"/>
                                        </p:tgtEl>
                                      </p:cBhvr>
                                      <p:to x="100000" y="80000"/>
                                    </p:animScale>
                                    <p:animScale>
                                      <p:cBhvr>
                                        <p:cTn id="32" dur="124" decel="50000">
                                          <p:stCondLst>
                                            <p:cond delay="1004"/>
                                          </p:stCondLst>
                                        </p:cTn>
                                        <p:tgtEl>
                                          <p:spTgt spid="12"/>
                                        </p:tgtEl>
                                      </p:cBhvr>
                                      <p:to x="100000" y="100000"/>
                                    </p:animScale>
                                    <p:animScale>
                                      <p:cBhvr>
                                        <p:cTn id="33" dur="20">
                                          <p:stCondLst>
                                            <p:cond delay="1231"/>
                                          </p:stCondLst>
                                        </p:cTn>
                                        <p:tgtEl>
                                          <p:spTgt spid="12"/>
                                        </p:tgtEl>
                                      </p:cBhvr>
                                      <p:to x="100000" y="90000"/>
                                    </p:animScale>
                                    <p:animScale>
                                      <p:cBhvr>
                                        <p:cTn id="34" dur="124" decel="50000">
                                          <p:stCondLst>
                                            <p:cond delay="1251"/>
                                          </p:stCondLst>
                                        </p:cTn>
                                        <p:tgtEl>
                                          <p:spTgt spid="12"/>
                                        </p:tgtEl>
                                      </p:cBhvr>
                                      <p:to x="100000" y="100000"/>
                                    </p:animScale>
                                    <p:animScale>
                                      <p:cBhvr>
                                        <p:cTn id="35" dur="20">
                                          <p:stCondLst>
                                            <p:cond delay="1356"/>
                                          </p:stCondLst>
                                        </p:cTn>
                                        <p:tgtEl>
                                          <p:spTgt spid="12"/>
                                        </p:tgtEl>
                                      </p:cBhvr>
                                      <p:to x="100000" y="95000"/>
                                    </p:animScale>
                                    <p:animScale>
                                      <p:cBhvr>
                                        <p:cTn id="36" dur="124" decel="50000">
                                          <p:stCondLst>
                                            <p:cond delay="1376"/>
                                          </p:stCondLst>
                                        </p:cTn>
                                        <p:tgtEl>
                                          <p:spTgt spid="12"/>
                                        </p:tgtEl>
                                      </p:cBhvr>
                                      <p:to x="100000" y="100000"/>
                                    </p:animScale>
                                  </p:childTnLst>
                                </p:cTn>
                              </p:par>
                            </p:childTnLst>
                          </p:cTn>
                        </p:par>
                        <p:par>
                          <p:cTn id="37" fill="hold">
                            <p:stCondLst>
                              <p:cond delay="17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400" fill="hold"/>
                                        <p:tgtEl>
                                          <p:spTgt spid="17"/>
                                        </p:tgtEl>
                                        <p:attrNameLst>
                                          <p:attrName>ppt_w</p:attrName>
                                        </p:attrNameLst>
                                      </p:cBhvr>
                                      <p:tavLst>
                                        <p:tav tm="0">
                                          <p:val>
                                            <p:fltVal val="0"/>
                                          </p:val>
                                        </p:tav>
                                        <p:tav tm="100000">
                                          <p:val>
                                            <p:strVal val="#ppt_w"/>
                                          </p:val>
                                        </p:tav>
                                      </p:tavLst>
                                    </p:anim>
                                    <p:anim calcmode="lin" valueType="num">
                                      <p:cBhvr>
                                        <p:cTn id="47" dur="400" fill="hold"/>
                                        <p:tgtEl>
                                          <p:spTgt spid="17"/>
                                        </p:tgtEl>
                                        <p:attrNameLst>
                                          <p:attrName>ppt_h</p:attrName>
                                        </p:attrNameLst>
                                      </p:cBhvr>
                                      <p:tavLst>
                                        <p:tav tm="0">
                                          <p:val>
                                            <p:fltVal val="0"/>
                                          </p:val>
                                        </p:tav>
                                        <p:tav tm="100000">
                                          <p:val>
                                            <p:strVal val="#ppt_h"/>
                                          </p:val>
                                        </p:tav>
                                      </p:tavLst>
                                    </p:anim>
                                    <p:anim calcmode="lin" valueType="num">
                                      <p:cBhvr>
                                        <p:cTn id="48" dur="400" fill="hold"/>
                                        <p:tgtEl>
                                          <p:spTgt spid="17"/>
                                        </p:tgtEl>
                                        <p:attrNameLst>
                                          <p:attrName>style.rotation</p:attrName>
                                        </p:attrNameLst>
                                      </p:cBhvr>
                                      <p:tavLst>
                                        <p:tav tm="0">
                                          <p:val>
                                            <p:fltVal val="90"/>
                                          </p:val>
                                        </p:tav>
                                        <p:tav tm="100000">
                                          <p:val>
                                            <p:fltVal val="0"/>
                                          </p:val>
                                        </p:tav>
                                      </p:tavLst>
                                    </p:anim>
                                    <p:animEffect transition="in" filter="fade">
                                      <p:cBhvr>
                                        <p:cTn id="49" dur="400"/>
                                        <p:tgtEl>
                                          <p:spTgt spid="17"/>
                                        </p:tgtEl>
                                      </p:cBhvr>
                                    </p:animEffect>
                                  </p:childTnLst>
                                </p:cTn>
                              </p:par>
                              <p:par>
                                <p:cTn id="50" presetID="8" presetClass="emph" presetSubtype="0" fill="hold" grpId="1" nodeType="withEffect">
                                  <p:stCondLst>
                                    <p:cond delay="0"/>
                                  </p:stCondLst>
                                  <p:childTnLst>
                                    <p:animRot by="21600000">
                                      <p:cBhvr>
                                        <p:cTn id="51" dur="400" fill="hold"/>
                                        <p:tgtEl>
                                          <p:spTgt spid="17"/>
                                        </p:tgtEl>
                                        <p:attrNameLst>
                                          <p:attrName>r</p:attrName>
                                        </p:attrNameLst>
                                      </p:cBhvr>
                                    </p:animRot>
                                  </p:childTnLst>
                                </p:cTn>
                              </p:par>
                              <p:par>
                                <p:cTn id="52" presetID="42" presetClass="entr" presetSubtype="0" fill="hold" grpId="0" nodeType="withEffect">
                                  <p:stCondLst>
                                    <p:cond delay="4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100"/>
                            </p:stCondLst>
                            <p:childTnLst>
                              <p:par>
                                <p:cTn id="58" presetID="1"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3.56836E-6 -3.7037E-7 L 0.36686 0.15278 " pathEditMode="relative" rAng="0" ptsTypes="AA">
                                      <p:cBhvr>
                                        <p:cTn id="61" dur="500" spd="-99900" fill="hold"/>
                                        <p:tgtEl>
                                          <p:spTgt spid="21"/>
                                        </p:tgtEl>
                                        <p:attrNameLst>
                                          <p:attrName>ppt_x,ppt_y</p:attrName>
                                        </p:attrNameLst>
                                      </p:cBhvr>
                                      <p:rCtr x="18343" y="7639"/>
                                    </p:animMotion>
                                  </p:childTnLst>
                                </p:cTn>
                              </p:par>
                              <p:par>
                                <p:cTn id="62" presetID="1"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7.85742E-7 -3.33333E-6 L -0.39495 -0.11018 " pathEditMode="relative" rAng="0" ptsTypes="AA">
                                      <p:cBhvr>
                                        <p:cTn id="65" dur="500" spd="-99900" fill="hold"/>
                                        <p:tgtEl>
                                          <p:spTgt spid="22"/>
                                        </p:tgtEl>
                                        <p:attrNameLst>
                                          <p:attrName>ppt_x,ppt_y</p:attrName>
                                        </p:attrNameLst>
                                      </p:cBhvr>
                                      <p:rCtr x="-19748" y="-5509"/>
                                    </p:animMotion>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par>
                          <p:cTn id="71" fill="hold">
                            <p:stCondLst>
                              <p:cond delay="3600"/>
                            </p:stCondLst>
                            <p:childTnLst>
                              <p:par>
                                <p:cTn id="72" presetID="22" presetClass="entr" presetSubtype="1" fill="hold" nodeType="afterEffect">
                                  <p:stCondLst>
                                    <p:cond delay="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up)">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7" grpId="1" animBg="1"/>
      <p:bldP spid="19" grpId="0" animBg="1" autoUpdateAnimBg="0"/>
      <p:bldP spid="21" grpId="0" animBg="1"/>
      <p:bldP spid="21" grpId="1" animBg="1"/>
      <p:bldP spid="22" grpId="0" animBg="1"/>
      <p:bldP spid="22" grpId="1" animBg="1"/>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5</a:t>
            </a:r>
            <a:endParaRPr lang="zh-CN" altLang="en-US" sz="2000" dirty="0">
              <a:solidFill>
                <a:schemeClr val="accent2"/>
              </a:solidFill>
            </a:endParaRPr>
          </a:p>
        </p:txBody>
      </p:sp>
      <p:sp>
        <p:nvSpPr>
          <p:cNvPr id="8" name="TextBox 7"/>
          <p:cNvSpPr txBox="1"/>
          <p:nvPr/>
        </p:nvSpPr>
        <p:spPr>
          <a:xfrm>
            <a:off x="1423825" y="130371"/>
            <a:ext cx="7007046" cy="523220"/>
          </a:xfrm>
          <a:prstGeom prst="rect">
            <a:avLst/>
          </a:prstGeom>
          <a:noFill/>
        </p:spPr>
        <p:txBody>
          <a:bodyPr wrap="none" rtlCol="0">
            <a:spAutoFit/>
          </a:bodyPr>
          <a:lstStyle/>
          <a:p>
            <a:r>
              <a:rPr lang="zh-CN" altLang="en-US" sz="2800" b="1" dirty="0">
                <a:solidFill>
                  <a:schemeClr val="bg1"/>
                </a:solidFill>
                <a:latin typeface="+mj-ea"/>
                <a:ea typeface="+mj-ea"/>
              </a:rPr>
              <a:t>一、组织专题组织生活会，认真的对照检查</a:t>
            </a:r>
          </a:p>
        </p:txBody>
      </p:sp>
      <p:sp>
        <p:nvSpPr>
          <p:cNvPr id="3" name="椭圆 2"/>
          <p:cNvSpPr/>
          <p:nvPr/>
        </p:nvSpPr>
        <p:spPr bwMode="auto">
          <a:xfrm>
            <a:off x="5183177" y="1147369"/>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TextBox 8"/>
          <p:cNvSpPr txBox="1"/>
          <p:nvPr/>
        </p:nvSpPr>
        <p:spPr>
          <a:xfrm>
            <a:off x="5237557" y="1254969"/>
            <a:ext cx="691215" cy="584775"/>
          </a:xfrm>
          <a:prstGeom prst="rect">
            <a:avLst/>
          </a:prstGeom>
          <a:noFill/>
        </p:spPr>
        <p:txBody>
          <a:bodyPr wrap="none" rtlCol="0">
            <a:spAutoFit/>
          </a:bodyPr>
          <a:lstStyle/>
          <a:p>
            <a:r>
              <a:rPr lang="en-US" altLang="zh-CN" sz="3200" b="1" dirty="0">
                <a:solidFill>
                  <a:schemeClr val="accent2"/>
                </a:solidFill>
                <a:latin typeface="+mj-ea"/>
                <a:ea typeface="+mj-ea"/>
              </a:rPr>
              <a:t>01</a:t>
            </a:r>
            <a:endParaRPr lang="zh-CN" altLang="en-US" sz="3200" b="1" dirty="0">
              <a:solidFill>
                <a:schemeClr val="accent2"/>
              </a:solidFill>
              <a:latin typeface="+mj-ea"/>
              <a:ea typeface="+mj-ea"/>
            </a:endParaRPr>
          </a:p>
        </p:txBody>
      </p:sp>
      <p:sp>
        <p:nvSpPr>
          <p:cNvPr id="10" name="椭圆 9"/>
          <p:cNvSpPr/>
          <p:nvPr/>
        </p:nvSpPr>
        <p:spPr bwMode="auto">
          <a:xfrm>
            <a:off x="5183177" y="3083697"/>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1" name="TextBox 10"/>
          <p:cNvSpPr txBox="1"/>
          <p:nvPr/>
        </p:nvSpPr>
        <p:spPr>
          <a:xfrm>
            <a:off x="5237557" y="3191297"/>
            <a:ext cx="691215" cy="584775"/>
          </a:xfrm>
          <a:prstGeom prst="rect">
            <a:avLst/>
          </a:prstGeom>
          <a:noFill/>
        </p:spPr>
        <p:txBody>
          <a:bodyPr wrap="none" rtlCol="0">
            <a:spAutoFit/>
          </a:bodyPr>
          <a:lstStyle/>
          <a:p>
            <a:r>
              <a:rPr lang="en-US" altLang="zh-CN" sz="3200" b="1" dirty="0">
                <a:solidFill>
                  <a:schemeClr val="accent2"/>
                </a:solidFill>
                <a:latin typeface="+mj-ea"/>
                <a:ea typeface="+mj-ea"/>
              </a:rPr>
              <a:t>02</a:t>
            </a:r>
            <a:endParaRPr lang="zh-CN" altLang="en-US" sz="3200" b="1" dirty="0">
              <a:solidFill>
                <a:schemeClr val="accent2"/>
              </a:solidFill>
              <a:latin typeface="+mj-ea"/>
              <a:ea typeface="+mj-ea"/>
            </a:endParaRPr>
          </a:p>
        </p:txBody>
      </p:sp>
      <p:sp>
        <p:nvSpPr>
          <p:cNvPr id="12" name="椭圆 11"/>
          <p:cNvSpPr/>
          <p:nvPr/>
        </p:nvSpPr>
        <p:spPr bwMode="auto">
          <a:xfrm>
            <a:off x="5183177" y="5072983"/>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3" name="TextBox 12"/>
          <p:cNvSpPr txBox="1"/>
          <p:nvPr/>
        </p:nvSpPr>
        <p:spPr>
          <a:xfrm>
            <a:off x="5237557" y="5180583"/>
            <a:ext cx="691215" cy="584775"/>
          </a:xfrm>
          <a:prstGeom prst="rect">
            <a:avLst/>
          </a:prstGeom>
          <a:noFill/>
        </p:spPr>
        <p:txBody>
          <a:bodyPr wrap="none" rtlCol="0">
            <a:spAutoFit/>
          </a:bodyPr>
          <a:lstStyle/>
          <a:p>
            <a:r>
              <a:rPr lang="en-US" altLang="zh-CN" sz="3200" b="1" dirty="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4" name="直接连接符 13"/>
          <p:cNvCxnSpPr/>
          <p:nvPr/>
        </p:nvCxnSpPr>
        <p:spPr bwMode="auto">
          <a:xfrm>
            <a:off x="5589632" y="389181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6119281" y="1147369"/>
            <a:ext cx="5235684" cy="1015663"/>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一是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党支部召开党员干部专题组织生活会活动实施方案</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，并将该方案发给公司的各个党小组。</a:t>
            </a:r>
          </a:p>
        </p:txBody>
      </p:sp>
      <p:sp>
        <p:nvSpPr>
          <p:cNvPr id="17" name="矩形 16"/>
          <p:cNvSpPr/>
          <p:nvPr/>
        </p:nvSpPr>
        <p:spPr>
          <a:xfrm>
            <a:off x="6119281" y="2881576"/>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二是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学习实践科学发展观”主题生活会调查问卷</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，采取随机抽样的形式，向公司员工广泛征求意见，对公司管理和支部建设提出意见和建议。</a:t>
            </a:r>
          </a:p>
        </p:txBody>
      </p:sp>
      <p:sp>
        <p:nvSpPr>
          <p:cNvPr id="18" name="矩形 17"/>
          <p:cNvSpPr/>
          <p:nvPr/>
        </p:nvSpPr>
        <p:spPr>
          <a:xfrm>
            <a:off x="6119281" y="4789204"/>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三是</a:t>
            </a:r>
            <a:r>
              <a:rPr lang="zh-CN" altLang="en-US" sz="2000" dirty="0">
                <a:solidFill>
                  <a:srgbClr val="595959"/>
                </a:solidFill>
                <a:latin typeface="微软雅黑" pitchFamily="34" charset="-122"/>
                <a:ea typeface="微软雅黑" pitchFamily="34" charset="-122"/>
              </a:rPr>
              <a:t>广泛开展了谈心活动，在各支部党员之间，党员和群众之间，党员领导干部和普通党员之间展开谈心，沟通思想，共同查找突出问题和差距。</a:t>
            </a:r>
          </a:p>
        </p:txBody>
      </p:sp>
      <p:cxnSp>
        <p:nvCxnSpPr>
          <p:cNvPr id="23" name="直接连接符 22"/>
          <p:cNvCxnSpPr/>
          <p:nvPr/>
        </p:nvCxnSpPr>
        <p:spPr bwMode="auto">
          <a:xfrm>
            <a:off x="5589632" y="1952654"/>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Freeform 10"/>
          <p:cNvSpPr>
            <a:spLocks/>
          </p:cNvSpPr>
          <p:nvPr/>
        </p:nvSpPr>
        <p:spPr bwMode="auto">
          <a:xfrm>
            <a:off x="731887" y="1200030"/>
            <a:ext cx="4070350" cy="4965274"/>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5" name="Freeform 11"/>
          <p:cNvSpPr>
            <a:spLocks/>
          </p:cNvSpPr>
          <p:nvPr/>
        </p:nvSpPr>
        <p:spPr bwMode="auto">
          <a:xfrm>
            <a:off x="617587" y="1402262"/>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6" name="Freeform 12"/>
          <p:cNvSpPr>
            <a:spLocks/>
          </p:cNvSpPr>
          <p:nvPr/>
        </p:nvSpPr>
        <p:spPr bwMode="auto">
          <a:xfrm>
            <a:off x="617586" y="1487987"/>
            <a:ext cx="3648597"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TextBox 26"/>
          <p:cNvSpPr txBox="1"/>
          <p:nvPr/>
        </p:nvSpPr>
        <p:spPr>
          <a:xfrm>
            <a:off x="871365" y="1507562"/>
            <a:ext cx="2540222" cy="492443"/>
          </a:xfrm>
          <a:prstGeom prst="rect">
            <a:avLst/>
          </a:prstGeom>
          <a:noFill/>
        </p:spPr>
        <p:txBody>
          <a:bodyPr wrap="square" rtlCol="0">
            <a:spAutoFit/>
          </a:bodyPr>
          <a:lstStyle/>
          <a:p>
            <a:r>
              <a:rPr lang="zh-CN" altLang="en-US" sz="2600" dirty="0">
                <a:solidFill>
                  <a:schemeClr val="accent2"/>
                </a:solidFill>
                <a:latin typeface="+mn-ea"/>
                <a:ea typeface="+mn-ea"/>
              </a:rPr>
              <a:t>组织专题生活会</a:t>
            </a:r>
          </a:p>
        </p:txBody>
      </p:sp>
      <p:sp>
        <p:nvSpPr>
          <p:cNvPr id="28" name="TextBox 27"/>
          <p:cNvSpPr txBox="1"/>
          <p:nvPr/>
        </p:nvSpPr>
        <p:spPr>
          <a:xfrm>
            <a:off x="1002433" y="2148374"/>
            <a:ext cx="3407767" cy="3477875"/>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r>
              <a:rPr lang="zh-CN" altLang="en-US" dirty="0"/>
              <a:t>为了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Tree>
    <p:extLst>
      <p:ext uri="{BB962C8B-B14F-4D97-AF65-F5344CB8AC3E}">
        <p14:creationId xmlns:p14="http://schemas.microsoft.com/office/powerpoint/2010/main" val="1031725608"/>
      </p:ext>
    </p:extLst>
  </p:cSld>
  <p:clrMapOvr>
    <a:masterClrMapping/>
  </p:clrMapOvr>
  <p:transition spd="slow" advTm="9896">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22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300"/>
                                        <p:tgtEl>
                                          <p:spTgt spid="25"/>
                                        </p:tgtEl>
                                      </p:cBhvr>
                                    </p:animEffect>
                                  </p:childTnLst>
                                </p:cTn>
                              </p:par>
                            </p:childTnLst>
                          </p:cTn>
                        </p:par>
                        <p:par>
                          <p:cTn id="31" fill="hold">
                            <p:stCondLst>
                              <p:cond delay="252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0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by="(-#ppt_w*2)" calcmode="lin" valueType="num">
                                      <p:cBhvr rctx="PPT">
                                        <p:cTn id="38" dur="250" autoRev="1" fill="hold">
                                          <p:stCondLst>
                                            <p:cond delay="0"/>
                                          </p:stCondLst>
                                        </p:cTn>
                                        <p:tgtEl>
                                          <p:spTgt spid="27"/>
                                        </p:tgtEl>
                                        <p:attrNameLst>
                                          <p:attrName>ppt_w</p:attrName>
                                        </p:attrNameLst>
                                      </p:cBhvr>
                                    </p:anim>
                                    <p:anim by="(#ppt_w*0.50)" calcmode="lin" valueType="num">
                                      <p:cBhvr>
                                        <p:cTn id="39" dur="250" decel="50000" autoRev="1" fill="hold">
                                          <p:stCondLst>
                                            <p:cond delay="0"/>
                                          </p:stCondLst>
                                        </p:cTn>
                                        <p:tgtEl>
                                          <p:spTgt spid="27"/>
                                        </p:tgtEl>
                                        <p:attrNameLst>
                                          <p:attrName>ppt_x</p:attrName>
                                        </p:attrNameLst>
                                      </p:cBhvr>
                                    </p:anim>
                                    <p:anim from="(-#ppt_h/2)" to="(#ppt_y)" calcmode="lin" valueType="num">
                                      <p:cBhvr>
                                        <p:cTn id="40" dur="500" fill="hold">
                                          <p:stCondLst>
                                            <p:cond delay="0"/>
                                          </p:stCondLst>
                                        </p:cTn>
                                        <p:tgtEl>
                                          <p:spTgt spid="27"/>
                                        </p:tgtEl>
                                        <p:attrNameLst>
                                          <p:attrName>ppt_y</p:attrName>
                                        </p:attrNameLst>
                                      </p:cBhvr>
                                    </p:anim>
                                    <p:animRot by="21600000">
                                      <p:cBhvr>
                                        <p:cTn id="41" dur="500" fill="hold">
                                          <p:stCondLst>
                                            <p:cond delay="0"/>
                                          </p:stCondLst>
                                        </p:cTn>
                                        <p:tgtEl>
                                          <p:spTgt spid="27"/>
                                        </p:tgtEl>
                                        <p:attrNameLst>
                                          <p:attrName>r</p:attrName>
                                        </p:attrNameLst>
                                      </p:cBhvr>
                                    </p:animRot>
                                  </p:childTnLst>
                                </p:cTn>
                              </p:par>
                            </p:childTnLst>
                          </p:cTn>
                        </p:par>
                        <p:par>
                          <p:cTn id="42" fill="hold">
                            <p:stCondLst>
                              <p:cond delay="382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320"/>
                            </p:stCondLst>
                            <p:childTnLst>
                              <p:par>
                                <p:cTn id="47" presetID="21"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600"/>
                                        <p:tgtEl>
                                          <p:spTgt spid="3"/>
                                        </p:tgtEl>
                                      </p:cBhvr>
                                    </p:animEffect>
                                  </p:childTnLst>
                                </p:cTn>
                              </p:par>
                            </p:childTnLst>
                          </p:cTn>
                        </p:par>
                        <p:par>
                          <p:cTn id="50" fill="hold">
                            <p:stCondLst>
                              <p:cond delay="4920"/>
                            </p:stCondLst>
                            <p:childTnLst>
                              <p:par>
                                <p:cTn id="51" presetID="31"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300" fill="hold"/>
                                        <p:tgtEl>
                                          <p:spTgt spid="9"/>
                                        </p:tgtEl>
                                        <p:attrNameLst>
                                          <p:attrName>ppt_w</p:attrName>
                                        </p:attrNameLst>
                                      </p:cBhvr>
                                      <p:tavLst>
                                        <p:tav tm="0">
                                          <p:val>
                                            <p:fltVal val="0"/>
                                          </p:val>
                                        </p:tav>
                                        <p:tav tm="100000">
                                          <p:val>
                                            <p:strVal val="#ppt_w"/>
                                          </p:val>
                                        </p:tav>
                                      </p:tavLst>
                                    </p:anim>
                                    <p:anim calcmode="lin" valueType="num">
                                      <p:cBhvr>
                                        <p:cTn id="54" dur="300" fill="hold"/>
                                        <p:tgtEl>
                                          <p:spTgt spid="9"/>
                                        </p:tgtEl>
                                        <p:attrNameLst>
                                          <p:attrName>ppt_h</p:attrName>
                                        </p:attrNameLst>
                                      </p:cBhvr>
                                      <p:tavLst>
                                        <p:tav tm="0">
                                          <p:val>
                                            <p:fltVal val="0"/>
                                          </p:val>
                                        </p:tav>
                                        <p:tav tm="100000">
                                          <p:val>
                                            <p:strVal val="#ppt_h"/>
                                          </p:val>
                                        </p:tav>
                                      </p:tavLst>
                                    </p:anim>
                                    <p:anim calcmode="lin" valueType="num">
                                      <p:cBhvr>
                                        <p:cTn id="55" dur="300" fill="hold"/>
                                        <p:tgtEl>
                                          <p:spTgt spid="9"/>
                                        </p:tgtEl>
                                        <p:attrNameLst>
                                          <p:attrName>style.rotation</p:attrName>
                                        </p:attrNameLst>
                                      </p:cBhvr>
                                      <p:tavLst>
                                        <p:tav tm="0">
                                          <p:val>
                                            <p:fltVal val="90"/>
                                          </p:val>
                                        </p:tav>
                                        <p:tav tm="100000">
                                          <p:val>
                                            <p:fltVal val="0"/>
                                          </p:val>
                                        </p:tav>
                                      </p:tavLst>
                                    </p:anim>
                                    <p:animEffect transition="in" filter="fade">
                                      <p:cBhvr>
                                        <p:cTn id="56" dur="300"/>
                                        <p:tgtEl>
                                          <p:spTgt spid="9"/>
                                        </p:tgtEl>
                                      </p:cBhvr>
                                    </p:animEffect>
                                  </p:childTnLst>
                                </p:cTn>
                              </p:par>
                            </p:childTnLst>
                          </p:cTn>
                        </p:par>
                        <p:par>
                          <p:cTn id="57" fill="hold">
                            <p:stCondLst>
                              <p:cond delay="522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720"/>
                            </p:stCondLst>
                            <p:childTnLst>
                              <p:par>
                                <p:cTn id="62" presetID="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par>
                                <p:cTn id="64" presetID="42" presetClass="path" presetSubtype="0" accel="50000" decel="50000" fill="hold" grpId="1" nodeType="withEffect">
                                  <p:stCondLst>
                                    <p:cond delay="0"/>
                                  </p:stCondLst>
                                  <p:childTnLst>
                                    <p:animMotion origin="layout" path="M 4.30727E-6 -3.7037E-7 L 4.30727E-6 -0.28079 " pathEditMode="relative" rAng="0" ptsTypes="AA">
                                      <p:cBhvr>
                                        <p:cTn id="65" dur="500" spd="-100000" fill="hold"/>
                                        <p:tgtEl>
                                          <p:spTgt spid="10"/>
                                        </p:tgtEl>
                                        <p:attrNameLst>
                                          <p:attrName>ppt_x</p:attrName>
                                          <p:attrName>ppt_y</p:attrName>
                                        </p:attrNameLst>
                                      </p:cBhvr>
                                      <p:rCtr x="0" y="-14051"/>
                                    </p:animMotion>
                                  </p:childTnLst>
                                </p:cTn>
                              </p:par>
                              <p:par>
                                <p:cTn id="66" presetID="22" presetClass="entr" presetSubtype="1"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childTnLst>
                          </p:cTn>
                        </p:par>
                        <p:par>
                          <p:cTn id="69" fill="hold">
                            <p:stCondLst>
                              <p:cond delay="6220"/>
                            </p:stCondLst>
                            <p:childTnLst>
                              <p:par>
                                <p:cTn id="70" presetID="31"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style.rotation</p:attrName>
                                        </p:attrNameLst>
                                      </p:cBhvr>
                                      <p:tavLst>
                                        <p:tav tm="0">
                                          <p:val>
                                            <p:fltVal val="90"/>
                                          </p:val>
                                        </p:tav>
                                        <p:tav tm="100000">
                                          <p:val>
                                            <p:fltVal val="0"/>
                                          </p:val>
                                        </p:tav>
                                      </p:tavLst>
                                    </p:anim>
                                    <p:animEffect transition="in" filter="fade">
                                      <p:cBhvr>
                                        <p:cTn id="75" dur="300"/>
                                        <p:tgtEl>
                                          <p:spTgt spid="11"/>
                                        </p:tgtEl>
                                      </p:cBhvr>
                                    </p:animEffect>
                                  </p:childTnLst>
                                </p:cTn>
                              </p:par>
                            </p:childTnLst>
                          </p:cTn>
                        </p:par>
                        <p:par>
                          <p:cTn id="76" fill="hold">
                            <p:stCondLst>
                              <p:cond delay="65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par>
                          <p:cTn id="80" fill="hold">
                            <p:stCondLst>
                              <p:cond delay="7020"/>
                            </p:stCondLst>
                            <p:childTnLst>
                              <p:par>
                                <p:cTn id="81" presetID="1"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42" presetClass="path" presetSubtype="0" accel="50000" decel="50000" fill="hold" grpId="1" nodeType="withEffect">
                                  <p:stCondLst>
                                    <p:cond delay="0"/>
                                  </p:stCondLst>
                                  <p:childTnLst>
                                    <p:animMotion origin="layout" path="M 4.30727E-6 -3.7037E-7 L 4.30727E-6 -0.28079 " pathEditMode="relative" rAng="0" ptsTypes="AA">
                                      <p:cBhvr>
                                        <p:cTn id="84" dur="500" spd="-100000" fill="hold"/>
                                        <p:tgtEl>
                                          <p:spTgt spid="12"/>
                                        </p:tgtEl>
                                        <p:attrNameLst>
                                          <p:attrName>ppt_x</p:attrName>
                                          <p:attrName>ppt_y</p:attrName>
                                        </p:attrNameLst>
                                      </p:cBhvr>
                                      <p:rCtr x="0" y="-14051"/>
                                    </p:animMotion>
                                  </p:childTnLst>
                                </p:cTn>
                              </p:par>
                              <p:par>
                                <p:cTn id="85" presetID="22" presetClass="entr" presetSubtype="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par>
                          <p:cTn id="88" fill="hold">
                            <p:stCondLst>
                              <p:cond delay="7520"/>
                            </p:stCondLst>
                            <p:childTnLst>
                              <p:par>
                                <p:cTn id="89" presetID="31"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300" fill="hold"/>
                                        <p:tgtEl>
                                          <p:spTgt spid="13"/>
                                        </p:tgtEl>
                                        <p:attrNameLst>
                                          <p:attrName>ppt_w</p:attrName>
                                        </p:attrNameLst>
                                      </p:cBhvr>
                                      <p:tavLst>
                                        <p:tav tm="0">
                                          <p:val>
                                            <p:fltVal val="0"/>
                                          </p:val>
                                        </p:tav>
                                        <p:tav tm="100000">
                                          <p:val>
                                            <p:strVal val="#ppt_w"/>
                                          </p:val>
                                        </p:tav>
                                      </p:tavLst>
                                    </p:anim>
                                    <p:anim calcmode="lin" valueType="num">
                                      <p:cBhvr>
                                        <p:cTn id="92" dur="300" fill="hold"/>
                                        <p:tgtEl>
                                          <p:spTgt spid="13"/>
                                        </p:tgtEl>
                                        <p:attrNameLst>
                                          <p:attrName>ppt_h</p:attrName>
                                        </p:attrNameLst>
                                      </p:cBhvr>
                                      <p:tavLst>
                                        <p:tav tm="0">
                                          <p:val>
                                            <p:fltVal val="0"/>
                                          </p:val>
                                        </p:tav>
                                        <p:tav tm="100000">
                                          <p:val>
                                            <p:strVal val="#ppt_h"/>
                                          </p:val>
                                        </p:tav>
                                      </p:tavLst>
                                    </p:anim>
                                    <p:anim calcmode="lin" valueType="num">
                                      <p:cBhvr>
                                        <p:cTn id="93" dur="300" fill="hold"/>
                                        <p:tgtEl>
                                          <p:spTgt spid="13"/>
                                        </p:tgtEl>
                                        <p:attrNameLst>
                                          <p:attrName>style.rotation</p:attrName>
                                        </p:attrNameLst>
                                      </p:cBhvr>
                                      <p:tavLst>
                                        <p:tav tm="0">
                                          <p:val>
                                            <p:fltVal val="90"/>
                                          </p:val>
                                        </p:tav>
                                        <p:tav tm="100000">
                                          <p:val>
                                            <p:fltVal val="0"/>
                                          </p:val>
                                        </p:tav>
                                      </p:tavLst>
                                    </p:anim>
                                    <p:animEffect transition="in" filter="fade">
                                      <p:cBhvr>
                                        <p:cTn id="94" dur="300"/>
                                        <p:tgtEl>
                                          <p:spTgt spid="13"/>
                                        </p:tgtEl>
                                      </p:cBhvr>
                                    </p:animEffect>
                                  </p:childTnLst>
                                </p:cTn>
                              </p:par>
                            </p:childTnLst>
                          </p:cTn>
                        </p:par>
                        <p:par>
                          <p:cTn id="95" fill="hold">
                            <p:stCondLst>
                              <p:cond delay="78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3" grpId="0" animBg="1"/>
      <p:bldP spid="9" grpId="0"/>
      <p:bldP spid="10" grpId="0" animBg="1"/>
      <p:bldP spid="10" grpId="1" animBg="1"/>
      <p:bldP spid="11" grpId="0"/>
      <p:bldP spid="12" grpId="0" animBg="1"/>
      <p:bldP spid="12" grpId="1" animBg="1"/>
      <p:bldP spid="13" grpId="0"/>
      <p:bldP spid="16" grpId="0"/>
      <p:bldP spid="17" grpId="0"/>
      <p:bldP spid="18" grpId="0"/>
      <p:bldP spid="24" grpId="0" animBg="1"/>
      <p:bldP spid="25" grpId="0" animBg="1"/>
      <p:bldP spid="26" grpId="0"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5</a:t>
            </a:r>
            <a:endParaRPr lang="zh-CN" altLang="en-US" sz="2000" dirty="0">
              <a:solidFill>
                <a:schemeClr val="accent2"/>
              </a:solidFill>
            </a:endParaRPr>
          </a:p>
        </p:txBody>
      </p:sp>
      <p:sp>
        <p:nvSpPr>
          <p:cNvPr id="8" name="TextBox 7"/>
          <p:cNvSpPr txBox="1"/>
          <p:nvPr/>
        </p:nvSpPr>
        <p:spPr>
          <a:xfrm>
            <a:off x="1476540" y="116632"/>
            <a:ext cx="4134465" cy="523220"/>
          </a:xfrm>
          <a:prstGeom prst="rect">
            <a:avLst/>
          </a:prstGeom>
          <a:noFill/>
        </p:spPr>
        <p:txBody>
          <a:bodyPr wrap="none" rtlCol="0">
            <a:spAutoFit/>
          </a:bodyPr>
          <a:lstStyle/>
          <a:p>
            <a:r>
              <a:rPr lang="zh-CN" altLang="en-US" sz="2800" b="1" dirty="0">
                <a:solidFill>
                  <a:schemeClr val="bg1"/>
                </a:solidFill>
                <a:latin typeface="+mj-ea"/>
                <a:ea typeface="+mj-ea"/>
              </a:rPr>
              <a:t>党风廉政工作取得了实效</a:t>
            </a:r>
          </a:p>
        </p:txBody>
      </p:sp>
      <p:grpSp>
        <p:nvGrpSpPr>
          <p:cNvPr id="4" name="组合 3"/>
          <p:cNvGrpSpPr/>
          <p:nvPr/>
        </p:nvGrpSpPr>
        <p:grpSpPr>
          <a:xfrm rot="19875264">
            <a:off x="8136415" y="1887667"/>
            <a:ext cx="2940394" cy="2940394"/>
            <a:chOff x="6326339" y="1484784"/>
            <a:chExt cx="2940394" cy="2940394"/>
          </a:xfrm>
        </p:grpSpPr>
        <p:sp>
          <p:nvSpPr>
            <p:cNvPr id="2" name="椭圆 1"/>
            <p:cNvSpPr/>
            <p:nvPr/>
          </p:nvSpPr>
          <p:spPr bwMode="auto">
            <a:xfrm>
              <a:off x="6326339" y="1484784"/>
              <a:ext cx="2940394" cy="2940394"/>
            </a:xfrm>
            <a:custGeom>
              <a:avLst/>
              <a:gdLst/>
              <a:ahLst/>
              <a:cxnLst/>
              <a:rect l="l" t="t"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 name="TextBox 2"/>
            <p:cNvSpPr txBox="1"/>
            <p:nvPr/>
          </p:nvSpPr>
          <p:spPr>
            <a:xfrm>
              <a:off x="6788424" y="1894442"/>
              <a:ext cx="2016224" cy="2123658"/>
            </a:xfrm>
            <a:prstGeom prst="rect">
              <a:avLst/>
            </a:prstGeom>
            <a:noFill/>
          </p:spPr>
          <p:txBody>
            <a:bodyPr wrap="square" rtlCol="0">
              <a:spAutoFit/>
            </a:bodyPr>
            <a:lstStyle/>
            <a:p>
              <a:pPr algn="ctr"/>
              <a:r>
                <a:rPr lang="zh-CN" altLang="en-US" sz="6600" b="1" dirty="0">
                  <a:latin typeface="+mj-ea"/>
                  <a:ea typeface="+mj-ea"/>
                </a:rPr>
                <a:t>取得实效</a:t>
              </a:r>
            </a:p>
          </p:txBody>
        </p:sp>
      </p:grpSp>
      <p:sp>
        <p:nvSpPr>
          <p:cNvPr id="5" name="矩形 4"/>
          <p:cNvSpPr/>
          <p:nvPr/>
        </p:nvSpPr>
        <p:spPr>
          <a:xfrm>
            <a:off x="1077171" y="1576109"/>
            <a:ext cx="6720604" cy="3816429"/>
          </a:xfrm>
          <a:prstGeom prst="rect">
            <a:avLst/>
          </a:prstGeom>
          <a:noFill/>
          <a:ln>
            <a:noFill/>
          </a:ln>
        </p:spPr>
        <p:txBody>
          <a:bodyPr wrap="square">
            <a:spAutoFit/>
          </a:bodyPr>
          <a:lstStyle/>
          <a:p>
            <a:pPr algn="just" eaLnBrk="0" hangingPunct="0"/>
            <a:r>
              <a:rPr lang="zh-CN" altLang="en-US" sz="2200" dirty="0">
                <a:solidFill>
                  <a:srgbClr val="595959"/>
                </a:solidFill>
                <a:latin typeface="微软雅黑" pitchFamily="34" charset="-122"/>
                <a:ea typeface="微软雅黑" pitchFamily="34" charset="-122"/>
              </a:rPr>
              <a:t>在</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坚持从严治标，着力治本的方针，深入开展了党风党纪教育。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通过自查，</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年支部的党风廉政建设责任制得到了全面落实，广大党员干部严格要求，认真履行责任制要求，未发生违规违纪现象，使整个公司的各项工作保持了良好的发展势头。</a:t>
            </a:r>
          </a:p>
        </p:txBody>
      </p:sp>
    </p:spTree>
    <p:extLst>
      <p:ext uri="{BB962C8B-B14F-4D97-AF65-F5344CB8AC3E}">
        <p14:creationId xmlns:p14="http://schemas.microsoft.com/office/powerpoint/2010/main" val="2195935059"/>
      </p:ext>
    </p:extLst>
  </p:cSld>
  <p:clrMapOvr>
    <a:masterClrMapping/>
  </p:clrMapOvr>
  <p:transition spd="slow" advTm="591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
                                        </p:tgtEl>
                                        <p:attrNameLst>
                                          <p:attrName>ppt_x</p:attrName>
                                          <p:attrName>ppt_y</p:attrName>
                                        </p:attrNameLst>
                                      </p:cBhvr>
                                    </p:animMotion>
                                    <p:animEffect transition="in" filter="fade">
                                      <p:cBhvr>
                                        <p:cTn id="34" dur="1000"/>
                                        <p:tgtEl>
                                          <p:spTgt spid="4"/>
                                        </p:tgtEl>
                                      </p:cBhvr>
                                    </p:animEffect>
                                  </p:childTnLst>
                                </p:cTn>
                              </p:par>
                            </p:childTnLst>
                          </p:cTn>
                        </p:par>
                        <p:par>
                          <p:cTn id="35" fill="hold">
                            <p:stCondLst>
                              <p:cond delay="3400"/>
                            </p:stCondLst>
                            <p:childTnLst>
                              <p:par>
                                <p:cTn id="36" presetID="26" presetClass="emph" presetSubtype="0" fill="hold" nodeType="afterEffect">
                                  <p:stCondLst>
                                    <p:cond delay="10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06</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830997"/>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下一步的工作思路</a:t>
            </a:r>
          </a:p>
        </p:txBody>
      </p:sp>
    </p:spTree>
    <p:extLst>
      <p:ext uri="{BB962C8B-B14F-4D97-AF65-F5344CB8AC3E}">
        <p14:creationId xmlns:p14="http://schemas.microsoft.com/office/powerpoint/2010/main" val="1021755651"/>
      </p:ext>
    </p:extLst>
  </p:cSld>
  <p:clrMapOvr>
    <a:masterClrMapping/>
  </p:clrMapOvr>
  <p:transition spd="slow" advTm="512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290069" y="908720"/>
            <a:ext cx="6717828" cy="2016224"/>
          </a:xfrm>
          <a:prstGeom prst="roundRect">
            <a:avLst>
              <a:gd name="adj" fmla="val 5199"/>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10" name="矩形 9"/>
          <p:cNvSpPr/>
          <p:nvPr/>
        </p:nvSpPr>
        <p:spPr bwMode="auto">
          <a:xfrm>
            <a:off x="2752400" y="3309653"/>
            <a:ext cx="9444363" cy="10918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nvGrpSpPr>
          <p:cNvPr id="11" name="组合 10"/>
          <p:cNvGrpSpPr/>
          <p:nvPr/>
        </p:nvGrpSpPr>
        <p:grpSpPr>
          <a:xfrm>
            <a:off x="1344989" y="2579909"/>
            <a:ext cx="1600008" cy="1600008"/>
            <a:chOff x="10418861" y="2837104"/>
            <a:chExt cx="1600008" cy="1600008"/>
          </a:xfrm>
        </p:grpSpPr>
        <p:sp>
          <p:nvSpPr>
            <p:cNvPr id="12" name="椭圆 11"/>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3" name="矩形 12"/>
            <p:cNvSpPr/>
            <p:nvPr/>
          </p:nvSpPr>
          <p:spPr>
            <a:xfrm>
              <a:off x="10642801" y="3036943"/>
              <a:ext cx="1152127" cy="1200329"/>
            </a:xfrm>
            <a:prstGeom prst="rect">
              <a:avLst/>
            </a:prstGeom>
          </p:spPr>
          <p:txBody>
            <a:bodyPr wrap="square">
              <a:spAutoFit/>
            </a:bodyPr>
            <a:lstStyle/>
            <a:p>
              <a:pPr algn="ctr"/>
              <a:r>
                <a:rPr lang="zh-CN" altLang="en-US" sz="3600" b="1" dirty="0">
                  <a:solidFill>
                    <a:schemeClr val="accent2"/>
                  </a:solidFill>
                  <a:latin typeface="+mj-ea"/>
                  <a:ea typeface="+mj-ea"/>
                </a:rPr>
                <a:t>工作思路</a:t>
              </a:r>
            </a:p>
          </p:txBody>
        </p:sp>
      </p:grpSp>
      <p:sp>
        <p:nvSpPr>
          <p:cNvPr id="14" name="椭圆 13"/>
          <p:cNvSpPr/>
          <p:nvPr/>
        </p:nvSpPr>
        <p:spPr bwMode="auto">
          <a:xfrm>
            <a:off x="6085817"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5" name="等腰三角形 14"/>
          <p:cNvSpPr/>
          <p:nvPr/>
        </p:nvSpPr>
        <p:spPr bwMode="auto">
          <a:xfrm>
            <a:off x="6167704"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6" name="TextBox 15"/>
          <p:cNvSpPr txBox="1"/>
          <p:nvPr/>
        </p:nvSpPr>
        <p:spPr>
          <a:xfrm>
            <a:off x="4298180" y="1008808"/>
            <a:ext cx="5523979" cy="1785104"/>
          </a:xfrm>
          <a:prstGeom prst="rect">
            <a:avLst/>
          </a:prstGeom>
          <a:noFill/>
        </p:spPr>
        <p:txBody>
          <a:bodyPr wrap="square" rtlCol="0">
            <a:spAutoFit/>
          </a:bodyPr>
          <a:lstStyle/>
          <a:p>
            <a:pPr algn="just"/>
            <a:r>
              <a:rPr lang="zh-CN" altLang="en-US" sz="2200" dirty="0">
                <a:solidFill>
                  <a:schemeClr val="bg1"/>
                </a:solidFill>
                <a:latin typeface="+mn-ea"/>
                <a:ea typeface="+mn-ea"/>
              </a:rPr>
              <a:t>认真做好党风廉政宣传教育工作。严格三会一课制度，对支部的全体党员干部继续加强思想教育。以每年党风廉政建设宣传教育月活动为载体，突出抓好反腐倡廉主题教育活动，重点加强党员干部的反腐倡廉教育。</a:t>
            </a:r>
          </a:p>
        </p:txBody>
      </p:sp>
      <p:sp>
        <p:nvSpPr>
          <p:cNvPr id="18" name="圆角矩形 17"/>
          <p:cNvSpPr/>
          <p:nvPr/>
        </p:nvSpPr>
        <p:spPr bwMode="auto">
          <a:xfrm>
            <a:off x="4442197" y="3880157"/>
            <a:ext cx="7040241" cy="2016224"/>
          </a:xfrm>
          <a:prstGeom prst="roundRect">
            <a:avLst>
              <a:gd name="adj" fmla="val 5199"/>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0" name="椭圆 19"/>
          <p:cNvSpPr/>
          <p:nvPr/>
        </p:nvSpPr>
        <p:spPr bwMode="auto">
          <a:xfrm>
            <a:off x="8324050"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1" name="等腰三角形 20"/>
          <p:cNvSpPr/>
          <p:nvPr/>
        </p:nvSpPr>
        <p:spPr bwMode="auto">
          <a:xfrm flipV="1">
            <a:off x="8405937" y="3573016"/>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0" name="椭圆 49"/>
          <p:cNvSpPr/>
          <p:nvPr/>
        </p:nvSpPr>
        <p:spPr bwMode="auto">
          <a:xfrm>
            <a:off x="3466895" y="1516844"/>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1" name="TextBox 50"/>
          <p:cNvSpPr txBox="1"/>
          <p:nvPr/>
        </p:nvSpPr>
        <p:spPr>
          <a:xfrm>
            <a:off x="3466652" y="1685999"/>
            <a:ext cx="800219" cy="461665"/>
          </a:xfrm>
          <a:prstGeom prst="rect">
            <a:avLst/>
          </a:prstGeom>
          <a:noFill/>
        </p:spPr>
        <p:txBody>
          <a:bodyPr wrap="none" rtlCol="0">
            <a:spAutoFit/>
          </a:bodyPr>
          <a:lstStyle/>
          <a:p>
            <a:pPr algn="ctr"/>
            <a:r>
              <a:rPr lang="zh-CN" altLang="en-US" sz="2400" b="1" dirty="0">
                <a:solidFill>
                  <a:schemeClr val="accent2"/>
                </a:solidFill>
                <a:latin typeface="+mj-ea"/>
                <a:ea typeface="+mj-ea"/>
              </a:rPr>
              <a:t>第一</a:t>
            </a:r>
          </a:p>
        </p:txBody>
      </p:sp>
      <p:sp>
        <p:nvSpPr>
          <p:cNvPr id="52" name="TextBox 51"/>
          <p:cNvSpPr txBox="1"/>
          <p:nvPr/>
        </p:nvSpPr>
        <p:spPr>
          <a:xfrm>
            <a:off x="5638249" y="3972725"/>
            <a:ext cx="5523979"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建立健全反腐倡廉的制度体系，形成有效预防腐败的制度保障机制。紧密公司生产和发展的实际，以权力的规范使用和制约为重点，逐步形成比较完善的配套的制度体系，构建起惩治和预防腐败的长效工作机制。</a:t>
            </a:r>
          </a:p>
        </p:txBody>
      </p:sp>
      <p:sp>
        <p:nvSpPr>
          <p:cNvPr id="53" name="椭圆 52"/>
          <p:cNvSpPr/>
          <p:nvPr/>
        </p:nvSpPr>
        <p:spPr bwMode="auto">
          <a:xfrm>
            <a:off x="4806964" y="4480761"/>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4" name="TextBox 53"/>
          <p:cNvSpPr txBox="1"/>
          <p:nvPr/>
        </p:nvSpPr>
        <p:spPr>
          <a:xfrm>
            <a:off x="4806721" y="4649916"/>
            <a:ext cx="800219" cy="461665"/>
          </a:xfrm>
          <a:prstGeom prst="rect">
            <a:avLst/>
          </a:prstGeom>
          <a:noFill/>
        </p:spPr>
        <p:txBody>
          <a:bodyPr wrap="none" rtlCol="0">
            <a:spAutoFit/>
          </a:bodyPr>
          <a:lstStyle/>
          <a:p>
            <a:pPr algn="ctr"/>
            <a:r>
              <a:rPr lang="zh-CN" altLang="en-US" sz="2400" b="1" dirty="0">
                <a:solidFill>
                  <a:schemeClr val="accent2"/>
                </a:solidFill>
                <a:latin typeface="+mj-ea"/>
                <a:ea typeface="+mj-ea"/>
              </a:rPr>
              <a:t>第二</a:t>
            </a:r>
          </a:p>
        </p:txBody>
      </p:sp>
    </p:spTree>
    <p:extLst>
      <p:ext uri="{BB962C8B-B14F-4D97-AF65-F5344CB8AC3E}">
        <p14:creationId xmlns:p14="http://schemas.microsoft.com/office/powerpoint/2010/main" val="2029573568"/>
      </p:ext>
    </p:extLst>
  </p:cSld>
  <p:clrMapOvr>
    <a:masterClrMapping/>
  </p:clrMapOvr>
  <p:transition spd="slow" advTm="73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8" presetClass="emph" presetSubtype="0" fill="hold" nodeType="withEffect">
                                  <p:stCondLst>
                                    <p:cond delay="0"/>
                                  </p:stCondLst>
                                  <p:childTnLst>
                                    <p:animRot by="21600000">
                                      <p:cBhvr>
                                        <p:cTn id="11" dur="500" fill="hold"/>
                                        <p:tgtEl>
                                          <p:spTgt spid="11"/>
                                        </p:tgtEl>
                                        <p:attrNameLst>
                                          <p:attrName>r</p:attrName>
                                        </p:attrNameLst>
                                      </p:cBhvr>
                                    </p:animRo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400"/>
                                        <p:tgtEl>
                                          <p:spTgt spid="15"/>
                                        </p:tgtEl>
                                        <p:attrNameLst>
                                          <p:attrName>ppt_y</p:attrName>
                                        </p:attrNameLst>
                                      </p:cBhvr>
                                      <p:tavLst>
                                        <p:tav tm="0">
                                          <p:val>
                                            <p:strVal val="#ppt_y+#ppt_h*1.125000"/>
                                          </p:val>
                                        </p:tav>
                                        <p:tav tm="100000">
                                          <p:val>
                                            <p:strVal val="#ppt_y"/>
                                          </p:val>
                                        </p:tav>
                                      </p:tavLst>
                                    </p:anim>
                                    <p:animEffect transition="in" filter="wipe(up)">
                                      <p:cBhvr>
                                        <p:cTn id="26" dur="400"/>
                                        <p:tgtEl>
                                          <p:spTgt spid="15"/>
                                        </p:tgtEl>
                                      </p:cBhvr>
                                    </p:animEffect>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4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400" fill="hold"/>
                                        <p:tgtEl>
                                          <p:spTgt spid="50"/>
                                        </p:tgtEl>
                                        <p:attrNameLst>
                                          <p:attrName>ppt_w</p:attrName>
                                        </p:attrNameLst>
                                      </p:cBhvr>
                                      <p:tavLst>
                                        <p:tav tm="0">
                                          <p:val>
                                            <p:fltVal val="0"/>
                                          </p:val>
                                        </p:tav>
                                        <p:tav tm="100000">
                                          <p:val>
                                            <p:strVal val="#ppt_w"/>
                                          </p:val>
                                        </p:tav>
                                      </p:tavLst>
                                    </p:anim>
                                    <p:anim calcmode="lin" valueType="num">
                                      <p:cBhvr>
                                        <p:cTn id="35" dur="400" fill="hold"/>
                                        <p:tgtEl>
                                          <p:spTgt spid="50"/>
                                        </p:tgtEl>
                                        <p:attrNameLst>
                                          <p:attrName>ppt_h</p:attrName>
                                        </p:attrNameLst>
                                      </p:cBhvr>
                                      <p:tavLst>
                                        <p:tav tm="0">
                                          <p:val>
                                            <p:fltVal val="0"/>
                                          </p:val>
                                        </p:tav>
                                        <p:tav tm="100000">
                                          <p:val>
                                            <p:strVal val="#ppt_h"/>
                                          </p:val>
                                        </p:tav>
                                      </p:tavLst>
                                    </p:anim>
                                    <p:animEffect transition="in" filter="fade">
                                      <p:cBhvr>
                                        <p:cTn id="36" dur="400"/>
                                        <p:tgtEl>
                                          <p:spTgt spid="50"/>
                                        </p:tgtEl>
                                      </p:cBhvr>
                                    </p:animEffect>
                                  </p:childTnLst>
                                </p:cTn>
                              </p:par>
                            </p:childTnLst>
                          </p:cTn>
                        </p:par>
                        <p:par>
                          <p:cTn id="37" fill="hold">
                            <p:stCondLst>
                              <p:cond delay="2800"/>
                            </p:stCondLst>
                            <p:childTnLst>
                              <p:par>
                                <p:cTn id="38" presetID="31"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 calcmode="lin" valueType="num">
                                      <p:cBhvr>
                                        <p:cTn id="42" dur="400" fill="hold"/>
                                        <p:tgtEl>
                                          <p:spTgt spid="51"/>
                                        </p:tgtEl>
                                        <p:attrNameLst>
                                          <p:attrName>style.rotation</p:attrName>
                                        </p:attrNameLst>
                                      </p:cBhvr>
                                      <p:tavLst>
                                        <p:tav tm="0">
                                          <p:val>
                                            <p:fltVal val="90"/>
                                          </p:val>
                                        </p:tav>
                                        <p:tav tm="100000">
                                          <p:val>
                                            <p:fltVal val="0"/>
                                          </p:val>
                                        </p:tav>
                                      </p:tavLst>
                                    </p:anim>
                                    <p:animEffect transition="in" filter="fade">
                                      <p:cBhvr>
                                        <p:cTn id="43" dur="400"/>
                                        <p:tgtEl>
                                          <p:spTgt spid="51"/>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200"/>
                            </p:stCondLst>
                            <p:childTnLst>
                              <p:par>
                                <p:cTn id="58" presetID="1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400"/>
                                        <p:tgtEl>
                                          <p:spTgt spid="21"/>
                                        </p:tgtEl>
                                        <p:attrNameLst>
                                          <p:attrName>ppt_y</p:attrName>
                                        </p:attrNameLst>
                                      </p:cBhvr>
                                      <p:tavLst>
                                        <p:tav tm="0">
                                          <p:val>
                                            <p:strVal val="#ppt_y-#ppt_h*1.125000"/>
                                          </p:val>
                                        </p:tav>
                                        <p:tav tm="100000">
                                          <p:val>
                                            <p:strVal val="#ppt_y"/>
                                          </p:val>
                                        </p:tav>
                                      </p:tavLst>
                                    </p:anim>
                                    <p:animEffect transition="in" filter="wipe(down)">
                                      <p:cBhvr>
                                        <p:cTn id="61" dur="400"/>
                                        <p:tgtEl>
                                          <p:spTgt spid="21"/>
                                        </p:tgtEl>
                                      </p:cBhvr>
                                    </p:animEffect>
                                  </p:childTnLst>
                                </p:cTn>
                              </p:par>
                            </p:childTnLst>
                          </p:cTn>
                        </p:par>
                        <p:par>
                          <p:cTn id="62" fill="hold">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p:stCondLst>
                              <p:cond delay="51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400" fill="hold"/>
                                        <p:tgtEl>
                                          <p:spTgt spid="53"/>
                                        </p:tgtEl>
                                        <p:attrNameLst>
                                          <p:attrName>ppt_w</p:attrName>
                                        </p:attrNameLst>
                                      </p:cBhvr>
                                      <p:tavLst>
                                        <p:tav tm="0">
                                          <p:val>
                                            <p:fltVal val="0"/>
                                          </p:val>
                                        </p:tav>
                                        <p:tav tm="100000">
                                          <p:val>
                                            <p:strVal val="#ppt_w"/>
                                          </p:val>
                                        </p:tav>
                                      </p:tavLst>
                                    </p:anim>
                                    <p:anim calcmode="lin" valueType="num">
                                      <p:cBhvr>
                                        <p:cTn id="70" dur="400" fill="hold"/>
                                        <p:tgtEl>
                                          <p:spTgt spid="53"/>
                                        </p:tgtEl>
                                        <p:attrNameLst>
                                          <p:attrName>ppt_h</p:attrName>
                                        </p:attrNameLst>
                                      </p:cBhvr>
                                      <p:tavLst>
                                        <p:tav tm="0">
                                          <p:val>
                                            <p:fltVal val="0"/>
                                          </p:val>
                                        </p:tav>
                                        <p:tav tm="100000">
                                          <p:val>
                                            <p:strVal val="#ppt_h"/>
                                          </p:val>
                                        </p:tav>
                                      </p:tavLst>
                                    </p:anim>
                                    <p:animEffect transition="in" filter="fade">
                                      <p:cBhvr>
                                        <p:cTn id="71" dur="400"/>
                                        <p:tgtEl>
                                          <p:spTgt spid="53"/>
                                        </p:tgtEl>
                                      </p:cBhvr>
                                    </p:animEffect>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 calcmode="lin" valueType="num">
                                      <p:cBhvr>
                                        <p:cTn id="77" dur="400" fill="hold"/>
                                        <p:tgtEl>
                                          <p:spTgt spid="54"/>
                                        </p:tgtEl>
                                        <p:attrNameLst>
                                          <p:attrName>style.rotation</p:attrName>
                                        </p:attrNameLst>
                                      </p:cBhvr>
                                      <p:tavLst>
                                        <p:tav tm="0">
                                          <p:val>
                                            <p:fltVal val="90"/>
                                          </p:val>
                                        </p:tav>
                                        <p:tav tm="100000">
                                          <p:val>
                                            <p:fltVal val="0"/>
                                          </p:val>
                                        </p:tav>
                                      </p:tavLst>
                                    </p:anim>
                                    <p:animEffect transition="in" filter="fade">
                                      <p:cBhvr>
                                        <p:cTn id="78" dur="400"/>
                                        <p:tgtEl>
                                          <p:spTgt spid="54"/>
                                        </p:tgtEl>
                                      </p:cBhvr>
                                    </p:animEffect>
                                  </p:childTnLst>
                                </p:cTn>
                              </p:par>
                            </p:childTnLst>
                          </p:cTn>
                        </p:par>
                        <p:par>
                          <p:cTn id="79" fill="hold">
                            <p:stCondLst>
                              <p:cond delay="5900"/>
                            </p:stCondLst>
                            <p:childTnLst>
                              <p:par>
                                <p:cTn id="80" presetID="31" presetClass="entr" presetSubtype="0"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9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p:bldP spid="18" grpId="0" animBg="1"/>
      <p:bldP spid="20" grpId="0" animBg="1"/>
      <p:bldP spid="21" grpId="0" animBg="1"/>
      <p:bldP spid="50" grpId="0" animBg="1"/>
      <p:bldP spid="51" grpId="0"/>
      <p:bldP spid="52" grpId="0"/>
      <p:bldP spid="53" grpId="0"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12196800" cy="10918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p>
        </p:txBody>
      </p:sp>
      <p:sp>
        <p:nvSpPr>
          <p:cNvPr id="3" name="圆角矩形 2"/>
          <p:cNvSpPr/>
          <p:nvPr/>
        </p:nvSpPr>
        <p:spPr bwMode="auto">
          <a:xfrm>
            <a:off x="494321" y="908720"/>
            <a:ext cx="7332252" cy="2016224"/>
          </a:xfrm>
          <a:prstGeom prst="roundRect">
            <a:avLst>
              <a:gd name="adj" fmla="val 5199"/>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4" name="椭圆 3"/>
          <p:cNvSpPr/>
          <p:nvPr/>
        </p:nvSpPr>
        <p:spPr bwMode="auto">
          <a:xfrm>
            <a:off x="350609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 name="等腰三角形 4"/>
          <p:cNvSpPr/>
          <p:nvPr/>
        </p:nvSpPr>
        <p:spPr bwMode="auto">
          <a:xfrm>
            <a:off x="3587980"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 name="椭圆 7"/>
          <p:cNvSpPr/>
          <p:nvPr/>
        </p:nvSpPr>
        <p:spPr bwMode="auto">
          <a:xfrm>
            <a:off x="798642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 name="等腰三角形 8"/>
          <p:cNvSpPr/>
          <p:nvPr/>
        </p:nvSpPr>
        <p:spPr bwMode="auto">
          <a:xfrm flipV="1">
            <a:off x="8068310" y="3581518"/>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0" name="圆角矩形 9"/>
          <p:cNvSpPr/>
          <p:nvPr/>
        </p:nvSpPr>
        <p:spPr bwMode="auto">
          <a:xfrm>
            <a:off x="6098398" y="3856636"/>
            <a:ext cx="5331183" cy="2421334"/>
          </a:xfrm>
          <a:prstGeom prst="roundRect">
            <a:avLst>
              <a:gd name="adj" fmla="val 5199"/>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15" name="TextBox 14"/>
          <p:cNvSpPr txBox="1"/>
          <p:nvPr/>
        </p:nvSpPr>
        <p:spPr>
          <a:xfrm>
            <a:off x="1510506" y="1024280"/>
            <a:ext cx="6094500"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进一步加强监督。以加强党内监督为着力点，认真落实党内监督的各项制度和措施，加大对公司领导班子和领导干部执行各项制度、规范行政情况进行监督，同时充分发挥群众监督、民主监督、舆论监督的作用。</a:t>
            </a:r>
          </a:p>
        </p:txBody>
      </p:sp>
      <p:sp>
        <p:nvSpPr>
          <p:cNvPr id="16" name="椭圆 15"/>
          <p:cNvSpPr/>
          <p:nvPr/>
        </p:nvSpPr>
        <p:spPr bwMode="auto">
          <a:xfrm>
            <a:off x="679221" y="1532316"/>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7" name="TextBox 16"/>
          <p:cNvSpPr txBox="1"/>
          <p:nvPr/>
        </p:nvSpPr>
        <p:spPr>
          <a:xfrm>
            <a:off x="678978" y="1701471"/>
            <a:ext cx="800219" cy="461665"/>
          </a:xfrm>
          <a:prstGeom prst="rect">
            <a:avLst/>
          </a:prstGeom>
          <a:noFill/>
        </p:spPr>
        <p:txBody>
          <a:bodyPr wrap="none" rtlCol="0">
            <a:spAutoFit/>
          </a:bodyPr>
          <a:lstStyle/>
          <a:p>
            <a:pPr algn="ctr"/>
            <a:r>
              <a:rPr lang="zh-CN" altLang="en-US" sz="2400" b="1" dirty="0">
                <a:solidFill>
                  <a:schemeClr val="accent2"/>
                </a:solidFill>
                <a:latin typeface="+mj-ea"/>
                <a:ea typeface="+mj-ea"/>
              </a:rPr>
              <a:t>第三</a:t>
            </a:r>
          </a:p>
        </p:txBody>
      </p:sp>
      <p:sp>
        <p:nvSpPr>
          <p:cNvPr id="18" name="TextBox 17"/>
          <p:cNvSpPr txBox="1"/>
          <p:nvPr/>
        </p:nvSpPr>
        <p:spPr>
          <a:xfrm>
            <a:off x="7106493" y="4231091"/>
            <a:ext cx="4032448" cy="1785104"/>
          </a:xfrm>
          <a:prstGeom prst="rect">
            <a:avLst/>
          </a:prstGeom>
          <a:noFill/>
        </p:spPr>
        <p:txBody>
          <a:bodyPr wrap="square" rtlCol="0">
            <a:spAutoFit/>
          </a:bodyPr>
          <a:lstStyle/>
          <a:p>
            <a:pPr algn="just"/>
            <a:r>
              <a:rPr lang="zh-CN" altLang="en-US" sz="2200" dirty="0">
                <a:solidFill>
                  <a:schemeClr val="bg1"/>
                </a:solidFill>
                <a:latin typeface="+mn-ea"/>
                <a:ea typeface="+mn-ea"/>
              </a:rPr>
              <a:t>深入持久地贯彻落实党风廉政建设责任制。按照责任制的有关要求，提高认识，增强责任感，逐级明确领导责任，层层分解落实到人。</a:t>
            </a:r>
          </a:p>
        </p:txBody>
      </p:sp>
      <p:sp>
        <p:nvSpPr>
          <p:cNvPr id="19" name="椭圆 18"/>
          <p:cNvSpPr/>
          <p:nvPr/>
        </p:nvSpPr>
        <p:spPr bwMode="auto">
          <a:xfrm>
            <a:off x="6275208" y="4575060"/>
            <a:ext cx="799976" cy="79997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0" name="TextBox 19"/>
          <p:cNvSpPr txBox="1"/>
          <p:nvPr/>
        </p:nvSpPr>
        <p:spPr>
          <a:xfrm>
            <a:off x="6274965" y="4744215"/>
            <a:ext cx="800219" cy="461665"/>
          </a:xfrm>
          <a:prstGeom prst="rect">
            <a:avLst/>
          </a:prstGeom>
          <a:noFill/>
        </p:spPr>
        <p:txBody>
          <a:bodyPr wrap="none" rtlCol="0">
            <a:spAutoFit/>
          </a:bodyPr>
          <a:lstStyle/>
          <a:p>
            <a:pPr algn="ctr"/>
            <a:r>
              <a:rPr lang="zh-CN" altLang="en-US" sz="2400" b="1" dirty="0">
                <a:solidFill>
                  <a:schemeClr val="accent2"/>
                </a:solidFill>
                <a:latin typeface="+mj-ea"/>
                <a:ea typeface="+mj-ea"/>
              </a:rPr>
              <a:t>第四</a:t>
            </a:r>
          </a:p>
        </p:txBody>
      </p:sp>
    </p:spTree>
    <p:extLst>
      <p:ext uri="{BB962C8B-B14F-4D97-AF65-F5344CB8AC3E}">
        <p14:creationId xmlns:p14="http://schemas.microsoft.com/office/powerpoint/2010/main" val="2114668011"/>
      </p:ext>
    </p:extLst>
  </p:cSld>
  <p:clrMapOvr>
    <a:masterClrMapping/>
  </p:clrMapOvr>
  <p:transition spd="slow" advTm="69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up)">
                                      <p:cBhvr>
                                        <p:cTn id="18" dur="400"/>
                                        <p:tgtEl>
                                          <p:spTgt spid="5"/>
                                        </p:tgtEl>
                                      </p:cBhvr>
                                    </p:animEffect>
                                  </p:childTnLst>
                                </p:cTn>
                              </p:par>
                            </p:childTnLst>
                          </p:cTn>
                        </p:par>
                        <p:par>
                          <p:cTn id="19" fill="hold">
                            <p:stCondLst>
                              <p:cond delay="14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9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400" fill="hold"/>
                                        <p:tgtEl>
                                          <p:spTgt spid="16"/>
                                        </p:tgtEl>
                                        <p:attrNameLst>
                                          <p:attrName>ppt_w</p:attrName>
                                        </p:attrNameLst>
                                      </p:cBhvr>
                                      <p:tavLst>
                                        <p:tav tm="0">
                                          <p:val>
                                            <p:fltVal val="0"/>
                                          </p:val>
                                        </p:tav>
                                        <p:tav tm="100000">
                                          <p:val>
                                            <p:strVal val="#ppt_w"/>
                                          </p:val>
                                        </p:tav>
                                      </p:tavLst>
                                    </p:anim>
                                    <p:anim calcmode="lin" valueType="num">
                                      <p:cBhvr>
                                        <p:cTn id="27" dur="400" fill="hold"/>
                                        <p:tgtEl>
                                          <p:spTgt spid="16"/>
                                        </p:tgtEl>
                                        <p:attrNameLst>
                                          <p:attrName>ppt_h</p:attrName>
                                        </p:attrNameLst>
                                      </p:cBhvr>
                                      <p:tavLst>
                                        <p:tav tm="0">
                                          <p:val>
                                            <p:fltVal val="0"/>
                                          </p:val>
                                        </p:tav>
                                        <p:tav tm="100000">
                                          <p:val>
                                            <p:strVal val="#ppt_h"/>
                                          </p:val>
                                        </p:tav>
                                      </p:tavLst>
                                    </p:anim>
                                    <p:animEffect transition="in" filter="fade">
                                      <p:cBhvr>
                                        <p:cTn id="28" dur="400"/>
                                        <p:tgtEl>
                                          <p:spTgt spid="16"/>
                                        </p:tgtEl>
                                      </p:cBhvr>
                                    </p:animEffect>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400" fill="hold"/>
                                        <p:tgtEl>
                                          <p:spTgt spid="17"/>
                                        </p:tgtEl>
                                        <p:attrNameLst>
                                          <p:attrName>ppt_w</p:attrName>
                                        </p:attrNameLst>
                                      </p:cBhvr>
                                      <p:tavLst>
                                        <p:tav tm="0">
                                          <p:val>
                                            <p:fltVal val="0"/>
                                          </p:val>
                                        </p:tav>
                                        <p:tav tm="100000">
                                          <p:val>
                                            <p:strVal val="#ppt_w"/>
                                          </p:val>
                                        </p:tav>
                                      </p:tavLst>
                                    </p:anim>
                                    <p:anim calcmode="lin" valueType="num">
                                      <p:cBhvr>
                                        <p:cTn id="33" dur="400" fill="hold"/>
                                        <p:tgtEl>
                                          <p:spTgt spid="17"/>
                                        </p:tgtEl>
                                        <p:attrNameLst>
                                          <p:attrName>ppt_h</p:attrName>
                                        </p:attrNameLst>
                                      </p:cBhvr>
                                      <p:tavLst>
                                        <p:tav tm="0">
                                          <p:val>
                                            <p:fltVal val="0"/>
                                          </p:val>
                                        </p:tav>
                                        <p:tav tm="100000">
                                          <p:val>
                                            <p:strVal val="#ppt_h"/>
                                          </p:val>
                                        </p:tav>
                                      </p:tavLst>
                                    </p:anim>
                                    <p:anim calcmode="lin" valueType="num">
                                      <p:cBhvr>
                                        <p:cTn id="34" dur="400" fill="hold"/>
                                        <p:tgtEl>
                                          <p:spTgt spid="17"/>
                                        </p:tgtEl>
                                        <p:attrNameLst>
                                          <p:attrName>style.rotation</p:attrName>
                                        </p:attrNameLst>
                                      </p:cBhvr>
                                      <p:tavLst>
                                        <p:tav tm="0">
                                          <p:val>
                                            <p:fltVal val="90"/>
                                          </p:val>
                                        </p:tav>
                                        <p:tav tm="100000">
                                          <p:val>
                                            <p:fltVal val="0"/>
                                          </p:val>
                                        </p:tav>
                                      </p:tavLst>
                                    </p:anim>
                                    <p:animEffect transition="in" filter="fade">
                                      <p:cBhvr>
                                        <p:cTn id="35" dur="400"/>
                                        <p:tgtEl>
                                          <p:spTgt spid="17"/>
                                        </p:tgtEl>
                                      </p:cBhvr>
                                    </p:animEffect>
                                  </p:childTnLst>
                                </p:cTn>
                              </p:par>
                            </p:childTnLst>
                          </p:cTn>
                        </p:par>
                        <p:par>
                          <p:cTn id="36" fill="hold">
                            <p:stCondLst>
                              <p:cond delay="27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700"/>
                            </p:stCondLst>
                            <p:childTnLst>
                              <p:par>
                                <p:cTn id="50" presetID="1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400"/>
                                        <p:tgtEl>
                                          <p:spTgt spid="9"/>
                                        </p:tgtEl>
                                        <p:attrNameLst>
                                          <p:attrName>ppt_y</p:attrName>
                                        </p:attrNameLst>
                                      </p:cBhvr>
                                      <p:tavLst>
                                        <p:tav tm="0">
                                          <p:val>
                                            <p:strVal val="#ppt_y-#ppt_h*1.125000"/>
                                          </p:val>
                                        </p:tav>
                                        <p:tav tm="100000">
                                          <p:val>
                                            <p:strVal val="#ppt_y"/>
                                          </p:val>
                                        </p:tav>
                                      </p:tavLst>
                                    </p:anim>
                                    <p:animEffect transition="in" filter="wipe(down)">
                                      <p:cBhvr>
                                        <p:cTn id="53" dur="400"/>
                                        <p:tgtEl>
                                          <p:spTgt spid="9"/>
                                        </p:tgtEl>
                                      </p:cBhvr>
                                    </p:animEffect>
                                  </p:childTnLst>
                                </p:cTn>
                              </p:par>
                            </p:childTnLst>
                          </p:cTn>
                        </p:par>
                        <p:par>
                          <p:cTn id="54" fill="hold">
                            <p:stCondLst>
                              <p:cond delay="4100"/>
                            </p:stCondLst>
                            <p:childTnLst>
                              <p:par>
                                <p:cTn id="55" presetID="2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par>
                          <p:cTn id="58" fill="hold">
                            <p:stCondLst>
                              <p:cond delay="4600"/>
                            </p:stCondLst>
                            <p:childTnLst>
                              <p:par>
                                <p:cTn id="59" presetID="3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90"/>
                                          </p:val>
                                        </p:tav>
                                        <p:tav tm="100000">
                                          <p:val>
                                            <p:fltVal val="0"/>
                                          </p:val>
                                        </p:tav>
                                      </p:tavLst>
                                    </p:anim>
                                    <p:animEffect transition="in" filter="fade">
                                      <p:cBhvr>
                                        <p:cTn id="64" dur="500"/>
                                        <p:tgtEl>
                                          <p:spTgt spid="18"/>
                                        </p:tgtEl>
                                      </p:cBhvr>
                                    </p:animEffect>
                                  </p:childTnLst>
                                </p:cTn>
                              </p:par>
                            </p:childTnLst>
                          </p:cTn>
                        </p:par>
                        <p:par>
                          <p:cTn id="65" fill="hold">
                            <p:stCondLst>
                              <p:cond delay="5100"/>
                            </p:stCondLst>
                            <p:childTnLst>
                              <p:par>
                                <p:cTn id="66" presetID="53" presetClass="entr" presetSubtype="1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Effect transition="in" filter="fade">
                                      <p:cBhvr>
                                        <p:cTn id="70" dur="400"/>
                                        <p:tgtEl>
                                          <p:spTgt spid="19"/>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400" fill="hold"/>
                                        <p:tgtEl>
                                          <p:spTgt spid="20"/>
                                        </p:tgtEl>
                                        <p:attrNameLst>
                                          <p:attrName>ppt_w</p:attrName>
                                        </p:attrNameLst>
                                      </p:cBhvr>
                                      <p:tavLst>
                                        <p:tav tm="0">
                                          <p:val>
                                            <p:fltVal val="0"/>
                                          </p:val>
                                        </p:tav>
                                        <p:tav tm="100000">
                                          <p:val>
                                            <p:strVal val="#ppt_w"/>
                                          </p:val>
                                        </p:tav>
                                      </p:tavLst>
                                    </p:anim>
                                    <p:anim calcmode="lin" valueType="num">
                                      <p:cBhvr>
                                        <p:cTn id="75" dur="400" fill="hold"/>
                                        <p:tgtEl>
                                          <p:spTgt spid="20"/>
                                        </p:tgtEl>
                                        <p:attrNameLst>
                                          <p:attrName>ppt_h</p:attrName>
                                        </p:attrNameLst>
                                      </p:cBhvr>
                                      <p:tavLst>
                                        <p:tav tm="0">
                                          <p:val>
                                            <p:fltVal val="0"/>
                                          </p:val>
                                        </p:tav>
                                        <p:tav tm="100000">
                                          <p:val>
                                            <p:strVal val="#ppt_h"/>
                                          </p:val>
                                        </p:tav>
                                      </p:tavLst>
                                    </p:anim>
                                    <p:anim calcmode="lin" valueType="num">
                                      <p:cBhvr>
                                        <p:cTn id="76" dur="400" fill="hold"/>
                                        <p:tgtEl>
                                          <p:spTgt spid="20"/>
                                        </p:tgtEl>
                                        <p:attrNameLst>
                                          <p:attrName>style.rotation</p:attrName>
                                        </p:attrNameLst>
                                      </p:cBhvr>
                                      <p:tavLst>
                                        <p:tav tm="0">
                                          <p:val>
                                            <p:fltVal val="90"/>
                                          </p:val>
                                        </p:tav>
                                        <p:tav tm="100000">
                                          <p:val>
                                            <p:fltVal val="0"/>
                                          </p:val>
                                        </p:tav>
                                      </p:tavLst>
                                    </p:anim>
                                    <p:animEffect transition="in" filter="fade">
                                      <p:cBhvr>
                                        <p:cTn id="7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P spid="10" grpId="0" animBg="1"/>
      <p:bldP spid="15" grpId="0"/>
      <p:bldP spid="16" grpId="0" animBg="1"/>
      <p:bldP spid="17" grpId="0"/>
      <p:bldP spid="18" grpId="0"/>
      <p:bldP spid="19"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2520000" cy="10918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p>
        </p:txBody>
      </p:sp>
      <p:grpSp>
        <p:nvGrpSpPr>
          <p:cNvPr id="3" name="组合 2"/>
          <p:cNvGrpSpPr/>
          <p:nvPr/>
        </p:nvGrpSpPr>
        <p:grpSpPr>
          <a:xfrm>
            <a:off x="1791092" y="2579909"/>
            <a:ext cx="1600008" cy="1600008"/>
            <a:chOff x="10418861" y="2837104"/>
            <a:chExt cx="1600008" cy="1600008"/>
          </a:xfrm>
        </p:grpSpPr>
        <p:sp>
          <p:nvSpPr>
            <p:cNvPr id="4" name="椭圆 3"/>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5" name="矩形 4"/>
            <p:cNvSpPr/>
            <p:nvPr/>
          </p:nvSpPr>
          <p:spPr>
            <a:xfrm>
              <a:off x="10642801" y="3036943"/>
              <a:ext cx="1152127" cy="1200329"/>
            </a:xfrm>
            <a:prstGeom prst="rect">
              <a:avLst/>
            </a:prstGeom>
          </p:spPr>
          <p:txBody>
            <a:bodyPr wrap="square">
              <a:spAutoFit/>
            </a:bodyPr>
            <a:lstStyle/>
            <a:p>
              <a:pPr algn="ctr"/>
              <a:r>
                <a:rPr lang="zh-CN" altLang="en-US" sz="3600" b="1" dirty="0">
                  <a:solidFill>
                    <a:schemeClr val="accent2"/>
                  </a:solidFill>
                  <a:latin typeface="+mj-ea"/>
                  <a:ea typeface="+mj-ea"/>
                </a:rPr>
                <a:t>综上所述</a:t>
              </a:r>
            </a:p>
          </p:txBody>
        </p:sp>
      </p:grpSp>
      <p:sp>
        <p:nvSpPr>
          <p:cNvPr id="6" name="等腰三角形 5"/>
          <p:cNvSpPr/>
          <p:nvPr/>
        </p:nvSpPr>
        <p:spPr bwMode="auto">
          <a:xfrm rot="5400000">
            <a:off x="3445306" y="3225697"/>
            <a:ext cx="286744" cy="308430"/>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7" name="圆角矩形 6"/>
          <p:cNvSpPr/>
          <p:nvPr/>
        </p:nvSpPr>
        <p:spPr bwMode="auto">
          <a:xfrm>
            <a:off x="4010149" y="836712"/>
            <a:ext cx="7488832" cy="5184576"/>
          </a:xfrm>
          <a:prstGeom prst="roundRect">
            <a:avLst>
              <a:gd name="adj" fmla="val 2830"/>
            </a:avLst>
          </a:prstGeom>
          <a:solidFill>
            <a:srgbClr val="F2F2F2"/>
          </a:solidFill>
          <a:ln w="9525" cmpd="sng">
            <a:solidFill>
              <a:schemeClr val="bg1">
                <a:lumMod val="40000"/>
                <a:lumOff val="60000"/>
              </a:schemeClr>
            </a:solidFill>
            <a:miter lim="800000"/>
            <a:headEnd/>
            <a:tailEnd/>
          </a:ln>
        </p:spPr>
        <p:txBody>
          <a:bodyPr/>
          <a:lstStyle/>
          <a:p>
            <a:endParaRPr lang="zh-CN" altLang="en-US" dirty="0"/>
          </a:p>
        </p:txBody>
      </p:sp>
      <p:sp>
        <p:nvSpPr>
          <p:cNvPr id="20" name="矩形 19"/>
          <p:cNvSpPr/>
          <p:nvPr/>
        </p:nvSpPr>
        <p:spPr>
          <a:xfrm>
            <a:off x="4467769" y="1232161"/>
            <a:ext cx="6743179" cy="3816429"/>
          </a:xfrm>
          <a:prstGeom prst="rect">
            <a:avLst/>
          </a:prstGeom>
          <a:noFill/>
        </p:spPr>
        <p:txBody>
          <a:bodyPr wrap="square" rtlCol="0">
            <a:spAutoFit/>
          </a:bodyPr>
          <a:lstStyle/>
          <a:p>
            <a:pPr algn="just"/>
            <a:r>
              <a:rPr lang="zh-CN" altLang="en-US" sz="2200" dirty="0">
                <a:solidFill>
                  <a:schemeClr val="bg1"/>
                </a:solidFill>
                <a:latin typeface="+mn-ea"/>
                <a:ea typeface="+mn-ea"/>
              </a:rPr>
              <a:t>党支部</a:t>
            </a:r>
            <a:r>
              <a:rPr lang="en-US" altLang="zh-CN" sz="2200" dirty="0">
                <a:solidFill>
                  <a:schemeClr val="bg1"/>
                </a:solidFill>
                <a:latin typeface="+mn-ea"/>
                <a:ea typeface="+mn-ea"/>
              </a:rPr>
              <a:t>2015</a:t>
            </a:r>
            <a:r>
              <a:rPr lang="zh-CN" altLang="en-US" sz="2200" dirty="0">
                <a:solidFill>
                  <a:schemeClr val="bg1"/>
                </a:solidFill>
                <a:latin typeface="+mn-ea"/>
                <a:ea typeface="+mn-ea"/>
              </a:rPr>
              <a:t>年的党支部风廉政建设工作，已严格按照厂党委、厂纪检监察室的总体部署，严格按照</a:t>
            </a:r>
            <a:r>
              <a:rPr lang="en-US" altLang="zh-CN" sz="2200" dirty="0">
                <a:solidFill>
                  <a:schemeClr val="bg1"/>
                </a:solidFill>
                <a:latin typeface="+mn-ea"/>
                <a:ea typeface="+mn-ea"/>
              </a:rPr>
              <a:t>《</a:t>
            </a:r>
            <a:r>
              <a:rPr lang="zh-CN" altLang="en-US" sz="2200" dirty="0">
                <a:solidFill>
                  <a:schemeClr val="bg1"/>
                </a:solidFill>
                <a:latin typeface="+mn-ea"/>
                <a:ea typeface="+mn-ea"/>
              </a:rPr>
              <a:t>党风廉政责任制</a:t>
            </a:r>
            <a:r>
              <a:rPr lang="en-US" altLang="zh-CN" sz="2200" dirty="0">
                <a:solidFill>
                  <a:schemeClr val="bg1"/>
                </a:solidFill>
                <a:latin typeface="+mn-ea"/>
                <a:ea typeface="+mn-ea"/>
              </a:rPr>
              <a:t>》</a:t>
            </a:r>
            <a:r>
              <a:rPr lang="zh-CN" altLang="en-US" sz="2200" dirty="0">
                <a:solidFill>
                  <a:schemeClr val="bg1"/>
                </a:solidFill>
                <a:latin typeface="+mn-ea"/>
                <a:ea typeface="+mn-ea"/>
              </a:rPr>
              <a:t>的各项要求，认真执行党风廉政建设责任制的一系列制度规定，有力地推动了反腐倡廉各项工作任务的落实，有效地促进了公司党员干部廉洁勤政建设。在今后的工作中，我们将一如既往地严格按照上级的要求，以十八大精神为指导，与时俱进，开拓创新，强化职责，坚定不移地把党风廉政建设责任制各项规定摆到重要议事日程上来，采取有力措施切实抓紧、抓好、抓出成效，不断带动和促进整个公司各项工作的全面进步。</a:t>
            </a:r>
          </a:p>
        </p:txBody>
      </p:sp>
    </p:spTree>
    <p:extLst>
      <p:ext uri="{BB962C8B-B14F-4D97-AF65-F5344CB8AC3E}">
        <p14:creationId xmlns:p14="http://schemas.microsoft.com/office/powerpoint/2010/main" val="2733978387"/>
      </p:ext>
    </p:extLst>
  </p:cSld>
  <p:clrMapOvr>
    <a:masterClrMapping/>
  </p:clrMapOvr>
  <p:transition spd="slow" advTm="563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8" presetClass="emph" presetSubtype="0" fill="hold" nodeType="withEffect">
                                  <p:stCondLst>
                                    <p:cond delay="0"/>
                                  </p:stCondLst>
                                  <p:childTnLst>
                                    <p:animRot by="21600000">
                                      <p:cBhvr>
                                        <p:cTn id="15" dur="500" fill="hold"/>
                                        <p:tgtEl>
                                          <p:spTgt spid="3"/>
                                        </p:tgtEl>
                                        <p:attrNameLst>
                                          <p:attrName>r</p:attrName>
                                        </p:attrNameLst>
                                      </p:cBhvr>
                                    </p:animRo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ppt_x</p:attrName>
                                        </p:attrNameLst>
                                      </p:cBhvr>
                                      <p:tavLst>
                                        <p:tav tm="0">
                                          <p:val>
                                            <p:strVal val="#ppt_x-#ppt_w*1.125000"/>
                                          </p:val>
                                        </p:tav>
                                        <p:tav tm="100000">
                                          <p:val>
                                            <p:strVal val="#ppt_x"/>
                                          </p:val>
                                        </p:tav>
                                      </p:tavLst>
                                    </p:anim>
                                    <p:animEffect transition="in" filter="wipe(right)">
                                      <p:cBhvr>
                                        <p:cTn id="20" dur="400"/>
                                        <p:tgtEl>
                                          <p:spTgt spid="6"/>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9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765" y="2319328"/>
            <a:ext cx="1692163" cy="33152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6" name="TextBox 5"/>
          <p:cNvSpPr txBox="1"/>
          <p:nvPr/>
        </p:nvSpPr>
        <p:spPr>
          <a:xfrm>
            <a:off x="3002037" y="2174980"/>
            <a:ext cx="5548109" cy="1446550"/>
          </a:xfrm>
          <a:prstGeom prst="rect">
            <a:avLst/>
          </a:prstGeom>
          <a:noFill/>
        </p:spPr>
        <p:txBody>
          <a:bodyPr wrap="square" rtlCol="0">
            <a:spAutoFit/>
          </a:bodyPr>
          <a:lstStyle/>
          <a:p>
            <a:pPr algn="r"/>
            <a:r>
              <a:rPr lang="zh-CN" altLang="en-US" sz="8800" b="1" dirty="0">
                <a:solidFill>
                  <a:srgbClr val="A92F2F"/>
                </a:solidFill>
                <a:latin typeface="微软雅黑"/>
                <a:ea typeface="微软雅黑"/>
              </a:rPr>
              <a:t>谢谢大家</a:t>
            </a:r>
          </a:p>
        </p:txBody>
      </p:sp>
      <p:sp>
        <p:nvSpPr>
          <p:cNvPr id="10" name="Freeform 9"/>
          <p:cNvSpPr>
            <a:spLocks noEditPoints="1"/>
          </p:cNvSpPr>
          <p:nvPr/>
        </p:nvSpPr>
        <p:spPr bwMode="auto">
          <a:xfrm>
            <a:off x="4829561" y="3887015"/>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333333"/>
              </a:solidFill>
            </a:endParaRPr>
          </a:p>
        </p:txBody>
      </p:sp>
      <p:sp>
        <p:nvSpPr>
          <p:cNvPr id="11" name="Rectangle 4"/>
          <p:cNvSpPr txBox="1">
            <a:spLocks noChangeArrowheads="1"/>
          </p:cNvSpPr>
          <p:nvPr/>
        </p:nvSpPr>
        <p:spPr bwMode="auto">
          <a:xfrm>
            <a:off x="5202676" y="3900289"/>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600" b="0" dirty="0">
                <a:solidFill>
                  <a:srgbClr val="A92F2F"/>
                </a:solidFill>
              </a:rPr>
              <a:t>汇报人：代用名</a:t>
            </a:r>
          </a:p>
        </p:txBody>
      </p:sp>
    </p:spTree>
    <p:extLst>
      <p:ext uri="{BB962C8B-B14F-4D97-AF65-F5344CB8AC3E}">
        <p14:creationId xmlns:p14="http://schemas.microsoft.com/office/powerpoint/2010/main" val="2870272705"/>
      </p:ext>
    </p:extLst>
  </p:cSld>
  <p:clrMapOvr>
    <a:masterClrMapping/>
  </p:clrMapOvr>
  <p:transition spd="slow" advTm="635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600"/>
                                        <p:tgtEl>
                                          <p:spTgt spid="4"/>
                                        </p:tgtEl>
                                      </p:cBhvr>
                                    </p:animEffect>
                                    <p:anim calcmode="lin" valueType="num">
                                      <p:cBhvr>
                                        <p:cTn id="18" dur="600" fill="hold"/>
                                        <p:tgtEl>
                                          <p:spTgt spid="4"/>
                                        </p:tgtEl>
                                        <p:attrNameLst>
                                          <p:attrName>ppt_x</p:attrName>
                                        </p:attrNameLst>
                                      </p:cBhvr>
                                      <p:tavLst>
                                        <p:tav tm="0">
                                          <p:val>
                                            <p:strVal val="#ppt_x"/>
                                          </p:val>
                                        </p:tav>
                                        <p:tav tm="100000">
                                          <p:val>
                                            <p:strVal val="#ppt_x"/>
                                          </p:val>
                                        </p:tav>
                                      </p:tavLst>
                                    </p:anim>
                                    <p:anim calcmode="lin" valueType="num">
                                      <p:cBhvr>
                                        <p:cTn id="19" dur="6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1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par>
                          <p:cTn id="27" fill="hold">
                            <p:stCondLst>
                              <p:cond delay="4400"/>
                            </p:stCondLst>
                            <p:childTnLst>
                              <p:par>
                                <p:cTn id="28" presetID="2" presetClass="entr" presetSubtype="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49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6" name="Freeform 285"/>
          <p:cNvSpPr>
            <a:spLocks/>
          </p:cNvSpPr>
          <p:nvPr/>
        </p:nvSpPr>
        <p:spPr bwMode="auto">
          <a:xfrm flipH="1">
            <a:off x="-1" y="1100435"/>
            <a:ext cx="9842797" cy="5233193"/>
          </a:xfrm>
          <a:custGeom>
            <a:avLst/>
            <a:gdLst>
              <a:gd name="T0" fmla="*/ 293 w 10970"/>
              <a:gd name="T1" fmla="*/ 0 h 7207"/>
              <a:gd name="T2" fmla="*/ 10970 w 10970"/>
              <a:gd name="T3" fmla="*/ 0 h 7207"/>
              <a:gd name="T4" fmla="*/ 10970 w 10970"/>
              <a:gd name="T5" fmla="*/ 7207 h 7207"/>
              <a:gd name="T6" fmla="*/ 293 w 10970"/>
              <a:gd name="T7" fmla="*/ 7207 h 7207"/>
              <a:gd name="T8" fmla="*/ 0 w 10970"/>
              <a:gd name="T9" fmla="*/ 6914 h 7207"/>
              <a:gd name="T10" fmla="*/ 0 w 10970"/>
              <a:gd name="T11" fmla="*/ 293 h 7207"/>
              <a:gd name="T12" fmla="*/ 293 w 10970"/>
              <a:gd name="T13" fmla="*/ 0 h 7207"/>
            </a:gdLst>
            <a:ahLst/>
            <a:cxnLst>
              <a:cxn ang="0">
                <a:pos x="T0" y="T1"/>
              </a:cxn>
              <a:cxn ang="0">
                <a:pos x="T2" y="T3"/>
              </a:cxn>
              <a:cxn ang="0">
                <a:pos x="T4" y="T5"/>
              </a:cxn>
              <a:cxn ang="0">
                <a:pos x="T6" y="T7"/>
              </a:cxn>
              <a:cxn ang="0">
                <a:pos x="T8" y="T9"/>
              </a:cxn>
              <a:cxn ang="0">
                <a:pos x="T10" y="T11"/>
              </a:cxn>
              <a:cxn ang="0">
                <a:pos x="T12" y="T13"/>
              </a:cxn>
            </a:cxnLst>
            <a:rect l="0" t="0" r="r" b="b"/>
            <a:pathLst>
              <a:path w="10970" h="7207">
                <a:moveTo>
                  <a:pt x="293" y="0"/>
                </a:moveTo>
                <a:lnTo>
                  <a:pt x="10970" y="0"/>
                </a:lnTo>
                <a:lnTo>
                  <a:pt x="10970" y="7207"/>
                </a:lnTo>
                <a:lnTo>
                  <a:pt x="293" y="7207"/>
                </a:lnTo>
                <a:cubicBezTo>
                  <a:pt x="132" y="7207"/>
                  <a:pt x="0" y="7075"/>
                  <a:pt x="0" y="6914"/>
                </a:cubicBezTo>
                <a:lnTo>
                  <a:pt x="0" y="293"/>
                </a:lnTo>
                <a:cubicBezTo>
                  <a:pt x="0" y="132"/>
                  <a:pt x="132" y="0"/>
                  <a:pt x="293" y="0"/>
                </a:cubicBez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2717" y="3085571"/>
            <a:ext cx="3059734" cy="3772429"/>
          </a:xfrm>
          <a:prstGeom prst="rect">
            <a:avLst/>
          </a:prstGeom>
        </p:spPr>
      </p:pic>
      <p:sp>
        <p:nvSpPr>
          <p:cNvPr id="75" name="TextBox 74"/>
          <p:cNvSpPr txBox="1"/>
          <p:nvPr/>
        </p:nvSpPr>
        <p:spPr>
          <a:xfrm>
            <a:off x="1509022" y="1557738"/>
            <a:ext cx="5186035" cy="553998"/>
          </a:xfrm>
          <a:prstGeom prst="rect">
            <a:avLst/>
          </a:prstGeom>
          <a:noFill/>
        </p:spPr>
        <p:txBody>
          <a:bodyPr wrap="none" rtlCol="0">
            <a:spAutoFit/>
          </a:bodyPr>
          <a:lstStyle/>
          <a:p>
            <a:r>
              <a:rPr lang="zh-CN" altLang="en-US" sz="3000" dirty="0">
                <a:solidFill>
                  <a:schemeClr val="accent4"/>
                </a:solidFill>
                <a:latin typeface="+mn-ea"/>
                <a:ea typeface="+mn-ea"/>
              </a:rPr>
              <a:t>认真落实党风廉政建设责任制</a:t>
            </a:r>
          </a:p>
        </p:txBody>
      </p:sp>
      <p:sp>
        <p:nvSpPr>
          <p:cNvPr id="95" name="Rectangle 5"/>
          <p:cNvSpPr>
            <a:spLocks noChangeArrowheads="1"/>
          </p:cNvSpPr>
          <p:nvPr/>
        </p:nvSpPr>
        <p:spPr bwMode="auto">
          <a:xfrm>
            <a:off x="0" y="188640"/>
            <a:ext cx="695325" cy="833437"/>
          </a:xfrm>
          <a:prstGeom prst="rect">
            <a:avLst/>
          </a:prstGeom>
          <a:solidFill>
            <a:schemeClr val="tx2"/>
          </a:solidFill>
          <a:ln>
            <a:noFill/>
          </a:ln>
        </p:spPr>
        <p:txBody>
          <a:bodyPr/>
          <a:lstStyle/>
          <a:p>
            <a:pPr>
              <a:buFont typeface="Arial" charset="0"/>
              <a:buNone/>
            </a:pPr>
            <a:endParaRPr lang="zh-CN" altLang="en-US"/>
          </a:p>
        </p:txBody>
      </p:sp>
      <p:sp>
        <p:nvSpPr>
          <p:cNvPr id="96" name="Freeform 6"/>
          <p:cNvSpPr>
            <a:spLocks/>
          </p:cNvSpPr>
          <p:nvPr/>
        </p:nvSpPr>
        <p:spPr bwMode="auto">
          <a:xfrm>
            <a:off x="141288" y="307702"/>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accent2"/>
          </a:solidFill>
          <a:ln>
            <a:noFill/>
          </a:ln>
        </p:spPr>
        <p:txBody>
          <a:bodyPr/>
          <a:lstStyle/>
          <a:p>
            <a:endParaRPr lang="zh-CN" altLang="en-US"/>
          </a:p>
        </p:txBody>
      </p:sp>
      <p:sp>
        <p:nvSpPr>
          <p:cNvPr id="97" name="Freeform 7"/>
          <p:cNvSpPr>
            <a:spLocks noEditPoints="1"/>
          </p:cNvSpPr>
          <p:nvPr/>
        </p:nvSpPr>
        <p:spPr bwMode="auto">
          <a:xfrm>
            <a:off x="755650" y="783952"/>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accent2"/>
          </a:solidFill>
          <a:ln>
            <a:noFill/>
          </a:ln>
        </p:spPr>
        <p:txBody>
          <a:bodyPr/>
          <a:lstStyle/>
          <a:p>
            <a:endParaRPr lang="zh-CN" altLang="en-US">
              <a:solidFill>
                <a:schemeClr val="accent1"/>
              </a:solidFill>
            </a:endParaRPr>
          </a:p>
        </p:txBody>
      </p:sp>
      <p:sp>
        <p:nvSpPr>
          <p:cNvPr id="98" name="Freeform 8"/>
          <p:cNvSpPr>
            <a:spLocks noEditPoints="1"/>
          </p:cNvSpPr>
          <p:nvPr/>
        </p:nvSpPr>
        <p:spPr bwMode="auto">
          <a:xfrm>
            <a:off x="793750" y="248351"/>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accent2"/>
          </a:solidFill>
          <a:ln>
            <a:noFill/>
          </a:ln>
        </p:spPr>
        <p:txBody>
          <a:bodyPr/>
          <a:lstStyle/>
          <a:p>
            <a:endParaRPr lang="zh-CN" altLang="en-US">
              <a:solidFill>
                <a:schemeClr val="accent1"/>
              </a:solidFill>
            </a:endParaRPr>
          </a:p>
        </p:txBody>
      </p:sp>
      <p:grpSp>
        <p:nvGrpSpPr>
          <p:cNvPr id="8" name="组合 7"/>
          <p:cNvGrpSpPr/>
          <p:nvPr/>
        </p:nvGrpSpPr>
        <p:grpSpPr>
          <a:xfrm>
            <a:off x="760435" y="1556792"/>
            <a:ext cx="686658" cy="592325"/>
            <a:chOff x="760435" y="1556792"/>
            <a:chExt cx="686658" cy="592325"/>
          </a:xfrm>
        </p:grpSpPr>
        <p:sp>
          <p:nvSpPr>
            <p:cNvPr id="90" name="Oval 41"/>
            <p:cNvSpPr>
              <a:spLocks noChangeArrowheads="1"/>
            </p:cNvSpPr>
            <p:nvPr/>
          </p:nvSpPr>
          <p:spPr bwMode="auto">
            <a:xfrm>
              <a:off x="773846" y="1557957"/>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TextBox 4"/>
            <p:cNvSpPr txBox="1"/>
            <p:nvPr/>
          </p:nvSpPr>
          <p:spPr>
            <a:xfrm>
              <a:off x="760435" y="1556792"/>
              <a:ext cx="686658" cy="584775"/>
            </a:xfrm>
            <a:prstGeom prst="rect">
              <a:avLst/>
            </a:prstGeom>
            <a:noFill/>
          </p:spPr>
          <p:txBody>
            <a:bodyPr wrap="square" rtlCol="0">
              <a:spAutoFit/>
            </a:bodyPr>
            <a:lstStyle/>
            <a:p>
              <a:pPr algn="ctr"/>
              <a:r>
                <a:rPr lang="en-US" altLang="zh-CN" sz="3200" b="1" dirty="0">
                  <a:solidFill>
                    <a:schemeClr val="accent2"/>
                  </a:solidFill>
                </a:rPr>
                <a:t>01</a:t>
              </a:r>
              <a:endParaRPr lang="zh-CN" altLang="en-US" sz="3200" b="1" dirty="0">
                <a:solidFill>
                  <a:schemeClr val="accent2"/>
                </a:solidFill>
              </a:endParaRPr>
            </a:p>
          </p:txBody>
        </p:sp>
      </p:grpSp>
      <p:cxnSp>
        <p:nvCxnSpPr>
          <p:cNvPr id="3" name="直接连接符 2"/>
          <p:cNvCxnSpPr/>
          <p:nvPr/>
        </p:nvCxnSpPr>
        <p:spPr bwMode="auto">
          <a:xfrm>
            <a:off x="1461120" y="1557957"/>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TextBox 54"/>
          <p:cNvSpPr txBox="1"/>
          <p:nvPr/>
        </p:nvSpPr>
        <p:spPr>
          <a:xfrm>
            <a:off x="1509022" y="2308365"/>
            <a:ext cx="6724918" cy="553998"/>
          </a:xfrm>
          <a:prstGeom prst="rect">
            <a:avLst/>
          </a:prstGeom>
          <a:noFill/>
        </p:spPr>
        <p:txBody>
          <a:bodyPr wrap="none" rtlCol="0">
            <a:spAutoFit/>
          </a:bodyPr>
          <a:lstStyle/>
          <a:p>
            <a:r>
              <a:rPr lang="zh-CN" altLang="en-US" sz="3000" dirty="0">
                <a:solidFill>
                  <a:schemeClr val="accent4"/>
                </a:solidFill>
                <a:latin typeface="+mn-ea"/>
                <a:ea typeface="+mn-ea"/>
              </a:rPr>
              <a:t>加强教育，提高党员干部廉洁自律意识</a:t>
            </a:r>
          </a:p>
        </p:txBody>
      </p:sp>
      <p:grpSp>
        <p:nvGrpSpPr>
          <p:cNvPr id="9" name="组合 8"/>
          <p:cNvGrpSpPr/>
          <p:nvPr/>
        </p:nvGrpSpPr>
        <p:grpSpPr>
          <a:xfrm>
            <a:off x="760435" y="2307419"/>
            <a:ext cx="686658" cy="592325"/>
            <a:chOff x="760435" y="2307419"/>
            <a:chExt cx="686658" cy="592325"/>
          </a:xfrm>
        </p:grpSpPr>
        <p:sp>
          <p:nvSpPr>
            <p:cNvPr id="62" name="Oval 41"/>
            <p:cNvSpPr>
              <a:spLocks noChangeArrowheads="1"/>
            </p:cNvSpPr>
            <p:nvPr/>
          </p:nvSpPr>
          <p:spPr bwMode="auto">
            <a:xfrm>
              <a:off x="773846" y="2308584"/>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TextBox 62"/>
            <p:cNvSpPr txBox="1"/>
            <p:nvPr/>
          </p:nvSpPr>
          <p:spPr>
            <a:xfrm>
              <a:off x="760435" y="2307419"/>
              <a:ext cx="686658" cy="584775"/>
            </a:xfrm>
            <a:prstGeom prst="rect">
              <a:avLst/>
            </a:prstGeom>
            <a:noFill/>
          </p:spPr>
          <p:txBody>
            <a:bodyPr wrap="square" rtlCol="0">
              <a:spAutoFit/>
            </a:bodyPr>
            <a:lstStyle/>
            <a:p>
              <a:pPr algn="ctr"/>
              <a:r>
                <a:rPr lang="en-US" altLang="zh-CN" sz="3200" b="1" dirty="0">
                  <a:solidFill>
                    <a:schemeClr val="accent2"/>
                  </a:solidFill>
                </a:rPr>
                <a:t>02</a:t>
              </a:r>
              <a:endParaRPr lang="zh-CN" altLang="en-US" sz="3200" b="1" dirty="0">
                <a:solidFill>
                  <a:schemeClr val="accent2"/>
                </a:solidFill>
              </a:endParaRPr>
            </a:p>
          </p:txBody>
        </p:sp>
      </p:grpSp>
      <p:cxnSp>
        <p:nvCxnSpPr>
          <p:cNvPr id="64" name="直接连接符 63"/>
          <p:cNvCxnSpPr/>
          <p:nvPr/>
        </p:nvCxnSpPr>
        <p:spPr bwMode="auto">
          <a:xfrm>
            <a:off x="1461120" y="230858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Box 64"/>
          <p:cNvSpPr txBox="1"/>
          <p:nvPr/>
        </p:nvSpPr>
        <p:spPr>
          <a:xfrm>
            <a:off x="1509022" y="3053645"/>
            <a:ext cx="7879080" cy="553998"/>
          </a:xfrm>
          <a:prstGeom prst="rect">
            <a:avLst/>
          </a:prstGeom>
          <a:noFill/>
        </p:spPr>
        <p:txBody>
          <a:bodyPr wrap="none" rtlCol="0">
            <a:spAutoFit/>
          </a:bodyPr>
          <a:lstStyle/>
          <a:p>
            <a:r>
              <a:rPr lang="zh-CN" altLang="en-US" sz="3000" dirty="0">
                <a:solidFill>
                  <a:schemeClr val="accent4"/>
                </a:solidFill>
                <a:latin typeface="+mn-ea"/>
                <a:ea typeface="+mn-ea"/>
              </a:rPr>
              <a:t>践行群众路线，深入推进机关作风和效能建设</a:t>
            </a:r>
          </a:p>
        </p:txBody>
      </p:sp>
      <p:grpSp>
        <p:nvGrpSpPr>
          <p:cNvPr id="10" name="组合 9"/>
          <p:cNvGrpSpPr/>
          <p:nvPr/>
        </p:nvGrpSpPr>
        <p:grpSpPr>
          <a:xfrm>
            <a:off x="760435" y="3052699"/>
            <a:ext cx="686658" cy="592325"/>
            <a:chOff x="760435" y="3052699"/>
            <a:chExt cx="686658" cy="592325"/>
          </a:xfrm>
        </p:grpSpPr>
        <p:sp>
          <p:nvSpPr>
            <p:cNvPr id="66" name="Oval 41"/>
            <p:cNvSpPr>
              <a:spLocks noChangeArrowheads="1"/>
            </p:cNvSpPr>
            <p:nvPr/>
          </p:nvSpPr>
          <p:spPr bwMode="auto">
            <a:xfrm>
              <a:off x="773846" y="3053864"/>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TextBox 66"/>
            <p:cNvSpPr txBox="1"/>
            <p:nvPr/>
          </p:nvSpPr>
          <p:spPr>
            <a:xfrm>
              <a:off x="760435" y="3052699"/>
              <a:ext cx="686658" cy="584775"/>
            </a:xfrm>
            <a:prstGeom prst="rect">
              <a:avLst/>
            </a:prstGeom>
            <a:noFill/>
          </p:spPr>
          <p:txBody>
            <a:bodyPr wrap="square" rtlCol="0">
              <a:spAutoFit/>
            </a:bodyPr>
            <a:lstStyle/>
            <a:p>
              <a:pPr algn="ctr"/>
              <a:r>
                <a:rPr lang="en-US" altLang="zh-CN" sz="3200" b="1" dirty="0">
                  <a:solidFill>
                    <a:schemeClr val="accent2"/>
                  </a:solidFill>
                </a:rPr>
                <a:t>03</a:t>
              </a:r>
              <a:endParaRPr lang="zh-CN" altLang="en-US" sz="3200" b="1" dirty="0">
                <a:solidFill>
                  <a:schemeClr val="accent2"/>
                </a:solidFill>
              </a:endParaRPr>
            </a:p>
          </p:txBody>
        </p:sp>
      </p:grpSp>
      <p:cxnSp>
        <p:nvCxnSpPr>
          <p:cNvPr id="68" name="直接连接符 67"/>
          <p:cNvCxnSpPr/>
          <p:nvPr/>
        </p:nvCxnSpPr>
        <p:spPr bwMode="auto">
          <a:xfrm>
            <a:off x="1461120" y="305386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TextBox 68"/>
          <p:cNvSpPr txBox="1"/>
          <p:nvPr/>
        </p:nvSpPr>
        <p:spPr>
          <a:xfrm>
            <a:off x="1509022" y="3789986"/>
            <a:ext cx="4416594" cy="553998"/>
          </a:xfrm>
          <a:prstGeom prst="rect">
            <a:avLst/>
          </a:prstGeom>
          <a:noFill/>
        </p:spPr>
        <p:txBody>
          <a:bodyPr wrap="none" rtlCol="0">
            <a:spAutoFit/>
          </a:bodyPr>
          <a:lstStyle/>
          <a:p>
            <a:r>
              <a:rPr lang="zh-CN" altLang="en-US" sz="3000" dirty="0">
                <a:solidFill>
                  <a:schemeClr val="accent4"/>
                </a:solidFill>
                <a:latin typeface="+mn-ea"/>
                <a:ea typeface="+mn-ea"/>
              </a:rPr>
              <a:t>加强督查，促进工作成效</a:t>
            </a:r>
          </a:p>
        </p:txBody>
      </p:sp>
      <p:grpSp>
        <p:nvGrpSpPr>
          <p:cNvPr id="11" name="组合 10"/>
          <p:cNvGrpSpPr/>
          <p:nvPr/>
        </p:nvGrpSpPr>
        <p:grpSpPr>
          <a:xfrm>
            <a:off x="760435" y="3789040"/>
            <a:ext cx="686658" cy="592325"/>
            <a:chOff x="760435" y="3789040"/>
            <a:chExt cx="686658" cy="592325"/>
          </a:xfrm>
        </p:grpSpPr>
        <p:sp>
          <p:nvSpPr>
            <p:cNvPr id="70" name="Oval 41"/>
            <p:cNvSpPr>
              <a:spLocks noChangeArrowheads="1"/>
            </p:cNvSpPr>
            <p:nvPr/>
          </p:nvSpPr>
          <p:spPr bwMode="auto">
            <a:xfrm>
              <a:off x="773846" y="3790205"/>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TextBox 71"/>
            <p:cNvSpPr txBox="1"/>
            <p:nvPr/>
          </p:nvSpPr>
          <p:spPr>
            <a:xfrm>
              <a:off x="760435" y="3789040"/>
              <a:ext cx="686658" cy="584775"/>
            </a:xfrm>
            <a:prstGeom prst="rect">
              <a:avLst/>
            </a:prstGeom>
            <a:noFill/>
          </p:spPr>
          <p:txBody>
            <a:bodyPr wrap="square" rtlCol="0">
              <a:spAutoFit/>
            </a:bodyPr>
            <a:lstStyle/>
            <a:p>
              <a:pPr algn="ctr"/>
              <a:r>
                <a:rPr lang="en-US" altLang="zh-CN" sz="3200" b="1" dirty="0">
                  <a:solidFill>
                    <a:schemeClr val="accent2"/>
                  </a:solidFill>
                </a:rPr>
                <a:t>04</a:t>
              </a:r>
              <a:endParaRPr lang="zh-CN" altLang="en-US" sz="3200" b="1" dirty="0">
                <a:solidFill>
                  <a:schemeClr val="accent2"/>
                </a:solidFill>
              </a:endParaRPr>
            </a:p>
          </p:txBody>
        </p:sp>
      </p:grpSp>
      <p:cxnSp>
        <p:nvCxnSpPr>
          <p:cNvPr id="73" name="直接连接符 72"/>
          <p:cNvCxnSpPr/>
          <p:nvPr/>
        </p:nvCxnSpPr>
        <p:spPr bwMode="auto">
          <a:xfrm>
            <a:off x="1461120" y="3790205"/>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1509022" y="4540613"/>
            <a:ext cx="7109639" cy="553998"/>
          </a:xfrm>
          <a:prstGeom prst="rect">
            <a:avLst/>
          </a:prstGeom>
          <a:noFill/>
        </p:spPr>
        <p:txBody>
          <a:bodyPr wrap="none" rtlCol="0">
            <a:spAutoFit/>
          </a:bodyPr>
          <a:lstStyle/>
          <a:p>
            <a:r>
              <a:rPr lang="zh-CN" altLang="en-US" sz="3000" dirty="0">
                <a:solidFill>
                  <a:schemeClr val="accent4"/>
                </a:solidFill>
                <a:latin typeface="+mn-ea"/>
                <a:ea typeface="+mn-ea"/>
              </a:rPr>
              <a:t>结合组织生活会，筑牢党支部的坚强堡垒</a:t>
            </a:r>
          </a:p>
        </p:txBody>
      </p:sp>
      <p:grpSp>
        <p:nvGrpSpPr>
          <p:cNvPr id="12" name="组合 11"/>
          <p:cNvGrpSpPr/>
          <p:nvPr/>
        </p:nvGrpSpPr>
        <p:grpSpPr>
          <a:xfrm>
            <a:off x="760435" y="4539667"/>
            <a:ext cx="686658" cy="592325"/>
            <a:chOff x="760435" y="4539667"/>
            <a:chExt cx="686658" cy="592325"/>
          </a:xfrm>
        </p:grpSpPr>
        <p:sp>
          <p:nvSpPr>
            <p:cNvPr id="80" name="Oval 41"/>
            <p:cNvSpPr>
              <a:spLocks noChangeArrowheads="1"/>
            </p:cNvSpPr>
            <p:nvPr/>
          </p:nvSpPr>
          <p:spPr bwMode="auto">
            <a:xfrm>
              <a:off x="773846" y="4540832"/>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TextBox 81"/>
            <p:cNvSpPr txBox="1"/>
            <p:nvPr/>
          </p:nvSpPr>
          <p:spPr>
            <a:xfrm>
              <a:off x="760435" y="4539667"/>
              <a:ext cx="686658" cy="584775"/>
            </a:xfrm>
            <a:prstGeom prst="rect">
              <a:avLst/>
            </a:prstGeom>
            <a:noFill/>
          </p:spPr>
          <p:txBody>
            <a:bodyPr wrap="square" rtlCol="0">
              <a:spAutoFit/>
            </a:bodyPr>
            <a:lstStyle/>
            <a:p>
              <a:pPr algn="ctr"/>
              <a:r>
                <a:rPr lang="en-US" altLang="zh-CN" sz="3200" b="1" dirty="0">
                  <a:solidFill>
                    <a:schemeClr val="accent2"/>
                  </a:solidFill>
                </a:rPr>
                <a:t>05</a:t>
              </a:r>
              <a:endParaRPr lang="zh-CN" altLang="en-US" sz="3200" b="1" dirty="0">
                <a:solidFill>
                  <a:schemeClr val="accent2"/>
                </a:solidFill>
              </a:endParaRPr>
            </a:p>
          </p:txBody>
        </p:sp>
      </p:grpSp>
      <p:cxnSp>
        <p:nvCxnSpPr>
          <p:cNvPr id="83" name="直接连接符 82"/>
          <p:cNvCxnSpPr/>
          <p:nvPr/>
        </p:nvCxnSpPr>
        <p:spPr bwMode="auto">
          <a:xfrm>
            <a:off x="1461120" y="454083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1509022" y="5285893"/>
            <a:ext cx="3262432" cy="553998"/>
          </a:xfrm>
          <a:prstGeom prst="rect">
            <a:avLst/>
          </a:prstGeom>
          <a:noFill/>
        </p:spPr>
        <p:txBody>
          <a:bodyPr wrap="none" rtlCol="0">
            <a:spAutoFit/>
          </a:bodyPr>
          <a:lstStyle/>
          <a:p>
            <a:r>
              <a:rPr lang="zh-CN" altLang="en-US" sz="3000" dirty="0">
                <a:solidFill>
                  <a:schemeClr val="accent4"/>
                </a:solidFill>
                <a:latin typeface="+mn-ea"/>
                <a:ea typeface="+mn-ea"/>
              </a:rPr>
              <a:t>下一步的工作思路</a:t>
            </a:r>
          </a:p>
        </p:txBody>
      </p:sp>
      <p:grpSp>
        <p:nvGrpSpPr>
          <p:cNvPr id="13" name="组合 12"/>
          <p:cNvGrpSpPr/>
          <p:nvPr/>
        </p:nvGrpSpPr>
        <p:grpSpPr>
          <a:xfrm>
            <a:off x="760435" y="5284947"/>
            <a:ext cx="686658" cy="592325"/>
            <a:chOff x="760435" y="5284947"/>
            <a:chExt cx="686658" cy="592325"/>
          </a:xfrm>
        </p:grpSpPr>
        <p:sp>
          <p:nvSpPr>
            <p:cNvPr id="86" name="Oval 41"/>
            <p:cNvSpPr>
              <a:spLocks noChangeArrowheads="1"/>
            </p:cNvSpPr>
            <p:nvPr/>
          </p:nvSpPr>
          <p:spPr bwMode="auto">
            <a:xfrm>
              <a:off x="773846" y="5286112"/>
              <a:ext cx="591160" cy="59116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TextBox 87"/>
            <p:cNvSpPr txBox="1"/>
            <p:nvPr/>
          </p:nvSpPr>
          <p:spPr>
            <a:xfrm>
              <a:off x="760435" y="5284947"/>
              <a:ext cx="686658" cy="584775"/>
            </a:xfrm>
            <a:prstGeom prst="rect">
              <a:avLst/>
            </a:prstGeom>
            <a:noFill/>
          </p:spPr>
          <p:txBody>
            <a:bodyPr wrap="square" rtlCol="0">
              <a:spAutoFit/>
            </a:bodyPr>
            <a:lstStyle/>
            <a:p>
              <a:pPr algn="ctr"/>
              <a:r>
                <a:rPr lang="en-US" altLang="zh-CN" sz="3200" b="1" dirty="0">
                  <a:solidFill>
                    <a:schemeClr val="accent2"/>
                  </a:solidFill>
                </a:rPr>
                <a:t>06</a:t>
              </a:r>
              <a:endParaRPr lang="zh-CN" altLang="en-US" sz="3200" b="1" dirty="0">
                <a:solidFill>
                  <a:schemeClr val="accent2"/>
                </a:solidFill>
              </a:endParaRPr>
            </a:p>
          </p:txBody>
        </p:sp>
      </p:grpSp>
      <p:cxnSp>
        <p:nvCxnSpPr>
          <p:cNvPr id="89" name="直接连接符 88"/>
          <p:cNvCxnSpPr/>
          <p:nvPr/>
        </p:nvCxnSpPr>
        <p:spPr bwMode="auto">
          <a:xfrm>
            <a:off x="1461120" y="528611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Tree>
    <p:extLst>
      <p:ext uri="{BB962C8B-B14F-4D97-AF65-F5344CB8AC3E}">
        <p14:creationId xmlns:p14="http://schemas.microsoft.com/office/powerpoint/2010/main" val="1366914537"/>
      </p:ext>
    </p:extLst>
  </p:cSld>
  <p:clrMapOvr>
    <a:masterClrMapping/>
  </p:clrMapOvr>
  <p:transition spd="slow" advTm="1071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400" fill="hold"/>
                                        <p:tgtEl>
                                          <p:spTgt spid="96"/>
                                        </p:tgtEl>
                                        <p:attrNameLst>
                                          <p:attrName>ppt_w</p:attrName>
                                        </p:attrNameLst>
                                      </p:cBhvr>
                                      <p:tavLst>
                                        <p:tav tm="0">
                                          <p:val>
                                            <p:fltVal val="0"/>
                                          </p:val>
                                        </p:tav>
                                        <p:tav tm="100000">
                                          <p:val>
                                            <p:strVal val="#ppt_w"/>
                                          </p:val>
                                        </p:tav>
                                      </p:tavLst>
                                    </p:anim>
                                    <p:anim calcmode="lin" valueType="num">
                                      <p:cBhvr>
                                        <p:cTn id="13" dur="400" fill="hold"/>
                                        <p:tgtEl>
                                          <p:spTgt spid="96"/>
                                        </p:tgtEl>
                                        <p:attrNameLst>
                                          <p:attrName>ppt_h</p:attrName>
                                        </p:attrNameLst>
                                      </p:cBhvr>
                                      <p:tavLst>
                                        <p:tav tm="0">
                                          <p:val>
                                            <p:fltVal val="0"/>
                                          </p:val>
                                        </p:tav>
                                        <p:tav tm="100000">
                                          <p:val>
                                            <p:strVal val="#ppt_h"/>
                                          </p:val>
                                        </p:tav>
                                      </p:tavLst>
                                    </p:anim>
                                    <p:anim calcmode="lin" valueType="num">
                                      <p:cBhvr>
                                        <p:cTn id="14" dur="400" fill="hold"/>
                                        <p:tgtEl>
                                          <p:spTgt spid="96"/>
                                        </p:tgtEl>
                                        <p:attrNameLst>
                                          <p:attrName>style.rotation</p:attrName>
                                        </p:attrNameLst>
                                      </p:cBhvr>
                                      <p:tavLst>
                                        <p:tav tm="0">
                                          <p:val>
                                            <p:fltVal val="90"/>
                                          </p:val>
                                        </p:tav>
                                        <p:tav tm="100000">
                                          <p:val>
                                            <p:fltVal val="0"/>
                                          </p:val>
                                        </p:tav>
                                      </p:tavLst>
                                    </p:anim>
                                    <p:animEffect transition="in" filter="fade">
                                      <p:cBhvr>
                                        <p:cTn id="15" dur="400"/>
                                        <p:tgtEl>
                                          <p:spTgt spid="9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par>
                          <p:cTn id="23" fill="hold">
                            <p:stCondLst>
                              <p:cond delay="1400"/>
                            </p:stCondLst>
                            <p:childTnLst>
                              <p:par>
                                <p:cTn id="24" presetID="16" presetClass="entr" presetSubtype="21"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par>
                          <p:cTn id="27" fill="hold">
                            <p:stCondLst>
                              <p:cond delay="19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600"/>
                                        <p:tgtEl>
                                          <p:spTgt spid="6"/>
                                        </p:tgtEl>
                                      </p:cBhvr>
                                    </p:animEffect>
                                    <p:anim calcmode="lin" valueType="num">
                                      <p:cBhvr>
                                        <p:cTn id="31" dur="600" fill="hold"/>
                                        <p:tgtEl>
                                          <p:spTgt spid="6"/>
                                        </p:tgtEl>
                                        <p:attrNameLst>
                                          <p:attrName>ppt_x</p:attrName>
                                        </p:attrNameLst>
                                      </p:cBhvr>
                                      <p:tavLst>
                                        <p:tav tm="0">
                                          <p:val>
                                            <p:strVal val="#ppt_x"/>
                                          </p:val>
                                        </p:tav>
                                        <p:tav tm="100000">
                                          <p:val>
                                            <p:strVal val="#ppt_x"/>
                                          </p:val>
                                        </p:tav>
                                      </p:tavLst>
                                    </p:anim>
                                    <p:anim calcmode="lin" valueType="num">
                                      <p:cBhvr>
                                        <p:cTn id="32" dur="6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right)">
                                      <p:cBhvr>
                                        <p:cTn id="36" dur="500"/>
                                        <p:tgtEl>
                                          <p:spTgt spid="46"/>
                                        </p:tgtEl>
                                      </p:cBhvr>
                                    </p:animEffect>
                                  </p:childTnLst>
                                </p:cTn>
                              </p:par>
                            </p:childTnLst>
                          </p:cTn>
                        </p:par>
                        <p:par>
                          <p:cTn id="37" fill="hold">
                            <p:stCondLst>
                              <p:cond delay="3000"/>
                            </p:stCondLst>
                            <p:childTnLst>
                              <p:par>
                                <p:cTn id="38" presetID="52"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52" presetClass="entr" presetSubtype="0" fill="hold" nodeType="withEffect">
                                  <p:stCondLst>
                                    <p:cond delay="100"/>
                                  </p:stCondLst>
                                  <p:childTnLst>
                                    <p:set>
                                      <p:cBhvr>
                                        <p:cTn id="44" dur="1" fill="hold">
                                          <p:stCondLst>
                                            <p:cond delay="0"/>
                                          </p:stCondLst>
                                        </p:cTn>
                                        <p:tgtEl>
                                          <p:spTgt spid="9"/>
                                        </p:tgtEl>
                                        <p:attrNameLst>
                                          <p:attrName>style.visibility</p:attrName>
                                        </p:attrNameLst>
                                      </p:cBhvr>
                                      <p:to>
                                        <p:strVal val="visible"/>
                                      </p:to>
                                    </p:set>
                                    <p:animScale>
                                      <p:cBhvr>
                                        <p:cTn id="4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9"/>
                                        </p:tgtEl>
                                        <p:attrNameLst>
                                          <p:attrName>ppt_x</p:attrName>
                                          <p:attrName>ppt_y</p:attrName>
                                        </p:attrNameLst>
                                      </p:cBhvr>
                                    </p:animMotion>
                                    <p:animEffect transition="in" filter="fade">
                                      <p:cBhvr>
                                        <p:cTn id="47" dur="1000"/>
                                        <p:tgtEl>
                                          <p:spTgt spid="9"/>
                                        </p:tgtEl>
                                      </p:cBhvr>
                                    </p:animEffect>
                                  </p:childTnLst>
                                </p:cTn>
                              </p:par>
                              <p:par>
                                <p:cTn id="48" presetID="52" presetClass="entr" presetSubtype="0" fill="hold" nodeType="withEffect">
                                  <p:stCondLst>
                                    <p:cond delay="200"/>
                                  </p:stCondLst>
                                  <p:childTnLst>
                                    <p:set>
                                      <p:cBhvr>
                                        <p:cTn id="49" dur="1" fill="hold">
                                          <p:stCondLst>
                                            <p:cond delay="0"/>
                                          </p:stCondLst>
                                        </p:cTn>
                                        <p:tgtEl>
                                          <p:spTgt spid="10"/>
                                        </p:tgtEl>
                                        <p:attrNameLst>
                                          <p:attrName>style.visibility</p:attrName>
                                        </p:attrNameLst>
                                      </p:cBhvr>
                                      <p:to>
                                        <p:strVal val="visible"/>
                                      </p:to>
                                    </p:set>
                                    <p:animScale>
                                      <p:cBhvr>
                                        <p:cTn id="5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0"/>
                                        </p:tgtEl>
                                        <p:attrNameLst>
                                          <p:attrName>ppt_x</p:attrName>
                                          <p:attrName>ppt_y</p:attrName>
                                        </p:attrNameLst>
                                      </p:cBhvr>
                                    </p:animMotion>
                                    <p:animEffect transition="in" filter="fade">
                                      <p:cBhvr>
                                        <p:cTn id="52" dur="1000"/>
                                        <p:tgtEl>
                                          <p:spTgt spid="10"/>
                                        </p:tgtEl>
                                      </p:cBhvr>
                                    </p:animEffect>
                                  </p:childTnLst>
                                </p:cTn>
                              </p:par>
                              <p:par>
                                <p:cTn id="53" presetID="52" presetClass="entr" presetSubtype="0" fill="hold" nodeType="withEffect">
                                  <p:stCondLst>
                                    <p:cond delay="300"/>
                                  </p:stCondLst>
                                  <p:childTnLst>
                                    <p:set>
                                      <p:cBhvr>
                                        <p:cTn id="54" dur="1" fill="hold">
                                          <p:stCondLst>
                                            <p:cond delay="0"/>
                                          </p:stCondLst>
                                        </p:cTn>
                                        <p:tgtEl>
                                          <p:spTgt spid="11"/>
                                        </p:tgtEl>
                                        <p:attrNameLst>
                                          <p:attrName>style.visibility</p:attrName>
                                        </p:attrNameLst>
                                      </p:cBhvr>
                                      <p:to>
                                        <p:strVal val="visible"/>
                                      </p:to>
                                    </p:set>
                                    <p:animScale>
                                      <p:cBhvr>
                                        <p:cTn id="5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1"/>
                                        </p:tgtEl>
                                        <p:attrNameLst>
                                          <p:attrName>ppt_x</p:attrName>
                                          <p:attrName>ppt_y</p:attrName>
                                        </p:attrNameLst>
                                      </p:cBhvr>
                                    </p:animMotion>
                                    <p:animEffect transition="in" filter="fade">
                                      <p:cBhvr>
                                        <p:cTn id="57" dur="1000"/>
                                        <p:tgtEl>
                                          <p:spTgt spid="11"/>
                                        </p:tgtEl>
                                      </p:cBhvr>
                                    </p:animEffect>
                                  </p:childTnLst>
                                </p:cTn>
                              </p:par>
                              <p:par>
                                <p:cTn id="58" presetID="52" presetClass="entr" presetSubtype="0" fill="hold" nodeType="withEffect">
                                  <p:stCondLst>
                                    <p:cond delay="400"/>
                                  </p:stCondLst>
                                  <p:childTnLst>
                                    <p:set>
                                      <p:cBhvr>
                                        <p:cTn id="59" dur="1" fill="hold">
                                          <p:stCondLst>
                                            <p:cond delay="0"/>
                                          </p:stCondLst>
                                        </p:cTn>
                                        <p:tgtEl>
                                          <p:spTgt spid="12"/>
                                        </p:tgtEl>
                                        <p:attrNameLst>
                                          <p:attrName>style.visibility</p:attrName>
                                        </p:attrNameLst>
                                      </p:cBhvr>
                                      <p:to>
                                        <p:strVal val="visible"/>
                                      </p:to>
                                    </p:set>
                                    <p:animScale>
                                      <p:cBhvr>
                                        <p:cTn id="6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2"/>
                                        </p:tgtEl>
                                        <p:attrNameLst>
                                          <p:attrName>ppt_x</p:attrName>
                                          <p:attrName>ppt_y</p:attrName>
                                        </p:attrNameLst>
                                      </p:cBhvr>
                                    </p:animMotion>
                                    <p:animEffect transition="in" filter="fade">
                                      <p:cBhvr>
                                        <p:cTn id="62" dur="1000"/>
                                        <p:tgtEl>
                                          <p:spTgt spid="12"/>
                                        </p:tgtEl>
                                      </p:cBhvr>
                                    </p:animEffect>
                                  </p:childTnLst>
                                </p:cTn>
                              </p:par>
                              <p:par>
                                <p:cTn id="63" presetID="52" presetClass="entr" presetSubtype="0" fill="hold" nodeType="withEffect">
                                  <p:stCondLst>
                                    <p:cond delay="500"/>
                                  </p:stCondLst>
                                  <p:childTnLst>
                                    <p:set>
                                      <p:cBhvr>
                                        <p:cTn id="64" dur="1" fill="hold">
                                          <p:stCondLst>
                                            <p:cond delay="0"/>
                                          </p:stCondLst>
                                        </p:cTn>
                                        <p:tgtEl>
                                          <p:spTgt spid="13"/>
                                        </p:tgtEl>
                                        <p:attrNameLst>
                                          <p:attrName>style.visibility</p:attrName>
                                        </p:attrNameLst>
                                      </p:cBhvr>
                                      <p:to>
                                        <p:strVal val="visible"/>
                                      </p:to>
                                    </p:set>
                                    <p:animScale>
                                      <p:cBhvr>
                                        <p:cTn id="6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3"/>
                                        </p:tgtEl>
                                        <p:attrNameLst>
                                          <p:attrName>ppt_x</p:attrName>
                                          <p:attrName>ppt_y</p:attrName>
                                        </p:attrNameLst>
                                      </p:cBhvr>
                                    </p:animMotion>
                                    <p:animEffect transition="in" filter="fade">
                                      <p:cBhvr>
                                        <p:cTn id="67" dur="1000"/>
                                        <p:tgtEl>
                                          <p:spTgt spid="13"/>
                                        </p:tgtEl>
                                      </p:cBhvr>
                                    </p:animEffect>
                                  </p:childTnLst>
                                </p:cTn>
                              </p:par>
                            </p:childTnLst>
                          </p:cTn>
                        </p:par>
                        <p:par>
                          <p:cTn id="68" fill="hold">
                            <p:stCondLst>
                              <p:cond delay="4500"/>
                            </p:stCondLst>
                            <p:childTnLst>
                              <p:par>
                                <p:cTn id="69" presetID="31" presetClass="entr" presetSubtype="0"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400" fill="hold"/>
                                        <p:tgtEl>
                                          <p:spTgt spid="3"/>
                                        </p:tgtEl>
                                        <p:attrNameLst>
                                          <p:attrName>ppt_w</p:attrName>
                                        </p:attrNameLst>
                                      </p:cBhvr>
                                      <p:tavLst>
                                        <p:tav tm="0">
                                          <p:val>
                                            <p:fltVal val="0"/>
                                          </p:val>
                                        </p:tav>
                                        <p:tav tm="100000">
                                          <p:val>
                                            <p:strVal val="#ppt_w"/>
                                          </p:val>
                                        </p:tav>
                                      </p:tavLst>
                                    </p:anim>
                                    <p:anim calcmode="lin" valueType="num">
                                      <p:cBhvr>
                                        <p:cTn id="72" dur="400" fill="hold"/>
                                        <p:tgtEl>
                                          <p:spTgt spid="3"/>
                                        </p:tgtEl>
                                        <p:attrNameLst>
                                          <p:attrName>ppt_h</p:attrName>
                                        </p:attrNameLst>
                                      </p:cBhvr>
                                      <p:tavLst>
                                        <p:tav tm="0">
                                          <p:val>
                                            <p:fltVal val="0"/>
                                          </p:val>
                                        </p:tav>
                                        <p:tav tm="100000">
                                          <p:val>
                                            <p:strVal val="#ppt_h"/>
                                          </p:val>
                                        </p:tav>
                                      </p:tavLst>
                                    </p:anim>
                                    <p:anim calcmode="lin" valueType="num">
                                      <p:cBhvr>
                                        <p:cTn id="73" dur="400" fill="hold"/>
                                        <p:tgtEl>
                                          <p:spTgt spid="3"/>
                                        </p:tgtEl>
                                        <p:attrNameLst>
                                          <p:attrName>style.rotation</p:attrName>
                                        </p:attrNameLst>
                                      </p:cBhvr>
                                      <p:tavLst>
                                        <p:tav tm="0">
                                          <p:val>
                                            <p:fltVal val="90"/>
                                          </p:val>
                                        </p:tav>
                                        <p:tav tm="100000">
                                          <p:val>
                                            <p:fltVal val="0"/>
                                          </p:val>
                                        </p:tav>
                                      </p:tavLst>
                                    </p:anim>
                                    <p:animEffect transition="in" filter="fade">
                                      <p:cBhvr>
                                        <p:cTn id="74" dur="400"/>
                                        <p:tgtEl>
                                          <p:spTgt spid="3"/>
                                        </p:tgtEl>
                                      </p:cBhvr>
                                    </p:animEffect>
                                  </p:childTnLst>
                                </p:cTn>
                              </p:par>
                              <p:par>
                                <p:cTn id="75" presetID="8" presetClass="emph" presetSubtype="0" fill="hold" nodeType="withEffect">
                                  <p:stCondLst>
                                    <p:cond delay="0"/>
                                  </p:stCondLst>
                                  <p:childTnLst>
                                    <p:animRot by="21600000">
                                      <p:cBhvr>
                                        <p:cTn id="76" dur="400" fill="hold"/>
                                        <p:tgtEl>
                                          <p:spTgt spid="3"/>
                                        </p:tgtEl>
                                        <p:attrNameLst>
                                          <p:attrName>r</p:attrName>
                                        </p:attrNameLst>
                                      </p:cBhvr>
                                    </p:animRot>
                                  </p:childTnLst>
                                </p:cTn>
                              </p:par>
                            </p:childTnLst>
                          </p:cTn>
                        </p:par>
                        <p:par>
                          <p:cTn id="77" fill="hold">
                            <p:stCondLst>
                              <p:cond delay="4900"/>
                            </p:stCondLst>
                            <p:childTnLst>
                              <p:par>
                                <p:cTn id="78" presetID="22" presetClass="entr" presetSubtype="8"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500"/>
                                        <p:tgtEl>
                                          <p:spTgt spid="75"/>
                                        </p:tgtEl>
                                      </p:cBhvr>
                                    </p:animEffect>
                                  </p:childTnLst>
                                </p:cTn>
                              </p:par>
                            </p:childTnLst>
                          </p:cTn>
                        </p:par>
                        <p:par>
                          <p:cTn id="81" fill="hold">
                            <p:stCondLst>
                              <p:cond delay="5400"/>
                            </p:stCondLst>
                            <p:childTnLst>
                              <p:par>
                                <p:cTn id="82" presetID="31" presetClass="entr" presetSubtype="0" fill="hold"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400" fill="hold"/>
                                        <p:tgtEl>
                                          <p:spTgt spid="64"/>
                                        </p:tgtEl>
                                        <p:attrNameLst>
                                          <p:attrName>ppt_w</p:attrName>
                                        </p:attrNameLst>
                                      </p:cBhvr>
                                      <p:tavLst>
                                        <p:tav tm="0">
                                          <p:val>
                                            <p:fltVal val="0"/>
                                          </p:val>
                                        </p:tav>
                                        <p:tav tm="100000">
                                          <p:val>
                                            <p:strVal val="#ppt_w"/>
                                          </p:val>
                                        </p:tav>
                                      </p:tavLst>
                                    </p:anim>
                                    <p:anim calcmode="lin" valueType="num">
                                      <p:cBhvr>
                                        <p:cTn id="85" dur="400" fill="hold"/>
                                        <p:tgtEl>
                                          <p:spTgt spid="64"/>
                                        </p:tgtEl>
                                        <p:attrNameLst>
                                          <p:attrName>ppt_h</p:attrName>
                                        </p:attrNameLst>
                                      </p:cBhvr>
                                      <p:tavLst>
                                        <p:tav tm="0">
                                          <p:val>
                                            <p:fltVal val="0"/>
                                          </p:val>
                                        </p:tav>
                                        <p:tav tm="100000">
                                          <p:val>
                                            <p:strVal val="#ppt_h"/>
                                          </p:val>
                                        </p:tav>
                                      </p:tavLst>
                                    </p:anim>
                                    <p:anim calcmode="lin" valueType="num">
                                      <p:cBhvr>
                                        <p:cTn id="86" dur="400" fill="hold"/>
                                        <p:tgtEl>
                                          <p:spTgt spid="64"/>
                                        </p:tgtEl>
                                        <p:attrNameLst>
                                          <p:attrName>style.rotation</p:attrName>
                                        </p:attrNameLst>
                                      </p:cBhvr>
                                      <p:tavLst>
                                        <p:tav tm="0">
                                          <p:val>
                                            <p:fltVal val="90"/>
                                          </p:val>
                                        </p:tav>
                                        <p:tav tm="100000">
                                          <p:val>
                                            <p:fltVal val="0"/>
                                          </p:val>
                                        </p:tav>
                                      </p:tavLst>
                                    </p:anim>
                                    <p:animEffect transition="in" filter="fade">
                                      <p:cBhvr>
                                        <p:cTn id="87" dur="400"/>
                                        <p:tgtEl>
                                          <p:spTgt spid="64"/>
                                        </p:tgtEl>
                                      </p:cBhvr>
                                    </p:animEffect>
                                  </p:childTnLst>
                                </p:cTn>
                              </p:par>
                              <p:par>
                                <p:cTn id="88" presetID="8" presetClass="emph" presetSubtype="0" fill="hold" nodeType="withEffect">
                                  <p:stCondLst>
                                    <p:cond delay="0"/>
                                  </p:stCondLst>
                                  <p:childTnLst>
                                    <p:animRot by="21600000">
                                      <p:cBhvr>
                                        <p:cTn id="89" dur="400" fill="hold"/>
                                        <p:tgtEl>
                                          <p:spTgt spid="64"/>
                                        </p:tgtEl>
                                        <p:attrNameLst>
                                          <p:attrName>r</p:attrName>
                                        </p:attrNameLst>
                                      </p:cBhvr>
                                    </p:animRot>
                                  </p:childTnLst>
                                </p:cTn>
                              </p:par>
                            </p:childTnLst>
                          </p:cTn>
                        </p:par>
                        <p:par>
                          <p:cTn id="90" fill="hold">
                            <p:stCondLst>
                              <p:cond delay="5800"/>
                            </p:stCondLst>
                            <p:childTnLst>
                              <p:par>
                                <p:cTn id="91" presetID="22" presetClass="entr" presetSubtype="8"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300"/>
                            </p:stCondLst>
                            <p:childTnLst>
                              <p:par>
                                <p:cTn id="95" presetID="31" presetClass="entr" presetSubtype="0"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400" fill="hold"/>
                                        <p:tgtEl>
                                          <p:spTgt spid="68"/>
                                        </p:tgtEl>
                                        <p:attrNameLst>
                                          <p:attrName>ppt_w</p:attrName>
                                        </p:attrNameLst>
                                      </p:cBhvr>
                                      <p:tavLst>
                                        <p:tav tm="0">
                                          <p:val>
                                            <p:fltVal val="0"/>
                                          </p:val>
                                        </p:tav>
                                        <p:tav tm="100000">
                                          <p:val>
                                            <p:strVal val="#ppt_w"/>
                                          </p:val>
                                        </p:tav>
                                      </p:tavLst>
                                    </p:anim>
                                    <p:anim calcmode="lin" valueType="num">
                                      <p:cBhvr>
                                        <p:cTn id="98" dur="400" fill="hold"/>
                                        <p:tgtEl>
                                          <p:spTgt spid="68"/>
                                        </p:tgtEl>
                                        <p:attrNameLst>
                                          <p:attrName>ppt_h</p:attrName>
                                        </p:attrNameLst>
                                      </p:cBhvr>
                                      <p:tavLst>
                                        <p:tav tm="0">
                                          <p:val>
                                            <p:fltVal val="0"/>
                                          </p:val>
                                        </p:tav>
                                        <p:tav tm="100000">
                                          <p:val>
                                            <p:strVal val="#ppt_h"/>
                                          </p:val>
                                        </p:tav>
                                      </p:tavLst>
                                    </p:anim>
                                    <p:anim calcmode="lin" valueType="num">
                                      <p:cBhvr>
                                        <p:cTn id="99" dur="400" fill="hold"/>
                                        <p:tgtEl>
                                          <p:spTgt spid="68"/>
                                        </p:tgtEl>
                                        <p:attrNameLst>
                                          <p:attrName>style.rotation</p:attrName>
                                        </p:attrNameLst>
                                      </p:cBhvr>
                                      <p:tavLst>
                                        <p:tav tm="0">
                                          <p:val>
                                            <p:fltVal val="90"/>
                                          </p:val>
                                        </p:tav>
                                        <p:tav tm="100000">
                                          <p:val>
                                            <p:fltVal val="0"/>
                                          </p:val>
                                        </p:tav>
                                      </p:tavLst>
                                    </p:anim>
                                    <p:animEffect transition="in" filter="fade">
                                      <p:cBhvr>
                                        <p:cTn id="100" dur="400"/>
                                        <p:tgtEl>
                                          <p:spTgt spid="68"/>
                                        </p:tgtEl>
                                      </p:cBhvr>
                                    </p:animEffect>
                                  </p:childTnLst>
                                </p:cTn>
                              </p:par>
                              <p:par>
                                <p:cTn id="101" presetID="8" presetClass="emph" presetSubtype="0" fill="hold" nodeType="withEffect">
                                  <p:stCondLst>
                                    <p:cond delay="0"/>
                                  </p:stCondLst>
                                  <p:childTnLst>
                                    <p:animRot by="21600000">
                                      <p:cBhvr>
                                        <p:cTn id="102" dur="400" fill="hold"/>
                                        <p:tgtEl>
                                          <p:spTgt spid="68"/>
                                        </p:tgtEl>
                                        <p:attrNameLst>
                                          <p:attrName>r</p:attrName>
                                        </p:attrNameLst>
                                      </p:cBhvr>
                                    </p:animRot>
                                  </p:childTnLst>
                                </p:cTn>
                              </p:par>
                            </p:childTnLst>
                          </p:cTn>
                        </p:par>
                        <p:par>
                          <p:cTn id="103" fill="hold">
                            <p:stCondLst>
                              <p:cond delay="6700"/>
                            </p:stCondLst>
                            <p:childTnLst>
                              <p:par>
                                <p:cTn id="104" presetID="22" presetClass="entr" presetSubtype="8" fill="hold" grpId="0" nodeType="after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wipe(left)">
                                      <p:cBhvr>
                                        <p:cTn id="106" dur="500"/>
                                        <p:tgtEl>
                                          <p:spTgt spid="65"/>
                                        </p:tgtEl>
                                      </p:cBhvr>
                                    </p:animEffect>
                                  </p:childTnLst>
                                </p:cTn>
                              </p:par>
                            </p:childTnLst>
                          </p:cTn>
                        </p:par>
                        <p:par>
                          <p:cTn id="107" fill="hold">
                            <p:stCondLst>
                              <p:cond delay="7200"/>
                            </p:stCondLst>
                            <p:childTnLst>
                              <p:par>
                                <p:cTn id="108" presetID="31" presetClass="entr" presetSubtype="0"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 calcmode="lin" valueType="num">
                                      <p:cBhvr>
                                        <p:cTn id="110" dur="400" fill="hold"/>
                                        <p:tgtEl>
                                          <p:spTgt spid="73"/>
                                        </p:tgtEl>
                                        <p:attrNameLst>
                                          <p:attrName>ppt_w</p:attrName>
                                        </p:attrNameLst>
                                      </p:cBhvr>
                                      <p:tavLst>
                                        <p:tav tm="0">
                                          <p:val>
                                            <p:fltVal val="0"/>
                                          </p:val>
                                        </p:tav>
                                        <p:tav tm="100000">
                                          <p:val>
                                            <p:strVal val="#ppt_w"/>
                                          </p:val>
                                        </p:tav>
                                      </p:tavLst>
                                    </p:anim>
                                    <p:anim calcmode="lin" valueType="num">
                                      <p:cBhvr>
                                        <p:cTn id="111" dur="400" fill="hold"/>
                                        <p:tgtEl>
                                          <p:spTgt spid="73"/>
                                        </p:tgtEl>
                                        <p:attrNameLst>
                                          <p:attrName>ppt_h</p:attrName>
                                        </p:attrNameLst>
                                      </p:cBhvr>
                                      <p:tavLst>
                                        <p:tav tm="0">
                                          <p:val>
                                            <p:fltVal val="0"/>
                                          </p:val>
                                        </p:tav>
                                        <p:tav tm="100000">
                                          <p:val>
                                            <p:strVal val="#ppt_h"/>
                                          </p:val>
                                        </p:tav>
                                      </p:tavLst>
                                    </p:anim>
                                    <p:anim calcmode="lin" valueType="num">
                                      <p:cBhvr>
                                        <p:cTn id="112" dur="400" fill="hold"/>
                                        <p:tgtEl>
                                          <p:spTgt spid="73"/>
                                        </p:tgtEl>
                                        <p:attrNameLst>
                                          <p:attrName>style.rotation</p:attrName>
                                        </p:attrNameLst>
                                      </p:cBhvr>
                                      <p:tavLst>
                                        <p:tav tm="0">
                                          <p:val>
                                            <p:fltVal val="90"/>
                                          </p:val>
                                        </p:tav>
                                        <p:tav tm="100000">
                                          <p:val>
                                            <p:fltVal val="0"/>
                                          </p:val>
                                        </p:tav>
                                      </p:tavLst>
                                    </p:anim>
                                    <p:animEffect transition="in" filter="fade">
                                      <p:cBhvr>
                                        <p:cTn id="113" dur="400"/>
                                        <p:tgtEl>
                                          <p:spTgt spid="73"/>
                                        </p:tgtEl>
                                      </p:cBhvr>
                                    </p:animEffect>
                                  </p:childTnLst>
                                </p:cTn>
                              </p:par>
                              <p:par>
                                <p:cTn id="114" presetID="8" presetClass="emph" presetSubtype="0" fill="hold" nodeType="withEffect">
                                  <p:stCondLst>
                                    <p:cond delay="0"/>
                                  </p:stCondLst>
                                  <p:childTnLst>
                                    <p:animRot by="21600000">
                                      <p:cBhvr>
                                        <p:cTn id="115" dur="400" fill="hold"/>
                                        <p:tgtEl>
                                          <p:spTgt spid="73"/>
                                        </p:tgtEl>
                                        <p:attrNameLst>
                                          <p:attrName>r</p:attrName>
                                        </p:attrNameLst>
                                      </p:cBhvr>
                                    </p:animRot>
                                  </p:childTnLst>
                                </p:cTn>
                              </p:par>
                            </p:childTnLst>
                          </p:cTn>
                        </p:par>
                        <p:par>
                          <p:cTn id="116" fill="hold">
                            <p:stCondLst>
                              <p:cond delay="7600"/>
                            </p:stCondLst>
                            <p:childTnLst>
                              <p:par>
                                <p:cTn id="117" presetID="22" presetClass="entr" presetSubtype="8"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wipe(left)">
                                      <p:cBhvr>
                                        <p:cTn id="119" dur="500"/>
                                        <p:tgtEl>
                                          <p:spTgt spid="69"/>
                                        </p:tgtEl>
                                      </p:cBhvr>
                                    </p:animEffect>
                                  </p:childTnLst>
                                </p:cTn>
                              </p:par>
                            </p:childTnLst>
                          </p:cTn>
                        </p:par>
                        <p:par>
                          <p:cTn id="120" fill="hold">
                            <p:stCondLst>
                              <p:cond delay="8100"/>
                            </p:stCondLst>
                            <p:childTnLst>
                              <p:par>
                                <p:cTn id="121" presetID="31"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400" fill="hold"/>
                                        <p:tgtEl>
                                          <p:spTgt spid="83"/>
                                        </p:tgtEl>
                                        <p:attrNameLst>
                                          <p:attrName>ppt_w</p:attrName>
                                        </p:attrNameLst>
                                      </p:cBhvr>
                                      <p:tavLst>
                                        <p:tav tm="0">
                                          <p:val>
                                            <p:fltVal val="0"/>
                                          </p:val>
                                        </p:tav>
                                        <p:tav tm="100000">
                                          <p:val>
                                            <p:strVal val="#ppt_w"/>
                                          </p:val>
                                        </p:tav>
                                      </p:tavLst>
                                    </p:anim>
                                    <p:anim calcmode="lin" valueType="num">
                                      <p:cBhvr>
                                        <p:cTn id="124" dur="400" fill="hold"/>
                                        <p:tgtEl>
                                          <p:spTgt spid="83"/>
                                        </p:tgtEl>
                                        <p:attrNameLst>
                                          <p:attrName>ppt_h</p:attrName>
                                        </p:attrNameLst>
                                      </p:cBhvr>
                                      <p:tavLst>
                                        <p:tav tm="0">
                                          <p:val>
                                            <p:fltVal val="0"/>
                                          </p:val>
                                        </p:tav>
                                        <p:tav tm="100000">
                                          <p:val>
                                            <p:strVal val="#ppt_h"/>
                                          </p:val>
                                        </p:tav>
                                      </p:tavLst>
                                    </p:anim>
                                    <p:anim calcmode="lin" valueType="num">
                                      <p:cBhvr>
                                        <p:cTn id="125" dur="400" fill="hold"/>
                                        <p:tgtEl>
                                          <p:spTgt spid="83"/>
                                        </p:tgtEl>
                                        <p:attrNameLst>
                                          <p:attrName>style.rotation</p:attrName>
                                        </p:attrNameLst>
                                      </p:cBhvr>
                                      <p:tavLst>
                                        <p:tav tm="0">
                                          <p:val>
                                            <p:fltVal val="90"/>
                                          </p:val>
                                        </p:tav>
                                        <p:tav tm="100000">
                                          <p:val>
                                            <p:fltVal val="0"/>
                                          </p:val>
                                        </p:tav>
                                      </p:tavLst>
                                    </p:anim>
                                    <p:animEffect transition="in" filter="fade">
                                      <p:cBhvr>
                                        <p:cTn id="126" dur="400"/>
                                        <p:tgtEl>
                                          <p:spTgt spid="83"/>
                                        </p:tgtEl>
                                      </p:cBhvr>
                                    </p:animEffect>
                                  </p:childTnLst>
                                </p:cTn>
                              </p:par>
                              <p:par>
                                <p:cTn id="127" presetID="8" presetClass="emph" presetSubtype="0" fill="hold" nodeType="withEffect">
                                  <p:stCondLst>
                                    <p:cond delay="0"/>
                                  </p:stCondLst>
                                  <p:childTnLst>
                                    <p:animRot by="21600000">
                                      <p:cBhvr>
                                        <p:cTn id="128" dur="400" fill="hold"/>
                                        <p:tgtEl>
                                          <p:spTgt spid="83"/>
                                        </p:tgtEl>
                                        <p:attrNameLst>
                                          <p:attrName>r</p:attrName>
                                        </p:attrNameLst>
                                      </p:cBhvr>
                                    </p:animRot>
                                  </p:childTnLst>
                                </p:cTn>
                              </p:par>
                            </p:childTnLst>
                          </p:cTn>
                        </p:par>
                        <p:par>
                          <p:cTn id="129" fill="hold">
                            <p:stCondLst>
                              <p:cond delay="8500"/>
                            </p:stCondLst>
                            <p:childTnLst>
                              <p:par>
                                <p:cTn id="130" presetID="22" presetClass="entr" presetSubtype="8" fill="hold" grpId="0" nodeType="afterEffect">
                                  <p:stCondLst>
                                    <p:cond delay="0"/>
                                  </p:stCondLst>
                                  <p:childTnLst>
                                    <p:set>
                                      <p:cBhvr>
                                        <p:cTn id="131" dur="1" fill="hold">
                                          <p:stCondLst>
                                            <p:cond delay="0"/>
                                          </p:stCondLst>
                                        </p:cTn>
                                        <p:tgtEl>
                                          <p:spTgt spid="74"/>
                                        </p:tgtEl>
                                        <p:attrNameLst>
                                          <p:attrName>style.visibility</p:attrName>
                                        </p:attrNameLst>
                                      </p:cBhvr>
                                      <p:to>
                                        <p:strVal val="visible"/>
                                      </p:to>
                                    </p:set>
                                    <p:animEffect transition="in" filter="wipe(left)">
                                      <p:cBhvr>
                                        <p:cTn id="132" dur="500"/>
                                        <p:tgtEl>
                                          <p:spTgt spid="74"/>
                                        </p:tgtEl>
                                      </p:cBhvr>
                                    </p:animEffect>
                                  </p:childTnLst>
                                </p:cTn>
                              </p:par>
                            </p:childTnLst>
                          </p:cTn>
                        </p:par>
                        <p:par>
                          <p:cTn id="133" fill="hold">
                            <p:stCondLst>
                              <p:cond delay="9000"/>
                            </p:stCondLst>
                            <p:childTnLst>
                              <p:par>
                                <p:cTn id="134" presetID="31" presetClass="entr" presetSubtype="0" fill="hold" nodeType="afterEffect">
                                  <p:stCondLst>
                                    <p:cond delay="0"/>
                                  </p:stCondLst>
                                  <p:childTnLst>
                                    <p:set>
                                      <p:cBhvr>
                                        <p:cTn id="135" dur="1" fill="hold">
                                          <p:stCondLst>
                                            <p:cond delay="0"/>
                                          </p:stCondLst>
                                        </p:cTn>
                                        <p:tgtEl>
                                          <p:spTgt spid="89"/>
                                        </p:tgtEl>
                                        <p:attrNameLst>
                                          <p:attrName>style.visibility</p:attrName>
                                        </p:attrNameLst>
                                      </p:cBhvr>
                                      <p:to>
                                        <p:strVal val="visible"/>
                                      </p:to>
                                    </p:set>
                                    <p:anim calcmode="lin" valueType="num">
                                      <p:cBhvr>
                                        <p:cTn id="136" dur="400" fill="hold"/>
                                        <p:tgtEl>
                                          <p:spTgt spid="89"/>
                                        </p:tgtEl>
                                        <p:attrNameLst>
                                          <p:attrName>ppt_w</p:attrName>
                                        </p:attrNameLst>
                                      </p:cBhvr>
                                      <p:tavLst>
                                        <p:tav tm="0">
                                          <p:val>
                                            <p:fltVal val="0"/>
                                          </p:val>
                                        </p:tav>
                                        <p:tav tm="100000">
                                          <p:val>
                                            <p:strVal val="#ppt_w"/>
                                          </p:val>
                                        </p:tav>
                                      </p:tavLst>
                                    </p:anim>
                                    <p:anim calcmode="lin" valueType="num">
                                      <p:cBhvr>
                                        <p:cTn id="137" dur="400" fill="hold"/>
                                        <p:tgtEl>
                                          <p:spTgt spid="89"/>
                                        </p:tgtEl>
                                        <p:attrNameLst>
                                          <p:attrName>ppt_h</p:attrName>
                                        </p:attrNameLst>
                                      </p:cBhvr>
                                      <p:tavLst>
                                        <p:tav tm="0">
                                          <p:val>
                                            <p:fltVal val="0"/>
                                          </p:val>
                                        </p:tav>
                                        <p:tav tm="100000">
                                          <p:val>
                                            <p:strVal val="#ppt_h"/>
                                          </p:val>
                                        </p:tav>
                                      </p:tavLst>
                                    </p:anim>
                                    <p:anim calcmode="lin" valueType="num">
                                      <p:cBhvr>
                                        <p:cTn id="138" dur="400" fill="hold"/>
                                        <p:tgtEl>
                                          <p:spTgt spid="89"/>
                                        </p:tgtEl>
                                        <p:attrNameLst>
                                          <p:attrName>style.rotation</p:attrName>
                                        </p:attrNameLst>
                                      </p:cBhvr>
                                      <p:tavLst>
                                        <p:tav tm="0">
                                          <p:val>
                                            <p:fltVal val="90"/>
                                          </p:val>
                                        </p:tav>
                                        <p:tav tm="100000">
                                          <p:val>
                                            <p:fltVal val="0"/>
                                          </p:val>
                                        </p:tav>
                                      </p:tavLst>
                                    </p:anim>
                                    <p:animEffect transition="in" filter="fade">
                                      <p:cBhvr>
                                        <p:cTn id="139" dur="400"/>
                                        <p:tgtEl>
                                          <p:spTgt spid="89"/>
                                        </p:tgtEl>
                                      </p:cBhvr>
                                    </p:animEffect>
                                  </p:childTnLst>
                                </p:cTn>
                              </p:par>
                              <p:par>
                                <p:cTn id="140" presetID="8" presetClass="emph" presetSubtype="0" fill="hold" nodeType="withEffect">
                                  <p:stCondLst>
                                    <p:cond delay="0"/>
                                  </p:stCondLst>
                                  <p:childTnLst>
                                    <p:animRot by="21600000">
                                      <p:cBhvr>
                                        <p:cTn id="141" dur="400" fill="hold"/>
                                        <p:tgtEl>
                                          <p:spTgt spid="89"/>
                                        </p:tgtEl>
                                        <p:attrNameLst>
                                          <p:attrName>r</p:attrName>
                                        </p:attrNameLst>
                                      </p:cBhvr>
                                    </p:animRot>
                                  </p:childTnLst>
                                </p:cTn>
                              </p:par>
                            </p:childTnLst>
                          </p:cTn>
                        </p:par>
                        <p:par>
                          <p:cTn id="142" fill="hold">
                            <p:stCondLst>
                              <p:cond delay="9400"/>
                            </p:stCondLst>
                            <p:childTnLst>
                              <p:par>
                                <p:cTn id="143" presetID="22" presetClass="entr" presetSubtype="8" fill="hold" grpId="0"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5" grpId="0"/>
      <p:bldP spid="95" grpId="0" animBg="1"/>
      <p:bldP spid="96" grpId="0" animBg="1"/>
      <p:bldP spid="97" grpId="0" animBg="1"/>
      <p:bldP spid="98" grpId="0" animBg="1"/>
      <p:bldP spid="55" grpId="0"/>
      <p:bldP spid="65" grpId="0"/>
      <p:bldP spid="69" grpId="0"/>
      <p:bldP spid="74" grpId="0"/>
      <p:bldP spid="8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060067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01</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5304641"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认真落实党风廉政建设责任制</a:t>
            </a:r>
          </a:p>
        </p:txBody>
      </p:sp>
    </p:spTree>
    <p:extLst>
      <p:ext uri="{BB962C8B-B14F-4D97-AF65-F5344CB8AC3E}">
        <p14:creationId xmlns:p14="http://schemas.microsoft.com/office/powerpoint/2010/main" val="3722235735"/>
      </p:ext>
    </p:extLst>
  </p:cSld>
  <p:clrMapOvr>
    <a:masterClrMapping/>
  </p:clrMapOvr>
  <p:transition spd="slow" advTm="533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1"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6288901" cy="523220"/>
          </a:xfrm>
          <a:prstGeom prst="rect">
            <a:avLst/>
          </a:prstGeom>
          <a:noFill/>
        </p:spPr>
        <p:txBody>
          <a:bodyPr wrap="none" rtlCol="0">
            <a:spAutoFit/>
          </a:bodyPr>
          <a:lstStyle/>
          <a:p>
            <a:r>
              <a:rPr lang="zh-CN" altLang="en-US" sz="2800" b="1" dirty="0">
                <a:solidFill>
                  <a:schemeClr val="bg1"/>
                </a:solidFill>
                <a:latin typeface="+mj-ea"/>
                <a:ea typeface="+mj-ea"/>
              </a:rPr>
              <a:t>班子率先垂范，切实落实廉政责任制度</a:t>
            </a:r>
          </a:p>
        </p:txBody>
      </p:sp>
      <p:sp>
        <p:nvSpPr>
          <p:cNvPr id="28" name="矩形 83"/>
          <p:cNvSpPr>
            <a:spLocks noChangeArrowheads="1"/>
          </p:cNvSpPr>
          <p:nvPr/>
        </p:nvSpPr>
        <p:spPr bwMode="auto">
          <a:xfrm>
            <a:off x="932666" y="1056587"/>
            <a:ext cx="4863139" cy="5249620"/>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9" name="TextBox 84"/>
          <p:cNvSpPr txBox="1">
            <a:spLocks noChangeArrowheads="1"/>
          </p:cNvSpPr>
          <p:nvPr/>
        </p:nvSpPr>
        <p:spPr bwMode="auto">
          <a:xfrm>
            <a:off x="1222867" y="1495353"/>
            <a:ext cx="42793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chemeClr val="bg1"/>
                </a:solidFill>
                <a:latin typeface="微软雅黑" pitchFamily="34" charset="-122"/>
                <a:ea typeface="微软雅黑" pitchFamily="34" charset="-122"/>
                <a:sym typeface="微软雅黑" pitchFamily="34" charset="-122"/>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p>
        </p:txBody>
      </p:sp>
      <p:sp>
        <p:nvSpPr>
          <p:cNvPr id="30" name="Freeform 12"/>
          <p:cNvSpPr>
            <a:spLocks/>
          </p:cNvSpPr>
          <p:nvPr/>
        </p:nvSpPr>
        <p:spPr bwMode="auto">
          <a:xfrm>
            <a:off x="871701" y="96512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2"/>
          <p:cNvSpPr>
            <a:spLocks/>
          </p:cNvSpPr>
          <p:nvPr/>
        </p:nvSpPr>
        <p:spPr bwMode="auto">
          <a:xfrm flipH="1" flipV="1">
            <a:off x="5330006"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054" name="Picture 6" descr="F:\快盘\WPS上传PPT\党政3\素材图\咸宁调研 0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397" y="1401219"/>
            <a:ext cx="5309006" cy="375173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84"/>
          <p:cNvSpPr txBox="1">
            <a:spLocks noChangeArrowheads="1"/>
          </p:cNvSpPr>
          <p:nvPr/>
        </p:nvSpPr>
        <p:spPr bwMode="auto">
          <a:xfrm>
            <a:off x="6488549" y="5285945"/>
            <a:ext cx="48664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a:solidFill>
                  <a:schemeClr val="bg1"/>
                </a:solidFill>
                <a:latin typeface="微软雅黑" pitchFamily="34" charset="-122"/>
                <a:ea typeface="微软雅黑" pitchFamily="34" charset="-122"/>
                <a:sym typeface="微软雅黑" pitchFamily="34" charset="-122"/>
              </a:rPr>
              <a:t>公司领导层在开党风廉政会议</a:t>
            </a:r>
          </a:p>
        </p:txBody>
      </p:sp>
    </p:spTree>
    <p:extLst>
      <p:ext uri="{BB962C8B-B14F-4D97-AF65-F5344CB8AC3E}">
        <p14:creationId xmlns:p14="http://schemas.microsoft.com/office/powerpoint/2010/main" val="4164465509"/>
      </p:ext>
    </p:extLst>
  </p:cSld>
  <p:clrMapOvr>
    <a:masterClrMapping/>
  </p:clrMapOvr>
  <p:transition spd="slow" advTm="5359">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40"/>
                            </p:stCondLst>
                            <p:childTnLst>
                              <p:par>
                                <p:cTn id="24" presetID="1"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4.17978E-6 1.85185E-6 L 0.18252 0.3625 " pathEditMode="relative" rAng="0" ptsTypes="AA">
                                      <p:cBhvr>
                                        <p:cTn id="27" dur="500" spd="-99900" fill="hold"/>
                                        <p:tgtEl>
                                          <p:spTgt spid="30"/>
                                        </p:tgtEl>
                                        <p:attrNameLst>
                                          <p:attrName>ppt_x,ppt_y</p:attrName>
                                        </p:attrNameLst>
                                      </p:cBhvr>
                                      <p:rCtr x="9119" y="18125"/>
                                    </p:animMotion>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7687E-6 -1.85185E-6 L -0.18278 -0.3537 " pathEditMode="relative" rAng="0" ptsTypes="AA">
                                      <p:cBhvr>
                                        <p:cTn id="31" dur="500" spd="-99900" fill="hold"/>
                                        <p:tgtEl>
                                          <p:spTgt spid="31"/>
                                        </p:tgtEl>
                                        <p:attrNameLst>
                                          <p:attrName>ppt_x,ppt_y</p:attrName>
                                        </p:attrNameLst>
                                      </p:cBhvr>
                                      <p:rCtr x="-9145" y="-17685"/>
                                    </p:animMotion>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140"/>
                            </p:stCondLst>
                            <p:childTnLst>
                              <p:par>
                                <p:cTn id="38" presetID="22" presetClass="entr" presetSubtype="1" fill="hold" nodeType="after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wipe(up)">
                                      <p:cBhvr>
                                        <p:cTn id="40" dur="500"/>
                                        <p:tgtEl>
                                          <p:spTgt spid="29">
                                            <p:txEl>
                                              <p:pRg st="0" end="0"/>
                                            </p:txEl>
                                          </p:spTgt>
                                        </p:tgtEl>
                                      </p:cBhvr>
                                    </p:animEffect>
                                  </p:childTnLst>
                                </p:cTn>
                              </p:par>
                            </p:childTnLst>
                          </p:cTn>
                        </p:par>
                        <p:par>
                          <p:cTn id="41" fill="hold">
                            <p:stCondLst>
                              <p:cond delay="2640"/>
                            </p:stCondLst>
                            <p:childTnLst>
                              <p:par>
                                <p:cTn id="42" presetID="31" presetClass="entr" presetSubtype="0" fill="hold" nodeType="afterEffect">
                                  <p:stCondLst>
                                    <p:cond delay="0"/>
                                  </p:stCondLst>
                                  <p:childTnLst>
                                    <p:set>
                                      <p:cBhvr>
                                        <p:cTn id="43" dur="1" fill="hold">
                                          <p:stCondLst>
                                            <p:cond delay="0"/>
                                          </p:stCondLst>
                                        </p:cTn>
                                        <p:tgtEl>
                                          <p:spTgt spid="2054"/>
                                        </p:tgtEl>
                                        <p:attrNameLst>
                                          <p:attrName>style.visibility</p:attrName>
                                        </p:attrNameLst>
                                      </p:cBhvr>
                                      <p:to>
                                        <p:strVal val="visible"/>
                                      </p:to>
                                    </p:set>
                                    <p:anim calcmode="lin" valueType="num">
                                      <p:cBhvr>
                                        <p:cTn id="44" dur="500" fill="hold"/>
                                        <p:tgtEl>
                                          <p:spTgt spid="2054"/>
                                        </p:tgtEl>
                                        <p:attrNameLst>
                                          <p:attrName>ppt_w</p:attrName>
                                        </p:attrNameLst>
                                      </p:cBhvr>
                                      <p:tavLst>
                                        <p:tav tm="0">
                                          <p:val>
                                            <p:fltVal val="0"/>
                                          </p:val>
                                        </p:tav>
                                        <p:tav tm="100000">
                                          <p:val>
                                            <p:strVal val="#ppt_w"/>
                                          </p:val>
                                        </p:tav>
                                      </p:tavLst>
                                    </p:anim>
                                    <p:anim calcmode="lin" valueType="num">
                                      <p:cBhvr>
                                        <p:cTn id="45" dur="500" fill="hold"/>
                                        <p:tgtEl>
                                          <p:spTgt spid="2054"/>
                                        </p:tgtEl>
                                        <p:attrNameLst>
                                          <p:attrName>ppt_h</p:attrName>
                                        </p:attrNameLst>
                                      </p:cBhvr>
                                      <p:tavLst>
                                        <p:tav tm="0">
                                          <p:val>
                                            <p:fltVal val="0"/>
                                          </p:val>
                                        </p:tav>
                                        <p:tav tm="100000">
                                          <p:val>
                                            <p:strVal val="#ppt_h"/>
                                          </p:val>
                                        </p:tav>
                                      </p:tavLst>
                                    </p:anim>
                                    <p:anim calcmode="lin" valueType="num">
                                      <p:cBhvr>
                                        <p:cTn id="46" dur="500" fill="hold"/>
                                        <p:tgtEl>
                                          <p:spTgt spid="2054"/>
                                        </p:tgtEl>
                                        <p:attrNameLst>
                                          <p:attrName>style.rotation</p:attrName>
                                        </p:attrNameLst>
                                      </p:cBhvr>
                                      <p:tavLst>
                                        <p:tav tm="0">
                                          <p:val>
                                            <p:fltVal val="90"/>
                                          </p:val>
                                        </p:tav>
                                        <p:tav tm="100000">
                                          <p:val>
                                            <p:fltVal val="0"/>
                                          </p:val>
                                        </p:tav>
                                      </p:tavLst>
                                    </p:anim>
                                    <p:animEffect transition="in" filter="fade">
                                      <p:cBhvr>
                                        <p:cTn id="47" dur="500"/>
                                        <p:tgtEl>
                                          <p:spTgt spid="2054"/>
                                        </p:tgtEl>
                                      </p:cBhvr>
                                    </p:animEffect>
                                  </p:childTnLst>
                                </p:cTn>
                              </p:par>
                              <p:par>
                                <p:cTn id="48" presetID="8" presetClass="emph" presetSubtype="0" fill="hold" nodeType="withEffect">
                                  <p:stCondLst>
                                    <p:cond delay="0"/>
                                  </p:stCondLst>
                                  <p:childTnLst>
                                    <p:animRot by="21600000">
                                      <p:cBhvr>
                                        <p:cTn id="49" dur="500" fill="hold"/>
                                        <p:tgtEl>
                                          <p:spTgt spid="2054"/>
                                        </p:tgtEl>
                                        <p:attrNameLst>
                                          <p:attrName>r</p:attrName>
                                        </p:attrNameLst>
                                      </p:cBhvr>
                                    </p:animRot>
                                  </p:childTnLst>
                                </p:cTn>
                              </p:par>
                            </p:childTnLst>
                          </p:cTn>
                        </p:par>
                        <p:par>
                          <p:cTn id="50" fill="hold">
                            <p:stCondLst>
                              <p:cond delay="3140"/>
                            </p:stCondLst>
                            <p:childTnLst>
                              <p:par>
                                <p:cTn id="51" presetID="22" presetClass="entr" presetSubtype="1" fill="hold"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up)">
                                      <p:cBhvr>
                                        <p:cTn id="5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8" grpId="0" animBg="1" autoUpdateAnimBg="0"/>
      <p:bldP spid="30" grpId="0" animBg="1"/>
      <p:bldP spid="30" grpId="1" animBg="1"/>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a:solidFill>
                  <a:schemeClr val="accent4"/>
                </a:solidFill>
                <a:latin typeface="+mj-ea"/>
                <a:ea typeface="+mj-ea"/>
              </a:rPr>
              <a:t>制订措施，明确任务，责任到人</a:t>
            </a:r>
          </a:p>
        </p:txBody>
      </p:sp>
      <p:sp>
        <p:nvSpPr>
          <p:cNvPr id="5" name="Oval 6"/>
          <p:cNvSpPr>
            <a:spLocks noChangeArrowheads="1"/>
          </p:cNvSpPr>
          <p:nvPr/>
        </p:nvSpPr>
        <p:spPr bwMode="auto">
          <a:xfrm>
            <a:off x="2456011" y="929767"/>
            <a:ext cx="2338390" cy="23383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6642238" y="929767"/>
            <a:ext cx="2339700" cy="23383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noEditPoints="1"/>
          </p:cNvSpPr>
          <p:nvPr/>
        </p:nvSpPr>
        <p:spPr bwMode="auto">
          <a:xfrm>
            <a:off x="2766835" y="1429030"/>
            <a:ext cx="1716742" cy="136526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7259951" y="1345509"/>
            <a:ext cx="1104276" cy="1506904"/>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841527" y="3325584"/>
            <a:ext cx="3176734"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制定下发</a:t>
            </a:r>
            <a:r>
              <a:rPr lang="en-US" altLang="zh-CN" dirty="0"/>
              <a:t>《2015</a:t>
            </a:r>
            <a:r>
              <a:rPr lang="zh-CN" altLang="en-US" dirty="0"/>
              <a:t>年党风廉政建设工作实施意见</a:t>
            </a:r>
            <a:r>
              <a:rPr lang="en-US" altLang="zh-CN" dirty="0"/>
              <a:t>》</a:t>
            </a:r>
            <a:endParaRPr lang="zh-CN" altLang="en-US" dirty="0"/>
          </a:p>
        </p:txBody>
      </p:sp>
      <p:sp>
        <p:nvSpPr>
          <p:cNvPr id="16" name="TextBox 15"/>
          <p:cNvSpPr txBox="1"/>
          <p:nvPr/>
        </p:nvSpPr>
        <p:spPr>
          <a:xfrm>
            <a:off x="6642238" y="3325584"/>
            <a:ext cx="2527648"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考核结果与年终评优评先挂钩</a:t>
            </a:r>
          </a:p>
        </p:txBody>
      </p:sp>
      <p:sp>
        <p:nvSpPr>
          <p:cNvPr id="20" name="矩形 83"/>
          <p:cNvSpPr>
            <a:spLocks noChangeArrowheads="1"/>
          </p:cNvSpPr>
          <p:nvPr/>
        </p:nvSpPr>
        <p:spPr bwMode="auto">
          <a:xfrm>
            <a:off x="785940" y="4518909"/>
            <a:ext cx="10569025" cy="1945256"/>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1" name="TextBox 84"/>
          <p:cNvSpPr txBox="1">
            <a:spLocks noChangeArrowheads="1"/>
          </p:cNvSpPr>
          <p:nvPr/>
        </p:nvSpPr>
        <p:spPr bwMode="auto">
          <a:xfrm>
            <a:off x="1091907" y="4662797"/>
            <a:ext cx="1011010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制定下发了</a:t>
            </a:r>
            <a:r>
              <a:rPr lang="en-US" altLang="zh-CN" dirty="0"/>
              <a:t>《2015</a:t>
            </a:r>
            <a:r>
              <a:rPr lang="zh-CN" altLang="en-US" dirty="0"/>
              <a:t>年党风廉政建设工作实施意见</a:t>
            </a:r>
            <a:r>
              <a:rPr lang="en-US" altLang="zh-CN" dirty="0"/>
              <a:t>》</a:t>
            </a:r>
            <a:r>
              <a:rPr lang="zh-CN" altLang="en-US" dirty="0"/>
              <a:t>，与局属各科室签定了</a:t>
            </a:r>
            <a:r>
              <a:rPr lang="en-US" altLang="zh-CN" dirty="0"/>
              <a:t>2015</a:t>
            </a:r>
            <a:r>
              <a:rPr lang="zh-CN" altLang="en-US" dirty="0"/>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22" name="Freeform 12"/>
          <p:cNvSpPr>
            <a:spLocks/>
          </p:cNvSpPr>
          <p:nvPr/>
        </p:nvSpPr>
        <p:spPr bwMode="auto">
          <a:xfrm>
            <a:off x="724975" y="442745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2"/>
          <p:cNvSpPr>
            <a:spLocks/>
          </p:cNvSpPr>
          <p:nvPr/>
        </p:nvSpPr>
        <p:spPr bwMode="auto">
          <a:xfrm flipH="1" flipV="1">
            <a:off x="10921928" y="61549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93978971"/>
      </p:ext>
    </p:extLst>
  </p:cSld>
  <p:clrMapOvr>
    <a:masterClrMapping/>
  </p:clrMapOvr>
  <p:transition spd="slow" advTm="680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childTnLst>
                          </p:cTn>
                        </p:par>
                        <p:par>
                          <p:cTn id="34" fill="hold">
                            <p:stCondLst>
                              <p:cond delay="2720"/>
                            </p:stCondLst>
                            <p:childTnLst>
                              <p:par>
                                <p:cTn id="35" presetID="31"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childTnLst>
                          </p:cTn>
                        </p:par>
                        <p:par>
                          <p:cTn id="41" fill="hold">
                            <p:stCondLst>
                              <p:cond delay="30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520"/>
                            </p:stCondLst>
                            <p:childTnLst>
                              <p:par>
                                <p:cTn id="46" presetID="3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300" fill="hold"/>
                                        <p:tgtEl>
                                          <p:spTgt spid="11"/>
                                        </p:tgtEl>
                                        <p:attrNameLst>
                                          <p:attrName>ppt_w</p:attrName>
                                        </p:attrNameLst>
                                      </p:cBhvr>
                                      <p:tavLst>
                                        <p:tav tm="0">
                                          <p:val>
                                            <p:fltVal val="0"/>
                                          </p:val>
                                        </p:tav>
                                        <p:tav tm="100000">
                                          <p:val>
                                            <p:strVal val="#ppt_w"/>
                                          </p:val>
                                        </p:tav>
                                      </p:tavLst>
                                    </p:anim>
                                    <p:anim calcmode="lin" valueType="num">
                                      <p:cBhvr>
                                        <p:cTn id="49" dur="300" fill="hold"/>
                                        <p:tgtEl>
                                          <p:spTgt spid="11"/>
                                        </p:tgtEl>
                                        <p:attrNameLst>
                                          <p:attrName>ppt_h</p:attrName>
                                        </p:attrNameLst>
                                      </p:cBhvr>
                                      <p:tavLst>
                                        <p:tav tm="0">
                                          <p:val>
                                            <p:fltVal val="0"/>
                                          </p:val>
                                        </p:tav>
                                        <p:tav tm="100000">
                                          <p:val>
                                            <p:strVal val="#ppt_h"/>
                                          </p:val>
                                        </p:tav>
                                      </p:tavLst>
                                    </p:anim>
                                    <p:anim calcmode="lin" valueType="num">
                                      <p:cBhvr>
                                        <p:cTn id="50" dur="300" fill="hold"/>
                                        <p:tgtEl>
                                          <p:spTgt spid="11"/>
                                        </p:tgtEl>
                                        <p:attrNameLst>
                                          <p:attrName>style.rotation</p:attrName>
                                        </p:attrNameLst>
                                      </p:cBhvr>
                                      <p:tavLst>
                                        <p:tav tm="0">
                                          <p:val>
                                            <p:fltVal val="90"/>
                                          </p:val>
                                        </p:tav>
                                        <p:tav tm="100000">
                                          <p:val>
                                            <p:fltVal val="0"/>
                                          </p:val>
                                        </p:tav>
                                      </p:tavLst>
                                    </p:anim>
                                    <p:animEffect transition="in" filter="fade">
                                      <p:cBhvr>
                                        <p:cTn id="51" dur="300"/>
                                        <p:tgtEl>
                                          <p:spTgt spid="11"/>
                                        </p:tgtEl>
                                      </p:cBhvr>
                                    </p:animEffect>
                                  </p:childTnLst>
                                </p:cTn>
                              </p:par>
                            </p:childTnLst>
                          </p:cTn>
                        </p:par>
                        <p:par>
                          <p:cTn id="52" fill="hold">
                            <p:stCondLst>
                              <p:cond delay="382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320"/>
                            </p:stCondLst>
                            <p:childTnLst>
                              <p:par>
                                <p:cTn id="57" presetID="1"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4.07831E-6 7.40741E-7 L 0.40692 0.12014 " pathEditMode="relative" rAng="0" ptsTypes="AA">
                                      <p:cBhvr>
                                        <p:cTn id="60" dur="500" spd="-99900" fill="hold"/>
                                        <p:tgtEl>
                                          <p:spTgt spid="22"/>
                                        </p:tgtEl>
                                        <p:attrNameLst>
                                          <p:attrName>ppt_x,ppt_y</p:attrName>
                                        </p:attrNameLst>
                                      </p:cBhvr>
                                      <p:rCtr x="20346" y="5995"/>
                                    </p:animMotion>
                                  </p:childTnLst>
                                </p:cTn>
                              </p:par>
                              <p:par>
                                <p:cTn id="61" presetID="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2.4626E-6 -1.11111E-6 L -0.42864 -0.13171 " pathEditMode="relative" rAng="0" ptsTypes="AA">
                                      <p:cBhvr>
                                        <p:cTn id="64" dur="500" spd="-99900" fill="hold"/>
                                        <p:tgtEl>
                                          <p:spTgt spid="23"/>
                                        </p:tgtEl>
                                        <p:attrNameLst>
                                          <p:attrName>ppt_x,ppt_y</p:attrName>
                                        </p:attrNameLst>
                                      </p:cBhvr>
                                      <p:rCtr x="-21439" y="-6597"/>
                                    </p:animMotion>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4820"/>
                            </p:stCondLst>
                            <p:childTnLst>
                              <p:par>
                                <p:cTn id="71" presetID="22" presetClass="entr" presetSubtype="1" fill="hold" nodeType="after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Effect transition="in" filter="wipe(up)">
                                      <p:cBhvr>
                                        <p:cTn id="7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5" grpId="0"/>
      <p:bldP spid="16" grpId="0"/>
      <p:bldP spid="20" grpId="0" animBg="1" autoUpdateAnimBg="0"/>
      <p:bldP spid="22" grpId="0" animBg="1"/>
      <p:bldP spid="22" grpId="1" animBg="1"/>
      <p:bldP spid="23" grpId="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a:solidFill>
                  <a:schemeClr val="accent2"/>
                </a:solidFill>
                <a:latin typeface="+mj-lt"/>
                <a:ea typeface="微软雅黑" pitchFamily="34" charset="-122"/>
              </a:rPr>
              <a:t>02</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加强教育，提高党员干部廉洁自律意识</a:t>
            </a:r>
          </a:p>
        </p:txBody>
      </p:sp>
    </p:spTree>
    <p:extLst>
      <p:ext uri="{BB962C8B-B14F-4D97-AF65-F5344CB8AC3E}">
        <p14:creationId xmlns:p14="http://schemas.microsoft.com/office/powerpoint/2010/main" val="1363285690"/>
      </p:ext>
    </p:extLst>
  </p:cSld>
  <p:clrMapOvr>
    <a:masterClrMapping/>
  </p:clrMapOvr>
  <p:transition spd="slow" advTm="550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2339102" cy="523220"/>
          </a:xfrm>
          <a:prstGeom prst="rect">
            <a:avLst/>
          </a:prstGeom>
          <a:noFill/>
        </p:spPr>
        <p:txBody>
          <a:bodyPr wrap="none" rtlCol="0">
            <a:spAutoFit/>
          </a:bodyPr>
          <a:lstStyle/>
          <a:p>
            <a:r>
              <a:rPr lang="zh-CN" altLang="en-US" sz="2800" b="1" dirty="0">
                <a:solidFill>
                  <a:schemeClr val="bg1"/>
                </a:solidFill>
                <a:latin typeface="+mj-ea"/>
                <a:ea typeface="+mj-ea"/>
              </a:rPr>
              <a:t>制定学习计划</a:t>
            </a:r>
          </a:p>
        </p:txBody>
      </p:sp>
      <p:sp>
        <p:nvSpPr>
          <p:cNvPr id="4"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a:latin typeface="+mj-ea"/>
                <a:ea typeface="+mj-ea"/>
              </a:rPr>
              <a:t>《</a:t>
            </a:r>
            <a:r>
              <a:rPr lang="zh-CN" altLang="en-US" sz="2400" dirty="0">
                <a:latin typeface="+mj-ea"/>
                <a:ea typeface="+mj-ea"/>
              </a:rPr>
              <a:t>中心组学习计划</a:t>
            </a:r>
            <a:r>
              <a:rPr lang="en-US" altLang="zh-CN" sz="2400" dirty="0">
                <a:latin typeface="+mj-ea"/>
                <a:ea typeface="+mj-ea"/>
              </a:rPr>
              <a:t>》</a:t>
            </a:r>
            <a:endParaRPr lang="zh-CN" altLang="en-US" sz="2400" dirty="0">
              <a:latin typeface="+mj-ea"/>
              <a:ea typeface="+mj-ea"/>
            </a:endParaRPr>
          </a:p>
        </p:txBody>
      </p:sp>
      <p:sp>
        <p:nvSpPr>
          <p:cNvPr id="12" name="TextBox 11"/>
          <p:cNvSpPr txBox="1"/>
          <p:nvPr/>
        </p:nvSpPr>
        <p:spPr>
          <a:xfrm>
            <a:off x="7314685" y="4031939"/>
            <a:ext cx="1664016" cy="830997"/>
          </a:xfrm>
          <a:prstGeom prst="rect">
            <a:avLst/>
          </a:prstGeom>
          <a:noFill/>
        </p:spPr>
        <p:txBody>
          <a:bodyPr wrap="square" rtlCol="0">
            <a:spAutoFit/>
          </a:bodyPr>
          <a:lstStyle/>
          <a:p>
            <a:pPr algn="ctr"/>
            <a:r>
              <a:rPr lang="en-US" altLang="zh-CN" sz="2400" dirty="0">
                <a:latin typeface="+mj-ea"/>
                <a:ea typeface="+mj-ea"/>
              </a:rPr>
              <a:t>《</a:t>
            </a:r>
            <a:r>
              <a:rPr lang="zh-CN" altLang="en-US" sz="2400" dirty="0">
                <a:latin typeface="+mj-ea"/>
                <a:ea typeface="+mj-ea"/>
              </a:rPr>
              <a:t>党小组学习计划</a:t>
            </a:r>
            <a:r>
              <a:rPr lang="en-US" altLang="zh-CN" sz="2400" dirty="0">
                <a:latin typeface="+mj-ea"/>
                <a:ea typeface="+mj-ea"/>
              </a:rPr>
              <a:t>》</a:t>
            </a:r>
            <a:endParaRPr lang="zh-CN" altLang="en-US" sz="2400" dirty="0">
              <a:latin typeface="+mj-ea"/>
              <a:ea typeface="+mj-ea"/>
            </a:endParaRPr>
          </a:p>
        </p:txBody>
      </p:sp>
      <p:sp>
        <p:nvSpPr>
          <p:cNvPr id="13" name="TextBox 84"/>
          <p:cNvSpPr txBox="1">
            <a:spLocks noChangeArrowheads="1"/>
          </p:cNvSpPr>
          <p:nvPr/>
        </p:nvSpPr>
        <p:spPr bwMode="auto">
          <a:xfrm>
            <a:off x="1091907" y="1268760"/>
            <a:ext cx="1011010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dirty="0"/>
              <a:t>《</a:t>
            </a:r>
            <a:r>
              <a:rPr lang="zh-CN" altLang="en-US" dirty="0"/>
              <a:t>中心组学习计划</a:t>
            </a:r>
            <a:r>
              <a:rPr lang="en-US" altLang="zh-CN" dirty="0"/>
              <a:t>》</a:t>
            </a:r>
            <a:r>
              <a:rPr lang="zh-CN" altLang="en-US" dirty="0"/>
              <a:t>、</a:t>
            </a:r>
            <a:r>
              <a:rPr lang="en-US" altLang="zh-CN" dirty="0"/>
              <a:t>《</a:t>
            </a:r>
            <a:r>
              <a:rPr lang="zh-CN" altLang="en-US" dirty="0"/>
              <a:t>党小组学习计划</a:t>
            </a:r>
            <a:r>
              <a:rPr lang="en-US" altLang="zh-CN" dirty="0"/>
              <a:t>》，</a:t>
            </a:r>
            <a:r>
              <a:rPr lang="zh-CN" altLang="en-US" dirty="0"/>
              <a:t>狠抓学习“三结合”。</a:t>
            </a:r>
          </a:p>
        </p:txBody>
      </p:sp>
    </p:spTree>
    <p:extLst>
      <p:ext uri="{BB962C8B-B14F-4D97-AF65-F5344CB8AC3E}">
        <p14:creationId xmlns:p14="http://schemas.microsoft.com/office/powerpoint/2010/main" val="2150084036"/>
      </p:ext>
    </p:extLst>
  </p:cSld>
  <p:clrMapOvr>
    <a:masterClrMapping/>
  </p:clrMapOvr>
  <mc:AlternateContent xmlns:mc="http://schemas.openxmlformats.org/markup-compatibility/2006" xmlns:p14="http://schemas.microsoft.com/office/powerpoint/2010/main">
    <mc:Choice Requires="p14">
      <p:transition spd="slow" p14:dur="800" advTm="5697">
        <p14:prism isInverted="1"/>
      </p:transition>
    </mc:Choice>
    <mc:Fallback xmlns="">
      <p:transition spd="slow" advTm="5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200"/>
                            </p:stCondLst>
                            <p:childTnLst>
                              <p:par>
                                <p:cTn id="24" presetID="22" presetClass="entr" presetSubtype="1" fill="hold"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up)">
                                      <p:cBhvr>
                                        <p:cTn id="26" dur="500"/>
                                        <p:tgtEl>
                                          <p:spTgt spid="13">
                                            <p:txEl>
                                              <p:pRg st="0" end="0"/>
                                            </p:txEl>
                                          </p:spTgt>
                                        </p:tgtEl>
                                      </p:cBhvr>
                                    </p:animEffect>
                                  </p:childTnLst>
                                </p:cTn>
                              </p:par>
                            </p:childTnLst>
                          </p:cTn>
                        </p:par>
                        <p:par>
                          <p:cTn id="27" fill="hold">
                            <p:stCondLst>
                              <p:cond delay="1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31"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90"/>
                                          </p:val>
                                        </p:tav>
                                        <p:tav tm="100000">
                                          <p:val>
                                            <p:fltVal val="0"/>
                                          </p:val>
                                        </p:tav>
                                      </p:tavLst>
                                    </p:anim>
                                    <p:animEffect transition="in" filter="fade">
                                      <p:cBhvr>
                                        <p:cTn id="44" dur="500"/>
                                        <p:tgtEl>
                                          <p:spTgt spid="10"/>
                                        </p:tgtEl>
                                      </p:cBhvr>
                                    </p:animEffect>
                                  </p:childTnLst>
                                </p:cTn>
                              </p:par>
                              <p:par>
                                <p:cTn id="45" presetID="31"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90"/>
                                          </p:val>
                                        </p:tav>
                                        <p:tav tm="100000">
                                          <p:val>
                                            <p:fltVal val="0"/>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4" grpId="0" animBg="1"/>
      <p:bldP spid="9" grpId="0" animBg="1"/>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3416320" cy="523220"/>
          </a:xfrm>
          <a:prstGeom prst="rect">
            <a:avLst/>
          </a:prstGeom>
          <a:noFill/>
        </p:spPr>
        <p:txBody>
          <a:bodyPr wrap="none" rtlCol="0">
            <a:spAutoFit/>
          </a:bodyPr>
          <a:lstStyle/>
          <a:p>
            <a:r>
              <a:rPr lang="zh-CN" altLang="en-US" sz="2800" b="1" dirty="0">
                <a:solidFill>
                  <a:schemeClr val="bg1"/>
                </a:solidFill>
                <a:latin typeface="+mj-ea"/>
                <a:ea typeface="+mj-ea"/>
              </a:rPr>
              <a:t>狠抓学习“三结合”</a:t>
            </a:r>
          </a:p>
        </p:txBody>
      </p:sp>
      <p:sp>
        <p:nvSpPr>
          <p:cNvPr id="5" name="Oval 6"/>
          <p:cNvSpPr>
            <a:spLocks noChangeArrowheads="1"/>
          </p:cNvSpPr>
          <p:nvPr/>
        </p:nvSpPr>
        <p:spPr bwMode="auto">
          <a:xfrm flipH="1">
            <a:off x="829284" y="2809875"/>
            <a:ext cx="1806575" cy="1804988"/>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7"/>
          <p:cNvSpPr>
            <a:spLocks/>
          </p:cNvSpPr>
          <p:nvPr/>
        </p:nvSpPr>
        <p:spPr bwMode="auto">
          <a:xfrm flipH="1">
            <a:off x="4061011"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Oval 8"/>
          <p:cNvSpPr>
            <a:spLocks noChangeArrowheads="1"/>
          </p:cNvSpPr>
          <p:nvPr/>
        </p:nvSpPr>
        <p:spPr bwMode="auto">
          <a:xfrm flipH="1">
            <a:off x="3733986" y="1196975"/>
            <a:ext cx="1219200" cy="12207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Oval 9"/>
          <p:cNvSpPr>
            <a:spLocks noChangeArrowheads="1"/>
          </p:cNvSpPr>
          <p:nvPr/>
        </p:nvSpPr>
        <p:spPr bwMode="auto">
          <a:xfrm flipH="1">
            <a:off x="4608698" y="3055938"/>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Oval 10"/>
          <p:cNvSpPr>
            <a:spLocks noChangeArrowheads="1"/>
          </p:cNvSpPr>
          <p:nvPr/>
        </p:nvSpPr>
        <p:spPr bwMode="auto">
          <a:xfrm flipH="1">
            <a:off x="3608573" y="4857750"/>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Line 11"/>
          <p:cNvSpPr>
            <a:spLocks noChangeShapeType="1"/>
          </p:cNvSpPr>
          <p:nvPr/>
        </p:nvSpPr>
        <p:spPr bwMode="auto">
          <a:xfrm flipH="1">
            <a:off x="2468393" y="2129051"/>
            <a:ext cx="1255593" cy="900752"/>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Line 12"/>
          <p:cNvSpPr>
            <a:spLocks noChangeShapeType="1"/>
          </p:cNvSpPr>
          <p:nvPr/>
        </p:nvSpPr>
        <p:spPr bwMode="auto">
          <a:xfrm flipH="1" flipV="1">
            <a:off x="2441098" y="4435522"/>
            <a:ext cx="1201002" cy="709684"/>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Line 13"/>
          <p:cNvSpPr>
            <a:spLocks noChangeShapeType="1"/>
          </p:cNvSpPr>
          <p:nvPr/>
        </p:nvSpPr>
        <p:spPr bwMode="auto">
          <a:xfrm flipH="1">
            <a:off x="2743515" y="3661723"/>
            <a:ext cx="1669256" cy="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Oval 14"/>
          <p:cNvSpPr>
            <a:spLocks noChangeArrowheads="1"/>
          </p:cNvSpPr>
          <p:nvPr/>
        </p:nvSpPr>
        <p:spPr bwMode="auto">
          <a:xfrm flipH="1">
            <a:off x="919772" y="2898775"/>
            <a:ext cx="1625600" cy="16256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flipH="1">
            <a:off x="3955643" y="1453426"/>
            <a:ext cx="775887" cy="646331"/>
          </a:xfrm>
          <a:prstGeom prst="rect">
            <a:avLst/>
          </a:prstGeom>
          <a:noFill/>
        </p:spPr>
        <p:txBody>
          <a:bodyPr wrap="square" rtlCol="0">
            <a:spAutoFit/>
          </a:bodyPr>
          <a:lstStyle/>
          <a:p>
            <a:pPr algn="ctr"/>
            <a:r>
              <a:rPr lang="en-US" altLang="zh-CN" sz="3600" dirty="0">
                <a:solidFill>
                  <a:schemeClr val="accent2"/>
                </a:solidFill>
                <a:latin typeface="+mn-ea"/>
                <a:ea typeface="+mn-ea"/>
              </a:rPr>
              <a:t>01</a:t>
            </a:r>
          </a:p>
        </p:txBody>
      </p:sp>
      <p:sp>
        <p:nvSpPr>
          <p:cNvPr id="18" name="TextBox 17"/>
          <p:cNvSpPr txBox="1"/>
          <p:nvPr/>
        </p:nvSpPr>
        <p:spPr>
          <a:xfrm flipH="1">
            <a:off x="4856395" y="3323169"/>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02</a:t>
            </a:r>
          </a:p>
        </p:txBody>
      </p:sp>
      <p:sp>
        <p:nvSpPr>
          <p:cNvPr id="19" name="TextBox 18"/>
          <p:cNvSpPr txBox="1"/>
          <p:nvPr/>
        </p:nvSpPr>
        <p:spPr>
          <a:xfrm flipH="1">
            <a:off x="3819165" y="5124673"/>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03</a:t>
            </a:r>
          </a:p>
        </p:txBody>
      </p:sp>
      <p:sp>
        <p:nvSpPr>
          <p:cNvPr id="20" name="TextBox 19"/>
          <p:cNvSpPr txBox="1"/>
          <p:nvPr/>
        </p:nvSpPr>
        <p:spPr>
          <a:xfrm flipH="1">
            <a:off x="812115" y="3235315"/>
            <a:ext cx="1823744" cy="954107"/>
          </a:xfrm>
          <a:prstGeom prst="rect">
            <a:avLst/>
          </a:prstGeom>
          <a:noFill/>
        </p:spPr>
        <p:txBody>
          <a:bodyPr wrap="square" rtlCol="0">
            <a:spAutoFit/>
          </a:bodyPr>
          <a:lstStyle/>
          <a:p>
            <a:pPr algn="ctr"/>
            <a:r>
              <a:rPr lang="zh-CN" altLang="en-US" sz="2800" b="1" dirty="0">
                <a:solidFill>
                  <a:schemeClr val="accent2"/>
                </a:solidFill>
                <a:latin typeface="+mn-ea"/>
                <a:ea typeface="+mn-ea"/>
              </a:rPr>
              <a:t>学习</a:t>
            </a:r>
            <a:endParaRPr lang="en-US" altLang="zh-CN" sz="2800" b="1" dirty="0">
              <a:solidFill>
                <a:schemeClr val="accent2"/>
              </a:solidFill>
              <a:latin typeface="+mn-ea"/>
              <a:ea typeface="+mn-ea"/>
            </a:endParaRPr>
          </a:p>
          <a:p>
            <a:pPr algn="ctr"/>
            <a:r>
              <a:rPr lang="en-US" altLang="zh-CN" sz="2800" b="1" dirty="0">
                <a:solidFill>
                  <a:schemeClr val="accent2"/>
                </a:solidFill>
                <a:latin typeface="+mn-ea"/>
                <a:ea typeface="+mn-ea"/>
              </a:rPr>
              <a:t>“</a:t>
            </a:r>
            <a:r>
              <a:rPr lang="zh-CN" altLang="en-US" sz="2800" b="1" dirty="0">
                <a:solidFill>
                  <a:schemeClr val="accent2"/>
                </a:solidFill>
                <a:latin typeface="+mn-ea"/>
                <a:ea typeface="+mn-ea"/>
              </a:rPr>
              <a:t>三结合</a:t>
            </a:r>
            <a:r>
              <a:rPr lang="en-US" altLang="zh-CN" sz="2800" b="1" dirty="0">
                <a:solidFill>
                  <a:schemeClr val="accent2"/>
                </a:solidFill>
                <a:latin typeface="+mn-ea"/>
                <a:ea typeface="+mn-ea"/>
              </a:rPr>
              <a:t>”</a:t>
            </a:r>
          </a:p>
        </p:txBody>
      </p:sp>
      <p:sp>
        <p:nvSpPr>
          <p:cNvPr id="21" name="TextBox 20"/>
          <p:cNvSpPr txBox="1"/>
          <p:nvPr/>
        </p:nvSpPr>
        <p:spPr>
          <a:xfrm flipH="1">
            <a:off x="4985281" y="1144146"/>
            <a:ext cx="4281451" cy="400110"/>
          </a:xfrm>
          <a:prstGeom prst="rect">
            <a:avLst/>
          </a:prstGeom>
          <a:noFill/>
        </p:spPr>
        <p:txBody>
          <a:bodyPr wrap="square" rtlCol="0">
            <a:spAutoFit/>
          </a:bodyPr>
          <a:lstStyle/>
          <a:p>
            <a:r>
              <a:rPr lang="zh-CN" altLang="en-US" sz="2000" b="1" dirty="0">
                <a:solidFill>
                  <a:schemeClr val="bg1"/>
                </a:solidFill>
                <a:latin typeface="+mn-ea"/>
                <a:ea typeface="+mn-ea"/>
              </a:rPr>
              <a:t>集中学习与个人自学相结合</a:t>
            </a:r>
          </a:p>
        </p:txBody>
      </p:sp>
      <p:sp>
        <p:nvSpPr>
          <p:cNvPr id="22" name="TextBox 21"/>
          <p:cNvSpPr txBox="1"/>
          <p:nvPr/>
        </p:nvSpPr>
        <p:spPr>
          <a:xfrm flipH="1">
            <a:off x="5886034" y="2698720"/>
            <a:ext cx="3668730"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文字学习与事迹讲座相结合</a:t>
            </a:r>
          </a:p>
        </p:txBody>
      </p:sp>
      <p:sp>
        <p:nvSpPr>
          <p:cNvPr id="23" name="TextBox 22"/>
          <p:cNvSpPr txBox="1"/>
          <p:nvPr/>
        </p:nvSpPr>
        <p:spPr>
          <a:xfrm flipH="1">
            <a:off x="4876100" y="5047728"/>
            <a:ext cx="3598544"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定期开展廉政约谈</a:t>
            </a:r>
          </a:p>
        </p:txBody>
      </p:sp>
      <p:sp>
        <p:nvSpPr>
          <p:cNvPr id="25" name="TextBox 24"/>
          <p:cNvSpPr txBox="1"/>
          <p:nvPr/>
        </p:nvSpPr>
        <p:spPr>
          <a:xfrm flipH="1">
            <a:off x="4985280" y="1459456"/>
            <a:ext cx="6585708" cy="1015663"/>
          </a:xfrm>
          <a:prstGeom prst="rect">
            <a:avLst/>
          </a:prstGeom>
          <a:noFill/>
        </p:spPr>
        <p:txBody>
          <a:bodyPr wrap="square" rtlCol="0">
            <a:spAutoFit/>
          </a:bodyPr>
          <a:lstStyle/>
          <a:p>
            <a:pPr algn="just"/>
            <a:r>
              <a:rPr lang="zh-CN" altLang="en-US" sz="2000" dirty="0">
                <a:solidFill>
                  <a:schemeClr val="bg1"/>
                </a:solidFill>
                <a:latin typeface="+mn-ea"/>
                <a:ea typeface="+mn-ea"/>
              </a:rPr>
              <a:t>由党员领导分别集中领学了“中国特色社会主义理论体系”、习总书记系列重要讲话精神等。挤出空余时间抓紧自学，促进全员学习质量。</a:t>
            </a:r>
          </a:p>
        </p:txBody>
      </p:sp>
      <p:sp>
        <p:nvSpPr>
          <p:cNvPr id="26" name="TextBox 25"/>
          <p:cNvSpPr txBox="1"/>
          <p:nvPr/>
        </p:nvSpPr>
        <p:spPr>
          <a:xfrm flipH="1">
            <a:off x="5886034" y="3019489"/>
            <a:ext cx="5684953" cy="1631216"/>
          </a:xfrm>
          <a:prstGeom prst="rect">
            <a:avLst/>
          </a:prstGeom>
          <a:noFill/>
        </p:spPr>
        <p:txBody>
          <a:bodyPr wrap="square" rtlCol="0">
            <a:spAutoFit/>
          </a:bodyPr>
          <a:lstStyle/>
          <a:p>
            <a:pPr algn="just"/>
            <a:r>
              <a:rPr lang="zh-CN" altLang="en-US" sz="2000" dirty="0">
                <a:solidFill>
                  <a:schemeClr val="bg1"/>
                </a:solidFill>
                <a:latin typeface="+mn-ea"/>
                <a:ea typeface="+mn-ea"/>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p>
        </p:txBody>
      </p:sp>
      <p:sp>
        <p:nvSpPr>
          <p:cNvPr id="27" name="TextBox 26"/>
          <p:cNvSpPr txBox="1"/>
          <p:nvPr/>
        </p:nvSpPr>
        <p:spPr>
          <a:xfrm flipH="1">
            <a:off x="4856395" y="5370057"/>
            <a:ext cx="6714593" cy="1015663"/>
          </a:xfrm>
          <a:prstGeom prst="rect">
            <a:avLst/>
          </a:prstGeom>
          <a:noFill/>
        </p:spPr>
        <p:txBody>
          <a:bodyPr wrap="square" rtlCol="0">
            <a:spAutoFit/>
          </a:bodyPr>
          <a:lstStyle/>
          <a:p>
            <a:pPr algn="just"/>
            <a:r>
              <a:rPr lang="zh-CN" altLang="en-US" sz="2000" dirty="0">
                <a:solidFill>
                  <a:schemeClr val="bg1"/>
                </a:solidFill>
                <a:latin typeface="+mn-ea"/>
                <a:ea typeface="+mn-ea"/>
              </a:rPr>
              <a:t>班子成员定期深入基层，与各科室负责人、干部职工进行面对面的约谈，倾听基层声音，掌握思想动态，加强廉政教育。在全局形成学廉、倡廉、履廉的氛围。</a:t>
            </a:r>
          </a:p>
        </p:txBody>
      </p:sp>
    </p:spTree>
    <p:extLst>
      <p:ext uri="{BB962C8B-B14F-4D97-AF65-F5344CB8AC3E}">
        <p14:creationId xmlns:p14="http://schemas.microsoft.com/office/powerpoint/2010/main" val="1303813509"/>
      </p:ext>
    </p:extLst>
  </p:cSld>
  <p:clrMapOvr>
    <a:masterClrMapping/>
  </p:clrMapOvr>
  <mc:AlternateContent xmlns:mc="http://schemas.openxmlformats.org/markup-compatibility/2006" xmlns:p14="http://schemas.microsoft.com/office/powerpoint/2010/main">
    <mc:Choice Requires="p14">
      <p:transition spd="slow" p14:dur="800" advTm="8362">
        <p14:prism isInverted="1"/>
      </p:transition>
    </mc:Choice>
    <mc:Fallback xmlns="">
      <p:transition spd="slow" advTm="83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320"/>
                            </p:stCondLst>
                            <p:childTnLst>
                              <p:par>
                                <p:cTn id="24" presetID="21"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1000"/>
                                        <p:tgtEl>
                                          <p:spTgt spid="16"/>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par>
                          <p:cTn id="30" fill="hold">
                            <p:stCondLst>
                              <p:cond delay="23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childTnLst>
                          </p:cTn>
                        </p:par>
                        <p:par>
                          <p:cTn id="37" fill="hold">
                            <p:stCondLst>
                              <p:cond delay="282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332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02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452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400" fill="hold"/>
                                        <p:tgtEl>
                                          <p:spTgt spid="17"/>
                                        </p:tgtEl>
                                        <p:attrNameLst>
                                          <p:attrName>ppt_w</p:attrName>
                                        </p:attrNameLst>
                                      </p:cBhvr>
                                      <p:tavLst>
                                        <p:tav tm="0">
                                          <p:val>
                                            <p:fltVal val="0"/>
                                          </p:val>
                                        </p:tav>
                                        <p:tav tm="100000">
                                          <p:val>
                                            <p:strVal val="#ppt_w"/>
                                          </p:val>
                                        </p:tav>
                                      </p:tavLst>
                                    </p:anim>
                                    <p:anim calcmode="lin" valueType="num">
                                      <p:cBhvr>
                                        <p:cTn id="71" dur="400" fill="hold"/>
                                        <p:tgtEl>
                                          <p:spTgt spid="17"/>
                                        </p:tgtEl>
                                        <p:attrNameLst>
                                          <p:attrName>ppt_h</p:attrName>
                                        </p:attrNameLst>
                                      </p:cBhvr>
                                      <p:tavLst>
                                        <p:tav tm="0">
                                          <p:val>
                                            <p:fltVal val="0"/>
                                          </p:val>
                                        </p:tav>
                                        <p:tav tm="100000">
                                          <p:val>
                                            <p:strVal val="#ppt_h"/>
                                          </p:val>
                                        </p:tav>
                                      </p:tavLst>
                                    </p:anim>
                                    <p:anim calcmode="lin" valueType="num">
                                      <p:cBhvr>
                                        <p:cTn id="72" dur="400" fill="hold"/>
                                        <p:tgtEl>
                                          <p:spTgt spid="17"/>
                                        </p:tgtEl>
                                        <p:attrNameLst>
                                          <p:attrName>style.rotation</p:attrName>
                                        </p:attrNameLst>
                                      </p:cBhvr>
                                      <p:tavLst>
                                        <p:tav tm="0">
                                          <p:val>
                                            <p:fltVal val="90"/>
                                          </p:val>
                                        </p:tav>
                                        <p:tav tm="100000">
                                          <p:val>
                                            <p:fltVal val="0"/>
                                          </p:val>
                                        </p:tav>
                                      </p:tavLst>
                                    </p:anim>
                                    <p:animEffect transition="in" filter="fade">
                                      <p:cBhvr>
                                        <p:cTn id="73" dur="400"/>
                                        <p:tgtEl>
                                          <p:spTgt spid="17"/>
                                        </p:tgtEl>
                                      </p:cBhvr>
                                    </p:animEffect>
                                  </p:childTnLst>
                                </p:cTn>
                              </p:par>
                            </p:childTnLst>
                          </p:cTn>
                        </p:par>
                        <p:par>
                          <p:cTn id="74" fill="hold">
                            <p:stCondLst>
                              <p:cond delay="492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5420"/>
                            </p:stCondLst>
                            <p:childTnLst>
                              <p:par>
                                <p:cTn id="82" presetID="3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400" fill="hold"/>
                                        <p:tgtEl>
                                          <p:spTgt spid="18"/>
                                        </p:tgtEl>
                                        <p:attrNameLst>
                                          <p:attrName>ppt_w</p:attrName>
                                        </p:attrNameLst>
                                      </p:cBhvr>
                                      <p:tavLst>
                                        <p:tav tm="0">
                                          <p:val>
                                            <p:fltVal val="0"/>
                                          </p:val>
                                        </p:tav>
                                        <p:tav tm="100000">
                                          <p:val>
                                            <p:strVal val="#ppt_w"/>
                                          </p:val>
                                        </p:tav>
                                      </p:tavLst>
                                    </p:anim>
                                    <p:anim calcmode="lin" valueType="num">
                                      <p:cBhvr>
                                        <p:cTn id="85" dur="400" fill="hold"/>
                                        <p:tgtEl>
                                          <p:spTgt spid="18"/>
                                        </p:tgtEl>
                                        <p:attrNameLst>
                                          <p:attrName>ppt_h</p:attrName>
                                        </p:attrNameLst>
                                      </p:cBhvr>
                                      <p:tavLst>
                                        <p:tav tm="0">
                                          <p:val>
                                            <p:fltVal val="0"/>
                                          </p:val>
                                        </p:tav>
                                        <p:tav tm="100000">
                                          <p:val>
                                            <p:strVal val="#ppt_h"/>
                                          </p:val>
                                        </p:tav>
                                      </p:tavLst>
                                    </p:anim>
                                    <p:anim calcmode="lin" valueType="num">
                                      <p:cBhvr>
                                        <p:cTn id="86" dur="400" fill="hold"/>
                                        <p:tgtEl>
                                          <p:spTgt spid="18"/>
                                        </p:tgtEl>
                                        <p:attrNameLst>
                                          <p:attrName>style.rotation</p:attrName>
                                        </p:attrNameLst>
                                      </p:cBhvr>
                                      <p:tavLst>
                                        <p:tav tm="0">
                                          <p:val>
                                            <p:fltVal val="90"/>
                                          </p:val>
                                        </p:tav>
                                        <p:tav tm="100000">
                                          <p:val>
                                            <p:fltVal val="0"/>
                                          </p:val>
                                        </p:tav>
                                      </p:tavLst>
                                    </p:anim>
                                    <p:animEffect transition="in" filter="fade">
                                      <p:cBhvr>
                                        <p:cTn id="87" dur="400"/>
                                        <p:tgtEl>
                                          <p:spTgt spid="18"/>
                                        </p:tgtEl>
                                      </p:cBhvr>
                                    </p:animEffect>
                                  </p:childTnLst>
                                </p:cTn>
                              </p:par>
                            </p:childTnLst>
                          </p:cTn>
                        </p:par>
                        <p:par>
                          <p:cTn id="88" fill="hold">
                            <p:stCondLst>
                              <p:cond delay="582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320"/>
                            </p:stCondLst>
                            <p:childTnLst>
                              <p:par>
                                <p:cTn id="96" presetID="31"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400" fill="hold"/>
                                        <p:tgtEl>
                                          <p:spTgt spid="19"/>
                                        </p:tgtEl>
                                        <p:attrNameLst>
                                          <p:attrName>ppt_w</p:attrName>
                                        </p:attrNameLst>
                                      </p:cBhvr>
                                      <p:tavLst>
                                        <p:tav tm="0">
                                          <p:val>
                                            <p:fltVal val="0"/>
                                          </p:val>
                                        </p:tav>
                                        <p:tav tm="100000">
                                          <p:val>
                                            <p:strVal val="#ppt_w"/>
                                          </p:val>
                                        </p:tav>
                                      </p:tavLst>
                                    </p:anim>
                                    <p:anim calcmode="lin" valueType="num">
                                      <p:cBhvr>
                                        <p:cTn id="99" dur="400" fill="hold"/>
                                        <p:tgtEl>
                                          <p:spTgt spid="19"/>
                                        </p:tgtEl>
                                        <p:attrNameLst>
                                          <p:attrName>ppt_h</p:attrName>
                                        </p:attrNameLst>
                                      </p:cBhvr>
                                      <p:tavLst>
                                        <p:tav tm="0">
                                          <p:val>
                                            <p:fltVal val="0"/>
                                          </p:val>
                                        </p:tav>
                                        <p:tav tm="100000">
                                          <p:val>
                                            <p:strVal val="#ppt_h"/>
                                          </p:val>
                                        </p:tav>
                                      </p:tavLst>
                                    </p:anim>
                                    <p:anim calcmode="lin" valueType="num">
                                      <p:cBhvr>
                                        <p:cTn id="100" dur="400" fill="hold"/>
                                        <p:tgtEl>
                                          <p:spTgt spid="19"/>
                                        </p:tgtEl>
                                        <p:attrNameLst>
                                          <p:attrName>style.rotation</p:attrName>
                                        </p:attrNameLst>
                                      </p:cBhvr>
                                      <p:tavLst>
                                        <p:tav tm="0">
                                          <p:val>
                                            <p:fltVal val="90"/>
                                          </p:val>
                                        </p:tav>
                                        <p:tav tm="100000">
                                          <p:val>
                                            <p:fltVal val="0"/>
                                          </p:val>
                                        </p:tav>
                                      </p:tavLst>
                                    </p:anim>
                                    <p:animEffect transition="in" filter="fade">
                                      <p:cBhvr>
                                        <p:cTn id="101" dur="400"/>
                                        <p:tgtEl>
                                          <p:spTgt spid="19"/>
                                        </p:tgtEl>
                                      </p:cBhvr>
                                    </p:animEffect>
                                  </p:childTnLst>
                                </p:cTn>
                              </p:par>
                            </p:childTnLst>
                          </p:cTn>
                        </p:par>
                        <p:par>
                          <p:cTn id="102" fill="hold">
                            <p:stCondLst>
                              <p:cond delay="6720"/>
                            </p:stCondLst>
                            <p:childTnLst>
                              <p:par>
                                <p:cTn id="103" presetID="22" presetClass="entr" presetSubtype="8"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Lst>
</file>

<file path=ppt/tags/tag2.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1_默认设计模板">
  <a:themeElements>
    <a:clrScheme name="自定义 1">
      <a:dk1>
        <a:srgbClr val="A92F2F"/>
      </a:dk1>
      <a:lt1>
        <a:srgbClr val="4D4D4D"/>
      </a:lt1>
      <a:dk2>
        <a:srgbClr val="D12A2A"/>
      </a:dk2>
      <a:lt2>
        <a:srgbClr val="F5764F"/>
      </a:lt2>
      <a:accent1>
        <a:srgbClr val="A68461"/>
      </a:accent1>
      <a:accent2>
        <a:srgbClr val="F8F8F8"/>
      </a:accent2>
      <a:accent3>
        <a:srgbClr val="A92F2F"/>
      </a:accent3>
      <a:accent4>
        <a:srgbClr val="333333"/>
      </a:accent4>
      <a:accent5>
        <a:srgbClr val="D12A2A"/>
      </a:accent5>
      <a:accent6>
        <a:srgbClr val="F5764F"/>
      </a:accent6>
      <a:hlink>
        <a:srgbClr val="A68461"/>
      </a:hlink>
      <a:folHlink>
        <a:srgbClr val="F8F8F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3015</TotalTime>
  <Pages>0</Pages>
  <Words>2501</Words>
  <Characters>0</Characters>
  <Application>Microsoft Office PowerPoint</Application>
  <DocSecurity>0</DocSecurity>
  <PresentationFormat>自定义</PresentationFormat>
  <Lines>0</Lines>
  <Paragraphs>162</Paragraphs>
  <Slides>30</Slides>
  <Notes>29</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30</vt:i4>
      </vt:variant>
    </vt:vector>
  </HeadingPairs>
  <TitlesOfParts>
    <vt:vector size="34" baseType="lpstr">
      <vt:lpstr>微软雅黑</vt:lpstr>
      <vt:lpstr>Arial</vt:lpstr>
      <vt:lpstr>Calibri</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永远跟党走——单位党风廉政建设工作汇报ppt模板</dc:title>
  <dc:creator>user</dc:creator>
  <cp:keywords>user</cp:keywords>
  <dc:description>www.51pptmoban.com</dc:description>
  <cp:lastModifiedBy>user Power</cp:lastModifiedBy>
  <cp:revision>306</cp:revision>
  <dcterms:created xsi:type="dcterms:W3CDTF">2013-01-25T01:44:32Z</dcterms:created>
  <dcterms:modified xsi:type="dcterms:W3CDTF">2023-10-30T02:04:22Z</dcterms:modified>
  <cp:category>工作汇报</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