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9"/>
  </p:notesMasterIdLst>
  <p:sldIdLst>
    <p:sldId id="265" r:id="rId2"/>
    <p:sldId id="256" r:id="rId3"/>
    <p:sldId id="266" r:id="rId4"/>
    <p:sldId id="271" r:id="rId5"/>
    <p:sldId id="274" r:id="rId6"/>
    <p:sldId id="273" r:id="rId7"/>
    <p:sldId id="276" r:id="rId8"/>
    <p:sldId id="277" r:id="rId9"/>
    <p:sldId id="278" r:id="rId10"/>
    <p:sldId id="280" r:id="rId11"/>
    <p:sldId id="279" r:id="rId12"/>
    <p:sldId id="281" r:id="rId13"/>
    <p:sldId id="272" r:id="rId14"/>
    <p:sldId id="282" r:id="rId15"/>
    <p:sldId id="270" r:id="rId16"/>
    <p:sldId id="283" r:id="rId17"/>
    <p:sldId id="284" r:id="rId18"/>
  </p:sldIdLst>
  <p:sldSz cx="12192000" cy="6858000"/>
  <p:notesSz cx="6858000" cy="9144000"/>
  <p:embeddedFontLst>
    <p:embeddedFont>
      <p:font typeface="Microsoft YaHei Light" panose="020B0502040204020203" pitchFamily="34" charset="-122"/>
      <p:regular r:id="rId20"/>
    </p:embeddedFont>
    <p:embeddedFont>
      <p:font typeface="Calibri Light" panose="020F0302020204030204" pitchFamily="34" charset="0"/>
      <p:regular r:id="rId21"/>
      <p:italic r:id="rId22"/>
    </p:embeddedFont>
    <p:embeddedFont>
      <p:font typeface="Impact" panose="020B0806030902050204" pitchFamily="34" charset="0"/>
      <p:regular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微软雅黑 Light" panose="020B0502040204020203" pitchFamily="34" charset="-122"/>
      <p:regular r:id="rId28"/>
    </p:embeddedFont>
    <p:embeddedFont>
      <p:font typeface="微软雅黑" panose="020B0503020204020204" pitchFamily="34" charset="-122"/>
      <p:regular r:id="rId29"/>
      <p:bold r:id="rId30"/>
    </p:embeddedFont>
    <p:embeddedFont>
      <p:font typeface="等线" panose="02010600030101010101" pitchFamily="2" charset="-122"/>
      <p:regular r:id="rId31"/>
      <p:bold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4B8806BB-7980-437A-9B8F-BB1BCB8200BE}">
          <p14:sldIdLst>
            <p14:sldId id="265"/>
          </p14:sldIdLst>
        </p14:section>
        <p14:section name="前言" id="{B0183D1E-D2B9-4ED7-92F6-0FA17EFD087D}">
          <p14:sldIdLst>
            <p14:sldId id="256"/>
          </p14:sldIdLst>
        </p14:section>
        <p14:section name="目录" id="{E7AB7781-290C-427D-9D25-A55DE2BB11C0}">
          <p14:sldIdLst>
            <p14:sldId id="266"/>
          </p14:sldIdLst>
        </p14:section>
        <p14:section name="2017工作总结" id="{EB967C3F-7FAE-4B40-83FA-8249CF061D9B}">
          <p14:sldIdLst>
            <p14:sldId id="271"/>
            <p14:sldId id="274"/>
            <p14:sldId id="273"/>
            <p14:sldId id="276"/>
            <p14:sldId id="277"/>
            <p14:sldId id="278"/>
            <p14:sldId id="280"/>
            <p14:sldId id="279"/>
            <p14:sldId id="281"/>
          </p14:sldIdLst>
        </p14:section>
        <p14:section name="2018工作展望" id="{DCA6A2CA-AC62-4374-8CF7-5458A5DEB124}">
          <p14:sldIdLst>
            <p14:sldId id="272"/>
            <p14:sldId id="282"/>
          </p14:sldIdLst>
        </p14:section>
        <p14:section name="尾页" id="{F11787CA-5AB9-4BA4-9907-170FF6F03EF1}">
          <p14:sldIdLst>
            <p14:sldId id="270"/>
            <p14:sldId id="283"/>
            <p14:sldId id="28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3864"/>
    <a:srgbClr val="14317B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21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834" y="66"/>
      </p:cViewPr>
      <p:guideLst>
        <p:guide orient="horz" pos="2160"/>
        <p:guide pos="3840"/>
        <p:guide pos="5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11年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8.0628900343691912E-4"/>
                  <c:y val="0.3697589981628636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noAutofit/>
                  </a:bodyPr>
                  <a:lstStyle/>
                  <a:p>
                    <a:pPr algn="l">
                      <a:defRPr sz="54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Impact" panose="020B0806030902050204" pitchFamily="34" charset="0"/>
                        <a:ea typeface="+mn-ea"/>
                        <a:cs typeface="+mn-cs"/>
                      </a:defRPr>
                    </a:pPr>
                    <a:r>
                      <a:rPr lang="en-US" altLang="zh-CN" dirty="0" smtClean="0"/>
                      <a:t>10000</a:t>
                    </a:r>
                    <a:endParaRPr lang="en-US" altLang="zh-CN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sz="5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C6D2-4D3E-AEF1-D06484A79EF0}"/>
                </c:ext>
                <c:ext xmlns:c15="http://schemas.microsoft.com/office/drawing/2012/chart" uri="{CE6537A1-D6FC-4f65-9D91-7224C49458BB}">
                  <c15:layout>
                    <c:manualLayout>
                      <c:w val="0.35386411782840849"/>
                      <c:h val="0.1462308338307077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5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#,##0_ </c:formatCode>
                <c:ptCount val="1"/>
                <c:pt idx="0">
                  <c:v>14000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6D2-4D3E-AEF1-D06484A79EF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12年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3.7089294158099695E-2"/>
                  <c:y val="0.8158197152827062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5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C6D2-4D3E-AEF1-D06484A79EF0}"/>
                </c:ext>
                <c:ext xmlns:c15="http://schemas.microsoft.com/office/drawing/2012/chart" uri="{CE6537A1-D6FC-4f65-9D91-7224C49458BB}">
                  <c15:layout>
                    <c:manualLayout>
                      <c:w val="0.29265878306483273"/>
                      <c:h val="0.14842221452650731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5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#,##0_ </c:formatCode>
                <c:ptCount val="1"/>
                <c:pt idx="0">
                  <c:v>30000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6D2-4D3E-AEF1-D06484A79E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"/>
        <c:overlap val="-37"/>
        <c:axId val="-1702554416"/>
        <c:axId val="-1702828048"/>
      </c:barChart>
      <c:catAx>
        <c:axId val="-17025544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702828048"/>
        <c:crosses val="autoZero"/>
        <c:auto val="1"/>
        <c:lblAlgn val="ctr"/>
        <c:lblOffset val="100"/>
        <c:noMultiLvlLbl val="0"/>
      </c:catAx>
      <c:valAx>
        <c:axId val="-1702828048"/>
        <c:scaling>
          <c:orientation val="minMax"/>
        </c:scaling>
        <c:delete val="1"/>
        <c:axPos val="l"/>
        <c:numFmt formatCode="#,##0_ " sourceLinked="1"/>
        <c:majorTickMark val="none"/>
        <c:minorTickMark val="none"/>
        <c:tickLblPos val="nextTo"/>
        <c:crossAx val="-1702554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816202-326C-4715-8C4D-1F3B9335035A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E7DF64-77F5-43D3-8E92-386811FA98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346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7DF64-77F5-43D3-8E92-386811FA98C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741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9713-D4D7-42AA-83A4-99C7908F9AC2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D609-9F03-446E-8537-FB8FA74519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574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9713-D4D7-42AA-83A4-99C7908F9AC2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D609-9F03-446E-8537-FB8FA74519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558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9713-D4D7-42AA-83A4-99C7908F9AC2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D609-9F03-446E-8537-FB8FA74519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80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2436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9713-D4D7-42AA-83A4-99C7908F9AC2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D609-9F03-446E-8537-FB8FA74519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860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9713-D4D7-42AA-83A4-99C7908F9AC2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D609-9F03-446E-8537-FB8FA74519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218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9713-D4D7-42AA-83A4-99C7908F9AC2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D609-9F03-446E-8537-FB8FA74519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905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9713-D4D7-42AA-83A4-99C7908F9AC2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D609-9F03-446E-8537-FB8FA74519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069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9713-D4D7-42AA-83A4-99C7908F9AC2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D609-9F03-446E-8537-FB8FA74519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342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9713-D4D7-42AA-83A4-99C7908F9AC2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D609-9F03-446E-8537-FB8FA74519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9713-D4D7-42AA-83A4-99C7908F9AC2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D609-9F03-446E-8537-FB8FA74519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684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9713-D4D7-42AA-83A4-99C7908F9AC2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D609-9F03-446E-8537-FB8FA74519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329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319713-D4D7-42AA-83A4-99C7908F9AC2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ED609-9F03-446E-8537-FB8FA74519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743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ppt799343246.yanj.cn/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"/>
            <a:ext cx="12192000" cy="6857741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6895C64B-8F78-491C-850E-C6473DCEBB07}"/>
              </a:ext>
            </a:extLst>
          </p:cNvPr>
          <p:cNvSpPr/>
          <p:nvPr/>
        </p:nvSpPr>
        <p:spPr>
          <a:xfrm>
            <a:off x="2" y="-8298"/>
            <a:ext cx="12191998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="" xmlns:a16="http://schemas.microsoft.com/office/drawing/2014/main" id="{195B7DD4-3EF2-4253-A15B-ACCBF025F07D}"/>
              </a:ext>
            </a:extLst>
          </p:cNvPr>
          <p:cNvSpPr/>
          <p:nvPr/>
        </p:nvSpPr>
        <p:spPr>
          <a:xfrm>
            <a:off x="0" y="1452710"/>
            <a:ext cx="6629400" cy="4857750"/>
          </a:xfrm>
          <a:custGeom>
            <a:avLst/>
            <a:gdLst>
              <a:gd name="connsiteX0" fmla="*/ 0 w 6629400"/>
              <a:gd name="connsiteY0" fmla="*/ 0 h 4857750"/>
              <a:gd name="connsiteX1" fmla="*/ 6629400 w 6629400"/>
              <a:gd name="connsiteY1" fmla="*/ 0 h 4857750"/>
              <a:gd name="connsiteX2" fmla="*/ 4052509 w 6629400"/>
              <a:gd name="connsiteY2" fmla="*/ 4857750 h 4857750"/>
              <a:gd name="connsiteX3" fmla="*/ 0 w 6629400"/>
              <a:gd name="connsiteY3" fmla="*/ 4857750 h 485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9400" h="4857750">
                <a:moveTo>
                  <a:pt x="0" y="0"/>
                </a:moveTo>
                <a:lnTo>
                  <a:pt x="6629400" y="0"/>
                </a:lnTo>
                <a:lnTo>
                  <a:pt x="4052509" y="4857750"/>
                </a:lnTo>
                <a:lnTo>
                  <a:pt x="0" y="4857750"/>
                </a:lnTo>
                <a:close/>
              </a:path>
            </a:pathLst>
          </a:custGeom>
          <a:solidFill>
            <a:srgbClr val="203864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C2912768-F1E8-4CE4-B53D-D9E3D8E9DE02}"/>
              </a:ext>
            </a:extLst>
          </p:cNvPr>
          <p:cNvSpPr txBox="1"/>
          <p:nvPr/>
        </p:nvSpPr>
        <p:spPr>
          <a:xfrm>
            <a:off x="758304" y="3879687"/>
            <a:ext cx="3490542" cy="378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ea typeface="微软雅黑 Light" panose="020B0502040204020203" pitchFamily="34" charset="-122"/>
              </a:rPr>
              <a:t>December 2017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DEAC00F8-9D40-49AB-82A7-2FFC05C80727}"/>
              </a:ext>
            </a:extLst>
          </p:cNvPr>
          <p:cNvSpPr txBox="1"/>
          <p:nvPr/>
        </p:nvSpPr>
        <p:spPr>
          <a:xfrm>
            <a:off x="758304" y="4546225"/>
            <a:ext cx="159119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张宇</a:t>
            </a:r>
            <a:endParaRPr lang="en-US" altLang="zh-CN" dirty="0" smtClean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endParaRPr lang="en-US" altLang="zh-CN" sz="1000" dirty="0" smtClean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algn="dist"/>
            <a:r>
              <a:rPr lang="en-US" altLang="zh-CN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二号线</a:t>
            </a:r>
            <a:endParaRPr lang="en-US" altLang="zh-CN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B72ACFE2-DFFD-48EB-B328-201A80829852}"/>
              </a:ext>
            </a:extLst>
          </p:cNvPr>
          <p:cNvCxnSpPr>
            <a:cxnSpLocks/>
          </p:cNvCxnSpPr>
          <p:nvPr/>
        </p:nvCxnSpPr>
        <p:spPr>
          <a:xfrm>
            <a:off x="848712" y="5446523"/>
            <a:ext cx="39592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903" y="1824878"/>
            <a:ext cx="5133277" cy="168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18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5082C4F6-0BE2-4451-9EBF-987745C07CD3}"/>
              </a:ext>
            </a:extLst>
          </p:cNvPr>
          <p:cNvSpPr/>
          <p:nvPr/>
        </p:nvSpPr>
        <p:spPr>
          <a:xfrm>
            <a:off x="0" y="1268412"/>
            <a:ext cx="12192000" cy="55895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AD2729CC-03A1-4BF6-917F-6CE9F25F73D2}"/>
              </a:ext>
            </a:extLst>
          </p:cNvPr>
          <p:cNvSpPr/>
          <p:nvPr/>
        </p:nvSpPr>
        <p:spPr>
          <a:xfrm>
            <a:off x="1305227" y="1903077"/>
            <a:ext cx="4053332" cy="4053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="" xmlns:a16="http://schemas.microsoft.com/office/drawing/2014/main" id="{857A751A-03A7-40C5-911F-09E1F2A2889D}"/>
              </a:ext>
            </a:extLst>
          </p:cNvPr>
          <p:cNvSpPr/>
          <p:nvPr/>
        </p:nvSpPr>
        <p:spPr>
          <a:xfrm>
            <a:off x="6833443" y="1903077"/>
            <a:ext cx="4053332" cy="4053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="" xmlns:a16="http://schemas.microsoft.com/office/drawing/2014/main" id="{A5C124A4-A83A-488B-9BD5-1F9A0F73EC36}"/>
              </a:ext>
            </a:extLst>
          </p:cNvPr>
          <p:cNvSpPr/>
          <p:nvPr/>
        </p:nvSpPr>
        <p:spPr>
          <a:xfrm>
            <a:off x="5021838" y="2793949"/>
            <a:ext cx="2271589" cy="2271589"/>
          </a:xfrm>
          <a:prstGeom prst="ellipse">
            <a:avLst/>
          </a:prstGeom>
          <a:solidFill>
            <a:srgbClr val="20386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5A4CECAC-4C4F-4C4D-BA64-E01E9250C71C}"/>
              </a:ext>
            </a:extLst>
          </p:cNvPr>
          <p:cNvSpPr txBox="1"/>
          <p:nvPr/>
        </p:nvSpPr>
        <p:spPr>
          <a:xfrm>
            <a:off x="7548634" y="2433942"/>
            <a:ext cx="26229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 smtClean="0">
                <a:solidFill>
                  <a:srgbClr val="203864"/>
                </a:solidFill>
                <a:latin typeface="+mj-ea"/>
                <a:ea typeface="+mj-ea"/>
              </a:rPr>
              <a:t>秦淮城东片区雨污分流工程</a:t>
            </a:r>
            <a:endParaRPr lang="zh-CN" altLang="en-US" sz="2200" dirty="0">
              <a:solidFill>
                <a:srgbClr val="203864"/>
              </a:solidFill>
              <a:latin typeface="+mj-ea"/>
              <a:ea typeface="+mj-ea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="" xmlns:a16="http://schemas.microsoft.com/office/drawing/2014/main" id="{0CA68BF7-0BC4-41A1-B156-357F451068C3}"/>
              </a:ext>
            </a:extLst>
          </p:cNvPr>
          <p:cNvSpPr/>
          <p:nvPr/>
        </p:nvSpPr>
        <p:spPr>
          <a:xfrm>
            <a:off x="5388116" y="364969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完成情况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45B16154-B7BD-4B17-998E-F4C0F8F5F3EA}"/>
              </a:ext>
            </a:extLst>
          </p:cNvPr>
          <p:cNvSpPr txBox="1"/>
          <p:nvPr/>
        </p:nvSpPr>
        <p:spPr>
          <a:xfrm>
            <a:off x="2041292" y="2409228"/>
            <a:ext cx="26229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 smtClean="0">
                <a:solidFill>
                  <a:srgbClr val="203864"/>
                </a:solidFill>
                <a:latin typeface="+mj-ea"/>
                <a:ea typeface="+mj-ea"/>
              </a:rPr>
              <a:t>夫子庙东牌楼绿化提档升级项目</a:t>
            </a:r>
            <a:endParaRPr lang="zh-CN" altLang="en-US" sz="2200" dirty="0">
              <a:solidFill>
                <a:srgbClr val="203864"/>
              </a:solidFill>
              <a:latin typeface="+mj-ea"/>
              <a:ea typeface="+mj-ea"/>
            </a:endParaRPr>
          </a:p>
        </p:txBody>
      </p:sp>
      <p:cxnSp>
        <p:nvCxnSpPr>
          <p:cNvPr id="60" name="直接连接符 59">
            <a:extLst>
              <a:ext uri="{FF2B5EF4-FFF2-40B4-BE49-F238E27FC236}">
                <a16:creationId xmlns="" xmlns:a16="http://schemas.microsoft.com/office/drawing/2014/main" id="{F2AF8BA4-4795-4A43-8D6B-E680AC9E7234}"/>
              </a:ext>
            </a:extLst>
          </p:cNvPr>
          <p:cNvCxnSpPr>
            <a:cxnSpLocks/>
          </p:cNvCxnSpPr>
          <p:nvPr/>
        </p:nvCxnSpPr>
        <p:spPr>
          <a:xfrm>
            <a:off x="3331893" y="3268350"/>
            <a:ext cx="0" cy="1033023"/>
          </a:xfrm>
          <a:prstGeom prst="line">
            <a:avLst/>
          </a:prstGeom>
          <a:ln>
            <a:solidFill>
              <a:srgbClr val="203864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="" xmlns:a16="http://schemas.microsoft.com/office/drawing/2014/main" id="{D485443F-82B7-4311-9F03-4294CE51C9F7}"/>
              </a:ext>
            </a:extLst>
          </p:cNvPr>
          <p:cNvCxnSpPr>
            <a:cxnSpLocks/>
          </p:cNvCxnSpPr>
          <p:nvPr/>
        </p:nvCxnSpPr>
        <p:spPr>
          <a:xfrm>
            <a:off x="8860110" y="3268350"/>
            <a:ext cx="0" cy="1033023"/>
          </a:xfrm>
          <a:prstGeom prst="line">
            <a:avLst/>
          </a:prstGeom>
          <a:ln>
            <a:solidFill>
              <a:srgbClr val="203864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94364C2B-919D-4C31-AD32-001C5E9039FB}"/>
              </a:ext>
            </a:extLst>
          </p:cNvPr>
          <p:cNvSpPr/>
          <p:nvPr/>
        </p:nvSpPr>
        <p:spPr>
          <a:xfrm>
            <a:off x="5388116" y="67681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2400" dirty="0" smtClean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结算审计</a:t>
            </a:r>
            <a:endParaRPr lang="zh-CN" altLang="en-US" sz="2400" dirty="0">
              <a:solidFill>
                <a:srgbClr val="203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平行四边形 14"/>
          <p:cNvSpPr/>
          <p:nvPr/>
        </p:nvSpPr>
        <p:spPr>
          <a:xfrm>
            <a:off x="4718825" y="743061"/>
            <a:ext cx="370967" cy="286744"/>
          </a:xfrm>
          <a:prstGeom prst="parallelogram">
            <a:avLst>
              <a:gd name="adj" fmla="val 60489"/>
            </a:avLst>
          </a:pr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/>
          <p:cNvSpPr/>
          <p:nvPr/>
        </p:nvSpPr>
        <p:spPr>
          <a:xfrm>
            <a:off x="5017149" y="743061"/>
            <a:ext cx="370967" cy="286744"/>
          </a:xfrm>
          <a:prstGeom prst="parallelogram">
            <a:avLst>
              <a:gd name="adj" fmla="val 60489"/>
            </a:avLst>
          </a:pr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EF4E0934-C3BA-491F-941D-EBAA92315F90}"/>
              </a:ext>
            </a:extLst>
          </p:cNvPr>
          <p:cNvSpPr txBox="1"/>
          <p:nvPr/>
        </p:nvSpPr>
        <p:spPr>
          <a:xfrm>
            <a:off x="2337104" y="4519878"/>
            <a:ext cx="20313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rgbClr val="203864"/>
                </a:solidFill>
                <a:latin typeface="Impact" panose="020B0806030902050204" pitchFamily="34" charset="0"/>
              </a:rPr>
              <a:t>100%</a:t>
            </a:r>
            <a:endParaRPr lang="zh-CN" altLang="en-US" sz="4800" dirty="0">
              <a:solidFill>
                <a:srgbClr val="203864"/>
              </a:solidFill>
              <a:latin typeface="Impact" panose="020B080603090205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EF4E0934-C3BA-491F-941D-EBAA92315F90}"/>
              </a:ext>
            </a:extLst>
          </p:cNvPr>
          <p:cNvSpPr txBox="1"/>
          <p:nvPr/>
        </p:nvSpPr>
        <p:spPr>
          <a:xfrm>
            <a:off x="7844446" y="4519878"/>
            <a:ext cx="20313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203864"/>
                </a:solidFill>
                <a:latin typeface="Impact" panose="020B0806030902050204" pitchFamily="34" charset="0"/>
              </a:rPr>
              <a:t>4</a:t>
            </a:r>
            <a:r>
              <a:rPr lang="en-US" altLang="zh-CN" sz="4800" dirty="0" smtClean="0">
                <a:solidFill>
                  <a:srgbClr val="203864"/>
                </a:solidFill>
                <a:latin typeface="Impact" panose="020B0806030902050204" pitchFamily="34" charset="0"/>
              </a:rPr>
              <a:t>0%</a:t>
            </a:r>
            <a:endParaRPr lang="zh-CN" altLang="en-US" sz="4800" dirty="0">
              <a:solidFill>
                <a:srgbClr val="203864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332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01BE49AA-D591-4D71-BFBE-FCF0E9772324}"/>
              </a:ext>
            </a:extLst>
          </p:cNvPr>
          <p:cNvSpPr/>
          <p:nvPr/>
        </p:nvSpPr>
        <p:spPr>
          <a:xfrm>
            <a:off x="0" y="1727200"/>
            <a:ext cx="6705600" cy="5130800"/>
          </a:xfrm>
          <a:custGeom>
            <a:avLst/>
            <a:gdLst>
              <a:gd name="connsiteX0" fmla="*/ 0 w 6705600"/>
              <a:gd name="connsiteY0" fmla="*/ 0 h 5130800"/>
              <a:gd name="connsiteX1" fmla="*/ 5496560 w 6705600"/>
              <a:gd name="connsiteY1" fmla="*/ 0 h 5130800"/>
              <a:gd name="connsiteX2" fmla="*/ 6705600 w 6705600"/>
              <a:gd name="connsiteY2" fmla="*/ 5130800 h 5130800"/>
              <a:gd name="connsiteX3" fmla="*/ 5496560 w 6705600"/>
              <a:gd name="connsiteY3" fmla="*/ 5130800 h 5130800"/>
              <a:gd name="connsiteX4" fmla="*/ 0 w 6705600"/>
              <a:gd name="connsiteY4" fmla="*/ 5130800 h 513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00" h="5130800">
                <a:moveTo>
                  <a:pt x="0" y="0"/>
                </a:moveTo>
                <a:lnTo>
                  <a:pt x="5496560" y="0"/>
                </a:lnTo>
                <a:lnTo>
                  <a:pt x="6705600" y="5130800"/>
                </a:lnTo>
                <a:lnTo>
                  <a:pt x="5496560" y="5130800"/>
                </a:lnTo>
                <a:lnTo>
                  <a:pt x="0" y="51308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1CD12B3A-F1B2-4A0C-B72B-ED1BA34DAEF1}"/>
              </a:ext>
            </a:extLst>
          </p:cNvPr>
          <p:cNvSpPr/>
          <p:nvPr/>
        </p:nvSpPr>
        <p:spPr>
          <a:xfrm flipH="1" flipV="1">
            <a:off x="5486400" y="1727200"/>
            <a:ext cx="6705600" cy="5130800"/>
          </a:xfrm>
          <a:custGeom>
            <a:avLst/>
            <a:gdLst>
              <a:gd name="connsiteX0" fmla="*/ 0 w 6705600"/>
              <a:gd name="connsiteY0" fmla="*/ 0 h 5130800"/>
              <a:gd name="connsiteX1" fmla="*/ 5496560 w 6705600"/>
              <a:gd name="connsiteY1" fmla="*/ 0 h 5130800"/>
              <a:gd name="connsiteX2" fmla="*/ 6705600 w 6705600"/>
              <a:gd name="connsiteY2" fmla="*/ 5130800 h 5130800"/>
              <a:gd name="connsiteX3" fmla="*/ 5496560 w 6705600"/>
              <a:gd name="connsiteY3" fmla="*/ 5130800 h 5130800"/>
              <a:gd name="connsiteX4" fmla="*/ 0 w 6705600"/>
              <a:gd name="connsiteY4" fmla="*/ 5130800 h 513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00" h="5130800">
                <a:moveTo>
                  <a:pt x="0" y="0"/>
                </a:moveTo>
                <a:lnTo>
                  <a:pt x="5496560" y="0"/>
                </a:lnTo>
                <a:lnTo>
                  <a:pt x="6705600" y="5130800"/>
                </a:lnTo>
                <a:lnTo>
                  <a:pt x="5496560" y="5130800"/>
                </a:lnTo>
                <a:lnTo>
                  <a:pt x="0" y="5130800"/>
                </a:lnTo>
                <a:close/>
              </a:path>
            </a:pathLst>
          </a:cu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94364C2B-919D-4C31-AD32-001C5E9039FB}"/>
              </a:ext>
            </a:extLst>
          </p:cNvPr>
          <p:cNvSpPr/>
          <p:nvPr/>
        </p:nvSpPr>
        <p:spPr>
          <a:xfrm>
            <a:off x="1107440" y="599509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2400" dirty="0" smtClean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结算审计</a:t>
            </a:r>
            <a:endParaRPr lang="zh-CN" altLang="en-US" sz="2400" dirty="0">
              <a:solidFill>
                <a:srgbClr val="203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40034747-0691-4262-A165-5F733945DD39}"/>
              </a:ext>
            </a:extLst>
          </p:cNvPr>
          <p:cNvSpPr/>
          <p:nvPr/>
        </p:nvSpPr>
        <p:spPr>
          <a:xfrm>
            <a:off x="1107440" y="3767296"/>
            <a:ext cx="4053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203864"/>
                </a:solidFill>
              </a:rPr>
              <a:t>请输入你的文字</a:t>
            </a:r>
            <a:endParaRPr lang="en-US" altLang="zh-CN" sz="1600" dirty="0">
              <a:solidFill>
                <a:srgbClr val="203864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600" dirty="0">
              <a:solidFill>
                <a:srgbClr val="203864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203864"/>
                </a:solidFill>
              </a:rPr>
              <a:t>请输入你的文字</a:t>
            </a:r>
            <a:endParaRPr lang="zh-CN" altLang="en-US" sz="1600" dirty="0">
              <a:solidFill>
                <a:srgbClr val="203864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4CAF407A-503A-4663-81E3-2A7337AC8909}"/>
              </a:ext>
            </a:extLst>
          </p:cNvPr>
          <p:cNvSpPr/>
          <p:nvPr/>
        </p:nvSpPr>
        <p:spPr>
          <a:xfrm>
            <a:off x="1107440" y="3059251"/>
            <a:ext cx="44935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203864"/>
                </a:solidFill>
                <a:latin typeface="+mj-ea"/>
                <a:ea typeface="+mj-ea"/>
              </a:rPr>
              <a:t>夫子庙东牌楼绿化提档升级项目</a:t>
            </a:r>
            <a:endParaRPr lang="en-US" altLang="zh-CN" sz="2400" dirty="0">
              <a:solidFill>
                <a:srgbClr val="203864"/>
              </a:solidFill>
              <a:latin typeface="+mj-ea"/>
              <a:ea typeface="+mj-ea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5E787B32-5B88-491B-B618-A3799D5C09FF}"/>
              </a:ext>
            </a:extLst>
          </p:cNvPr>
          <p:cNvSpPr/>
          <p:nvPr/>
        </p:nvSpPr>
        <p:spPr>
          <a:xfrm>
            <a:off x="7159703" y="3767296"/>
            <a:ext cx="4053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</a:rPr>
              <a:t>请输入你的</a:t>
            </a:r>
            <a:r>
              <a:rPr lang="zh-CN" altLang="en-US" sz="1600" dirty="0" smtClean="0">
                <a:solidFill>
                  <a:schemeClr val="bg1"/>
                </a:solidFill>
              </a:rPr>
              <a:t>文字</a:t>
            </a:r>
            <a:endParaRPr lang="en-US" altLang="zh-CN" sz="16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6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</a:rPr>
              <a:t>请输入你的文字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8DC0C81-E57E-4167-83AE-89C78A5DBFA3}"/>
              </a:ext>
            </a:extLst>
          </p:cNvPr>
          <p:cNvSpPr/>
          <p:nvPr/>
        </p:nvSpPr>
        <p:spPr>
          <a:xfrm>
            <a:off x="7159703" y="3059251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</a:rPr>
              <a:t>秦淮城东片区雨污分流工程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A3C8AFBF-05BC-43CC-BC58-836A1BE86D3B}"/>
              </a:ext>
            </a:extLst>
          </p:cNvPr>
          <p:cNvCxnSpPr>
            <a:cxnSpLocks/>
          </p:cNvCxnSpPr>
          <p:nvPr/>
        </p:nvCxnSpPr>
        <p:spPr>
          <a:xfrm>
            <a:off x="853440" y="3149600"/>
            <a:ext cx="0" cy="2187356"/>
          </a:xfrm>
          <a:prstGeom prst="line">
            <a:avLst/>
          </a:prstGeom>
          <a:ln>
            <a:solidFill>
              <a:srgbClr val="20386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855F459E-ABD2-498F-B6A8-1808725B4290}"/>
              </a:ext>
            </a:extLst>
          </p:cNvPr>
          <p:cNvCxnSpPr>
            <a:cxnSpLocks/>
          </p:cNvCxnSpPr>
          <p:nvPr/>
        </p:nvCxnSpPr>
        <p:spPr>
          <a:xfrm>
            <a:off x="6956503" y="3149600"/>
            <a:ext cx="0" cy="218735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平行四边形 1"/>
          <p:cNvSpPr/>
          <p:nvPr/>
        </p:nvSpPr>
        <p:spPr>
          <a:xfrm>
            <a:off x="438149" y="665757"/>
            <a:ext cx="370967" cy="286744"/>
          </a:xfrm>
          <a:prstGeom prst="parallelogram">
            <a:avLst>
              <a:gd name="adj" fmla="val 60489"/>
            </a:avLst>
          </a:pr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/>
          <p:cNvSpPr/>
          <p:nvPr/>
        </p:nvSpPr>
        <p:spPr>
          <a:xfrm>
            <a:off x="736473" y="665757"/>
            <a:ext cx="370967" cy="286744"/>
          </a:xfrm>
          <a:prstGeom prst="parallelogram">
            <a:avLst>
              <a:gd name="adj" fmla="val 60489"/>
            </a:avLst>
          </a:pr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46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269BCD2F-0541-48E5-A5BB-F67F431E2B26}"/>
              </a:ext>
            </a:extLst>
          </p:cNvPr>
          <p:cNvSpPr/>
          <p:nvPr/>
        </p:nvSpPr>
        <p:spPr>
          <a:xfrm>
            <a:off x="6095999" y="-2682"/>
            <a:ext cx="6096000" cy="686068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微软雅黑 Light"/>
              <a:cs typeface="+mn-cs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C0E0E547-0BDC-41A3-AFB0-D65282267F91}"/>
              </a:ext>
            </a:extLst>
          </p:cNvPr>
          <p:cNvSpPr/>
          <p:nvPr/>
        </p:nvSpPr>
        <p:spPr>
          <a:xfrm>
            <a:off x="-351" y="-2681"/>
            <a:ext cx="6096000" cy="6851488"/>
          </a:xfrm>
          <a:prstGeom prst="rect">
            <a:avLst/>
          </a:pr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微软雅黑 Light"/>
              <a:cs typeface="+mn-cs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B711528C-4E63-4F5D-8745-F23B1BB4C047}"/>
              </a:ext>
            </a:extLst>
          </p:cNvPr>
          <p:cNvSpPr/>
          <p:nvPr/>
        </p:nvSpPr>
        <p:spPr>
          <a:xfrm>
            <a:off x="712199" y="3322000"/>
            <a:ext cx="4533863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1968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请输入你的文字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285750" marR="0" lvl="0" indent="-1968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dirty="0" smtClean="0">
                <a:solidFill>
                  <a:prstClr val="white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请输入你的文字</a:t>
            </a:r>
            <a:endParaRPr lang="en-US" altLang="zh-CN" dirty="0" smtClean="0">
              <a:solidFill>
                <a:prstClr val="white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285750" marR="0" lvl="0" indent="-1968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dirty="0" smtClean="0">
                <a:solidFill>
                  <a:prstClr val="white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请输入你的文字</a:t>
            </a:r>
            <a:endParaRPr lang="zh-CN" altLang="en-US" dirty="0">
              <a:solidFill>
                <a:prstClr val="white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5655A900-25CA-43D1-A4C2-E9F7E98E698A}"/>
              </a:ext>
            </a:extLst>
          </p:cNvPr>
          <p:cNvSpPr/>
          <p:nvPr/>
        </p:nvSpPr>
        <p:spPr>
          <a:xfrm>
            <a:off x="712199" y="3499828"/>
            <a:ext cx="4254691" cy="460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1968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B580191A-DE6D-4C99-97AD-FE6546349513}"/>
              </a:ext>
            </a:extLst>
          </p:cNvPr>
          <p:cNvSpPr/>
          <p:nvPr/>
        </p:nvSpPr>
        <p:spPr>
          <a:xfrm>
            <a:off x="712199" y="4276551"/>
            <a:ext cx="4111142" cy="460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1968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AF72F119-C635-42C5-B50E-3707FC070988}"/>
              </a:ext>
            </a:extLst>
          </p:cNvPr>
          <p:cNvSpPr/>
          <p:nvPr/>
        </p:nvSpPr>
        <p:spPr>
          <a:xfrm>
            <a:off x="855748" y="2400723"/>
            <a:ext cx="8851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收 获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9F96BF0C-977C-4C53-81C6-AF1ECC6C77E0}"/>
              </a:ext>
            </a:extLst>
          </p:cNvPr>
          <p:cNvSpPr/>
          <p:nvPr/>
        </p:nvSpPr>
        <p:spPr>
          <a:xfrm>
            <a:off x="7072064" y="2400723"/>
            <a:ext cx="8851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感 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E91CFDD1-C4D4-4A42-9FE3-F41C46BD7E9F}"/>
              </a:ext>
            </a:extLst>
          </p:cNvPr>
          <p:cNvSpPr/>
          <p:nvPr/>
        </p:nvSpPr>
        <p:spPr>
          <a:xfrm>
            <a:off x="780717" y="864037"/>
            <a:ext cx="45338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项目结算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审计收获与感悟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FDE52122-B600-425A-A7F6-BB411E8B585F}"/>
              </a:ext>
            </a:extLst>
          </p:cNvPr>
          <p:cNvCxnSpPr>
            <a:cxnSpLocks/>
          </p:cNvCxnSpPr>
          <p:nvPr/>
        </p:nvCxnSpPr>
        <p:spPr>
          <a:xfrm>
            <a:off x="855748" y="5580646"/>
            <a:ext cx="4111142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="" xmlns:a16="http://schemas.microsoft.com/office/drawing/2014/main" id="{6ED00533-2D51-493D-8249-9450D4C69E62}"/>
              </a:ext>
            </a:extLst>
          </p:cNvPr>
          <p:cNvCxnSpPr>
            <a:cxnSpLocks/>
          </p:cNvCxnSpPr>
          <p:nvPr/>
        </p:nvCxnSpPr>
        <p:spPr>
          <a:xfrm>
            <a:off x="7216441" y="5580646"/>
            <a:ext cx="4111142" cy="0"/>
          </a:xfrm>
          <a:prstGeom prst="line">
            <a:avLst/>
          </a:prstGeom>
          <a:ln>
            <a:solidFill>
              <a:srgbClr val="2038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B711528C-4E63-4F5D-8745-F23B1BB4C047}"/>
              </a:ext>
            </a:extLst>
          </p:cNvPr>
          <p:cNvSpPr/>
          <p:nvPr/>
        </p:nvSpPr>
        <p:spPr>
          <a:xfrm>
            <a:off x="6877067" y="3322000"/>
            <a:ext cx="4533863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1968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请输入你的文字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rgbClr val="203864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285750" marR="0" lvl="0" indent="-1968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dirty="0" smtClean="0">
                <a:solidFill>
                  <a:srgbClr val="203864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请输入你的文字</a:t>
            </a:r>
            <a:endParaRPr lang="en-US" altLang="zh-CN" dirty="0" smtClean="0">
              <a:solidFill>
                <a:srgbClr val="203864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285750" marR="0" lvl="0" indent="-1968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dirty="0" smtClean="0">
                <a:solidFill>
                  <a:srgbClr val="203864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请输入你的文字</a:t>
            </a:r>
            <a:endParaRPr lang="zh-CN" altLang="en-US" dirty="0">
              <a:solidFill>
                <a:srgbClr val="203864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869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7E64BBE-CB84-4B1B-95D7-F8CD31A0E3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2" r="7812"/>
          <a:stretch/>
        </p:blipFill>
        <p:spPr>
          <a:xfrm rot="5400000" flipH="1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2791366-2D03-4CEB-AF89-416A8D690F7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0386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AFFD1D5-ED49-4176-854E-6C5BC059057D}"/>
              </a:ext>
            </a:extLst>
          </p:cNvPr>
          <p:cNvSpPr txBox="1"/>
          <p:nvPr/>
        </p:nvSpPr>
        <p:spPr>
          <a:xfrm>
            <a:off x="5048491" y="2743379"/>
            <a:ext cx="20950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accent3">
                    <a:alpha val="30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7200" dirty="0">
              <a:solidFill>
                <a:schemeClr val="accent3">
                  <a:alpha val="3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8C61B1E1-23EE-4B78-8A77-E26383DE2FC9}"/>
              </a:ext>
            </a:extLst>
          </p:cNvPr>
          <p:cNvSpPr txBox="1"/>
          <p:nvPr/>
        </p:nvSpPr>
        <p:spPr>
          <a:xfrm>
            <a:off x="3450421" y="3066939"/>
            <a:ext cx="52911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年工作展望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2A9140CC-8EB5-4287-9D16-5911A5352B8F}"/>
              </a:ext>
            </a:extLst>
          </p:cNvPr>
          <p:cNvSpPr/>
          <p:nvPr/>
        </p:nvSpPr>
        <p:spPr>
          <a:xfrm>
            <a:off x="4679950" y="3520516"/>
            <a:ext cx="2819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Outlook for 2018</a:t>
            </a:r>
            <a:endParaRPr lang="zh-CN" altLang="en-US" sz="16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109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EB737DF9-3C6E-415A-8AFB-D4A93B5453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22" b="187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66C7EA56-3CC1-41A9-8DF3-6EF63891998D}"/>
              </a:ext>
            </a:extLst>
          </p:cNvPr>
          <p:cNvSpPr/>
          <p:nvPr/>
        </p:nvSpPr>
        <p:spPr>
          <a:xfrm>
            <a:off x="-10571" y="0"/>
            <a:ext cx="12213142" cy="6858000"/>
          </a:xfrm>
          <a:prstGeom prst="rect">
            <a:avLst/>
          </a:prstGeom>
          <a:solidFill>
            <a:srgbClr val="20386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A0E16BD4-3FFB-42E0-A1AB-22E63F500ED7}"/>
              </a:ext>
            </a:extLst>
          </p:cNvPr>
          <p:cNvSpPr/>
          <p:nvPr/>
        </p:nvSpPr>
        <p:spPr>
          <a:xfrm>
            <a:off x="3721100" y="1518920"/>
            <a:ext cx="4749800" cy="4749800"/>
          </a:xfrm>
          <a:prstGeom prst="ellipse">
            <a:avLst/>
          </a:prstGeom>
          <a:solidFill>
            <a:schemeClr val="accent1">
              <a:lumMod val="7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7A5E6DF9-8203-4A66-B31D-CB4D948C1090}"/>
              </a:ext>
            </a:extLst>
          </p:cNvPr>
          <p:cNvSpPr/>
          <p:nvPr/>
        </p:nvSpPr>
        <p:spPr>
          <a:xfrm>
            <a:off x="676910" y="2829560"/>
            <a:ext cx="1828800" cy="18288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4482BDE7-64AE-4237-9ACB-6BF970A93DD4}"/>
              </a:ext>
            </a:extLst>
          </p:cNvPr>
          <p:cNvSpPr/>
          <p:nvPr/>
        </p:nvSpPr>
        <p:spPr>
          <a:xfrm>
            <a:off x="9686290" y="2829560"/>
            <a:ext cx="1828800" cy="18288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13F568F6-1C13-40DF-8360-385BB32FAA6B}"/>
              </a:ext>
            </a:extLst>
          </p:cNvPr>
          <p:cNvSpPr/>
          <p:nvPr/>
        </p:nvSpPr>
        <p:spPr>
          <a:xfrm>
            <a:off x="4099560" y="1910080"/>
            <a:ext cx="2133600" cy="2133600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979BA9EE-3AFC-4FF9-A44F-90973A9713DC}"/>
              </a:ext>
            </a:extLst>
          </p:cNvPr>
          <p:cNvSpPr/>
          <p:nvPr/>
        </p:nvSpPr>
        <p:spPr>
          <a:xfrm>
            <a:off x="5958840" y="1910080"/>
            <a:ext cx="2133600" cy="2133600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9AE4DBAC-488C-4072-9762-B0C760ECF02A}"/>
              </a:ext>
            </a:extLst>
          </p:cNvPr>
          <p:cNvSpPr/>
          <p:nvPr/>
        </p:nvSpPr>
        <p:spPr>
          <a:xfrm>
            <a:off x="4099560" y="3743960"/>
            <a:ext cx="2133600" cy="2133600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478D2445-69A6-4851-8A38-49FDCDC6585F}"/>
              </a:ext>
            </a:extLst>
          </p:cNvPr>
          <p:cNvSpPr/>
          <p:nvPr/>
        </p:nvSpPr>
        <p:spPr>
          <a:xfrm>
            <a:off x="5958840" y="3743960"/>
            <a:ext cx="2133600" cy="2133600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箭头连接符 23">
            <a:extLst>
              <a:ext uri="{FF2B5EF4-FFF2-40B4-BE49-F238E27FC236}">
                <a16:creationId xmlns="" xmlns:a16="http://schemas.microsoft.com/office/drawing/2014/main" id="{55BD32BA-76B1-415F-90C9-3E811F501EBB}"/>
              </a:ext>
            </a:extLst>
          </p:cNvPr>
          <p:cNvCxnSpPr/>
          <p:nvPr/>
        </p:nvCxnSpPr>
        <p:spPr>
          <a:xfrm>
            <a:off x="2651760" y="3743960"/>
            <a:ext cx="934720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>
            <a:extLst>
              <a:ext uri="{FF2B5EF4-FFF2-40B4-BE49-F238E27FC236}">
                <a16:creationId xmlns="" xmlns:a16="http://schemas.microsoft.com/office/drawing/2014/main" id="{7EC7FC22-E169-497F-B1A0-6DC44F4C7F3B}"/>
              </a:ext>
            </a:extLst>
          </p:cNvPr>
          <p:cNvCxnSpPr/>
          <p:nvPr/>
        </p:nvCxnSpPr>
        <p:spPr>
          <a:xfrm>
            <a:off x="8595360" y="3743960"/>
            <a:ext cx="934720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84A5A09D-1FBC-4112-9E36-588F5F79DF9E}"/>
              </a:ext>
            </a:extLst>
          </p:cNvPr>
          <p:cNvSpPr txBox="1"/>
          <p:nvPr/>
        </p:nvSpPr>
        <p:spPr>
          <a:xfrm>
            <a:off x="1127081" y="3451573"/>
            <a:ext cx="9284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2017</a:t>
            </a:r>
            <a:endParaRPr lang="zh-CN" altLang="en-US" sz="32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BEA0F520-F7C5-4CB7-AC41-ECA6D3B94BEB}"/>
              </a:ext>
            </a:extLst>
          </p:cNvPr>
          <p:cNvSpPr txBox="1"/>
          <p:nvPr/>
        </p:nvSpPr>
        <p:spPr>
          <a:xfrm>
            <a:off x="10106804" y="3451572"/>
            <a:ext cx="9877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2018</a:t>
            </a:r>
            <a:endParaRPr lang="zh-CN" altLang="en-US" sz="32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85153CAD-ACC4-4361-BA3F-912FF74A6B9A}"/>
              </a:ext>
            </a:extLst>
          </p:cNvPr>
          <p:cNvSpPr/>
          <p:nvPr/>
        </p:nvSpPr>
        <p:spPr>
          <a:xfrm>
            <a:off x="3814945" y="1197223"/>
            <a:ext cx="45621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年工作展望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273757CC-2CE2-45AE-9C64-DBB86FBF516A}"/>
              </a:ext>
            </a:extLst>
          </p:cNvPr>
          <p:cNvSpPr/>
          <p:nvPr/>
        </p:nvSpPr>
        <p:spPr>
          <a:xfrm>
            <a:off x="4445364" y="2608163"/>
            <a:ext cx="14175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请输入你的文字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273757CC-2CE2-45AE-9C64-DBB86FBF516A}"/>
              </a:ext>
            </a:extLst>
          </p:cNvPr>
          <p:cNvSpPr/>
          <p:nvPr/>
        </p:nvSpPr>
        <p:spPr>
          <a:xfrm>
            <a:off x="6376968" y="2608163"/>
            <a:ext cx="14175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请输入你的文字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273757CC-2CE2-45AE-9C64-DBB86FBF516A}"/>
              </a:ext>
            </a:extLst>
          </p:cNvPr>
          <p:cNvSpPr/>
          <p:nvPr/>
        </p:nvSpPr>
        <p:spPr>
          <a:xfrm>
            <a:off x="6376968" y="4456817"/>
            <a:ext cx="14175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请输入你的文字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273757CC-2CE2-45AE-9C64-DBB86FBF516A}"/>
              </a:ext>
            </a:extLst>
          </p:cNvPr>
          <p:cNvSpPr/>
          <p:nvPr/>
        </p:nvSpPr>
        <p:spPr>
          <a:xfrm>
            <a:off x="4474029" y="4456817"/>
            <a:ext cx="14175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请输入你的文字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23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8BB3B505-E052-4CC8-BA74-D08E35DB16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" r="1667"/>
          <a:stretch/>
        </p:blipFill>
        <p:spPr>
          <a:xfrm>
            <a:off x="3144" y="-8811"/>
            <a:ext cx="12188855" cy="6856231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9487601" y="5050973"/>
            <a:ext cx="2370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203864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张宇  </a:t>
            </a:r>
            <a:r>
              <a:rPr lang="en-US" altLang="zh-CN" dirty="0" smtClean="0">
                <a:solidFill>
                  <a:srgbClr val="203864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2018-1-24</a:t>
            </a:r>
            <a:endParaRPr lang="zh-CN" altLang="en-US" dirty="0">
              <a:solidFill>
                <a:srgbClr val="203864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7455" y="1748425"/>
            <a:ext cx="7492633" cy="254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814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98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8000" y="3105835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PPT二号线</a:t>
            </a:r>
          </a:p>
          <a:p>
            <a:r>
              <a:rPr lang="zh-CN" altLang="en-US" dirty="0">
                <a:hlinkClick r:id="rId2"/>
              </a:rPr>
              <a:t>http://ppt799343246.yanj.cn</a:t>
            </a:r>
            <a:r>
              <a:rPr lang="zh-CN" altLang="en-US" dirty="0" smtClean="0">
                <a:hlinkClick r:id="rId2"/>
              </a:rPr>
              <a:t>/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3958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7" r="22235"/>
          <a:stretch/>
        </p:blipFill>
        <p:spPr>
          <a:xfrm>
            <a:off x="-57150" y="0"/>
            <a:ext cx="12258675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6B4B2360-7218-48B5-AE5D-F4365A4C9468}"/>
              </a:ext>
            </a:extLst>
          </p:cNvPr>
          <p:cNvSpPr/>
          <p:nvPr/>
        </p:nvSpPr>
        <p:spPr>
          <a:xfrm>
            <a:off x="-57151" y="0"/>
            <a:ext cx="12258675" cy="6858000"/>
          </a:xfrm>
          <a:prstGeom prst="rect">
            <a:avLst/>
          </a:prstGeom>
          <a:solidFill>
            <a:srgbClr val="203864">
              <a:alpha val="5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71711" y="2914650"/>
            <a:ext cx="7600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请输入您的文字</a:t>
            </a:r>
            <a:endParaRPr lang="zh-CN" altLang="en-US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804532" y="1555341"/>
            <a:ext cx="535308" cy="535308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7151" y="1363656"/>
            <a:ext cx="1304657" cy="1603387"/>
          </a:xfrm>
          <a:prstGeom prst="rect">
            <a:avLst/>
          </a:prstGeom>
        </p:spPr>
      </p:pic>
      <p:cxnSp>
        <p:nvCxnSpPr>
          <p:cNvPr id="26" name="直接连接符 25"/>
          <p:cNvCxnSpPr/>
          <p:nvPr/>
        </p:nvCxnSpPr>
        <p:spPr>
          <a:xfrm flipV="1">
            <a:off x="5846921" y="5784652"/>
            <a:ext cx="61913" cy="10723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6063271" y="5775606"/>
            <a:ext cx="67136" cy="11628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6279621" y="5787587"/>
            <a:ext cx="60219" cy="10430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031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4"/>
          <a:stretch/>
        </p:blipFill>
        <p:spPr>
          <a:xfrm>
            <a:off x="-19050" y="0"/>
            <a:ext cx="12211050" cy="3411403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8D6E591-03D5-4755-9D2A-0197828010CD}"/>
              </a:ext>
            </a:extLst>
          </p:cNvPr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8741490-BFC5-413D-858D-8B276FC65B96}"/>
              </a:ext>
            </a:extLst>
          </p:cNvPr>
          <p:cNvSpPr txBox="1"/>
          <p:nvPr/>
        </p:nvSpPr>
        <p:spPr>
          <a:xfrm>
            <a:off x="6179788" y="4310917"/>
            <a:ext cx="466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pitchFamily="2" charset="-122"/>
                <a:cs typeface="+mn-cs"/>
              </a:rPr>
              <a:t>01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Impact" panose="020B080603090205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47201AC8-66E2-4D2F-91C7-EE2AA9C5DFF7}"/>
              </a:ext>
            </a:extLst>
          </p:cNvPr>
          <p:cNvSpPr txBox="1"/>
          <p:nvPr/>
        </p:nvSpPr>
        <p:spPr>
          <a:xfrm>
            <a:off x="6665016" y="4310917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zh-CN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2017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年工作总结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FCA7D0F5-572D-47EF-88DC-20BF2E2CBA2C}"/>
              </a:ext>
            </a:extLst>
          </p:cNvPr>
          <p:cNvSpPr txBox="1"/>
          <p:nvPr/>
        </p:nvSpPr>
        <p:spPr>
          <a:xfrm>
            <a:off x="6179788" y="5052751"/>
            <a:ext cx="503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pitchFamily="2" charset="-122"/>
                <a:cs typeface="+mn-cs"/>
              </a:rPr>
              <a:t>02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Impact" panose="020B080603090205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9187804E-80E3-4672-B188-24366209813A}"/>
              </a:ext>
            </a:extLst>
          </p:cNvPr>
          <p:cNvSpPr txBox="1"/>
          <p:nvPr/>
        </p:nvSpPr>
        <p:spPr>
          <a:xfrm>
            <a:off x="6665016" y="5052751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zh-CN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2018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年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工作展望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6B4B2360-7218-48B5-AE5D-F4365A4C9468}"/>
              </a:ext>
            </a:extLst>
          </p:cNvPr>
          <p:cNvSpPr/>
          <p:nvPr/>
        </p:nvSpPr>
        <p:spPr>
          <a:xfrm>
            <a:off x="764613" y="0"/>
            <a:ext cx="2760820" cy="60577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9D9AC631-D07A-43B9-B156-9887F741D4A7}"/>
              </a:ext>
            </a:extLst>
          </p:cNvPr>
          <p:cNvGrpSpPr/>
          <p:nvPr/>
        </p:nvGrpSpPr>
        <p:grpSpPr>
          <a:xfrm>
            <a:off x="1102133" y="4023548"/>
            <a:ext cx="2066728" cy="1400357"/>
            <a:chOff x="1102133" y="4023548"/>
            <a:chExt cx="2066728" cy="1400357"/>
          </a:xfrm>
        </p:grpSpPr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696DB061-D843-433D-B62A-047F699E4C02}"/>
                </a:ext>
              </a:extLst>
            </p:cNvPr>
            <p:cNvSpPr txBox="1"/>
            <p:nvPr/>
          </p:nvSpPr>
          <p:spPr>
            <a:xfrm>
              <a:off x="1102133" y="4023548"/>
              <a:ext cx="131318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3BC0ABB5-8939-46D1-A36A-62621161A647}"/>
                </a:ext>
              </a:extLst>
            </p:cNvPr>
            <p:cNvSpPr txBox="1"/>
            <p:nvPr/>
          </p:nvSpPr>
          <p:spPr>
            <a:xfrm>
              <a:off x="1121185" y="4792989"/>
              <a:ext cx="20476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 Light" panose="020B0502040204020203" pitchFamily="34" charset="-122"/>
                  <a:cs typeface="+mn-cs"/>
                </a:rPr>
                <a:t>CONTENTS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 Light" panose="020B0502040204020203" pitchFamily="34" charset="-122"/>
                <a:cs typeface="+mn-cs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E738F2E9-475C-489F-B052-8C51D66909D8}"/>
                </a:ext>
              </a:extLst>
            </p:cNvPr>
            <p:cNvCxnSpPr/>
            <p:nvPr/>
          </p:nvCxnSpPr>
          <p:spPr>
            <a:xfrm>
              <a:off x="1262153" y="5423905"/>
              <a:ext cx="165735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4697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7E64BBE-CB84-4B1B-95D7-F8CD31A0E3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2" r="7812"/>
          <a:stretch/>
        </p:blipFill>
        <p:spPr>
          <a:xfrm rot="5400000" flipH="1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2791366-2D03-4CEB-AF89-416A8D690F7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0386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AFFD1D5-ED49-4176-854E-6C5BC059057D}"/>
              </a:ext>
            </a:extLst>
          </p:cNvPr>
          <p:cNvSpPr txBox="1"/>
          <p:nvPr/>
        </p:nvSpPr>
        <p:spPr>
          <a:xfrm>
            <a:off x="5048491" y="2743379"/>
            <a:ext cx="20950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accent3">
                    <a:alpha val="30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sz="7200" dirty="0">
              <a:solidFill>
                <a:schemeClr val="accent3">
                  <a:alpha val="3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8C61B1E1-23EE-4B78-8A77-E26383DE2FC9}"/>
              </a:ext>
            </a:extLst>
          </p:cNvPr>
          <p:cNvSpPr txBox="1"/>
          <p:nvPr/>
        </p:nvSpPr>
        <p:spPr>
          <a:xfrm>
            <a:off x="3450421" y="3066939"/>
            <a:ext cx="52911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年工作总结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2A9140CC-8EB5-4287-9D16-5911A5352B8F}"/>
              </a:ext>
            </a:extLst>
          </p:cNvPr>
          <p:cNvSpPr/>
          <p:nvPr/>
        </p:nvSpPr>
        <p:spPr>
          <a:xfrm>
            <a:off x="4679950" y="3520516"/>
            <a:ext cx="2819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Summary of work in 2017</a:t>
            </a:r>
            <a:endParaRPr lang="zh-CN" altLang="en-US" sz="16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58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8A00684-F6AB-413A-8257-DE57AA0AFA74}"/>
              </a:ext>
            </a:extLst>
          </p:cNvPr>
          <p:cNvSpPr/>
          <p:nvPr/>
        </p:nvSpPr>
        <p:spPr>
          <a:xfrm>
            <a:off x="5078946" y="849099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南京体育学院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1F40B60-4B18-41FB-8394-A3CBDD694AB4}"/>
              </a:ext>
            </a:extLst>
          </p:cNvPr>
          <p:cNvSpPr/>
          <p:nvPr/>
        </p:nvSpPr>
        <p:spPr>
          <a:xfrm>
            <a:off x="4561766" y="2016361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全过程跟踪审计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乘号 5">
            <a:extLst>
              <a:ext uri="{FF2B5EF4-FFF2-40B4-BE49-F238E27FC236}">
                <a16:creationId xmlns="" xmlns:a16="http://schemas.microsoft.com/office/drawing/2014/main" id="{358D441F-A062-4479-BC3B-6C78B4898C12}"/>
              </a:ext>
            </a:extLst>
          </p:cNvPr>
          <p:cNvSpPr/>
          <p:nvPr/>
        </p:nvSpPr>
        <p:spPr>
          <a:xfrm>
            <a:off x="5843587" y="1380372"/>
            <a:ext cx="504825" cy="504825"/>
          </a:xfrm>
          <a:prstGeom prst="mathMultiply">
            <a:avLst>
              <a:gd name="adj1" fmla="val 0"/>
            </a:avLst>
          </a:prstGeom>
          <a:ln>
            <a:solidFill>
              <a:srgbClr val="203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0832AF9D-5CF3-4A6D-BF89-655D61292746}"/>
              </a:ext>
            </a:extLst>
          </p:cNvPr>
          <p:cNvSpPr/>
          <p:nvPr/>
        </p:nvSpPr>
        <p:spPr>
          <a:xfrm>
            <a:off x="0" y="2933700"/>
            <a:ext cx="12192000" cy="3924300"/>
          </a:xfrm>
          <a:prstGeom prst="rect">
            <a:avLst/>
          </a:pr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C00BF9E0-5AD9-47C9-80AF-DC1C305522EB}"/>
              </a:ext>
            </a:extLst>
          </p:cNvPr>
          <p:cNvSpPr/>
          <p:nvPr/>
        </p:nvSpPr>
        <p:spPr>
          <a:xfrm>
            <a:off x="761168" y="4549367"/>
            <a:ext cx="19383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每天实地查看</a:t>
            </a:r>
            <a:endParaRPr lang="en-US" altLang="zh-CN" dirty="0" smtClean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项目现场</a:t>
            </a:r>
            <a:endParaRPr lang="zh-CN" altLang="en-US" sz="2400" b="1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cxnSp>
        <p:nvCxnSpPr>
          <p:cNvPr id="51" name="直接连接符 50">
            <a:extLst>
              <a:ext uri="{FF2B5EF4-FFF2-40B4-BE49-F238E27FC236}">
                <a16:creationId xmlns="" xmlns:a16="http://schemas.microsoft.com/office/drawing/2014/main" id="{57149553-A13C-4122-9551-6B8AD0A09EFB}"/>
              </a:ext>
            </a:extLst>
          </p:cNvPr>
          <p:cNvCxnSpPr/>
          <p:nvPr/>
        </p:nvCxnSpPr>
        <p:spPr>
          <a:xfrm>
            <a:off x="1215994" y="4352925"/>
            <a:ext cx="10287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="" xmlns:a16="http://schemas.microsoft.com/office/drawing/2014/main" id="{80A1D78B-AA60-4C84-8703-06F6AADFDCF4}"/>
              </a:ext>
            </a:extLst>
          </p:cNvPr>
          <p:cNvCxnSpPr/>
          <p:nvPr/>
        </p:nvCxnSpPr>
        <p:spPr>
          <a:xfrm>
            <a:off x="4083553" y="4352925"/>
            <a:ext cx="10287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="" xmlns:a16="http://schemas.microsoft.com/office/drawing/2014/main" id="{70086165-6B35-4326-B905-41FEC3691C50}"/>
              </a:ext>
            </a:extLst>
          </p:cNvPr>
          <p:cNvCxnSpPr/>
          <p:nvPr/>
        </p:nvCxnSpPr>
        <p:spPr>
          <a:xfrm>
            <a:off x="6951112" y="4352925"/>
            <a:ext cx="10287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="" xmlns:a16="http://schemas.microsoft.com/office/drawing/2014/main" id="{5682E8E5-E6EA-4721-A1D7-EA178C53AF32}"/>
              </a:ext>
            </a:extLst>
          </p:cNvPr>
          <p:cNvCxnSpPr/>
          <p:nvPr/>
        </p:nvCxnSpPr>
        <p:spPr>
          <a:xfrm>
            <a:off x="9818672" y="4352925"/>
            <a:ext cx="10287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448F8C82-4415-4324-89F4-068E31370138}"/>
              </a:ext>
            </a:extLst>
          </p:cNvPr>
          <p:cNvGrpSpPr/>
          <p:nvPr/>
        </p:nvGrpSpPr>
        <p:grpSpPr>
          <a:xfrm>
            <a:off x="761168" y="5351338"/>
            <a:ext cx="1938352" cy="416379"/>
            <a:chOff x="761168" y="5520630"/>
            <a:chExt cx="1938352" cy="416379"/>
          </a:xfrm>
        </p:grpSpPr>
        <p:sp>
          <p:nvSpPr>
            <p:cNvPr id="56" name="椭圆 55">
              <a:extLst>
                <a:ext uri="{FF2B5EF4-FFF2-40B4-BE49-F238E27FC236}">
                  <a16:creationId xmlns="" xmlns:a16="http://schemas.microsoft.com/office/drawing/2014/main" id="{F4C70CD7-322D-4A76-AC22-1DA985BCAB11}"/>
                </a:ext>
              </a:extLst>
            </p:cNvPr>
            <p:cNvSpPr/>
            <p:nvPr/>
          </p:nvSpPr>
          <p:spPr>
            <a:xfrm>
              <a:off x="761168" y="5520630"/>
              <a:ext cx="1938352" cy="416379"/>
            </a:xfrm>
            <a:prstGeom prst="ellipse">
              <a:avLst/>
            </a:prstGeom>
            <a:solidFill>
              <a:schemeClr val="bg1">
                <a:lumMod val="95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="" xmlns:a16="http://schemas.microsoft.com/office/drawing/2014/main" id="{D1E921B8-9C99-407E-A229-F7D72E531AD6}"/>
                </a:ext>
              </a:extLst>
            </p:cNvPr>
            <p:cNvSpPr/>
            <p:nvPr/>
          </p:nvSpPr>
          <p:spPr>
            <a:xfrm>
              <a:off x="1015969" y="5636914"/>
              <a:ext cx="1428750" cy="1838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9F097BD7-30AE-4207-8726-A26A6AFB3B73}"/>
              </a:ext>
            </a:extLst>
          </p:cNvPr>
          <p:cNvGrpSpPr/>
          <p:nvPr/>
        </p:nvGrpSpPr>
        <p:grpSpPr>
          <a:xfrm>
            <a:off x="3628727" y="5351338"/>
            <a:ext cx="1938352" cy="416379"/>
            <a:chOff x="761168" y="5520630"/>
            <a:chExt cx="1938352" cy="416379"/>
          </a:xfrm>
        </p:grpSpPr>
        <p:sp>
          <p:nvSpPr>
            <p:cNvPr id="59" name="椭圆 58">
              <a:extLst>
                <a:ext uri="{FF2B5EF4-FFF2-40B4-BE49-F238E27FC236}">
                  <a16:creationId xmlns="" xmlns:a16="http://schemas.microsoft.com/office/drawing/2014/main" id="{131D9C2D-2EC2-41FD-A706-150D17546C94}"/>
                </a:ext>
              </a:extLst>
            </p:cNvPr>
            <p:cNvSpPr/>
            <p:nvPr/>
          </p:nvSpPr>
          <p:spPr>
            <a:xfrm>
              <a:off x="761168" y="5520630"/>
              <a:ext cx="1938352" cy="416379"/>
            </a:xfrm>
            <a:prstGeom prst="ellipse">
              <a:avLst/>
            </a:prstGeom>
            <a:solidFill>
              <a:schemeClr val="bg1">
                <a:lumMod val="95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="" xmlns:a16="http://schemas.microsoft.com/office/drawing/2014/main" id="{7E922963-6B47-4630-95B1-98A973A94A58}"/>
                </a:ext>
              </a:extLst>
            </p:cNvPr>
            <p:cNvSpPr/>
            <p:nvPr/>
          </p:nvSpPr>
          <p:spPr>
            <a:xfrm>
              <a:off x="1015969" y="5636914"/>
              <a:ext cx="1428750" cy="183810"/>
            </a:xfrm>
            <a:prstGeom prst="ellipse">
              <a:avLst/>
            </a:prstGeom>
            <a:solidFill>
              <a:schemeClr val="bg1">
                <a:lumMod val="9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7387D613-38CA-4CF3-B22C-7246BB84CAAA}"/>
              </a:ext>
            </a:extLst>
          </p:cNvPr>
          <p:cNvGrpSpPr/>
          <p:nvPr/>
        </p:nvGrpSpPr>
        <p:grpSpPr>
          <a:xfrm>
            <a:off x="6496286" y="5351338"/>
            <a:ext cx="1938352" cy="416379"/>
            <a:chOff x="761168" y="5520630"/>
            <a:chExt cx="1938352" cy="416379"/>
          </a:xfrm>
        </p:grpSpPr>
        <p:sp>
          <p:nvSpPr>
            <p:cNvPr id="62" name="椭圆 61">
              <a:extLst>
                <a:ext uri="{FF2B5EF4-FFF2-40B4-BE49-F238E27FC236}">
                  <a16:creationId xmlns="" xmlns:a16="http://schemas.microsoft.com/office/drawing/2014/main" id="{7677F339-B3A4-4D0F-B2C5-420FFAD1C8B6}"/>
                </a:ext>
              </a:extLst>
            </p:cNvPr>
            <p:cNvSpPr/>
            <p:nvPr/>
          </p:nvSpPr>
          <p:spPr>
            <a:xfrm>
              <a:off x="761168" y="5520630"/>
              <a:ext cx="1938352" cy="416379"/>
            </a:xfrm>
            <a:prstGeom prst="ellipse">
              <a:avLst/>
            </a:prstGeom>
            <a:solidFill>
              <a:schemeClr val="bg1">
                <a:lumMod val="95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="" xmlns:a16="http://schemas.microsoft.com/office/drawing/2014/main" id="{CBD049CB-69DE-4CD5-BD9E-E6D56518EA2A}"/>
                </a:ext>
              </a:extLst>
            </p:cNvPr>
            <p:cNvSpPr/>
            <p:nvPr/>
          </p:nvSpPr>
          <p:spPr>
            <a:xfrm>
              <a:off x="1015969" y="5636914"/>
              <a:ext cx="1428750" cy="183810"/>
            </a:xfrm>
            <a:prstGeom prst="ellipse">
              <a:avLst/>
            </a:prstGeom>
            <a:solidFill>
              <a:schemeClr val="bg1">
                <a:lumMod val="9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1FDDA1EE-ADCD-4245-B384-A2FE74248E26}"/>
              </a:ext>
            </a:extLst>
          </p:cNvPr>
          <p:cNvGrpSpPr/>
          <p:nvPr/>
        </p:nvGrpSpPr>
        <p:grpSpPr>
          <a:xfrm>
            <a:off x="9363846" y="5351338"/>
            <a:ext cx="1938352" cy="416379"/>
            <a:chOff x="761168" y="5520630"/>
            <a:chExt cx="1938352" cy="416379"/>
          </a:xfrm>
        </p:grpSpPr>
        <p:sp>
          <p:nvSpPr>
            <p:cNvPr id="65" name="椭圆 64">
              <a:extLst>
                <a:ext uri="{FF2B5EF4-FFF2-40B4-BE49-F238E27FC236}">
                  <a16:creationId xmlns="" xmlns:a16="http://schemas.microsoft.com/office/drawing/2014/main" id="{1F9ABD3F-660F-4FF2-8233-B61A55A350F7}"/>
                </a:ext>
              </a:extLst>
            </p:cNvPr>
            <p:cNvSpPr/>
            <p:nvPr/>
          </p:nvSpPr>
          <p:spPr>
            <a:xfrm>
              <a:off x="761168" y="5520630"/>
              <a:ext cx="1938352" cy="416379"/>
            </a:xfrm>
            <a:prstGeom prst="ellipse">
              <a:avLst/>
            </a:prstGeom>
            <a:solidFill>
              <a:schemeClr val="bg1">
                <a:lumMod val="95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="" xmlns:a16="http://schemas.microsoft.com/office/drawing/2014/main" id="{30B5833A-5155-4249-8F76-F11BB4E905C1}"/>
                </a:ext>
              </a:extLst>
            </p:cNvPr>
            <p:cNvSpPr/>
            <p:nvPr/>
          </p:nvSpPr>
          <p:spPr>
            <a:xfrm>
              <a:off x="1015969" y="5636914"/>
              <a:ext cx="1428750" cy="183810"/>
            </a:xfrm>
            <a:prstGeom prst="ellipse">
              <a:avLst/>
            </a:prstGeom>
            <a:solidFill>
              <a:schemeClr val="bg1">
                <a:lumMod val="9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306178" y="3578427"/>
            <a:ext cx="8077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</a:t>
            </a:r>
            <a:endParaRPr lang="zh-CN" altLang="en-US" sz="44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572895" y="3982199"/>
            <a:ext cx="8077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次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C00BF9E0-5AD9-47C9-80AF-DC1C305522EB}"/>
              </a:ext>
            </a:extLst>
          </p:cNvPr>
          <p:cNvSpPr/>
          <p:nvPr/>
        </p:nvSpPr>
        <p:spPr>
          <a:xfrm>
            <a:off x="3694095" y="4549367"/>
            <a:ext cx="19383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进度款</a:t>
            </a:r>
            <a:endParaRPr lang="en-US" altLang="zh-CN" dirty="0" smtClean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支付审核</a:t>
            </a:r>
            <a:endParaRPr lang="zh-CN" altLang="en-US" sz="2400" b="1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239105" y="3578427"/>
            <a:ext cx="8077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4</a:t>
            </a:r>
            <a:endParaRPr lang="zh-CN" altLang="en-US" sz="44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505822" y="3982199"/>
            <a:ext cx="8077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份</a:t>
            </a:r>
            <a:endParaRPr lang="zh-CN" altLang="en-US" sz="10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C00BF9E0-5AD9-47C9-80AF-DC1C305522EB}"/>
              </a:ext>
            </a:extLst>
          </p:cNvPr>
          <p:cNvSpPr/>
          <p:nvPr/>
        </p:nvSpPr>
        <p:spPr>
          <a:xfrm>
            <a:off x="6463602" y="4549367"/>
            <a:ext cx="19383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按时完成</a:t>
            </a:r>
            <a:endParaRPr lang="en-US" altLang="zh-CN" dirty="0" smtClean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审计周报</a:t>
            </a:r>
            <a:endParaRPr lang="zh-CN" altLang="en-US" sz="2400" b="1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008612" y="3578427"/>
            <a:ext cx="8077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15</a:t>
            </a:r>
            <a:endParaRPr lang="zh-CN" altLang="en-US" sz="44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362434" y="3982199"/>
            <a:ext cx="8077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周</a:t>
            </a:r>
            <a:endParaRPr lang="zh-CN" altLang="en-US" sz="10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="" xmlns:a16="http://schemas.microsoft.com/office/drawing/2014/main" id="{C00BF9E0-5AD9-47C9-80AF-DC1C305522EB}"/>
              </a:ext>
            </a:extLst>
          </p:cNvPr>
          <p:cNvSpPr/>
          <p:nvPr/>
        </p:nvSpPr>
        <p:spPr>
          <a:xfrm>
            <a:off x="9396529" y="4549367"/>
            <a:ext cx="19383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准时参加</a:t>
            </a:r>
            <a:endParaRPr lang="en-US" altLang="zh-CN" dirty="0" smtClean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工地例会</a:t>
            </a:r>
            <a:endParaRPr lang="zh-CN" altLang="en-US" sz="2400" b="1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941539" y="3578427"/>
            <a:ext cx="8077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16</a:t>
            </a:r>
            <a:endParaRPr lang="zh-CN" altLang="en-US" sz="44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0317801" y="3982199"/>
            <a:ext cx="8077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次</a:t>
            </a:r>
          </a:p>
        </p:txBody>
      </p:sp>
      <p:sp>
        <p:nvSpPr>
          <p:cNvPr id="68" name="平行四边形 67"/>
          <p:cNvSpPr/>
          <p:nvPr/>
        </p:nvSpPr>
        <p:spPr>
          <a:xfrm>
            <a:off x="4320338" y="2120900"/>
            <a:ext cx="370967" cy="339393"/>
          </a:xfrm>
          <a:prstGeom prst="parallelogram">
            <a:avLst>
              <a:gd name="adj" fmla="val 60489"/>
            </a:avLst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33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图表 11">
            <a:extLst>
              <a:ext uri="{FF2B5EF4-FFF2-40B4-BE49-F238E27FC236}">
                <a16:creationId xmlns="" xmlns:a16="http://schemas.microsoft.com/office/drawing/2014/main" id="{B8C63CE8-C828-46BA-9116-8C8822D2661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4609398"/>
              </p:ext>
            </p:extLst>
          </p:nvPr>
        </p:nvGraphicFramePr>
        <p:xfrm>
          <a:off x="3952570" y="381000"/>
          <a:ext cx="7875588" cy="57954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9A4834FA-6F58-4E31-8C6E-7FFB0B53C2BC}"/>
              </a:ext>
            </a:extLst>
          </p:cNvPr>
          <p:cNvSpPr/>
          <p:nvPr/>
        </p:nvSpPr>
        <p:spPr>
          <a:xfrm>
            <a:off x="4578905" y="3826037"/>
            <a:ext cx="2793445" cy="72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58C7FC0-3244-4BED-ADDC-D46F2228E5C4}"/>
              </a:ext>
            </a:extLst>
          </p:cNvPr>
          <p:cNvSpPr/>
          <p:nvPr/>
        </p:nvSpPr>
        <p:spPr>
          <a:xfrm>
            <a:off x="8404314" y="1301354"/>
            <a:ext cx="2799468" cy="72000"/>
          </a:xfrm>
          <a:prstGeom prst="rect">
            <a:avLst/>
          </a:pr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6F8C8C5C-C2E9-4853-B924-060C406EFEF7}"/>
              </a:ext>
            </a:extLst>
          </p:cNvPr>
          <p:cNvSpPr txBox="1"/>
          <p:nvPr/>
        </p:nvSpPr>
        <p:spPr>
          <a:xfrm>
            <a:off x="4583668" y="3909705"/>
            <a:ext cx="2788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203864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变更签证核减金额（元）</a:t>
            </a:r>
            <a:endParaRPr lang="zh-CN" altLang="en-US" dirty="0">
              <a:solidFill>
                <a:srgbClr val="203864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ACDB5FF1-9D62-46C2-9684-10BBEEE9BAC9}"/>
              </a:ext>
            </a:extLst>
          </p:cNvPr>
          <p:cNvSpPr txBox="1"/>
          <p:nvPr/>
        </p:nvSpPr>
        <p:spPr>
          <a:xfrm>
            <a:off x="8404313" y="1373354"/>
            <a:ext cx="2416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203864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变更签证上报金额</a:t>
            </a:r>
            <a:endParaRPr lang="zh-CN" altLang="en-US" dirty="0">
              <a:solidFill>
                <a:srgbClr val="203864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7376A217-EDA7-4BC5-84B1-A693AA7F31B1}"/>
              </a:ext>
            </a:extLst>
          </p:cNvPr>
          <p:cNvSpPr/>
          <p:nvPr/>
        </p:nvSpPr>
        <p:spPr>
          <a:xfrm>
            <a:off x="0" y="0"/>
            <a:ext cx="3951377" cy="6858000"/>
          </a:xfrm>
          <a:prstGeom prst="rect">
            <a:avLst/>
          </a:pr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3AA89CE6-FD8C-4237-A2F6-0D10EACEF1E8}"/>
              </a:ext>
            </a:extLst>
          </p:cNvPr>
          <p:cNvSpPr/>
          <p:nvPr/>
        </p:nvSpPr>
        <p:spPr>
          <a:xfrm>
            <a:off x="632893" y="613504"/>
            <a:ext cx="3039222" cy="964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南京体育学院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</a:endParaRPr>
          </a:p>
          <a:p>
            <a:pPr algn="dist">
              <a:lnSpc>
                <a:spcPts val="34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全过程跟踪审计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EF4E0934-C3BA-491F-941D-EBAA92315F90}"/>
              </a:ext>
            </a:extLst>
          </p:cNvPr>
          <p:cNvSpPr txBox="1"/>
          <p:nvPr/>
        </p:nvSpPr>
        <p:spPr>
          <a:xfrm>
            <a:off x="763522" y="3181754"/>
            <a:ext cx="20313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核减率</a:t>
            </a:r>
            <a:endParaRPr lang="en-US" altLang="zh-CN" dirty="0" smtClean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4.2</a:t>
            </a:r>
            <a:r>
              <a:rPr lang="en-US" altLang="zh-CN" sz="4800" dirty="0">
                <a:solidFill>
                  <a:schemeClr val="bg1"/>
                </a:solidFill>
                <a:latin typeface="Impact" panose="020B0806030902050204" pitchFamily="34" charset="0"/>
              </a:rPr>
              <a:t>%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D54A2A7C-FE57-4BDD-974C-B232BCC72FAC}"/>
              </a:ext>
            </a:extLst>
          </p:cNvPr>
          <p:cNvSpPr/>
          <p:nvPr/>
        </p:nvSpPr>
        <p:spPr>
          <a:xfrm>
            <a:off x="839788" y="5946311"/>
            <a:ext cx="606437" cy="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57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A08A5150-CF24-4723-9620-702F74B29A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232FAF1-E9D3-42B6-8133-1E733BD26997}"/>
              </a:ext>
            </a:extLst>
          </p:cNvPr>
          <p:cNvSpPr/>
          <p:nvPr/>
        </p:nvSpPr>
        <p:spPr>
          <a:xfrm>
            <a:off x="-1" y="0"/>
            <a:ext cx="3048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FAEB302-8301-4C27-B574-DA27C6F8F14E}"/>
              </a:ext>
            </a:extLst>
          </p:cNvPr>
          <p:cNvSpPr/>
          <p:nvPr/>
        </p:nvSpPr>
        <p:spPr>
          <a:xfrm>
            <a:off x="3048001" y="-1"/>
            <a:ext cx="9144000" cy="1714501"/>
          </a:xfrm>
          <a:prstGeom prst="rect">
            <a:avLst/>
          </a:prstGeom>
          <a:solidFill>
            <a:srgbClr val="203864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9FAA6746-C61C-4FE9-9714-5DBE784113CA}"/>
              </a:ext>
            </a:extLst>
          </p:cNvPr>
          <p:cNvSpPr/>
          <p:nvPr/>
        </p:nvSpPr>
        <p:spPr>
          <a:xfrm>
            <a:off x="3048001" y="1714500"/>
            <a:ext cx="9144000" cy="1714501"/>
          </a:xfrm>
          <a:prstGeom prst="rect">
            <a:avLst/>
          </a:prstGeom>
          <a:solidFill>
            <a:srgbClr val="203864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3669F17-4CBE-4689-ACE8-0688B86D7095}"/>
              </a:ext>
            </a:extLst>
          </p:cNvPr>
          <p:cNvSpPr/>
          <p:nvPr/>
        </p:nvSpPr>
        <p:spPr>
          <a:xfrm>
            <a:off x="3048001" y="3429000"/>
            <a:ext cx="9144000" cy="1714501"/>
          </a:xfrm>
          <a:prstGeom prst="rect">
            <a:avLst/>
          </a:prstGeom>
          <a:solidFill>
            <a:srgbClr val="203864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3CF0CF2E-1BE4-4105-874A-E5BB498E9595}"/>
              </a:ext>
            </a:extLst>
          </p:cNvPr>
          <p:cNvSpPr/>
          <p:nvPr/>
        </p:nvSpPr>
        <p:spPr>
          <a:xfrm>
            <a:off x="3048000" y="5143499"/>
            <a:ext cx="9144000" cy="1714501"/>
          </a:xfrm>
          <a:prstGeom prst="rect">
            <a:avLst/>
          </a:prstGeom>
          <a:solidFill>
            <a:srgbClr val="203864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583E4C5B-4FA3-49FD-BCB0-6F6ABE975369}"/>
              </a:ext>
            </a:extLst>
          </p:cNvPr>
          <p:cNvSpPr txBox="1"/>
          <p:nvPr/>
        </p:nvSpPr>
        <p:spPr>
          <a:xfrm>
            <a:off x="523904" y="626416"/>
            <a:ext cx="2156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263D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签证审计分享</a:t>
            </a:r>
            <a:endParaRPr lang="zh-CN" altLang="en-US" sz="2000" dirty="0">
              <a:solidFill>
                <a:srgbClr val="263D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A8E4E86-545E-4072-910B-47885F5846C9}"/>
              </a:ext>
            </a:extLst>
          </p:cNvPr>
          <p:cNvCxnSpPr>
            <a:cxnSpLocks/>
          </p:cNvCxnSpPr>
          <p:nvPr/>
        </p:nvCxnSpPr>
        <p:spPr>
          <a:xfrm>
            <a:off x="608495" y="1268413"/>
            <a:ext cx="447675" cy="0"/>
          </a:xfrm>
          <a:prstGeom prst="line">
            <a:avLst/>
          </a:prstGeom>
          <a:ln w="50800">
            <a:solidFill>
              <a:srgbClr val="263D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217DB489-FAC6-446D-A227-BBADC282BF29}"/>
              </a:ext>
            </a:extLst>
          </p:cNvPr>
          <p:cNvCxnSpPr>
            <a:cxnSpLocks/>
          </p:cNvCxnSpPr>
          <p:nvPr/>
        </p:nvCxnSpPr>
        <p:spPr>
          <a:xfrm flipH="1">
            <a:off x="3048002" y="5143499"/>
            <a:ext cx="9245598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9FB88381-79CD-4CD1-B15A-55F2F4C4110A}"/>
              </a:ext>
            </a:extLst>
          </p:cNvPr>
          <p:cNvCxnSpPr>
            <a:cxnSpLocks/>
          </p:cNvCxnSpPr>
          <p:nvPr/>
        </p:nvCxnSpPr>
        <p:spPr>
          <a:xfrm flipH="1">
            <a:off x="3048002" y="3429000"/>
            <a:ext cx="9245598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0A4DCAA1-332B-4993-AEC7-9BC93698C23C}"/>
              </a:ext>
            </a:extLst>
          </p:cNvPr>
          <p:cNvCxnSpPr>
            <a:cxnSpLocks/>
          </p:cNvCxnSpPr>
          <p:nvPr/>
        </p:nvCxnSpPr>
        <p:spPr>
          <a:xfrm flipH="1">
            <a:off x="3048002" y="1714500"/>
            <a:ext cx="9245598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DCD34208-90C6-4BD7-8423-DE57F9631964}"/>
              </a:ext>
            </a:extLst>
          </p:cNvPr>
          <p:cNvSpPr txBox="1"/>
          <p:nvPr/>
        </p:nvSpPr>
        <p:spPr>
          <a:xfrm>
            <a:off x="6075346" y="618581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请输入您的文字</a:t>
            </a:r>
            <a:endParaRPr lang="zh-CN" altLang="en-US" sz="28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DCD34208-90C6-4BD7-8423-DE57F9631964}"/>
              </a:ext>
            </a:extLst>
          </p:cNvPr>
          <p:cNvSpPr txBox="1"/>
          <p:nvPr/>
        </p:nvSpPr>
        <p:spPr>
          <a:xfrm>
            <a:off x="6075346" y="2333079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请输入您的文字</a:t>
            </a:r>
            <a:endParaRPr lang="zh-CN" altLang="en-US" sz="28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DCD34208-90C6-4BD7-8423-DE57F9631964}"/>
              </a:ext>
            </a:extLst>
          </p:cNvPr>
          <p:cNvSpPr txBox="1"/>
          <p:nvPr/>
        </p:nvSpPr>
        <p:spPr>
          <a:xfrm>
            <a:off x="6075346" y="4047577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请输入您的文字</a:t>
            </a:r>
            <a:endParaRPr lang="zh-CN" altLang="en-US" sz="28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DCD34208-90C6-4BD7-8423-DE57F9631964}"/>
              </a:ext>
            </a:extLst>
          </p:cNvPr>
          <p:cNvSpPr txBox="1"/>
          <p:nvPr/>
        </p:nvSpPr>
        <p:spPr>
          <a:xfrm>
            <a:off x="6075346" y="5762075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请输入您的文字</a:t>
            </a:r>
            <a:endParaRPr lang="zh-CN" altLang="en-US" sz="28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168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5D851427-2C36-4DDD-956E-F4BEDA91C9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6737" b="4979"/>
          <a:stretch/>
        </p:blipFill>
        <p:spPr>
          <a:xfrm>
            <a:off x="-285" y="0"/>
            <a:ext cx="6096285" cy="6867425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C950A7BE-BDB3-431E-9EFC-D0BDA371B9DF}"/>
              </a:ext>
            </a:extLst>
          </p:cNvPr>
          <p:cNvSpPr/>
          <p:nvPr/>
        </p:nvSpPr>
        <p:spPr>
          <a:xfrm>
            <a:off x="7767399" y="2144859"/>
            <a:ext cx="35848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请输入你的文字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3812F243-CB7B-4F10-B0E0-207D61EFFA17}"/>
              </a:ext>
            </a:extLst>
          </p:cNvPr>
          <p:cNvSpPr/>
          <p:nvPr/>
        </p:nvSpPr>
        <p:spPr>
          <a:xfrm>
            <a:off x="7047310" y="2082800"/>
            <a:ext cx="518160" cy="518160"/>
          </a:xfrm>
          <a:prstGeom prst="rect">
            <a:avLst/>
          </a:pr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E6C04395-3A13-4F27-8AA8-0E5A30D0754B}"/>
              </a:ext>
            </a:extLst>
          </p:cNvPr>
          <p:cNvSpPr/>
          <p:nvPr/>
        </p:nvSpPr>
        <p:spPr>
          <a:xfrm>
            <a:off x="7047310" y="3556819"/>
            <a:ext cx="518160" cy="518160"/>
          </a:xfrm>
          <a:prstGeom prst="rect">
            <a:avLst/>
          </a:pr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69C67DA4-4F95-46D2-9DF3-DA2B5634D74E}"/>
              </a:ext>
            </a:extLst>
          </p:cNvPr>
          <p:cNvSpPr/>
          <p:nvPr/>
        </p:nvSpPr>
        <p:spPr>
          <a:xfrm>
            <a:off x="7047310" y="5030837"/>
            <a:ext cx="518160" cy="518160"/>
          </a:xfrm>
          <a:prstGeom prst="rect">
            <a:avLst/>
          </a:pr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4F98B6D6-2FB0-42AF-BA12-EC5B0D01741E}"/>
              </a:ext>
            </a:extLst>
          </p:cNvPr>
          <p:cNvCxnSpPr/>
          <p:nvPr/>
        </p:nvCxnSpPr>
        <p:spPr>
          <a:xfrm>
            <a:off x="7047310" y="1268413"/>
            <a:ext cx="541132" cy="0"/>
          </a:xfrm>
          <a:prstGeom prst="line">
            <a:avLst/>
          </a:prstGeom>
          <a:ln w="28575">
            <a:solidFill>
              <a:srgbClr val="2038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BFB53536-4FCA-44B4-9868-67AABA58EF8A}"/>
              </a:ext>
            </a:extLst>
          </p:cNvPr>
          <p:cNvSpPr/>
          <p:nvPr/>
        </p:nvSpPr>
        <p:spPr>
          <a:xfrm>
            <a:off x="-10571" y="0"/>
            <a:ext cx="6106571" cy="6858000"/>
          </a:xfrm>
          <a:prstGeom prst="rect">
            <a:avLst/>
          </a:prstGeom>
          <a:solidFill>
            <a:srgbClr val="20386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4C0F8E2C-BDD5-4DA2-B69D-D799F7D70B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0855" y="5092896"/>
            <a:ext cx="394042" cy="394042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B48D3E93-0419-42CB-BF74-6F923525E9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9369" y="3618878"/>
            <a:ext cx="394042" cy="394042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1E599985-F612-44FA-BCA2-FA5EFF74B3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662" y="2725948"/>
            <a:ext cx="1406104" cy="1406104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971FE5F3-4D8A-45D7-A610-31B285DEF21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9369" y="2144859"/>
            <a:ext cx="394042" cy="394042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583E4C5B-4FA3-49FD-BCB0-6F6ABE975369}"/>
              </a:ext>
            </a:extLst>
          </p:cNvPr>
          <p:cNvSpPr txBox="1"/>
          <p:nvPr/>
        </p:nvSpPr>
        <p:spPr>
          <a:xfrm>
            <a:off x="6886604" y="606946"/>
            <a:ext cx="2156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263D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签证审计分享</a:t>
            </a:r>
            <a:endParaRPr lang="zh-CN" altLang="en-US" sz="2000" dirty="0">
              <a:solidFill>
                <a:srgbClr val="263D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C950A7BE-BDB3-431E-9EFC-D0BDA371B9DF}"/>
              </a:ext>
            </a:extLst>
          </p:cNvPr>
          <p:cNvSpPr/>
          <p:nvPr/>
        </p:nvSpPr>
        <p:spPr>
          <a:xfrm>
            <a:off x="7767399" y="3612810"/>
            <a:ext cx="35848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请输入你的文字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C950A7BE-BDB3-431E-9EFC-D0BDA371B9DF}"/>
              </a:ext>
            </a:extLst>
          </p:cNvPr>
          <p:cNvSpPr/>
          <p:nvPr/>
        </p:nvSpPr>
        <p:spPr>
          <a:xfrm>
            <a:off x="7767399" y="5058618"/>
            <a:ext cx="35848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请输入你的文字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84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5E3E34F5-3340-452A-98EE-8F4B8409A0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35" r="16696"/>
          <a:stretch>
            <a:fillRect/>
          </a:stretch>
        </p:blipFill>
        <p:spPr>
          <a:xfrm>
            <a:off x="8450678" y="0"/>
            <a:ext cx="3741323" cy="6858000"/>
          </a:xfrm>
          <a:custGeom>
            <a:avLst/>
            <a:gdLst>
              <a:gd name="connsiteX0" fmla="*/ 935331 w 3741323"/>
              <a:gd name="connsiteY0" fmla="*/ 0 h 6858000"/>
              <a:gd name="connsiteX1" fmla="*/ 3741323 w 3741323"/>
              <a:gd name="connsiteY1" fmla="*/ 0 h 6858000"/>
              <a:gd name="connsiteX2" fmla="*/ 3741323 w 3741323"/>
              <a:gd name="connsiteY2" fmla="*/ 6858000 h 6858000"/>
              <a:gd name="connsiteX3" fmla="*/ 2805992 w 3741323"/>
              <a:gd name="connsiteY3" fmla="*/ 6858000 h 6858000"/>
              <a:gd name="connsiteX4" fmla="*/ 2641727 w 3741323"/>
              <a:gd name="connsiteY4" fmla="*/ 6858000 h 6858000"/>
              <a:gd name="connsiteX5" fmla="*/ 0 w 3741323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41323" h="6858000">
                <a:moveTo>
                  <a:pt x="935331" y="0"/>
                </a:moveTo>
                <a:lnTo>
                  <a:pt x="3741323" y="0"/>
                </a:lnTo>
                <a:lnTo>
                  <a:pt x="3741323" y="6858000"/>
                </a:lnTo>
                <a:lnTo>
                  <a:pt x="2805992" y="6858000"/>
                </a:lnTo>
                <a:lnTo>
                  <a:pt x="264172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7803C3AF-EE64-4120-B21B-3A88806B1F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" r="62564"/>
          <a:stretch>
            <a:fillRect/>
          </a:stretch>
        </p:blipFill>
        <p:spPr>
          <a:xfrm>
            <a:off x="5633786" y="0"/>
            <a:ext cx="3741323" cy="6858000"/>
          </a:xfrm>
          <a:custGeom>
            <a:avLst/>
            <a:gdLst>
              <a:gd name="connsiteX0" fmla="*/ 935331 w 3741323"/>
              <a:gd name="connsiteY0" fmla="*/ 0 h 6858000"/>
              <a:gd name="connsiteX1" fmla="*/ 3741323 w 3741323"/>
              <a:gd name="connsiteY1" fmla="*/ 0 h 6858000"/>
              <a:gd name="connsiteX2" fmla="*/ 2805992 w 3741323"/>
              <a:gd name="connsiteY2" fmla="*/ 6858000 h 6858000"/>
              <a:gd name="connsiteX3" fmla="*/ 0 w 374132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1323" h="6858000">
                <a:moveTo>
                  <a:pt x="935331" y="0"/>
                </a:moveTo>
                <a:lnTo>
                  <a:pt x="3741323" y="0"/>
                </a:lnTo>
                <a:lnTo>
                  <a:pt x="280599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E53595F2-6FCD-4255-B056-4D5DA9D04C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2" r="41208"/>
          <a:stretch>
            <a:fillRect/>
          </a:stretch>
        </p:blipFill>
        <p:spPr>
          <a:xfrm>
            <a:off x="2816893" y="0"/>
            <a:ext cx="3741323" cy="6858000"/>
          </a:xfrm>
          <a:custGeom>
            <a:avLst/>
            <a:gdLst>
              <a:gd name="connsiteX0" fmla="*/ 935331 w 3741323"/>
              <a:gd name="connsiteY0" fmla="*/ 0 h 6858000"/>
              <a:gd name="connsiteX1" fmla="*/ 3741323 w 3741323"/>
              <a:gd name="connsiteY1" fmla="*/ 0 h 6858000"/>
              <a:gd name="connsiteX2" fmla="*/ 2805992 w 3741323"/>
              <a:gd name="connsiteY2" fmla="*/ 6858000 h 6858000"/>
              <a:gd name="connsiteX3" fmla="*/ 0 w 374132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1323" h="6858000">
                <a:moveTo>
                  <a:pt x="935331" y="0"/>
                </a:moveTo>
                <a:lnTo>
                  <a:pt x="3741323" y="0"/>
                </a:lnTo>
                <a:lnTo>
                  <a:pt x="280599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DAD477CB-C155-47B9-A696-CA75D4C3FA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98" r="5633"/>
          <a:stretch>
            <a:fillRect/>
          </a:stretch>
        </p:blipFill>
        <p:spPr>
          <a:xfrm>
            <a:off x="1" y="0"/>
            <a:ext cx="3741323" cy="6858000"/>
          </a:xfrm>
          <a:custGeom>
            <a:avLst/>
            <a:gdLst>
              <a:gd name="connsiteX0" fmla="*/ 0 w 3741323"/>
              <a:gd name="connsiteY0" fmla="*/ 0 h 6858000"/>
              <a:gd name="connsiteX1" fmla="*/ 935331 w 3741323"/>
              <a:gd name="connsiteY1" fmla="*/ 0 h 6858000"/>
              <a:gd name="connsiteX2" fmla="*/ 1099596 w 3741323"/>
              <a:gd name="connsiteY2" fmla="*/ 0 h 6858000"/>
              <a:gd name="connsiteX3" fmla="*/ 3741323 w 3741323"/>
              <a:gd name="connsiteY3" fmla="*/ 0 h 6858000"/>
              <a:gd name="connsiteX4" fmla="*/ 2805992 w 3741323"/>
              <a:gd name="connsiteY4" fmla="*/ 6858000 h 6858000"/>
              <a:gd name="connsiteX5" fmla="*/ 0 w 3741323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41323" h="6858000">
                <a:moveTo>
                  <a:pt x="0" y="0"/>
                </a:moveTo>
                <a:lnTo>
                  <a:pt x="935331" y="0"/>
                </a:lnTo>
                <a:lnTo>
                  <a:pt x="1099596" y="0"/>
                </a:lnTo>
                <a:lnTo>
                  <a:pt x="3741323" y="0"/>
                </a:lnTo>
                <a:lnTo>
                  <a:pt x="280599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平行四边形 1">
            <a:extLst>
              <a:ext uri="{FF2B5EF4-FFF2-40B4-BE49-F238E27FC236}">
                <a16:creationId xmlns="" xmlns:a16="http://schemas.microsoft.com/office/drawing/2014/main" id="{E86E31B9-5B26-4FBB-8D60-8AF351E463C3}"/>
              </a:ext>
            </a:extLst>
          </p:cNvPr>
          <p:cNvSpPr/>
          <p:nvPr/>
        </p:nvSpPr>
        <p:spPr>
          <a:xfrm>
            <a:off x="2816892" y="0"/>
            <a:ext cx="3741323" cy="6858000"/>
          </a:xfrm>
          <a:prstGeom prst="parallelogram">
            <a:avLst/>
          </a:prstGeom>
          <a:solidFill>
            <a:srgbClr val="20386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7BCDCFA5-517A-4709-A46D-B103AE99B6E8}"/>
              </a:ext>
            </a:extLst>
          </p:cNvPr>
          <p:cNvSpPr/>
          <p:nvPr/>
        </p:nvSpPr>
        <p:spPr>
          <a:xfrm>
            <a:off x="0" y="0"/>
            <a:ext cx="3741323" cy="6858000"/>
          </a:xfrm>
          <a:custGeom>
            <a:avLst/>
            <a:gdLst>
              <a:gd name="connsiteX0" fmla="*/ 0 w 3741323"/>
              <a:gd name="connsiteY0" fmla="*/ 0 h 6858000"/>
              <a:gd name="connsiteX1" fmla="*/ 935331 w 3741323"/>
              <a:gd name="connsiteY1" fmla="*/ 0 h 6858000"/>
              <a:gd name="connsiteX2" fmla="*/ 1099596 w 3741323"/>
              <a:gd name="connsiteY2" fmla="*/ 0 h 6858000"/>
              <a:gd name="connsiteX3" fmla="*/ 3741323 w 3741323"/>
              <a:gd name="connsiteY3" fmla="*/ 0 h 6858000"/>
              <a:gd name="connsiteX4" fmla="*/ 2805992 w 3741323"/>
              <a:gd name="connsiteY4" fmla="*/ 6858000 h 6858000"/>
              <a:gd name="connsiteX5" fmla="*/ 0 w 3741323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41323" h="6858000">
                <a:moveTo>
                  <a:pt x="0" y="0"/>
                </a:moveTo>
                <a:lnTo>
                  <a:pt x="935331" y="0"/>
                </a:lnTo>
                <a:lnTo>
                  <a:pt x="1099596" y="0"/>
                </a:lnTo>
                <a:lnTo>
                  <a:pt x="3741323" y="0"/>
                </a:lnTo>
                <a:lnTo>
                  <a:pt x="280599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20386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>
            <a:extLst>
              <a:ext uri="{FF2B5EF4-FFF2-40B4-BE49-F238E27FC236}">
                <a16:creationId xmlns="" xmlns:a16="http://schemas.microsoft.com/office/drawing/2014/main" id="{2238ACAC-E1FC-4CBD-97B3-827EEFDAD007}"/>
              </a:ext>
            </a:extLst>
          </p:cNvPr>
          <p:cNvSpPr/>
          <p:nvPr/>
        </p:nvSpPr>
        <p:spPr>
          <a:xfrm>
            <a:off x="5633785" y="0"/>
            <a:ext cx="3741323" cy="6858000"/>
          </a:xfrm>
          <a:prstGeom prst="parallelogram">
            <a:avLst/>
          </a:prstGeom>
          <a:solidFill>
            <a:srgbClr val="20386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783EED10-A382-4476-874C-9B21827D7468}"/>
              </a:ext>
            </a:extLst>
          </p:cNvPr>
          <p:cNvSpPr/>
          <p:nvPr/>
        </p:nvSpPr>
        <p:spPr>
          <a:xfrm flipH="1">
            <a:off x="8450677" y="0"/>
            <a:ext cx="3741323" cy="6858000"/>
          </a:xfrm>
          <a:custGeom>
            <a:avLst/>
            <a:gdLst>
              <a:gd name="connsiteX0" fmla="*/ 2805992 w 3741323"/>
              <a:gd name="connsiteY0" fmla="*/ 0 h 6858000"/>
              <a:gd name="connsiteX1" fmla="*/ 0 w 3741323"/>
              <a:gd name="connsiteY1" fmla="*/ 0 h 6858000"/>
              <a:gd name="connsiteX2" fmla="*/ 0 w 3741323"/>
              <a:gd name="connsiteY2" fmla="*/ 6858000 h 6858000"/>
              <a:gd name="connsiteX3" fmla="*/ 935331 w 3741323"/>
              <a:gd name="connsiteY3" fmla="*/ 6858000 h 6858000"/>
              <a:gd name="connsiteX4" fmla="*/ 1099596 w 3741323"/>
              <a:gd name="connsiteY4" fmla="*/ 6858000 h 6858000"/>
              <a:gd name="connsiteX5" fmla="*/ 3741323 w 3741323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41323" h="6858000">
                <a:moveTo>
                  <a:pt x="2805992" y="0"/>
                </a:moveTo>
                <a:lnTo>
                  <a:pt x="0" y="0"/>
                </a:lnTo>
                <a:lnTo>
                  <a:pt x="0" y="6858000"/>
                </a:lnTo>
                <a:lnTo>
                  <a:pt x="935331" y="6858000"/>
                </a:lnTo>
                <a:lnTo>
                  <a:pt x="1099596" y="6858000"/>
                </a:lnTo>
                <a:lnTo>
                  <a:pt x="3741323" y="6858000"/>
                </a:lnTo>
                <a:close/>
              </a:path>
            </a:pathLst>
          </a:custGeom>
          <a:solidFill>
            <a:srgbClr val="20386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A391EFA-BF94-46AF-AD7F-589D2966A677}"/>
              </a:ext>
            </a:extLst>
          </p:cNvPr>
          <p:cNvSpPr/>
          <p:nvPr/>
        </p:nvSpPr>
        <p:spPr>
          <a:xfrm>
            <a:off x="745980" y="3799073"/>
            <a:ext cx="2267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请输入你的内容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C0818A7F-7AC7-4254-A587-EAC5789BEA9A}"/>
              </a:ext>
            </a:extLst>
          </p:cNvPr>
          <p:cNvSpPr/>
          <p:nvPr/>
        </p:nvSpPr>
        <p:spPr>
          <a:xfrm>
            <a:off x="734069" y="2343642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请输入你的标题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="" xmlns:a16="http://schemas.microsoft.com/office/drawing/2014/main" id="{45D4FCCF-04C4-4EC9-9F4A-860898D2AA6B}"/>
              </a:ext>
            </a:extLst>
          </p:cNvPr>
          <p:cNvCxnSpPr>
            <a:cxnSpLocks/>
            <a:stCxn id="8" idx="3"/>
            <a:endCxn id="8" idx="4"/>
          </p:cNvCxnSpPr>
          <p:nvPr/>
        </p:nvCxnSpPr>
        <p:spPr>
          <a:xfrm flipH="1">
            <a:off x="2805992" y="0"/>
            <a:ext cx="935331" cy="6858000"/>
          </a:xfrm>
          <a:prstGeom prst="line">
            <a:avLst/>
          </a:prstGeom>
          <a:ln w="31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59B77B65-7955-4D7F-B339-B93F0E76CF06}"/>
              </a:ext>
            </a:extLst>
          </p:cNvPr>
          <p:cNvCxnSpPr>
            <a:cxnSpLocks/>
          </p:cNvCxnSpPr>
          <p:nvPr/>
        </p:nvCxnSpPr>
        <p:spPr>
          <a:xfrm flipH="1">
            <a:off x="5619059" y="0"/>
            <a:ext cx="935331" cy="6858000"/>
          </a:xfrm>
          <a:prstGeom prst="line">
            <a:avLst/>
          </a:prstGeom>
          <a:ln w="31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F4B0F77D-7A25-4006-95DC-992961773F39}"/>
              </a:ext>
            </a:extLst>
          </p:cNvPr>
          <p:cNvCxnSpPr>
            <a:cxnSpLocks/>
          </p:cNvCxnSpPr>
          <p:nvPr/>
        </p:nvCxnSpPr>
        <p:spPr>
          <a:xfrm flipH="1">
            <a:off x="8444857" y="0"/>
            <a:ext cx="935331" cy="6858000"/>
          </a:xfrm>
          <a:prstGeom prst="line">
            <a:avLst/>
          </a:prstGeom>
          <a:ln w="31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A6D41F30-75CA-4D8E-ACA8-D176EB4EAA67}"/>
              </a:ext>
            </a:extLst>
          </p:cNvPr>
          <p:cNvSpPr/>
          <p:nvPr/>
        </p:nvSpPr>
        <p:spPr>
          <a:xfrm>
            <a:off x="542215" y="955590"/>
            <a:ext cx="44935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/>
                <a:ea typeface="微软雅黑"/>
              </a:rPr>
              <a:t>项目全过程跟踪审计收获及感悟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C0818A7F-7AC7-4254-A587-EAC5789BEA9A}"/>
              </a:ext>
            </a:extLst>
          </p:cNvPr>
          <p:cNvSpPr/>
          <p:nvPr/>
        </p:nvSpPr>
        <p:spPr>
          <a:xfrm>
            <a:off x="3622486" y="2343642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请输入你的标题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C0818A7F-7AC7-4254-A587-EAC5789BEA9A}"/>
              </a:ext>
            </a:extLst>
          </p:cNvPr>
          <p:cNvSpPr/>
          <p:nvPr/>
        </p:nvSpPr>
        <p:spPr>
          <a:xfrm>
            <a:off x="6554390" y="2343642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请输入你的标题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C0818A7F-7AC7-4254-A587-EAC5789BEA9A}"/>
              </a:ext>
            </a:extLst>
          </p:cNvPr>
          <p:cNvSpPr/>
          <p:nvPr/>
        </p:nvSpPr>
        <p:spPr>
          <a:xfrm>
            <a:off x="9350900" y="2343642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请输入你的标题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DA391EFA-BF94-46AF-AD7F-589D2966A677}"/>
              </a:ext>
            </a:extLst>
          </p:cNvPr>
          <p:cNvSpPr/>
          <p:nvPr/>
        </p:nvSpPr>
        <p:spPr>
          <a:xfrm>
            <a:off x="3622486" y="3799073"/>
            <a:ext cx="2267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请输入你的内容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DA391EFA-BF94-46AF-AD7F-589D2966A677}"/>
              </a:ext>
            </a:extLst>
          </p:cNvPr>
          <p:cNvSpPr/>
          <p:nvPr/>
        </p:nvSpPr>
        <p:spPr>
          <a:xfrm>
            <a:off x="6367836" y="3799073"/>
            <a:ext cx="2267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请输入你的内容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DA391EFA-BF94-46AF-AD7F-589D2966A677}"/>
              </a:ext>
            </a:extLst>
          </p:cNvPr>
          <p:cNvSpPr/>
          <p:nvPr/>
        </p:nvSpPr>
        <p:spPr>
          <a:xfrm>
            <a:off x="9422602" y="3799073"/>
            <a:ext cx="2267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请输入你的内容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29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2108</TotalTime>
  <Words>492</Words>
  <Application>Microsoft Office PowerPoint</Application>
  <PresentationFormat>宽屏</PresentationFormat>
  <Paragraphs>101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Microsoft YaHei Light</vt:lpstr>
      <vt:lpstr>Arial</vt:lpstr>
      <vt:lpstr>宋体</vt:lpstr>
      <vt:lpstr>Calibri Light</vt:lpstr>
      <vt:lpstr>Impact</vt:lpstr>
      <vt:lpstr>Calibri</vt:lpstr>
      <vt:lpstr>微软雅黑 Light</vt:lpstr>
      <vt:lpstr>微软雅黑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张宇;PPT二号线</dc:creator>
  <cp:keywords>www.51pptmoban.com</cp:keywords>
  <cp:lastModifiedBy>YANGS</cp:lastModifiedBy>
  <cp:revision>79</cp:revision>
  <dcterms:created xsi:type="dcterms:W3CDTF">2018-01-23T03:01:17Z</dcterms:created>
  <dcterms:modified xsi:type="dcterms:W3CDTF">2018-01-25T14:22:35Z</dcterms:modified>
</cp:coreProperties>
</file>