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9" r:id="rId3"/>
    <p:sldId id="282" r:id="rId4"/>
    <p:sldId id="260" r:id="rId5"/>
    <p:sldId id="261" r:id="rId6"/>
    <p:sldId id="262" r:id="rId7"/>
    <p:sldId id="263" r:id="rId8"/>
    <p:sldId id="269" r:id="rId9"/>
    <p:sldId id="272" r:id="rId10"/>
    <p:sldId id="285" r:id="rId11"/>
    <p:sldId id="286" r:id="rId12"/>
    <p:sldId id="287" r:id="rId13"/>
    <p:sldId id="288" r:id="rId14"/>
    <p:sldId id="276" r:id="rId15"/>
    <p:sldId id="268" r:id="rId16"/>
    <p:sldId id="278" r:id="rId17"/>
    <p:sldId id="273" r:id="rId18"/>
    <p:sldId id="275" r:id="rId19"/>
    <p:sldId id="280" r:id="rId20"/>
    <p:sldId id="289" r:id="rId21"/>
    <p:sldId id="290" r:id="rId22"/>
    <p:sldId id="29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27C"/>
    <a:srgbClr val="1F4E78"/>
    <a:srgbClr val="618C32"/>
    <a:srgbClr val="67A2D7"/>
    <a:srgbClr val="BFDD9F"/>
    <a:srgbClr val="000000"/>
    <a:srgbClr val="1F4E79"/>
    <a:srgbClr val="7249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88" autoAdjust="0"/>
    <p:restoredTop sz="89550" autoAdjust="0"/>
  </p:normalViewPr>
  <p:slideViewPr>
    <p:cSldViewPr snapToGrid="0" showGuides="1">
      <p:cViewPr varScale="1">
        <p:scale>
          <a:sx n="66" d="100"/>
          <a:sy n="66" d="100"/>
        </p:scale>
        <p:origin x="648" y="72"/>
      </p:cViewPr>
      <p:guideLst>
        <p:guide pos="3840"/>
        <p:guide orient="horz" pos="216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D42D40-28A1-4A43-B13B-A54E01DAA60F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B42098-FEBD-40DC-84F4-CDA0A98A7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64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42098-FEBD-40DC-84F4-CDA0A98A79C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527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欲望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目标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42098-FEBD-40DC-84F4-CDA0A98A79C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138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42098-FEBD-40DC-84F4-CDA0A98A79C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952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09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0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18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03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86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248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852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69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005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5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771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F290D-4E49-4F1A-A0B7-3D3C4CE1B125}" type="datetimeFigureOut">
              <a:rPr lang="zh-CN" altLang="en-US" smtClean="0"/>
              <a:t>2018/2/6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D612A-0C07-4CE1-BF4C-93ABF2391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971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ppt799343246.yanj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8" y="0"/>
            <a:ext cx="11155362" cy="6858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F4E79"/>
              </a:gs>
              <a:gs pos="24000">
                <a:srgbClr val="1F4E79"/>
              </a:gs>
              <a:gs pos="51000">
                <a:srgbClr val="1F4E79">
                  <a:alpha val="88000"/>
                </a:srgbClr>
              </a:gs>
              <a:gs pos="100000">
                <a:srgbClr val="1F4E79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87664" y="2045402"/>
            <a:ext cx="3182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建筑工程中变更签证的</a:t>
            </a:r>
            <a:endParaRPr lang="zh-CN" altLang="en-US" i="1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8671" y="5308526"/>
            <a:ext cx="3099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</a:rPr>
              <a:t>二号线       张</a:t>
            </a:r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</a:rPr>
              <a:t>宇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8087" y="2532565"/>
            <a:ext cx="114955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百度综艺简体" panose="02010601030101010101" pitchFamily="2" charset="-122"/>
                <a:ea typeface="百度综艺简体" panose="02010601030101010101" pitchFamily="2" charset="-122"/>
              </a:defRPr>
            </a:lvl1pPr>
          </a:lstStyle>
          <a:p>
            <a:r>
              <a:rPr lang="zh-CN" altLang="en-US" sz="9000" dirty="0" smtClean="0">
                <a:latin typeface="造字工房言宋（非商用）常规体" pitchFamily="50" charset="-122"/>
                <a:ea typeface="造字工房言宋（非商用）常规体" pitchFamily="50" charset="-122"/>
              </a:rPr>
              <a:t>思路与出路</a:t>
            </a:r>
            <a:endParaRPr lang="zh-CN" altLang="en-US" sz="9000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849254" y="5363301"/>
            <a:ext cx="0" cy="220855"/>
          </a:xfrm>
          <a:prstGeom prst="line">
            <a:avLst/>
          </a:prstGeom>
          <a:ln w="38100"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平行四边形 2"/>
          <p:cNvSpPr/>
          <p:nvPr/>
        </p:nvSpPr>
        <p:spPr>
          <a:xfrm>
            <a:off x="736374" y="2109788"/>
            <a:ext cx="175645" cy="229448"/>
          </a:xfrm>
          <a:prstGeom prst="parallelogram">
            <a:avLst>
              <a:gd name="adj" fmla="val 34489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/>
          <p:cNvSpPr/>
          <p:nvPr/>
        </p:nvSpPr>
        <p:spPr>
          <a:xfrm>
            <a:off x="880043" y="2109788"/>
            <a:ext cx="175645" cy="229448"/>
          </a:xfrm>
          <a:prstGeom prst="parallelogram">
            <a:avLst>
              <a:gd name="adj" fmla="val 34489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28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2663" y="741157"/>
            <a:ext cx="4770097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/>
              <a:t>工程签证实践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 algn="l"/>
            <a:r>
              <a:rPr lang="zh-CN" altLang="en-US" sz="2400" dirty="0" smtClean="0"/>
              <a:t>亟待</a:t>
            </a:r>
            <a:r>
              <a:rPr lang="zh-CN" altLang="en-US" sz="2400" dirty="0"/>
              <a:t>解决的难题是什么？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62" y="1646877"/>
            <a:ext cx="5334462" cy="443217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093831" y="3240932"/>
            <a:ext cx="3120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合同签订</a:t>
            </a:r>
            <a:r>
              <a:rPr lang="zh-CN" altLang="en-US" sz="24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苛刻</a:t>
            </a:r>
            <a:endParaRPr lang="en-US" altLang="zh-CN" sz="2400" i="1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dist"/>
            <a:r>
              <a:rPr lang="zh-CN" altLang="en-US" sz="24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难以</a:t>
            </a:r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寻求签证突破口</a:t>
            </a:r>
          </a:p>
        </p:txBody>
      </p:sp>
      <p:sp>
        <p:nvSpPr>
          <p:cNvPr id="31" name="矩形 3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238250" y="5734050"/>
            <a:ext cx="3543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69163" y="5734050"/>
            <a:ext cx="3543300" cy="0"/>
          </a:xfrm>
          <a:prstGeom prst="line">
            <a:avLst/>
          </a:prstGeom>
          <a:ln>
            <a:solidFill>
              <a:srgbClr val="1F4E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8266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01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0210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02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2155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03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4099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04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60444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05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475020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034514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41762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01256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7192963" y="2871600"/>
            <a:ext cx="501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en-US" altLang="zh-CN" sz="1800" dirty="0" smtClean="0">
                <a:solidFill>
                  <a:schemeClr val="tx1"/>
                </a:solidFill>
              </a:rPr>
              <a:t>**</a:t>
            </a:r>
            <a:r>
              <a:rPr lang="zh-CN" altLang="en-US" sz="1800" dirty="0" smtClean="0">
                <a:solidFill>
                  <a:schemeClr val="tx1"/>
                </a:solidFill>
              </a:rPr>
              <a:t>项目合同条款：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92963" y="3539799"/>
            <a:ext cx="429986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/>
                </a:solidFill>
              </a:rPr>
              <a:t>“除</a:t>
            </a:r>
            <a:r>
              <a:rPr lang="zh-CN" altLang="en-US" sz="1800" dirty="0">
                <a:solidFill>
                  <a:schemeClr val="tx1"/>
                </a:solidFill>
              </a:rPr>
              <a:t>已有的一次配条件外，为满足业主二次配所有需求而进行的工作全部属于二次配工程</a:t>
            </a:r>
            <a:r>
              <a:rPr lang="zh-CN" altLang="en-US" sz="1800" dirty="0" smtClean="0">
                <a:solidFill>
                  <a:schemeClr val="tx1"/>
                </a:solidFill>
              </a:rPr>
              <a:t>。“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92963" y="5121672"/>
            <a:ext cx="501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有意识的闭口合同。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25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58" y="1640605"/>
            <a:ext cx="5303980" cy="443217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2663" y="741157"/>
            <a:ext cx="4770097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/>
              <a:t>工程签证实践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 algn="l"/>
            <a:r>
              <a:rPr lang="zh-CN" altLang="en-US" sz="2400" dirty="0" smtClean="0"/>
              <a:t>亟待</a:t>
            </a:r>
            <a:r>
              <a:rPr lang="zh-CN" altLang="en-US" sz="2400" dirty="0"/>
              <a:t>解决的难题是什么？</a:t>
            </a:r>
          </a:p>
        </p:txBody>
      </p:sp>
      <p:sp>
        <p:nvSpPr>
          <p:cNvPr id="28" name="矩形 27"/>
          <p:cNvSpPr/>
          <p:nvPr/>
        </p:nvSpPr>
        <p:spPr>
          <a:xfrm>
            <a:off x="1187541" y="3267820"/>
            <a:ext cx="31578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商务人员专业</a:t>
            </a:r>
            <a:r>
              <a:rPr lang="zh-CN" altLang="en-US" sz="24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技能</a:t>
            </a:r>
            <a:endParaRPr lang="en-US" altLang="zh-CN" sz="2400" i="1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dist"/>
            <a:r>
              <a:rPr lang="zh-CN" altLang="en-US" sz="24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急需</a:t>
            </a:r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提高</a:t>
            </a:r>
          </a:p>
        </p:txBody>
      </p:sp>
      <p:sp>
        <p:nvSpPr>
          <p:cNvPr id="31" name="矩形 3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238250" y="5734050"/>
            <a:ext cx="3543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69163" y="5734050"/>
            <a:ext cx="3543300" cy="0"/>
          </a:xfrm>
          <a:prstGeom prst="line">
            <a:avLst/>
          </a:prstGeom>
          <a:ln>
            <a:solidFill>
              <a:srgbClr val="1F4E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8266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01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0210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02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2155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03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4099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04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60444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05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475020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034514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41762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01256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7189512" y="2927290"/>
            <a:ext cx="501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洁净工程五大专业：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89512" y="3498652"/>
            <a:ext cx="43090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</a:rPr>
              <a:t>内装、电气、暖通、管道、</a:t>
            </a:r>
            <a:r>
              <a:rPr lang="zh-CN" altLang="en-US" sz="1800" dirty="0" smtClean="0">
                <a:solidFill>
                  <a:schemeClr val="tx1"/>
                </a:solidFill>
              </a:rPr>
              <a:t>自控。精通</a:t>
            </a:r>
            <a:r>
              <a:rPr lang="zh-CN" altLang="en-US" sz="1800" dirty="0">
                <a:solidFill>
                  <a:schemeClr val="tx1"/>
                </a:solidFill>
              </a:rPr>
              <a:t>每个专业的施工工艺很有难度，签证报价策略心里没</a:t>
            </a:r>
            <a:r>
              <a:rPr lang="zh-CN" altLang="en-US" sz="1800" dirty="0" smtClean="0">
                <a:solidFill>
                  <a:schemeClr val="tx1"/>
                </a:solidFill>
              </a:rPr>
              <a:t>底。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89511" y="5085993"/>
            <a:ext cx="5015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学习的动力来源于兴趣！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59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" y="1619756"/>
            <a:ext cx="5517358" cy="443217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2663" y="741157"/>
            <a:ext cx="4770097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/>
              <a:t>工程签证实践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 algn="l"/>
            <a:r>
              <a:rPr lang="zh-CN" altLang="en-US" sz="2400" dirty="0" smtClean="0"/>
              <a:t>亟待</a:t>
            </a:r>
            <a:r>
              <a:rPr lang="zh-CN" altLang="en-US" sz="2400" dirty="0"/>
              <a:t>解决的难题是什么？</a:t>
            </a:r>
          </a:p>
        </p:txBody>
      </p:sp>
      <p:sp>
        <p:nvSpPr>
          <p:cNvPr id="28" name="矩形 27"/>
          <p:cNvSpPr/>
          <p:nvPr/>
        </p:nvSpPr>
        <p:spPr>
          <a:xfrm>
            <a:off x="1168784" y="3213811"/>
            <a:ext cx="31578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项目经营</a:t>
            </a:r>
            <a:r>
              <a:rPr lang="zh-CN" altLang="en-US" sz="24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团队</a:t>
            </a:r>
            <a:endParaRPr lang="en-US" altLang="zh-CN" sz="2400" i="1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dist"/>
            <a:r>
              <a:rPr lang="zh-CN" altLang="en-US" sz="24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签证</a:t>
            </a:r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意识不足</a:t>
            </a:r>
          </a:p>
        </p:txBody>
      </p:sp>
      <p:sp>
        <p:nvSpPr>
          <p:cNvPr id="31" name="矩形 3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238250" y="5734050"/>
            <a:ext cx="3543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69163" y="5734050"/>
            <a:ext cx="3543300" cy="0"/>
          </a:xfrm>
          <a:prstGeom prst="line">
            <a:avLst/>
          </a:prstGeom>
          <a:ln>
            <a:solidFill>
              <a:srgbClr val="1F4E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8266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01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0210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02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2155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03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4099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04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60444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05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475020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034514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41762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01256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205416" y="2990725"/>
            <a:ext cx="460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签证意识不足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05416" y="3734982"/>
            <a:ext cx="4605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也是成本意识</a:t>
            </a:r>
            <a:r>
              <a:rPr lang="zh-CN" altLang="en-US" sz="1800" dirty="0">
                <a:solidFill>
                  <a:schemeClr val="tx1"/>
                </a:solidFill>
              </a:rPr>
              <a:t>不足。决策成本、责任成本、目标成本</a:t>
            </a:r>
            <a:r>
              <a:rPr lang="zh-CN" altLang="en-US" sz="1800" dirty="0" smtClean="0">
                <a:solidFill>
                  <a:schemeClr val="tx1"/>
                </a:solidFill>
              </a:rPr>
              <a:t>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205416" y="4847396"/>
            <a:ext cx="460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经济考核，唤醒沉睡的意识！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0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2663" y="741157"/>
            <a:ext cx="4770097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/>
              <a:t>工程签证实践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 algn="l"/>
            <a:r>
              <a:rPr lang="zh-CN" altLang="en-US" sz="2400" dirty="0" smtClean="0"/>
              <a:t>亟待</a:t>
            </a:r>
            <a:r>
              <a:rPr lang="zh-CN" altLang="en-US" sz="2400" dirty="0"/>
              <a:t>解决的难题是什么？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96" y="1633355"/>
            <a:ext cx="5438103" cy="443217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127792" y="3362623"/>
            <a:ext cx="3157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甲方“耍赖”不予认可</a:t>
            </a:r>
          </a:p>
        </p:txBody>
      </p:sp>
      <p:sp>
        <p:nvSpPr>
          <p:cNvPr id="31" name="矩形 3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238250" y="5734050"/>
            <a:ext cx="3543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69163" y="5734050"/>
            <a:ext cx="3543300" cy="0"/>
          </a:xfrm>
          <a:prstGeom prst="line">
            <a:avLst/>
          </a:prstGeom>
          <a:ln>
            <a:solidFill>
              <a:srgbClr val="1F4E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8266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01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0210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02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2155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03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4099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04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60444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05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475020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034514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41762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01256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184325" y="2931433"/>
            <a:ext cx="460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一方面是“有机可乘”。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84325" y="3639622"/>
            <a:ext cx="460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一方面是真的“耍赖“。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97025" y="4879479"/>
            <a:ext cx="4605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做好自己的，为谈判增加砝码。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32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938706" y="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微软雅黑" panose="020B0503020204020204" pitchFamily="34" charset="-122"/>
              </a:rPr>
              <a:t>：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0263" y="798307"/>
            <a:ext cx="8174037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1F4E78"/>
                </a:solidFill>
              </a:rPr>
              <a:t>有时，我们常常会陷入一个误区</a:t>
            </a:r>
            <a:r>
              <a:rPr lang="en-US" altLang="zh-CN" sz="2400" dirty="0" smtClean="0">
                <a:solidFill>
                  <a:srgbClr val="1F4E78"/>
                </a:solidFill>
              </a:rPr>
              <a:t>……</a:t>
            </a:r>
            <a:endParaRPr lang="zh-CN" altLang="en-US" sz="2400" dirty="0">
              <a:solidFill>
                <a:srgbClr val="1F4E78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CC222580-791D-4D82-AF06-C1D52ED399EE}"/>
              </a:ext>
            </a:extLst>
          </p:cNvPr>
          <p:cNvSpPr/>
          <p:nvPr/>
        </p:nvSpPr>
        <p:spPr>
          <a:xfrm>
            <a:off x="1516063" y="2932209"/>
            <a:ext cx="2201110" cy="2201108"/>
          </a:xfrm>
          <a:prstGeom prst="ellipse">
            <a:avLst/>
          </a:prstGeom>
          <a:solidFill>
            <a:srgbClr val="27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30D50733-9FA2-4CD4-BC55-E6FB2A6E49FC}"/>
              </a:ext>
            </a:extLst>
          </p:cNvPr>
          <p:cNvSpPr/>
          <p:nvPr/>
        </p:nvSpPr>
        <p:spPr>
          <a:xfrm>
            <a:off x="6678383" y="1757249"/>
            <a:ext cx="4134080" cy="4134078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93452" y="30016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误区</a:t>
            </a:r>
          </a:p>
        </p:txBody>
      </p:sp>
      <p:sp>
        <p:nvSpPr>
          <p:cNvPr id="9" name="矩形 8"/>
          <p:cNvSpPr/>
          <p:nvPr/>
        </p:nvSpPr>
        <p:spPr>
          <a:xfrm>
            <a:off x="1712375" y="3500387"/>
            <a:ext cx="174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签证是经济链条的事，签证是商务人员的事情。</a:t>
            </a:r>
          </a:p>
        </p:txBody>
      </p:sp>
      <p:sp>
        <p:nvSpPr>
          <p:cNvPr id="3" name="矩形 2"/>
          <p:cNvSpPr/>
          <p:nvPr/>
        </p:nvSpPr>
        <p:spPr>
          <a:xfrm>
            <a:off x="7471339" y="3285679"/>
            <a:ext cx="26468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签证是一个团队的经营成果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712375" y="3410724"/>
            <a:ext cx="180498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686300" y="3607594"/>
            <a:ext cx="914400" cy="121444"/>
            <a:chOff x="4686300" y="3607594"/>
            <a:chExt cx="914400" cy="12144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686300" y="3729038"/>
              <a:ext cx="9144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5479256" y="3607594"/>
              <a:ext cx="121444" cy="12144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800000">
            <a:off x="4686300" y="3824288"/>
            <a:ext cx="914400" cy="121444"/>
            <a:chOff x="4686300" y="3607594"/>
            <a:chExt cx="914400" cy="12144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4686300" y="3729038"/>
              <a:ext cx="9144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479256" y="3607594"/>
              <a:ext cx="121444" cy="12144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536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7E64BBE-CB84-4B1B-95D7-F8CD31A0E3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4E78">
              <a:alpha val="8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19093" y="5521972"/>
            <a:ext cx="5797843" cy="424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600" dirty="0" smtClean="0"/>
              <a:t>熟悉别人的制度，站在别人的角度审视自己的工作</a:t>
            </a:r>
            <a:endParaRPr lang="zh-CN" altLang="en-US" sz="1600" dirty="0"/>
          </a:p>
        </p:txBody>
      </p:sp>
      <p:sp>
        <p:nvSpPr>
          <p:cNvPr id="9" name="任意多边形 8"/>
          <p:cNvSpPr/>
          <p:nvPr/>
        </p:nvSpPr>
        <p:spPr>
          <a:xfrm>
            <a:off x="1296289" y="2336222"/>
            <a:ext cx="10220647" cy="3497844"/>
          </a:xfrm>
          <a:custGeom>
            <a:avLst/>
            <a:gdLst>
              <a:gd name="connsiteX0" fmla="*/ 0 w 10344150"/>
              <a:gd name="connsiteY0" fmla="*/ 4229100 h 4229100"/>
              <a:gd name="connsiteX1" fmla="*/ 2000250 w 10344150"/>
              <a:gd name="connsiteY1" fmla="*/ 3981450 h 4229100"/>
              <a:gd name="connsiteX2" fmla="*/ 3257550 w 10344150"/>
              <a:gd name="connsiteY2" fmla="*/ 2990850 h 4229100"/>
              <a:gd name="connsiteX3" fmla="*/ 4972050 w 10344150"/>
              <a:gd name="connsiteY3" fmla="*/ 2533650 h 4229100"/>
              <a:gd name="connsiteX4" fmla="*/ 5734050 w 10344150"/>
              <a:gd name="connsiteY4" fmla="*/ 1828800 h 4229100"/>
              <a:gd name="connsiteX5" fmla="*/ 7219950 w 10344150"/>
              <a:gd name="connsiteY5" fmla="*/ 1390650 h 4229100"/>
              <a:gd name="connsiteX6" fmla="*/ 8610600 w 10344150"/>
              <a:gd name="connsiteY6" fmla="*/ 895350 h 4229100"/>
              <a:gd name="connsiteX7" fmla="*/ 9658350 w 10344150"/>
              <a:gd name="connsiteY7" fmla="*/ 228600 h 4229100"/>
              <a:gd name="connsiteX8" fmla="*/ 10344150 w 10344150"/>
              <a:gd name="connsiteY8" fmla="*/ 0 h 4229100"/>
              <a:gd name="connsiteX0" fmla="*/ 0 w 10360776"/>
              <a:gd name="connsiteY0" fmla="*/ 4445231 h 4445231"/>
              <a:gd name="connsiteX1" fmla="*/ 2016876 w 10360776"/>
              <a:gd name="connsiteY1" fmla="*/ 3981450 h 4445231"/>
              <a:gd name="connsiteX2" fmla="*/ 3274176 w 10360776"/>
              <a:gd name="connsiteY2" fmla="*/ 2990850 h 4445231"/>
              <a:gd name="connsiteX3" fmla="*/ 4988676 w 10360776"/>
              <a:gd name="connsiteY3" fmla="*/ 2533650 h 4445231"/>
              <a:gd name="connsiteX4" fmla="*/ 5750676 w 10360776"/>
              <a:gd name="connsiteY4" fmla="*/ 1828800 h 4445231"/>
              <a:gd name="connsiteX5" fmla="*/ 7236576 w 10360776"/>
              <a:gd name="connsiteY5" fmla="*/ 1390650 h 4445231"/>
              <a:gd name="connsiteX6" fmla="*/ 8627226 w 10360776"/>
              <a:gd name="connsiteY6" fmla="*/ 895350 h 4445231"/>
              <a:gd name="connsiteX7" fmla="*/ 9674976 w 10360776"/>
              <a:gd name="connsiteY7" fmla="*/ 228600 h 4445231"/>
              <a:gd name="connsiteX8" fmla="*/ 10360776 w 10360776"/>
              <a:gd name="connsiteY8" fmla="*/ 0 h 4445231"/>
              <a:gd name="connsiteX0" fmla="*/ 0 w 10360776"/>
              <a:gd name="connsiteY0" fmla="*/ 4445231 h 4445231"/>
              <a:gd name="connsiteX1" fmla="*/ 1833996 w 10360776"/>
              <a:gd name="connsiteY1" fmla="*/ 3815195 h 4445231"/>
              <a:gd name="connsiteX2" fmla="*/ 3274176 w 10360776"/>
              <a:gd name="connsiteY2" fmla="*/ 2990850 h 4445231"/>
              <a:gd name="connsiteX3" fmla="*/ 4988676 w 10360776"/>
              <a:gd name="connsiteY3" fmla="*/ 2533650 h 4445231"/>
              <a:gd name="connsiteX4" fmla="*/ 5750676 w 10360776"/>
              <a:gd name="connsiteY4" fmla="*/ 1828800 h 4445231"/>
              <a:gd name="connsiteX5" fmla="*/ 7236576 w 10360776"/>
              <a:gd name="connsiteY5" fmla="*/ 1390650 h 4445231"/>
              <a:gd name="connsiteX6" fmla="*/ 8627226 w 10360776"/>
              <a:gd name="connsiteY6" fmla="*/ 895350 h 4445231"/>
              <a:gd name="connsiteX7" fmla="*/ 9674976 w 10360776"/>
              <a:gd name="connsiteY7" fmla="*/ 228600 h 4445231"/>
              <a:gd name="connsiteX8" fmla="*/ 10360776 w 10360776"/>
              <a:gd name="connsiteY8" fmla="*/ 0 h 4445231"/>
              <a:gd name="connsiteX0" fmla="*/ 0 w 10360776"/>
              <a:gd name="connsiteY0" fmla="*/ 4445231 h 4445231"/>
              <a:gd name="connsiteX1" fmla="*/ 1833996 w 10360776"/>
              <a:gd name="connsiteY1" fmla="*/ 3815195 h 4445231"/>
              <a:gd name="connsiteX2" fmla="*/ 3274176 w 10360776"/>
              <a:gd name="connsiteY2" fmla="*/ 2990850 h 4445231"/>
              <a:gd name="connsiteX3" fmla="*/ 4988676 w 10360776"/>
              <a:gd name="connsiteY3" fmla="*/ 2533650 h 4445231"/>
              <a:gd name="connsiteX4" fmla="*/ 5867055 w 10360776"/>
              <a:gd name="connsiteY4" fmla="*/ 2044931 h 4445231"/>
              <a:gd name="connsiteX5" fmla="*/ 7236576 w 10360776"/>
              <a:gd name="connsiteY5" fmla="*/ 1390650 h 4445231"/>
              <a:gd name="connsiteX6" fmla="*/ 8627226 w 10360776"/>
              <a:gd name="connsiteY6" fmla="*/ 895350 h 4445231"/>
              <a:gd name="connsiteX7" fmla="*/ 9674976 w 10360776"/>
              <a:gd name="connsiteY7" fmla="*/ 228600 h 4445231"/>
              <a:gd name="connsiteX8" fmla="*/ 10360776 w 10360776"/>
              <a:gd name="connsiteY8" fmla="*/ 0 h 4445231"/>
              <a:gd name="connsiteX0" fmla="*/ 0 w 10360776"/>
              <a:gd name="connsiteY0" fmla="*/ 4445231 h 4445231"/>
              <a:gd name="connsiteX1" fmla="*/ 1833996 w 10360776"/>
              <a:gd name="connsiteY1" fmla="*/ 3815195 h 4445231"/>
              <a:gd name="connsiteX2" fmla="*/ 3274176 w 10360776"/>
              <a:gd name="connsiteY2" fmla="*/ 2990850 h 4445231"/>
              <a:gd name="connsiteX3" fmla="*/ 4988676 w 10360776"/>
              <a:gd name="connsiteY3" fmla="*/ 2533650 h 4445231"/>
              <a:gd name="connsiteX4" fmla="*/ 5867055 w 10360776"/>
              <a:gd name="connsiteY4" fmla="*/ 2044931 h 4445231"/>
              <a:gd name="connsiteX5" fmla="*/ 7236576 w 10360776"/>
              <a:gd name="connsiteY5" fmla="*/ 1573530 h 4445231"/>
              <a:gd name="connsiteX6" fmla="*/ 8627226 w 10360776"/>
              <a:gd name="connsiteY6" fmla="*/ 895350 h 4445231"/>
              <a:gd name="connsiteX7" fmla="*/ 9674976 w 10360776"/>
              <a:gd name="connsiteY7" fmla="*/ 228600 h 4445231"/>
              <a:gd name="connsiteX8" fmla="*/ 10360776 w 10360776"/>
              <a:gd name="connsiteY8" fmla="*/ 0 h 4445231"/>
              <a:gd name="connsiteX0" fmla="*/ 0 w 10360776"/>
              <a:gd name="connsiteY0" fmla="*/ 4445231 h 4445231"/>
              <a:gd name="connsiteX1" fmla="*/ 1833996 w 10360776"/>
              <a:gd name="connsiteY1" fmla="*/ 3815195 h 4445231"/>
              <a:gd name="connsiteX2" fmla="*/ 3274176 w 10360776"/>
              <a:gd name="connsiteY2" fmla="*/ 2990850 h 4445231"/>
              <a:gd name="connsiteX3" fmla="*/ 4988676 w 10360776"/>
              <a:gd name="connsiteY3" fmla="*/ 2533650 h 4445231"/>
              <a:gd name="connsiteX4" fmla="*/ 5867055 w 10360776"/>
              <a:gd name="connsiteY4" fmla="*/ 2044931 h 4445231"/>
              <a:gd name="connsiteX5" fmla="*/ 7236576 w 10360776"/>
              <a:gd name="connsiteY5" fmla="*/ 1573530 h 4445231"/>
              <a:gd name="connsiteX6" fmla="*/ 8660477 w 10360776"/>
              <a:gd name="connsiteY6" fmla="*/ 1194608 h 4445231"/>
              <a:gd name="connsiteX7" fmla="*/ 9674976 w 10360776"/>
              <a:gd name="connsiteY7" fmla="*/ 228600 h 4445231"/>
              <a:gd name="connsiteX8" fmla="*/ 10360776 w 10360776"/>
              <a:gd name="connsiteY8" fmla="*/ 0 h 4445231"/>
              <a:gd name="connsiteX0" fmla="*/ 0 w 10360776"/>
              <a:gd name="connsiteY0" fmla="*/ 4445231 h 4445231"/>
              <a:gd name="connsiteX1" fmla="*/ 1833996 w 10360776"/>
              <a:gd name="connsiteY1" fmla="*/ 3815195 h 4445231"/>
              <a:gd name="connsiteX2" fmla="*/ 3274176 w 10360776"/>
              <a:gd name="connsiteY2" fmla="*/ 2990850 h 4445231"/>
              <a:gd name="connsiteX3" fmla="*/ 4988676 w 10360776"/>
              <a:gd name="connsiteY3" fmla="*/ 2533650 h 4445231"/>
              <a:gd name="connsiteX4" fmla="*/ 5867055 w 10360776"/>
              <a:gd name="connsiteY4" fmla="*/ 2044931 h 4445231"/>
              <a:gd name="connsiteX5" fmla="*/ 7236576 w 10360776"/>
              <a:gd name="connsiteY5" fmla="*/ 1573530 h 4445231"/>
              <a:gd name="connsiteX6" fmla="*/ 8660477 w 10360776"/>
              <a:gd name="connsiteY6" fmla="*/ 1194608 h 4445231"/>
              <a:gd name="connsiteX7" fmla="*/ 9708227 w 10360776"/>
              <a:gd name="connsiteY7" fmla="*/ 727363 h 4445231"/>
              <a:gd name="connsiteX8" fmla="*/ 10360776 w 10360776"/>
              <a:gd name="connsiteY8" fmla="*/ 0 h 4445231"/>
              <a:gd name="connsiteX0" fmla="*/ 0 w 10261023"/>
              <a:gd name="connsiteY0" fmla="*/ 3863340 h 3863340"/>
              <a:gd name="connsiteX1" fmla="*/ 1833996 w 10261023"/>
              <a:gd name="connsiteY1" fmla="*/ 3233304 h 3863340"/>
              <a:gd name="connsiteX2" fmla="*/ 3274176 w 10261023"/>
              <a:gd name="connsiteY2" fmla="*/ 2408959 h 3863340"/>
              <a:gd name="connsiteX3" fmla="*/ 4988676 w 10261023"/>
              <a:gd name="connsiteY3" fmla="*/ 1951759 h 3863340"/>
              <a:gd name="connsiteX4" fmla="*/ 5867055 w 10261023"/>
              <a:gd name="connsiteY4" fmla="*/ 1463040 h 3863340"/>
              <a:gd name="connsiteX5" fmla="*/ 7236576 w 10261023"/>
              <a:gd name="connsiteY5" fmla="*/ 991639 h 3863340"/>
              <a:gd name="connsiteX6" fmla="*/ 8660477 w 10261023"/>
              <a:gd name="connsiteY6" fmla="*/ 612717 h 3863340"/>
              <a:gd name="connsiteX7" fmla="*/ 9708227 w 10261023"/>
              <a:gd name="connsiteY7" fmla="*/ 145472 h 3863340"/>
              <a:gd name="connsiteX8" fmla="*/ 10261023 w 10261023"/>
              <a:gd name="connsiteY8" fmla="*/ 0 h 3863340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751662 w 9738509"/>
              <a:gd name="connsiteY2" fmla="*/ 2408959 h 3747225"/>
              <a:gd name="connsiteX3" fmla="*/ 4466162 w 9738509"/>
              <a:gd name="connsiteY3" fmla="*/ 1951759 h 3747225"/>
              <a:gd name="connsiteX4" fmla="*/ 5344541 w 9738509"/>
              <a:gd name="connsiteY4" fmla="*/ 1463040 h 3747225"/>
              <a:gd name="connsiteX5" fmla="*/ 6714062 w 9738509"/>
              <a:gd name="connsiteY5" fmla="*/ 991639 h 3747225"/>
              <a:gd name="connsiteX6" fmla="*/ 8137963 w 9738509"/>
              <a:gd name="connsiteY6" fmla="*/ 612717 h 3747225"/>
              <a:gd name="connsiteX7" fmla="*/ 9185713 w 9738509"/>
              <a:gd name="connsiteY7" fmla="*/ 145472 h 3747225"/>
              <a:gd name="connsiteX8" fmla="*/ 9738509 w 9738509"/>
              <a:gd name="connsiteY8" fmla="*/ 0 h 3747225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352651 w 9738509"/>
              <a:gd name="connsiteY2" fmla="*/ 2691592 h 3747225"/>
              <a:gd name="connsiteX3" fmla="*/ 4466162 w 9738509"/>
              <a:gd name="connsiteY3" fmla="*/ 1951759 h 3747225"/>
              <a:gd name="connsiteX4" fmla="*/ 5344541 w 9738509"/>
              <a:gd name="connsiteY4" fmla="*/ 1463040 h 3747225"/>
              <a:gd name="connsiteX5" fmla="*/ 6714062 w 9738509"/>
              <a:gd name="connsiteY5" fmla="*/ 991639 h 3747225"/>
              <a:gd name="connsiteX6" fmla="*/ 8137963 w 9738509"/>
              <a:gd name="connsiteY6" fmla="*/ 612717 h 3747225"/>
              <a:gd name="connsiteX7" fmla="*/ 9185713 w 9738509"/>
              <a:gd name="connsiteY7" fmla="*/ 145472 h 3747225"/>
              <a:gd name="connsiteX8" fmla="*/ 9738509 w 9738509"/>
              <a:gd name="connsiteY8" fmla="*/ 0 h 3747225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352651 w 9738509"/>
              <a:gd name="connsiteY2" fmla="*/ 2691592 h 3747225"/>
              <a:gd name="connsiteX3" fmla="*/ 4033900 w 9738509"/>
              <a:gd name="connsiteY3" fmla="*/ 1951759 h 3747225"/>
              <a:gd name="connsiteX4" fmla="*/ 5344541 w 9738509"/>
              <a:gd name="connsiteY4" fmla="*/ 1463040 h 3747225"/>
              <a:gd name="connsiteX5" fmla="*/ 6714062 w 9738509"/>
              <a:gd name="connsiteY5" fmla="*/ 991639 h 3747225"/>
              <a:gd name="connsiteX6" fmla="*/ 8137963 w 9738509"/>
              <a:gd name="connsiteY6" fmla="*/ 612717 h 3747225"/>
              <a:gd name="connsiteX7" fmla="*/ 9185713 w 9738509"/>
              <a:gd name="connsiteY7" fmla="*/ 145472 h 3747225"/>
              <a:gd name="connsiteX8" fmla="*/ 9738509 w 9738509"/>
              <a:gd name="connsiteY8" fmla="*/ 0 h 3747225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352651 w 9738509"/>
              <a:gd name="connsiteY2" fmla="*/ 2691592 h 3747225"/>
              <a:gd name="connsiteX3" fmla="*/ 4083776 w 9738509"/>
              <a:gd name="connsiteY3" fmla="*/ 2101389 h 3747225"/>
              <a:gd name="connsiteX4" fmla="*/ 5344541 w 9738509"/>
              <a:gd name="connsiteY4" fmla="*/ 1463040 h 3747225"/>
              <a:gd name="connsiteX5" fmla="*/ 6714062 w 9738509"/>
              <a:gd name="connsiteY5" fmla="*/ 991639 h 3747225"/>
              <a:gd name="connsiteX6" fmla="*/ 8137963 w 9738509"/>
              <a:gd name="connsiteY6" fmla="*/ 612717 h 3747225"/>
              <a:gd name="connsiteX7" fmla="*/ 9185713 w 9738509"/>
              <a:gd name="connsiteY7" fmla="*/ 145472 h 3747225"/>
              <a:gd name="connsiteX8" fmla="*/ 9738509 w 9738509"/>
              <a:gd name="connsiteY8" fmla="*/ 0 h 3747225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352651 w 9738509"/>
              <a:gd name="connsiteY2" fmla="*/ 2691592 h 3747225"/>
              <a:gd name="connsiteX3" fmla="*/ 4083776 w 9738509"/>
              <a:gd name="connsiteY3" fmla="*/ 2101389 h 3747225"/>
              <a:gd name="connsiteX4" fmla="*/ 5061908 w 9738509"/>
              <a:gd name="connsiteY4" fmla="*/ 1596044 h 3747225"/>
              <a:gd name="connsiteX5" fmla="*/ 6714062 w 9738509"/>
              <a:gd name="connsiteY5" fmla="*/ 991639 h 3747225"/>
              <a:gd name="connsiteX6" fmla="*/ 8137963 w 9738509"/>
              <a:gd name="connsiteY6" fmla="*/ 612717 h 3747225"/>
              <a:gd name="connsiteX7" fmla="*/ 9185713 w 9738509"/>
              <a:gd name="connsiteY7" fmla="*/ 145472 h 3747225"/>
              <a:gd name="connsiteX8" fmla="*/ 9738509 w 9738509"/>
              <a:gd name="connsiteY8" fmla="*/ 0 h 3747225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352651 w 9738509"/>
              <a:gd name="connsiteY2" fmla="*/ 2691592 h 3747225"/>
              <a:gd name="connsiteX3" fmla="*/ 4083776 w 9738509"/>
              <a:gd name="connsiteY3" fmla="*/ 2101389 h 3747225"/>
              <a:gd name="connsiteX4" fmla="*/ 5061908 w 9738509"/>
              <a:gd name="connsiteY4" fmla="*/ 1596044 h 3747225"/>
              <a:gd name="connsiteX5" fmla="*/ 6614310 w 9738509"/>
              <a:gd name="connsiteY5" fmla="*/ 1241021 h 3747225"/>
              <a:gd name="connsiteX6" fmla="*/ 8137963 w 9738509"/>
              <a:gd name="connsiteY6" fmla="*/ 612717 h 3747225"/>
              <a:gd name="connsiteX7" fmla="*/ 9185713 w 9738509"/>
              <a:gd name="connsiteY7" fmla="*/ 145472 h 3747225"/>
              <a:gd name="connsiteX8" fmla="*/ 9738509 w 9738509"/>
              <a:gd name="connsiteY8" fmla="*/ 0 h 3747225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352651 w 9738509"/>
              <a:gd name="connsiteY2" fmla="*/ 2691592 h 3747225"/>
              <a:gd name="connsiteX3" fmla="*/ 4083776 w 9738509"/>
              <a:gd name="connsiteY3" fmla="*/ 2101389 h 3747225"/>
              <a:gd name="connsiteX4" fmla="*/ 5061908 w 9738509"/>
              <a:gd name="connsiteY4" fmla="*/ 1596044 h 3747225"/>
              <a:gd name="connsiteX5" fmla="*/ 6614310 w 9738509"/>
              <a:gd name="connsiteY5" fmla="*/ 1241021 h 3747225"/>
              <a:gd name="connsiteX6" fmla="*/ 8104712 w 9738509"/>
              <a:gd name="connsiteY6" fmla="*/ 845473 h 3747225"/>
              <a:gd name="connsiteX7" fmla="*/ 9185713 w 9738509"/>
              <a:gd name="connsiteY7" fmla="*/ 145472 h 3747225"/>
              <a:gd name="connsiteX8" fmla="*/ 9738509 w 9738509"/>
              <a:gd name="connsiteY8" fmla="*/ 0 h 3747225"/>
              <a:gd name="connsiteX0" fmla="*/ 0 w 9738509"/>
              <a:gd name="connsiteY0" fmla="*/ 3747225 h 3747225"/>
              <a:gd name="connsiteX1" fmla="*/ 1311482 w 9738509"/>
              <a:gd name="connsiteY1" fmla="*/ 3233304 h 3747225"/>
              <a:gd name="connsiteX2" fmla="*/ 2352651 w 9738509"/>
              <a:gd name="connsiteY2" fmla="*/ 2691592 h 3747225"/>
              <a:gd name="connsiteX3" fmla="*/ 4083776 w 9738509"/>
              <a:gd name="connsiteY3" fmla="*/ 2101389 h 3747225"/>
              <a:gd name="connsiteX4" fmla="*/ 5061908 w 9738509"/>
              <a:gd name="connsiteY4" fmla="*/ 1596044 h 3747225"/>
              <a:gd name="connsiteX5" fmla="*/ 6614310 w 9738509"/>
              <a:gd name="connsiteY5" fmla="*/ 1241021 h 3747225"/>
              <a:gd name="connsiteX6" fmla="*/ 8104712 w 9738509"/>
              <a:gd name="connsiteY6" fmla="*/ 845473 h 3747225"/>
              <a:gd name="connsiteX7" fmla="*/ 9085960 w 9738509"/>
              <a:gd name="connsiteY7" fmla="*/ 594360 h 3747225"/>
              <a:gd name="connsiteX8" fmla="*/ 9738509 w 9738509"/>
              <a:gd name="connsiteY8" fmla="*/ 0 h 3747225"/>
              <a:gd name="connsiteX0" fmla="*/ 0 w 9555629"/>
              <a:gd name="connsiteY0" fmla="*/ 3281713 h 3281713"/>
              <a:gd name="connsiteX1" fmla="*/ 1311482 w 9555629"/>
              <a:gd name="connsiteY1" fmla="*/ 2767792 h 3281713"/>
              <a:gd name="connsiteX2" fmla="*/ 2352651 w 9555629"/>
              <a:gd name="connsiteY2" fmla="*/ 2226080 h 3281713"/>
              <a:gd name="connsiteX3" fmla="*/ 4083776 w 9555629"/>
              <a:gd name="connsiteY3" fmla="*/ 1635877 h 3281713"/>
              <a:gd name="connsiteX4" fmla="*/ 5061908 w 9555629"/>
              <a:gd name="connsiteY4" fmla="*/ 1130532 h 3281713"/>
              <a:gd name="connsiteX5" fmla="*/ 6614310 w 9555629"/>
              <a:gd name="connsiteY5" fmla="*/ 775509 h 3281713"/>
              <a:gd name="connsiteX6" fmla="*/ 8104712 w 9555629"/>
              <a:gd name="connsiteY6" fmla="*/ 379961 h 3281713"/>
              <a:gd name="connsiteX7" fmla="*/ 9085960 w 9555629"/>
              <a:gd name="connsiteY7" fmla="*/ 128848 h 3281713"/>
              <a:gd name="connsiteX8" fmla="*/ 9555629 w 9555629"/>
              <a:gd name="connsiteY8" fmla="*/ 0 h 3281713"/>
              <a:gd name="connsiteX0" fmla="*/ 0 w 9555629"/>
              <a:gd name="connsiteY0" fmla="*/ 3281713 h 3281713"/>
              <a:gd name="connsiteX1" fmla="*/ 1311482 w 9555629"/>
              <a:gd name="connsiteY1" fmla="*/ 2767792 h 3281713"/>
              <a:gd name="connsiteX2" fmla="*/ 2352651 w 9555629"/>
              <a:gd name="connsiteY2" fmla="*/ 2226080 h 3281713"/>
              <a:gd name="connsiteX3" fmla="*/ 4083776 w 9555629"/>
              <a:gd name="connsiteY3" fmla="*/ 1635877 h 3281713"/>
              <a:gd name="connsiteX4" fmla="*/ 5061908 w 9555629"/>
              <a:gd name="connsiteY4" fmla="*/ 1130532 h 3281713"/>
              <a:gd name="connsiteX5" fmla="*/ 6614310 w 9555629"/>
              <a:gd name="connsiteY5" fmla="*/ 775509 h 3281713"/>
              <a:gd name="connsiteX6" fmla="*/ 7905207 w 9555629"/>
              <a:gd name="connsiteY6" fmla="*/ 313460 h 3281713"/>
              <a:gd name="connsiteX7" fmla="*/ 9085960 w 9555629"/>
              <a:gd name="connsiteY7" fmla="*/ 128848 h 3281713"/>
              <a:gd name="connsiteX8" fmla="*/ 9555629 w 9555629"/>
              <a:gd name="connsiteY8" fmla="*/ 0 h 3281713"/>
              <a:gd name="connsiteX0" fmla="*/ 0 w 8940487"/>
              <a:gd name="connsiteY0" fmla="*/ 3148709 h 3148709"/>
              <a:gd name="connsiteX1" fmla="*/ 696340 w 8940487"/>
              <a:gd name="connsiteY1" fmla="*/ 2767792 h 3148709"/>
              <a:gd name="connsiteX2" fmla="*/ 1737509 w 8940487"/>
              <a:gd name="connsiteY2" fmla="*/ 2226080 h 3148709"/>
              <a:gd name="connsiteX3" fmla="*/ 3468634 w 8940487"/>
              <a:gd name="connsiteY3" fmla="*/ 1635877 h 3148709"/>
              <a:gd name="connsiteX4" fmla="*/ 4446766 w 8940487"/>
              <a:gd name="connsiteY4" fmla="*/ 1130532 h 3148709"/>
              <a:gd name="connsiteX5" fmla="*/ 5999168 w 8940487"/>
              <a:gd name="connsiteY5" fmla="*/ 775509 h 3148709"/>
              <a:gd name="connsiteX6" fmla="*/ 7290065 w 8940487"/>
              <a:gd name="connsiteY6" fmla="*/ 313460 h 3148709"/>
              <a:gd name="connsiteX7" fmla="*/ 8470818 w 8940487"/>
              <a:gd name="connsiteY7" fmla="*/ 128848 h 3148709"/>
              <a:gd name="connsiteX8" fmla="*/ 8940487 w 8940487"/>
              <a:gd name="connsiteY8" fmla="*/ 0 h 3148709"/>
              <a:gd name="connsiteX0" fmla="*/ 0 w 8940487"/>
              <a:gd name="connsiteY0" fmla="*/ 3148709 h 3148709"/>
              <a:gd name="connsiteX1" fmla="*/ 1012224 w 8940487"/>
              <a:gd name="connsiteY1" fmla="*/ 2651414 h 3148709"/>
              <a:gd name="connsiteX2" fmla="*/ 1737509 w 8940487"/>
              <a:gd name="connsiteY2" fmla="*/ 2226080 h 3148709"/>
              <a:gd name="connsiteX3" fmla="*/ 3468634 w 8940487"/>
              <a:gd name="connsiteY3" fmla="*/ 1635877 h 3148709"/>
              <a:gd name="connsiteX4" fmla="*/ 4446766 w 8940487"/>
              <a:gd name="connsiteY4" fmla="*/ 1130532 h 3148709"/>
              <a:gd name="connsiteX5" fmla="*/ 5999168 w 8940487"/>
              <a:gd name="connsiteY5" fmla="*/ 775509 h 3148709"/>
              <a:gd name="connsiteX6" fmla="*/ 7290065 w 8940487"/>
              <a:gd name="connsiteY6" fmla="*/ 313460 h 3148709"/>
              <a:gd name="connsiteX7" fmla="*/ 8470818 w 8940487"/>
              <a:gd name="connsiteY7" fmla="*/ 128848 h 3148709"/>
              <a:gd name="connsiteX8" fmla="*/ 8940487 w 8940487"/>
              <a:gd name="connsiteY8" fmla="*/ 0 h 3148709"/>
              <a:gd name="connsiteX0" fmla="*/ 0 w 9489127"/>
              <a:gd name="connsiteY0" fmla="*/ 3281713 h 3281713"/>
              <a:gd name="connsiteX1" fmla="*/ 1560864 w 9489127"/>
              <a:gd name="connsiteY1" fmla="*/ 2651414 h 3281713"/>
              <a:gd name="connsiteX2" fmla="*/ 2286149 w 9489127"/>
              <a:gd name="connsiteY2" fmla="*/ 2226080 h 3281713"/>
              <a:gd name="connsiteX3" fmla="*/ 4017274 w 9489127"/>
              <a:gd name="connsiteY3" fmla="*/ 1635877 h 3281713"/>
              <a:gd name="connsiteX4" fmla="*/ 4995406 w 9489127"/>
              <a:gd name="connsiteY4" fmla="*/ 1130532 h 3281713"/>
              <a:gd name="connsiteX5" fmla="*/ 6547808 w 9489127"/>
              <a:gd name="connsiteY5" fmla="*/ 775509 h 3281713"/>
              <a:gd name="connsiteX6" fmla="*/ 7838705 w 9489127"/>
              <a:gd name="connsiteY6" fmla="*/ 313460 h 3281713"/>
              <a:gd name="connsiteX7" fmla="*/ 9019458 w 9489127"/>
              <a:gd name="connsiteY7" fmla="*/ 128848 h 3281713"/>
              <a:gd name="connsiteX8" fmla="*/ 9489127 w 9489127"/>
              <a:gd name="connsiteY8" fmla="*/ 0 h 3281713"/>
              <a:gd name="connsiteX0" fmla="*/ 0 w 10220647"/>
              <a:gd name="connsiteY0" fmla="*/ 3497844 h 3497844"/>
              <a:gd name="connsiteX1" fmla="*/ 1560864 w 10220647"/>
              <a:gd name="connsiteY1" fmla="*/ 2867545 h 3497844"/>
              <a:gd name="connsiteX2" fmla="*/ 2286149 w 10220647"/>
              <a:gd name="connsiteY2" fmla="*/ 2442211 h 3497844"/>
              <a:gd name="connsiteX3" fmla="*/ 4017274 w 10220647"/>
              <a:gd name="connsiteY3" fmla="*/ 1852008 h 3497844"/>
              <a:gd name="connsiteX4" fmla="*/ 4995406 w 10220647"/>
              <a:gd name="connsiteY4" fmla="*/ 1346663 h 3497844"/>
              <a:gd name="connsiteX5" fmla="*/ 6547808 w 10220647"/>
              <a:gd name="connsiteY5" fmla="*/ 991640 h 3497844"/>
              <a:gd name="connsiteX6" fmla="*/ 7838705 w 10220647"/>
              <a:gd name="connsiteY6" fmla="*/ 529591 h 3497844"/>
              <a:gd name="connsiteX7" fmla="*/ 9019458 w 10220647"/>
              <a:gd name="connsiteY7" fmla="*/ 344979 h 3497844"/>
              <a:gd name="connsiteX8" fmla="*/ 10220647 w 10220647"/>
              <a:gd name="connsiteY8" fmla="*/ 0 h 3497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647" h="3497844">
                <a:moveTo>
                  <a:pt x="0" y="3497844"/>
                </a:moveTo>
                <a:cubicBezTo>
                  <a:pt x="728662" y="3477206"/>
                  <a:pt x="1179839" y="3043484"/>
                  <a:pt x="1560864" y="2867545"/>
                </a:cubicBezTo>
                <a:cubicBezTo>
                  <a:pt x="1941889" y="2691606"/>
                  <a:pt x="1876747" y="2611467"/>
                  <a:pt x="2286149" y="2442211"/>
                </a:cubicBezTo>
                <a:cubicBezTo>
                  <a:pt x="2695551" y="2272955"/>
                  <a:pt x="3565731" y="2034599"/>
                  <a:pt x="4017274" y="1852008"/>
                </a:cubicBezTo>
                <a:cubicBezTo>
                  <a:pt x="4468817" y="1669417"/>
                  <a:pt x="4573650" y="1490058"/>
                  <a:pt x="4995406" y="1346663"/>
                </a:cubicBezTo>
                <a:cubicBezTo>
                  <a:pt x="5417162" y="1203268"/>
                  <a:pt x="6073925" y="1127819"/>
                  <a:pt x="6547808" y="991640"/>
                </a:cubicBezTo>
                <a:cubicBezTo>
                  <a:pt x="7021691" y="855461"/>
                  <a:pt x="7426763" y="637368"/>
                  <a:pt x="7838705" y="529591"/>
                </a:cubicBezTo>
                <a:cubicBezTo>
                  <a:pt x="8232289" y="468054"/>
                  <a:pt x="8622468" y="433244"/>
                  <a:pt x="9019458" y="344979"/>
                </a:cubicBezTo>
                <a:cubicBezTo>
                  <a:pt x="9416448" y="256714"/>
                  <a:pt x="10022209" y="39687"/>
                  <a:pt x="10220647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1754149" y="5552490"/>
            <a:ext cx="181560" cy="181560"/>
          </a:xfrm>
          <a:prstGeom prst="triangl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9721" y="4670202"/>
            <a:ext cx="2239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邮件</a:t>
            </a:r>
            <a:r>
              <a:rPr lang="en-US" altLang="zh-CN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&amp;</a:t>
            </a:r>
            <a:r>
              <a:rPr lang="zh-CN" altLang="en-US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现场指令</a:t>
            </a:r>
            <a:r>
              <a:rPr lang="en-US" altLang="zh-CN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&amp;</a:t>
            </a:r>
            <a:r>
              <a:rPr lang="zh-CN" altLang="en-US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其他</a:t>
            </a:r>
            <a:r>
              <a:rPr lang="zh-CN" altLang="en-US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指令文件</a:t>
            </a:r>
          </a:p>
        </p:txBody>
      </p:sp>
      <p:sp>
        <p:nvSpPr>
          <p:cNvPr id="12" name="矩形 11"/>
          <p:cNvSpPr/>
          <p:nvPr/>
        </p:nvSpPr>
        <p:spPr>
          <a:xfrm>
            <a:off x="903590" y="726222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签证</a:t>
            </a:r>
            <a:r>
              <a:rPr lang="zh-CN" altLang="en-US" sz="4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的基本流程</a:t>
            </a:r>
            <a:endParaRPr lang="zh-CN" altLang="en-US" sz="4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0C34500-3D22-43F8-AEFB-C12E042ADA15}"/>
              </a:ext>
            </a:extLst>
          </p:cNvPr>
          <p:cNvCxnSpPr/>
          <p:nvPr/>
        </p:nvCxnSpPr>
        <p:spPr>
          <a:xfrm>
            <a:off x="982663" y="1688279"/>
            <a:ext cx="1017587" cy="0"/>
          </a:xfrm>
          <a:prstGeom prst="line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263106" y="3622326"/>
            <a:ext cx="1977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技术核定单</a:t>
            </a:r>
            <a:r>
              <a:rPr lang="en-US" altLang="zh-CN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/</a:t>
            </a:r>
            <a:r>
              <a:rPr lang="zh-CN" altLang="en-US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设计变更联系单</a:t>
            </a:r>
          </a:p>
        </p:txBody>
      </p:sp>
      <p:sp>
        <p:nvSpPr>
          <p:cNvPr id="15" name="等腰三角形 14"/>
          <p:cNvSpPr/>
          <p:nvPr/>
        </p:nvSpPr>
        <p:spPr>
          <a:xfrm>
            <a:off x="4160993" y="4402812"/>
            <a:ext cx="181560" cy="181560"/>
          </a:xfrm>
          <a:prstGeom prst="triangl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17366" y="3116596"/>
            <a:ext cx="1338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变更指令单</a:t>
            </a:r>
          </a:p>
        </p:txBody>
      </p:sp>
      <p:sp>
        <p:nvSpPr>
          <p:cNvPr id="17" name="矩形 16"/>
          <p:cNvSpPr/>
          <p:nvPr/>
        </p:nvSpPr>
        <p:spPr>
          <a:xfrm>
            <a:off x="6971544" y="2525363"/>
            <a:ext cx="20997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核量</a:t>
            </a:r>
            <a:r>
              <a:rPr lang="zh-CN" altLang="en-US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单</a:t>
            </a:r>
            <a:r>
              <a:rPr lang="en-US" altLang="zh-CN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&amp;</a:t>
            </a:r>
            <a:r>
              <a:rPr lang="zh-CN" altLang="en-US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核</a:t>
            </a:r>
            <a:r>
              <a:rPr lang="zh-CN" altLang="en-US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价单</a:t>
            </a:r>
          </a:p>
        </p:txBody>
      </p:sp>
      <p:sp>
        <p:nvSpPr>
          <p:cNvPr id="18" name="矩形 17"/>
          <p:cNvSpPr/>
          <p:nvPr/>
        </p:nvSpPr>
        <p:spPr>
          <a:xfrm>
            <a:off x="10373881" y="2014222"/>
            <a:ext cx="877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签证单</a:t>
            </a:r>
          </a:p>
        </p:txBody>
      </p:sp>
      <p:sp>
        <p:nvSpPr>
          <p:cNvPr id="19" name="等腰三角形 18"/>
          <p:cNvSpPr/>
          <p:nvPr/>
        </p:nvSpPr>
        <p:spPr>
          <a:xfrm>
            <a:off x="6096000" y="3635268"/>
            <a:ext cx="181560" cy="181560"/>
          </a:xfrm>
          <a:prstGeom prst="triangl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8021402" y="3104398"/>
            <a:ext cx="181560" cy="181560"/>
          </a:xfrm>
          <a:prstGeom prst="triangl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0721683" y="2430886"/>
            <a:ext cx="181560" cy="181560"/>
          </a:xfrm>
          <a:prstGeom prst="triangl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6603253" y="5683840"/>
            <a:ext cx="181560" cy="18156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19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1659"/>
            <a:ext cx="12192000" cy="6858000"/>
          </a:xfrm>
          <a:prstGeom prst="rect">
            <a:avLst/>
          </a:prstGeom>
          <a:solidFill>
            <a:srgbClr val="1F4E78">
              <a:alpha val="9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8235051" y="1392793"/>
            <a:ext cx="3631889" cy="83099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l"/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定因：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pPr algn="l"/>
            <a:r>
              <a:rPr lang="zh-CN" altLang="en-US" i="1" dirty="0" smtClean="0"/>
              <a:t>叙述变更签证的事实、依据或理由；</a:t>
            </a:r>
            <a:endParaRPr lang="zh-CN" altLang="en-US" i="1" dirty="0"/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857573" y="2958949"/>
            <a:ext cx="2441694" cy="83099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l"/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定性：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pPr algn="l"/>
            <a:r>
              <a:rPr lang="zh-CN" altLang="en-US" i="1" dirty="0" smtClean="0"/>
              <a:t>界定</a:t>
            </a:r>
            <a:r>
              <a:rPr lang="zh-CN" altLang="en-US" i="1" dirty="0"/>
              <a:t>变更的性质；</a:t>
            </a: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8447204" y="4859975"/>
            <a:ext cx="2852063" cy="83099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l"/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定量：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pPr algn="l"/>
            <a:r>
              <a:rPr lang="zh-CN" altLang="en-US" i="1" dirty="0" smtClean="0"/>
              <a:t>具体</a:t>
            </a:r>
            <a:r>
              <a:rPr lang="zh-CN" altLang="en-US" i="1" dirty="0"/>
              <a:t>多少要表述清楚；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4254548" y="5940447"/>
            <a:ext cx="3832546" cy="79348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ctr"/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定价：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pPr algn="ctr"/>
            <a:r>
              <a:rPr lang="zh-CN" altLang="en-US" i="1" dirty="0" smtClean="0"/>
              <a:t>市场价</a:t>
            </a:r>
            <a:r>
              <a:rPr lang="zh-CN" altLang="en-US" i="1" dirty="0"/>
              <a:t>、定额价、材料价；</a:t>
            </a: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803242" y="3048429"/>
            <a:ext cx="2646878" cy="79348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定费：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r>
              <a:rPr lang="zh-CN" altLang="en-US" i="1" dirty="0" smtClean="0"/>
              <a:t>规</a:t>
            </a:r>
            <a:r>
              <a:rPr lang="zh-CN" altLang="en-US" i="1" dirty="0"/>
              <a:t>费、税金的计算；</a:t>
            </a: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5298" y="1375995"/>
            <a:ext cx="2646878" cy="79348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定时：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r>
              <a:rPr lang="zh-CN" altLang="en-US" i="1" dirty="0" smtClean="0"/>
              <a:t>明确</a:t>
            </a:r>
            <a:r>
              <a:rPr lang="zh-CN" altLang="en-US" i="1" dirty="0"/>
              <a:t>应签证的时限；</a:t>
            </a: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787098" y="4841488"/>
            <a:ext cx="3262432" cy="79348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定人：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r>
              <a:rPr lang="zh-CN" altLang="en-US" i="1" dirty="0" smtClean="0"/>
              <a:t>相关</a:t>
            </a:r>
            <a:r>
              <a:rPr lang="zh-CN" altLang="en-US" i="1" dirty="0"/>
              <a:t>责任方、见证方签章；</a:t>
            </a: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4721862" y="181666"/>
            <a:ext cx="2852063" cy="793487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ctr"/>
            <a:r>
              <a:rPr lang="zh-CN" altLang="en-US" dirty="0">
                <a:latin typeface="造字工房言宋（非商用）常规体" pitchFamily="50" charset="-122"/>
                <a:ea typeface="造字工房言宋（非商用）常规体" pitchFamily="50" charset="-122"/>
              </a:rPr>
              <a:t>定存：</a:t>
            </a:r>
            <a:endParaRPr lang="en-US" altLang="zh-CN" dirty="0">
              <a:latin typeface="造字工房言宋（非商用）常规体" pitchFamily="50" charset="-122"/>
              <a:ea typeface="造字工房言宋（非商用）常规体" pitchFamily="50" charset="-122"/>
            </a:endParaRPr>
          </a:p>
          <a:p>
            <a:pPr algn="ctr"/>
            <a:r>
              <a:rPr lang="zh-CN" altLang="en-US" i="1" dirty="0" smtClean="0"/>
              <a:t>明确</a:t>
            </a:r>
            <a:r>
              <a:rPr lang="zh-CN" altLang="en-US" i="1" dirty="0"/>
              <a:t>签证单留存方式；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239496" y="2823545"/>
            <a:ext cx="3645261" cy="1319336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16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ctr"/>
            <a:r>
              <a:rPr lang="zh-CN" altLang="en-US" sz="2800" dirty="0">
                <a:sym typeface="Arial" panose="020B0604020202020204" pitchFamily="34" charset="0"/>
              </a:rPr>
              <a:t>工程签证的辨识</a:t>
            </a:r>
            <a:r>
              <a:rPr lang="zh-CN" altLang="en-US" sz="2800" dirty="0" smtClean="0">
                <a:sym typeface="Arial" panose="020B0604020202020204" pitchFamily="34" charset="0"/>
              </a:rPr>
              <a:t>链</a:t>
            </a:r>
            <a:endParaRPr lang="en-US" altLang="zh-CN" sz="2800" dirty="0" smtClean="0">
              <a:sym typeface="Arial" panose="020B0604020202020204" pitchFamily="34" charset="0"/>
            </a:endParaRPr>
          </a:p>
          <a:p>
            <a:pPr algn="ctr"/>
            <a:r>
              <a:rPr lang="zh-CN" altLang="en-US" sz="2800" dirty="0" smtClean="0">
                <a:sym typeface="Arial" panose="020B0604020202020204" pitchFamily="34" charset="0"/>
              </a:rPr>
              <a:t>约束</a:t>
            </a:r>
            <a:r>
              <a:rPr lang="zh-CN" altLang="en-US" sz="2800" dirty="0">
                <a:sym typeface="Arial" panose="020B0604020202020204" pitchFamily="34" charset="0"/>
              </a:rPr>
              <a:t>要求</a:t>
            </a:r>
            <a:endParaRPr lang="zh-CN" altLang="en-US" sz="2800" dirty="0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F6EC729D-E72E-4F16-96D3-C5E5BA9592A6}"/>
              </a:ext>
            </a:extLst>
          </p:cNvPr>
          <p:cNvSpPr/>
          <p:nvPr/>
        </p:nvSpPr>
        <p:spPr>
          <a:xfrm>
            <a:off x="4095442" y="1550948"/>
            <a:ext cx="3916444" cy="3916442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F6EC729D-E72E-4F16-96D3-C5E5BA9592A6}"/>
              </a:ext>
            </a:extLst>
          </p:cNvPr>
          <p:cNvSpPr/>
          <p:nvPr/>
        </p:nvSpPr>
        <p:spPr>
          <a:xfrm>
            <a:off x="3776123" y="1221653"/>
            <a:ext cx="4613134" cy="4613132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534110" y="1972605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7647884" y="1705310"/>
            <a:ext cx="257035" cy="295870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904919" y="1705310"/>
            <a:ext cx="379101" cy="0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8156028" y="3381177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583888" y="4915842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042829" y="5656076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410131" y="4901250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872438" y="3381177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538123" y="1922592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042829" y="1350199"/>
            <a:ext cx="127992" cy="127992"/>
          </a:xfrm>
          <a:prstGeom prst="ellipse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8284020" y="3445173"/>
            <a:ext cx="573553" cy="0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3" idx="5"/>
          </p:cNvCxnSpPr>
          <p:nvPr/>
        </p:nvCxnSpPr>
        <p:spPr>
          <a:xfrm>
            <a:off x="7693136" y="5025090"/>
            <a:ext cx="161577" cy="146985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856406" y="5172784"/>
            <a:ext cx="558718" cy="0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106825" y="5780378"/>
            <a:ext cx="0" cy="275774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239496" y="4974373"/>
            <a:ext cx="170636" cy="263859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941196" y="5238232"/>
            <a:ext cx="300548" cy="0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3298885" y="3429000"/>
            <a:ext cx="573553" cy="0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6106825" y="1040374"/>
            <a:ext cx="0" cy="309824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 flipV="1">
            <a:off x="4474127" y="1705310"/>
            <a:ext cx="127992" cy="217282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4056673" y="1705310"/>
            <a:ext cx="417665" cy="0"/>
          </a:xfrm>
          <a:prstGeom prst="line">
            <a:avLst/>
          </a:prstGeom>
          <a:ln>
            <a:solidFill>
              <a:srgbClr val="618C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35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263427F-0929-4030-BF84-7517A347B2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2571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1659"/>
            <a:ext cx="12192000" cy="6858000"/>
          </a:xfrm>
          <a:prstGeom prst="rect">
            <a:avLst/>
          </a:prstGeom>
          <a:solidFill>
            <a:srgbClr val="1F4E78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02809" y="2512328"/>
            <a:ext cx="10586382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具备上述八点辨识因素，才能完成一份完整的</a:t>
            </a: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签证单。</a:t>
            </a:r>
            <a:endParaRPr lang="en-US" altLang="zh-CN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指令</a:t>
            </a:r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单→图纸→工程量计算 →组价文件→确认</a:t>
            </a: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文件，组成</a:t>
            </a:r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一个逻辑性很强的辨识</a:t>
            </a: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链。</a:t>
            </a:r>
            <a:endParaRPr lang="en-US" altLang="zh-CN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但</a:t>
            </a:r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这还不够完整严密，我们还要和材料报验、隐蔽工程报验、竣工图、竣工资料报验所有资料一致、完整，才能算是完整严密的产生经济效益的签证单。</a:t>
            </a:r>
          </a:p>
        </p:txBody>
      </p:sp>
      <p:sp>
        <p:nvSpPr>
          <p:cNvPr id="7" name="平行四边形 6"/>
          <p:cNvSpPr/>
          <p:nvPr/>
        </p:nvSpPr>
        <p:spPr>
          <a:xfrm>
            <a:off x="5816827" y="1764394"/>
            <a:ext cx="258763" cy="300944"/>
          </a:xfrm>
          <a:prstGeom prst="parallelogram">
            <a:avLst>
              <a:gd name="adj" fmla="val 39487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6031139" y="1764394"/>
            <a:ext cx="258763" cy="300944"/>
          </a:xfrm>
          <a:prstGeom prst="parallelogram">
            <a:avLst>
              <a:gd name="adj" fmla="val 39487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5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-1" y="-28575"/>
            <a:ext cx="12192000" cy="6915150"/>
          </a:xfrm>
          <a:prstGeom prst="rect">
            <a:avLst/>
          </a:prstGeom>
          <a:solidFill>
            <a:srgbClr val="1F4E78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897171" y="2677019"/>
            <a:ext cx="742857" cy="1468686"/>
          </a:xfrm>
          <a:prstGeom prst="parallelogram">
            <a:avLst>
              <a:gd name="adj" fmla="val 5789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58698" y="3244334"/>
            <a:ext cx="526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签证是一种补偿的方式，也可以是一种盈利方式。</a:t>
            </a:r>
          </a:p>
        </p:txBody>
      </p:sp>
      <p:sp>
        <p:nvSpPr>
          <p:cNvPr id="3" name="矩形 2"/>
          <p:cNvSpPr/>
          <p:nvPr/>
        </p:nvSpPr>
        <p:spPr>
          <a:xfrm>
            <a:off x="2458698" y="3776373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签证是二</a:t>
            </a:r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次经营的</a:t>
            </a:r>
            <a:r>
              <a:rPr lang="zh-CN" altLang="en-US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一部分。</a:t>
            </a:r>
            <a:endParaRPr lang="zh-CN" altLang="en-US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1516503" y="2677019"/>
            <a:ext cx="742857" cy="1468686"/>
          </a:xfrm>
          <a:prstGeom prst="parallelogram">
            <a:avLst>
              <a:gd name="adj" fmla="val 5789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84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9"/>
            <a:ext cx="12192000" cy="685774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-1" y="-28575"/>
            <a:ext cx="12192000" cy="6915150"/>
          </a:xfrm>
          <a:prstGeom prst="rect">
            <a:avLst/>
          </a:prstGeom>
          <a:solidFill>
            <a:srgbClr val="1F4E78">
              <a:alpha val="9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7018" y="3734209"/>
            <a:ext cx="9417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每一个工程都有其特殊性和闪光点，盈亏往往在于我们能不能抓住她，能不能好好经营她。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046456" y="2560578"/>
            <a:ext cx="8474165" cy="400110"/>
            <a:chOff x="2404269" y="2647043"/>
            <a:chExt cx="8474165" cy="400110"/>
          </a:xfrm>
        </p:grpSpPr>
        <p:sp>
          <p:nvSpPr>
            <p:cNvPr id="3" name="矩形 2"/>
            <p:cNvSpPr/>
            <p:nvPr/>
          </p:nvSpPr>
          <p:spPr>
            <a:xfrm>
              <a:off x="2999354" y="2647043"/>
              <a:ext cx="787908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无所欲则无所求，思路决定出路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，变更签证</a:t>
              </a:r>
              <a:r>
                <a:rPr lang="zh-CN" altLang="en-US" sz="2000" dirty="0">
                  <a:solidFill>
                    <a:schemeClr val="bg1"/>
                  </a:solidFill>
                  <a:latin typeface="等线 Light" panose="02010600030101010101" pitchFamily="2" charset="-122"/>
                  <a:ea typeface="等线 Light" panose="02010600030101010101" pitchFamily="2" charset="-122"/>
                </a:rPr>
                <a:t>是一个团队的经营成果。</a:t>
              </a:r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404269" y="2658836"/>
              <a:ext cx="258763" cy="300944"/>
            </a:xfrm>
            <a:prstGeom prst="parallelogram">
              <a:avLst>
                <a:gd name="adj" fmla="val 39487"/>
              </a:avLst>
            </a:prstGeom>
            <a:solidFill>
              <a:srgbClr val="618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618581" y="2658836"/>
              <a:ext cx="258763" cy="300944"/>
            </a:xfrm>
            <a:prstGeom prst="parallelogram">
              <a:avLst>
                <a:gd name="adj" fmla="val 39487"/>
              </a:avLst>
            </a:prstGeom>
            <a:solidFill>
              <a:srgbClr val="618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607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2301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1F4E79"/>
              </a:gs>
              <a:gs pos="23000">
                <a:srgbClr val="1F4E79"/>
              </a:gs>
              <a:gs pos="43000">
                <a:srgbClr val="1F4E79">
                  <a:alpha val="78000"/>
                </a:srgbClr>
              </a:gs>
              <a:gs pos="100000">
                <a:srgbClr val="1F4E7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5578249" y="2032000"/>
            <a:ext cx="517751" cy="408836"/>
          </a:xfrm>
          <a:prstGeom prst="parallelogram">
            <a:avLst>
              <a:gd name="adj" fmla="val 34489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6096000" y="2032000"/>
            <a:ext cx="517751" cy="408836"/>
          </a:xfrm>
          <a:prstGeom prst="parallelogram">
            <a:avLst>
              <a:gd name="adj" fmla="val 34489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92500" y="3105150"/>
            <a:ext cx="4917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变</a:t>
            </a:r>
            <a:r>
              <a:rPr lang="en-US" altLang="zh-CN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?</a:t>
            </a:r>
            <a:r>
              <a:rPr lang="zh-CN" altLang="en-US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更</a:t>
            </a:r>
            <a:r>
              <a:rPr lang="en-US" altLang="zh-CN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?</a:t>
            </a:r>
            <a:r>
              <a:rPr lang="zh-CN" altLang="en-US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签</a:t>
            </a:r>
            <a:r>
              <a:rPr lang="en-US" altLang="zh-CN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?</a:t>
            </a:r>
            <a:r>
              <a:rPr lang="zh-CN" altLang="en-US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证</a:t>
            </a:r>
            <a:r>
              <a:rPr lang="en-US" altLang="zh-CN" sz="3600" i="1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?</a:t>
            </a:r>
            <a:endParaRPr lang="zh-CN" altLang="en-US" sz="3600" i="1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292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BB3B505-E052-4CC8-BA74-D08E35DB1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4" y="-8811"/>
            <a:ext cx="12188855" cy="68562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7527C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20188" y="2521058"/>
            <a:ext cx="2124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百度综艺简体" panose="02010601030101010101" pitchFamily="2" charset="-122"/>
                <a:ea typeface="百度综艺简体" panose="02010601030101010101" pitchFamily="2" charset="-122"/>
              </a:defRPr>
            </a:lvl1pPr>
          </a:lstStyle>
          <a:p>
            <a:r>
              <a:rPr lang="zh-CN" altLang="en-US" sz="6000" dirty="0" smtClean="0">
                <a:solidFill>
                  <a:schemeClr val="bg1">
                    <a:lumMod val="95000"/>
                  </a:schemeClr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谢 谢</a:t>
            </a:r>
            <a:endParaRPr lang="zh-CN" altLang="en-US" sz="6000" dirty="0">
              <a:solidFill>
                <a:schemeClr val="bg1">
                  <a:lumMod val="95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61463" y="3534994"/>
            <a:ext cx="1831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百度综艺简体" panose="02010601030101010101" pitchFamily="2" charset="-122"/>
                <a:ea typeface="百度综艺简体" panose="02010601030101010101" pitchFamily="2" charset="-122"/>
              </a:defRPr>
            </a:lvl1pPr>
          </a:lstStyle>
          <a:p>
            <a:pPr algn="dist"/>
            <a:r>
              <a:rPr lang="en-US" altLang="zh-CN" sz="1600" dirty="0" smtClean="0">
                <a:latin typeface="造字工房悦黑演示版纤细长体" pitchFamily="50" charset="-122"/>
                <a:ea typeface="造字工房悦黑演示版纤细长体" pitchFamily="50" charset="-122"/>
              </a:rPr>
              <a:t>2018</a:t>
            </a:r>
            <a:r>
              <a:rPr lang="zh-CN" altLang="en-US" sz="1600" dirty="0" smtClean="0">
                <a:latin typeface="造字工房悦黑演示版纤细长体" pitchFamily="50" charset="-122"/>
                <a:ea typeface="造字工房悦黑演示版纤细长体" pitchFamily="50" charset="-122"/>
              </a:rPr>
              <a:t>年</a:t>
            </a:r>
            <a:r>
              <a:rPr lang="en-US" altLang="zh-CN" sz="1600" dirty="0" smtClean="0">
                <a:latin typeface="造字工房悦黑演示版纤细长体" pitchFamily="50" charset="-122"/>
                <a:ea typeface="造字工房悦黑演示版纤细长体" pitchFamily="50" charset="-122"/>
              </a:rPr>
              <a:t>1</a:t>
            </a:r>
            <a:r>
              <a:rPr lang="zh-CN" altLang="en-US" sz="1600" dirty="0" smtClean="0">
                <a:latin typeface="造字工房悦黑演示版纤细长体" pitchFamily="50" charset="-122"/>
                <a:ea typeface="造字工房悦黑演示版纤细长体" pitchFamily="50" charset="-122"/>
              </a:rPr>
              <a:t>月</a:t>
            </a:r>
            <a:r>
              <a:rPr lang="en-US" altLang="zh-CN" sz="1600" dirty="0" smtClean="0">
                <a:latin typeface="造字工房悦黑演示版纤细长体" pitchFamily="50" charset="-122"/>
                <a:ea typeface="造字工房悦黑演示版纤细长体" pitchFamily="50" charset="-122"/>
              </a:rPr>
              <a:t>17</a:t>
            </a:r>
            <a:r>
              <a:rPr lang="zh-CN" altLang="en-US" sz="1600" dirty="0" smtClean="0">
                <a:latin typeface="造字工房悦黑演示版纤细长体" pitchFamily="50" charset="-122"/>
                <a:ea typeface="造字工房悦黑演示版纤细长体" pitchFamily="50" charset="-122"/>
              </a:rPr>
              <a:t>日</a:t>
            </a:r>
            <a:endParaRPr lang="zh-CN" altLang="en-US" sz="1600" dirty="0">
              <a:latin typeface="造字工房悦黑演示版纤细长体" pitchFamily="50" charset="-122"/>
              <a:ea typeface="造字工房悦黑演示版纤细长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0342" y="3086040"/>
            <a:ext cx="4682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百度综艺简体" panose="02010601030101010101" pitchFamily="2" charset="-122"/>
                <a:ea typeface="百度综艺简体" panose="02010601030101010101" pitchFamily="2" charset="-122"/>
              </a:defRPr>
            </a:lvl1pPr>
          </a:lstStyle>
          <a:p>
            <a:pPr algn="dist"/>
            <a:r>
              <a:rPr lang="zh-CN" altLang="en-US" sz="2000" dirty="0" smtClean="0">
                <a:latin typeface="造字工房悦黑演示版纤细长体" pitchFamily="50" charset="-122"/>
                <a:ea typeface="造字工房悦黑演示版纤细长体" pitchFamily="50" charset="-122"/>
              </a:rPr>
              <a:t>愿你我，更上一层楼</a:t>
            </a:r>
            <a:endParaRPr lang="zh-CN" altLang="en-US" sz="2000" dirty="0">
              <a:latin typeface="造字工房悦黑演示版纤细长体" pitchFamily="50" charset="-122"/>
              <a:ea typeface="造字工房悦黑演示版纤细长体" pitchFamily="50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995175" y="3147983"/>
            <a:ext cx="145662" cy="228599"/>
          </a:xfrm>
          <a:prstGeom prst="parallelogram">
            <a:avLst>
              <a:gd name="adj" fmla="val 5247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/>
          <p:nvPr/>
        </p:nvSpPr>
        <p:spPr>
          <a:xfrm>
            <a:off x="1088044" y="3147983"/>
            <a:ext cx="145662" cy="228599"/>
          </a:xfrm>
          <a:prstGeom prst="parallelogram">
            <a:avLst>
              <a:gd name="adj" fmla="val 5247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9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264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PPT</a:t>
            </a:r>
            <a:r>
              <a:rPr lang="zh-CN" altLang="en-US" dirty="0"/>
              <a:t>二号线</a:t>
            </a:r>
          </a:p>
          <a:p>
            <a:r>
              <a:rPr lang="en-US" altLang="zh-CN" dirty="0">
                <a:hlinkClick r:id="rId2"/>
              </a:rPr>
              <a:t>http://ppt799343246.yanj.cn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0762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12192000" cy="5860026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D177C4A-7FD2-472B-8E1D-DC09DD237350}"/>
              </a:ext>
            </a:extLst>
          </p:cNvPr>
          <p:cNvSpPr/>
          <p:nvPr/>
        </p:nvSpPr>
        <p:spPr>
          <a:xfrm>
            <a:off x="874714" y="2084439"/>
            <a:ext cx="5010508" cy="3775587"/>
          </a:xfrm>
          <a:prstGeom prst="rect">
            <a:avLst/>
          </a:prstGeom>
          <a:solidFill>
            <a:srgbClr val="618C32"/>
          </a:solidFill>
          <a:ln>
            <a:noFill/>
          </a:ln>
          <a:effectLst>
            <a:outerShdw blurRad="546100" sx="110000" sy="11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07A7026-B11E-4379-A78F-A59B3E930CCB}"/>
              </a:ext>
            </a:extLst>
          </p:cNvPr>
          <p:cNvSpPr/>
          <p:nvPr/>
        </p:nvSpPr>
        <p:spPr>
          <a:xfrm>
            <a:off x="874713" y="5860026"/>
            <a:ext cx="5010508" cy="673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46100" sx="110000" sy="11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6E04429C-60E3-4EAF-BF15-EA5DA1767BDF}"/>
              </a:ext>
            </a:extLst>
          </p:cNvPr>
          <p:cNvSpPr/>
          <p:nvPr/>
        </p:nvSpPr>
        <p:spPr>
          <a:xfrm>
            <a:off x="1415845" y="5709858"/>
            <a:ext cx="174195" cy="15016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9D859D6-1C8D-45F6-BB71-3787EAEE8ABF}"/>
              </a:ext>
            </a:extLst>
          </p:cNvPr>
          <p:cNvSpPr/>
          <p:nvPr/>
        </p:nvSpPr>
        <p:spPr>
          <a:xfrm>
            <a:off x="6337261" y="2084439"/>
            <a:ext cx="5010508" cy="3775587"/>
          </a:xfrm>
          <a:prstGeom prst="rect">
            <a:avLst/>
          </a:prstGeom>
          <a:solidFill>
            <a:srgbClr val="618C32"/>
          </a:solidFill>
          <a:ln>
            <a:noFill/>
          </a:ln>
          <a:effectLst>
            <a:outerShdw blurRad="546100" sx="110000" sy="11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12A2BEB-F385-4D52-ABBC-6EF6172CFC13}"/>
              </a:ext>
            </a:extLst>
          </p:cNvPr>
          <p:cNvSpPr/>
          <p:nvPr/>
        </p:nvSpPr>
        <p:spPr>
          <a:xfrm>
            <a:off x="6337260" y="5860026"/>
            <a:ext cx="5010508" cy="6735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46100" sx="110000" sy="11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7869807E-1DCD-4CB0-AA50-0221C8DED42B}"/>
              </a:ext>
            </a:extLst>
          </p:cNvPr>
          <p:cNvSpPr/>
          <p:nvPr/>
        </p:nvSpPr>
        <p:spPr>
          <a:xfrm>
            <a:off x="6964118" y="5709858"/>
            <a:ext cx="174195" cy="15016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ADC3FA4-4F9F-4ED8-AD41-0F2E631DD1D8}"/>
              </a:ext>
            </a:extLst>
          </p:cNvPr>
          <p:cNvSpPr/>
          <p:nvPr/>
        </p:nvSpPr>
        <p:spPr>
          <a:xfrm>
            <a:off x="745039" y="581572"/>
            <a:ext cx="24626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变更签证</a:t>
            </a:r>
            <a:endParaRPr lang="zh-CN" altLang="en-US" sz="4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0C34500-3D22-43F8-AEFB-C12E042ADA15}"/>
              </a:ext>
            </a:extLst>
          </p:cNvPr>
          <p:cNvCxnSpPr/>
          <p:nvPr/>
        </p:nvCxnSpPr>
        <p:spPr>
          <a:xfrm>
            <a:off x="874713" y="1534160"/>
            <a:ext cx="101758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67DF442-24F3-4F74-9EF6-E48502D0B63C}"/>
              </a:ext>
            </a:extLst>
          </p:cNvPr>
          <p:cNvSpPr/>
          <p:nvPr/>
        </p:nvSpPr>
        <p:spPr>
          <a:xfrm>
            <a:off x="1161825" y="2826632"/>
            <a:ext cx="4053840" cy="263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承包人应发包人要求完成合同以外的零星项目、非承包人责任事件等工作的，发包人应及时以书面形式向承包人发出指令，并应提供所需的相关资料；承包人在收到指令后，应及时向发包人提出现场签证要求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1825" y="6018647"/>
            <a:ext cx="23423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工程量清单计价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规范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-2013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69106" y="6018647"/>
            <a:ext cx="39052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最高人民法院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-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工程施工合同纠纷法律问题解释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3655" y="2790560"/>
            <a:ext cx="3846974" cy="2270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当事人对工程量有争议的，按照施工过程中形成的签证等书面文件确认。承包人能够证明发包人同意其施工，但未能提供签证文件证明工程量发生的，可以按照当事人提供的其它证据确认实际发生的工程量。</a:t>
            </a:r>
          </a:p>
        </p:txBody>
      </p:sp>
    </p:spTree>
    <p:extLst>
      <p:ext uri="{BB962C8B-B14F-4D97-AF65-F5344CB8AC3E}">
        <p14:creationId xmlns:p14="http://schemas.microsoft.com/office/powerpoint/2010/main" val="122928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447f3f662f343555dd79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340" t="17644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447f3f662f343555dd79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776" t="22468" r="-1" b="-1"/>
          <a:stretch/>
        </p:blipFill>
        <p:spPr bwMode="auto">
          <a:xfrm>
            <a:off x="6322887" y="1815971"/>
            <a:ext cx="4998256" cy="3329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931737" y="1815970"/>
            <a:ext cx="5391150" cy="3329495"/>
          </a:xfrm>
          <a:prstGeom prst="rect">
            <a:avLst/>
          </a:prstGeom>
          <a:solidFill>
            <a:srgbClr val="27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10077" y="2505053"/>
            <a:ext cx="3784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虽然很多法律</a:t>
            </a:r>
            <a:r>
              <a:rPr lang="zh-CN" altLang="en-US" sz="20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的规定，</a:t>
            </a:r>
            <a:endParaRPr lang="zh-CN" altLang="en-US" sz="20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4" name="标题 5"/>
          <p:cNvSpPr txBox="1">
            <a:spLocks noChangeArrowheads="1"/>
          </p:cNvSpPr>
          <p:nvPr/>
        </p:nvSpPr>
        <p:spPr bwMode="auto">
          <a:xfrm>
            <a:off x="1310077" y="4035292"/>
            <a:ext cx="4740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2400" dirty="0" smtClean="0"/>
              <a:t>我们</a:t>
            </a:r>
            <a:r>
              <a:rPr lang="zh-CN" altLang="en-US" sz="2400" dirty="0"/>
              <a:t>寻求变更签证是这样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……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1324631" y="2915619"/>
            <a:ext cx="3416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但在很多人眼里面，</a:t>
            </a:r>
          </a:p>
        </p:txBody>
      </p:sp>
      <p:sp>
        <p:nvSpPr>
          <p:cNvPr id="9" name="平行四边形 8"/>
          <p:cNvSpPr/>
          <p:nvPr/>
        </p:nvSpPr>
        <p:spPr>
          <a:xfrm>
            <a:off x="1444625" y="3843020"/>
            <a:ext cx="258763" cy="142427"/>
          </a:xfrm>
          <a:prstGeom prst="parallelogram">
            <a:avLst>
              <a:gd name="adj" fmla="val 5881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>
            <a:off x="1671512" y="3843020"/>
            <a:ext cx="258763" cy="142427"/>
          </a:xfrm>
          <a:prstGeom prst="parallelogram">
            <a:avLst>
              <a:gd name="adj" fmla="val 5881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72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50"/>
            <a:ext cx="12192000" cy="3759150"/>
          </a:xfrm>
          <a:prstGeom prst="rect">
            <a:avLst/>
          </a:prstGeom>
          <a:solidFill>
            <a:srgbClr val="2752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/>
          </p:cNvPicPr>
          <p:nvPr/>
        </p:nvPicPr>
        <p:blipFill rotWithShape="1"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6618" y="2968831"/>
            <a:ext cx="2736000" cy="2736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/>
          </p:cNvPicPr>
          <p:nvPr/>
        </p:nvPicPr>
        <p:blipFill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000" y="2942632"/>
            <a:ext cx="2736000" cy="2736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382" y="2968831"/>
            <a:ext cx="2736000" cy="2736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916104" y="5708627"/>
            <a:ext cx="2736000" cy="57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5"/>
          <p:cNvSpPr txBox="1">
            <a:spLocks noChangeArrowheads="1"/>
          </p:cNvSpPr>
          <p:nvPr/>
        </p:nvSpPr>
        <p:spPr bwMode="auto">
          <a:xfrm>
            <a:off x="2773395" y="1711848"/>
            <a:ext cx="8997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dirty="0"/>
              <a:t>在很多人眼里面，我们寻求变更签证时遇到的眼神是这样</a:t>
            </a:r>
            <a:r>
              <a:rPr lang="zh-CN" altLang="en-US" dirty="0" smtClean="0"/>
              <a:t>的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483718" y="978846"/>
            <a:ext cx="1352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3200" dirty="0" smtClean="0"/>
              <a:t>当 然</a:t>
            </a:r>
            <a:endParaRPr lang="zh-CN" altLang="en-US" sz="3200" dirty="0"/>
          </a:p>
        </p:txBody>
      </p:sp>
      <p:sp>
        <p:nvSpPr>
          <p:cNvPr id="12" name="平行四边形 11"/>
          <p:cNvSpPr/>
          <p:nvPr/>
        </p:nvSpPr>
        <p:spPr>
          <a:xfrm>
            <a:off x="5615940" y="2491740"/>
            <a:ext cx="106680" cy="106680"/>
          </a:xfrm>
          <a:prstGeom prst="parallelogram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6042660" y="2491740"/>
            <a:ext cx="106680" cy="106680"/>
          </a:xfrm>
          <a:prstGeom prst="parallelogram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6469380" y="2491740"/>
            <a:ext cx="106680" cy="106680"/>
          </a:xfrm>
          <a:prstGeom prst="parallelogram">
            <a:avLst/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33496" y="5811401"/>
            <a:ext cx="2575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F4E78"/>
                </a:solidFill>
                <a:latin typeface="方圆疾风草书" panose="02010601030101010101" pitchFamily="2" charset="-122"/>
                <a:ea typeface="方圆疾风草书" panose="02010601030101010101" pitchFamily="2" charset="-122"/>
              </a:rPr>
              <a:t>什么？你们要签证？</a:t>
            </a:r>
          </a:p>
        </p:txBody>
      </p:sp>
      <p:sp>
        <p:nvSpPr>
          <p:cNvPr id="17" name="等腰三角形 16"/>
          <p:cNvSpPr/>
          <p:nvPr/>
        </p:nvSpPr>
        <p:spPr>
          <a:xfrm>
            <a:off x="1146805" y="5564245"/>
            <a:ext cx="168602" cy="145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28451" y="5678632"/>
            <a:ext cx="2736000" cy="57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808310" y="5765359"/>
            <a:ext cx="2575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1F4E78"/>
                </a:solidFill>
                <a:latin typeface="方圆疾风草书" panose="02010601030101010101" pitchFamily="2" charset="-122"/>
                <a:ea typeface="方圆疾风草书" panose="02010601030101010101" pitchFamily="2" charset="-122"/>
              </a:rPr>
              <a:t>恩？怎么又要签证</a:t>
            </a:r>
            <a:r>
              <a:rPr lang="zh-CN" altLang="en-US" dirty="0">
                <a:solidFill>
                  <a:srgbClr val="1F4E78"/>
                </a:solidFill>
                <a:latin typeface="方圆疾风草书" panose="02010601030101010101" pitchFamily="2" charset="-122"/>
                <a:ea typeface="方圆疾风草书" panose="02010601030101010101" pitchFamily="2" charset="-122"/>
              </a:rPr>
              <a:t>？</a:t>
            </a:r>
          </a:p>
        </p:txBody>
      </p:sp>
      <p:sp>
        <p:nvSpPr>
          <p:cNvPr id="20" name="等腰三角形 19"/>
          <p:cNvSpPr/>
          <p:nvPr/>
        </p:nvSpPr>
        <p:spPr>
          <a:xfrm>
            <a:off x="4902084" y="5533283"/>
            <a:ext cx="168602" cy="145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539896" y="5678632"/>
            <a:ext cx="2736000" cy="5735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646854" y="5765359"/>
            <a:ext cx="273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1F4E78"/>
                </a:solidFill>
                <a:latin typeface="方圆疾风草书" panose="02010601030101010101" pitchFamily="2" charset="-122"/>
                <a:ea typeface="方圆疾风草书" panose="02010601030101010101" pitchFamily="2" charset="-122"/>
              </a:rPr>
              <a:t>签证？不是免费做吗？</a:t>
            </a:r>
            <a:endParaRPr lang="zh-CN" altLang="en-US" dirty="0">
              <a:solidFill>
                <a:srgbClr val="1F4E78"/>
              </a:solidFill>
              <a:latin typeface="方圆疾风草书" panose="02010601030101010101" pitchFamily="2" charset="-122"/>
              <a:ea typeface="方圆疾风草书" panose="02010601030101010101" pitchFamily="2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8713529" y="5545193"/>
            <a:ext cx="168602" cy="145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01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32656"/>
          <a:stretch/>
        </p:blipFill>
        <p:spPr>
          <a:xfrm>
            <a:off x="1" y="0"/>
            <a:ext cx="8210550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11419" y="5749460"/>
            <a:ext cx="139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低价中标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-31991" y="0"/>
            <a:ext cx="8242541" cy="6858000"/>
          </a:xfrm>
          <a:prstGeom prst="rect">
            <a:avLst/>
          </a:prstGeom>
          <a:solidFill>
            <a:srgbClr val="27527C">
              <a:alpha val="9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5"/>
          <p:cNvSpPr txBox="1">
            <a:spLocks noChangeArrowheads="1"/>
          </p:cNvSpPr>
          <p:nvPr/>
        </p:nvSpPr>
        <p:spPr bwMode="auto">
          <a:xfrm>
            <a:off x="893792" y="2002037"/>
            <a:ext cx="40618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但是不管你怎么看</a:t>
            </a:r>
            <a:r>
              <a:rPr lang="zh-CN" altLang="en-US" sz="20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，</a:t>
            </a:r>
            <a:endParaRPr lang="en-US" altLang="zh-CN" sz="2000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500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“变更签证”</a:t>
            </a:r>
            <a:r>
              <a:rPr lang="zh-CN" altLang="en-US" sz="16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作为解决现阶段经营大环境难题的重要</a:t>
            </a:r>
            <a:r>
              <a:rPr lang="zh-CN" altLang="en-US" sz="16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手段</a:t>
            </a:r>
            <a:endParaRPr lang="en-US" altLang="zh-CN" sz="1600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500" dirty="0" smtClean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4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你，都</a:t>
            </a:r>
            <a:r>
              <a:rPr lang="zh-CN" altLang="en-US" sz="2000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无法</a:t>
            </a:r>
            <a:r>
              <a:rPr lang="zh-CN" altLang="en-US" sz="20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忽视</a:t>
            </a:r>
            <a:r>
              <a:rPr lang="en-US" altLang="zh-CN" sz="20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……</a:t>
            </a:r>
            <a:endParaRPr lang="zh-CN" altLang="en-US" sz="20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2650" y="5472440"/>
            <a:ext cx="52133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备注：法律对低价中标已调整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70C34500-3D22-43F8-AEFB-C12E042ADA15}"/>
              </a:ext>
            </a:extLst>
          </p:cNvPr>
          <p:cNvCxnSpPr/>
          <p:nvPr/>
        </p:nvCxnSpPr>
        <p:spPr>
          <a:xfrm>
            <a:off x="1010670" y="1339144"/>
            <a:ext cx="1017587" cy="0"/>
          </a:xfrm>
          <a:prstGeom prst="line">
            <a:avLst/>
          </a:prstGeom>
          <a:ln w="571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B19CEFA-DD8B-432D-9081-69C96B73108E}"/>
              </a:ext>
            </a:extLst>
          </p:cNvPr>
          <p:cNvSpPr/>
          <p:nvPr/>
        </p:nvSpPr>
        <p:spPr>
          <a:xfrm>
            <a:off x="5210629" y="1150736"/>
            <a:ext cx="5413828" cy="45530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9017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143747780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3416" y="1620447"/>
            <a:ext cx="4716907" cy="361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5695950" y="2336800"/>
            <a:ext cx="4393064" cy="0"/>
          </a:xfrm>
          <a:prstGeom prst="line">
            <a:avLst/>
          </a:prstGeom>
          <a:ln>
            <a:solidFill>
              <a:srgbClr val="2752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5633940" y="196746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27527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理想价</a:t>
            </a:r>
            <a:endParaRPr lang="zh-CN" altLang="en-US" b="1" dirty="0">
              <a:solidFill>
                <a:srgbClr val="27527C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888864" y="4762646"/>
            <a:ext cx="1200150" cy="0"/>
          </a:xfrm>
          <a:prstGeom prst="line">
            <a:avLst/>
          </a:prstGeom>
          <a:ln>
            <a:solidFill>
              <a:srgbClr val="2752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8826854" y="439331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27527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中标</a:t>
            </a:r>
            <a:r>
              <a:rPr lang="zh-CN" altLang="en-US" b="1" dirty="0" smtClean="0">
                <a:solidFill>
                  <a:srgbClr val="27527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价</a:t>
            </a:r>
            <a:endParaRPr lang="zh-CN" altLang="en-US" b="1" dirty="0">
              <a:solidFill>
                <a:srgbClr val="27527C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V="1">
            <a:off x="9884229" y="2336800"/>
            <a:ext cx="0" cy="2425846"/>
          </a:xfrm>
          <a:prstGeom prst="straightConnector1">
            <a:avLst/>
          </a:prstGeom>
          <a:ln>
            <a:solidFill>
              <a:srgbClr val="27527C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等腰三角形 32"/>
          <p:cNvSpPr/>
          <p:nvPr/>
        </p:nvSpPr>
        <p:spPr>
          <a:xfrm>
            <a:off x="6032500" y="2273301"/>
            <a:ext cx="127000" cy="127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9201936" y="4699146"/>
            <a:ext cx="127000" cy="127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6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5" y="0"/>
            <a:ext cx="1218573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4E78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5"/>
          <p:cNvSpPr txBox="1">
            <a:spLocks noChangeArrowheads="1"/>
          </p:cNvSpPr>
          <p:nvPr/>
        </p:nvSpPr>
        <p:spPr bwMode="auto">
          <a:xfrm>
            <a:off x="2855977" y="2905780"/>
            <a:ext cx="6480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dist"/>
            <a:r>
              <a:rPr lang="zh-CN" altLang="en-US" sz="2400" dirty="0" smtClean="0"/>
              <a:t>无所欲则无所求</a:t>
            </a:r>
            <a:endParaRPr lang="zh-CN" altLang="en-US" sz="2400" dirty="0"/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3555207" y="3062629"/>
            <a:ext cx="4763" cy="14796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4593432" y="3062629"/>
            <a:ext cx="4763" cy="14796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633225" y="3062629"/>
            <a:ext cx="4763" cy="14796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668255" y="3062629"/>
            <a:ext cx="4763" cy="14796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695328" y="3062629"/>
            <a:ext cx="4763" cy="14796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8715952" y="3062629"/>
            <a:ext cx="4763" cy="147966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标题 5"/>
          <p:cNvSpPr txBox="1">
            <a:spLocks noChangeArrowheads="1"/>
          </p:cNvSpPr>
          <p:nvPr/>
        </p:nvSpPr>
        <p:spPr bwMode="auto">
          <a:xfrm>
            <a:off x="4279965" y="6273225"/>
            <a:ext cx="36320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ctr"/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</a:rPr>
              <a:t>推荐书籍：稻</a:t>
            </a:r>
            <a:r>
              <a:rPr lang="zh-CN" altLang="en-US" sz="1100" dirty="0">
                <a:solidFill>
                  <a:schemeClr val="bg1">
                    <a:lumMod val="85000"/>
                  </a:schemeClr>
                </a:solidFill>
              </a:rPr>
              <a:t>盛和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</a:rPr>
              <a:t>夫丨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</a:rPr>
              <a:t>《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</a:rPr>
              <a:t>燃烧的斗魂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</a:rPr>
              <a:t>》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91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6784" b="2652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-38100"/>
            <a:ext cx="12192000" cy="6896100"/>
          </a:xfrm>
          <a:prstGeom prst="rect">
            <a:avLst/>
          </a:prstGeom>
          <a:solidFill>
            <a:srgbClr val="1F4E78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73489" y="3600024"/>
            <a:ext cx="8321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 algn="ctr"/>
            <a:r>
              <a:rPr lang="zh-CN" altLang="en-US" dirty="0" smtClean="0"/>
              <a:t>我们很想努力的去做好，但在</a:t>
            </a:r>
            <a:r>
              <a:rPr lang="zh-CN" altLang="en-US" dirty="0"/>
              <a:t>现实工作中仍有障碍</a:t>
            </a:r>
          </a:p>
        </p:txBody>
      </p:sp>
      <p:sp>
        <p:nvSpPr>
          <p:cNvPr id="5" name="矩形 4"/>
          <p:cNvSpPr/>
          <p:nvPr/>
        </p:nvSpPr>
        <p:spPr>
          <a:xfrm>
            <a:off x="5524841" y="2027386"/>
            <a:ext cx="1218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虽 然</a:t>
            </a:r>
            <a:endParaRPr lang="zh-CN" altLang="en-US" sz="3200" dirty="0">
              <a:solidFill>
                <a:schemeClr val="bg1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5840639" y="3062175"/>
            <a:ext cx="258763" cy="222596"/>
          </a:xfrm>
          <a:prstGeom prst="parallelogram">
            <a:avLst>
              <a:gd name="adj" fmla="val 5881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6019233" y="3062175"/>
            <a:ext cx="258763" cy="222596"/>
          </a:xfrm>
          <a:prstGeom prst="parallelogram">
            <a:avLst>
              <a:gd name="adj" fmla="val 58812"/>
            </a:avLst>
          </a:prstGeom>
          <a:solidFill>
            <a:srgbClr val="618C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0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4D9FE92-6ACF-49FC-B424-AF2B5CA28731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F4E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2663" y="741157"/>
            <a:ext cx="4770097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400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2400" dirty="0"/>
              <a:t>工程签证实践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pPr algn="l"/>
            <a:r>
              <a:rPr lang="zh-CN" altLang="en-US" sz="2400" dirty="0" smtClean="0"/>
              <a:t>亟待</a:t>
            </a:r>
            <a:r>
              <a:rPr lang="zh-CN" altLang="en-US" sz="2400" dirty="0"/>
              <a:t>解决的难题是什么？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8250" y="2795814"/>
            <a:ext cx="2627086" cy="1814287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82663" y="3429000"/>
            <a:ext cx="3310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内部沟通断层</a:t>
            </a:r>
          </a:p>
        </p:txBody>
      </p:sp>
      <p:sp>
        <p:nvSpPr>
          <p:cNvPr id="31" name="矩形 30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1238250" y="5734050"/>
            <a:ext cx="3543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269163" y="5734050"/>
            <a:ext cx="3543300" cy="0"/>
          </a:xfrm>
          <a:prstGeom prst="line">
            <a:avLst/>
          </a:prstGeom>
          <a:ln>
            <a:solidFill>
              <a:srgbClr val="1F4E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98266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01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0210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02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021553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03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540998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04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60444" y="1663189"/>
            <a:ext cx="6851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618C3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05</a:t>
            </a:r>
            <a:endParaRPr lang="zh-CN" altLang="en-US" sz="2400" dirty="0">
              <a:solidFill>
                <a:srgbClr val="618C32"/>
              </a:solidFill>
              <a:latin typeface="方正粗倩简体" panose="03000509000000000000" pitchFamily="65" charset="-122"/>
              <a:ea typeface="方正粗倩简体" panose="03000509000000000000" pitchFamily="65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475020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2034514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2541762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01256" y="1810256"/>
            <a:ext cx="54174" cy="1992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7152180" y="2733773"/>
            <a:ext cx="4666161" cy="881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/>
                </a:solidFill>
              </a:rPr>
              <a:t>为赶工期，无</a:t>
            </a:r>
            <a:r>
              <a:rPr lang="zh-CN" altLang="en-US" sz="1800" dirty="0">
                <a:solidFill>
                  <a:schemeClr val="tx1"/>
                </a:solidFill>
              </a:rPr>
              <a:t>指令无凭证先施工</a:t>
            </a:r>
            <a:r>
              <a:rPr lang="zh-CN" altLang="en-US" sz="1800" dirty="0" smtClean="0">
                <a:solidFill>
                  <a:schemeClr val="tx1"/>
                </a:solidFill>
              </a:rPr>
              <a:t>，后期签证事实无人认可。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152181" y="3795330"/>
            <a:ext cx="4449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>
                <a:solidFill>
                  <a:schemeClr val="tx1"/>
                </a:solidFill>
              </a:rPr>
              <a:t>工程师提</a:t>
            </a:r>
            <a:r>
              <a:rPr lang="zh-CN" altLang="en-US" sz="1800" dirty="0" smtClean="0">
                <a:solidFill>
                  <a:schemeClr val="tx1"/>
                </a:solidFill>
              </a:rPr>
              <a:t>量保守，商务放量过大。</a:t>
            </a:r>
            <a:r>
              <a:rPr lang="zh-CN" altLang="en-US" sz="1800" dirty="0">
                <a:solidFill>
                  <a:schemeClr val="tx1"/>
                </a:solidFill>
              </a:rPr>
              <a:t>工程量前后矛盾，无法解释。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152180" y="5058506"/>
            <a:ext cx="4805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等线 Light" panose="02010600030101010101" pitchFamily="2" charset="-122"/>
                <a:ea typeface="等线 Light" panose="02010600030101010101" pitchFamily="2" charset="-122"/>
              </a:defRPr>
            </a:lvl1pPr>
          </a:lstStyle>
          <a:p>
            <a:r>
              <a:rPr lang="zh-CN" altLang="en-US" sz="1800" dirty="0" smtClean="0">
                <a:solidFill>
                  <a:schemeClr val="tx1"/>
                </a:solidFill>
              </a:rPr>
              <a:t>沟通能解决很多问题！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4233</TotalTime>
  <Words>1396</Words>
  <Application>Microsoft Office PowerPoint</Application>
  <PresentationFormat>宽屏</PresentationFormat>
  <Paragraphs>141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等线</vt:lpstr>
      <vt:lpstr>等线 Light</vt:lpstr>
      <vt:lpstr>方圆疾风草书</vt:lpstr>
      <vt:lpstr>方正粗黑宋简体</vt:lpstr>
      <vt:lpstr>方正粗倩简体</vt:lpstr>
      <vt:lpstr>宋体</vt:lpstr>
      <vt:lpstr>微软雅黑</vt:lpstr>
      <vt:lpstr>微软雅黑 Light</vt:lpstr>
      <vt:lpstr>造字工房言宋（非商用）常规体</vt:lpstr>
      <vt:lpstr>造字工房悦黑演示版纤细长体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张宇;PPT二号线</dc:creator>
  <cp:keywords>www.51pptmoban.com</cp:keywords>
  <cp:lastModifiedBy>YANGS</cp:lastModifiedBy>
  <cp:revision>184</cp:revision>
  <dcterms:created xsi:type="dcterms:W3CDTF">2017-12-16T15:15:30Z</dcterms:created>
  <dcterms:modified xsi:type="dcterms:W3CDTF">2018-02-06T14:37:10Z</dcterms:modified>
</cp:coreProperties>
</file>