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0" r:id="rId2"/>
    <p:sldId id="261" r:id="rId3"/>
    <p:sldId id="271" r:id="rId4"/>
    <p:sldId id="264" r:id="rId5"/>
    <p:sldId id="272" r:id="rId6"/>
    <p:sldId id="273" r:id="rId7"/>
    <p:sldId id="267" r:id="rId8"/>
    <p:sldId id="274" r:id="rId9"/>
    <p:sldId id="275" r:id="rId10"/>
    <p:sldId id="276" r:id="rId11"/>
    <p:sldId id="268" r:id="rId12"/>
    <p:sldId id="277" r:id="rId13"/>
    <p:sldId id="279" r:id="rId14"/>
    <p:sldId id="278" r:id="rId15"/>
    <p:sldId id="269" r:id="rId16"/>
    <p:sldId id="283" r:id="rId17"/>
    <p:sldId id="280" r:id="rId18"/>
    <p:sldId id="282" r:id="rId19"/>
    <p:sldId id="284" r:id="rId20"/>
    <p:sldId id="292" r:id="rId21"/>
    <p:sldId id="285" r:id="rId22"/>
    <p:sldId id="287" r:id="rId23"/>
    <p:sldId id="288" r:id="rId24"/>
    <p:sldId id="289" r:id="rId25"/>
    <p:sldId id="290" r:id="rId26"/>
    <p:sldId id="291" r:id="rId27"/>
    <p:sldId id="29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0F14"/>
    <a:srgbClr val="F4C366"/>
    <a:srgbClr val="2C1C32"/>
    <a:srgbClr val="104260"/>
    <a:srgbClr val="21262C"/>
    <a:srgbClr val="6A242F"/>
    <a:srgbClr val="7F1A09"/>
    <a:srgbClr val="A9C2C4"/>
    <a:srgbClr val="91A4B0"/>
    <a:srgbClr val="8A6C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690-47C6-B9BC-3163ED42FB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79789264"/>
        <c:axId val="-1479803952"/>
      </c:barChart>
      <c:catAx>
        <c:axId val="-1479789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79803952"/>
        <c:crosses val="autoZero"/>
        <c:auto val="1"/>
        <c:lblAlgn val="ctr"/>
        <c:lblOffset val="100"/>
        <c:noMultiLvlLbl val="0"/>
      </c:catAx>
      <c:valAx>
        <c:axId val="-1479803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4797892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F7CBB-4DA8-41EE-BBB6-35B3F53BCFB2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9542E-7B80-42EC-AF7B-77C2EA137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74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73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47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320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072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2437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671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4158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1222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976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25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3134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8331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0970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660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4385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3846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509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40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6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079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450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848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201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016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542E-7B80-42EC-AF7B-77C2EA1370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151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78EAFD7F-F891-49BE-83BA-DDBDF00F1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p14="http://schemas.microsoft.com/office/powerpoint/2010/main" xmlns:a16="http://schemas.microsoft.com/office/drawing/2014/main" id="{7BBAC54A-DA2F-496C-A211-24460DF0F9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9614662C-B42F-4900-9B35-83137B026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0A350CE0-6D19-4A7E-A5A8-0C50B797E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D5423487-A526-44CA-AC2B-361F2AF37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107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DCB04B13-DAB5-4AC0-86E2-EAEA15098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122FAEDC-FD4F-4A79-A498-C8D97F61E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09559F11-9E52-40E4-AF8E-3DEC6AD3A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D3C9ADC4-AAA1-4C8A-8BEA-7ED9EAAFB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05152CDD-1454-4CBB-8C0B-C76339110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440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59D8B538-9459-4ED6-B7E8-B84B36DEF1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607D5B51-C89B-4D57-9734-66DC4C5A27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7A1D674C-4285-4053-AF31-E95759AEE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47D14388-5188-4193-8749-3FA9DEB31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8E16FA74-7970-4C48-A0B0-FC4F70D52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3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0A9F0D1A-5549-4164-A147-6518291E3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3547A5A4-7F90-464C-8514-FD86DDBC2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DE53FFDC-D12B-4013-B8DA-DFD9B2DC1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40D8A844-0297-4FEF-ABAC-E6EAEBDB0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2C22036F-1072-4C1B-8E2B-E90F685D6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311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07511BD3-F829-4A72-85A2-22273E9B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F1A2E8C6-6B4B-4C5E-9EE6-23EC523A2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A650FB9C-7502-43A5-9EB9-6B637A198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0F496012-6B09-44E7-B4AD-56BEF3BAF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7C457E9F-825E-425B-BFD3-126737636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945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05EF16BA-F041-4966-B3F8-23E3A878A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DA585BF4-86E2-4202-95AD-068291027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437D1100-8A64-4C67-862A-07AA400DE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D5648FC2-A0A3-492D-A781-75DF06B87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C48ED1CC-0E82-4C30-9ED1-8F2439FC1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p14="http://schemas.microsoft.com/office/powerpoint/2010/main" xmlns:a16="http://schemas.microsoft.com/office/drawing/2014/main" id="{CC4BA721-645C-4BE5-AA39-EAE316423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84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2F2C4ABB-81C5-49EA-9D69-20FC631DA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E1B32228-449D-44E8-8D9A-43ED8E257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AECA6264-47AE-46C8-BE7F-6D7994C914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FA88C2CB-B6D9-4DC0-97C9-B2EB7E04F0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249CC2D4-730C-456B-8307-B6F23D0DBF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p14="http://schemas.microsoft.com/office/powerpoint/2010/main" xmlns:a16="http://schemas.microsoft.com/office/drawing/2014/main" id="{380BC62C-9C0B-4511-98A6-5B78B51F7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p14="http://schemas.microsoft.com/office/powerpoint/2010/main" xmlns:a16="http://schemas.microsoft.com/office/drawing/2014/main" id="{81EF0112-E2A2-4C85-9CD7-F11B68769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p14="http://schemas.microsoft.com/office/powerpoint/2010/main" xmlns:a16="http://schemas.microsoft.com/office/drawing/2014/main" id="{796D12C1-21A4-48FD-9675-165415CEC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43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6CAD118F-6AB0-4AB5-B02F-CB4DBF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1FE059A5-235E-4F48-BD36-78840FCCD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59CC4136-5438-4A86-B635-0C1BF5E33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F999A008-9ECB-48E9-BED8-D74FC5FA2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163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p14="http://schemas.microsoft.com/office/powerpoint/2010/main" xmlns:a16="http://schemas.microsoft.com/office/drawing/2014/main" id="{A4089EDE-0D56-4633-8D26-4155DCE46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161FE0F1-ED82-404B-98F1-E8515427E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0AF11220-B689-46D0-B3B4-287C6B086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89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41723B77-8AEC-4B27-9E01-D33A12AFA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EC927C44-5088-4417-A026-63E540C7F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42DF167F-B78F-41A0-B82A-7CEA892317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5F5B8A9C-DFC7-48E1-B623-56B5D8C09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C9F1131E-FBD2-4748-975A-147D3BD0C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p14="http://schemas.microsoft.com/office/powerpoint/2010/main" xmlns:a16="http://schemas.microsoft.com/office/drawing/2014/main" id="{42879767-184E-43C9-8A87-1A1CE2688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700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80DF8002-5626-41C1-A097-3B29EF8FE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164604FD-5468-48C9-887F-B081FFFF8C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A6EAA8C1-D88F-43B3-8C0D-3DD576EF7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B6A3C1E7-B0F3-4429-9293-7994D7BE7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70B50804-0FAE-418B-ACA8-9691D6AC1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p14="http://schemas.microsoft.com/office/powerpoint/2010/main" xmlns:a16="http://schemas.microsoft.com/office/drawing/2014/main" id="{C691F9FF-9D1C-4859-8466-EF380821F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573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p14="http://schemas.microsoft.com/office/powerpoint/2010/main" xmlns:a16="http://schemas.microsoft.com/office/drawing/2014/main" id="{8344D01E-126F-4DD3-A540-2C7B5D725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0191B24B-ECC8-448F-933E-46C950243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31E935FE-FCD8-42F1-AF63-5DCE0BACA3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2AD9A-3182-4B25-A607-329E35A72297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FAB6CFAC-0E38-49B3-88A7-3B2F5AA692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2ADC4B22-2941-4A43-B9AF-03B7216724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81D21-C0DF-40F0-AB04-63DAF1B4F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19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828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p14="http://schemas.microsoft.com/office/powerpoint/2010/main" xmlns:a16="http://schemas.microsoft.com/office/drawing/2014/main" id="{D10FE4DF-6C0E-4768-BAB1-972AE377C6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chemeClr val="bg2">
                  <a:lumMod val="100000"/>
                </a:schemeClr>
              </a:gs>
              <a:gs pos="75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p14="http://schemas.microsoft.com/office/powerpoint/2010/main" xmlns:a16="http://schemas.microsoft.com/office/drawing/2014/main" id="{D9C7A88B-C4FC-496C-893D-CFCBCAAC835F}"/>
              </a:ext>
            </a:extLst>
          </p:cNvPr>
          <p:cNvSpPr txBox="1"/>
          <p:nvPr/>
        </p:nvSpPr>
        <p:spPr>
          <a:xfrm>
            <a:off x="3512601" y="853440"/>
            <a:ext cx="51667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最美不过中国风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p14="http://schemas.microsoft.com/office/powerpoint/2010/main" xmlns:a16="http://schemas.microsoft.com/office/drawing/2014/main" id="{F5477028-946A-4E16-AAFA-EC0D6918F841}"/>
              </a:ext>
            </a:extLst>
          </p:cNvPr>
          <p:cNvSpPr txBox="1"/>
          <p:nvPr/>
        </p:nvSpPr>
        <p:spPr>
          <a:xfrm>
            <a:off x="5311170" y="189992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文悦古典明朝体 (非商业使用) W5" pitchFamily="50" charset="-122"/>
                <a:ea typeface="文悦古典明朝体 (非商业使用) W5" pitchFamily="50" charset="-122"/>
              </a:rPr>
              <a:t>【</a:t>
            </a: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二零一八</a:t>
            </a:r>
            <a:r>
              <a:rPr lang="en-US" altLang="zh-CN" dirty="0">
                <a:latin typeface="文悦古典明朝体 (非商业使用) W5" pitchFamily="50" charset="-122"/>
                <a:ea typeface="文悦古典明朝体 (非商业使用) W5" pitchFamily="50" charset="-122"/>
              </a:rPr>
              <a:t>】</a:t>
            </a:r>
            <a:endParaRPr lang="zh-CN" altLang="en-US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625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F5FA5E8-5EA2-472F-9625-F79EDC0659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403" y="484299"/>
            <a:ext cx="3926268" cy="5889402"/>
          </a:xfrm>
          <a:prstGeom prst="rect">
            <a:avLst/>
          </a:prstGeom>
          <a:solidFill>
            <a:srgbClr val="909090"/>
          </a:solidFill>
        </p:spPr>
      </p:pic>
      <p:sp>
        <p:nvSpPr>
          <p:cNvPr id="8" name="矩形: 圆角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46F1586-94D8-47B4-B2EC-70C165831073}"/>
              </a:ext>
            </a:extLst>
          </p:cNvPr>
          <p:cNvSpPr/>
          <p:nvPr/>
        </p:nvSpPr>
        <p:spPr>
          <a:xfrm>
            <a:off x="763474" y="484299"/>
            <a:ext cx="289838" cy="568960"/>
          </a:xfrm>
          <a:prstGeom prst="roundRect">
            <a:avLst/>
          </a:prstGeom>
          <a:solidFill>
            <a:srgbClr val="7F1A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31633C2-6B27-4EC5-AB7D-23ED923AB9E1}"/>
              </a:ext>
            </a:extLst>
          </p:cNvPr>
          <p:cNvSpPr txBox="1"/>
          <p:nvPr/>
        </p:nvSpPr>
        <p:spPr>
          <a:xfrm>
            <a:off x="701919" y="768779"/>
            <a:ext cx="615553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请输入标题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F996471-B63D-4E2F-9D08-D942E9DA5CDE}"/>
              </a:ext>
            </a:extLst>
          </p:cNvPr>
          <p:cNvCxnSpPr/>
          <p:nvPr/>
        </p:nvCxnSpPr>
        <p:spPr>
          <a:xfrm>
            <a:off x="1656080" y="689190"/>
            <a:ext cx="0" cy="547962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86976A4-CD6A-4E0F-A5F2-AC031679694A}"/>
              </a:ext>
            </a:extLst>
          </p:cNvPr>
          <p:cNvSpPr txBox="1"/>
          <p:nvPr/>
        </p:nvSpPr>
        <p:spPr>
          <a:xfrm>
            <a:off x="5073871" y="484299"/>
            <a:ext cx="904863" cy="58894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撑着油纸伞，独自彷徨在悠长，悠长又寂寥的雨巷，我希望逢着一个丁香一样的结着愁怨的姑娘。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22A2332-944A-47E0-8753-C52D62C163ED}"/>
              </a:ext>
            </a:extLst>
          </p:cNvPr>
          <p:cNvSpPr txBox="1"/>
          <p:nvPr/>
        </p:nvSpPr>
        <p:spPr>
          <a:xfrm>
            <a:off x="3355429" y="484299"/>
            <a:ext cx="904863" cy="58894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她是有丁香一样的颜色，丁香一样的芬芳，丁香一样的忧愁，在雨中哀怨，哀怨又彷徨。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C5FD81-27C4-403F-8ADC-B83E203AF7FC}"/>
              </a:ext>
            </a:extLst>
          </p:cNvPr>
          <p:cNvSpPr/>
          <p:nvPr/>
        </p:nvSpPr>
        <p:spPr>
          <a:xfrm>
            <a:off x="2333297" y="-10510"/>
            <a:ext cx="5255172" cy="6873765"/>
          </a:xfrm>
          <a:custGeom>
            <a:avLst/>
            <a:gdLst>
              <a:gd name="connsiteX0" fmla="*/ 0 w 5255172"/>
              <a:gd name="connsiteY0" fmla="*/ 6873765 h 6873765"/>
              <a:gd name="connsiteX1" fmla="*/ 609600 w 5255172"/>
              <a:gd name="connsiteY1" fmla="*/ 5108027 h 6873765"/>
              <a:gd name="connsiteX2" fmla="*/ 2144110 w 5255172"/>
              <a:gd name="connsiteY2" fmla="*/ 3941379 h 6873765"/>
              <a:gd name="connsiteX3" fmla="*/ 2890344 w 5255172"/>
              <a:gd name="connsiteY3" fmla="*/ 2144110 h 6873765"/>
              <a:gd name="connsiteX4" fmla="*/ 4540469 w 5255172"/>
              <a:gd name="connsiteY4" fmla="*/ 977462 h 6873765"/>
              <a:gd name="connsiteX5" fmla="*/ 5255172 w 5255172"/>
              <a:gd name="connsiteY5" fmla="*/ 0 h 687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5172" h="6873765">
                <a:moveTo>
                  <a:pt x="0" y="6873765"/>
                </a:moveTo>
                <a:cubicBezTo>
                  <a:pt x="126124" y="6235261"/>
                  <a:pt x="252248" y="5596758"/>
                  <a:pt x="609600" y="5108027"/>
                </a:cubicBezTo>
                <a:cubicBezTo>
                  <a:pt x="966952" y="4619296"/>
                  <a:pt x="1763986" y="4435365"/>
                  <a:pt x="2144110" y="3941379"/>
                </a:cubicBezTo>
                <a:cubicBezTo>
                  <a:pt x="2524234" y="3447393"/>
                  <a:pt x="2490951" y="2638096"/>
                  <a:pt x="2890344" y="2144110"/>
                </a:cubicBezTo>
                <a:cubicBezTo>
                  <a:pt x="3289737" y="1650124"/>
                  <a:pt x="4146331" y="1334814"/>
                  <a:pt x="4540469" y="977462"/>
                </a:cubicBezTo>
                <a:cubicBezTo>
                  <a:pt x="4934607" y="620110"/>
                  <a:pt x="5094889" y="310055"/>
                  <a:pt x="5255172" y="0"/>
                </a:cubicBezTo>
              </a:path>
            </a:pathLst>
          </a:cu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5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92DF8960-55A0-4B61-864A-F84882EB008D}"/>
              </a:ext>
            </a:extLst>
          </p:cNvPr>
          <p:cNvGrpSpPr/>
          <p:nvPr/>
        </p:nvGrpSpPr>
        <p:grpSpPr>
          <a:xfrm>
            <a:off x="3377689" y="700324"/>
            <a:ext cx="5436622" cy="5457352"/>
            <a:chOff x="3377689" y="700324"/>
            <a:chExt cx="5436622" cy="5457352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2F909833-39AA-4254-B97C-255CDD16AC65}"/>
                </a:ext>
              </a:extLst>
            </p:cNvPr>
            <p:cNvSpPr/>
            <p:nvPr/>
          </p:nvSpPr>
          <p:spPr>
            <a:xfrm rot="2770545">
              <a:off x="3367324" y="710689"/>
              <a:ext cx="5457352" cy="5436622"/>
            </a:xfrm>
            <a:prstGeom prst="rect">
              <a:avLst/>
            </a:prstGeom>
            <a:solidFill>
              <a:schemeClr val="dk1">
                <a:alpha val="6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8AAC0158-AA7A-4505-A695-10F31DFFA402}"/>
                </a:ext>
              </a:extLst>
            </p:cNvPr>
            <p:cNvSpPr/>
            <p:nvPr/>
          </p:nvSpPr>
          <p:spPr>
            <a:xfrm rot="2770545">
              <a:off x="3794563" y="1136305"/>
              <a:ext cx="4602874" cy="4585390"/>
            </a:xfrm>
            <a:prstGeom prst="rect">
              <a:avLst/>
            </a:prstGeom>
            <a:solidFill>
              <a:schemeClr val="dk1">
                <a:alpha val="8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形 4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95193A9B-A855-4CC8-8C93-2412EDC09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16="http://schemas.microsoft.com/office/drawing/2014/main" xmlns:a14="http://schemas.microsoft.com/office/drawing/2010/main" xmlns:p14="http://schemas.microsoft.com/office/powerpoint/2010/main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4381500" y="2597537"/>
              <a:ext cx="688340" cy="68834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1FB4D247-6380-4203-886F-A503A8091A62}"/>
                </a:ext>
              </a:extLst>
            </p:cNvPr>
            <p:cNvSpPr txBox="1"/>
            <p:nvPr/>
          </p:nvSpPr>
          <p:spPr>
            <a:xfrm>
              <a:off x="5529179" y="2341541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叁</a:t>
              </a:r>
            </a:p>
          </p:txBody>
        </p:sp>
        <p:pic>
          <p:nvPicPr>
            <p:cNvPr id="7" name="图形 6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C27AA807-4C04-4318-B0FA-5D704F621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16="http://schemas.microsoft.com/office/drawing/2014/main" xmlns:a14="http://schemas.microsoft.com/office/drawing/2010/main" xmlns:p14="http://schemas.microsoft.com/office/powerpoint/2010/main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 flipH="1">
              <a:off x="7122162" y="2597537"/>
              <a:ext cx="688340" cy="68834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61EA50F3-1853-4EA1-B05B-159C81D23C05}"/>
                </a:ext>
              </a:extLst>
            </p:cNvPr>
            <p:cNvSpPr txBox="1"/>
            <p:nvPr/>
          </p:nvSpPr>
          <p:spPr>
            <a:xfrm>
              <a:off x="4898396" y="3888833"/>
              <a:ext cx="23952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请输入你的标题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037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p14="http://schemas.microsoft.com/office/powerpoint/2010/main" xmlns:a16="http://schemas.microsoft.com/office/drawing/2014/main" id="{832844A3-E258-4B5C-953C-74B87D87193F}"/>
              </a:ext>
            </a:extLst>
          </p:cNvPr>
          <p:cNvSpPr/>
          <p:nvPr/>
        </p:nvSpPr>
        <p:spPr>
          <a:xfrm>
            <a:off x="0" y="0"/>
            <a:ext cx="7366000" cy="6858000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p14="http://schemas.microsoft.com/office/powerpoint/2010/main" xmlns:a16="http://schemas.microsoft.com/office/drawing/2014/main" id="{BB6BB354-0D9D-4016-973F-7ED4AE13C5BB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p14="http://schemas.microsoft.com/office/powerpoint/2010/main" xmlns:a16="http://schemas.microsoft.com/office/drawing/2014/main" id="{C789036D-66BD-4D39-AB80-A9155C352213}"/>
              </a:ext>
            </a:extLst>
          </p:cNvPr>
          <p:cNvSpPr txBox="1"/>
          <p:nvPr/>
        </p:nvSpPr>
        <p:spPr>
          <a:xfrm>
            <a:off x="2057985" y="160530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请输入标题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p14="http://schemas.microsoft.com/office/powerpoint/2010/main" xmlns:a16="http://schemas.microsoft.com/office/drawing/2014/main" id="{4E63C7FD-6C10-4FCA-832E-E28310420372}"/>
              </a:ext>
            </a:extLst>
          </p:cNvPr>
          <p:cNvCxnSpPr/>
          <p:nvPr/>
        </p:nvCxnSpPr>
        <p:spPr>
          <a:xfrm>
            <a:off x="1142414" y="2443480"/>
            <a:ext cx="4013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p14="http://schemas.microsoft.com/office/powerpoint/2010/main" xmlns:a16="http://schemas.microsoft.com/office/drawing/2014/main" id="{5BFAA301-DDC8-4DEE-A960-6B44BA2EB0FF}"/>
              </a:ext>
            </a:extLst>
          </p:cNvPr>
          <p:cNvCxnSpPr/>
          <p:nvPr/>
        </p:nvCxnSpPr>
        <p:spPr>
          <a:xfrm>
            <a:off x="1096694" y="4587240"/>
            <a:ext cx="4013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p14="http://schemas.microsoft.com/office/powerpoint/2010/main" xmlns:a16="http://schemas.microsoft.com/office/drawing/2014/main" id="{CF3B337D-0E9B-49BC-84B6-08D68B27AB25}"/>
              </a:ext>
            </a:extLst>
          </p:cNvPr>
          <p:cNvSpPr txBox="1"/>
          <p:nvPr/>
        </p:nvSpPr>
        <p:spPr>
          <a:xfrm>
            <a:off x="1142414" y="2758441"/>
            <a:ext cx="4108817" cy="1496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火锅，古称“古董羹”，因食物投入沸</a:t>
            </a:r>
            <a:endParaRPr lang="en-US" altLang="zh-CN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水时发出的“咕咚”声而得名，它是中</a:t>
            </a:r>
            <a:endParaRPr lang="en-US" altLang="zh-CN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国独创的美食，历史悠久，是一种老少</a:t>
            </a:r>
            <a:endParaRPr lang="en-US" altLang="zh-CN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皆宜的食物。</a:t>
            </a:r>
          </a:p>
        </p:txBody>
      </p:sp>
    </p:spTree>
    <p:extLst>
      <p:ext uri="{BB962C8B-B14F-4D97-AF65-F5344CB8AC3E}">
        <p14:creationId xmlns:p14="http://schemas.microsoft.com/office/powerpoint/2010/main" val="133405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C76DABD-ED33-4376-A572-3F6D0C9973D2}"/>
              </a:ext>
            </a:extLst>
          </p:cNvPr>
          <p:cNvSpPr/>
          <p:nvPr/>
        </p:nvSpPr>
        <p:spPr>
          <a:xfrm>
            <a:off x="5892362" y="0"/>
            <a:ext cx="6299638" cy="6858000"/>
          </a:xfrm>
          <a:prstGeom prst="rect">
            <a:avLst/>
          </a:prstGeom>
          <a:solidFill>
            <a:srgbClr val="104260">
              <a:alpha val="4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F3AEB8B-A675-4F9A-99EE-A4E5FF9AC3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13107" y="-714451"/>
            <a:ext cx="5027274" cy="438781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4CBE9A3-2DB0-4767-9A90-E51325289BF9}"/>
              </a:ext>
            </a:extLst>
          </p:cNvPr>
          <p:cNvSpPr txBox="1"/>
          <p:nvPr/>
        </p:nvSpPr>
        <p:spPr>
          <a:xfrm>
            <a:off x="1875361" y="1479457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7F1A09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请输入标题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41D042B-520F-4880-944D-B416ED70EFC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CE79823-8A28-4C64-86C0-3114FFB3B3E3}"/>
              </a:ext>
            </a:extLst>
          </p:cNvPr>
          <p:cNvSpPr/>
          <p:nvPr/>
        </p:nvSpPr>
        <p:spPr>
          <a:xfrm>
            <a:off x="6474373" y="0"/>
            <a:ext cx="5717628" cy="6858000"/>
          </a:xfrm>
          <a:prstGeom prst="rect">
            <a:avLst/>
          </a:prstGeom>
          <a:solidFill>
            <a:srgbClr val="7F1A0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6C34C51-FE79-4D91-B36F-85A38FF4E28D}"/>
              </a:ext>
            </a:extLst>
          </p:cNvPr>
          <p:cNvSpPr txBox="1"/>
          <p:nvPr/>
        </p:nvSpPr>
        <p:spPr>
          <a:xfrm>
            <a:off x="746847" y="3304034"/>
            <a:ext cx="4493538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京剧，曾称平剧，是中国五大戏曲剧种之一，腔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调以西皮、二黄为主，用胡琴和锣鼓等伴奏，被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视为中国国粹，位列中国戏曲三鼎甲“榜首”。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4B8D9F1-C8BC-4F8F-B4B8-8806BD5D7B65}"/>
              </a:ext>
            </a:extLst>
          </p:cNvPr>
          <p:cNvSpPr txBox="1"/>
          <p:nvPr/>
        </p:nvSpPr>
        <p:spPr>
          <a:xfrm>
            <a:off x="706594" y="4494591"/>
            <a:ext cx="4493538" cy="13726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京剧走遍世界各地，成为介绍、传播中国传统艺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术文化的重要媒介。分布地以北京为中心，遍及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中国。在</a:t>
            </a:r>
            <a:r>
              <a:rPr lang="en-US" altLang="zh-CN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2010</a:t>
            </a: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年</a:t>
            </a:r>
            <a:r>
              <a:rPr lang="en-US" altLang="zh-CN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11</a:t>
            </a: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月</a:t>
            </a:r>
            <a:r>
              <a:rPr lang="en-US" altLang="zh-CN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16</a:t>
            </a: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日，京剧被列入“人类非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物质文化遗产代表作名录”。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5221415-F2A3-4818-BEF3-DFDC4B0290A3}"/>
              </a:ext>
            </a:extLst>
          </p:cNvPr>
          <p:cNvSpPr/>
          <p:nvPr/>
        </p:nvSpPr>
        <p:spPr>
          <a:xfrm>
            <a:off x="299016" y="6327227"/>
            <a:ext cx="262759" cy="262759"/>
          </a:xfrm>
          <a:prstGeom prst="rect">
            <a:avLst/>
          </a:prstGeom>
          <a:solidFill>
            <a:srgbClr val="91A4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C73F590-66C9-491A-BC9A-FCE2EC8E7315}"/>
              </a:ext>
            </a:extLst>
          </p:cNvPr>
          <p:cNvSpPr/>
          <p:nvPr/>
        </p:nvSpPr>
        <p:spPr>
          <a:xfrm>
            <a:off x="5376659" y="204951"/>
            <a:ext cx="262759" cy="262759"/>
          </a:xfrm>
          <a:prstGeom prst="rect">
            <a:avLst/>
          </a:prstGeom>
          <a:solidFill>
            <a:srgbClr val="8A6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p14="http://schemas.microsoft.com/office/powerpoint/2010/main" xmlns:c="http://schemas.openxmlformats.org/drawingml/2006/chart" xmlns:a16="http://schemas.microsoft.com/office/drawing/2014/main" id="{41EE9A0D-20D8-4C15-827C-F81AE914C7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0F1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2" name="图表 1">
            <a:extLst>
              <a:ext uri="{FF2B5EF4-FFF2-40B4-BE49-F238E27FC236}">
                <a16:creationId xmlns="" xmlns:p14="http://schemas.microsoft.com/office/powerpoint/2010/main" xmlns:c="http://schemas.openxmlformats.org/drawingml/2006/chart" xmlns:a16="http://schemas.microsoft.com/office/drawing/2014/main" id="{DAE41E75-CCB5-4203-913B-5D036CF7C3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3978191"/>
              </p:ext>
            </p:extLst>
          </p:nvPr>
        </p:nvGraphicFramePr>
        <p:xfrm>
          <a:off x="4177087" y="1610340"/>
          <a:ext cx="7223599" cy="4815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="" xmlns:p14="http://schemas.microsoft.com/office/powerpoint/2010/main" xmlns:c="http://schemas.openxmlformats.org/drawingml/2006/chart" xmlns:a16="http://schemas.microsoft.com/office/drawing/2014/main" id="{22A30F19-C6F3-4D2C-962C-82BCA2C63460}"/>
              </a:ext>
            </a:extLst>
          </p:cNvPr>
          <p:cNvSpPr txBox="1"/>
          <p:nvPr/>
        </p:nvSpPr>
        <p:spPr>
          <a:xfrm>
            <a:off x="1066800" y="88392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请输入表格标题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p14="http://schemas.microsoft.com/office/powerpoint/2010/main" xmlns:c="http://schemas.openxmlformats.org/drawingml/2006/chart" xmlns:a16="http://schemas.microsoft.com/office/drawing/2014/main" id="{4D609A27-40C3-4A78-964C-86CD4CE6F906}"/>
              </a:ext>
            </a:extLst>
          </p:cNvPr>
          <p:cNvCxnSpPr>
            <a:cxnSpLocks/>
          </p:cNvCxnSpPr>
          <p:nvPr/>
        </p:nvCxnSpPr>
        <p:spPr>
          <a:xfrm>
            <a:off x="883920" y="965200"/>
            <a:ext cx="0" cy="1574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p14="http://schemas.microsoft.com/office/powerpoint/2010/main" xmlns:c="http://schemas.openxmlformats.org/drawingml/2006/chart" xmlns:a16="http://schemas.microsoft.com/office/drawing/2014/main" id="{D5B5FFBA-DF0A-4D1C-BEA5-20AA7DA22E8E}"/>
              </a:ext>
            </a:extLst>
          </p:cNvPr>
          <p:cNvSpPr txBox="1"/>
          <p:nvPr/>
        </p:nvSpPr>
        <p:spPr>
          <a:xfrm>
            <a:off x="1130253" y="1642348"/>
            <a:ext cx="2518638" cy="9325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单击图表，在图表选项卡中的</a:t>
            </a:r>
            <a:endParaRPr lang="en-US" altLang="zh-CN" sz="14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设计选项卡中，点击编辑数据</a:t>
            </a:r>
            <a:endParaRPr lang="en-US" altLang="zh-CN" sz="14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07969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3FA09B11-D1B1-4BA1-A422-3FAF344A8583}"/>
              </a:ext>
            </a:extLst>
          </p:cNvPr>
          <p:cNvGrpSpPr/>
          <p:nvPr/>
        </p:nvGrpSpPr>
        <p:grpSpPr>
          <a:xfrm>
            <a:off x="3377689" y="700324"/>
            <a:ext cx="5436622" cy="5457352"/>
            <a:chOff x="3377689" y="700324"/>
            <a:chExt cx="5436622" cy="5457352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1D639B43-0463-44BB-BEA9-6A0DB18FD92B}"/>
                </a:ext>
              </a:extLst>
            </p:cNvPr>
            <p:cNvSpPr/>
            <p:nvPr/>
          </p:nvSpPr>
          <p:spPr>
            <a:xfrm rot="2770545">
              <a:off x="3367324" y="710689"/>
              <a:ext cx="5457352" cy="5436622"/>
            </a:xfrm>
            <a:prstGeom prst="rect">
              <a:avLst/>
            </a:prstGeom>
            <a:solidFill>
              <a:schemeClr val="dk1">
                <a:alpha val="6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EF7F99F3-4EE5-45AB-82E4-52A215F6B501}"/>
                </a:ext>
              </a:extLst>
            </p:cNvPr>
            <p:cNvSpPr/>
            <p:nvPr/>
          </p:nvSpPr>
          <p:spPr>
            <a:xfrm rot="2770545">
              <a:off x="3794563" y="1136305"/>
              <a:ext cx="4602874" cy="4585390"/>
            </a:xfrm>
            <a:prstGeom prst="rect">
              <a:avLst/>
            </a:prstGeom>
            <a:solidFill>
              <a:schemeClr val="dk1">
                <a:alpha val="8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形 4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419B74FE-2823-443E-B0D1-11782BF74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16="http://schemas.microsoft.com/office/drawing/2014/main" xmlns:a14="http://schemas.microsoft.com/office/drawing/2010/main" xmlns:p14="http://schemas.microsoft.com/office/powerpoint/2010/main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4381500" y="2597537"/>
              <a:ext cx="688340" cy="68834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D5863860-F50D-459D-9DDD-8760994AEFE2}"/>
                </a:ext>
              </a:extLst>
            </p:cNvPr>
            <p:cNvSpPr txBox="1"/>
            <p:nvPr/>
          </p:nvSpPr>
          <p:spPr>
            <a:xfrm>
              <a:off x="5529179" y="2341541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肆</a:t>
              </a:r>
            </a:p>
          </p:txBody>
        </p:sp>
        <p:pic>
          <p:nvPicPr>
            <p:cNvPr id="7" name="图形 6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5E5D961A-5962-4239-99B3-B6F92B8E7F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16="http://schemas.microsoft.com/office/drawing/2014/main" xmlns:a14="http://schemas.microsoft.com/office/drawing/2010/main" xmlns:p14="http://schemas.microsoft.com/office/powerpoint/2010/main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 flipH="1">
              <a:off x="7122162" y="2597537"/>
              <a:ext cx="688340" cy="68834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D53B631F-790B-4F9B-B288-2A3E29A32B52}"/>
                </a:ext>
              </a:extLst>
            </p:cNvPr>
            <p:cNvSpPr txBox="1"/>
            <p:nvPr/>
          </p:nvSpPr>
          <p:spPr>
            <a:xfrm>
              <a:off x="4898396" y="3888833"/>
              <a:ext cx="23952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请输入你的标题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614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9C9A3FC-16D5-497E-880B-F78D9E9B34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2403ED6-A5C6-4E59-8C2C-7CDB5B61F371}"/>
              </a:ext>
            </a:extLst>
          </p:cNvPr>
          <p:cNvSpPr/>
          <p:nvPr/>
        </p:nvSpPr>
        <p:spPr>
          <a:xfrm>
            <a:off x="5672297" y="906780"/>
            <a:ext cx="1798320" cy="504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CF5B1CB-3412-4851-B229-7F5B812D342D}"/>
              </a:ext>
            </a:extLst>
          </p:cNvPr>
          <p:cNvSpPr/>
          <p:nvPr/>
        </p:nvSpPr>
        <p:spPr>
          <a:xfrm>
            <a:off x="7714457" y="906780"/>
            <a:ext cx="1798320" cy="504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90F6162-E0F7-4379-9BF6-611F232478AF}"/>
              </a:ext>
            </a:extLst>
          </p:cNvPr>
          <p:cNvSpPr/>
          <p:nvPr/>
        </p:nvSpPr>
        <p:spPr>
          <a:xfrm>
            <a:off x="9756617" y="906780"/>
            <a:ext cx="1798320" cy="504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C02CA81-69DA-4458-86C4-CDB3D14B11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7170" y="-568678"/>
            <a:ext cx="5027274" cy="438781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A57BA19-9895-4D85-8FA2-A329DBF4405A}"/>
              </a:ext>
            </a:extLst>
          </p:cNvPr>
          <p:cNvSpPr txBox="1"/>
          <p:nvPr/>
        </p:nvSpPr>
        <p:spPr>
          <a:xfrm>
            <a:off x="1623459" y="158775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7F1A09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请输入标题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D4EF3A4-00DA-477B-AB95-07E2DE278A06}"/>
              </a:ext>
            </a:extLst>
          </p:cNvPr>
          <p:cNvSpPr txBox="1"/>
          <p:nvPr/>
        </p:nvSpPr>
        <p:spPr>
          <a:xfrm>
            <a:off x="1763461" y="3501317"/>
            <a:ext cx="178510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待到秋来九月八</a:t>
            </a:r>
            <a:endParaRPr lang="en-US" altLang="zh-CN" sz="20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我花开后百花杀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冲天香阵透长安</a:t>
            </a:r>
            <a:endParaRPr lang="en-US" altLang="zh-CN" sz="20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满城尽带黄金甲 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EC68C03-AA21-4DBB-9765-DF603519D1B0}"/>
              </a:ext>
            </a:extLst>
          </p:cNvPr>
          <p:cNvCxnSpPr/>
          <p:nvPr/>
        </p:nvCxnSpPr>
        <p:spPr>
          <a:xfrm>
            <a:off x="5002924" y="847528"/>
            <a:ext cx="0" cy="5162944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6E4A9CA-CDAA-4262-B726-D05FA55C9DE0}"/>
              </a:ext>
            </a:extLst>
          </p:cNvPr>
          <p:cNvSpPr/>
          <p:nvPr/>
        </p:nvSpPr>
        <p:spPr>
          <a:xfrm>
            <a:off x="515007" y="5562337"/>
            <a:ext cx="388883" cy="388883"/>
          </a:xfrm>
          <a:prstGeom prst="rect">
            <a:avLst/>
          </a:prstGeom>
          <a:solidFill>
            <a:srgbClr val="91A4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60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88B8E09-3400-4B94-AEEB-D6710988BDC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4248">
            <a:off x="7060796" y="2972559"/>
            <a:ext cx="4056795" cy="3540781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AD50AFB-EC38-4E4F-895E-3D6BD71B4AEE}"/>
              </a:ext>
            </a:extLst>
          </p:cNvPr>
          <p:cNvSpPr/>
          <p:nvPr/>
        </p:nvSpPr>
        <p:spPr>
          <a:xfrm>
            <a:off x="0" y="-10160"/>
            <a:ext cx="12151360" cy="6888480"/>
          </a:xfrm>
          <a:custGeom>
            <a:avLst/>
            <a:gdLst>
              <a:gd name="connsiteX0" fmla="*/ 0 w 12151360"/>
              <a:gd name="connsiteY0" fmla="*/ 6888480 h 6888480"/>
              <a:gd name="connsiteX1" fmla="*/ 2438400 w 12151360"/>
              <a:gd name="connsiteY1" fmla="*/ 5090160 h 6888480"/>
              <a:gd name="connsiteX2" fmla="*/ 5466080 w 12151360"/>
              <a:gd name="connsiteY2" fmla="*/ 4480560 h 6888480"/>
              <a:gd name="connsiteX3" fmla="*/ 8575040 w 12151360"/>
              <a:gd name="connsiteY3" fmla="*/ 2479040 h 6888480"/>
              <a:gd name="connsiteX4" fmla="*/ 10556240 w 12151360"/>
              <a:gd name="connsiteY4" fmla="*/ 1889760 h 6888480"/>
              <a:gd name="connsiteX5" fmla="*/ 12151360 w 12151360"/>
              <a:gd name="connsiteY5" fmla="*/ 0 h 688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51360" h="6888480">
                <a:moveTo>
                  <a:pt x="0" y="6888480"/>
                </a:moveTo>
                <a:cubicBezTo>
                  <a:pt x="763693" y="6189980"/>
                  <a:pt x="1527387" y="5491480"/>
                  <a:pt x="2438400" y="5090160"/>
                </a:cubicBezTo>
                <a:cubicBezTo>
                  <a:pt x="3349413" y="4688840"/>
                  <a:pt x="4443307" y="4915747"/>
                  <a:pt x="5466080" y="4480560"/>
                </a:cubicBezTo>
                <a:cubicBezTo>
                  <a:pt x="6488853" y="4045373"/>
                  <a:pt x="7726680" y="2910840"/>
                  <a:pt x="8575040" y="2479040"/>
                </a:cubicBezTo>
                <a:cubicBezTo>
                  <a:pt x="9423400" y="2047240"/>
                  <a:pt x="9960187" y="2302933"/>
                  <a:pt x="10556240" y="1889760"/>
                </a:cubicBezTo>
                <a:cubicBezTo>
                  <a:pt x="11152293" y="1476587"/>
                  <a:pt x="11651826" y="738293"/>
                  <a:pt x="12151360" y="0"/>
                </a:cubicBezTo>
              </a:path>
            </a:pathLst>
          </a:cu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D093601-057D-4235-8051-EE02FFA56210}"/>
              </a:ext>
            </a:extLst>
          </p:cNvPr>
          <p:cNvGrpSpPr/>
          <p:nvPr/>
        </p:nvGrpSpPr>
        <p:grpSpPr>
          <a:xfrm>
            <a:off x="677530" y="1767840"/>
            <a:ext cx="10836940" cy="1661160"/>
            <a:chOff x="731520" y="1435100"/>
            <a:chExt cx="10836940" cy="1661160"/>
          </a:xfrm>
        </p:grpSpPr>
        <p:sp>
          <p:nvSpPr>
            <p:cNvPr id="2" name="矩形 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E480B61-EBA3-4BA6-BED3-6860E506C919}"/>
                </a:ext>
              </a:extLst>
            </p:cNvPr>
            <p:cNvSpPr/>
            <p:nvPr/>
          </p:nvSpPr>
          <p:spPr>
            <a:xfrm>
              <a:off x="731520" y="1435100"/>
              <a:ext cx="5730240" cy="1661160"/>
            </a:xfrm>
            <a:prstGeom prst="rect">
              <a:avLst/>
            </a:prstGeom>
            <a:solidFill>
              <a:srgbClr val="6A24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6A181406-D50C-4FEC-89EB-6D23D3167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61760" y="1435100"/>
              <a:ext cx="5106700" cy="1661160"/>
            </a:xfrm>
            <a:custGeom>
              <a:avLst/>
              <a:gdLst>
                <a:gd name="connsiteX0" fmla="*/ 0 w 5106700"/>
                <a:gd name="connsiteY0" fmla="*/ 0 h 1661160"/>
                <a:gd name="connsiteX1" fmla="*/ 5106700 w 5106700"/>
                <a:gd name="connsiteY1" fmla="*/ 0 h 1661160"/>
                <a:gd name="connsiteX2" fmla="*/ 5106700 w 5106700"/>
                <a:gd name="connsiteY2" fmla="*/ 1661160 h 1661160"/>
                <a:gd name="connsiteX3" fmla="*/ 0 w 5106700"/>
                <a:gd name="connsiteY3" fmla="*/ 1661160 h 166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6700" h="1661160">
                  <a:moveTo>
                    <a:pt x="0" y="0"/>
                  </a:moveTo>
                  <a:lnTo>
                    <a:pt x="5106700" y="0"/>
                  </a:lnTo>
                  <a:lnTo>
                    <a:pt x="5106700" y="1661160"/>
                  </a:lnTo>
                  <a:lnTo>
                    <a:pt x="0" y="1661160"/>
                  </a:lnTo>
                  <a:close/>
                </a:path>
              </a:pathLst>
            </a:custGeom>
          </p:spPr>
        </p:pic>
      </p:grpSp>
      <p:sp>
        <p:nvSpPr>
          <p:cNvPr id="8" name="文本框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F831D5E-3E48-434A-910E-4F9A20438A09}"/>
              </a:ext>
            </a:extLst>
          </p:cNvPr>
          <p:cNvSpPr txBox="1"/>
          <p:nvPr/>
        </p:nvSpPr>
        <p:spPr>
          <a:xfrm>
            <a:off x="4746913" y="71120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【</a:t>
            </a:r>
            <a:r>
              <a:rPr lang="zh-CN" altLang="en-US" sz="28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请输入标题</a:t>
            </a:r>
            <a:r>
              <a:rPr lang="en-US" altLang="zh-CN" sz="28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】</a:t>
            </a:r>
            <a:endParaRPr lang="zh-CN" altLang="en-US" sz="28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4B9CE69-7BEF-4242-AB75-CF8AF0732CE3}"/>
              </a:ext>
            </a:extLst>
          </p:cNvPr>
          <p:cNvSpPr txBox="1"/>
          <p:nvPr/>
        </p:nvSpPr>
        <p:spPr>
          <a:xfrm>
            <a:off x="3542650" y="2722701"/>
            <a:ext cx="2425279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于是背下陵高，足往神留。遗情想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像，顾望怀愁。冀灵体之复形，御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轻舟而上溯。浮长川而忘返，思绵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绵而增慕。夜耿耿而不寐，沾繁霜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而至曙。命仆夫而就驾，吾将归乎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东路。揽騑辔以抗策，怅盘桓而不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能去。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B1C25FC-0A50-4F4A-B2F3-5D996103AFFE}"/>
              </a:ext>
            </a:extLst>
          </p:cNvPr>
          <p:cNvSpPr txBox="1"/>
          <p:nvPr/>
        </p:nvSpPr>
        <p:spPr>
          <a:xfrm>
            <a:off x="997617" y="2722701"/>
            <a:ext cx="2105192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秋风清，秋月明，落叶聚还散，寒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鸦栖复惊。相思相见知何日？此时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此夜难为情！入我相思门，知我相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思苦。长相思兮长相忆，短相思兮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无穷极。早知如此绊人心，何如当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初莫相识。 </a:t>
            </a:r>
          </a:p>
        </p:txBody>
      </p:sp>
    </p:spTree>
    <p:extLst>
      <p:ext uri="{BB962C8B-B14F-4D97-AF65-F5344CB8AC3E}">
        <p14:creationId xmlns:p14="http://schemas.microsoft.com/office/powerpoint/2010/main" val="79958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p14="http://schemas.microsoft.com/office/powerpoint/2010/main" xmlns:a16="http://schemas.microsoft.com/office/drawing/2014/main" id="{0C852686-391A-4B5B-AEA8-C56B5DA5F1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1C32">
              <a:alpha val="7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="" xmlns:p14="http://schemas.microsoft.com/office/powerpoint/2010/main" xmlns:a16="http://schemas.microsoft.com/office/drawing/2014/main" id="{95E453ED-7F69-4A80-9C3C-4C0E7108851B}"/>
              </a:ext>
            </a:extLst>
          </p:cNvPr>
          <p:cNvSpPr/>
          <p:nvPr/>
        </p:nvSpPr>
        <p:spPr>
          <a:xfrm rot="5400000">
            <a:off x="1397874" y="-1397876"/>
            <a:ext cx="5297217" cy="8092970"/>
          </a:xfrm>
          <a:prstGeom prst="triangl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="" xmlns:p14="http://schemas.microsoft.com/office/powerpoint/2010/main" xmlns:a16="http://schemas.microsoft.com/office/drawing/2014/main" id="{27C7422A-2C78-4D59-A923-43374277B933}"/>
              </a:ext>
            </a:extLst>
          </p:cNvPr>
          <p:cNvSpPr/>
          <p:nvPr/>
        </p:nvSpPr>
        <p:spPr>
          <a:xfrm rot="16200000" flipH="1">
            <a:off x="5496907" y="162907"/>
            <a:ext cx="5297217" cy="8092970"/>
          </a:xfrm>
          <a:prstGeom prst="triangle">
            <a:avLst/>
          </a:prstGeom>
          <a:solidFill>
            <a:srgbClr val="F4C36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5F1E2243-5A55-4B52-922E-A6900C19293C}"/>
              </a:ext>
            </a:extLst>
          </p:cNvPr>
          <p:cNvCxnSpPr/>
          <p:nvPr/>
        </p:nvCxnSpPr>
        <p:spPr>
          <a:xfrm>
            <a:off x="893379" y="0"/>
            <a:ext cx="7693573" cy="26486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p14="http://schemas.microsoft.com/office/powerpoint/2010/main" xmlns:a16="http://schemas.microsoft.com/office/drawing/2014/main" id="{C352C2AE-AFCC-417B-B671-5032D25E08D8}"/>
              </a:ext>
            </a:extLst>
          </p:cNvPr>
          <p:cNvCxnSpPr/>
          <p:nvPr/>
        </p:nvCxnSpPr>
        <p:spPr>
          <a:xfrm>
            <a:off x="3605046" y="4209391"/>
            <a:ext cx="7693573" cy="26486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p14="http://schemas.microsoft.com/office/powerpoint/2010/main" xmlns:a16="http://schemas.microsoft.com/office/drawing/2014/main" id="{5C00DBA9-4206-4B9E-A00E-E0C29B11B08C}"/>
              </a:ext>
            </a:extLst>
          </p:cNvPr>
          <p:cNvSpPr txBox="1"/>
          <p:nvPr/>
        </p:nvSpPr>
        <p:spPr>
          <a:xfrm>
            <a:off x="767256" y="132430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请输入标题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p14="http://schemas.microsoft.com/office/powerpoint/2010/main" xmlns:a16="http://schemas.microsoft.com/office/drawing/2014/main" id="{098261BD-D936-4974-8FE9-42F19B606CC1}"/>
              </a:ext>
            </a:extLst>
          </p:cNvPr>
          <p:cNvSpPr txBox="1"/>
          <p:nvPr/>
        </p:nvSpPr>
        <p:spPr>
          <a:xfrm>
            <a:off x="9509819" y="279575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请输入标题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p14="http://schemas.microsoft.com/office/powerpoint/2010/main" xmlns:a16="http://schemas.microsoft.com/office/drawing/2014/main" id="{C9566E04-643A-460A-A654-C8CF957BDA65}"/>
              </a:ext>
            </a:extLst>
          </p:cNvPr>
          <p:cNvCxnSpPr/>
          <p:nvPr/>
        </p:nvCxnSpPr>
        <p:spPr>
          <a:xfrm>
            <a:off x="588579" y="1058920"/>
            <a:ext cx="0" cy="31793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p14="http://schemas.microsoft.com/office/powerpoint/2010/main" xmlns:a16="http://schemas.microsoft.com/office/drawing/2014/main" id="{81427057-6205-4785-AC13-3D30F71C4185}"/>
              </a:ext>
            </a:extLst>
          </p:cNvPr>
          <p:cNvCxnSpPr/>
          <p:nvPr/>
        </p:nvCxnSpPr>
        <p:spPr>
          <a:xfrm>
            <a:off x="11681077" y="2493582"/>
            <a:ext cx="0" cy="31793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p14="http://schemas.microsoft.com/office/powerpoint/2010/main" xmlns:a16="http://schemas.microsoft.com/office/drawing/2014/main" id="{261BAD39-31B2-4538-9FB6-448BCEAC7EEC}"/>
              </a:ext>
            </a:extLst>
          </p:cNvPr>
          <p:cNvSpPr txBox="1"/>
          <p:nvPr/>
        </p:nvSpPr>
        <p:spPr>
          <a:xfrm>
            <a:off x="767256" y="2073917"/>
            <a:ext cx="5929828" cy="7001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北京故宫是中国明清两代的皇家宫殿，旧称为</a:t>
            </a:r>
            <a:endParaRPr lang="en-US" altLang="zh-CN" sz="1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紫禁城，位于北京中轴线的中心，是中国古代宫廷建筑之精华。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p14="http://schemas.microsoft.com/office/powerpoint/2010/main" xmlns:a16="http://schemas.microsoft.com/office/drawing/2014/main" id="{9F516477-5C17-4926-98A2-867DA294D9E0}"/>
              </a:ext>
            </a:extLst>
          </p:cNvPr>
          <p:cNvSpPr txBox="1"/>
          <p:nvPr/>
        </p:nvSpPr>
        <p:spPr>
          <a:xfrm>
            <a:off x="6175573" y="3573066"/>
            <a:ext cx="5314275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北京故宫被誉为世界五大宫之首（北京故宫、法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国凡尔赛宫、英国白金汉宫、美国白宫、俄罗斯克里姆林</a:t>
            </a:r>
            <a:endParaRPr lang="en-US" altLang="zh-CN" sz="1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宫），是全国重点文物保护单位。</a:t>
            </a:r>
          </a:p>
        </p:txBody>
      </p:sp>
    </p:spTree>
    <p:extLst>
      <p:ext uri="{BB962C8B-B14F-4D97-AF65-F5344CB8AC3E}">
        <p14:creationId xmlns:p14="http://schemas.microsoft.com/office/powerpoint/2010/main" val="322181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p14="http://schemas.microsoft.com/office/powerpoint/2010/main" xmlns:a16="http://schemas.microsoft.com/office/drawing/2014/main" id="{E5BCBEFB-2BC1-4809-8EBF-F0C3416869A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p14="http://schemas.microsoft.com/office/powerpoint/2010/main" xmlns:a16="http://schemas.microsoft.com/office/drawing/2014/main" id="{3871DE7C-827D-4940-83AE-0B8CE6FD83AC}"/>
              </a:ext>
            </a:extLst>
          </p:cNvPr>
          <p:cNvGrpSpPr/>
          <p:nvPr/>
        </p:nvGrpSpPr>
        <p:grpSpPr>
          <a:xfrm>
            <a:off x="3442138" y="2068835"/>
            <a:ext cx="5307724" cy="2720331"/>
            <a:chOff x="3442138" y="2404242"/>
            <a:chExt cx="5307724" cy="2720331"/>
          </a:xfrm>
        </p:grpSpPr>
        <p:grpSp>
          <p:nvGrpSpPr>
            <p:cNvPr id="5" name="组合 4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F75142CE-7C5F-47EF-AFCA-9670CCCBA31B}"/>
                </a:ext>
              </a:extLst>
            </p:cNvPr>
            <p:cNvGrpSpPr/>
            <p:nvPr/>
          </p:nvGrpSpPr>
          <p:grpSpPr>
            <a:xfrm>
              <a:off x="3442138" y="2404242"/>
              <a:ext cx="5307724" cy="2049517"/>
              <a:chOff x="3442138" y="2404242"/>
              <a:chExt cx="5307724" cy="2049517"/>
            </a:xfrm>
          </p:grpSpPr>
          <p:sp>
            <p:nvSpPr>
              <p:cNvPr id="3" name="文本框 2">
                <a:extLst>
                  <a:ext uri="{FF2B5EF4-FFF2-40B4-BE49-F238E27FC236}">
                    <a16:creationId xmlns="" xmlns:p14="http://schemas.microsoft.com/office/powerpoint/2010/main" xmlns:a16="http://schemas.microsoft.com/office/drawing/2014/main" id="{EABABA90-B70A-4E6C-92DC-68F75AB82F69}"/>
                  </a:ext>
                </a:extLst>
              </p:cNvPr>
              <p:cNvSpPr txBox="1"/>
              <p:nvPr/>
            </p:nvSpPr>
            <p:spPr>
              <a:xfrm>
                <a:off x="3685725" y="2705725"/>
                <a:ext cx="4820550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b="1" dirty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狗年大吉</a:t>
                </a: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="" xmlns:p14="http://schemas.microsoft.com/office/powerpoint/2010/main" xmlns:a16="http://schemas.microsoft.com/office/drawing/2014/main" id="{D5353DB2-2EA2-4C49-A109-C9485B7DB56D}"/>
                  </a:ext>
                </a:extLst>
              </p:cNvPr>
              <p:cNvSpPr/>
              <p:nvPr/>
            </p:nvSpPr>
            <p:spPr>
              <a:xfrm>
                <a:off x="3442138" y="2404242"/>
                <a:ext cx="5307724" cy="204951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8834ED67-AC80-4E27-B16F-5CFF8D0032B5}"/>
                </a:ext>
              </a:extLst>
            </p:cNvPr>
            <p:cNvSpPr txBox="1"/>
            <p:nvPr/>
          </p:nvSpPr>
          <p:spPr>
            <a:xfrm>
              <a:off x="3442138" y="4755241"/>
              <a:ext cx="5307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</a:rPr>
                <a:t>HAPPY NEW YEAR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464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p14="http://schemas.microsoft.com/office/powerpoint/2010/main" xmlns:a16="http://schemas.microsoft.com/office/drawing/2014/main" id="{D08ED68B-EC1E-4D7C-A463-A5B93A09DEF8}"/>
              </a:ext>
            </a:extLst>
          </p:cNvPr>
          <p:cNvSpPr txBox="1"/>
          <p:nvPr/>
        </p:nvSpPr>
        <p:spPr>
          <a:xfrm>
            <a:off x="8532936" y="1649255"/>
            <a:ext cx="800219" cy="114710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p14="http://schemas.microsoft.com/office/powerpoint/2010/main" xmlns:a16="http://schemas.microsoft.com/office/drawing/2014/main" id="{54026BAF-622A-411D-BE57-DBE75C3F8A53}"/>
              </a:ext>
            </a:extLst>
          </p:cNvPr>
          <p:cNvSpPr txBox="1"/>
          <p:nvPr/>
        </p:nvSpPr>
        <p:spPr>
          <a:xfrm>
            <a:off x="6407075" y="93104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p14="http://schemas.microsoft.com/office/powerpoint/2010/main" xmlns:a16="http://schemas.microsoft.com/office/drawing/2014/main" id="{7E04E84D-89F7-4C29-8F1B-058ED82E8D47}"/>
              </a:ext>
            </a:extLst>
          </p:cNvPr>
          <p:cNvSpPr txBox="1"/>
          <p:nvPr/>
        </p:nvSpPr>
        <p:spPr>
          <a:xfrm>
            <a:off x="2872952" y="93104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肆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p14="http://schemas.microsoft.com/office/powerpoint/2010/main" xmlns:a16="http://schemas.microsoft.com/office/drawing/2014/main" id="{C7010B4D-796B-4F6C-A6EE-014CFB165560}"/>
              </a:ext>
            </a:extLst>
          </p:cNvPr>
          <p:cNvSpPr txBox="1"/>
          <p:nvPr/>
        </p:nvSpPr>
        <p:spPr>
          <a:xfrm>
            <a:off x="4050993" y="93104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91752455-4304-47CC-9644-F4A7607595D2}"/>
              </a:ext>
            </a:extLst>
          </p:cNvPr>
          <p:cNvSpPr txBox="1"/>
          <p:nvPr/>
        </p:nvSpPr>
        <p:spPr>
          <a:xfrm>
            <a:off x="5229034" y="93104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p14="http://schemas.microsoft.com/office/powerpoint/2010/main" xmlns:a16="http://schemas.microsoft.com/office/drawing/2014/main" id="{F542D86E-5D4F-45DD-9262-8EAC7CEF6E87}"/>
              </a:ext>
            </a:extLst>
          </p:cNvPr>
          <p:cNvSpPr txBox="1"/>
          <p:nvPr/>
        </p:nvSpPr>
        <p:spPr>
          <a:xfrm>
            <a:off x="6400021" y="1720840"/>
            <a:ext cx="4616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请输入你的标题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p14="http://schemas.microsoft.com/office/powerpoint/2010/main" xmlns:a16="http://schemas.microsoft.com/office/drawing/2014/main" id="{BCE6CB05-2B80-4671-9985-24DFF34CE67E}"/>
              </a:ext>
            </a:extLst>
          </p:cNvPr>
          <p:cNvSpPr txBox="1"/>
          <p:nvPr/>
        </p:nvSpPr>
        <p:spPr>
          <a:xfrm>
            <a:off x="4033520" y="1720840"/>
            <a:ext cx="4616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请输入你的标题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p14="http://schemas.microsoft.com/office/powerpoint/2010/main" xmlns:a16="http://schemas.microsoft.com/office/drawing/2014/main" id="{B77EF62D-BF1E-488B-BC3B-3A8496E4F7FC}"/>
              </a:ext>
            </a:extLst>
          </p:cNvPr>
          <p:cNvSpPr txBox="1"/>
          <p:nvPr/>
        </p:nvSpPr>
        <p:spPr>
          <a:xfrm>
            <a:off x="2858845" y="1720840"/>
            <a:ext cx="4616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请输入你的标题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p14="http://schemas.microsoft.com/office/powerpoint/2010/main" xmlns:a16="http://schemas.microsoft.com/office/drawing/2014/main" id="{C72D2A88-A34B-45B6-9175-F18B2633D928}"/>
              </a:ext>
            </a:extLst>
          </p:cNvPr>
          <p:cNvSpPr txBox="1"/>
          <p:nvPr/>
        </p:nvSpPr>
        <p:spPr>
          <a:xfrm>
            <a:off x="5219392" y="1720840"/>
            <a:ext cx="4616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请输入你的标题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p14="http://schemas.microsoft.com/office/powerpoint/2010/main" xmlns:a16="http://schemas.microsoft.com/office/drawing/2014/main" id="{9E712995-038B-46A0-8443-CAE930078693}"/>
              </a:ext>
            </a:extLst>
          </p:cNvPr>
          <p:cNvCxnSpPr>
            <a:cxnSpLocks/>
          </p:cNvCxnSpPr>
          <p:nvPr/>
        </p:nvCxnSpPr>
        <p:spPr>
          <a:xfrm flipV="1">
            <a:off x="7819315" y="931041"/>
            <a:ext cx="0" cy="2497959"/>
          </a:xfrm>
          <a:prstGeom prst="lin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66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p14="http://schemas.microsoft.com/office/powerpoint/2010/main" xmlns:a16="http://schemas.microsoft.com/office/drawing/2014/main" id="{FABE98B0-25E5-45DD-9626-D46FCA2B94D2}"/>
              </a:ext>
            </a:extLst>
          </p:cNvPr>
          <p:cNvSpPr/>
          <p:nvPr/>
        </p:nvSpPr>
        <p:spPr>
          <a:xfrm>
            <a:off x="0" y="2745740"/>
            <a:ext cx="12192000" cy="12573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rPr>
              <a:t>模板说明书</a:t>
            </a:r>
          </a:p>
        </p:txBody>
      </p:sp>
    </p:spTree>
    <p:extLst>
      <p:ext uri="{BB962C8B-B14F-4D97-AF65-F5344CB8AC3E}">
        <p14:creationId xmlns:p14="http://schemas.microsoft.com/office/powerpoint/2010/main" val="383416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78196B-E066-4394-B236-DC172ED009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1341" y="657358"/>
            <a:ext cx="2569318" cy="256931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759A1A7-53E9-4A16-8252-4A0D6558D832}"/>
              </a:ext>
            </a:extLst>
          </p:cNvPr>
          <p:cNvSpPr txBox="1"/>
          <p:nvPr/>
        </p:nvSpPr>
        <p:spPr>
          <a:xfrm>
            <a:off x="2194932" y="2581691"/>
            <a:ext cx="7802136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这份中国风模板，构思了很久。在模板的设计上使用了最为生活化的中国风元素，希望能够拉近与听众的距离，使作品更加富有生活气息。配色上以红、黑为主，蓝色作为补充。</a:t>
            </a:r>
            <a:endParaRPr lang="en-US" altLang="zh-CN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indent="457200" algn="just">
              <a:lnSpc>
                <a:spcPct val="130000"/>
              </a:lnSpc>
            </a:pPr>
            <a:endParaRPr lang="en-US" altLang="zh-CN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indent="457200" algn="just"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虽然在设计思想上不想与同类型的模板相雷同，希望带给你们更多新鲜感，但是创作的过程是辛苦的，面临灵感枯竭、心烦意乱等消极情绪，没有作出较大的突破，不得不说是一个遗憾。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7EBFAF-CA25-4603-9EC2-37DF838CE9AE}"/>
              </a:ext>
            </a:extLst>
          </p:cNvPr>
          <p:cNvSpPr txBox="1"/>
          <p:nvPr/>
        </p:nvSpPr>
        <p:spPr>
          <a:xfrm>
            <a:off x="5423380" y="998483"/>
            <a:ext cx="13452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7F1A09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说明</a:t>
            </a:r>
          </a:p>
        </p:txBody>
      </p:sp>
    </p:spTree>
    <p:extLst>
      <p:ext uri="{BB962C8B-B14F-4D97-AF65-F5344CB8AC3E}">
        <p14:creationId xmlns:p14="http://schemas.microsoft.com/office/powerpoint/2010/main" val="9356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FA06918-BCA4-401C-A64C-7ACFCF7B4224}"/>
              </a:ext>
            </a:extLst>
          </p:cNvPr>
          <p:cNvGrpSpPr/>
          <p:nvPr/>
        </p:nvGrpSpPr>
        <p:grpSpPr>
          <a:xfrm>
            <a:off x="2768752" y="2559721"/>
            <a:ext cx="6654496" cy="1738559"/>
            <a:chOff x="2768752" y="3163534"/>
            <a:chExt cx="6654496" cy="1738559"/>
          </a:xfrm>
        </p:grpSpPr>
        <p:grpSp>
          <p:nvGrpSpPr>
            <p:cNvPr id="4" name="组合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88FED5A-A917-4650-B491-8A0AB7B19153}"/>
                </a:ext>
              </a:extLst>
            </p:cNvPr>
            <p:cNvGrpSpPr/>
            <p:nvPr/>
          </p:nvGrpSpPr>
          <p:grpSpPr>
            <a:xfrm>
              <a:off x="2768752" y="3163534"/>
              <a:ext cx="6654496" cy="1098334"/>
              <a:chOff x="2194864" y="3163534"/>
              <a:chExt cx="6654496" cy="1098334"/>
            </a:xfrm>
          </p:grpSpPr>
          <p:pic>
            <p:nvPicPr>
              <p:cNvPr id="8" name="图片 7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1778196B-E066-4394-B236-DC172ED009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3723488" y="3353381"/>
                <a:ext cx="746912" cy="746912"/>
              </a:xfrm>
              <a:prstGeom prst="rect">
                <a:avLst/>
              </a:prstGeom>
            </p:spPr>
          </p:pic>
          <p:sp>
            <p:nvSpPr>
              <p:cNvPr id="6" name="文本框 5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F87EBFAF-CA25-4603-9EC2-37DF838CE9AE}"/>
                  </a:ext>
                </a:extLst>
              </p:cNvPr>
              <p:cNvSpPr txBox="1"/>
              <p:nvPr/>
            </p:nvSpPr>
            <p:spPr>
              <a:xfrm>
                <a:off x="2475224" y="3342480"/>
                <a:ext cx="1345240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rgbClr val="7F1A09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字体</a:t>
                </a:r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9A5DF536-57B9-4BA8-B5E9-129C54BFCCCB}"/>
                  </a:ext>
                </a:extLst>
              </p:cNvPr>
              <p:cNvSpPr txBox="1"/>
              <p:nvPr/>
            </p:nvSpPr>
            <p:spPr>
              <a:xfrm>
                <a:off x="4470400" y="3327981"/>
                <a:ext cx="413446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文悦古典明朝体</a:t>
                </a:r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977DA417-6702-4E50-9A72-BFBB4D336C2F}"/>
                  </a:ext>
                </a:extLst>
              </p:cNvPr>
              <p:cNvSpPr/>
              <p:nvPr/>
            </p:nvSpPr>
            <p:spPr>
              <a:xfrm>
                <a:off x="2194864" y="3163534"/>
                <a:ext cx="6654496" cy="1098334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FC426336-1409-4178-8623-C76AA2FFDCFF}"/>
                </a:ext>
              </a:extLst>
            </p:cNvPr>
            <p:cNvSpPr txBox="1"/>
            <p:nvPr/>
          </p:nvSpPr>
          <p:spPr>
            <a:xfrm>
              <a:off x="2768752" y="4532761"/>
              <a:ext cx="6654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该字体为版权字体，请勿用作商业用途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024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78196B-E066-4394-B236-DC172ED009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1341" y="657358"/>
            <a:ext cx="2569318" cy="256931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7EBFAF-CA25-4603-9EC2-37DF838CE9AE}"/>
              </a:ext>
            </a:extLst>
          </p:cNvPr>
          <p:cNvSpPr txBox="1"/>
          <p:nvPr/>
        </p:nvSpPr>
        <p:spPr>
          <a:xfrm>
            <a:off x="5423380" y="998483"/>
            <a:ext cx="13452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7F1A09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配色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AA96BBC-B28F-47DC-BAFE-DF01EA96058E}"/>
              </a:ext>
            </a:extLst>
          </p:cNvPr>
          <p:cNvGrpSpPr/>
          <p:nvPr/>
        </p:nvGrpSpPr>
        <p:grpSpPr>
          <a:xfrm>
            <a:off x="1917430" y="3220721"/>
            <a:ext cx="8357140" cy="1540115"/>
            <a:chOff x="1442720" y="3220721"/>
            <a:chExt cx="8357140" cy="1540115"/>
          </a:xfrm>
        </p:grpSpPr>
        <p:sp>
          <p:nvSpPr>
            <p:cNvPr id="2" name="椭圆 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9947A73D-1E56-4259-AAFE-AFED4F26BD05}"/>
                </a:ext>
              </a:extLst>
            </p:cNvPr>
            <p:cNvSpPr/>
            <p:nvPr/>
          </p:nvSpPr>
          <p:spPr>
            <a:xfrm>
              <a:off x="1442720" y="3226676"/>
              <a:ext cx="1534160" cy="1534160"/>
            </a:xfrm>
            <a:prstGeom prst="ellipse">
              <a:avLst/>
            </a:prstGeom>
            <a:solidFill>
              <a:srgbClr val="6A24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5AE66D5-F98F-4BD3-A9A3-308BC94B65FC}"/>
                </a:ext>
              </a:extLst>
            </p:cNvPr>
            <p:cNvSpPr/>
            <p:nvPr/>
          </p:nvSpPr>
          <p:spPr>
            <a:xfrm>
              <a:off x="3717047" y="3226676"/>
              <a:ext cx="1534160" cy="1534160"/>
            </a:xfrm>
            <a:prstGeom prst="ellipse">
              <a:avLst/>
            </a:prstGeom>
            <a:solidFill>
              <a:srgbClr val="104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63D98735-D662-46F9-9036-3F764397E08F}"/>
                </a:ext>
              </a:extLst>
            </p:cNvPr>
            <p:cNvSpPr/>
            <p:nvPr/>
          </p:nvSpPr>
          <p:spPr>
            <a:xfrm>
              <a:off x="5991374" y="3220721"/>
              <a:ext cx="1534160" cy="1534160"/>
            </a:xfrm>
            <a:prstGeom prst="ellipse">
              <a:avLst/>
            </a:prstGeom>
            <a:solidFill>
              <a:srgbClr val="2C1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647B97BC-D3B0-400E-B77E-14215EB8D91B}"/>
                </a:ext>
              </a:extLst>
            </p:cNvPr>
            <p:cNvSpPr/>
            <p:nvPr/>
          </p:nvSpPr>
          <p:spPr>
            <a:xfrm>
              <a:off x="8265700" y="3220721"/>
              <a:ext cx="1534160" cy="1534160"/>
            </a:xfrm>
            <a:prstGeom prst="ellipse">
              <a:avLst/>
            </a:prstGeom>
            <a:solidFill>
              <a:srgbClr val="F4C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5D15752-3C62-4F87-A6DD-D27C707D12BF}"/>
              </a:ext>
            </a:extLst>
          </p:cNvPr>
          <p:cNvSpPr txBox="1"/>
          <p:nvPr/>
        </p:nvSpPr>
        <p:spPr>
          <a:xfrm>
            <a:off x="2361344" y="498120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梅红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76C3F12-4B6C-4174-A68D-873A6C9661BF}"/>
              </a:ext>
            </a:extLst>
          </p:cNvPr>
          <p:cNvSpPr txBox="1"/>
          <p:nvPr/>
        </p:nvSpPr>
        <p:spPr>
          <a:xfrm>
            <a:off x="9184324" y="499458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浅黄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CCA78B3-AC77-492E-9D71-DFCDE5AA3A2F}"/>
              </a:ext>
            </a:extLst>
          </p:cNvPr>
          <p:cNvSpPr txBox="1"/>
          <p:nvPr/>
        </p:nvSpPr>
        <p:spPr>
          <a:xfrm>
            <a:off x="6909998" y="496410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深紫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11014E6-344F-4D77-A96C-8E2D6071F4AF}"/>
              </a:ext>
            </a:extLst>
          </p:cNvPr>
          <p:cNvSpPr txBox="1"/>
          <p:nvPr/>
        </p:nvSpPr>
        <p:spPr>
          <a:xfrm>
            <a:off x="4635671" y="498120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深蓝</a:t>
            </a:r>
          </a:p>
        </p:txBody>
      </p:sp>
    </p:spTree>
    <p:extLst>
      <p:ext uri="{BB962C8B-B14F-4D97-AF65-F5344CB8AC3E}">
        <p14:creationId xmlns:p14="http://schemas.microsoft.com/office/powerpoint/2010/main" val="296751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78196B-E066-4394-B236-DC172ED009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1341" y="657358"/>
            <a:ext cx="2569318" cy="256931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7EBFAF-CA25-4603-9EC2-37DF838CE9AE}"/>
              </a:ext>
            </a:extLst>
          </p:cNvPr>
          <p:cNvSpPr txBox="1"/>
          <p:nvPr/>
        </p:nvSpPr>
        <p:spPr>
          <a:xfrm>
            <a:off x="5423380" y="998483"/>
            <a:ext cx="13452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7F1A09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配图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F930C7-03F6-4842-9484-EB3356F7B586}"/>
              </a:ext>
            </a:extLst>
          </p:cNvPr>
          <p:cNvGrpSpPr/>
          <p:nvPr/>
        </p:nvGrpSpPr>
        <p:grpSpPr>
          <a:xfrm>
            <a:off x="797356" y="2774732"/>
            <a:ext cx="10597288" cy="3299786"/>
            <a:chOff x="945931" y="2900856"/>
            <a:chExt cx="10597288" cy="3299786"/>
          </a:xfrm>
        </p:grpSpPr>
        <p:sp>
          <p:nvSpPr>
            <p:cNvPr id="33" name="矩形 3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33D9B2C1-9A1B-4624-BBE4-B011C90F93AB}"/>
                </a:ext>
              </a:extLst>
            </p:cNvPr>
            <p:cNvSpPr/>
            <p:nvPr/>
          </p:nvSpPr>
          <p:spPr>
            <a:xfrm>
              <a:off x="945931" y="2900856"/>
              <a:ext cx="3268717" cy="1534510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C1140CE-085E-4C89-998B-3CDEB706BBCA}"/>
                </a:ext>
              </a:extLst>
            </p:cNvPr>
            <p:cNvSpPr/>
            <p:nvPr/>
          </p:nvSpPr>
          <p:spPr>
            <a:xfrm>
              <a:off x="8274502" y="2900856"/>
              <a:ext cx="3268717" cy="1534510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7B919F3-D845-4FD8-B5CF-BBAC786F4213}"/>
                </a:ext>
              </a:extLst>
            </p:cNvPr>
            <p:cNvSpPr/>
            <p:nvPr/>
          </p:nvSpPr>
          <p:spPr>
            <a:xfrm>
              <a:off x="4610216" y="4666132"/>
              <a:ext cx="3268717" cy="1534510"/>
            </a:xfrm>
            <a:prstGeom prst="rect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6EC0AD61-7AAC-4515-96E9-26D6046C5011}"/>
                </a:ext>
              </a:extLst>
            </p:cNvPr>
            <p:cNvSpPr/>
            <p:nvPr/>
          </p:nvSpPr>
          <p:spPr>
            <a:xfrm>
              <a:off x="945931" y="4608786"/>
              <a:ext cx="3268717" cy="1534510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916C75FB-3D19-451E-AEFE-4465A47FDECC}"/>
                </a:ext>
              </a:extLst>
            </p:cNvPr>
            <p:cNvSpPr/>
            <p:nvPr/>
          </p:nvSpPr>
          <p:spPr>
            <a:xfrm>
              <a:off x="4610215" y="2900856"/>
              <a:ext cx="3268717" cy="1534510"/>
            </a:xfrm>
            <a:prstGeom prst="rect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90604B42-6426-4C80-8E29-032532A4AAE7}"/>
                </a:ext>
              </a:extLst>
            </p:cNvPr>
            <p:cNvSpPr/>
            <p:nvPr/>
          </p:nvSpPr>
          <p:spPr>
            <a:xfrm>
              <a:off x="8274502" y="4666132"/>
              <a:ext cx="3268717" cy="1534510"/>
            </a:xfrm>
            <a:prstGeom prst="rect">
              <a:avLst/>
            </a:prstGeom>
            <a:blipFill dpi="0" rotWithShape="1"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656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78196B-E066-4394-B236-DC172ED009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1341" y="657358"/>
            <a:ext cx="2569318" cy="256931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7EBFAF-CA25-4603-9EC2-37DF838CE9AE}"/>
              </a:ext>
            </a:extLst>
          </p:cNvPr>
          <p:cNvSpPr txBox="1"/>
          <p:nvPr/>
        </p:nvSpPr>
        <p:spPr>
          <a:xfrm>
            <a:off x="5423380" y="998483"/>
            <a:ext cx="13452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7F1A09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作者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AF55279-B231-4C3A-A7DC-505150C65B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2173" y="2854960"/>
            <a:ext cx="1645757" cy="197104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55C7DF5-62C7-4EDE-8BF4-9ACA371E1DA9}"/>
              </a:ext>
            </a:extLst>
          </p:cNvPr>
          <p:cNvCxnSpPr>
            <a:cxnSpLocks/>
          </p:cNvCxnSpPr>
          <p:nvPr/>
        </p:nvCxnSpPr>
        <p:spPr>
          <a:xfrm>
            <a:off x="5383921" y="2946400"/>
            <a:ext cx="0" cy="18288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4ED8648-FCDF-4B52-8AA1-17D0FB9C1B70}"/>
              </a:ext>
            </a:extLst>
          </p:cNvPr>
          <p:cNvGrpSpPr/>
          <p:nvPr/>
        </p:nvGrpSpPr>
        <p:grpSpPr>
          <a:xfrm>
            <a:off x="5764341" y="3356166"/>
            <a:ext cx="3185487" cy="897507"/>
            <a:chOff x="5572180" y="2854960"/>
            <a:chExt cx="3185487" cy="897507"/>
          </a:xfrm>
        </p:grpSpPr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BFDC2EC6-0C02-4383-A70F-0CD720949292}"/>
                </a:ext>
              </a:extLst>
            </p:cNvPr>
            <p:cNvSpPr txBox="1"/>
            <p:nvPr/>
          </p:nvSpPr>
          <p:spPr>
            <a:xfrm>
              <a:off x="5572180" y="2854960"/>
              <a:ext cx="10454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@</a:t>
              </a:r>
              <a:r>
                <a:rPr lang="zh-CN" altLang="en-US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文二人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643046C2-0970-4217-BBA4-BEEF898F0F81}"/>
                </a:ext>
              </a:extLst>
            </p:cNvPr>
            <p:cNvSpPr txBox="1"/>
            <p:nvPr/>
          </p:nvSpPr>
          <p:spPr>
            <a:xfrm>
              <a:off x="5572180" y="3383135"/>
              <a:ext cx="31854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关注微博与我进行更多交流吧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018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9A34B8-2F55-4008-9020-A93D07E1F327}"/>
              </a:ext>
            </a:extLst>
          </p:cNvPr>
          <p:cNvGrpSpPr/>
          <p:nvPr/>
        </p:nvGrpSpPr>
        <p:grpSpPr>
          <a:xfrm>
            <a:off x="4811341" y="2144341"/>
            <a:ext cx="2569318" cy="2569318"/>
            <a:chOff x="4811341" y="657358"/>
            <a:chExt cx="2569318" cy="2569318"/>
          </a:xfrm>
        </p:grpSpPr>
        <p:pic>
          <p:nvPicPr>
            <p:cNvPr id="8" name="图片 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1778196B-E066-4394-B236-DC172ED009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11341" y="657358"/>
              <a:ext cx="2569318" cy="2569318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F87EBFAF-CA25-4603-9EC2-37DF838CE9AE}"/>
                </a:ext>
              </a:extLst>
            </p:cNvPr>
            <p:cNvSpPr txBox="1"/>
            <p:nvPr/>
          </p:nvSpPr>
          <p:spPr>
            <a:xfrm>
              <a:off x="4843093" y="998483"/>
              <a:ext cx="250581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7F1A09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后会有期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676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屁屁</a:t>
            </a:r>
            <a:r>
              <a:rPr lang="zh-CN" altLang="en-US" dirty="0" smtClean="0"/>
              <a:t>毛 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www.yanj.cn/store-10828.html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7675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37FF5053-0C4C-4D6D-8529-734ED912FD6F}"/>
              </a:ext>
            </a:extLst>
          </p:cNvPr>
          <p:cNvGrpSpPr/>
          <p:nvPr/>
        </p:nvGrpSpPr>
        <p:grpSpPr>
          <a:xfrm>
            <a:off x="3377689" y="700324"/>
            <a:ext cx="5436622" cy="5457352"/>
            <a:chOff x="3377689" y="700324"/>
            <a:chExt cx="5436622" cy="5457352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602372B9-761B-4D84-B3BE-728F6FA32C27}"/>
                </a:ext>
              </a:extLst>
            </p:cNvPr>
            <p:cNvSpPr/>
            <p:nvPr/>
          </p:nvSpPr>
          <p:spPr>
            <a:xfrm rot="2770545">
              <a:off x="3367324" y="710689"/>
              <a:ext cx="5457352" cy="5436622"/>
            </a:xfrm>
            <a:prstGeom prst="rect">
              <a:avLst/>
            </a:prstGeom>
            <a:solidFill>
              <a:schemeClr val="dk1">
                <a:alpha val="6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5E6094B3-0CFA-48FD-AA68-9CE10EAC4486}"/>
                </a:ext>
              </a:extLst>
            </p:cNvPr>
            <p:cNvSpPr/>
            <p:nvPr/>
          </p:nvSpPr>
          <p:spPr>
            <a:xfrm rot="2770545">
              <a:off x="3794563" y="1136305"/>
              <a:ext cx="4602874" cy="4585390"/>
            </a:xfrm>
            <a:prstGeom prst="rect">
              <a:avLst/>
            </a:prstGeom>
            <a:solidFill>
              <a:schemeClr val="dk1">
                <a:alpha val="8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形 5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F4E35C5B-48A1-458D-B096-027755228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16="http://schemas.microsoft.com/office/drawing/2014/main" xmlns:a14="http://schemas.microsoft.com/office/drawing/2010/main" xmlns:p14="http://schemas.microsoft.com/office/powerpoint/2010/main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4381500" y="2597537"/>
              <a:ext cx="688340" cy="688340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37E3DBAD-A3A6-4629-9941-7026C0C94987}"/>
                </a:ext>
              </a:extLst>
            </p:cNvPr>
            <p:cNvSpPr txBox="1"/>
            <p:nvPr/>
          </p:nvSpPr>
          <p:spPr>
            <a:xfrm>
              <a:off x="5529179" y="2341541"/>
              <a:ext cx="113364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壹</a:t>
              </a:r>
            </a:p>
          </p:txBody>
        </p:sp>
        <p:pic>
          <p:nvPicPr>
            <p:cNvPr id="8" name="图形 7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A33F2312-5F96-4052-8526-EB828604E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16="http://schemas.microsoft.com/office/drawing/2014/main" xmlns:a14="http://schemas.microsoft.com/office/drawing/2010/main" xmlns:p14="http://schemas.microsoft.com/office/powerpoint/2010/main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 flipH="1">
              <a:off x="7122162" y="2597537"/>
              <a:ext cx="688340" cy="68834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8631F160-0788-4B1E-B30C-2A417E601F1B}"/>
                </a:ext>
              </a:extLst>
            </p:cNvPr>
            <p:cNvSpPr txBox="1"/>
            <p:nvPr/>
          </p:nvSpPr>
          <p:spPr>
            <a:xfrm>
              <a:off x="4898396" y="3888833"/>
              <a:ext cx="23952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请输入你的标题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357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p14="http://schemas.microsoft.com/office/powerpoint/2010/main" xmlns:a16="http://schemas.microsoft.com/office/drawing/2014/main" id="{B4D3E075-D20E-4195-A639-7D22BC359D03}"/>
              </a:ext>
            </a:extLst>
          </p:cNvPr>
          <p:cNvSpPr/>
          <p:nvPr/>
        </p:nvSpPr>
        <p:spPr>
          <a:xfrm>
            <a:off x="1381124" y="838200"/>
            <a:ext cx="9429750" cy="5181600"/>
          </a:xfrm>
          <a:prstGeom prst="rect">
            <a:avLst/>
          </a:prstGeom>
          <a:solidFill>
            <a:srgbClr val="7F1A0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="" xmlns:p14="http://schemas.microsoft.com/office/powerpoint/2010/main" xmlns:a16="http://schemas.microsoft.com/office/drawing/2014/main" id="{D44DED1C-3D8B-42C1-89D1-78112BFC3D4D}"/>
              </a:ext>
            </a:extLst>
          </p:cNvPr>
          <p:cNvSpPr/>
          <p:nvPr/>
        </p:nvSpPr>
        <p:spPr>
          <a:xfrm>
            <a:off x="1787842" y="1183640"/>
            <a:ext cx="8616315" cy="4490720"/>
          </a:xfrm>
          <a:prstGeom prst="rect">
            <a:avLst/>
          </a:prstGeom>
          <a:solidFill>
            <a:schemeClr val="bg2">
              <a:lumMod val="9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p14="http://schemas.microsoft.com/office/powerpoint/2010/main" xmlns:a16="http://schemas.microsoft.com/office/drawing/2014/main" id="{EEAC80B5-3A09-445D-80F2-B2997DA23ABE}"/>
              </a:ext>
            </a:extLst>
          </p:cNvPr>
          <p:cNvSpPr txBox="1"/>
          <p:nvPr/>
        </p:nvSpPr>
        <p:spPr>
          <a:xfrm>
            <a:off x="9381887" y="2485152"/>
            <a:ext cx="615553" cy="23060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折桂令</a:t>
            </a:r>
            <a:r>
              <a:rPr lang="en-US" altLang="zh-CN" sz="2800" dirty="0">
                <a:latin typeface="文悦古典明朝体 (非商业使用) W5" pitchFamily="50" charset="-122"/>
                <a:ea typeface="文悦古典明朝体 (非商业使用) W5" pitchFamily="50" charset="-122"/>
                <a:sym typeface="Wingdings 2" panose="05020102010507070707" pitchFamily="18" charset="2"/>
              </a:rPr>
              <a:t>    </a:t>
            </a:r>
            <a:r>
              <a:rPr lang="zh-CN" altLang="en-US" sz="28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春情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p14="http://schemas.microsoft.com/office/powerpoint/2010/main" xmlns:a16="http://schemas.microsoft.com/office/drawing/2014/main" id="{90B982D8-8CD5-43DF-B3D5-6A8775A97430}"/>
              </a:ext>
            </a:extLst>
          </p:cNvPr>
          <p:cNvCxnSpPr>
            <a:cxnSpLocks/>
          </p:cNvCxnSpPr>
          <p:nvPr/>
        </p:nvCxnSpPr>
        <p:spPr>
          <a:xfrm>
            <a:off x="8337663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p14="http://schemas.microsoft.com/office/powerpoint/2010/main" xmlns:a16="http://schemas.microsoft.com/office/drawing/2014/main" id="{0C083914-1E8D-4BA4-B4A0-93A06E9BC922}"/>
              </a:ext>
            </a:extLst>
          </p:cNvPr>
          <p:cNvSpPr txBox="1"/>
          <p:nvPr/>
        </p:nvSpPr>
        <p:spPr>
          <a:xfrm>
            <a:off x="8485336" y="2551676"/>
            <a:ext cx="461665" cy="17546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latin typeface="文悦古典明朝体 (非商业使用) W5" pitchFamily="50" charset="-122"/>
                <a:ea typeface="文悦古典明朝体 (非商业使用) W5" pitchFamily="50" charset="-122"/>
              </a:rPr>
              <a:t>【</a:t>
            </a: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元代</a:t>
            </a:r>
            <a:r>
              <a:rPr lang="en-US" altLang="zh-CN" dirty="0">
                <a:latin typeface="文悦古典明朝体 (非商业使用) W5" pitchFamily="50" charset="-122"/>
                <a:ea typeface="文悦古典明朝体 (非商业使用) W5" pitchFamily="50" charset="-122"/>
              </a:rPr>
              <a:t>】</a:t>
            </a: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徐再思 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p14="http://schemas.microsoft.com/office/powerpoint/2010/main" xmlns:a16="http://schemas.microsoft.com/office/drawing/2014/main" id="{422BBF4E-2951-4B1F-B965-0FAD6090E465}"/>
              </a:ext>
            </a:extLst>
          </p:cNvPr>
          <p:cNvCxnSpPr>
            <a:cxnSpLocks/>
          </p:cNvCxnSpPr>
          <p:nvPr/>
        </p:nvCxnSpPr>
        <p:spPr>
          <a:xfrm>
            <a:off x="9056767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p14="http://schemas.microsoft.com/office/powerpoint/2010/main" xmlns:a16="http://schemas.microsoft.com/office/drawing/2014/main" id="{BC89AA58-140C-4556-9511-6EF499ACCC83}"/>
              </a:ext>
            </a:extLst>
          </p:cNvPr>
          <p:cNvCxnSpPr>
            <a:cxnSpLocks/>
          </p:cNvCxnSpPr>
          <p:nvPr/>
        </p:nvCxnSpPr>
        <p:spPr>
          <a:xfrm>
            <a:off x="7618561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p14="http://schemas.microsoft.com/office/powerpoint/2010/main" xmlns:a16="http://schemas.microsoft.com/office/drawing/2014/main" id="{C95299EF-D7B4-47C6-8E1F-FEE6D1C6CBF2}"/>
              </a:ext>
            </a:extLst>
          </p:cNvPr>
          <p:cNvCxnSpPr>
            <a:cxnSpLocks/>
          </p:cNvCxnSpPr>
          <p:nvPr/>
        </p:nvCxnSpPr>
        <p:spPr>
          <a:xfrm>
            <a:off x="6899459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p14="http://schemas.microsoft.com/office/powerpoint/2010/main" xmlns:a16="http://schemas.microsoft.com/office/drawing/2014/main" id="{70E761A1-ED81-4667-9503-704B71329A6F}"/>
              </a:ext>
            </a:extLst>
          </p:cNvPr>
          <p:cNvCxnSpPr>
            <a:cxnSpLocks/>
          </p:cNvCxnSpPr>
          <p:nvPr/>
        </p:nvCxnSpPr>
        <p:spPr>
          <a:xfrm>
            <a:off x="2584847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p14="http://schemas.microsoft.com/office/powerpoint/2010/main" xmlns:a16="http://schemas.microsoft.com/office/drawing/2014/main" id="{C34B694D-019B-4554-81D0-D71F39632032}"/>
              </a:ext>
            </a:extLst>
          </p:cNvPr>
          <p:cNvCxnSpPr>
            <a:cxnSpLocks/>
          </p:cNvCxnSpPr>
          <p:nvPr/>
        </p:nvCxnSpPr>
        <p:spPr>
          <a:xfrm>
            <a:off x="3303949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p14="http://schemas.microsoft.com/office/powerpoint/2010/main" xmlns:a16="http://schemas.microsoft.com/office/drawing/2014/main" id="{08390748-5189-4C6D-972F-1495104B34B0}"/>
              </a:ext>
            </a:extLst>
          </p:cNvPr>
          <p:cNvCxnSpPr>
            <a:cxnSpLocks/>
          </p:cNvCxnSpPr>
          <p:nvPr/>
        </p:nvCxnSpPr>
        <p:spPr>
          <a:xfrm>
            <a:off x="4023051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="" xmlns:p14="http://schemas.microsoft.com/office/powerpoint/2010/main" xmlns:a16="http://schemas.microsoft.com/office/drawing/2014/main" id="{A7CA08FD-BBFE-4973-AE3B-CB2F5C52C611}"/>
              </a:ext>
            </a:extLst>
          </p:cNvPr>
          <p:cNvCxnSpPr>
            <a:cxnSpLocks/>
          </p:cNvCxnSpPr>
          <p:nvPr/>
        </p:nvCxnSpPr>
        <p:spPr>
          <a:xfrm>
            <a:off x="4742153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="" xmlns:p14="http://schemas.microsoft.com/office/powerpoint/2010/main" xmlns:a16="http://schemas.microsoft.com/office/drawing/2014/main" id="{C3191BDA-254E-4488-98BB-5C1A95D9D19C}"/>
              </a:ext>
            </a:extLst>
          </p:cNvPr>
          <p:cNvCxnSpPr>
            <a:cxnSpLocks/>
          </p:cNvCxnSpPr>
          <p:nvPr/>
        </p:nvCxnSpPr>
        <p:spPr>
          <a:xfrm>
            <a:off x="5461255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p14="http://schemas.microsoft.com/office/powerpoint/2010/main" xmlns:a16="http://schemas.microsoft.com/office/drawing/2014/main" id="{92949817-2B26-4946-BE12-9D4AA25DD693}"/>
              </a:ext>
            </a:extLst>
          </p:cNvPr>
          <p:cNvCxnSpPr>
            <a:cxnSpLocks/>
          </p:cNvCxnSpPr>
          <p:nvPr/>
        </p:nvCxnSpPr>
        <p:spPr>
          <a:xfrm>
            <a:off x="6180357" y="1474470"/>
            <a:ext cx="0" cy="39065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="" xmlns:p14="http://schemas.microsoft.com/office/powerpoint/2010/main" xmlns:a16="http://schemas.microsoft.com/office/drawing/2014/main" id="{CD1070F7-AFF8-4831-A3F7-BF0139BC209F}"/>
              </a:ext>
            </a:extLst>
          </p:cNvPr>
          <p:cNvSpPr txBox="1"/>
          <p:nvPr/>
        </p:nvSpPr>
        <p:spPr>
          <a:xfrm>
            <a:off x="7747279" y="1453510"/>
            <a:ext cx="461665" cy="40164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平生不会相思，才会相思，便害相思。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p14="http://schemas.microsoft.com/office/powerpoint/2010/main" xmlns:a16="http://schemas.microsoft.com/office/drawing/2014/main" id="{F84FF6EA-874F-494D-B20B-2F0B5A146AD4}"/>
              </a:ext>
            </a:extLst>
          </p:cNvPr>
          <p:cNvSpPr txBox="1"/>
          <p:nvPr/>
        </p:nvSpPr>
        <p:spPr>
          <a:xfrm>
            <a:off x="6311859" y="1443980"/>
            <a:ext cx="461665" cy="40164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缕余香在此，盼千金游子何之。证候来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p14="http://schemas.microsoft.com/office/powerpoint/2010/main" xmlns:a16="http://schemas.microsoft.com/office/drawing/2014/main" id="{89006AD4-C0DC-442D-9841-C8E9CBCE62C2}"/>
              </a:ext>
            </a:extLst>
          </p:cNvPr>
          <p:cNvSpPr txBox="1"/>
          <p:nvPr/>
        </p:nvSpPr>
        <p:spPr>
          <a:xfrm>
            <a:off x="7028177" y="1453510"/>
            <a:ext cx="461665" cy="40164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身似浮云，心如飞絮，气若游丝。空一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p14="http://schemas.microsoft.com/office/powerpoint/2010/main" xmlns:a16="http://schemas.microsoft.com/office/drawing/2014/main" id="{2DC0A184-1EE8-4AFC-B395-4E6580DF0D7A}"/>
              </a:ext>
            </a:extLst>
          </p:cNvPr>
          <p:cNvSpPr txBox="1"/>
          <p:nvPr/>
        </p:nvSpPr>
        <p:spPr>
          <a:xfrm>
            <a:off x="5585790" y="1443980"/>
            <a:ext cx="461665" cy="40164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时，正是何时？灯半昏时，月半明时。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p14="http://schemas.microsoft.com/office/powerpoint/2010/main" xmlns:a16="http://schemas.microsoft.com/office/drawing/2014/main" id="{1358A1F9-3AE5-4AB7-A575-C7199AD08563}"/>
              </a:ext>
            </a:extLst>
          </p:cNvPr>
          <p:cNvSpPr txBox="1"/>
          <p:nvPr/>
        </p:nvSpPr>
        <p:spPr>
          <a:xfrm>
            <a:off x="3435451" y="1443980"/>
            <a:ext cx="461665" cy="40164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容。页面上的所有元素都可以更改，方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p14="http://schemas.microsoft.com/office/powerpoint/2010/main" xmlns:a16="http://schemas.microsoft.com/office/drawing/2014/main" id="{490CF2C1-39E9-4512-ABC1-A6F453EB6A98}"/>
              </a:ext>
            </a:extLst>
          </p:cNvPr>
          <p:cNvSpPr txBox="1"/>
          <p:nvPr/>
        </p:nvSpPr>
        <p:spPr>
          <a:xfrm>
            <a:off x="4166996" y="1443980"/>
            <a:ext cx="461665" cy="40164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你的标题，将这首词换成你想要表达的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p14="http://schemas.microsoft.com/office/powerpoint/2010/main" xmlns:a16="http://schemas.microsoft.com/office/drawing/2014/main" id="{167B5ECE-3044-423B-9DA6-ECFC2FFE2184}"/>
              </a:ext>
            </a:extLst>
          </p:cNvPr>
          <p:cNvSpPr txBox="1"/>
          <p:nvPr/>
        </p:nvSpPr>
        <p:spPr>
          <a:xfrm>
            <a:off x="4875128" y="1443980"/>
            <a:ext cx="461665" cy="40164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这是简单的示例，你可以将词牌名换成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p14="http://schemas.microsoft.com/office/powerpoint/2010/main" xmlns:a16="http://schemas.microsoft.com/office/drawing/2014/main" id="{09AD3ADD-9F82-44C4-8E75-41E3FCAD6C3F}"/>
              </a:ext>
            </a:extLst>
          </p:cNvPr>
          <p:cNvSpPr txBox="1"/>
          <p:nvPr/>
        </p:nvSpPr>
        <p:spPr>
          <a:xfrm>
            <a:off x="2021860" y="1443980"/>
            <a:ext cx="4616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请输入你的内容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p14="http://schemas.microsoft.com/office/powerpoint/2010/main" xmlns:a16="http://schemas.microsoft.com/office/drawing/2014/main" id="{2646E648-2205-49C4-B17B-6F6E433F57FC}"/>
              </a:ext>
            </a:extLst>
          </p:cNvPr>
          <p:cNvSpPr txBox="1"/>
          <p:nvPr/>
        </p:nvSpPr>
        <p:spPr>
          <a:xfrm>
            <a:off x="2724789" y="1443980"/>
            <a:ext cx="461665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便你进行自定义设计。</a:t>
            </a:r>
          </a:p>
        </p:txBody>
      </p:sp>
    </p:spTree>
    <p:extLst>
      <p:ext uri="{BB962C8B-B14F-4D97-AF65-F5344CB8AC3E}">
        <p14:creationId xmlns:p14="http://schemas.microsoft.com/office/powerpoint/2010/main" val="260521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CF9E3B7-E102-48FB-9432-AF548A12D6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263" y="4445000"/>
            <a:ext cx="2116927" cy="2148840"/>
          </a:xfrm>
          <a:prstGeom prst="rect">
            <a:avLst/>
          </a:prstGeom>
        </p:spPr>
      </p:pic>
      <p:grpSp>
        <p:nvGrpSpPr>
          <p:cNvPr id="81" name="组合 8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21F62F1-41E0-44D0-B5BD-060D4712A5FA}"/>
              </a:ext>
            </a:extLst>
          </p:cNvPr>
          <p:cNvGrpSpPr/>
          <p:nvPr/>
        </p:nvGrpSpPr>
        <p:grpSpPr>
          <a:xfrm>
            <a:off x="3469947" y="1419929"/>
            <a:ext cx="7671728" cy="1203960"/>
            <a:chOff x="3104187" y="1419929"/>
            <a:chExt cx="7671728" cy="1203960"/>
          </a:xfrm>
        </p:grpSpPr>
        <p:pic>
          <p:nvPicPr>
            <p:cNvPr id="75" name="图片 7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22670EB4-AF54-4E39-95B9-1BB539137C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1955" y="1419929"/>
              <a:ext cx="1203960" cy="1203960"/>
            </a:xfrm>
            <a:custGeom>
              <a:avLst/>
              <a:gdLst>
                <a:gd name="connsiteX0" fmla="*/ 601980 w 1203960"/>
                <a:gd name="connsiteY0" fmla="*/ 0 h 1203960"/>
                <a:gd name="connsiteX1" fmla="*/ 1203960 w 1203960"/>
                <a:gd name="connsiteY1" fmla="*/ 601980 h 1203960"/>
                <a:gd name="connsiteX2" fmla="*/ 601980 w 1203960"/>
                <a:gd name="connsiteY2" fmla="*/ 1203960 h 1203960"/>
                <a:gd name="connsiteX3" fmla="*/ 0 w 1203960"/>
                <a:gd name="connsiteY3" fmla="*/ 601980 h 1203960"/>
                <a:gd name="connsiteX4" fmla="*/ 601980 w 1203960"/>
                <a:gd name="connsiteY4" fmla="*/ 0 h 120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3960" h="1203960">
                  <a:moveTo>
                    <a:pt x="601980" y="0"/>
                  </a:moveTo>
                  <a:cubicBezTo>
                    <a:pt x="934444" y="0"/>
                    <a:pt x="1203960" y="269516"/>
                    <a:pt x="1203960" y="601980"/>
                  </a:cubicBezTo>
                  <a:cubicBezTo>
                    <a:pt x="1203960" y="934444"/>
                    <a:pt x="934444" y="1203960"/>
                    <a:pt x="601980" y="1203960"/>
                  </a:cubicBezTo>
                  <a:cubicBezTo>
                    <a:pt x="269516" y="1203960"/>
                    <a:pt x="0" y="934444"/>
                    <a:pt x="0" y="601980"/>
                  </a:cubicBezTo>
                  <a:cubicBezTo>
                    <a:pt x="0" y="269516"/>
                    <a:pt x="269516" y="0"/>
                    <a:pt x="601980" y="0"/>
                  </a:cubicBezTo>
                  <a:close/>
                </a:path>
              </a:pathLst>
            </a:custGeom>
          </p:spPr>
        </p:pic>
        <p:pic>
          <p:nvPicPr>
            <p:cNvPr id="72" name="图片 7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9DD41CD-E433-492C-8FC2-160B178426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263495" y="1419929"/>
              <a:ext cx="1203960" cy="1203960"/>
            </a:xfrm>
            <a:custGeom>
              <a:avLst/>
              <a:gdLst>
                <a:gd name="connsiteX0" fmla="*/ 601980 w 1203960"/>
                <a:gd name="connsiteY0" fmla="*/ 0 h 1203960"/>
                <a:gd name="connsiteX1" fmla="*/ 1203960 w 1203960"/>
                <a:gd name="connsiteY1" fmla="*/ 601980 h 1203960"/>
                <a:gd name="connsiteX2" fmla="*/ 601980 w 1203960"/>
                <a:gd name="connsiteY2" fmla="*/ 1203960 h 1203960"/>
                <a:gd name="connsiteX3" fmla="*/ 0 w 1203960"/>
                <a:gd name="connsiteY3" fmla="*/ 601980 h 1203960"/>
                <a:gd name="connsiteX4" fmla="*/ 601980 w 1203960"/>
                <a:gd name="connsiteY4" fmla="*/ 0 h 120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3960" h="1203960">
                  <a:moveTo>
                    <a:pt x="601980" y="0"/>
                  </a:moveTo>
                  <a:cubicBezTo>
                    <a:pt x="934444" y="0"/>
                    <a:pt x="1203960" y="269516"/>
                    <a:pt x="1203960" y="601980"/>
                  </a:cubicBezTo>
                  <a:cubicBezTo>
                    <a:pt x="1203960" y="934444"/>
                    <a:pt x="934444" y="1203960"/>
                    <a:pt x="601980" y="1203960"/>
                  </a:cubicBezTo>
                  <a:cubicBezTo>
                    <a:pt x="269516" y="1203960"/>
                    <a:pt x="0" y="934444"/>
                    <a:pt x="0" y="601980"/>
                  </a:cubicBezTo>
                  <a:cubicBezTo>
                    <a:pt x="0" y="269516"/>
                    <a:pt x="269516" y="0"/>
                    <a:pt x="601980" y="0"/>
                  </a:cubicBezTo>
                  <a:close/>
                </a:path>
              </a:pathLst>
            </a:custGeom>
          </p:spPr>
        </p:pic>
        <p:pic>
          <p:nvPicPr>
            <p:cNvPr id="69" name="图片 6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BE84BB1B-CCCA-45CE-8836-DB26C3814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04187" y="1419929"/>
              <a:ext cx="1203960" cy="1203960"/>
            </a:xfrm>
            <a:custGeom>
              <a:avLst/>
              <a:gdLst>
                <a:gd name="connsiteX0" fmla="*/ 601980 w 1203960"/>
                <a:gd name="connsiteY0" fmla="*/ 0 h 1203960"/>
                <a:gd name="connsiteX1" fmla="*/ 1203960 w 1203960"/>
                <a:gd name="connsiteY1" fmla="*/ 601980 h 1203960"/>
                <a:gd name="connsiteX2" fmla="*/ 601980 w 1203960"/>
                <a:gd name="connsiteY2" fmla="*/ 1203960 h 1203960"/>
                <a:gd name="connsiteX3" fmla="*/ 0 w 1203960"/>
                <a:gd name="connsiteY3" fmla="*/ 601980 h 1203960"/>
                <a:gd name="connsiteX4" fmla="*/ 601980 w 1203960"/>
                <a:gd name="connsiteY4" fmla="*/ 0 h 120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3960" h="1203960">
                  <a:moveTo>
                    <a:pt x="601980" y="0"/>
                  </a:moveTo>
                  <a:cubicBezTo>
                    <a:pt x="934444" y="0"/>
                    <a:pt x="1203960" y="269516"/>
                    <a:pt x="1203960" y="601980"/>
                  </a:cubicBezTo>
                  <a:cubicBezTo>
                    <a:pt x="1203960" y="934444"/>
                    <a:pt x="934444" y="1203960"/>
                    <a:pt x="601980" y="1203960"/>
                  </a:cubicBezTo>
                  <a:cubicBezTo>
                    <a:pt x="269516" y="1203960"/>
                    <a:pt x="0" y="934444"/>
                    <a:pt x="0" y="601980"/>
                  </a:cubicBezTo>
                  <a:cubicBezTo>
                    <a:pt x="0" y="269516"/>
                    <a:pt x="269516" y="0"/>
                    <a:pt x="601980" y="0"/>
                  </a:cubicBezTo>
                  <a:close/>
                </a:path>
              </a:pathLst>
            </a:custGeom>
          </p:spPr>
        </p:pic>
        <p:pic>
          <p:nvPicPr>
            <p:cNvPr id="66" name="图片 6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240B0C3F-4CD8-48CD-9489-A28EF7C6C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417725" y="1419929"/>
              <a:ext cx="1203960" cy="1203960"/>
            </a:xfrm>
            <a:custGeom>
              <a:avLst/>
              <a:gdLst>
                <a:gd name="connsiteX0" fmla="*/ 601980 w 1203960"/>
                <a:gd name="connsiteY0" fmla="*/ 0 h 1203960"/>
                <a:gd name="connsiteX1" fmla="*/ 1203960 w 1203960"/>
                <a:gd name="connsiteY1" fmla="*/ 601980 h 1203960"/>
                <a:gd name="connsiteX2" fmla="*/ 601980 w 1203960"/>
                <a:gd name="connsiteY2" fmla="*/ 1203960 h 1203960"/>
                <a:gd name="connsiteX3" fmla="*/ 0 w 1203960"/>
                <a:gd name="connsiteY3" fmla="*/ 601980 h 1203960"/>
                <a:gd name="connsiteX4" fmla="*/ 601980 w 1203960"/>
                <a:gd name="connsiteY4" fmla="*/ 0 h 120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3960" h="1203960">
                  <a:moveTo>
                    <a:pt x="601980" y="0"/>
                  </a:moveTo>
                  <a:cubicBezTo>
                    <a:pt x="934444" y="0"/>
                    <a:pt x="1203960" y="269516"/>
                    <a:pt x="1203960" y="601980"/>
                  </a:cubicBezTo>
                  <a:cubicBezTo>
                    <a:pt x="1203960" y="934444"/>
                    <a:pt x="934444" y="1203960"/>
                    <a:pt x="601980" y="1203960"/>
                  </a:cubicBezTo>
                  <a:cubicBezTo>
                    <a:pt x="269516" y="1203960"/>
                    <a:pt x="0" y="934444"/>
                    <a:pt x="0" y="601980"/>
                  </a:cubicBezTo>
                  <a:cubicBezTo>
                    <a:pt x="0" y="269516"/>
                    <a:pt x="269516" y="0"/>
                    <a:pt x="601980" y="0"/>
                  </a:cubicBezTo>
                  <a:close/>
                </a:path>
              </a:pathLst>
            </a:custGeom>
          </p:spPr>
        </p:pic>
      </p:grpSp>
      <p:sp>
        <p:nvSpPr>
          <p:cNvPr id="76" name="文本框 7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6E2CB7E-FDAD-4B89-B9D8-3AF5631807FD}"/>
              </a:ext>
            </a:extLst>
          </p:cNvPr>
          <p:cNvSpPr txBox="1"/>
          <p:nvPr/>
        </p:nvSpPr>
        <p:spPr>
          <a:xfrm>
            <a:off x="1345327" y="3309689"/>
            <a:ext cx="615553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请输入标题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2CA6E5-25E3-45FC-9156-7C9D0C683530}"/>
              </a:ext>
            </a:extLst>
          </p:cNvPr>
          <p:cNvCxnSpPr>
            <a:cxnSpLocks/>
          </p:cNvCxnSpPr>
          <p:nvPr/>
        </p:nvCxnSpPr>
        <p:spPr>
          <a:xfrm>
            <a:off x="2346960" y="1419929"/>
            <a:ext cx="0" cy="3777456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9A4577F-D018-4EAE-AE8A-B718D73FE8E1}"/>
              </a:ext>
            </a:extLst>
          </p:cNvPr>
          <p:cNvSpPr txBox="1"/>
          <p:nvPr/>
        </p:nvSpPr>
        <p:spPr>
          <a:xfrm>
            <a:off x="3628729" y="2870745"/>
            <a:ext cx="904863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由来称独立，本自号倾城。</a:t>
            </a:r>
            <a:endParaRPr lang="en-US" altLang="zh-CN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柳叶眉间发，桃花脸上生。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5DE0A7-DA2D-44DA-B438-8ED3D6DAF271}"/>
              </a:ext>
            </a:extLst>
          </p:cNvPr>
          <p:cNvSpPr txBox="1"/>
          <p:nvPr/>
        </p:nvSpPr>
        <p:spPr>
          <a:xfrm>
            <a:off x="5833131" y="2870745"/>
            <a:ext cx="904863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涉江采芙蓉，兰泽多芳草。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采之欲遗谁，所思在远道。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52047D7-616D-4B26-B0CA-142B1AA1A368}"/>
              </a:ext>
            </a:extLst>
          </p:cNvPr>
          <p:cNvSpPr txBox="1"/>
          <p:nvPr/>
        </p:nvSpPr>
        <p:spPr>
          <a:xfrm>
            <a:off x="7933033" y="2870745"/>
            <a:ext cx="904863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客从远方来，遗我一端绮。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相去万余里，故人心尚尔。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218234F-A49E-4D5B-8BEF-C156D6E793B9}"/>
              </a:ext>
            </a:extLst>
          </p:cNvPr>
          <p:cNvSpPr txBox="1"/>
          <p:nvPr/>
        </p:nvSpPr>
        <p:spPr>
          <a:xfrm>
            <a:off x="10087263" y="2870745"/>
            <a:ext cx="904863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行行重行行，与君生别离。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rPr>
              <a:t>相去万余里，各在天一涯。</a:t>
            </a:r>
          </a:p>
        </p:txBody>
      </p:sp>
    </p:spTree>
    <p:extLst>
      <p:ext uri="{BB962C8B-B14F-4D97-AF65-F5344CB8AC3E}">
        <p14:creationId xmlns:p14="http://schemas.microsoft.com/office/powerpoint/2010/main" val="35440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p14="http://schemas.microsoft.com/office/powerpoint/2010/main" xmlns:a16="http://schemas.microsoft.com/office/drawing/2014/main" id="{7F4B9E1B-74FA-4609-A3E2-D1D8AADB92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3E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p14="http://schemas.microsoft.com/office/powerpoint/2010/main" xmlns:a16="http://schemas.microsoft.com/office/drawing/2014/main" id="{52DC8EDB-2BA1-44F6-B434-FBCF08A619C0}"/>
              </a:ext>
            </a:extLst>
          </p:cNvPr>
          <p:cNvCxnSpPr/>
          <p:nvPr/>
        </p:nvCxnSpPr>
        <p:spPr>
          <a:xfrm flipH="1">
            <a:off x="3977640" y="2001520"/>
            <a:ext cx="1513840" cy="28549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p14="http://schemas.microsoft.com/office/powerpoint/2010/main" xmlns:a16="http://schemas.microsoft.com/office/drawing/2014/main" id="{7F6C2591-B63C-4250-AE28-F1DC23CBBF70}"/>
              </a:ext>
            </a:extLst>
          </p:cNvPr>
          <p:cNvSpPr txBox="1"/>
          <p:nvPr/>
        </p:nvSpPr>
        <p:spPr>
          <a:xfrm>
            <a:off x="5685998" y="2263130"/>
            <a:ext cx="5955476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瓷器是由瓷石、高岭土、石英石、莫来石等烧制而成，外</a:t>
            </a:r>
            <a:endParaRPr lang="en-US" altLang="zh-CN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表施有玻璃质釉或彩绘的物器。</a:t>
            </a:r>
            <a:endParaRPr lang="en-US" altLang="zh-CN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p14="http://schemas.microsoft.com/office/powerpoint/2010/main" xmlns:a16="http://schemas.microsoft.com/office/drawing/2014/main" id="{D1F3D2F4-12E7-478D-90A2-4DC5EA93390B}"/>
              </a:ext>
            </a:extLst>
          </p:cNvPr>
          <p:cNvSpPr txBox="1"/>
          <p:nvPr/>
        </p:nvSpPr>
        <p:spPr>
          <a:xfrm>
            <a:off x="4927599" y="3720272"/>
            <a:ext cx="694470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瓷器的成形要通过在窑内经过高温（约</a:t>
            </a:r>
            <a:r>
              <a:rPr lang="en-US" altLang="zh-CN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1280℃-1400℃</a:t>
            </a: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）烧制，瓷</a:t>
            </a:r>
            <a:endParaRPr lang="en-US" altLang="zh-CN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器表面的釉色会因为温度的不同从而发生各种化学变化，是中华</a:t>
            </a:r>
            <a:endParaRPr lang="en-US" altLang="zh-CN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文明展示的瑰宝。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p14="http://schemas.microsoft.com/office/powerpoint/2010/main" xmlns:a16="http://schemas.microsoft.com/office/drawing/2014/main" id="{EC0C8CC5-8898-4492-BB2A-1ECC034A9B37}"/>
              </a:ext>
            </a:extLst>
          </p:cNvPr>
          <p:cNvGrpSpPr/>
          <p:nvPr/>
        </p:nvGrpSpPr>
        <p:grpSpPr>
          <a:xfrm>
            <a:off x="974621" y="2443230"/>
            <a:ext cx="2905760" cy="632430"/>
            <a:chOff x="974621" y="2222490"/>
            <a:chExt cx="2905760" cy="632430"/>
          </a:xfrm>
        </p:grpSpPr>
        <p:sp>
          <p:nvSpPr>
            <p:cNvPr id="4" name="文本框 3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3AC03C36-6E19-411A-BE2B-FFF043FD8812}"/>
                </a:ext>
              </a:extLst>
            </p:cNvPr>
            <p:cNvSpPr txBox="1"/>
            <p:nvPr/>
          </p:nvSpPr>
          <p:spPr>
            <a:xfrm>
              <a:off x="1084947" y="228345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请输入你的标题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B58ADD96-68C7-4547-8AB2-43047A8F50D4}"/>
                </a:ext>
              </a:extLst>
            </p:cNvPr>
            <p:cNvSpPr/>
            <p:nvPr/>
          </p:nvSpPr>
          <p:spPr>
            <a:xfrm>
              <a:off x="974621" y="2222490"/>
              <a:ext cx="2905760" cy="63243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p14="http://schemas.microsoft.com/office/powerpoint/2010/main" xmlns:a16="http://schemas.microsoft.com/office/drawing/2014/main" id="{AD08AFBE-78B3-4E29-9F7B-00A5CA1AD675}"/>
              </a:ext>
            </a:extLst>
          </p:cNvPr>
          <p:cNvSpPr txBox="1"/>
          <p:nvPr/>
        </p:nvSpPr>
        <p:spPr>
          <a:xfrm>
            <a:off x="905410" y="3317428"/>
            <a:ext cx="3057247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请输入你的文字</a:t>
            </a:r>
            <a:endParaRPr lang="en-US" altLang="zh-CN" sz="1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背景图片不是瓷器，请自动忽略</a:t>
            </a:r>
            <a:endParaRPr lang="en-US" altLang="zh-CN" sz="1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(*^_^*)</a:t>
            </a:r>
            <a:endParaRPr lang="zh-CN" altLang="en-US" sz="1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328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9FCF69C8-EA34-4FFE-A456-ACC58CC89AE9}"/>
              </a:ext>
            </a:extLst>
          </p:cNvPr>
          <p:cNvGrpSpPr/>
          <p:nvPr/>
        </p:nvGrpSpPr>
        <p:grpSpPr>
          <a:xfrm>
            <a:off x="3377689" y="700324"/>
            <a:ext cx="5436622" cy="5457352"/>
            <a:chOff x="3377689" y="700324"/>
            <a:chExt cx="5436622" cy="5457352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7BFCC16E-AE2B-4AFB-81D3-CA0972B7B37B}"/>
                </a:ext>
              </a:extLst>
            </p:cNvPr>
            <p:cNvSpPr/>
            <p:nvPr/>
          </p:nvSpPr>
          <p:spPr>
            <a:xfrm rot="2770545">
              <a:off x="3367324" y="710689"/>
              <a:ext cx="5457352" cy="5436622"/>
            </a:xfrm>
            <a:prstGeom prst="rect">
              <a:avLst/>
            </a:prstGeom>
            <a:solidFill>
              <a:schemeClr val="dk1">
                <a:alpha val="6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12E9C2DD-925F-4F8C-A809-268BD027F774}"/>
                </a:ext>
              </a:extLst>
            </p:cNvPr>
            <p:cNvSpPr/>
            <p:nvPr/>
          </p:nvSpPr>
          <p:spPr>
            <a:xfrm rot="2770545">
              <a:off x="3794563" y="1136305"/>
              <a:ext cx="4602874" cy="4585390"/>
            </a:xfrm>
            <a:prstGeom prst="rect">
              <a:avLst/>
            </a:prstGeom>
            <a:solidFill>
              <a:schemeClr val="dk1">
                <a:alpha val="8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形 4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FC001B20-92F2-4CB7-A4A8-1BE997150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16="http://schemas.microsoft.com/office/drawing/2014/main" xmlns:a14="http://schemas.microsoft.com/office/drawing/2010/main" xmlns:p14="http://schemas.microsoft.com/office/powerpoint/2010/main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4381500" y="2597537"/>
              <a:ext cx="688340" cy="68834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7910C9D8-535B-4D5A-8EBA-8C540CCED0F5}"/>
                </a:ext>
              </a:extLst>
            </p:cNvPr>
            <p:cNvSpPr txBox="1"/>
            <p:nvPr/>
          </p:nvSpPr>
          <p:spPr>
            <a:xfrm>
              <a:off x="5529179" y="2341541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贰</a:t>
              </a:r>
            </a:p>
          </p:txBody>
        </p:sp>
        <p:pic>
          <p:nvPicPr>
            <p:cNvPr id="7" name="图形 6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CDFF2B90-FA2B-4769-BA00-994B44F60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16="http://schemas.microsoft.com/office/drawing/2014/main" xmlns:a14="http://schemas.microsoft.com/office/drawing/2010/main" xmlns:p14="http://schemas.microsoft.com/office/powerpoint/2010/main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 flipH="1">
              <a:off x="7122162" y="2597537"/>
              <a:ext cx="688340" cy="68834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="" xmlns:a14="http://schemas.microsoft.com/office/drawing/2010/main" xmlns:asvg="http://schemas.microsoft.com/office/drawing/2016/SVG/main" xmlns:p14="http://schemas.microsoft.com/office/powerpoint/2010/main" xmlns:a16="http://schemas.microsoft.com/office/drawing/2014/main" id="{D0D9C625-FB60-401A-9D89-CA8C2793ED84}"/>
                </a:ext>
              </a:extLst>
            </p:cNvPr>
            <p:cNvSpPr txBox="1"/>
            <p:nvPr/>
          </p:nvSpPr>
          <p:spPr>
            <a:xfrm>
              <a:off x="4898396" y="3888833"/>
              <a:ext cx="23952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请输入你的标题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13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p14="http://schemas.microsoft.com/office/powerpoint/2010/main" xmlns:a16="http://schemas.microsoft.com/office/drawing/2014/main" id="{8C42399F-5401-4A72-8596-21FE0658852F}"/>
              </a:ext>
            </a:extLst>
          </p:cNvPr>
          <p:cNvSpPr/>
          <p:nvPr/>
        </p:nvSpPr>
        <p:spPr>
          <a:xfrm>
            <a:off x="5444846" y="0"/>
            <a:ext cx="6747153" cy="6858000"/>
          </a:xfrm>
          <a:prstGeom prst="rect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p14="http://schemas.microsoft.com/office/powerpoint/2010/main" xmlns:a16="http://schemas.microsoft.com/office/drawing/2014/main" id="{FAAC49C7-ED19-4FE5-AF09-941E8422A949}"/>
              </a:ext>
            </a:extLst>
          </p:cNvPr>
          <p:cNvGrpSpPr/>
          <p:nvPr/>
        </p:nvGrpSpPr>
        <p:grpSpPr>
          <a:xfrm>
            <a:off x="6242863" y="436880"/>
            <a:ext cx="3474720" cy="1706880"/>
            <a:chOff x="5384800" y="264160"/>
            <a:chExt cx="3474720" cy="1706880"/>
          </a:xfrm>
        </p:grpSpPr>
        <p:sp>
          <p:nvSpPr>
            <p:cNvPr id="3" name="文本框 2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DB077573-7654-4E1C-AB0E-989469328315}"/>
                </a:ext>
              </a:extLst>
            </p:cNvPr>
            <p:cNvSpPr txBox="1"/>
            <p:nvPr/>
          </p:nvSpPr>
          <p:spPr>
            <a:xfrm>
              <a:off x="5567680" y="447040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请输入你的标题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687D4829-5E06-4AB7-BA62-34FCF009AC11}"/>
                </a:ext>
              </a:extLst>
            </p:cNvPr>
            <p:cNvSpPr/>
            <p:nvPr/>
          </p:nvSpPr>
          <p:spPr>
            <a:xfrm>
              <a:off x="5384800" y="264160"/>
              <a:ext cx="3474720" cy="170688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F93BE748-C391-497C-BDC1-43B81E6A602D}"/>
                </a:ext>
              </a:extLst>
            </p:cNvPr>
            <p:cNvCxnSpPr>
              <a:cxnSpLocks/>
            </p:cNvCxnSpPr>
            <p:nvPr/>
          </p:nvCxnSpPr>
          <p:spPr>
            <a:xfrm>
              <a:off x="5679440" y="1127760"/>
              <a:ext cx="28651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46A2049B-6DC6-422A-84CF-93B5367B68DF}"/>
                </a:ext>
              </a:extLst>
            </p:cNvPr>
            <p:cNvSpPr txBox="1"/>
            <p:nvPr/>
          </p:nvSpPr>
          <p:spPr>
            <a:xfrm>
              <a:off x="5679440" y="1354574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请输入你的内容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p14="http://schemas.microsoft.com/office/powerpoint/2010/main" xmlns:a16="http://schemas.microsoft.com/office/drawing/2014/main" id="{EDC2E065-C45F-4D37-B779-B859E9EFF034}"/>
              </a:ext>
            </a:extLst>
          </p:cNvPr>
          <p:cNvSpPr txBox="1"/>
          <p:nvPr/>
        </p:nvSpPr>
        <p:spPr>
          <a:xfrm>
            <a:off x="6242863" y="2580640"/>
            <a:ext cx="3474720" cy="1340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汤圆，是中国传统小吃的代表之一，是由糯米粉等做的球形食品。一般有馅料，煮熟带汤食用。同时也是元宵节最具有特色的食物，历史十分悠久。</a:t>
            </a:r>
          </a:p>
        </p:txBody>
      </p:sp>
      <p:sp useBgFill="1">
        <p:nvSpPr>
          <p:cNvPr id="12" name="矩形 11">
            <a:extLst>
              <a:ext uri="{FF2B5EF4-FFF2-40B4-BE49-F238E27FC236}">
                <a16:creationId xmlns="" xmlns:p14="http://schemas.microsoft.com/office/powerpoint/2010/main" xmlns:a16="http://schemas.microsoft.com/office/drawing/2014/main" id="{FFF2B95D-66F2-471F-B585-8C79C14CED66}"/>
              </a:ext>
            </a:extLst>
          </p:cNvPr>
          <p:cNvSpPr/>
          <p:nvPr/>
        </p:nvSpPr>
        <p:spPr>
          <a:xfrm>
            <a:off x="10515600" y="0"/>
            <a:ext cx="70104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p14="http://schemas.microsoft.com/office/powerpoint/2010/main" xmlns:a16="http://schemas.microsoft.com/office/drawing/2014/main" id="{8663A977-F32E-4F6C-A5D5-3457D9B05A90}"/>
              </a:ext>
            </a:extLst>
          </p:cNvPr>
          <p:cNvSpPr txBox="1"/>
          <p:nvPr/>
        </p:nvSpPr>
        <p:spPr>
          <a:xfrm>
            <a:off x="6242863" y="4357823"/>
            <a:ext cx="3474720" cy="1660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据传，汤圆起源于宋朝。当时明州（现浙江省宁波市）兴起吃一种新奇食品，即用黑芝麻、猪油做馅、加入少许白砂糖，外面用糯米粉搓成圆形，煮熟后，吃起来香甜可口，饶有风趣。</a:t>
            </a:r>
          </a:p>
        </p:txBody>
      </p:sp>
    </p:spTree>
    <p:extLst>
      <p:ext uri="{BB962C8B-B14F-4D97-AF65-F5344CB8AC3E}">
        <p14:creationId xmlns:p14="http://schemas.microsoft.com/office/powerpoint/2010/main" val="201220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1B47F3C-4F64-4880-882F-C811F5AE49C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387" y="152400"/>
            <a:ext cx="2953785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6DEEF3F-8D48-41F9-9AF7-FD89A3CA56C6}"/>
              </a:ext>
            </a:extLst>
          </p:cNvPr>
          <p:cNvSpPr/>
          <p:nvPr/>
        </p:nvSpPr>
        <p:spPr>
          <a:xfrm>
            <a:off x="5190871" y="2298391"/>
            <a:ext cx="1321894" cy="3569009"/>
          </a:xfrm>
          <a:prstGeom prst="rect">
            <a:avLst/>
          </a:prstGeom>
          <a:solidFill>
            <a:srgbClr val="6A2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箭头: V 形 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28BC77-7F97-43F4-B653-62AC89E1C516}"/>
              </a:ext>
            </a:extLst>
          </p:cNvPr>
          <p:cNvSpPr/>
          <p:nvPr/>
        </p:nvSpPr>
        <p:spPr>
          <a:xfrm>
            <a:off x="6402034" y="1122680"/>
            <a:ext cx="367381" cy="670560"/>
          </a:xfrm>
          <a:prstGeom prst="chevron">
            <a:avLst>
              <a:gd name="adj" fmla="val 79250"/>
            </a:avLst>
          </a:prstGeom>
          <a:solidFill>
            <a:srgbClr val="6A2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7265F34-95A2-42DF-910F-86556E097FF4}"/>
              </a:ext>
            </a:extLst>
          </p:cNvPr>
          <p:cNvSpPr/>
          <p:nvPr/>
        </p:nvSpPr>
        <p:spPr>
          <a:xfrm rot="2702805">
            <a:off x="5406353" y="990599"/>
            <a:ext cx="934720" cy="934720"/>
          </a:xfrm>
          <a:prstGeom prst="rect">
            <a:avLst/>
          </a:prstGeom>
          <a:noFill/>
          <a:ln>
            <a:solidFill>
              <a:srgbClr val="7F1A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9FCADB3-735D-423C-9137-2414BAEF2B33}"/>
              </a:ext>
            </a:extLst>
          </p:cNvPr>
          <p:cNvSpPr txBox="1"/>
          <p:nvPr/>
        </p:nvSpPr>
        <p:spPr>
          <a:xfrm>
            <a:off x="5451709" y="122712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62C6751-10DC-4A18-A386-D1219D5AD9C0}"/>
              </a:ext>
            </a:extLst>
          </p:cNvPr>
          <p:cNvCxnSpPr/>
          <p:nvPr/>
        </p:nvCxnSpPr>
        <p:spPr>
          <a:xfrm>
            <a:off x="4084320" y="660126"/>
            <a:ext cx="0" cy="5537748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E2F58A1-F316-4E7F-9EEF-105B736CE6D0}"/>
              </a:ext>
            </a:extLst>
          </p:cNvPr>
          <p:cNvSpPr/>
          <p:nvPr/>
        </p:nvSpPr>
        <p:spPr>
          <a:xfrm>
            <a:off x="7486824" y="2298391"/>
            <a:ext cx="1321894" cy="3569009"/>
          </a:xfrm>
          <a:prstGeom prst="rect">
            <a:avLst/>
          </a:prstGeom>
          <a:solidFill>
            <a:srgbClr val="6A2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箭头: V 形 1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47F3EC2-92AA-43A8-8CB8-8D11236FF601}"/>
              </a:ext>
            </a:extLst>
          </p:cNvPr>
          <p:cNvSpPr/>
          <p:nvPr/>
        </p:nvSpPr>
        <p:spPr>
          <a:xfrm>
            <a:off x="8697987" y="1122680"/>
            <a:ext cx="367381" cy="670560"/>
          </a:xfrm>
          <a:prstGeom prst="chevron">
            <a:avLst>
              <a:gd name="adj" fmla="val 79250"/>
            </a:avLst>
          </a:prstGeom>
          <a:solidFill>
            <a:srgbClr val="6A2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38D1923-26BA-4FED-9855-847A3E20546F}"/>
              </a:ext>
            </a:extLst>
          </p:cNvPr>
          <p:cNvSpPr/>
          <p:nvPr/>
        </p:nvSpPr>
        <p:spPr>
          <a:xfrm rot="2702805">
            <a:off x="7702306" y="990599"/>
            <a:ext cx="934720" cy="934720"/>
          </a:xfrm>
          <a:prstGeom prst="rect">
            <a:avLst/>
          </a:prstGeom>
          <a:noFill/>
          <a:ln>
            <a:solidFill>
              <a:srgbClr val="7F1A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556B00-5530-43C1-B5B4-2AB480E73BCB}"/>
              </a:ext>
            </a:extLst>
          </p:cNvPr>
          <p:cNvSpPr txBox="1"/>
          <p:nvPr/>
        </p:nvSpPr>
        <p:spPr>
          <a:xfrm>
            <a:off x="7747662" y="122712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99C9D38-4677-40DA-8A2E-EE040E5836A6}"/>
              </a:ext>
            </a:extLst>
          </p:cNvPr>
          <p:cNvSpPr/>
          <p:nvPr/>
        </p:nvSpPr>
        <p:spPr>
          <a:xfrm>
            <a:off x="9760883" y="2298391"/>
            <a:ext cx="1321894" cy="3569009"/>
          </a:xfrm>
          <a:prstGeom prst="rect">
            <a:avLst/>
          </a:prstGeom>
          <a:solidFill>
            <a:srgbClr val="6A2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V 形 2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48FDC45-14B9-411A-9CE7-3FBAB2B5E8B9}"/>
              </a:ext>
            </a:extLst>
          </p:cNvPr>
          <p:cNvSpPr/>
          <p:nvPr/>
        </p:nvSpPr>
        <p:spPr>
          <a:xfrm>
            <a:off x="10972046" y="1122680"/>
            <a:ext cx="367381" cy="670560"/>
          </a:xfrm>
          <a:prstGeom prst="chevron">
            <a:avLst>
              <a:gd name="adj" fmla="val 79250"/>
            </a:avLst>
          </a:prstGeom>
          <a:solidFill>
            <a:srgbClr val="6A2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71AE91E-38A9-430C-9377-54734242E778}"/>
              </a:ext>
            </a:extLst>
          </p:cNvPr>
          <p:cNvSpPr/>
          <p:nvPr/>
        </p:nvSpPr>
        <p:spPr>
          <a:xfrm rot="2702805">
            <a:off x="9976365" y="990599"/>
            <a:ext cx="934720" cy="934720"/>
          </a:xfrm>
          <a:prstGeom prst="rect">
            <a:avLst/>
          </a:prstGeom>
          <a:noFill/>
          <a:ln>
            <a:solidFill>
              <a:srgbClr val="7F1A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635CFED-2545-4A7F-9FDC-605895FC8965}"/>
              </a:ext>
            </a:extLst>
          </p:cNvPr>
          <p:cNvSpPr txBox="1"/>
          <p:nvPr/>
        </p:nvSpPr>
        <p:spPr>
          <a:xfrm>
            <a:off x="10021721" y="122712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4AD96AF-9A0A-4D88-AB5F-4FDC4063870A}"/>
              </a:ext>
            </a:extLst>
          </p:cNvPr>
          <p:cNvSpPr txBox="1"/>
          <p:nvPr/>
        </p:nvSpPr>
        <p:spPr>
          <a:xfrm>
            <a:off x="5461292" y="2477876"/>
            <a:ext cx="824841" cy="35690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人生得意须尽欢，莫使金樽空对月。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天生我材必有用，千金散尽还复来。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9A7D824-BE47-43F5-B24D-39DE49AF23B2}"/>
              </a:ext>
            </a:extLst>
          </p:cNvPr>
          <p:cNvSpPr txBox="1"/>
          <p:nvPr/>
        </p:nvSpPr>
        <p:spPr>
          <a:xfrm>
            <a:off x="10053198" y="2477876"/>
            <a:ext cx="824841" cy="35690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初闻征雁已无蝉，百尺楼高水接天。</a:t>
            </a:r>
            <a:endParaRPr lang="en-US" altLang="zh-CN" sz="1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青女素娥俱耐冷，月中霜里斗婵娟。 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1FAD482-0AE0-4C45-B663-9193FDCA3401}"/>
              </a:ext>
            </a:extLst>
          </p:cNvPr>
          <p:cNvSpPr txBox="1"/>
          <p:nvPr/>
        </p:nvSpPr>
        <p:spPr>
          <a:xfrm>
            <a:off x="7757245" y="2491979"/>
            <a:ext cx="824841" cy="35690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风急天高猿啸哀，渚清沙白鸟飞回。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无边落木萧萧下，不尽长江滚滚来。</a:t>
            </a:r>
          </a:p>
        </p:txBody>
      </p:sp>
    </p:spTree>
    <p:extLst>
      <p:ext uri="{BB962C8B-B14F-4D97-AF65-F5344CB8AC3E}">
        <p14:creationId xmlns:p14="http://schemas.microsoft.com/office/powerpoint/2010/main" val="116552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</TotalTime>
  <Words>1660</Words>
  <Application>Microsoft Office PowerPoint</Application>
  <PresentationFormat>宽屏</PresentationFormat>
  <Paragraphs>159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Wingdings 2</vt:lpstr>
      <vt:lpstr>文悦古典明朝体 (非商业使用) W5</vt:lpstr>
      <vt:lpstr>Arial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徐小毛;屁屁毛</dc:creator>
  <cp:keywords>www.51pptmoban.com</cp:keywords>
  <cp:lastModifiedBy>YANGS</cp:lastModifiedBy>
  <cp:revision>122</cp:revision>
  <dcterms:created xsi:type="dcterms:W3CDTF">2017-12-22T13:27:44Z</dcterms:created>
  <dcterms:modified xsi:type="dcterms:W3CDTF">2018-02-28T15:29:30Z</dcterms:modified>
</cp:coreProperties>
</file>