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403" r:id="rId2"/>
    <p:sldId id="393" r:id="rId3"/>
    <p:sldId id="297" r:id="rId4"/>
    <p:sldId id="299" r:id="rId5"/>
    <p:sldId id="368" r:id="rId6"/>
    <p:sldId id="369" r:id="rId7"/>
    <p:sldId id="370" r:id="rId8"/>
    <p:sldId id="373" r:id="rId9"/>
    <p:sldId id="372" r:id="rId10"/>
    <p:sldId id="396" r:id="rId11"/>
    <p:sldId id="375" r:id="rId12"/>
    <p:sldId id="334" r:id="rId13"/>
    <p:sldId id="376" r:id="rId14"/>
    <p:sldId id="377" r:id="rId15"/>
    <p:sldId id="398" r:id="rId16"/>
    <p:sldId id="335" r:id="rId17"/>
    <p:sldId id="379" r:id="rId18"/>
    <p:sldId id="380" r:id="rId19"/>
    <p:sldId id="381" r:id="rId20"/>
    <p:sldId id="382" r:id="rId21"/>
    <p:sldId id="383" r:id="rId22"/>
    <p:sldId id="400" r:id="rId23"/>
    <p:sldId id="367" r:id="rId24"/>
    <p:sldId id="385" r:id="rId25"/>
    <p:sldId id="386" r:id="rId26"/>
    <p:sldId id="387" r:id="rId27"/>
    <p:sldId id="388" r:id="rId28"/>
    <p:sldId id="295" r:id="rId29"/>
    <p:sldId id="404" r:id="rId30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4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A36"/>
    <a:srgbClr val="5B5E77"/>
    <a:srgbClr val="4C4F64"/>
    <a:srgbClr val="414455"/>
    <a:srgbClr val="C00000"/>
    <a:srgbClr val="A6A6A6"/>
    <a:srgbClr val="E20000"/>
    <a:srgbClr val="14B28B"/>
    <a:srgbClr val="0D0D0D"/>
    <a:srgbClr val="18D2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68" autoAdjust="0"/>
    <p:restoredTop sz="94660"/>
  </p:normalViewPr>
  <p:slideViewPr>
    <p:cSldViewPr showGuides="1">
      <p:cViewPr>
        <p:scale>
          <a:sx n="50" d="100"/>
          <a:sy n="50" d="100"/>
        </p:scale>
        <p:origin x="2154" y="1566"/>
      </p:cViewPr>
      <p:guideLst>
        <p:guide orient="horz"/>
        <p:guide pos="4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6FEB9A-23AB-4D00-A72E-AD507B0F1653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6CF1A-E888-4A07-B96A-456D0CF694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86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8185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21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218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218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64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21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74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6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95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1502" y="274639"/>
            <a:ext cx="2743914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59" y="274639"/>
            <a:ext cx="802849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84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0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8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759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214" y="1600201"/>
            <a:ext cx="538620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981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9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7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06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48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51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1000" contrast="1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B1069-3899-470A-8AB1-734237277644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C7957-89EC-4DC7-A1B9-6F0B3159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2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1248" y="0"/>
            <a:ext cx="12218266" cy="6858000"/>
          </a:xfrm>
          <a:prstGeom prst="rect">
            <a:avLst/>
          </a:prstGeom>
        </p:spPr>
      </p:pic>
      <p:pic>
        <p:nvPicPr>
          <p:cNvPr id="3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03213" y="-709244"/>
            <a:ext cx="609600" cy="609600"/>
          </a:xfrm>
          <a:prstGeom prst="rect">
            <a:avLst/>
          </a:prstGeom>
        </p:spPr>
      </p:pic>
      <p:grpSp>
        <p:nvGrpSpPr>
          <p:cNvPr id="85" name="组合 84"/>
          <p:cNvGrpSpPr/>
          <p:nvPr/>
        </p:nvGrpSpPr>
        <p:grpSpPr>
          <a:xfrm flipH="1">
            <a:off x="-23093" y="4992468"/>
            <a:ext cx="3169856" cy="1728192"/>
            <a:chOff x="5917425" y="3435846"/>
            <a:chExt cx="3226575" cy="1707654"/>
          </a:xfrm>
        </p:grpSpPr>
        <p:pic>
          <p:nvPicPr>
            <p:cNvPr id="86" name="Picture 2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7" name="Picture 2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6" name="椭圆 75"/>
          <p:cNvSpPr/>
          <p:nvPr/>
        </p:nvSpPr>
        <p:spPr>
          <a:xfrm>
            <a:off x="-1787221" y="-4707904"/>
            <a:ext cx="8388864" cy="8388864"/>
          </a:xfrm>
          <a:prstGeom prst="ellipse">
            <a:avLst/>
          </a:prstGeom>
          <a:solidFill>
            <a:srgbClr val="202A36"/>
          </a:solidFill>
          <a:ln>
            <a:noFill/>
          </a:ln>
          <a:effectLst>
            <a:outerShdw blurRad="317500" dist="2540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TextBox 7"/>
          <p:cNvSpPr>
            <a:spLocks noChangeArrowheads="1"/>
          </p:cNvSpPr>
          <p:nvPr/>
        </p:nvSpPr>
        <p:spPr bwMode="auto">
          <a:xfrm>
            <a:off x="696987" y="764704"/>
            <a:ext cx="626469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微立体</a:t>
            </a:r>
            <a:endParaRPr lang="en-US" altLang="zh-CN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个人竞聘模板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696987" y="2246675"/>
            <a:ext cx="3600400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7"/>
          <p:cNvSpPr>
            <a:spLocks noChangeArrowheads="1"/>
          </p:cNvSpPr>
          <p:nvPr/>
        </p:nvSpPr>
        <p:spPr bwMode="auto">
          <a:xfrm>
            <a:off x="696987" y="2318683"/>
            <a:ext cx="4392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积极向上完整框架通用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91" name="矩形 3"/>
          <p:cNvSpPr>
            <a:spLocks noChangeArrowheads="1"/>
          </p:cNvSpPr>
          <p:nvPr/>
        </p:nvSpPr>
        <p:spPr bwMode="auto">
          <a:xfrm>
            <a:off x="624979" y="2609479"/>
            <a:ext cx="1513862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应聘人：</a:t>
            </a:r>
            <a:r>
              <a: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 </a:t>
            </a:r>
            <a:r>
              <a:rPr lang="en-US" altLang="zh-CN" sz="16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600" b="1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8384186" y="4725144"/>
            <a:ext cx="3797045" cy="2009573"/>
            <a:chOff x="5917425" y="3435846"/>
            <a:chExt cx="3226575" cy="1707654"/>
          </a:xfrm>
        </p:grpSpPr>
        <p:pic>
          <p:nvPicPr>
            <p:cNvPr id="93" name="Picture 2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4" name="Picture 2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5" name="Picture 8" descr="C:\Users\Thinkpad\Desktop\商务PNG\m_0000_椭圆-1.pn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2806" y="3860001"/>
            <a:ext cx="2278353" cy="266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6" name="直接连接符 95"/>
          <p:cNvCxnSpPr>
            <a:endCxn id="98" idx="3"/>
          </p:cNvCxnSpPr>
          <p:nvPr/>
        </p:nvCxnSpPr>
        <p:spPr>
          <a:xfrm flipV="1">
            <a:off x="913011" y="5239990"/>
            <a:ext cx="3409299" cy="161801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/>
          <p:cNvGrpSpPr/>
          <p:nvPr/>
        </p:nvGrpSpPr>
        <p:grpSpPr>
          <a:xfrm>
            <a:off x="4270425" y="4937582"/>
            <a:ext cx="354293" cy="354293"/>
            <a:chOff x="304800" y="673100"/>
            <a:chExt cx="4000500" cy="4000500"/>
          </a:xfrm>
          <a:solidFill>
            <a:srgbClr val="202A36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931987" y="3604911"/>
            <a:ext cx="354293" cy="354293"/>
            <a:chOff x="304800" y="673100"/>
            <a:chExt cx="4000500" cy="4000500"/>
          </a:xfrm>
          <a:solidFill>
            <a:srgbClr val="202A36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1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648632" y="4230800"/>
            <a:ext cx="354293" cy="354293"/>
            <a:chOff x="304800" y="673100"/>
            <a:chExt cx="4000500" cy="4000500"/>
          </a:xfrm>
          <a:solidFill>
            <a:srgbClr val="202A36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9232808" y="2875352"/>
            <a:ext cx="354293" cy="354293"/>
            <a:chOff x="304800" y="673100"/>
            <a:chExt cx="4000500" cy="4000500"/>
          </a:xfrm>
          <a:solidFill>
            <a:srgbClr val="202A36"/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9" name="直接连接符 108"/>
          <p:cNvCxnSpPr>
            <a:stCxn id="98" idx="6"/>
            <a:endCxn id="102" idx="3"/>
          </p:cNvCxnSpPr>
          <p:nvPr/>
        </p:nvCxnSpPr>
        <p:spPr>
          <a:xfrm flipV="1">
            <a:off x="4624718" y="3901852"/>
            <a:ext cx="1364622" cy="121287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102" idx="5"/>
            <a:endCxn id="105" idx="2"/>
          </p:cNvCxnSpPr>
          <p:nvPr/>
        </p:nvCxnSpPr>
        <p:spPr>
          <a:xfrm>
            <a:off x="6228928" y="3901852"/>
            <a:ext cx="1427437" cy="50609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105" idx="6"/>
            <a:endCxn id="108" idx="3"/>
          </p:cNvCxnSpPr>
          <p:nvPr/>
        </p:nvCxnSpPr>
        <p:spPr>
          <a:xfrm flipV="1">
            <a:off x="7995193" y="3172293"/>
            <a:ext cx="1294968" cy="123565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>
            <a:stCxn id="108" idx="7"/>
          </p:cNvCxnSpPr>
          <p:nvPr/>
        </p:nvCxnSpPr>
        <p:spPr>
          <a:xfrm flipV="1">
            <a:off x="9529749" y="1628801"/>
            <a:ext cx="752959" cy="130390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8513943" y="277431"/>
            <a:ext cx="670560" cy="604586"/>
            <a:chOff x="5424755" y="1340768"/>
            <a:chExt cx="670560" cy="604586"/>
          </a:xfrm>
        </p:grpSpPr>
        <p:grpSp>
          <p:nvGrpSpPr>
            <p:cNvPr id="114" name="组合 1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391099" y="260648"/>
            <a:ext cx="670560" cy="604586"/>
            <a:chOff x="5424755" y="1340768"/>
            <a:chExt cx="670560" cy="604586"/>
          </a:xfrm>
        </p:grpSpPr>
        <p:grpSp>
          <p:nvGrpSpPr>
            <p:cNvPr id="119" name="组合 11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0301083" y="260648"/>
            <a:ext cx="670560" cy="604586"/>
            <a:chOff x="5424755" y="1340768"/>
            <a:chExt cx="670560" cy="604586"/>
          </a:xfrm>
        </p:grpSpPr>
        <p:grpSp>
          <p:nvGrpSpPr>
            <p:cNvPr id="124" name="组合 12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1187667" y="289170"/>
            <a:ext cx="670560" cy="604586"/>
            <a:chOff x="5424755" y="1340768"/>
            <a:chExt cx="670560" cy="604586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3" name="Freeform 9"/>
          <p:cNvSpPr>
            <a:spLocks noEditPoints="1"/>
          </p:cNvSpPr>
          <p:nvPr/>
        </p:nvSpPr>
        <p:spPr bwMode="auto">
          <a:xfrm rot="19469485">
            <a:off x="9571392" y="416144"/>
            <a:ext cx="307025" cy="327154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4" name="Freeform 206"/>
          <p:cNvSpPr>
            <a:spLocks noChangeAspect="1" noEditPoints="1"/>
          </p:cNvSpPr>
          <p:nvPr/>
        </p:nvSpPr>
        <p:spPr bwMode="auto">
          <a:xfrm>
            <a:off x="11426179" y="424340"/>
            <a:ext cx="260790" cy="31524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5" name="Group 4"/>
          <p:cNvGrpSpPr>
            <a:grpSpLocks noChangeAspect="1"/>
          </p:cNvGrpSpPr>
          <p:nvPr/>
        </p:nvGrpSpPr>
        <p:grpSpPr bwMode="auto">
          <a:xfrm>
            <a:off x="8742639" y="396718"/>
            <a:ext cx="210218" cy="336917"/>
            <a:chOff x="4638" y="-33"/>
            <a:chExt cx="667" cy="1069"/>
          </a:xfrm>
          <a:solidFill>
            <a:srgbClr val="414455"/>
          </a:solidFill>
        </p:grpSpPr>
        <p:sp>
          <p:nvSpPr>
            <p:cNvPr id="136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7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38" name="Freeform 145"/>
          <p:cNvSpPr>
            <a:spLocks noEditPoints="1"/>
          </p:cNvSpPr>
          <p:nvPr/>
        </p:nvSpPr>
        <p:spPr bwMode="auto">
          <a:xfrm>
            <a:off x="10559927" y="432242"/>
            <a:ext cx="203778" cy="307337"/>
          </a:xfrm>
          <a:custGeom>
            <a:avLst/>
            <a:gdLst>
              <a:gd name="T0" fmla="*/ 92 w 122"/>
              <a:gd name="T1" fmla="*/ 98 h 184"/>
              <a:gd name="T2" fmla="*/ 80 w 122"/>
              <a:gd name="T3" fmla="*/ 55 h 184"/>
              <a:gd name="T4" fmla="*/ 111 w 122"/>
              <a:gd name="T5" fmla="*/ 73 h 184"/>
              <a:gd name="T6" fmla="*/ 122 w 122"/>
              <a:gd name="T7" fmla="*/ 117 h 184"/>
              <a:gd name="T8" fmla="*/ 92 w 122"/>
              <a:gd name="T9" fmla="*/ 98 h 184"/>
              <a:gd name="T10" fmla="*/ 31 w 122"/>
              <a:gd name="T11" fmla="*/ 36 h 184"/>
              <a:gd name="T12" fmla="*/ 18 w 122"/>
              <a:gd name="T13" fmla="*/ 0 h 184"/>
              <a:gd name="T14" fmla="*/ 80 w 122"/>
              <a:gd name="T15" fmla="*/ 0 h 184"/>
              <a:gd name="T16" fmla="*/ 67 w 122"/>
              <a:gd name="T17" fmla="*/ 36 h 184"/>
              <a:gd name="T18" fmla="*/ 31 w 122"/>
              <a:gd name="T19" fmla="*/ 36 h 184"/>
              <a:gd name="T20" fmla="*/ 67 w 122"/>
              <a:gd name="T21" fmla="*/ 43 h 184"/>
              <a:gd name="T22" fmla="*/ 89 w 122"/>
              <a:gd name="T23" fmla="*/ 112 h 184"/>
              <a:gd name="T24" fmla="*/ 90 w 122"/>
              <a:gd name="T25" fmla="*/ 112 h 184"/>
              <a:gd name="T26" fmla="*/ 89 w 122"/>
              <a:gd name="T27" fmla="*/ 113 h 184"/>
              <a:gd name="T28" fmla="*/ 98 w 122"/>
              <a:gd name="T29" fmla="*/ 141 h 184"/>
              <a:gd name="T30" fmla="*/ 49 w 122"/>
              <a:gd name="T31" fmla="*/ 184 h 184"/>
              <a:gd name="T32" fmla="*/ 0 w 122"/>
              <a:gd name="T33" fmla="*/ 141 h 184"/>
              <a:gd name="T34" fmla="*/ 31 w 122"/>
              <a:gd name="T35" fmla="*/ 43 h 184"/>
              <a:gd name="T36" fmla="*/ 67 w 122"/>
              <a:gd name="T37" fmla="*/ 43 h 184"/>
              <a:gd name="T38" fmla="*/ 55 w 122"/>
              <a:gd name="T39" fmla="*/ 55 h 184"/>
              <a:gd name="T40" fmla="*/ 43 w 122"/>
              <a:gd name="T41" fmla="*/ 55 h 184"/>
              <a:gd name="T42" fmla="*/ 35 w 122"/>
              <a:gd name="T43" fmla="*/ 81 h 184"/>
              <a:gd name="T44" fmla="*/ 56 w 122"/>
              <a:gd name="T45" fmla="*/ 60 h 184"/>
              <a:gd name="T46" fmla="*/ 55 w 122"/>
              <a:gd name="T47" fmla="*/ 55 h 184"/>
              <a:gd name="T48" fmla="*/ 49 w 122"/>
              <a:gd name="T49" fmla="*/ 166 h 184"/>
              <a:gd name="T50" fmla="*/ 80 w 122"/>
              <a:gd name="T51" fmla="*/ 135 h 184"/>
              <a:gd name="T52" fmla="*/ 77 w 122"/>
              <a:gd name="T53" fmla="*/ 125 h 184"/>
              <a:gd name="T54" fmla="*/ 43 w 122"/>
              <a:gd name="T55" fmla="*/ 160 h 184"/>
              <a:gd name="T56" fmla="*/ 49 w 122"/>
              <a:gd name="T57" fmla="*/ 166 h 184"/>
              <a:gd name="T58" fmla="*/ 33 w 122"/>
              <a:gd name="T59" fmla="*/ 149 h 184"/>
              <a:gd name="T60" fmla="*/ 72 w 122"/>
              <a:gd name="T61" fmla="*/ 110 h 184"/>
              <a:gd name="T62" fmla="*/ 68 w 122"/>
              <a:gd name="T63" fmla="*/ 98 h 184"/>
              <a:gd name="T64" fmla="*/ 25 w 122"/>
              <a:gd name="T65" fmla="*/ 141 h 184"/>
              <a:gd name="T66" fmla="*/ 33 w 122"/>
              <a:gd name="T67" fmla="*/ 149 h 184"/>
              <a:gd name="T68" fmla="*/ 21 w 122"/>
              <a:gd name="T69" fmla="*/ 128 h 184"/>
              <a:gd name="T70" fmla="*/ 64 w 122"/>
              <a:gd name="T71" fmla="*/ 84 h 184"/>
              <a:gd name="T72" fmla="*/ 61 w 122"/>
              <a:gd name="T73" fmla="*/ 73 h 184"/>
              <a:gd name="T74" fmla="*/ 27 w 122"/>
              <a:gd name="T75" fmla="*/ 106 h 184"/>
              <a:gd name="T76" fmla="*/ 21 w 122"/>
              <a:gd name="T77" fmla="*/ 12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4">
                <a:moveTo>
                  <a:pt x="92" y="98"/>
                </a:moveTo>
                <a:lnTo>
                  <a:pt x="80" y="55"/>
                </a:lnTo>
                <a:lnTo>
                  <a:pt x="111" y="73"/>
                </a:lnTo>
                <a:lnTo>
                  <a:pt x="122" y="117"/>
                </a:lnTo>
                <a:lnTo>
                  <a:pt x="92" y="98"/>
                </a:lnTo>
                <a:close/>
                <a:moveTo>
                  <a:pt x="31" y="36"/>
                </a:moveTo>
                <a:lnTo>
                  <a:pt x="18" y="0"/>
                </a:lnTo>
                <a:lnTo>
                  <a:pt x="80" y="0"/>
                </a:lnTo>
                <a:lnTo>
                  <a:pt x="67" y="36"/>
                </a:lnTo>
                <a:lnTo>
                  <a:pt x="31" y="36"/>
                </a:lnTo>
                <a:close/>
                <a:moveTo>
                  <a:pt x="67" y="43"/>
                </a:moveTo>
                <a:lnTo>
                  <a:pt x="89" y="112"/>
                </a:lnTo>
                <a:lnTo>
                  <a:pt x="90" y="112"/>
                </a:lnTo>
                <a:lnTo>
                  <a:pt x="89" y="113"/>
                </a:lnTo>
                <a:lnTo>
                  <a:pt x="98" y="141"/>
                </a:lnTo>
                <a:lnTo>
                  <a:pt x="49" y="184"/>
                </a:lnTo>
                <a:lnTo>
                  <a:pt x="0" y="141"/>
                </a:lnTo>
                <a:lnTo>
                  <a:pt x="31" y="43"/>
                </a:lnTo>
                <a:lnTo>
                  <a:pt x="67" y="43"/>
                </a:lnTo>
                <a:close/>
                <a:moveTo>
                  <a:pt x="55" y="55"/>
                </a:moveTo>
                <a:lnTo>
                  <a:pt x="43" y="55"/>
                </a:lnTo>
                <a:lnTo>
                  <a:pt x="35" y="81"/>
                </a:lnTo>
                <a:lnTo>
                  <a:pt x="56" y="60"/>
                </a:lnTo>
                <a:lnTo>
                  <a:pt x="55" y="55"/>
                </a:lnTo>
                <a:close/>
                <a:moveTo>
                  <a:pt x="49" y="166"/>
                </a:moveTo>
                <a:lnTo>
                  <a:pt x="80" y="135"/>
                </a:lnTo>
                <a:lnTo>
                  <a:pt x="77" y="125"/>
                </a:lnTo>
                <a:lnTo>
                  <a:pt x="43" y="160"/>
                </a:lnTo>
                <a:lnTo>
                  <a:pt x="49" y="166"/>
                </a:lnTo>
                <a:close/>
                <a:moveTo>
                  <a:pt x="33" y="149"/>
                </a:moveTo>
                <a:lnTo>
                  <a:pt x="72" y="110"/>
                </a:lnTo>
                <a:lnTo>
                  <a:pt x="68" y="98"/>
                </a:lnTo>
                <a:lnTo>
                  <a:pt x="25" y="141"/>
                </a:lnTo>
                <a:lnTo>
                  <a:pt x="33" y="149"/>
                </a:lnTo>
                <a:close/>
                <a:moveTo>
                  <a:pt x="21" y="128"/>
                </a:moveTo>
                <a:lnTo>
                  <a:pt x="64" y="84"/>
                </a:lnTo>
                <a:lnTo>
                  <a:pt x="61" y="73"/>
                </a:lnTo>
                <a:lnTo>
                  <a:pt x="27" y="106"/>
                </a:lnTo>
                <a:lnTo>
                  <a:pt x="21" y="12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TextBox 138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571787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057839" y="2406733"/>
            <a:ext cx="1698798" cy="1531660"/>
            <a:chOff x="3720691" y="2824413"/>
            <a:chExt cx="1341120" cy="1209172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5"/>
          <p:cNvSpPr>
            <a:spLocks/>
          </p:cNvSpPr>
          <p:nvPr/>
        </p:nvSpPr>
        <p:spPr bwMode="auto">
          <a:xfrm rot="1855731">
            <a:off x="2174167" y="2511615"/>
            <a:ext cx="1466142" cy="132189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008581" y="4036759"/>
            <a:ext cx="1796582" cy="12644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000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8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岗位认知</a:t>
            </a:r>
          </a:p>
          <a:p>
            <a:pPr algn="ctr">
              <a:defRPr/>
            </a:pPr>
            <a:r>
              <a:rPr lang="en-US" altLang="zh-CN" b="1" dirty="0">
                <a:solidFill>
                  <a:srgbClr val="414455"/>
                </a:solidFill>
              </a:rPr>
              <a:t>POST COGNITIVE</a:t>
            </a:r>
            <a:endParaRPr lang="zh-CN" altLang="zh-CN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 rot="19469485">
            <a:off x="2539602" y="2741696"/>
            <a:ext cx="775990" cy="826865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95999" y="0"/>
            <a:ext cx="6099175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32"/>
          <p:cNvSpPr txBox="1"/>
          <p:nvPr/>
        </p:nvSpPr>
        <p:spPr>
          <a:xfrm>
            <a:off x="8392119" y="203531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岗位理解</a:t>
            </a:r>
          </a:p>
        </p:txBody>
      </p:sp>
      <p:sp>
        <p:nvSpPr>
          <p:cNvPr id="28" name="文本框 33"/>
          <p:cNvSpPr txBox="1"/>
          <p:nvPr/>
        </p:nvSpPr>
        <p:spPr>
          <a:xfrm>
            <a:off x="8392119" y="28114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知识技能</a:t>
            </a:r>
          </a:p>
        </p:txBody>
      </p:sp>
      <p:sp>
        <p:nvSpPr>
          <p:cNvPr id="29" name="文本框 34"/>
          <p:cNvSpPr txBox="1"/>
          <p:nvPr/>
        </p:nvSpPr>
        <p:spPr>
          <a:xfrm>
            <a:off x="8392119" y="3598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解决问题</a:t>
            </a:r>
          </a:p>
        </p:txBody>
      </p:sp>
      <p:sp>
        <p:nvSpPr>
          <p:cNvPr id="30" name="文本框 35"/>
          <p:cNvSpPr txBox="1"/>
          <p:nvPr/>
        </p:nvSpPr>
        <p:spPr>
          <a:xfrm>
            <a:off x="8392119" y="437506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责任义务</a:t>
            </a: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7911252" y="4559582"/>
            <a:ext cx="0" cy="38097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7911252" y="2986363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7911252" y="2225105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911252" y="1844824"/>
            <a:ext cx="0" cy="38098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7911252" y="3799022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34750874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岗位理解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11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1" name="Freeform 9"/>
          <p:cNvSpPr>
            <a:spLocks noEditPoints="1"/>
          </p:cNvSpPr>
          <p:nvPr/>
        </p:nvSpPr>
        <p:spPr bwMode="auto">
          <a:xfrm rot="19469485">
            <a:off x="687699" y="301317"/>
            <a:ext cx="360094" cy="383702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ctangle 2"/>
          <p:cNvSpPr/>
          <p:nvPr/>
        </p:nvSpPr>
        <p:spPr>
          <a:xfrm>
            <a:off x="7537747" y="1628800"/>
            <a:ext cx="3442990" cy="233278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176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7" name="Rectangle 2"/>
          <p:cNvSpPr/>
          <p:nvPr/>
        </p:nvSpPr>
        <p:spPr>
          <a:xfrm>
            <a:off x="1273051" y="1628800"/>
            <a:ext cx="3168352" cy="233278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3587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9" name="Rectangle 2"/>
          <p:cNvSpPr/>
          <p:nvPr/>
        </p:nvSpPr>
        <p:spPr>
          <a:xfrm>
            <a:off x="4297387" y="1628800"/>
            <a:ext cx="3600400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7059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0" name="TextBox 59"/>
          <p:cNvSpPr txBox="1">
            <a:spLocks noChangeArrowheads="1"/>
          </p:cNvSpPr>
          <p:nvPr/>
        </p:nvSpPr>
        <p:spPr bwMode="auto">
          <a:xfrm flipH="1">
            <a:off x="4441403" y="2021384"/>
            <a:ext cx="2630914" cy="393320"/>
          </a:xfrm>
          <a:prstGeom prst="rect">
            <a:avLst/>
          </a:prstGeom>
          <a:noFill/>
          <a:ln>
            <a:noFill/>
          </a:ln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精诚合作互助</a:t>
            </a: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4441798" y="2365655"/>
            <a:ext cx="3154563" cy="140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毫无疑问进入这个大家庭，每个人都是公司一份子，各司其职为公司的正常运作尽心尽力。因此领导，下级，同事之间关系尤为重要，这样才能更好开展我们的工作。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1357322" y="4638965"/>
            <a:ext cx="526544" cy="474739"/>
            <a:chOff x="5424755" y="1340768"/>
            <a:chExt cx="670560" cy="604586"/>
          </a:xfrm>
        </p:grpSpPr>
        <p:grpSp>
          <p:nvGrpSpPr>
            <p:cNvPr id="34" name="组合 3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文本框 9"/>
          <p:cNvSpPr txBox="1"/>
          <p:nvPr/>
        </p:nvSpPr>
        <p:spPr>
          <a:xfrm>
            <a:off x="1993131" y="465313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2065139" y="5013176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10375371" y="4882752"/>
            <a:ext cx="258720" cy="233265"/>
            <a:chOff x="3720691" y="2824413"/>
            <a:chExt cx="1341120" cy="1209172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968549" y="516073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99207573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知识技能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12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1" name="Freeform 9"/>
          <p:cNvSpPr>
            <a:spLocks noEditPoints="1"/>
          </p:cNvSpPr>
          <p:nvPr/>
        </p:nvSpPr>
        <p:spPr bwMode="auto">
          <a:xfrm rot="19469485">
            <a:off x="687699" y="301317"/>
            <a:ext cx="360094" cy="383702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5" name="肘形连接符 44"/>
          <p:cNvCxnSpPr/>
          <p:nvPr/>
        </p:nvCxnSpPr>
        <p:spPr>
          <a:xfrm flipV="1">
            <a:off x="3721323" y="2108935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肘形连接符 45"/>
          <p:cNvCxnSpPr/>
          <p:nvPr/>
        </p:nvCxnSpPr>
        <p:spPr>
          <a:xfrm>
            <a:off x="3721323" y="3185644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连接符 46"/>
          <p:cNvCxnSpPr/>
          <p:nvPr/>
        </p:nvCxnSpPr>
        <p:spPr>
          <a:xfrm flipV="1">
            <a:off x="4340267" y="3096734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肘形连接符 47"/>
          <p:cNvCxnSpPr/>
          <p:nvPr/>
        </p:nvCxnSpPr>
        <p:spPr>
          <a:xfrm>
            <a:off x="4297387" y="4173486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1633091" y="2393556"/>
            <a:ext cx="2952328" cy="1843589"/>
            <a:chOff x="1633091" y="2393556"/>
            <a:chExt cx="2952328" cy="1843589"/>
          </a:xfrm>
        </p:grpSpPr>
        <p:sp>
          <p:nvSpPr>
            <p:cNvPr id="50" name="Freeform 9"/>
            <p:cNvSpPr>
              <a:spLocks/>
            </p:cNvSpPr>
            <p:nvPr/>
          </p:nvSpPr>
          <p:spPr bwMode="auto">
            <a:xfrm flipH="1">
              <a:off x="1633091" y="2393556"/>
              <a:ext cx="2952328" cy="1843589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520" tIns="37760" rIns="75520" bIns="377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 flipH="1">
              <a:off x="1709291" y="2441139"/>
              <a:ext cx="2799928" cy="1748422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5520" tIns="37760" rIns="75520" bIns="3776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2" name="KSO_Shape"/>
          <p:cNvSpPr>
            <a:spLocks/>
          </p:cNvSpPr>
          <p:nvPr/>
        </p:nvSpPr>
        <p:spPr bwMode="auto">
          <a:xfrm>
            <a:off x="2683259" y="2998179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93131" y="3752424"/>
            <a:ext cx="212783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948296" y="4437112"/>
            <a:ext cx="249310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385619" y="1784031"/>
            <a:ext cx="670560" cy="604586"/>
            <a:chOff x="5424755" y="1340768"/>
            <a:chExt cx="670560" cy="604586"/>
          </a:xfrm>
        </p:grpSpPr>
        <p:grpSp>
          <p:nvGrpSpPr>
            <p:cNvPr id="56" name="组合 5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7238155" y="1628800"/>
            <a:ext cx="253184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初级注册会计师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7238155" y="1951798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7105699" y="2795859"/>
            <a:ext cx="670560" cy="604586"/>
            <a:chOff x="5424755" y="1340768"/>
            <a:chExt cx="670560" cy="604586"/>
          </a:xfrm>
        </p:grpSpPr>
        <p:grpSp>
          <p:nvGrpSpPr>
            <p:cNvPr id="70" name="组合 6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7958235" y="2640628"/>
            <a:ext cx="181176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英语六级证书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7958235" y="2963626"/>
            <a:ext cx="30358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日常基本口语基本没问题，口语和外国客户简单对话。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6457627" y="3659955"/>
            <a:ext cx="670560" cy="604586"/>
            <a:chOff x="5424755" y="1340768"/>
            <a:chExt cx="670560" cy="604586"/>
          </a:xfrm>
        </p:grpSpPr>
        <p:grpSp>
          <p:nvGrpSpPr>
            <p:cNvPr id="79" name="组合 7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7310163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ADOBE</a:t>
            </a: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310163" y="3827722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获得美国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Adobe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公司平面技能证书，熟练掌握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photoshop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软件。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7105699" y="4596059"/>
            <a:ext cx="670560" cy="604586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7958235" y="44408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OFFICE</a:t>
            </a: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7958235" y="4763826"/>
            <a:ext cx="3107904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熟练操作办公软件，能够独立完成会议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培训工作。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651093531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解决问题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13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1" name="Freeform 9"/>
          <p:cNvSpPr>
            <a:spLocks noEditPoints="1"/>
          </p:cNvSpPr>
          <p:nvPr/>
        </p:nvSpPr>
        <p:spPr bwMode="auto">
          <a:xfrm rot="19469485">
            <a:off x="687699" y="301317"/>
            <a:ext cx="360094" cy="383702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100490" y="1383687"/>
            <a:ext cx="4013321" cy="4966128"/>
            <a:chOff x="865232" y="1286330"/>
            <a:chExt cx="4013321" cy="4966128"/>
          </a:xfrm>
        </p:grpSpPr>
        <p:pic>
          <p:nvPicPr>
            <p:cNvPr id="20" name="Picture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2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rgbClr val="414455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321723" y="2030186"/>
            <a:ext cx="1152128" cy="1038774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608620" y="206084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发现问题</a:t>
            </a: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8607932" y="2383846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721323" y="2894282"/>
            <a:ext cx="1152128" cy="1038774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0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69683" y="2852936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提出假设</a:t>
            </a: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768995" y="3175934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7321723" y="3614362"/>
            <a:ext cx="1152128" cy="1038774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9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8608620" y="364502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问题分析</a:t>
            </a: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607932" y="3968022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3721323" y="4365955"/>
            <a:ext cx="1152128" cy="1038774"/>
            <a:chOff x="5424755" y="1340768"/>
            <a:chExt cx="670560" cy="604586"/>
          </a:xfrm>
        </p:grpSpPr>
        <p:grpSp>
          <p:nvGrpSpPr>
            <p:cNvPr id="57" name="组合 5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8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769683" y="432460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检验假设</a:t>
            </a: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768995" y="4647607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63806288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责任义务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14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1" name="Freeform 9"/>
          <p:cNvSpPr>
            <a:spLocks noEditPoints="1"/>
          </p:cNvSpPr>
          <p:nvPr/>
        </p:nvSpPr>
        <p:spPr bwMode="auto">
          <a:xfrm rot="19469485">
            <a:off x="687699" y="301317"/>
            <a:ext cx="360094" cy="383702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217145" y="2389175"/>
            <a:ext cx="1820365" cy="1641266"/>
            <a:chOff x="3720691" y="2824413"/>
            <a:chExt cx="1341120" cy="1209172"/>
          </a:xfrm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14455"/>
                </a:solidFill>
              </a:endParaRPr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14455"/>
                </a:solidFill>
              </a:endParaRPr>
            </a:p>
          </p:txBody>
        </p:sp>
      </p:grpSp>
      <p:sp>
        <p:nvSpPr>
          <p:cNvPr id="99" name="Freeform 5"/>
          <p:cNvSpPr>
            <a:spLocks/>
          </p:cNvSpPr>
          <p:nvPr/>
        </p:nvSpPr>
        <p:spPr bwMode="auto">
          <a:xfrm rot="1855731">
            <a:off x="5341797" y="2501563"/>
            <a:ext cx="1571060" cy="141649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414455"/>
              </a:solidFill>
            </a:endParaRPr>
          </a:p>
        </p:txBody>
      </p:sp>
      <p:sp>
        <p:nvSpPr>
          <p:cNvPr id="100" name="文本框 9"/>
          <p:cNvSpPr txBox="1"/>
          <p:nvPr/>
        </p:nvSpPr>
        <p:spPr>
          <a:xfrm>
            <a:off x="5449515" y="2996952"/>
            <a:ext cx="125359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自身义务</a:t>
            </a:r>
            <a:endParaRPr lang="en-US" altLang="zh-CN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529635" y="2288087"/>
            <a:ext cx="670560" cy="604586"/>
            <a:chOff x="5424755" y="1340768"/>
            <a:chExt cx="670560" cy="604586"/>
          </a:xfrm>
        </p:grpSpPr>
        <p:grpSp>
          <p:nvGrpSpPr>
            <p:cNvPr id="102" name="组合 10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7321723" y="2132856"/>
            <a:ext cx="291077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对待下属互帮互助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7321723" y="245585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6529635" y="3368207"/>
            <a:ext cx="670560" cy="604586"/>
            <a:chOff x="5424755" y="1340768"/>
            <a:chExt cx="670560" cy="604586"/>
          </a:xfrm>
        </p:grpSpPr>
        <p:grpSp>
          <p:nvGrpSpPr>
            <p:cNvPr id="111" name="组合 11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1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1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1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7321723" y="3212976"/>
            <a:ext cx="208823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公司荣誉大于个人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7321723" y="353597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19" name="组合 118"/>
          <p:cNvGrpSpPr/>
          <p:nvPr/>
        </p:nvGrpSpPr>
        <p:grpSpPr>
          <a:xfrm>
            <a:off x="4994979" y="2276872"/>
            <a:ext cx="670560" cy="604586"/>
            <a:chOff x="5424755" y="1340768"/>
            <a:chExt cx="670560" cy="60458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2" name="组合 12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2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2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2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26" name="矩形 125"/>
          <p:cNvSpPr/>
          <p:nvPr/>
        </p:nvSpPr>
        <p:spPr>
          <a:xfrm>
            <a:off x="2353171" y="2136572"/>
            <a:ext cx="223224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及时完成上级任务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2353171" y="245957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4994979" y="3353276"/>
            <a:ext cx="670560" cy="604586"/>
            <a:chOff x="5424755" y="1340768"/>
            <a:chExt cx="670560" cy="604586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3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3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3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2353171" y="3212976"/>
            <a:ext cx="223224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同事之间团结友爱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2353171" y="3535974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137" name="组合 136"/>
          <p:cNvGrpSpPr/>
          <p:nvPr/>
        </p:nvGrpSpPr>
        <p:grpSpPr>
          <a:xfrm>
            <a:off x="1357322" y="4919042"/>
            <a:ext cx="526544" cy="474739"/>
            <a:chOff x="5424755" y="1340768"/>
            <a:chExt cx="670560" cy="604586"/>
          </a:xfrm>
        </p:grpSpPr>
        <p:grpSp>
          <p:nvGrpSpPr>
            <p:cNvPr id="138" name="组合 1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4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文本框 9"/>
          <p:cNvSpPr txBox="1"/>
          <p:nvPr/>
        </p:nvSpPr>
        <p:spPr>
          <a:xfrm>
            <a:off x="1993131" y="493321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个人寄语</a:t>
            </a:r>
          </a:p>
        </p:txBody>
      </p:sp>
      <p:cxnSp>
        <p:nvCxnSpPr>
          <p:cNvPr id="143" name="直接连接符 142"/>
          <p:cNvCxnSpPr/>
          <p:nvPr/>
        </p:nvCxnSpPr>
        <p:spPr>
          <a:xfrm>
            <a:off x="2065139" y="529325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组合 143"/>
          <p:cNvGrpSpPr/>
          <p:nvPr/>
        </p:nvGrpSpPr>
        <p:grpSpPr>
          <a:xfrm>
            <a:off x="10375371" y="5162829"/>
            <a:ext cx="258720" cy="233265"/>
            <a:chOff x="3720691" y="2824413"/>
            <a:chExt cx="1341120" cy="1209172"/>
          </a:xfrm>
        </p:grpSpPr>
        <p:sp>
          <p:nvSpPr>
            <p:cNvPr id="14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7" name="TextBox 146"/>
          <p:cNvSpPr txBox="1"/>
          <p:nvPr/>
        </p:nvSpPr>
        <p:spPr>
          <a:xfrm>
            <a:off x="1968549" y="544081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既然进入这个大家庭，无论领导，同事，下级之间都是各司其职，分工不同，在完成自身本职工作前提下，也要关心公司其他部门。今后公司利益，效益才是我们的目标。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281404475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057839" y="2406733"/>
            <a:ext cx="1698798" cy="1531660"/>
            <a:chOff x="3720691" y="2824413"/>
            <a:chExt cx="1341120" cy="1209172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5"/>
          <p:cNvSpPr>
            <a:spLocks/>
          </p:cNvSpPr>
          <p:nvPr/>
        </p:nvSpPr>
        <p:spPr bwMode="auto">
          <a:xfrm rot="1855731">
            <a:off x="2174167" y="2511615"/>
            <a:ext cx="1466142" cy="132189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096392" y="4036759"/>
            <a:ext cx="1620957" cy="12644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000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8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胜任能力</a:t>
            </a:r>
          </a:p>
          <a:p>
            <a:pPr algn="ctr">
              <a:defRPr/>
            </a:pPr>
            <a:r>
              <a:rPr lang="en-US" altLang="zh-CN" kern="100" dirty="0">
                <a:solidFill>
                  <a:srgbClr val="41445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414455"/>
                </a:solidFill>
              </a:rPr>
              <a:t>COMPETENCE</a:t>
            </a:r>
            <a:endParaRPr lang="zh-CN" altLang="zh-CN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Freeform 145"/>
          <p:cNvSpPr>
            <a:spLocks noEditPoints="1"/>
          </p:cNvSpPr>
          <p:nvPr/>
        </p:nvSpPr>
        <p:spPr bwMode="auto">
          <a:xfrm>
            <a:off x="2641203" y="2852936"/>
            <a:ext cx="567902" cy="856506"/>
          </a:xfrm>
          <a:custGeom>
            <a:avLst/>
            <a:gdLst>
              <a:gd name="T0" fmla="*/ 92 w 122"/>
              <a:gd name="T1" fmla="*/ 98 h 184"/>
              <a:gd name="T2" fmla="*/ 80 w 122"/>
              <a:gd name="T3" fmla="*/ 55 h 184"/>
              <a:gd name="T4" fmla="*/ 111 w 122"/>
              <a:gd name="T5" fmla="*/ 73 h 184"/>
              <a:gd name="T6" fmla="*/ 122 w 122"/>
              <a:gd name="T7" fmla="*/ 117 h 184"/>
              <a:gd name="T8" fmla="*/ 92 w 122"/>
              <a:gd name="T9" fmla="*/ 98 h 184"/>
              <a:gd name="T10" fmla="*/ 31 w 122"/>
              <a:gd name="T11" fmla="*/ 36 h 184"/>
              <a:gd name="T12" fmla="*/ 18 w 122"/>
              <a:gd name="T13" fmla="*/ 0 h 184"/>
              <a:gd name="T14" fmla="*/ 80 w 122"/>
              <a:gd name="T15" fmla="*/ 0 h 184"/>
              <a:gd name="T16" fmla="*/ 67 w 122"/>
              <a:gd name="T17" fmla="*/ 36 h 184"/>
              <a:gd name="T18" fmla="*/ 31 w 122"/>
              <a:gd name="T19" fmla="*/ 36 h 184"/>
              <a:gd name="T20" fmla="*/ 67 w 122"/>
              <a:gd name="T21" fmla="*/ 43 h 184"/>
              <a:gd name="T22" fmla="*/ 89 w 122"/>
              <a:gd name="T23" fmla="*/ 112 h 184"/>
              <a:gd name="T24" fmla="*/ 90 w 122"/>
              <a:gd name="T25" fmla="*/ 112 h 184"/>
              <a:gd name="T26" fmla="*/ 89 w 122"/>
              <a:gd name="T27" fmla="*/ 113 h 184"/>
              <a:gd name="T28" fmla="*/ 98 w 122"/>
              <a:gd name="T29" fmla="*/ 141 h 184"/>
              <a:gd name="T30" fmla="*/ 49 w 122"/>
              <a:gd name="T31" fmla="*/ 184 h 184"/>
              <a:gd name="T32" fmla="*/ 0 w 122"/>
              <a:gd name="T33" fmla="*/ 141 h 184"/>
              <a:gd name="T34" fmla="*/ 31 w 122"/>
              <a:gd name="T35" fmla="*/ 43 h 184"/>
              <a:gd name="T36" fmla="*/ 67 w 122"/>
              <a:gd name="T37" fmla="*/ 43 h 184"/>
              <a:gd name="T38" fmla="*/ 55 w 122"/>
              <a:gd name="T39" fmla="*/ 55 h 184"/>
              <a:gd name="T40" fmla="*/ 43 w 122"/>
              <a:gd name="T41" fmla="*/ 55 h 184"/>
              <a:gd name="T42" fmla="*/ 35 w 122"/>
              <a:gd name="T43" fmla="*/ 81 h 184"/>
              <a:gd name="T44" fmla="*/ 56 w 122"/>
              <a:gd name="T45" fmla="*/ 60 h 184"/>
              <a:gd name="T46" fmla="*/ 55 w 122"/>
              <a:gd name="T47" fmla="*/ 55 h 184"/>
              <a:gd name="T48" fmla="*/ 49 w 122"/>
              <a:gd name="T49" fmla="*/ 166 h 184"/>
              <a:gd name="T50" fmla="*/ 80 w 122"/>
              <a:gd name="T51" fmla="*/ 135 h 184"/>
              <a:gd name="T52" fmla="*/ 77 w 122"/>
              <a:gd name="T53" fmla="*/ 125 h 184"/>
              <a:gd name="T54" fmla="*/ 43 w 122"/>
              <a:gd name="T55" fmla="*/ 160 h 184"/>
              <a:gd name="T56" fmla="*/ 49 w 122"/>
              <a:gd name="T57" fmla="*/ 166 h 184"/>
              <a:gd name="T58" fmla="*/ 33 w 122"/>
              <a:gd name="T59" fmla="*/ 149 h 184"/>
              <a:gd name="T60" fmla="*/ 72 w 122"/>
              <a:gd name="T61" fmla="*/ 110 h 184"/>
              <a:gd name="T62" fmla="*/ 68 w 122"/>
              <a:gd name="T63" fmla="*/ 98 h 184"/>
              <a:gd name="T64" fmla="*/ 25 w 122"/>
              <a:gd name="T65" fmla="*/ 141 h 184"/>
              <a:gd name="T66" fmla="*/ 33 w 122"/>
              <a:gd name="T67" fmla="*/ 149 h 184"/>
              <a:gd name="T68" fmla="*/ 21 w 122"/>
              <a:gd name="T69" fmla="*/ 128 h 184"/>
              <a:gd name="T70" fmla="*/ 64 w 122"/>
              <a:gd name="T71" fmla="*/ 84 h 184"/>
              <a:gd name="T72" fmla="*/ 61 w 122"/>
              <a:gd name="T73" fmla="*/ 73 h 184"/>
              <a:gd name="T74" fmla="*/ 27 w 122"/>
              <a:gd name="T75" fmla="*/ 106 h 184"/>
              <a:gd name="T76" fmla="*/ 21 w 122"/>
              <a:gd name="T77" fmla="*/ 12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4">
                <a:moveTo>
                  <a:pt x="92" y="98"/>
                </a:moveTo>
                <a:lnTo>
                  <a:pt x="80" y="55"/>
                </a:lnTo>
                <a:lnTo>
                  <a:pt x="111" y="73"/>
                </a:lnTo>
                <a:lnTo>
                  <a:pt x="122" y="117"/>
                </a:lnTo>
                <a:lnTo>
                  <a:pt x="92" y="98"/>
                </a:lnTo>
                <a:close/>
                <a:moveTo>
                  <a:pt x="31" y="36"/>
                </a:moveTo>
                <a:lnTo>
                  <a:pt x="18" y="0"/>
                </a:lnTo>
                <a:lnTo>
                  <a:pt x="80" y="0"/>
                </a:lnTo>
                <a:lnTo>
                  <a:pt x="67" y="36"/>
                </a:lnTo>
                <a:lnTo>
                  <a:pt x="31" y="36"/>
                </a:lnTo>
                <a:close/>
                <a:moveTo>
                  <a:pt x="67" y="43"/>
                </a:moveTo>
                <a:lnTo>
                  <a:pt x="89" y="112"/>
                </a:lnTo>
                <a:lnTo>
                  <a:pt x="90" y="112"/>
                </a:lnTo>
                <a:lnTo>
                  <a:pt x="89" y="113"/>
                </a:lnTo>
                <a:lnTo>
                  <a:pt x="98" y="141"/>
                </a:lnTo>
                <a:lnTo>
                  <a:pt x="49" y="184"/>
                </a:lnTo>
                <a:lnTo>
                  <a:pt x="0" y="141"/>
                </a:lnTo>
                <a:lnTo>
                  <a:pt x="31" y="43"/>
                </a:lnTo>
                <a:lnTo>
                  <a:pt x="67" y="43"/>
                </a:lnTo>
                <a:close/>
                <a:moveTo>
                  <a:pt x="55" y="55"/>
                </a:moveTo>
                <a:lnTo>
                  <a:pt x="43" y="55"/>
                </a:lnTo>
                <a:lnTo>
                  <a:pt x="35" y="81"/>
                </a:lnTo>
                <a:lnTo>
                  <a:pt x="56" y="60"/>
                </a:lnTo>
                <a:lnTo>
                  <a:pt x="55" y="55"/>
                </a:lnTo>
                <a:close/>
                <a:moveTo>
                  <a:pt x="49" y="166"/>
                </a:moveTo>
                <a:lnTo>
                  <a:pt x="80" y="135"/>
                </a:lnTo>
                <a:lnTo>
                  <a:pt x="77" y="125"/>
                </a:lnTo>
                <a:lnTo>
                  <a:pt x="43" y="160"/>
                </a:lnTo>
                <a:lnTo>
                  <a:pt x="49" y="166"/>
                </a:lnTo>
                <a:close/>
                <a:moveTo>
                  <a:pt x="33" y="149"/>
                </a:moveTo>
                <a:lnTo>
                  <a:pt x="72" y="110"/>
                </a:lnTo>
                <a:lnTo>
                  <a:pt x="68" y="98"/>
                </a:lnTo>
                <a:lnTo>
                  <a:pt x="25" y="141"/>
                </a:lnTo>
                <a:lnTo>
                  <a:pt x="33" y="149"/>
                </a:lnTo>
                <a:close/>
                <a:moveTo>
                  <a:pt x="21" y="128"/>
                </a:moveTo>
                <a:lnTo>
                  <a:pt x="64" y="84"/>
                </a:lnTo>
                <a:lnTo>
                  <a:pt x="61" y="73"/>
                </a:lnTo>
                <a:lnTo>
                  <a:pt x="27" y="106"/>
                </a:lnTo>
                <a:lnTo>
                  <a:pt x="21" y="12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95999" y="0"/>
            <a:ext cx="6099175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32"/>
          <p:cNvSpPr txBox="1"/>
          <p:nvPr/>
        </p:nvSpPr>
        <p:spPr>
          <a:xfrm>
            <a:off x="8392119" y="124322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核心竞争力</a:t>
            </a:r>
          </a:p>
        </p:txBody>
      </p:sp>
      <p:sp>
        <p:nvSpPr>
          <p:cNvPr id="22" name="文本框 33"/>
          <p:cNvSpPr txBox="1"/>
          <p:nvPr/>
        </p:nvSpPr>
        <p:spPr>
          <a:xfrm>
            <a:off x="8392119" y="201931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领导能力</a:t>
            </a:r>
          </a:p>
        </p:txBody>
      </p:sp>
      <p:sp>
        <p:nvSpPr>
          <p:cNvPr id="23" name="文本框 34"/>
          <p:cNvSpPr txBox="1"/>
          <p:nvPr/>
        </p:nvSpPr>
        <p:spPr>
          <a:xfrm>
            <a:off x="8392119" y="280687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执行力</a:t>
            </a:r>
          </a:p>
        </p:txBody>
      </p:sp>
      <p:sp>
        <p:nvSpPr>
          <p:cNvPr id="24" name="文本框 35"/>
          <p:cNvSpPr txBox="1"/>
          <p:nvPr/>
        </p:nvSpPr>
        <p:spPr>
          <a:xfrm>
            <a:off x="8392119" y="35829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团结合作</a:t>
            </a: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7897787" y="4547677"/>
            <a:ext cx="0" cy="826059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911252" y="3767494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7911252" y="2194275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7911252" y="1433017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7911252" y="1052736"/>
            <a:ext cx="0" cy="38098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7911252" y="3006934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19"/>
          <p:cNvSpPr txBox="1"/>
          <p:nvPr/>
        </p:nvSpPr>
        <p:spPr>
          <a:xfrm>
            <a:off x="8392119" y="434759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协调能力</a:t>
            </a:r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7897787" y="5291040"/>
            <a:ext cx="0" cy="4000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19"/>
          <p:cNvSpPr txBox="1"/>
          <p:nvPr/>
        </p:nvSpPr>
        <p:spPr>
          <a:xfrm>
            <a:off x="8392119" y="501895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创新能力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42507770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核心竞争力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16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5" name="Freeform 145"/>
          <p:cNvSpPr>
            <a:spLocks noEditPoints="1"/>
          </p:cNvSpPr>
          <p:nvPr/>
        </p:nvSpPr>
        <p:spPr bwMode="auto">
          <a:xfrm>
            <a:off x="781226" y="298684"/>
            <a:ext cx="252104" cy="380221"/>
          </a:xfrm>
          <a:custGeom>
            <a:avLst/>
            <a:gdLst>
              <a:gd name="T0" fmla="*/ 92 w 122"/>
              <a:gd name="T1" fmla="*/ 98 h 184"/>
              <a:gd name="T2" fmla="*/ 80 w 122"/>
              <a:gd name="T3" fmla="*/ 55 h 184"/>
              <a:gd name="T4" fmla="*/ 111 w 122"/>
              <a:gd name="T5" fmla="*/ 73 h 184"/>
              <a:gd name="T6" fmla="*/ 122 w 122"/>
              <a:gd name="T7" fmla="*/ 117 h 184"/>
              <a:gd name="T8" fmla="*/ 92 w 122"/>
              <a:gd name="T9" fmla="*/ 98 h 184"/>
              <a:gd name="T10" fmla="*/ 31 w 122"/>
              <a:gd name="T11" fmla="*/ 36 h 184"/>
              <a:gd name="T12" fmla="*/ 18 w 122"/>
              <a:gd name="T13" fmla="*/ 0 h 184"/>
              <a:gd name="T14" fmla="*/ 80 w 122"/>
              <a:gd name="T15" fmla="*/ 0 h 184"/>
              <a:gd name="T16" fmla="*/ 67 w 122"/>
              <a:gd name="T17" fmla="*/ 36 h 184"/>
              <a:gd name="T18" fmla="*/ 31 w 122"/>
              <a:gd name="T19" fmla="*/ 36 h 184"/>
              <a:gd name="T20" fmla="*/ 67 w 122"/>
              <a:gd name="T21" fmla="*/ 43 h 184"/>
              <a:gd name="T22" fmla="*/ 89 w 122"/>
              <a:gd name="T23" fmla="*/ 112 h 184"/>
              <a:gd name="T24" fmla="*/ 90 w 122"/>
              <a:gd name="T25" fmla="*/ 112 h 184"/>
              <a:gd name="T26" fmla="*/ 89 w 122"/>
              <a:gd name="T27" fmla="*/ 113 h 184"/>
              <a:gd name="T28" fmla="*/ 98 w 122"/>
              <a:gd name="T29" fmla="*/ 141 h 184"/>
              <a:gd name="T30" fmla="*/ 49 w 122"/>
              <a:gd name="T31" fmla="*/ 184 h 184"/>
              <a:gd name="T32" fmla="*/ 0 w 122"/>
              <a:gd name="T33" fmla="*/ 141 h 184"/>
              <a:gd name="T34" fmla="*/ 31 w 122"/>
              <a:gd name="T35" fmla="*/ 43 h 184"/>
              <a:gd name="T36" fmla="*/ 67 w 122"/>
              <a:gd name="T37" fmla="*/ 43 h 184"/>
              <a:gd name="T38" fmla="*/ 55 w 122"/>
              <a:gd name="T39" fmla="*/ 55 h 184"/>
              <a:gd name="T40" fmla="*/ 43 w 122"/>
              <a:gd name="T41" fmla="*/ 55 h 184"/>
              <a:gd name="T42" fmla="*/ 35 w 122"/>
              <a:gd name="T43" fmla="*/ 81 h 184"/>
              <a:gd name="T44" fmla="*/ 56 w 122"/>
              <a:gd name="T45" fmla="*/ 60 h 184"/>
              <a:gd name="T46" fmla="*/ 55 w 122"/>
              <a:gd name="T47" fmla="*/ 55 h 184"/>
              <a:gd name="T48" fmla="*/ 49 w 122"/>
              <a:gd name="T49" fmla="*/ 166 h 184"/>
              <a:gd name="T50" fmla="*/ 80 w 122"/>
              <a:gd name="T51" fmla="*/ 135 h 184"/>
              <a:gd name="T52" fmla="*/ 77 w 122"/>
              <a:gd name="T53" fmla="*/ 125 h 184"/>
              <a:gd name="T54" fmla="*/ 43 w 122"/>
              <a:gd name="T55" fmla="*/ 160 h 184"/>
              <a:gd name="T56" fmla="*/ 49 w 122"/>
              <a:gd name="T57" fmla="*/ 166 h 184"/>
              <a:gd name="T58" fmla="*/ 33 w 122"/>
              <a:gd name="T59" fmla="*/ 149 h 184"/>
              <a:gd name="T60" fmla="*/ 72 w 122"/>
              <a:gd name="T61" fmla="*/ 110 h 184"/>
              <a:gd name="T62" fmla="*/ 68 w 122"/>
              <a:gd name="T63" fmla="*/ 98 h 184"/>
              <a:gd name="T64" fmla="*/ 25 w 122"/>
              <a:gd name="T65" fmla="*/ 141 h 184"/>
              <a:gd name="T66" fmla="*/ 33 w 122"/>
              <a:gd name="T67" fmla="*/ 149 h 184"/>
              <a:gd name="T68" fmla="*/ 21 w 122"/>
              <a:gd name="T69" fmla="*/ 128 h 184"/>
              <a:gd name="T70" fmla="*/ 64 w 122"/>
              <a:gd name="T71" fmla="*/ 84 h 184"/>
              <a:gd name="T72" fmla="*/ 61 w 122"/>
              <a:gd name="T73" fmla="*/ 73 h 184"/>
              <a:gd name="T74" fmla="*/ 27 w 122"/>
              <a:gd name="T75" fmla="*/ 106 h 184"/>
              <a:gd name="T76" fmla="*/ 21 w 122"/>
              <a:gd name="T77" fmla="*/ 12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4">
                <a:moveTo>
                  <a:pt x="92" y="98"/>
                </a:moveTo>
                <a:lnTo>
                  <a:pt x="80" y="55"/>
                </a:lnTo>
                <a:lnTo>
                  <a:pt x="111" y="73"/>
                </a:lnTo>
                <a:lnTo>
                  <a:pt x="122" y="117"/>
                </a:lnTo>
                <a:lnTo>
                  <a:pt x="92" y="98"/>
                </a:lnTo>
                <a:close/>
                <a:moveTo>
                  <a:pt x="31" y="36"/>
                </a:moveTo>
                <a:lnTo>
                  <a:pt x="18" y="0"/>
                </a:lnTo>
                <a:lnTo>
                  <a:pt x="80" y="0"/>
                </a:lnTo>
                <a:lnTo>
                  <a:pt x="67" y="36"/>
                </a:lnTo>
                <a:lnTo>
                  <a:pt x="31" y="36"/>
                </a:lnTo>
                <a:close/>
                <a:moveTo>
                  <a:pt x="67" y="43"/>
                </a:moveTo>
                <a:lnTo>
                  <a:pt x="89" y="112"/>
                </a:lnTo>
                <a:lnTo>
                  <a:pt x="90" y="112"/>
                </a:lnTo>
                <a:lnTo>
                  <a:pt x="89" y="113"/>
                </a:lnTo>
                <a:lnTo>
                  <a:pt x="98" y="141"/>
                </a:lnTo>
                <a:lnTo>
                  <a:pt x="49" y="184"/>
                </a:lnTo>
                <a:lnTo>
                  <a:pt x="0" y="141"/>
                </a:lnTo>
                <a:lnTo>
                  <a:pt x="31" y="43"/>
                </a:lnTo>
                <a:lnTo>
                  <a:pt x="67" y="43"/>
                </a:lnTo>
                <a:close/>
                <a:moveTo>
                  <a:pt x="55" y="55"/>
                </a:moveTo>
                <a:lnTo>
                  <a:pt x="43" y="55"/>
                </a:lnTo>
                <a:lnTo>
                  <a:pt x="35" y="81"/>
                </a:lnTo>
                <a:lnTo>
                  <a:pt x="56" y="60"/>
                </a:lnTo>
                <a:lnTo>
                  <a:pt x="55" y="55"/>
                </a:lnTo>
                <a:close/>
                <a:moveTo>
                  <a:pt x="49" y="166"/>
                </a:moveTo>
                <a:lnTo>
                  <a:pt x="80" y="135"/>
                </a:lnTo>
                <a:lnTo>
                  <a:pt x="77" y="125"/>
                </a:lnTo>
                <a:lnTo>
                  <a:pt x="43" y="160"/>
                </a:lnTo>
                <a:lnTo>
                  <a:pt x="49" y="166"/>
                </a:lnTo>
                <a:close/>
                <a:moveTo>
                  <a:pt x="33" y="149"/>
                </a:moveTo>
                <a:lnTo>
                  <a:pt x="72" y="110"/>
                </a:lnTo>
                <a:lnTo>
                  <a:pt x="68" y="98"/>
                </a:lnTo>
                <a:lnTo>
                  <a:pt x="25" y="141"/>
                </a:lnTo>
                <a:lnTo>
                  <a:pt x="33" y="149"/>
                </a:lnTo>
                <a:close/>
                <a:moveTo>
                  <a:pt x="21" y="128"/>
                </a:moveTo>
                <a:lnTo>
                  <a:pt x="64" y="84"/>
                </a:lnTo>
                <a:lnTo>
                  <a:pt x="61" y="73"/>
                </a:lnTo>
                <a:lnTo>
                  <a:pt x="27" y="106"/>
                </a:lnTo>
                <a:lnTo>
                  <a:pt x="21" y="12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06" name="直接连接符 105"/>
          <p:cNvCxnSpPr/>
          <p:nvPr/>
        </p:nvCxnSpPr>
        <p:spPr>
          <a:xfrm flipV="1">
            <a:off x="3649315" y="1988840"/>
            <a:ext cx="2412192" cy="701179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V="1">
            <a:off x="4354904" y="1988840"/>
            <a:ext cx="1706603" cy="1537722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V="1">
            <a:off x="5411127" y="1988840"/>
            <a:ext cx="650380" cy="2027866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 flipV="1">
            <a:off x="6061507" y="1988840"/>
            <a:ext cx="574541" cy="2075575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H="1" flipV="1">
            <a:off x="6061507" y="1988840"/>
            <a:ext cx="1647314" cy="1537722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6061507" y="1988840"/>
            <a:ext cx="2437224" cy="757312"/>
          </a:xfrm>
          <a:prstGeom prst="line">
            <a:avLst/>
          </a:prstGeom>
          <a:ln w="76200">
            <a:solidFill>
              <a:srgbClr val="414455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/>
          <p:cNvGrpSpPr/>
          <p:nvPr/>
        </p:nvGrpSpPr>
        <p:grpSpPr>
          <a:xfrm>
            <a:off x="5313357" y="1327884"/>
            <a:ext cx="1568461" cy="1414146"/>
            <a:chOff x="3720691" y="2824413"/>
            <a:chExt cx="1341120" cy="1209172"/>
          </a:xfrm>
        </p:grpSpPr>
        <p:sp>
          <p:nvSpPr>
            <p:cNvPr id="11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Freeform 5"/>
          <p:cNvSpPr>
            <a:spLocks/>
          </p:cNvSpPr>
          <p:nvPr/>
        </p:nvSpPr>
        <p:spPr bwMode="auto">
          <a:xfrm rot="1855731">
            <a:off x="5414894" y="1432320"/>
            <a:ext cx="1353655" cy="122047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414455"/>
            </a:solidFill>
            <a:prstDash val="sys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文本框 9"/>
          <p:cNvSpPr txBox="1"/>
          <p:nvPr/>
        </p:nvSpPr>
        <p:spPr>
          <a:xfrm>
            <a:off x="5557528" y="1710553"/>
            <a:ext cx="108012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核心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竞争力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3314035" y="2536382"/>
            <a:ext cx="670560" cy="604586"/>
            <a:chOff x="5424755" y="1340768"/>
            <a:chExt cx="670560" cy="604586"/>
          </a:xfrm>
        </p:grpSpPr>
        <p:grpSp>
          <p:nvGrpSpPr>
            <p:cNvPr id="118" name="组合 11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2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2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1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109753" y="3224269"/>
            <a:ext cx="670560" cy="604586"/>
            <a:chOff x="5424755" y="1340768"/>
            <a:chExt cx="670560" cy="604586"/>
          </a:xfrm>
        </p:grpSpPr>
        <p:grpSp>
          <p:nvGrpSpPr>
            <p:cNvPr id="125" name="组合 12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3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2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2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061453" y="3904534"/>
            <a:ext cx="670560" cy="604586"/>
            <a:chOff x="5424755" y="1340768"/>
            <a:chExt cx="670560" cy="604586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34" name="组合 13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3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3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3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3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300768" y="3911897"/>
            <a:ext cx="670560" cy="604586"/>
            <a:chOff x="5424755" y="1340768"/>
            <a:chExt cx="670560" cy="604586"/>
          </a:xfrm>
        </p:grpSpPr>
        <p:grpSp>
          <p:nvGrpSpPr>
            <p:cNvPr id="139" name="组合 13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41" name="组合 14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4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4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4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4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373541" y="3284984"/>
            <a:ext cx="670560" cy="604586"/>
            <a:chOff x="5424755" y="1340768"/>
            <a:chExt cx="670560" cy="604586"/>
          </a:xfrm>
        </p:grpSpPr>
        <p:grpSp>
          <p:nvGrpSpPr>
            <p:cNvPr id="146" name="组合 14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48" name="组合 14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5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4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4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05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8163451" y="2532177"/>
            <a:ext cx="670560" cy="604586"/>
            <a:chOff x="5424755" y="1340768"/>
            <a:chExt cx="670560" cy="604586"/>
          </a:xfrm>
        </p:grpSpPr>
        <p:grpSp>
          <p:nvGrpSpPr>
            <p:cNvPr id="153" name="组合 15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55" name="组合 15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5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5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5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54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06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59" name="矩形 158"/>
          <p:cNvSpPr/>
          <p:nvPr/>
        </p:nvSpPr>
        <p:spPr>
          <a:xfrm>
            <a:off x="2457588" y="263691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领导力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3001243" y="341971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专业技能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4166554" y="4005064"/>
            <a:ext cx="99492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6994092" y="3992407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团结合作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8041803" y="341971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协调能力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8866300" y="26276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创新能力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1357322" y="4782981"/>
            <a:ext cx="526544" cy="474739"/>
            <a:chOff x="5424755" y="1340768"/>
            <a:chExt cx="670560" cy="604586"/>
          </a:xfrm>
        </p:grpSpPr>
        <p:grpSp>
          <p:nvGrpSpPr>
            <p:cNvPr id="166" name="组合 16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文本框 9"/>
          <p:cNvSpPr txBox="1"/>
          <p:nvPr/>
        </p:nvSpPr>
        <p:spPr>
          <a:xfrm>
            <a:off x="1993131" y="479715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171" name="直接连接符 170"/>
          <p:cNvCxnSpPr/>
          <p:nvPr/>
        </p:nvCxnSpPr>
        <p:spPr>
          <a:xfrm>
            <a:off x="2065139" y="5157192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2" name="组合 171"/>
          <p:cNvGrpSpPr/>
          <p:nvPr/>
        </p:nvGrpSpPr>
        <p:grpSpPr>
          <a:xfrm>
            <a:off x="10375371" y="5026768"/>
            <a:ext cx="258720" cy="233265"/>
            <a:chOff x="3720691" y="2824413"/>
            <a:chExt cx="1341120" cy="1209172"/>
          </a:xfrm>
        </p:grpSpPr>
        <p:sp>
          <p:nvSpPr>
            <p:cNvPr id="17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1968549" y="5304749"/>
            <a:ext cx="854523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既然进入这个大家庭，无论领导，同事，下级之间都是各司其职，分工不同，在完成自身本职工作前提下，也要关心公司其他部门。今后公司利益，效益才是我们的目标。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2295109912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领导能力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17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5" name="Freeform 145"/>
          <p:cNvSpPr>
            <a:spLocks noEditPoints="1"/>
          </p:cNvSpPr>
          <p:nvPr/>
        </p:nvSpPr>
        <p:spPr bwMode="auto">
          <a:xfrm>
            <a:off x="781226" y="298684"/>
            <a:ext cx="252104" cy="380221"/>
          </a:xfrm>
          <a:custGeom>
            <a:avLst/>
            <a:gdLst>
              <a:gd name="T0" fmla="*/ 92 w 122"/>
              <a:gd name="T1" fmla="*/ 98 h 184"/>
              <a:gd name="T2" fmla="*/ 80 w 122"/>
              <a:gd name="T3" fmla="*/ 55 h 184"/>
              <a:gd name="T4" fmla="*/ 111 w 122"/>
              <a:gd name="T5" fmla="*/ 73 h 184"/>
              <a:gd name="T6" fmla="*/ 122 w 122"/>
              <a:gd name="T7" fmla="*/ 117 h 184"/>
              <a:gd name="T8" fmla="*/ 92 w 122"/>
              <a:gd name="T9" fmla="*/ 98 h 184"/>
              <a:gd name="T10" fmla="*/ 31 w 122"/>
              <a:gd name="T11" fmla="*/ 36 h 184"/>
              <a:gd name="T12" fmla="*/ 18 w 122"/>
              <a:gd name="T13" fmla="*/ 0 h 184"/>
              <a:gd name="T14" fmla="*/ 80 w 122"/>
              <a:gd name="T15" fmla="*/ 0 h 184"/>
              <a:gd name="T16" fmla="*/ 67 w 122"/>
              <a:gd name="T17" fmla="*/ 36 h 184"/>
              <a:gd name="T18" fmla="*/ 31 w 122"/>
              <a:gd name="T19" fmla="*/ 36 h 184"/>
              <a:gd name="T20" fmla="*/ 67 w 122"/>
              <a:gd name="T21" fmla="*/ 43 h 184"/>
              <a:gd name="T22" fmla="*/ 89 w 122"/>
              <a:gd name="T23" fmla="*/ 112 h 184"/>
              <a:gd name="T24" fmla="*/ 90 w 122"/>
              <a:gd name="T25" fmla="*/ 112 h 184"/>
              <a:gd name="T26" fmla="*/ 89 w 122"/>
              <a:gd name="T27" fmla="*/ 113 h 184"/>
              <a:gd name="T28" fmla="*/ 98 w 122"/>
              <a:gd name="T29" fmla="*/ 141 h 184"/>
              <a:gd name="T30" fmla="*/ 49 w 122"/>
              <a:gd name="T31" fmla="*/ 184 h 184"/>
              <a:gd name="T32" fmla="*/ 0 w 122"/>
              <a:gd name="T33" fmla="*/ 141 h 184"/>
              <a:gd name="T34" fmla="*/ 31 w 122"/>
              <a:gd name="T35" fmla="*/ 43 h 184"/>
              <a:gd name="T36" fmla="*/ 67 w 122"/>
              <a:gd name="T37" fmla="*/ 43 h 184"/>
              <a:gd name="T38" fmla="*/ 55 w 122"/>
              <a:gd name="T39" fmla="*/ 55 h 184"/>
              <a:gd name="T40" fmla="*/ 43 w 122"/>
              <a:gd name="T41" fmla="*/ 55 h 184"/>
              <a:gd name="T42" fmla="*/ 35 w 122"/>
              <a:gd name="T43" fmla="*/ 81 h 184"/>
              <a:gd name="T44" fmla="*/ 56 w 122"/>
              <a:gd name="T45" fmla="*/ 60 h 184"/>
              <a:gd name="T46" fmla="*/ 55 w 122"/>
              <a:gd name="T47" fmla="*/ 55 h 184"/>
              <a:gd name="T48" fmla="*/ 49 w 122"/>
              <a:gd name="T49" fmla="*/ 166 h 184"/>
              <a:gd name="T50" fmla="*/ 80 w 122"/>
              <a:gd name="T51" fmla="*/ 135 h 184"/>
              <a:gd name="T52" fmla="*/ 77 w 122"/>
              <a:gd name="T53" fmla="*/ 125 h 184"/>
              <a:gd name="T54" fmla="*/ 43 w 122"/>
              <a:gd name="T55" fmla="*/ 160 h 184"/>
              <a:gd name="T56" fmla="*/ 49 w 122"/>
              <a:gd name="T57" fmla="*/ 166 h 184"/>
              <a:gd name="T58" fmla="*/ 33 w 122"/>
              <a:gd name="T59" fmla="*/ 149 h 184"/>
              <a:gd name="T60" fmla="*/ 72 w 122"/>
              <a:gd name="T61" fmla="*/ 110 h 184"/>
              <a:gd name="T62" fmla="*/ 68 w 122"/>
              <a:gd name="T63" fmla="*/ 98 h 184"/>
              <a:gd name="T64" fmla="*/ 25 w 122"/>
              <a:gd name="T65" fmla="*/ 141 h 184"/>
              <a:gd name="T66" fmla="*/ 33 w 122"/>
              <a:gd name="T67" fmla="*/ 149 h 184"/>
              <a:gd name="T68" fmla="*/ 21 w 122"/>
              <a:gd name="T69" fmla="*/ 128 h 184"/>
              <a:gd name="T70" fmla="*/ 64 w 122"/>
              <a:gd name="T71" fmla="*/ 84 h 184"/>
              <a:gd name="T72" fmla="*/ 61 w 122"/>
              <a:gd name="T73" fmla="*/ 73 h 184"/>
              <a:gd name="T74" fmla="*/ 27 w 122"/>
              <a:gd name="T75" fmla="*/ 106 h 184"/>
              <a:gd name="T76" fmla="*/ 21 w 122"/>
              <a:gd name="T77" fmla="*/ 12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4">
                <a:moveTo>
                  <a:pt x="92" y="98"/>
                </a:moveTo>
                <a:lnTo>
                  <a:pt x="80" y="55"/>
                </a:lnTo>
                <a:lnTo>
                  <a:pt x="111" y="73"/>
                </a:lnTo>
                <a:lnTo>
                  <a:pt x="122" y="117"/>
                </a:lnTo>
                <a:lnTo>
                  <a:pt x="92" y="98"/>
                </a:lnTo>
                <a:close/>
                <a:moveTo>
                  <a:pt x="31" y="36"/>
                </a:moveTo>
                <a:lnTo>
                  <a:pt x="18" y="0"/>
                </a:lnTo>
                <a:lnTo>
                  <a:pt x="80" y="0"/>
                </a:lnTo>
                <a:lnTo>
                  <a:pt x="67" y="36"/>
                </a:lnTo>
                <a:lnTo>
                  <a:pt x="31" y="36"/>
                </a:lnTo>
                <a:close/>
                <a:moveTo>
                  <a:pt x="67" y="43"/>
                </a:moveTo>
                <a:lnTo>
                  <a:pt x="89" y="112"/>
                </a:lnTo>
                <a:lnTo>
                  <a:pt x="90" y="112"/>
                </a:lnTo>
                <a:lnTo>
                  <a:pt x="89" y="113"/>
                </a:lnTo>
                <a:lnTo>
                  <a:pt x="98" y="141"/>
                </a:lnTo>
                <a:lnTo>
                  <a:pt x="49" y="184"/>
                </a:lnTo>
                <a:lnTo>
                  <a:pt x="0" y="141"/>
                </a:lnTo>
                <a:lnTo>
                  <a:pt x="31" y="43"/>
                </a:lnTo>
                <a:lnTo>
                  <a:pt x="67" y="43"/>
                </a:lnTo>
                <a:close/>
                <a:moveTo>
                  <a:pt x="55" y="55"/>
                </a:moveTo>
                <a:lnTo>
                  <a:pt x="43" y="55"/>
                </a:lnTo>
                <a:lnTo>
                  <a:pt x="35" y="81"/>
                </a:lnTo>
                <a:lnTo>
                  <a:pt x="56" y="60"/>
                </a:lnTo>
                <a:lnTo>
                  <a:pt x="55" y="55"/>
                </a:lnTo>
                <a:close/>
                <a:moveTo>
                  <a:pt x="49" y="166"/>
                </a:moveTo>
                <a:lnTo>
                  <a:pt x="80" y="135"/>
                </a:lnTo>
                <a:lnTo>
                  <a:pt x="77" y="125"/>
                </a:lnTo>
                <a:lnTo>
                  <a:pt x="43" y="160"/>
                </a:lnTo>
                <a:lnTo>
                  <a:pt x="49" y="166"/>
                </a:lnTo>
                <a:close/>
                <a:moveTo>
                  <a:pt x="33" y="149"/>
                </a:moveTo>
                <a:lnTo>
                  <a:pt x="72" y="110"/>
                </a:lnTo>
                <a:lnTo>
                  <a:pt x="68" y="98"/>
                </a:lnTo>
                <a:lnTo>
                  <a:pt x="25" y="141"/>
                </a:lnTo>
                <a:lnTo>
                  <a:pt x="33" y="149"/>
                </a:lnTo>
                <a:close/>
                <a:moveTo>
                  <a:pt x="21" y="128"/>
                </a:moveTo>
                <a:lnTo>
                  <a:pt x="64" y="84"/>
                </a:lnTo>
                <a:lnTo>
                  <a:pt x="61" y="73"/>
                </a:lnTo>
                <a:lnTo>
                  <a:pt x="27" y="106"/>
                </a:lnTo>
                <a:lnTo>
                  <a:pt x="21" y="12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923069" y="3429000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76200">
            <a:solidFill>
              <a:srgbClr val="414455">
                <a:alpha val="38039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065139" y="3001648"/>
            <a:ext cx="1152128" cy="1038774"/>
            <a:chOff x="5424755" y="1340768"/>
            <a:chExt cx="670560" cy="604586"/>
          </a:xfrm>
        </p:grpSpPr>
        <p:grpSp>
          <p:nvGrpSpPr>
            <p:cNvPr id="27" name="组合 2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3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5472003" y="1476608"/>
              <a:ext cx="576064" cy="322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领导</a:t>
              </a:r>
              <a:endPara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能力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15426" y="2643694"/>
            <a:ext cx="1917723" cy="1729044"/>
            <a:chOff x="4702856" y="2924944"/>
            <a:chExt cx="1401009" cy="1263169"/>
          </a:xfrm>
        </p:grpSpPr>
        <p:grpSp>
          <p:nvGrpSpPr>
            <p:cNvPr id="34" name="组合 33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4885911" y="3149170"/>
              <a:ext cx="1159817" cy="822941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建立组织机构，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确立职位和职务，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明确职权关系和义务范围。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59373" y="1856039"/>
            <a:ext cx="670560" cy="604586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511909" y="170080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学习能力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511909" y="2023806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6235437" y="2723851"/>
            <a:ext cx="670560" cy="604586"/>
            <a:chOff x="5424755" y="1340768"/>
            <a:chExt cx="670560" cy="604586"/>
          </a:xfrm>
        </p:grpSpPr>
        <p:grpSp>
          <p:nvGrpSpPr>
            <p:cNvPr id="50" name="组合 4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7087973" y="256862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组织能力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087973" y="2891618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6235437" y="3659955"/>
            <a:ext cx="670560" cy="604586"/>
            <a:chOff x="5424755" y="1340768"/>
            <a:chExt cx="670560" cy="604586"/>
          </a:xfrm>
        </p:grpSpPr>
        <p:grpSp>
          <p:nvGrpSpPr>
            <p:cNvPr id="59" name="组合 5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7087973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决策能力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7087973" y="3827722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5659373" y="4524051"/>
            <a:ext cx="670560" cy="604586"/>
            <a:chOff x="5424755" y="1340768"/>
            <a:chExt cx="670560" cy="604586"/>
          </a:xfrm>
        </p:grpSpPr>
        <p:grpSp>
          <p:nvGrpSpPr>
            <p:cNvPr id="68" name="组合 6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6511909" y="436882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感召能力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6511909" y="4691818"/>
            <a:ext cx="29638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792282043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18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5" name="Freeform 145"/>
          <p:cNvSpPr>
            <a:spLocks noEditPoints="1"/>
          </p:cNvSpPr>
          <p:nvPr/>
        </p:nvSpPr>
        <p:spPr bwMode="auto">
          <a:xfrm>
            <a:off x="781226" y="298684"/>
            <a:ext cx="252104" cy="380221"/>
          </a:xfrm>
          <a:custGeom>
            <a:avLst/>
            <a:gdLst>
              <a:gd name="T0" fmla="*/ 92 w 122"/>
              <a:gd name="T1" fmla="*/ 98 h 184"/>
              <a:gd name="T2" fmla="*/ 80 w 122"/>
              <a:gd name="T3" fmla="*/ 55 h 184"/>
              <a:gd name="T4" fmla="*/ 111 w 122"/>
              <a:gd name="T5" fmla="*/ 73 h 184"/>
              <a:gd name="T6" fmla="*/ 122 w 122"/>
              <a:gd name="T7" fmla="*/ 117 h 184"/>
              <a:gd name="T8" fmla="*/ 92 w 122"/>
              <a:gd name="T9" fmla="*/ 98 h 184"/>
              <a:gd name="T10" fmla="*/ 31 w 122"/>
              <a:gd name="T11" fmla="*/ 36 h 184"/>
              <a:gd name="T12" fmla="*/ 18 w 122"/>
              <a:gd name="T13" fmla="*/ 0 h 184"/>
              <a:gd name="T14" fmla="*/ 80 w 122"/>
              <a:gd name="T15" fmla="*/ 0 h 184"/>
              <a:gd name="T16" fmla="*/ 67 w 122"/>
              <a:gd name="T17" fmla="*/ 36 h 184"/>
              <a:gd name="T18" fmla="*/ 31 w 122"/>
              <a:gd name="T19" fmla="*/ 36 h 184"/>
              <a:gd name="T20" fmla="*/ 67 w 122"/>
              <a:gd name="T21" fmla="*/ 43 h 184"/>
              <a:gd name="T22" fmla="*/ 89 w 122"/>
              <a:gd name="T23" fmla="*/ 112 h 184"/>
              <a:gd name="T24" fmla="*/ 90 w 122"/>
              <a:gd name="T25" fmla="*/ 112 h 184"/>
              <a:gd name="T26" fmla="*/ 89 w 122"/>
              <a:gd name="T27" fmla="*/ 113 h 184"/>
              <a:gd name="T28" fmla="*/ 98 w 122"/>
              <a:gd name="T29" fmla="*/ 141 h 184"/>
              <a:gd name="T30" fmla="*/ 49 w 122"/>
              <a:gd name="T31" fmla="*/ 184 h 184"/>
              <a:gd name="T32" fmla="*/ 0 w 122"/>
              <a:gd name="T33" fmla="*/ 141 h 184"/>
              <a:gd name="T34" fmla="*/ 31 w 122"/>
              <a:gd name="T35" fmla="*/ 43 h 184"/>
              <a:gd name="T36" fmla="*/ 67 w 122"/>
              <a:gd name="T37" fmla="*/ 43 h 184"/>
              <a:gd name="T38" fmla="*/ 55 w 122"/>
              <a:gd name="T39" fmla="*/ 55 h 184"/>
              <a:gd name="T40" fmla="*/ 43 w 122"/>
              <a:gd name="T41" fmla="*/ 55 h 184"/>
              <a:gd name="T42" fmla="*/ 35 w 122"/>
              <a:gd name="T43" fmla="*/ 81 h 184"/>
              <a:gd name="T44" fmla="*/ 56 w 122"/>
              <a:gd name="T45" fmla="*/ 60 h 184"/>
              <a:gd name="T46" fmla="*/ 55 w 122"/>
              <a:gd name="T47" fmla="*/ 55 h 184"/>
              <a:gd name="T48" fmla="*/ 49 w 122"/>
              <a:gd name="T49" fmla="*/ 166 h 184"/>
              <a:gd name="T50" fmla="*/ 80 w 122"/>
              <a:gd name="T51" fmla="*/ 135 h 184"/>
              <a:gd name="T52" fmla="*/ 77 w 122"/>
              <a:gd name="T53" fmla="*/ 125 h 184"/>
              <a:gd name="T54" fmla="*/ 43 w 122"/>
              <a:gd name="T55" fmla="*/ 160 h 184"/>
              <a:gd name="T56" fmla="*/ 49 w 122"/>
              <a:gd name="T57" fmla="*/ 166 h 184"/>
              <a:gd name="T58" fmla="*/ 33 w 122"/>
              <a:gd name="T59" fmla="*/ 149 h 184"/>
              <a:gd name="T60" fmla="*/ 72 w 122"/>
              <a:gd name="T61" fmla="*/ 110 h 184"/>
              <a:gd name="T62" fmla="*/ 68 w 122"/>
              <a:gd name="T63" fmla="*/ 98 h 184"/>
              <a:gd name="T64" fmla="*/ 25 w 122"/>
              <a:gd name="T65" fmla="*/ 141 h 184"/>
              <a:gd name="T66" fmla="*/ 33 w 122"/>
              <a:gd name="T67" fmla="*/ 149 h 184"/>
              <a:gd name="T68" fmla="*/ 21 w 122"/>
              <a:gd name="T69" fmla="*/ 128 h 184"/>
              <a:gd name="T70" fmla="*/ 64 w 122"/>
              <a:gd name="T71" fmla="*/ 84 h 184"/>
              <a:gd name="T72" fmla="*/ 61 w 122"/>
              <a:gd name="T73" fmla="*/ 73 h 184"/>
              <a:gd name="T74" fmla="*/ 27 w 122"/>
              <a:gd name="T75" fmla="*/ 106 h 184"/>
              <a:gd name="T76" fmla="*/ 21 w 122"/>
              <a:gd name="T77" fmla="*/ 12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4">
                <a:moveTo>
                  <a:pt x="92" y="98"/>
                </a:moveTo>
                <a:lnTo>
                  <a:pt x="80" y="55"/>
                </a:lnTo>
                <a:lnTo>
                  <a:pt x="111" y="73"/>
                </a:lnTo>
                <a:lnTo>
                  <a:pt x="122" y="117"/>
                </a:lnTo>
                <a:lnTo>
                  <a:pt x="92" y="98"/>
                </a:lnTo>
                <a:close/>
                <a:moveTo>
                  <a:pt x="31" y="36"/>
                </a:moveTo>
                <a:lnTo>
                  <a:pt x="18" y="0"/>
                </a:lnTo>
                <a:lnTo>
                  <a:pt x="80" y="0"/>
                </a:lnTo>
                <a:lnTo>
                  <a:pt x="67" y="36"/>
                </a:lnTo>
                <a:lnTo>
                  <a:pt x="31" y="36"/>
                </a:lnTo>
                <a:close/>
                <a:moveTo>
                  <a:pt x="67" y="43"/>
                </a:moveTo>
                <a:lnTo>
                  <a:pt x="89" y="112"/>
                </a:lnTo>
                <a:lnTo>
                  <a:pt x="90" y="112"/>
                </a:lnTo>
                <a:lnTo>
                  <a:pt x="89" y="113"/>
                </a:lnTo>
                <a:lnTo>
                  <a:pt x="98" y="141"/>
                </a:lnTo>
                <a:lnTo>
                  <a:pt x="49" y="184"/>
                </a:lnTo>
                <a:lnTo>
                  <a:pt x="0" y="141"/>
                </a:lnTo>
                <a:lnTo>
                  <a:pt x="31" y="43"/>
                </a:lnTo>
                <a:lnTo>
                  <a:pt x="67" y="43"/>
                </a:lnTo>
                <a:close/>
                <a:moveTo>
                  <a:pt x="55" y="55"/>
                </a:moveTo>
                <a:lnTo>
                  <a:pt x="43" y="55"/>
                </a:lnTo>
                <a:lnTo>
                  <a:pt x="35" y="81"/>
                </a:lnTo>
                <a:lnTo>
                  <a:pt x="56" y="60"/>
                </a:lnTo>
                <a:lnTo>
                  <a:pt x="55" y="55"/>
                </a:lnTo>
                <a:close/>
                <a:moveTo>
                  <a:pt x="49" y="166"/>
                </a:moveTo>
                <a:lnTo>
                  <a:pt x="80" y="135"/>
                </a:lnTo>
                <a:lnTo>
                  <a:pt x="77" y="125"/>
                </a:lnTo>
                <a:lnTo>
                  <a:pt x="43" y="160"/>
                </a:lnTo>
                <a:lnTo>
                  <a:pt x="49" y="166"/>
                </a:lnTo>
                <a:close/>
                <a:moveTo>
                  <a:pt x="33" y="149"/>
                </a:moveTo>
                <a:lnTo>
                  <a:pt x="72" y="110"/>
                </a:lnTo>
                <a:lnTo>
                  <a:pt x="68" y="98"/>
                </a:lnTo>
                <a:lnTo>
                  <a:pt x="25" y="141"/>
                </a:lnTo>
                <a:lnTo>
                  <a:pt x="33" y="149"/>
                </a:lnTo>
                <a:close/>
                <a:moveTo>
                  <a:pt x="21" y="128"/>
                </a:moveTo>
                <a:lnTo>
                  <a:pt x="64" y="84"/>
                </a:lnTo>
                <a:lnTo>
                  <a:pt x="61" y="73"/>
                </a:lnTo>
                <a:lnTo>
                  <a:pt x="27" y="106"/>
                </a:lnTo>
                <a:lnTo>
                  <a:pt x="21" y="12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653741" y="3539481"/>
            <a:ext cx="698004" cy="629329"/>
            <a:chOff x="3720691" y="2824413"/>
            <a:chExt cx="1341120" cy="1209172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808204" y="3226645"/>
            <a:ext cx="885704" cy="798561"/>
            <a:chOff x="3720691" y="2824413"/>
            <a:chExt cx="1341120" cy="1209172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45259" y="1910115"/>
            <a:ext cx="2304256" cy="2077548"/>
            <a:chOff x="3001243" y="2824413"/>
            <a:chExt cx="1341120" cy="1209172"/>
          </a:xfrm>
        </p:grpSpPr>
        <p:grpSp>
          <p:nvGrpSpPr>
            <p:cNvPr id="32" name="组合 31"/>
            <p:cNvGrpSpPr/>
            <p:nvPr/>
          </p:nvGrpSpPr>
          <p:grpSpPr>
            <a:xfrm>
              <a:off x="3001243" y="2824413"/>
              <a:ext cx="1341120" cy="1209172"/>
              <a:chOff x="3720691" y="2824413"/>
              <a:chExt cx="1341120" cy="1209172"/>
            </a:xfrm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Freeform 5"/>
            <p:cNvSpPr>
              <a:spLocks/>
            </p:cNvSpPr>
            <p:nvPr/>
          </p:nvSpPr>
          <p:spPr bwMode="auto">
            <a:xfrm rot="12638635">
              <a:off x="3175023" y="2830745"/>
              <a:ext cx="1020383" cy="64571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  <a:gd name="connsiteX0" fmla="*/ 7850 w 10000"/>
                <a:gd name="connsiteY0" fmla="*/ 9461 h 9993"/>
                <a:gd name="connsiteX1" fmla="*/ 7500 w 10000"/>
                <a:gd name="connsiteY1" fmla="*/ 9850 h 9993"/>
                <a:gd name="connsiteX2" fmla="*/ 7000 w 10000"/>
                <a:gd name="connsiteY2" fmla="*/ 9993 h 9993"/>
                <a:gd name="connsiteX3" fmla="*/ 2978 w 10000"/>
                <a:gd name="connsiteY3" fmla="*/ 9993 h 9993"/>
                <a:gd name="connsiteX4" fmla="*/ 2500 w 10000"/>
                <a:gd name="connsiteY4" fmla="*/ 9850 h 9993"/>
                <a:gd name="connsiteX5" fmla="*/ 2150 w 10000"/>
                <a:gd name="connsiteY5" fmla="*/ 9457 h 9993"/>
                <a:gd name="connsiteX6" fmla="*/ 0 w 10000"/>
                <a:gd name="connsiteY6" fmla="*/ 4997 h 9993"/>
                <a:gd name="connsiteX7" fmla="*/ 131 w 10000"/>
                <a:gd name="connsiteY7" fmla="*/ 4449 h 9993"/>
                <a:gd name="connsiteX8" fmla="*/ 2142 w 10000"/>
                <a:gd name="connsiteY8" fmla="*/ 549 h 9993"/>
                <a:gd name="connsiteX9" fmla="*/ 2500 w 10000"/>
                <a:gd name="connsiteY9" fmla="*/ 148 h 9993"/>
                <a:gd name="connsiteX10" fmla="*/ 2956 w 10000"/>
                <a:gd name="connsiteY10" fmla="*/ 1 h 9993"/>
                <a:gd name="connsiteX11" fmla="*/ 6993 w 10000"/>
                <a:gd name="connsiteY11" fmla="*/ 1 h 9993"/>
                <a:gd name="connsiteX12" fmla="*/ 7500 w 10000"/>
                <a:gd name="connsiteY12" fmla="*/ 148 h 9993"/>
                <a:gd name="connsiteX13" fmla="*/ 7850 w 10000"/>
                <a:gd name="connsiteY13" fmla="*/ 537 h 9993"/>
                <a:gd name="connsiteX14" fmla="*/ 9861 w 10000"/>
                <a:gd name="connsiteY14" fmla="*/ 4437 h 9993"/>
                <a:gd name="connsiteX15" fmla="*/ 10000 w 10000"/>
                <a:gd name="connsiteY15" fmla="*/ 4997 h 9993"/>
                <a:gd name="connsiteX16" fmla="*/ 9858 w 10000"/>
                <a:gd name="connsiteY16" fmla="*/ 5561 h 9993"/>
                <a:gd name="connsiteX17" fmla="*/ 7850 w 10000"/>
                <a:gd name="connsiteY17" fmla="*/ 9461 h 9993"/>
                <a:gd name="connsiteX0" fmla="*/ 7719 w 9869"/>
                <a:gd name="connsiteY0" fmla="*/ 9468 h 10000"/>
                <a:gd name="connsiteX1" fmla="*/ 7369 w 9869"/>
                <a:gd name="connsiteY1" fmla="*/ 9857 h 10000"/>
                <a:gd name="connsiteX2" fmla="*/ 6869 w 9869"/>
                <a:gd name="connsiteY2" fmla="*/ 10000 h 10000"/>
                <a:gd name="connsiteX3" fmla="*/ 2847 w 9869"/>
                <a:gd name="connsiteY3" fmla="*/ 10000 h 10000"/>
                <a:gd name="connsiteX4" fmla="*/ 2369 w 9869"/>
                <a:gd name="connsiteY4" fmla="*/ 9857 h 10000"/>
                <a:gd name="connsiteX5" fmla="*/ 2019 w 9869"/>
                <a:gd name="connsiteY5" fmla="*/ 9464 h 10000"/>
                <a:gd name="connsiteX6" fmla="*/ 0 w 9869"/>
                <a:gd name="connsiteY6" fmla="*/ 4452 h 10000"/>
                <a:gd name="connsiteX7" fmla="*/ 2011 w 9869"/>
                <a:gd name="connsiteY7" fmla="*/ 549 h 10000"/>
                <a:gd name="connsiteX8" fmla="*/ 2369 w 9869"/>
                <a:gd name="connsiteY8" fmla="*/ 148 h 10000"/>
                <a:gd name="connsiteX9" fmla="*/ 2825 w 9869"/>
                <a:gd name="connsiteY9" fmla="*/ 1 h 10000"/>
                <a:gd name="connsiteX10" fmla="*/ 6862 w 9869"/>
                <a:gd name="connsiteY10" fmla="*/ 1 h 10000"/>
                <a:gd name="connsiteX11" fmla="*/ 7369 w 9869"/>
                <a:gd name="connsiteY11" fmla="*/ 148 h 10000"/>
                <a:gd name="connsiteX12" fmla="*/ 7719 w 9869"/>
                <a:gd name="connsiteY12" fmla="*/ 537 h 10000"/>
                <a:gd name="connsiteX13" fmla="*/ 9730 w 9869"/>
                <a:gd name="connsiteY13" fmla="*/ 4440 h 10000"/>
                <a:gd name="connsiteX14" fmla="*/ 9869 w 9869"/>
                <a:gd name="connsiteY14" fmla="*/ 5001 h 10000"/>
                <a:gd name="connsiteX15" fmla="*/ 9727 w 9869"/>
                <a:gd name="connsiteY15" fmla="*/ 5565 h 10000"/>
                <a:gd name="connsiteX16" fmla="*/ 7719 w 9869"/>
                <a:gd name="connsiteY16" fmla="*/ 9468 h 10000"/>
                <a:gd name="connsiteX0" fmla="*/ 5783 w 7962"/>
                <a:gd name="connsiteY0" fmla="*/ 9468 h 10000"/>
                <a:gd name="connsiteX1" fmla="*/ 5429 w 7962"/>
                <a:gd name="connsiteY1" fmla="*/ 9857 h 10000"/>
                <a:gd name="connsiteX2" fmla="*/ 4922 w 7962"/>
                <a:gd name="connsiteY2" fmla="*/ 10000 h 10000"/>
                <a:gd name="connsiteX3" fmla="*/ 847 w 7962"/>
                <a:gd name="connsiteY3" fmla="*/ 10000 h 10000"/>
                <a:gd name="connsiteX4" fmla="*/ 362 w 7962"/>
                <a:gd name="connsiteY4" fmla="*/ 9857 h 10000"/>
                <a:gd name="connsiteX5" fmla="*/ 8 w 7962"/>
                <a:gd name="connsiteY5" fmla="*/ 9464 h 10000"/>
                <a:gd name="connsiteX6" fmla="*/ 0 w 7962"/>
                <a:gd name="connsiteY6" fmla="*/ 549 h 10000"/>
                <a:gd name="connsiteX7" fmla="*/ 362 w 7962"/>
                <a:gd name="connsiteY7" fmla="*/ 148 h 10000"/>
                <a:gd name="connsiteX8" fmla="*/ 824 w 7962"/>
                <a:gd name="connsiteY8" fmla="*/ 1 h 10000"/>
                <a:gd name="connsiteX9" fmla="*/ 4915 w 7962"/>
                <a:gd name="connsiteY9" fmla="*/ 1 h 10000"/>
                <a:gd name="connsiteX10" fmla="*/ 5429 w 7962"/>
                <a:gd name="connsiteY10" fmla="*/ 148 h 10000"/>
                <a:gd name="connsiteX11" fmla="*/ 5783 w 7962"/>
                <a:gd name="connsiteY11" fmla="*/ 537 h 10000"/>
                <a:gd name="connsiteX12" fmla="*/ 7821 w 7962"/>
                <a:gd name="connsiteY12" fmla="*/ 4440 h 10000"/>
                <a:gd name="connsiteX13" fmla="*/ 7962 w 7962"/>
                <a:gd name="connsiteY13" fmla="*/ 5001 h 10000"/>
                <a:gd name="connsiteX14" fmla="*/ 7818 w 7962"/>
                <a:gd name="connsiteY14" fmla="*/ 5565 h 10000"/>
                <a:gd name="connsiteX15" fmla="*/ 5783 w 7962"/>
                <a:gd name="connsiteY15" fmla="*/ 9468 h 10000"/>
                <a:gd name="connsiteX0" fmla="*/ 7253 w 9990"/>
                <a:gd name="connsiteY0" fmla="*/ 10060 h 10592"/>
                <a:gd name="connsiteX1" fmla="*/ 6809 w 9990"/>
                <a:gd name="connsiteY1" fmla="*/ 10449 h 10592"/>
                <a:gd name="connsiteX2" fmla="*/ 6172 w 9990"/>
                <a:gd name="connsiteY2" fmla="*/ 10592 h 10592"/>
                <a:gd name="connsiteX3" fmla="*/ 1054 w 9990"/>
                <a:gd name="connsiteY3" fmla="*/ 10592 h 10592"/>
                <a:gd name="connsiteX4" fmla="*/ 445 w 9990"/>
                <a:gd name="connsiteY4" fmla="*/ 10449 h 10592"/>
                <a:gd name="connsiteX5" fmla="*/ 0 w 9990"/>
                <a:gd name="connsiteY5" fmla="*/ 10056 h 10592"/>
                <a:gd name="connsiteX6" fmla="*/ 445 w 9990"/>
                <a:gd name="connsiteY6" fmla="*/ 740 h 10592"/>
                <a:gd name="connsiteX7" fmla="*/ 1025 w 9990"/>
                <a:gd name="connsiteY7" fmla="*/ 593 h 10592"/>
                <a:gd name="connsiteX8" fmla="*/ 6163 w 9990"/>
                <a:gd name="connsiteY8" fmla="*/ 593 h 10592"/>
                <a:gd name="connsiteX9" fmla="*/ 6809 w 9990"/>
                <a:gd name="connsiteY9" fmla="*/ 740 h 10592"/>
                <a:gd name="connsiteX10" fmla="*/ 7253 w 9990"/>
                <a:gd name="connsiteY10" fmla="*/ 1129 h 10592"/>
                <a:gd name="connsiteX11" fmla="*/ 9813 w 9990"/>
                <a:gd name="connsiteY11" fmla="*/ 5032 h 10592"/>
                <a:gd name="connsiteX12" fmla="*/ 9990 w 9990"/>
                <a:gd name="connsiteY12" fmla="*/ 5593 h 10592"/>
                <a:gd name="connsiteX13" fmla="*/ 9809 w 9990"/>
                <a:gd name="connsiteY13" fmla="*/ 6157 h 10592"/>
                <a:gd name="connsiteX14" fmla="*/ 7253 w 9990"/>
                <a:gd name="connsiteY14" fmla="*/ 10060 h 10592"/>
                <a:gd name="connsiteX0" fmla="*/ 7260 w 10000"/>
                <a:gd name="connsiteY0" fmla="*/ 8939 h 9441"/>
                <a:gd name="connsiteX1" fmla="*/ 6816 w 10000"/>
                <a:gd name="connsiteY1" fmla="*/ 9306 h 9441"/>
                <a:gd name="connsiteX2" fmla="*/ 6178 w 10000"/>
                <a:gd name="connsiteY2" fmla="*/ 9441 h 9441"/>
                <a:gd name="connsiteX3" fmla="*/ 1055 w 10000"/>
                <a:gd name="connsiteY3" fmla="*/ 9441 h 9441"/>
                <a:gd name="connsiteX4" fmla="*/ 445 w 10000"/>
                <a:gd name="connsiteY4" fmla="*/ 9306 h 9441"/>
                <a:gd name="connsiteX5" fmla="*/ 0 w 10000"/>
                <a:gd name="connsiteY5" fmla="*/ 8935 h 9441"/>
                <a:gd name="connsiteX6" fmla="*/ 1026 w 10000"/>
                <a:gd name="connsiteY6" fmla="*/ 1 h 9441"/>
                <a:gd name="connsiteX7" fmla="*/ 6169 w 10000"/>
                <a:gd name="connsiteY7" fmla="*/ 1 h 9441"/>
                <a:gd name="connsiteX8" fmla="*/ 6816 w 10000"/>
                <a:gd name="connsiteY8" fmla="*/ 140 h 9441"/>
                <a:gd name="connsiteX9" fmla="*/ 7260 w 10000"/>
                <a:gd name="connsiteY9" fmla="*/ 507 h 9441"/>
                <a:gd name="connsiteX10" fmla="*/ 9823 w 10000"/>
                <a:gd name="connsiteY10" fmla="*/ 4192 h 9441"/>
                <a:gd name="connsiteX11" fmla="*/ 10000 w 10000"/>
                <a:gd name="connsiteY11" fmla="*/ 4721 h 9441"/>
                <a:gd name="connsiteX12" fmla="*/ 9819 w 10000"/>
                <a:gd name="connsiteY12" fmla="*/ 5254 h 9441"/>
                <a:gd name="connsiteX13" fmla="*/ 7260 w 10000"/>
                <a:gd name="connsiteY13" fmla="*/ 8939 h 9441"/>
                <a:gd name="connsiteX0" fmla="*/ 7260 w 10000"/>
                <a:gd name="connsiteY0" fmla="*/ 9468 h 10000"/>
                <a:gd name="connsiteX1" fmla="*/ 6816 w 10000"/>
                <a:gd name="connsiteY1" fmla="*/ 9857 h 10000"/>
                <a:gd name="connsiteX2" fmla="*/ 6178 w 10000"/>
                <a:gd name="connsiteY2" fmla="*/ 10000 h 10000"/>
                <a:gd name="connsiteX3" fmla="*/ 1055 w 10000"/>
                <a:gd name="connsiteY3" fmla="*/ 10000 h 10000"/>
                <a:gd name="connsiteX4" fmla="*/ 445 w 10000"/>
                <a:gd name="connsiteY4" fmla="*/ 9857 h 10000"/>
                <a:gd name="connsiteX5" fmla="*/ 0 w 10000"/>
                <a:gd name="connsiteY5" fmla="*/ 9464 h 10000"/>
                <a:gd name="connsiteX6" fmla="*/ 6169 w 10000"/>
                <a:gd name="connsiteY6" fmla="*/ 1 h 10000"/>
                <a:gd name="connsiteX7" fmla="*/ 6816 w 10000"/>
                <a:gd name="connsiteY7" fmla="*/ 148 h 10000"/>
                <a:gd name="connsiteX8" fmla="*/ 7260 w 10000"/>
                <a:gd name="connsiteY8" fmla="*/ 537 h 10000"/>
                <a:gd name="connsiteX9" fmla="*/ 9823 w 10000"/>
                <a:gd name="connsiteY9" fmla="*/ 4440 h 10000"/>
                <a:gd name="connsiteX10" fmla="*/ 10000 w 10000"/>
                <a:gd name="connsiteY10" fmla="*/ 5001 h 10000"/>
                <a:gd name="connsiteX11" fmla="*/ 9819 w 10000"/>
                <a:gd name="connsiteY11" fmla="*/ 5565 h 10000"/>
                <a:gd name="connsiteX12" fmla="*/ 7260 w 10000"/>
                <a:gd name="connsiteY12" fmla="*/ 9468 h 10000"/>
                <a:gd name="connsiteX0" fmla="*/ 7260 w 10000"/>
                <a:gd name="connsiteY0" fmla="*/ 9320 h 9852"/>
                <a:gd name="connsiteX1" fmla="*/ 6816 w 10000"/>
                <a:gd name="connsiteY1" fmla="*/ 9709 h 9852"/>
                <a:gd name="connsiteX2" fmla="*/ 6178 w 10000"/>
                <a:gd name="connsiteY2" fmla="*/ 9852 h 9852"/>
                <a:gd name="connsiteX3" fmla="*/ 1055 w 10000"/>
                <a:gd name="connsiteY3" fmla="*/ 9852 h 9852"/>
                <a:gd name="connsiteX4" fmla="*/ 445 w 10000"/>
                <a:gd name="connsiteY4" fmla="*/ 9709 h 9852"/>
                <a:gd name="connsiteX5" fmla="*/ 0 w 10000"/>
                <a:gd name="connsiteY5" fmla="*/ 9316 h 9852"/>
                <a:gd name="connsiteX6" fmla="*/ 6816 w 10000"/>
                <a:gd name="connsiteY6" fmla="*/ 0 h 9852"/>
                <a:gd name="connsiteX7" fmla="*/ 7260 w 10000"/>
                <a:gd name="connsiteY7" fmla="*/ 389 h 9852"/>
                <a:gd name="connsiteX8" fmla="*/ 9823 w 10000"/>
                <a:gd name="connsiteY8" fmla="*/ 4292 h 9852"/>
                <a:gd name="connsiteX9" fmla="*/ 10000 w 10000"/>
                <a:gd name="connsiteY9" fmla="*/ 4853 h 9852"/>
                <a:gd name="connsiteX10" fmla="*/ 9819 w 10000"/>
                <a:gd name="connsiteY10" fmla="*/ 5417 h 9852"/>
                <a:gd name="connsiteX11" fmla="*/ 7260 w 10000"/>
                <a:gd name="connsiteY11" fmla="*/ 9320 h 9852"/>
                <a:gd name="connsiteX0" fmla="*/ 7260 w 10000"/>
                <a:gd name="connsiteY0" fmla="*/ 9065 h 9605"/>
                <a:gd name="connsiteX1" fmla="*/ 6816 w 10000"/>
                <a:gd name="connsiteY1" fmla="*/ 9460 h 9605"/>
                <a:gd name="connsiteX2" fmla="*/ 6178 w 10000"/>
                <a:gd name="connsiteY2" fmla="*/ 9605 h 9605"/>
                <a:gd name="connsiteX3" fmla="*/ 1055 w 10000"/>
                <a:gd name="connsiteY3" fmla="*/ 9605 h 9605"/>
                <a:gd name="connsiteX4" fmla="*/ 445 w 10000"/>
                <a:gd name="connsiteY4" fmla="*/ 9460 h 9605"/>
                <a:gd name="connsiteX5" fmla="*/ 0 w 10000"/>
                <a:gd name="connsiteY5" fmla="*/ 9061 h 9605"/>
                <a:gd name="connsiteX6" fmla="*/ 7260 w 10000"/>
                <a:gd name="connsiteY6" fmla="*/ 0 h 9605"/>
                <a:gd name="connsiteX7" fmla="*/ 9823 w 10000"/>
                <a:gd name="connsiteY7" fmla="*/ 3961 h 9605"/>
                <a:gd name="connsiteX8" fmla="*/ 10000 w 10000"/>
                <a:gd name="connsiteY8" fmla="*/ 4531 h 9605"/>
                <a:gd name="connsiteX9" fmla="*/ 9819 w 10000"/>
                <a:gd name="connsiteY9" fmla="*/ 5103 h 9605"/>
                <a:gd name="connsiteX10" fmla="*/ 7260 w 10000"/>
                <a:gd name="connsiteY10" fmla="*/ 9065 h 9605"/>
                <a:gd name="connsiteX0" fmla="*/ 7260 w 10000"/>
                <a:gd name="connsiteY0" fmla="*/ 5314 h 5876"/>
                <a:gd name="connsiteX1" fmla="*/ 6816 w 10000"/>
                <a:gd name="connsiteY1" fmla="*/ 5725 h 5876"/>
                <a:gd name="connsiteX2" fmla="*/ 6178 w 10000"/>
                <a:gd name="connsiteY2" fmla="*/ 5876 h 5876"/>
                <a:gd name="connsiteX3" fmla="*/ 1055 w 10000"/>
                <a:gd name="connsiteY3" fmla="*/ 5876 h 5876"/>
                <a:gd name="connsiteX4" fmla="*/ 445 w 10000"/>
                <a:gd name="connsiteY4" fmla="*/ 5725 h 5876"/>
                <a:gd name="connsiteX5" fmla="*/ 0 w 10000"/>
                <a:gd name="connsiteY5" fmla="*/ 5310 h 5876"/>
                <a:gd name="connsiteX6" fmla="*/ 9823 w 10000"/>
                <a:gd name="connsiteY6" fmla="*/ 0 h 5876"/>
                <a:gd name="connsiteX7" fmla="*/ 10000 w 10000"/>
                <a:gd name="connsiteY7" fmla="*/ 593 h 5876"/>
                <a:gd name="connsiteX8" fmla="*/ 9819 w 10000"/>
                <a:gd name="connsiteY8" fmla="*/ 1189 h 5876"/>
                <a:gd name="connsiteX9" fmla="*/ 7260 w 10000"/>
                <a:gd name="connsiteY9" fmla="*/ 5314 h 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0" h="5876">
                  <a:moveTo>
                    <a:pt x="7260" y="5314"/>
                  </a:moveTo>
                  <a:cubicBezTo>
                    <a:pt x="7153" y="5478"/>
                    <a:pt x="7007" y="5621"/>
                    <a:pt x="6816" y="5725"/>
                  </a:cubicBezTo>
                  <a:cubicBezTo>
                    <a:pt x="6616" y="5832"/>
                    <a:pt x="6396" y="5880"/>
                    <a:pt x="6178" y="5876"/>
                  </a:cubicBezTo>
                  <a:lnTo>
                    <a:pt x="1055" y="5876"/>
                  </a:lnTo>
                  <a:cubicBezTo>
                    <a:pt x="851" y="5876"/>
                    <a:pt x="637" y="5829"/>
                    <a:pt x="445" y="5725"/>
                  </a:cubicBezTo>
                  <a:cubicBezTo>
                    <a:pt x="254" y="5621"/>
                    <a:pt x="102" y="5478"/>
                    <a:pt x="0" y="5310"/>
                  </a:cubicBezTo>
                  <a:cubicBezTo>
                    <a:pt x="1563" y="4356"/>
                    <a:pt x="8156" y="786"/>
                    <a:pt x="9823" y="0"/>
                  </a:cubicBezTo>
                  <a:cubicBezTo>
                    <a:pt x="9935" y="173"/>
                    <a:pt x="10000" y="377"/>
                    <a:pt x="10000" y="593"/>
                  </a:cubicBezTo>
                  <a:cubicBezTo>
                    <a:pt x="10000" y="814"/>
                    <a:pt x="9935" y="1017"/>
                    <a:pt x="9819" y="1189"/>
                  </a:cubicBezTo>
                  <a:lnTo>
                    <a:pt x="7260" y="5314"/>
                  </a:lnTo>
                  <a:close/>
                </a:path>
              </a:pathLst>
            </a:custGeom>
            <a:solidFill>
              <a:srgbClr val="C00000"/>
            </a:solidFill>
            <a:ln w="12700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标题 4"/>
          <p:cNvSpPr txBox="1">
            <a:spLocks/>
          </p:cNvSpPr>
          <p:nvPr/>
        </p:nvSpPr>
        <p:spPr>
          <a:xfrm>
            <a:off x="2857227" y="2126139"/>
            <a:ext cx="288032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3436179" y="2564904"/>
            <a:ext cx="1869320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执行力决定成败，决定战斗力，凝聚力。工作落到实处，事务做到位。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600400" y="1700808"/>
            <a:ext cx="471514" cy="425123"/>
            <a:chOff x="3720691" y="2824413"/>
            <a:chExt cx="1341120" cy="1209172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025579" y="1784031"/>
            <a:ext cx="670560" cy="604586"/>
            <a:chOff x="5424755" y="1340768"/>
            <a:chExt cx="670560" cy="604586"/>
          </a:xfrm>
        </p:grpSpPr>
        <p:grpSp>
          <p:nvGrpSpPr>
            <p:cNvPr id="42" name="组合 4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878115" y="1628800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制度执行力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6878115" y="1951798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制度的实施取决于制度执行力，公司利益和文化得失在于执行力。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6025579" y="2727567"/>
            <a:ext cx="670560" cy="604586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6878115" y="2572336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应急执行力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6878115" y="2895334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临危不乱，遇事不急的心态能够在稍纵即逝的时机取得更大的成果。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6025579" y="3659955"/>
            <a:ext cx="670560" cy="604586"/>
            <a:chOff x="5424755" y="1340768"/>
            <a:chExt cx="670560" cy="604586"/>
          </a:xfrm>
        </p:grpSpPr>
        <p:grpSp>
          <p:nvGrpSpPr>
            <p:cNvPr id="60" name="组合 5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1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6878115" y="3504724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战略执行力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6878115" y="3827722"/>
            <a:ext cx="31799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通过一套有组织系统的规章制度和战略目标，可以更快的实现梦想。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1357322" y="4422941"/>
            <a:ext cx="526544" cy="474739"/>
            <a:chOff x="5424755" y="1340768"/>
            <a:chExt cx="670560" cy="604586"/>
          </a:xfrm>
        </p:grpSpPr>
        <p:grpSp>
          <p:nvGrpSpPr>
            <p:cNvPr id="69" name="组合 6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文本框 9"/>
          <p:cNvSpPr txBox="1"/>
          <p:nvPr/>
        </p:nvSpPr>
        <p:spPr>
          <a:xfrm>
            <a:off x="1993131" y="443711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2065139" y="4797152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10375371" y="4666728"/>
            <a:ext cx="258720" cy="233265"/>
            <a:chOff x="3720691" y="2824413"/>
            <a:chExt cx="1341120" cy="1209172"/>
          </a:xfrm>
        </p:grpSpPr>
        <p:sp>
          <p:nvSpPr>
            <p:cNvPr id="7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1968549" y="494470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51225150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团结合作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19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5" name="Freeform 145"/>
          <p:cNvSpPr>
            <a:spLocks noEditPoints="1"/>
          </p:cNvSpPr>
          <p:nvPr/>
        </p:nvSpPr>
        <p:spPr bwMode="auto">
          <a:xfrm>
            <a:off x="781226" y="298684"/>
            <a:ext cx="252104" cy="380221"/>
          </a:xfrm>
          <a:custGeom>
            <a:avLst/>
            <a:gdLst>
              <a:gd name="T0" fmla="*/ 92 w 122"/>
              <a:gd name="T1" fmla="*/ 98 h 184"/>
              <a:gd name="T2" fmla="*/ 80 w 122"/>
              <a:gd name="T3" fmla="*/ 55 h 184"/>
              <a:gd name="T4" fmla="*/ 111 w 122"/>
              <a:gd name="T5" fmla="*/ 73 h 184"/>
              <a:gd name="T6" fmla="*/ 122 w 122"/>
              <a:gd name="T7" fmla="*/ 117 h 184"/>
              <a:gd name="T8" fmla="*/ 92 w 122"/>
              <a:gd name="T9" fmla="*/ 98 h 184"/>
              <a:gd name="T10" fmla="*/ 31 w 122"/>
              <a:gd name="T11" fmla="*/ 36 h 184"/>
              <a:gd name="T12" fmla="*/ 18 w 122"/>
              <a:gd name="T13" fmla="*/ 0 h 184"/>
              <a:gd name="T14" fmla="*/ 80 w 122"/>
              <a:gd name="T15" fmla="*/ 0 h 184"/>
              <a:gd name="T16" fmla="*/ 67 w 122"/>
              <a:gd name="T17" fmla="*/ 36 h 184"/>
              <a:gd name="T18" fmla="*/ 31 w 122"/>
              <a:gd name="T19" fmla="*/ 36 h 184"/>
              <a:gd name="T20" fmla="*/ 67 w 122"/>
              <a:gd name="T21" fmla="*/ 43 h 184"/>
              <a:gd name="T22" fmla="*/ 89 w 122"/>
              <a:gd name="T23" fmla="*/ 112 h 184"/>
              <a:gd name="T24" fmla="*/ 90 w 122"/>
              <a:gd name="T25" fmla="*/ 112 h 184"/>
              <a:gd name="T26" fmla="*/ 89 w 122"/>
              <a:gd name="T27" fmla="*/ 113 h 184"/>
              <a:gd name="T28" fmla="*/ 98 w 122"/>
              <a:gd name="T29" fmla="*/ 141 h 184"/>
              <a:gd name="T30" fmla="*/ 49 w 122"/>
              <a:gd name="T31" fmla="*/ 184 h 184"/>
              <a:gd name="T32" fmla="*/ 0 w 122"/>
              <a:gd name="T33" fmla="*/ 141 h 184"/>
              <a:gd name="T34" fmla="*/ 31 w 122"/>
              <a:gd name="T35" fmla="*/ 43 h 184"/>
              <a:gd name="T36" fmla="*/ 67 w 122"/>
              <a:gd name="T37" fmla="*/ 43 h 184"/>
              <a:gd name="T38" fmla="*/ 55 w 122"/>
              <a:gd name="T39" fmla="*/ 55 h 184"/>
              <a:gd name="T40" fmla="*/ 43 w 122"/>
              <a:gd name="T41" fmla="*/ 55 h 184"/>
              <a:gd name="T42" fmla="*/ 35 w 122"/>
              <a:gd name="T43" fmla="*/ 81 h 184"/>
              <a:gd name="T44" fmla="*/ 56 w 122"/>
              <a:gd name="T45" fmla="*/ 60 h 184"/>
              <a:gd name="T46" fmla="*/ 55 w 122"/>
              <a:gd name="T47" fmla="*/ 55 h 184"/>
              <a:gd name="T48" fmla="*/ 49 w 122"/>
              <a:gd name="T49" fmla="*/ 166 h 184"/>
              <a:gd name="T50" fmla="*/ 80 w 122"/>
              <a:gd name="T51" fmla="*/ 135 h 184"/>
              <a:gd name="T52" fmla="*/ 77 w 122"/>
              <a:gd name="T53" fmla="*/ 125 h 184"/>
              <a:gd name="T54" fmla="*/ 43 w 122"/>
              <a:gd name="T55" fmla="*/ 160 h 184"/>
              <a:gd name="T56" fmla="*/ 49 w 122"/>
              <a:gd name="T57" fmla="*/ 166 h 184"/>
              <a:gd name="T58" fmla="*/ 33 w 122"/>
              <a:gd name="T59" fmla="*/ 149 h 184"/>
              <a:gd name="T60" fmla="*/ 72 w 122"/>
              <a:gd name="T61" fmla="*/ 110 h 184"/>
              <a:gd name="T62" fmla="*/ 68 w 122"/>
              <a:gd name="T63" fmla="*/ 98 h 184"/>
              <a:gd name="T64" fmla="*/ 25 w 122"/>
              <a:gd name="T65" fmla="*/ 141 h 184"/>
              <a:gd name="T66" fmla="*/ 33 w 122"/>
              <a:gd name="T67" fmla="*/ 149 h 184"/>
              <a:gd name="T68" fmla="*/ 21 w 122"/>
              <a:gd name="T69" fmla="*/ 128 h 184"/>
              <a:gd name="T70" fmla="*/ 64 w 122"/>
              <a:gd name="T71" fmla="*/ 84 h 184"/>
              <a:gd name="T72" fmla="*/ 61 w 122"/>
              <a:gd name="T73" fmla="*/ 73 h 184"/>
              <a:gd name="T74" fmla="*/ 27 w 122"/>
              <a:gd name="T75" fmla="*/ 106 h 184"/>
              <a:gd name="T76" fmla="*/ 21 w 122"/>
              <a:gd name="T77" fmla="*/ 12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4">
                <a:moveTo>
                  <a:pt x="92" y="98"/>
                </a:moveTo>
                <a:lnTo>
                  <a:pt x="80" y="55"/>
                </a:lnTo>
                <a:lnTo>
                  <a:pt x="111" y="73"/>
                </a:lnTo>
                <a:lnTo>
                  <a:pt x="122" y="117"/>
                </a:lnTo>
                <a:lnTo>
                  <a:pt x="92" y="98"/>
                </a:lnTo>
                <a:close/>
                <a:moveTo>
                  <a:pt x="31" y="36"/>
                </a:moveTo>
                <a:lnTo>
                  <a:pt x="18" y="0"/>
                </a:lnTo>
                <a:lnTo>
                  <a:pt x="80" y="0"/>
                </a:lnTo>
                <a:lnTo>
                  <a:pt x="67" y="36"/>
                </a:lnTo>
                <a:lnTo>
                  <a:pt x="31" y="36"/>
                </a:lnTo>
                <a:close/>
                <a:moveTo>
                  <a:pt x="67" y="43"/>
                </a:moveTo>
                <a:lnTo>
                  <a:pt x="89" y="112"/>
                </a:lnTo>
                <a:lnTo>
                  <a:pt x="90" y="112"/>
                </a:lnTo>
                <a:lnTo>
                  <a:pt x="89" y="113"/>
                </a:lnTo>
                <a:lnTo>
                  <a:pt x="98" y="141"/>
                </a:lnTo>
                <a:lnTo>
                  <a:pt x="49" y="184"/>
                </a:lnTo>
                <a:lnTo>
                  <a:pt x="0" y="141"/>
                </a:lnTo>
                <a:lnTo>
                  <a:pt x="31" y="43"/>
                </a:lnTo>
                <a:lnTo>
                  <a:pt x="67" y="43"/>
                </a:lnTo>
                <a:close/>
                <a:moveTo>
                  <a:pt x="55" y="55"/>
                </a:moveTo>
                <a:lnTo>
                  <a:pt x="43" y="55"/>
                </a:lnTo>
                <a:lnTo>
                  <a:pt x="35" y="81"/>
                </a:lnTo>
                <a:lnTo>
                  <a:pt x="56" y="60"/>
                </a:lnTo>
                <a:lnTo>
                  <a:pt x="55" y="55"/>
                </a:lnTo>
                <a:close/>
                <a:moveTo>
                  <a:pt x="49" y="166"/>
                </a:moveTo>
                <a:lnTo>
                  <a:pt x="80" y="135"/>
                </a:lnTo>
                <a:lnTo>
                  <a:pt x="77" y="125"/>
                </a:lnTo>
                <a:lnTo>
                  <a:pt x="43" y="160"/>
                </a:lnTo>
                <a:lnTo>
                  <a:pt x="49" y="166"/>
                </a:lnTo>
                <a:close/>
                <a:moveTo>
                  <a:pt x="33" y="149"/>
                </a:moveTo>
                <a:lnTo>
                  <a:pt x="72" y="110"/>
                </a:lnTo>
                <a:lnTo>
                  <a:pt x="68" y="98"/>
                </a:lnTo>
                <a:lnTo>
                  <a:pt x="25" y="141"/>
                </a:lnTo>
                <a:lnTo>
                  <a:pt x="33" y="149"/>
                </a:lnTo>
                <a:close/>
                <a:moveTo>
                  <a:pt x="21" y="128"/>
                </a:moveTo>
                <a:lnTo>
                  <a:pt x="64" y="84"/>
                </a:lnTo>
                <a:lnTo>
                  <a:pt x="61" y="73"/>
                </a:lnTo>
                <a:lnTo>
                  <a:pt x="27" y="106"/>
                </a:lnTo>
                <a:lnTo>
                  <a:pt x="21" y="12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369395" y="3963718"/>
            <a:ext cx="1152128" cy="1038774"/>
            <a:chOff x="5424755" y="1340768"/>
            <a:chExt cx="670560" cy="604586"/>
          </a:xfrm>
        </p:grpSpPr>
        <p:grpSp>
          <p:nvGrpSpPr>
            <p:cNvPr id="20" name="组合 1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45459" y="2955606"/>
            <a:ext cx="1152128" cy="1038774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97587" y="2955606"/>
            <a:ext cx="1152128" cy="1038774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45659" y="1988840"/>
            <a:ext cx="1152128" cy="1038774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5472003" y="1508408"/>
              <a:ext cx="576064" cy="25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8032555" y="2019502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表达与沟通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031867" y="2342500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55" name="矩形 54"/>
          <p:cNvSpPr/>
          <p:nvPr/>
        </p:nvSpPr>
        <p:spPr>
          <a:xfrm>
            <a:off x="7466427" y="310333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做事主动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7465739" y="3426336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57" name="矩形 56"/>
          <p:cNvSpPr/>
          <p:nvPr/>
        </p:nvSpPr>
        <p:spPr>
          <a:xfrm>
            <a:off x="1921811" y="3099622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敬业的品质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921123" y="3422620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59" name="矩形 58"/>
          <p:cNvSpPr/>
          <p:nvPr/>
        </p:nvSpPr>
        <p:spPr>
          <a:xfrm>
            <a:off x="1345747" y="4183458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互帮互助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1345059" y="4506456"/>
            <a:ext cx="289025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49094767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643447" y="2859578"/>
            <a:ext cx="7132320" cy="1662546"/>
          </a:xfrm>
          <a:custGeom>
            <a:avLst/>
            <a:gdLst>
              <a:gd name="connsiteX0" fmla="*/ 0 w 7132320"/>
              <a:gd name="connsiteY0" fmla="*/ 1662546 h 1662546"/>
              <a:gd name="connsiteX1" fmla="*/ 2244437 w 7132320"/>
              <a:gd name="connsiteY1" fmla="*/ 49877 h 1662546"/>
              <a:gd name="connsiteX2" fmla="*/ 4655128 w 7132320"/>
              <a:gd name="connsiteY2" fmla="*/ 1645920 h 1662546"/>
              <a:gd name="connsiteX3" fmla="*/ 7132320 w 7132320"/>
              <a:gd name="connsiteY3" fmla="*/ 0 h 166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2320" h="1662546">
                <a:moveTo>
                  <a:pt x="0" y="1662546"/>
                </a:moveTo>
                <a:cubicBezTo>
                  <a:pt x="734291" y="857597"/>
                  <a:pt x="1468582" y="52648"/>
                  <a:pt x="2244437" y="49877"/>
                </a:cubicBezTo>
                <a:cubicBezTo>
                  <a:pt x="3020292" y="47106"/>
                  <a:pt x="3840481" y="1654233"/>
                  <a:pt x="4655128" y="1645920"/>
                </a:cubicBezTo>
                <a:cubicBezTo>
                  <a:pt x="5469775" y="1637607"/>
                  <a:pt x="7132320" y="0"/>
                  <a:pt x="7132320" y="0"/>
                </a:cubicBezTo>
              </a:path>
            </a:pathLst>
          </a:custGeom>
          <a:noFill/>
          <a:ln w="76200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rot="3564117">
            <a:off x="4942061" y="-1095361"/>
            <a:ext cx="2269341" cy="204607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>
            <a:gsLst>
              <a:gs pos="0">
                <a:srgbClr val="D3D3D3"/>
              </a:gs>
              <a:gs pos="100000">
                <a:srgbClr val="F9F9F9"/>
              </a:gs>
            </a:gsLst>
            <a:lin ang="21594000" scaled="0"/>
          </a:gradFill>
          <a:ln w="12700" cap="flat">
            <a:noFill/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5496468" y="78900"/>
            <a:ext cx="117718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202A3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 录</a:t>
            </a: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 rot="3564117">
            <a:off x="5044854" y="-1002681"/>
            <a:ext cx="2063754" cy="186071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12700" cap="flat">
            <a:solidFill>
              <a:srgbClr val="202A36"/>
            </a:solidFill>
            <a:prstDash val="sys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5521523" y="991761"/>
            <a:ext cx="11160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>
                <a:solidFill>
                  <a:srgbClr val="202A36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CONTENTS</a:t>
            </a:r>
            <a:endParaRPr lang="zh-CN" altLang="en-US" sz="1200" b="1" dirty="0">
              <a:solidFill>
                <a:srgbClr val="202A36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985472" y="3796699"/>
            <a:ext cx="1360493" cy="1360493"/>
            <a:chOff x="1008115" y="2542722"/>
            <a:chExt cx="1360493" cy="1360493"/>
          </a:xfrm>
        </p:grpSpPr>
        <p:grpSp>
          <p:nvGrpSpPr>
            <p:cNvPr id="38" name="组合 37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0" name="同心圆 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4455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4455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453507" y="2796039"/>
              <a:ext cx="4187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14455"/>
                  </a:solidFill>
                  <a:latin typeface="Impact MT Std" pitchFamily="34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rgbClr val="414455"/>
                </a:solidFill>
                <a:latin typeface="Impact MT Std" pitchFamily="34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89728" y="2204864"/>
            <a:ext cx="1360493" cy="1360493"/>
            <a:chOff x="1008115" y="2542722"/>
            <a:chExt cx="1360493" cy="1360493"/>
          </a:xfrm>
        </p:grpSpPr>
        <p:grpSp>
          <p:nvGrpSpPr>
            <p:cNvPr id="43" name="组合 42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4455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4455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450173" y="2796039"/>
              <a:ext cx="49404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14455"/>
                  </a:solidFill>
                  <a:latin typeface="Impact MT Std" pitchFamily="34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rgbClr val="414455"/>
                </a:solidFill>
                <a:latin typeface="Impact MT Std" pitchFamily="34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09302" y="3796699"/>
            <a:ext cx="1360493" cy="1360493"/>
            <a:chOff x="1008115" y="2542722"/>
            <a:chExt cx="1360493" cy="1360493"/>
          </a:xfrm>
        </p:grpSpPr>
        <p:grpSp>
          <p:nvGrpSpPr>
            <p:cNvPr id="58" name="组合 57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0" name="同心圆 5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4455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4455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1417222" y="2796039"/>
              <a:ext cx="511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14455"/>
                  </a:solidFill>
                  <a:latin typeface="Impact MT Std" pitchFamily="34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rgbClr val="414455"/>
                </a:solidFill>
                <a:latin typeface="Impact MT Std" pitchFamily="34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057574" y="2204864"/>
            <a:ext cx="1360493" cy="1360493"/>
            <a:chOff x="1008115" y="2542722"/>
            <a:chExt cx="1360493" cy="1360493"/>
          </a:xfrm>
        </p:grpSpPr>
        <p:grpSp>
          <p:nvGrpSpPr>
            <p:cNvPr id="63" name="组合 62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5" name="同心圆 6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4455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14455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1436458" y="2796039"/>
              <a:ext cx="49244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414455"/>
                  </a:solidFill>
                  <a:latin typeface="Impact MT Std" pitchFamily="34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rgbClr val="414455"/>
                </a:solidFill>
                <a:latin typeface="Impact MT Std" pitchFamily="34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1673962" y="2573255"/>
            <a:ext cx="1759329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基本资料</a:t>
            </a:r>
          </a:p>
          <a:p>
            <a:pPr algn="ctr"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C00000"/>
                </a:solidFill>
              </a:rPr>
              <a:t>BASIC INFORMATION</a:t>
            </a:r>
            <a:endParaRPr lang="zh-CN" altLang="zh-CN" sz="1400" kern="1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182694" y="3933056"/>
            <a:ext cx="1439946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岗位认知</a:t>
            </a:r>
          </a:p>
          <a:p>
            <a:pPr algn="ctr">
              <a:defRPr/>
            </a:pPr>
            <a:r>
              <a:rPr lang="en-US" altLang="zh-CN" sz="1400" b="1" dirty="0">
                <a:solidFill>
                  <a:srgbClr val="C00000"/>
                </a:solidFill>
              </a:rPr>
              <a:t>POST COGNITIVE</a:t>
            </a:r>
            <a:endParaRPr lang="zh-CN" altLang="zh-CN" sz="1400" kern="1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629235" y="2492896"/>
            <a:ext cx="1268552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胜任能力</a:t>
            </a:r>
          </a:p>
          <a:p>
            <a:pPr algn="ctr">
              <a:defRPr/>
            </a:pPr>
            <a:r>
              <a:rPr lang="en-US" altLang="zh-CN" sz="1400" kern="1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b="1" dirty="0">
                <a:solidFill>
                  <a:srgbClr val="C00000"/>
                </a:solidFill>
              </a:rPr>
              <a:t>COMPETENCE</a:t>
            </a:r>
            <a:endParaRPr lang="zh-CN" altLang="zh-CN" sz="1400" kern="1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987869" y="3933056"/>
            <a:ext cx="1574214" cy="999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0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目标规划</a:t>
            </a:r>
            <a:endParaRPr lang="en-US" altLang="zh-CN" sz="20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sz="1400" b="1" dirty="0">
                <a:solidFill>
                  <a:srgbClr val="C00000"/>
                </a:solidFill>
              </a:rPr>
              <a:t>OBJECT PROGRAM</a:t>
            </a:r>
            <a:endParaRPr lang="zh-CN" altLang="zh-CN" sz="1400" b="1" kern="1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13484754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协调能力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5" name="Freeform 145"/>
          <p:cNvSpPr>
            <a:spLocks noEditPoints="1"/>
          </p:cNvSpPr>
          <p:nvPr/>
        </p:nvSpPr>
        <p:spPr bwMode="auto">
          <a:xfrm>
            <a:off x="781226" y="298684"/>
            <a:ext cx="252104" cy="380221"/>
          </a:xfrm>
          <a:custGeom>
            <a:avLst/>
            <a:gdLst>
              <a:gd name="T0" fmla="*/ 92 w 122"/>
              <a:gd name="T1" fmla="*/ 98 h 184"/>
              <a:gd name="T2" fmla="*/ 80 w 122"/>
              <a:gd name="T3" fmla="*/ 55 h 184"/>
              <a:gd name="T4" fmla="*/ 111 w 122"/>
              <a:gd name="T5" fmla="*/ 73 h 184"/>
              <a:gd name="T6" fmla="*/ 122 w 122"/>
              <a:gd name="T7" fmla="*/ 117 h 184"/>
              <a:gd name="T8" fmla="*/ 92 w 122"/>
              <a:gd name="T9" fmla="*/ 98 h 184"/>
              <a:gd name="T10" fmla="*/ 31 w 122"/>
              <a:gd name="T11" fmla="*/ 36 h 184"/>
              <a:gd name="T12" fmla="*/ 18 w 122"/>
              <a:gd name="T13" fmla="*/ 0 h 184"/>
              <a:gd name="T14" fmla="*/ 80 w 122"/>
              <a:gd name="T15" fmla="*/ 0 h 184"/>
              <a:gd name="T16" fmla="*/ 67 w 122"/>
              <a:gd name="T17" fmla="*/ 36 h 184"/>
              <a:gd name="T18" fmla="*/ 31 w 122"/>
              <a:gd name="T19" fmla="*/ 36 h 184"/>
              <a:gd name="T20" fmla="*/ 67 w 122"/>
              <a:gd name="T21" fmla="*/ 43 h 184"/>
              <a:gd name="T22" fmla="*/ 89 w 122"/>
              <a:gd name="T23" fmla="*/ 112 h 184"/>
              <a:gd name="T24" fmla="*/ 90 w 122"/>
              <a:gd name="T25" fmla="*/ 112 h 184"/>
              <a:gd name="T26" fmla="*/ 89 w 122"/>
              <a:gd name="T27" fmla="*/ 113 h 184"/>
              <a:gd name="T28" fmla="*/ 98 w 122"/>
              <a:gd name="T29" fmla="*/ 141 h 184"/>
              <a:gd name="T30" fmla="*/ 49 w 122"/>
              <a:gd name="T31" fmla="*/ 184 h 184"/>
              <a:gd name="T32" fmla="*/ 0 w 122"/>
              <a:gd name="T33" fmla="*/ 141 h 184"/>
              <a:gd name="T34" fmla="*/ 31 w 122"/>
              <a:gd name="T35" fmla="*/ 43 h 184"/>
              <a:gd name="T36" fmla="*/ 67 w 122"/>
              <a:gd name="T37" fmla="*/ 43 h 184"/>
              <a:gd name="T38" fmla="*/ 55 w 122"/>
              <a:gd name="T39" fmla="*/ 55 h 184"/>
              <a:gd name="T40" fmla="*/ 43 w 122"/>
              <a:gd name="T41" fmla="*/ 55 h 184"/>
              <a:gd name="T42" fmla="*/ 35 w 122"/>
              <a:gd name="T43" fmla="*/ 81 h 184"/>
              <a:gd name="T44" fmla="*/ 56 w 122"/>
              <a:gd name="T45" fmla="*/ 60 h 184"/>
              <a:gd name="T46" fmla="*/ 55 w 122"/>
              <a:gd name="T47" fmla="*/ 55 h 184"/>
              <a:gd name="T48" fmla="*/ 49 w 122"/>
              <a:gd name="T49" fmla="*/ 166 h 184"/>
              <a:gd name="T50" fmla="*/ 80 w 122"/>
              <a:gd name="T51" fmla="*/ 135 h 184"/>
              <a:gd name="T52" fmla="*/ 77 w 122"/>
              <a:gd name="T53" fmla="*/ 125 h 184"/>
              <a:gd name="T54" fmla="*/ 43 w 122"/>
              <a:gd name="T55" fmla="*/ 160 h 184"/>
              <a:gd name="T56" fmla="*/ 49 w 122"/>
              <a:gd name="T57" fmla="*/ 166 h 184"/>
              <a:gd name="T58" fmla="*/ 33 w 122"/>
              <a:gd name="T59" fmla="*/ 149 h 184"/>
              <a:gd name="T60" fmla="*/ 72 w 122"/>
              <a:gd name="T61" fmla="*/ 110 h 184"/>
              <a:gd name="T62" fmla="*/ 68 w 122"/>
              <a:gd name="T63" fmla="*/ 98 h 184"/>
              <a:gd name="T64" fmla="*/ 25 w 122"/>
              <a:gd name="T65" fmla="*/ 141 h 184"/>
              <a:gd name="T66" fmla="*/ 33 w 122"/>
              <a:gd name="T67" fmla="*/ 149 h 184"/>
              <a:gd name="T68" fmla="*/ 21 w 122"/>
              <a:gd name="T69" fmla="*/ 128 h 184"/>
              <a:gd name="T70" fmla="*/ 64 w 122"/>
              <a:gd name="T71" fmla="*/ 84 h 184"/>
              <a:gd name="T72" fmla="*/ 61 w 122"/>
              <a:gd name="T73" fmla="*/ 73 h 184"/>
              <a:gd name="T74" fmla="*/ 27 w 122"/>
              <a:gd name="T75" fmla="*/ 106 h 184"/>
              <a:gd name="T76" fmla="*/ 21 w 122"/>
              <a:gd name="T77" fmla="*/ 12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4">
                <a:moveTo>
                  <a:pt x="92" y="98"/>
                </a:moveTo>
                <a:lnTo>
                  <a:pt x="80" y="55"/>
                </a:lnTo>
                <a:lnTo>
                  <a:pt x="111" y="73"/>
                </a:lnTo>
                <a:lnTo>
                  <a:pt x="122" y="117"/>
                </a:lnTo>
                <a:lnTo>
                  <a:pt x="92" y="98"/>
                </a:lnTo>
                <a:close/>
                <a:moveTo>
                  <a:pt x="31" y="36"/>
                </a:moveTo>
                <a:lnTo>
                  <a:pt x="18" y="0"/>
                </a:lnTo>
                <a:lnTo>
                  <a:pt x="80" y="0"/>
                </a:lnTo>
                <a:lnTo>
                  <a:pt x="67" y="36"/>
                </a:lnTo>
                <a:lnTo>
                  <a:pt x="31" y="36"/>
                </a:lnTo>
                <a:close/>
                <a:moveTo>
                  <a:pt x="67" y="43"/>
                </a:moveTo>
                <a:lnTo>
                  <a:pt x="89" y="112"/>
                </a:lnTo>
                <a:lnTo>
                  <a:pt x="90" y="112"/>
                </a:lnTo>
                <a:lnTo>
                  <a:pt x="89" y="113"/>
                </a:lnTo>
                <a:lnTo>
                  <a:pt x="98" y="141"/>
                </a:lnTo>
                <a:lnTo>
                  <a:pt x="49" y="184"/>
                </a:lnTo>
                <a:lnTo>
                  <a:pt x="0" y="141"/>
                </a:lnTo>
                <a:lnTo>
                  <a:pt x="31" y="43"/>
                </a:lnTo>
                <a:lnTo>
                  <a:pt x="67" y="43"/>
                </a:lnTo>
                <a:close/>
                <a:moveTo>
                  <a:pt x="55" y="55"/>
                </a:moveTo>
                <a:lnTo>
                  <a:pt x="43" y="55"/>
                </a:lnTo>
                <a:lnTo>
                  <a:pt x="35" y="81"/>
                </a:lnTo>
                <a:lnTo>
                  <a:pt x="56" y="60"/>
                </a:lnTo>
                <a:lnTo>
                  <a:pt x="55" y="55"/>
                </a:lnTo>
                <a:close/>
                <a:moveTo>
                  <a:pt x="49" y="166"/>
                </a:moveTo>
                <a:lnTo>
                  <a:pt x="80" y="135"/>
                </a:lnTo>
                <a:lnTo>
                  <a:pt x="77" y="125"/>
                </a:lnTo>
                <a:lnTo>
                  <a:pt x="43" y="160"/>
                </a:lnTo>
                <a:lnTo>
                  <a:pt x="49" y="166"/>
                </a:lnTo>
                <a:close/>
                <a:moveTo>
                  <a:pt x="33" y="149"/>
                </a:moveTo>
                <a:lnTo>
                  <a:pt x="72" y="110"/>
                </a:lnTo>
                <a:lnTo>
                  <a:pt x="68" y="98"/>
                </a:lnTo>
                <a:lnTo>
                  <a:pt x="25" y="141"/>
                </a:lnTo>
                <a:lnTo>
                  <a:pt x="33" y="149"/>
                </a:lnTo>
                <a:close/>
                <a:moveTo>
                  <a:pt x="21" y="128"/>
                </a:moveTo>
                <a:lnTo>
                  <a:pt x="64" y="84"/>
                </a:lnTo>
                <a:lnTo>
                  <a:pt x="61" y="73"/>
                </a:lnTo>
                <a:lnTo>
                  <a:pt x="27" y="106"/>
                </a:lnTo>
                <a:lnTo>
                  <a:pt x="21" y="12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273051" y="2050723"/>
            <a:ext cx="4923846" cy="2962453"/>
            <a:chOff x="3022028" y="1587732"/>
            <a:chExt cx="6120680" cy="3682533"/>
          </a:xfrm>
        </p:grpSpPr>
        <p:pic>
          <p:nvPicPr>
            <p:cNvPr id="20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2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13611" y="1856039"/>
            <a:ext cx="670560" cy="604586"/>
            <a:chOff x="5424755" y="1340768"/>
            <a:chExt cx="670560" cy="604586"/>
          </a:xfrm>
        </p:grpSpPr>
        <p:grpSp>
          <p:nvGrpSpPr>
            <p:cNvPr id="29" name="组合 28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166147" y="1700808"/>
            <a:ext cx="310790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自觉加强学习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7166147" y="2023806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6313611" y="2752406"/>
            <a:ext cx="670560" cy="604586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166147" y="2597175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提高政治素养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166147" y="2920173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6313611" y="3631400"/>
            <a:ext cx="670560" cy="604586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7166147" y="3476169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提高业务能力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166147" y="3799167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313611" y="4524051"/>
            <a:ext cx="670560" cy="604586"/>
            <a:chOff x="5424755" y="1340768"/>
            <a:chExt cx="670560" cy="604586"/>
          </a:xfrm>
        </p:grpSpPr>
        <p:grpSp>
          <p:nvGrpSpPr>
            <p:cNvPr id="56" name="组合 5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166147" y="4368820"/>
            <a:ext cx="217180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锻炼心理素质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7166147" y="4691818"/>
            <a:ext cx="36839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17609089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创新能力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21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05" name="Freeform 145"/>
          <p:cNvSpPr>
            <a:spLocks noEditPoints="1"/>
          </p:cNvSpPr>
          <p:nvPr/>
        </p:nvSpPr>
        <p:spPr bwMode="auto">
          <a:xfrm>
            <a:off x="781226" y="298684"/>
            <a:ext cx="252104" cy="380221"/>
          </a:xfrm>
          <a:custGeom>
            <a:avLst/>
            <a:gdLst>
              <a:gd name="T0" fmla="*/ 92 w 122"/>
              <a:gd name="T1" fmla="*/ 98 h 184"/>
              <a:gd name="T2" fmla="*/ 80 w 122"/>
              <a:gd name="T3" fmla="*/ 55 h 184"/>
              <a:gd name="T4" fmla="*/ 111 w 122"/>
              <a:gd name="T5" fmla="*/ 73 h 184"/>
              <a:gd name="T6" fmla="*/ 122 w 122"/>
              <a:gd name="T7" fmla="*/ 117 h 184"/>
              <a:gd name="T8" fmla="*/ 92 w 122"/>
              <a:gd name="T9" fmla="*/ 98 h 184"/>
              <a:gd name="T10" fmla="*/ 31 w 122"/>
              <a:gd name="T11" fmla="*/ 36 h 184"/>
              <a:gd name="T12" fmla="*/ 18 w 122"/>
              <a:gd name="T13" fmla="*/ 0 h 184"/>
              <a:gd name="T14" fmla="*/ 80 w 122"/>
              <a:gd name="T15" fmla="*/ 0 h 184"/>
              <a:gd name="T16" fmla="*/ 67 w 122"/>
              <a:gd name="T17" fmla="*/ 36 h 184"/>
              <a:gd name="T18" fmla="*/ 31 w 122"/>
              <a:gd name="T19" fmla="*/ 36 h 184"/>
              <a:gd name="T20" fmla="*/ 67 w 122"/>
              <a:gd name="T21" fmla="*/ 43 h 184"/>
              <a:gd name="T22" fmla="*/ 89 w 122"/>
              <a:gd name="T23" fmla="*/ 112 h 184"/>
              <a:gd name="T24" fmla="*/ 90 w 122"/>
              <a:gd name="T25" fmla="*/ 112 h 184"/>
              <a:gd name="T26" fmla="*/ 89 w 122"/>
              <a:gd name="T27" fmla="*/ 113 h 184"/>
              <a:gd name="T28" fmla="*/ 98 w 122"/>
              <a:gd name="T29" fmla="*/ 141 h 184"/>
              <a:gd name="T30" fmla="*/ 49 w 122"/>
              <a:gd name="T31" fmla="*/ 184 h 184"/>
              <a:gd name="T32" fmla="*/ 0 w 122"/>
              <a:gd name="T33" fmla="*/ 141 h 184"/>
              <a:gd name="T34" fmla="*/ 31 w 122"/>
              <a:gd name="T35" fmla="*/ 43 h 184"/>
              <a:gd name="T36" fmla="*/ 67 w 122"/>
              <a:gd name="T37" fmla="*/ 43 h 184"/>
              <a:gd name="T38" fmla="*/ 55 w 122"/>
              <a:gd name="T39" fmla="*/ 55 h 184"/>
              <a:gd name="T40" fmla="*/ 43 w 122"/>
              <a:gd name="T41" fmla="*/ 55 h 184"/>
              <a:gd name="T42" fmla="*/ 35 w 122"/>
              <a:gd name="T43" fmla="*/ 81 h 184"/>
              <a:gd name="T44" fmla="*/ 56 w 122"/>
              <a:gd name="T45" fmla="*/ 60 h 184"/>
              <a:gd name="T46" fmla="*/ 55 w 122"/>
              <a:gd name="T47" fmla="*/ 55 h 184"/>
              <a:gd name="T48" fmla="*/ 49 w 122"/>
              <a:gd name="T49" fmla="*/ 166 h 184"/>
              <a:gd name="T50" fmla="*/ 80 w 122"/>
              <a:gd name="T51" fmla="*/ 135 h 184"/>
              <a:gd name="T52" fmla="*/ 77 w 122"/>
              <a:gd name="T53" fmla="*/ 125 h 184"/>
              <a:gd name="T54" fmla="*/ 43 w 122"/>
              <a:gd name="T55" fmla="*/ 160 h 184"/>
              <a:gd name="T56" fmla="*/ 49 w 122"/>
              <a:gd name="T57" fmla="*/ 166 h 184"/>
              <a:gd name="T58" fmla="*/ 33 w 122"/>
              <a:gd name="T59" fmla="*/ 149 h 184"/>
              <a:gd name="T60" fmla="*/ 72 w 122"/>
              <a:gd name="T61" fmla="*/ 110 h 184"/>
              <a:gd name="T62" fmla="*/ 68 w 122"/>
              <a:gd name="T63" fmla="*/ 98 h 184"/>
              <a:gd name="T64" fmla="*/ 25 w 122"/>
              <a:gd name="T65" fmla="*/ 141 h 184"/>
              <a:gd name="T66" fmla="*/ 33 w 122"/>
              <a:gd name="T67" fmla="*/ 149 h 184"/>
              <a:gd name="T68" fmla="*/ 21 w 122"/>
              <a:gd name="T69" fmla="*/ 128 h 184"/>
              <a:gd name="T70" fmla="*/ 64 w 122"/>
              <a:gd name="T71" fmla="*/ 84 h 184"/>
              <a:gd name="T72" fmla="*/ 61 w 122"/>
              <a:gd name="T73" fmla="*/ 73 h 184"/>
              <a:gd name="T74" fmla="*/ 27 w 122"/>
              <a:gd name="T75" fmla="*/ 106 h 184"/>
              <a:gd name="T76" fmla="*/ 21 w 122"/>
              <a:gd name="T77" fmla="*/ 12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2" h="184">
                <a:moveTo>
                  <a:pt x="92" y="98"/>
                </a:moveTo>
                <a:lnTo>
                  <a:pt x="80" y="55"/>
                </a:lnTo>
                <a:lnTo>
                  <a:pt x="111" y="73"/>
                </a:lnTo>
                <a:lnTo>
                  <a:pt x="122" y="117"/>
                </a:lnTo>
                <a:lnTo>
                  <a:pt x="92" y="98"/>
                </a:lnTo>
                <a:close/>
                <a:moveTo>
                  <a:pt x="31" y="36"/>
                </a:moveTo>
                <a:lnTo>
                  <a:pt x="18" y="0"/>
                </a:lnTo>
                <a:lnTo>
                  <a:pt x="80" y="0"/>
                </a:lnTo>
                <a:lnTo>
                  <a:pt x="67" y="36"/>
                </a:lnTo>
                <a:lnTo>
                  <a:pt x="31" y="36"/>
                </a:lnTo>
                <a:close/>
                <a:moveTo>
                  <a:pt x="67" y="43"/>
                </a:moveTo>
                <a:lnTo>
                  <a:pt x="89" y="112"/>
                </a:lnTo>
                <a:lnTo>
                  <a:pt x="90" y="112"/>
                </a:lnTo>
                <a:lnTo>
                  <a:pt x="89" y="113"/>
                </a:lnTo>
                <a:lnTo>
                  <a:pt x="98" y="141"/>
                </a:lnTo>
                <a:lnTo>
                  <a:pt x="49" y="184"/>
                </a:lnTo>
                <a:lnTo>
                  <a:pt x="0" y="141"/>
                </a:lnTo>
                <a:lnTo>
                  <a:pt x="31" y="43"/>
                </a:lnTo>
                <a:lnTo>
                  <a:pt x="67" y="43"/>
                </a:lnTo>
                <a:close/>
                <a:moveTo>
                  <a:pt x="55" y="55"/>
                </a:moveTo>
                <a:lnTo>
                  <a:pt x="43" y="55"/>
                </a:lnTo>
                <a:lnTo>
                  <a:pt x="35" y="81"/>
                </a:lnTo>
                <a:lnTo>
                  <a:pt x="56" y="60"/>
                </a:lnTo>
                <a:lnTo>
                  <a:pt x="55" y="55"/>
                </a:lnTo>
                <a:close/>
                <a:moveTo>
                  <a:pt x="49" y="166"/>
                </a:moveTo>
                <a:lnTo>
                  <a:pt x="80" y="135"/>
                </a:lnTo>
                <a:lnTo>
                  <a:pt x="77" y="125"/>
                </a:lnTo>
                <a:lnTo>
                  <a:pt x="43" y="160"/>
                </a:lnTo>
                <a:lnTo>
                  <a:pt x="49" y="166"/>
                </a:lnTo>
                <a:close/>
                <a:moveTo>
                  <a:pt x="33" y="149"/>
                </a:moveTo>
                <a:lnTo>
                  <a:pt x="72" y="110"/>
                </a:lnTo>
                <a:lnTo>
                  <a:pt x="68" y="98"/>
                </a:lnTo>
                <a:lnTo>
                  <a:pt x="25" y="141"/>
                </a:lnTo>
                <a:lnTo>
                  <a:pt x="33" y="149"/>
                </a:lnTo>
                <a:close/>
                <a:moveTo>
                  <a:pt x="21" y="128"/>
                </a:moveTo>
                <a:lnTo>
                  <a:pt x="64" y="84"/>
                </a:lnTo>
                <a:lnTo>
                  <a:pt x="61" y="73"/>
                </a:lnTo>
                <a:lnTo>
                  <a:pt x="27" y="106"/>
                </a:lnTo>
                <a:lnTo>
                  <a:pt x="21" y="12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836791" y="2801340"/>
            <a:ext cx="471514" cy="425123"/>
            <a:chOff x="3720691" y="2824413"/>
            <a:chExt cx="1341120" cy="1209172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14096" y="1763635"/>
            <a:ext cx="1602768" cy="1445077"/>
            <a:chOff x="4702856" y="2924944"/>
            <a:chExt cx="1401009" cy="1263169"/>
          </a:xfrm>
        </p:grpSpPr>
        <p:grpSp>
          <p:nvGrpSpPr>
            <p:cNvPr id="29" name="组合 28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3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34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749023" y="3356992"/>
              <a:ext cx="1296145" cy="322833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辛勤汗水</a:t>
              </a:r>
              <a:endPara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64362" y="2428938"/>
            <a:ext cx="1393703" cy="1256581"/>
            <a:chOff x="4702856" y="2924944"/>
            <a:chExt cx="1401009" cy="1263169"/>
          </a:xfrm>
        </p:grpSpPr>
        <p:grpSp>
          <p:nvGrpSpPr>
            <p:cNvPr id="36" name="组合 35"/>
            <p:cNvGrpSpPr/>
            <p:nvPr/>
          </p:nvGrpSpPr>
          <p:grpSpPr>
            <a:xfrm>
              <a:off x="4702856" y="2924944"/>
              <a:ext cx="1401009" cy="1263169"/>
              <a:chOff x="5424755" y="1340768"/>
              <a:chExt cx="670560" cy="604586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41" name="Freeform 5"/>
                <p:cNvSpPr>
                  <a:spLocks/>
                </p:cNvSpPr>
                <p:nvPr/>
              </p:nvSpPr>
              <p:spPr bwMode="auto">
                <a:xfrm rot="1855731">
                  <a:off x="3764580" y="2863368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4767661" y="3356992"/>
              <a:ext cx="1296145" cy="371260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时事运气</a:t>
              </a:r>
              <a:endParaRPr lang="en-US" altLang="zh-CN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85419" y="3548428"/>
            <a:ext cx="471514" cy="425123"/>
            <a:chOff x="3720691" y="2824413"/>
            <a:chExt cx="1341120" cy="1209172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40441" y="1588020"/>
            <a:ext cx="323407" cy="291588"/>
            <a:chOff x="3720691" y="2824413"/>
            <a:chExt cx="1341120" cy="1209172"/>
          </a:xfrm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300134" y="3293211"/>
            <a:ext cx="115655" cy="104276"/>
            <a:chOff x="3720691" y="2824413"/>
            <a:chExt cx="1341120" cy="1209172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1" name="直接箭头连接符 50"/>
          <p:cNvCxnSpPr/>
          <p:nvPr/>
        </p:nvCxnSpPr>
        <p:spPr>
          <a:xfrm>
            <a:off x="7249714" y="2591590"/>
            <a:ext cx="2664297" cy="0"/>
          </a:xfrm>
          <a:prstGeom prst="straightConnector1">
            <a:avLst/>
          </a:prstGeom>
          <a:ln>
            <a:solidFill>
              <a:srgbClr val="414455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29"/>
          <p:cNvSpPr txBox="1"/>
          <p:nvPr/>
        </p:nvSpPr>
        <p:spPr>
          <a:xfrm flipH="1">
            <a:off x="7328107" y="2245842"/>
            <a:ext cx="2729920" cy="31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sz="1800" b="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95%</a:t>
            </a:r>
            <a:endParaRPr lang="zh-CN" altLang="en-US" sz="1800" b="0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3" name="TextBox 30"/>
          <p:cNvSpPr txBox="1"/>
          <p:nvPr/>
        </p:nvSpPr>
        <p:spPr>
          <a:xfrm>
            <a:off x="7328106" y="2605399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2281162" y="2743990"/>
            <a:ext cx="2664297" cy="0"/>
          </a:xfrm>
          <a:prstGeom prst="straightConnector1">
            <a:avLst/>
          </a:prstGeom>
          <a:ln>
            <a:solidFill>
              <a:srgbClr val="414455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29"/>
          <p:cNvSpPr txBox="1"/>
          <p:nvPr/>
        </p:nvSpPr>
        <p:spPr>
          <a:xfrm flipH="1">
            <a:off x="2281163" y="2389858"/>
            <a:ext cx="2647665" cy="31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sz="1800" b="0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5%</a:t>
            </a:r>
            <a:endParaRPr lang="zh-CN" altLang="en-US" sz="1800" b="0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6" name="TextBox 30"/>
          <p:cNvSpPr txBox="1"/>
          <p:nvPr/>
        </p:nvSpPr>
        <p:spPr>
          <a:xfrm>
            <a:off x="2281163" y="2749415"/>
            <a:ext cx="272992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357322" y="4278925"/>
            <a:ext cx="526544" cy="474739"/>
            <a:chOff x="5424755" y="1340768"/>
            <a:chExt cx="670560" cy="604586"/>
          </a:xfrm>
        </p:grpSpPr>
        <p:grpSp>
          <p:nvGrpSpPr>
            <p:cNvPr id="58" name="组合 5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0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9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文本框 9"/>
          <p:cNvSpPr txBox="1"/>
          <p:nvPr/>
        </p:nvSpPr>
        <p:spPr>
          <a:xfrm>
            <a:off x="1993131" y="429309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2065139" y="4653136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10375371" y="4522712"/>
            <a:ext cx="258720" cy="233265"/>
            <a:chOff x="3720691" y="2824413"/>
            <a:chExt cx="1341120" cy="1209172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968549" y="480069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621171095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057839" y="2406733"/>
            <a:ext cx="1698798" cy="1531660"/>
            <a:chOff x="3720691" y="2824413"/>
            <a:chExt cx="1341120" cy="1209172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5"/>
          <p:cNvSpPr>
            <a:spLocks/>
          </p:cNvSpPr>
          <p:nvPr/>
        </p:nvSpPr>
        <p:spPr bwMode="auto">
          <a:xfrm rot="1855731">
            <a:off x="2174167" y="2511615"/>
            <a:ext cx="1466142" cy="132189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921505" y="4036759"/>
            <a:ext cx="1970732" cy="12644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000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defRPr/>
            </a:pPr>
            <a:r>
              <a:rPr lang="zh-CN" altLang="en-US" sz="28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目标规划</a:t>
            </a:r>
            <a:endParaRPr lang="en-US" altLang="zh-CN" sz="2800" b="1" kern="1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zh-CN" b="1" dirty="0">
                <a:solidFill>
                  <a:srgbClr val="414455"/>
                </a:solidFill>
              </a:rPr>
              <a:t>OBJECT PROGRAM</a:t>
            </a:r>
            <a:endParaRPr lang="zh-CN" altLang="zh-CN" b="1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Freeform 206"/>
          <p:cNvSpPr>
            <a:spLocks noChangeAspect="1" noEditPoints="1"/>
          </p:cNvSpPr>
          <p:nvPr/>
        </p:nvSpPr>
        <p:spPr bwMode="auto">
          <a:xfrm>
            <a:off x="2624191" y="2732209"/>
            <a:ext cx="728586" cy="88070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95999" y="0"/>
            <a:ext cx="6099175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32"/>
          <p:cNvSpPr txBox="1"/>
          <p:nvPr/>
        </p:nvSpPr>
        <p:spPr>
          <a:xfrm>
            <a:off x="8392119" y="171743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五年计划</a:t>
            </a:r>
          </a:p>
        </p:txBody>
      </p:sp>
      <p:sp>
        <p:nvSpPr>
          <p:cNvPr id="28" name="文本框 33"/>
          <p:cNvSpPr txBox="1"/>
          <p:nvPr/>
        </p:nvSpPr>
        <p:spPr>
          <a:xfrm>
            <a:off x="8392119" y="249352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实现步骤</a:t>
            </a:r>
          </a:p>
        </p:txBody>
      </p:sp>
      <p:sp>
        <p:nvSpPr>
          <p:cNvPr id="29" name="文本框 34"/>
          <p:cNvSpPr txBox="1"/>
          <p:nvPr/>
        </p:nvSpPr>
        <p:spPr>
          <a:xfrm>
            <a:off x="8392119" y="328108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可行性评估</a:t>
            </a:r>
          </a:p>
        </p:txBody>
      </p:sp>
      <p:sp>
        <p:nvSpPr>
          <p:cNvPr id="30" name="文本框 35"/>
          <p:cNvSpPr txBox="1"/>
          <p:nvPr/>
        </p:nvSpPr>
        <p:spPr>
          <a:xfrm>
            <a:off x="8392119" y="40571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保障措施</a:t>
            </a: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7911252" y="5021885"/>
            <a:ext cx="0" cy="4000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7911252" y="4241702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7911252" y="2668483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911252" y="1907225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7911252" y="1526944"/>
            <a:ext cx="0" cy="38098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7911252" y="3481142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19"/>
          <p:cNvSpPr txBox="1"/>
          <p:nvPr/>
        </p:nvSpPr>
        <p:spPr>
          <a:xfrm>
            <a:off x="8392119" y="482180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结束语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963810572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五年计划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23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66" name="Freeform 206"/>
          <p:cNvSpPr>
            <a:spLocks noChangeAspect="1" noEditPoints="1"/>
          </p:cNvSpPr>
          <p:nvPr/>
        </p:nvSpPr>
        <p:spPr bwMode="auto">
          <a:xfrm>
            <a:off x="778198" y="302246"/>
            <a:ext cx="290724" cy="351425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任意多边形 166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8" name="组合 167"/>
          <p:cNvGrpSpPr/>
          <p:nvPr/>
        </p:nvGrpSpPr>
        <p:grpSpPr>
          <a:xfrm>
            <a:off x="1630877" y="2694337"/>
            <a:ext cx="670560" cy="604586"/>
            <a:chOff x="5424755" y="1340768"/>
            <a:chExt cx="670560" cy="604586"/>
          </a:xfrm>
        </p:grpSpPr>
        <p:grpSp>
          <p:nvGrpSpPr>
            <p:cNvPr id="169" name="组合 16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7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Freeform 126"/>
          <p:cNvSpPr>
            <a:spLocks noChangeAspect="1" noEditPoints="1"/>
          </p:cNvSpPr>
          <p:nvPr/>
        </p:nvSpPr>
        <p:spPr bwMode="auto">
          <a:xfrm>
            <a:off x="1830731" y="2835689"/>
            <a:ext cx="267902" cy="335227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3700183" y="2708920"/>
            <a:ext cx="670560" cy="604586"/>
            <a:chOff x="5424755" y="1340768"/>
            <a:chExt cx="670560" cy="604586"/>
          </a:xfrm>
        </p:grpSpPr>
        <p:grpSp>
          <p:nvGrpSpPr>
            <p:cNvPr id="175" name="组合 17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77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6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5810229" y="3256462"/>
            <a:ext cx="670560" cy="604586"/>
            <a:chOff x="5424755" y="1340768"/>
            <a:chExt cx="670560" cy="604586"/>
          </a:xfrm>
        </p:grpSpPr>
        <p:grpSp>
          <p:nvGrpSpPr>
            <p:cNvPr id="180" name="组合 17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7731957" y="3760518"/>
            <a:ext cx="670560" cy="604586"/>
            <a:chOff x="5424755" y="1340768"/>
            <a:chExt cx="670560" cy="604586"/>
          </a:xfrm>
        </p:grpSpPr>
        <p:grpSp>
          <p:nvGrpSpPr>
            <p:cNvPr id="185" name="组合 18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7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6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9748181" y="3904534"/>
            <a:ext cx="670560" cy="604586"/>
            <a:chOff x="5424755" y="1340768"/>
            <a:chExt cx="670560" cy="604586"/>
          </a:xfrm>
        </p:grpSpPr>
        <p:grpSp>
          <p:nvGrpSpPr>
            <p:cNvPr id="190" name="组合 18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9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4" name="Freeform 261"/>
          <p:cNvSpPr>
            <a:spLocks/>
          </p:cNvSpPr>
          <p:nvPr/>
        </p:nvSpPr>
        <p:spPr bwMode="auto">
          <a:xfrm>
            <a:off x="3871050" y="2880543"/>
            <a:ext cx="325875" cy="325875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95" name="组合 194"/>
          <p:cNvGrpSpPr>
            <a:grpSpLocks noChangeAspect="1"/>
          </p:cNvGrpSpPr>
          <p:nvPr/>
        </p:nvGrpSpPr>
        <p:grpSpPr>
          <a:xfrm>
            <a:off x="5971185" y="3416249"/>
            <a:ext cx="354291" cy="303915"/>
            <a:chOff x="5084763" y="971548"/>
            <a:chExt cx="323865" cy="277813"/>
          </a:xfrm>
          <a:solidFill>
            <a:srgbClr val="414455"/>
          </a:solidFill>
        </p:grpSpPr>
        <p:sp>
          <p:nvSpPr>
            <p:cNvPr id="196" name="Freeform 301"/>
            <p:cNvSpPr>
              <a:spLocks noEditPoints="1"/>
            </p:cNvSpPr>
            <p:nvPr/>
          </p:nvSpPr>
          <p:spPr bwMode="auto">
            <a:xfrm>
              <a:off x="5191140" y="1031873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7" name="Freeform 302"/>
            <p:cNvSpPr>
              <a:spLocks noEditPoints="1"/>
            </p:cNvSpPr>
            <p:nvPr/>
          </p:nvSpPr>
          <p:spPr bwMode="auto">
            <a:xfrm>
              <a:off x="5084781" y="971548"/>
              <a:ext cx="139701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8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99" name="Freeform 9"/>
          <p:cNvSpPr>
            <a:spLocks noEditPoints="1"/>
          </p:cNvSpPr>
          <p:nvPr/>
        </p:nvSpPr>
        <p:spPr bwMode="auto">
          <a:xfrm rot="19469485">
            <a:off x="7872583" y="3861222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0" name="Freeform 206"/>
          <p:cNvSpPr>
            <a:spLocks noChangeAspect="1" noEditPoints="1"/>
          </p:cNvSpPr>
          <p:nvPr/>
        </p:nvSpPr>
        <p:spPr bwMode="auto">
          <a:xfrm>
            <a:off x="9933972" y="4026081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38789" y="3461056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02" name="矩形 201"/>
          <p:cNvSpPr/>
          <p:nvPr/>
        </p:nvSpPr>
        <p:spPr>
          <a:xfrm>
            <a:off x="2930583" y="3508653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03" name="矩形 202"/>
          <p:cNvSpPr/>
          <p:nvPr/>
        </p:nvSpPr>
        <p:spPr>
          <a:xfrm>
            <a:off x="5018141" y="4012709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04" name="矩形 203"/>
          <p:cNvSpPr/>
          <p:nvPr/>
        </p:nvSpPr>
        <p:spPr>
          <a:xfrm>
            <a:off x="6962357" y="266896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05" name="矩形 204"/>
          <p:cNvSpPr/>
          <p:nvPr/>
        </p:nvSpPr>
        <p:spPr>
          <a:xfrm>
            <a:off x="8978581" y="2788573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209" name="TextBox 208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402400409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实现步骤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24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66" name="Freeform 206"/>
          <p:cNvSpPr>
            <a:spLocks noChangeAspect="1" noEditPoints="1"/>
          </p:cNvSpPr>
          <p:nvPr/>
        </p:nvSpPr>
        <p:spPr bwMode="auto">
          <a:xfrm>
            <a:off x="778198" y="302246"/>
            <a:ext cx="290724" cy="351425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564811" y="1918748"/>
            <a:ext cx="1152128" cy="1038774"/>
            <a:chOff x="5424755" y="1340768"/>
            <a:chExt cx="670560" cy="604586"/>
          </a:xfrm>
        </p:grpSpPr>
        <p:grpSp>
          <p:nvGrpSpPr>
            <p:cNvPr id="20" name="组合 1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54630" y="2885516"/>
            <a:ext cx="1152128" cy="1038774"/>
            <a:chOff x="5424755" y="1340768"/>
            <a:chExt cx="670560" cy="604586"/>
          </a:xfrm>
        </p:grpSpPr>
        <p:grpSp>
          <p:nvGrpSpPr>
            <p:cNvPr id="33" name="组合 32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37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38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36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48434" y="2930032"/>
            <a:ext cx="1152128" cy="1038774"/>
            <a:chOff x="5424755" y="1340768"/>
            <a:chExt cx="670560" cy="604586"/>
          </a:xfrm>
        </p:grpSpPr>
        <p:grpSp>
          <p:nvGrpSpPr>
            <p:cNvPr id="40" name="组合 39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1" name="TextBox 7"/>
            <p:cNvSpPr>
              <a:spLocks noChangeArrowheads="1"/>
            </p:cNvSpPr>
            <p:nvPr/>
          </p:nvSpPr>
          <p:spPr bwMode="auto">
            <a:xfrm>
              <a:off x="5472003" y="1592566"/>
              <a:ext cx="576064" cy="125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rgbClr val="C0000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输入标题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04107" y="2072063"/>
            <a:ext cx="670560" cy="604586"/>
            <a:chOff x="5424755" y="1340768"/>
            <a:chExt cx="670560" cy="604586"/>
          </a:xfrm>
        </p:grpSpPr>
        <p:grpSp>
          <p:nvGrpSpPr>
            <p:cNvPr id="47" name="组合 46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1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0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8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7447042" y="1916832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496195" y="2239830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7248240" y="3084866"/>
            <a:ext cx="670560" cy="604586"/>
            <a:chOff x="5424755" y="1340768"/>
            <a:chExt cx="670560" cy="604586"/>
          </a:xfrm>
        </p:grpSpPr>
        <p:grpSp>
          <p:nvGrpSpPr>
            <p:cNvPr id="56" name="组合 55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0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61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9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57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992650" y="29212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041803" y="324422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4297387" y="3065244"/>
            <a:ext cx="670560" cy="604586"/>
            <a:chOff x="5424755" y="1340768"/>
            <a:chExt cx="670560" cy="604586"/>
          </a:xfrm>
        </p:grpSpPr>
        <p:grpSp>
          <p:nvGrpSpPr>
            <p:cNvPr id="65" name="组合 6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6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6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1614394" y="2921228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1663547" y="3244226"/>
            <a:ext cx="270584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在此录入上述图表的描述说明，录入上述图表的描述说明。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1357322" y="4437112"/>
            <a:ext cx="526544" cy="474739"/>
            <a:chOff x="5424755" y="1340768"/>
            <a:chExt cx="670560" cy="604586"/>
          </a:xfrm>
        </p:grpSpPr>
        <p:grpSp>
          <p:nvGrpSpPr>
            <p:cNvPr id="74" name="组合 7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文本框 9"/>
          <p:cNvSpPr txBox="1"/>
          <p:nvPr/>
        </p:nvSpPr>
        <p:spPr>
          <a:xfrm>
            <a:off x="1993131" y="445128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2065139" y="481132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10375371" y="4680899"/>
            <a:ext cx="258720" cy="233265"/>
            <a:chOff x="3720691" y="2824413"/>
            <a:chExt cx="1341120" cy="1209172"/>
          </a:xfrm>
        </p:grpSpPr>
        <p:sp>
          <p:nvSpPr>
            <p:cNvPr id="8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1968549" y="4958880"/>
            <a:ext cx="854523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970550497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可行性评估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25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66" name="Freeform 206"/>
          <p:cNvSpPr>
            <a:spLocks noChangeAspect="1" noEditPoints="1"/>
          </p:cNvSpPr>
          <p:nvPr/>
        </p:nvSpPr>
        <p:spPr bwMode="auto">
          <a:xfrm>
            <a:off x="778198" y="302246"/>
            <a:ext cx="290724" cy="351425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71725" y="1587314"/>
            <a:ext cx="1224136" cy="1224136"/>
            <a:chOff x="1057027" y="2420888"/>
            <a:chExt cx="864096" cy="864096"/>
          </a:xfrm>
        </p:grpSpPr>
        <p:sp>
          <p:nvSpPr>
            <p:cNvPr id="20" name="椭圆 19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Oval 12"/>
          <p:cNvSpPr/>
          <p:nvPr/>
        </p:nvSpPr>
        <p:spPr>
          <a:xfrm>
            <a:off x="2497187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9" name="Arc 14"/>
          <p:cNvSpPr/>
          <p:nvPr/>
        </p:nvSpPr>
        <p:spPr>
          <a:xfrm rot="249144">
            <a:off x="2507118" y="1412776"/>
            <a:ext cx="1573212" cy="1573212"/>
          </a:xfrm>
          <a:prstGeom prst="arc">
            <a:avLst>
              <a:gd name="adj1" fmla="val 16018236"/>
              <a:gd name="adj2" fmla="val 7971649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文本框 9"/>
          <p:cNvSpPr txBox="1"/>
          <p:nvPr/>
        </p:nvSpPr>
        <p:spPr>
          <a:xfrm>
            <a:off x="2729106" y="2060848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65%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209155" y="2924325"/>
            <a:ext cx="258720" cy="233265"/>
            <a:chOff x="3720691" y="2824413"/>
            <a:chExt cx="1341120" cy="1209172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292044" y="317418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2291357" y="3497182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480037" y="1570199"/>
            <a:ext cx="1224136" cy="1224136"/>
            <a:chOff x="1057027" y="2420888"/>
            <a:chExt cx="864096" cy="864096"/>
          </a:xfrm>
        </p:grpSpPr>
        <p:sp>
          <p:nvSpPr>
            <p:cNvPr id="37" name="椭圆 36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Oval 12"/>
          <p:cNvSpPr/>
          <p:nvPr/>
        </p:nvSpPr>
        <p:spPr>
          <a:xfrm>
            <a:off x="5305499" y="13956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0" name="Arc 14"/>
          <p:cNvSpPr/>
          <p:nvPr/>
        </p:nvSpPr>
        <p:spPr>
          <a:xfrm rot="249144">
            <a:off x="5315430" y="1395661"/>
            <a:ext cx="1573212" cy="1573212"/>
          </a:xfrm>
          <a:prstGeom prst="arc">
            <a:avLst>
              <a:gd name="adj1" fmla="val 16018236"/>
              <a:gd name="adj2" fmla="val 12749509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文本框 9"/>
          <p:cNvSpPr txBox="1"/>
          <p:nvPr/>
        </p:nvSpPr>
        <p:spPr>
          <a:xfrm>
            <a:off x="5537418" y="2043733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95%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017467" y="2907210"/>
            <a:ext cx="258720" cy="233265"/>
            <a:chOff x="3720691" y="2824413"/>
            <a:chExt cx="1341120" cy="1209172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100356" y="31570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5099669" y="34800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308478" y="1570199"/>
            <a:ext cx="1224136" cy="1224136"/>
            <a:chOff x="1057027" y="2420888"/>
            <a:chExt cx="864096" cy="864096"/>
          </a:xfrm>
        </p:grpSpPr>
        <p:sp>
          <p:nvSpPr>
            <p:cNvPr id="48" name="椭圆 47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Oval 12"/>
          <p:cNvSpPr/>
          <p:nvPr/>
        </p:nvSpPr>
        <p:spPr>
          <a:xfrm>
            <a:off x="8133940" y="1395661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tx1">
                <a:lumMod val="95000"/>
                <a:lumOff val="5000"/>
                <a:alpha val="10196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1" name="Arc 14"/>
          <p:cNvSpPr/>
          <p:nvPr/>
        </p:nvSpPr>
        <p:spPr>
          <a:xfrm rot="249144">
            <a:off x="8143871" y="1395661"/>
            <a:ext cx="1573212" cy="1573212"/>
          </a:xfrm>
          <a:prstGeom prst="arc">
            <a:avLst>
              <a:gd name="adj1" fmla="val 16018236"/>
              <a:gd name="adj2" fmla="val 5714737"/>
            </a:avLst>
          </a:prstGeom>
          <a:noFill/>
          <a:ln w="101600" cap="rnd" cmpd="sng">
            <a:solidFill>
              <a:srgbClr val="414455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文本框 9"/>
          <p:cNvSpPr txBox="1"/>
          <p:nvPr/>
        </p:nvSpPr>
        <p:spPr>
          <a:xfrm>
            <a:off x="8365859" y="2043733"/>
            <a:ext cx="106422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45%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45908" y="2907210"/>
            <a:ext cx="258720" cy="233265"/>
            <a:chOff x="3720691" y="2824413"/>
            <a:chExt cx="1341120" cy="1209172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5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7928797" y="3157069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928110" y="3480067"/>
            <a:ext cx="23042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1357322" y="4782981"/>
            <a:ext cx="526544" cy="474739"/>
            <a:chOff x="5424755" y="1340768"/>
            <a:chExt cx="670560" cy="604586"/>
          </a:xfrm>
        </p:grpSpPr>
        <p:grpSp>
          <p:nvGrpSpPr>
            <p:cNvPr id="59" name="组合 5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0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文本框 9"/>
          <p:cNvSpPr txBox="1"/>
          <p:nvPr/>
        </p:nvSpPr>
        <p:spPr>
          <a:xfrm>
            <a:off x="1993131" y="479715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输入文字标题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2065139" y="5157192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10375371" y="5026768"/>
            <a:ext cx="258720" cy="233265"/>
            <a:chOff x="3720691" y="2824413"/>
            <a:chExt cx="1341120" cy="1209172"/>
          </a:xfrm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1968549" y="5304749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699220398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26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66" name="Freeform 206"/>
          <p:cNvSpPr>
            <a:spLocks noChangeAspect="1" noEditPoints="1"/>
          </p:cNvSpPr>
          <p:nvPr/>
        </p:nvSpPr>
        <p:spPr bwMode="auto">
          <a:xfrm>
            <a:off x="778198" y="302246"/>
            <a:ext cx="290724" cy="351425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2785219" y="1844824"/>
            <a:ext cx="864096" cy="864096"/>
            <a:chOff x="1057027" y="2420888"/>
            <a:chExt cx="864096" cy="864096"/>
          </a:xfrm>
        </p:grpSpPr>
        <p:sp>
          <p:nvSpPr>
            <p:cNvPr id="70" name="椭圆 69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Freeform 95"/>
          <p:cNvSpPr>
            <a:spLocks noEditPoints="1"/>
          </p:cNvSpPr>
          <p:nvPr/>
        </p:nvSpPr>
        <p:spPr bwMode="auto">
          <a:xfrm>
            <a:off x="3006953" y="2076546"/>
            <a:ext cx="421243" cy="418889"/>
          </a:xfrm>
          <a:custGeom>
            <a:avLst/>
            <a:gdLst>
              <a:gd name="T0" fmla="*/ 128 w 197"/>
              <a:gd name="T1" fmla="*/ 100 h 196"/>
              <a:gd name="T2" fmla="*/ 147 w 197"/>
              <a:gd name="T3" fmla="*/ 104 h 196"/>
              <a:gd name="T4" fmla="*/ 197 w 197"/>
              <a:gd name="T5" fmla="*/ 54 h 196"/>
              <a:gd name="T6" fmla="*/ 196 w 197"/>
              <a:gd name="T7" fmla="*/ 45 h 196"/>
              <a:gd name="T8" fmla="*/ 161 w 197"/>
              <a:gd name="T9" fmla="*/ 83 h 196"/>
              <a:gd name="T10" fmla="*/ 127 w 197"/>
              <a:gd name="T11" fmla="*/ 77 h 196"/>
              <a:gd name="T12" fmla="*/ 115 w 197"/>
              <a:gd name="T13" fmla="*/ 45 h 196"/>
              <a:gd name="T14" fmla="*/ 154 w 197"/>
              <a:gd name="T15" fmla="*/ 4 h 196"/>
              <a:gd name="T16" fmla="*/ 147 w 197"/>
              <a:gd name="T17" fmla="*/ 3 h 196"/>
              <a:gd name="T18" fmla="*/ 96 w 197"/>
              <a:gd name="T19" fmla="*/ 54 h 196"/>
              <a:gd name="T20" fmla="*/ 101 w 197"/>
              <a:gd name="T21" fmla="*/ 74 h 196"/>
              <a:gd name="T22" fmla="*/ 53 w 197"/>
              <a:gd name="T23" fmla="*/ 133 h 196"/>
              <a:gd name="T24" fmla="*/ 44 w 197"/>
              <a:gd name="T25" fmla="*/ 131 h 196"/>
              <a:gd name="T26" fmla="*/ 12 w 197"/>
              <a:gd name="T27" fmla="*/ 162 h 196"/>
              <a:gd name="T28" fmla="*/ 44 w 197"/>
              <a:gd name="T29" fmla="*/ 194 h 196"/>
              <a:gd name="T30" fmla="*/ 75 w 197"/>
              <a:gd name="T31" fmla="*/ 162 h 196"/>
              <a:gd name="T32" fmla="*/ 72 w 197"/>
              <a:gd name="T33" fmla="*/ 151 h 196"/>
              <a:gd name="T34" fmla="*/ 128 w 197"/>
              <a:gd name="T35" fmla="*/ 100 h 196"/>
              <a:gd name="T36" fmla="*/ 44 w 197"/>
              <a:gd name="T37" fmla="*/ 179 h 196"/>
              <a:gd name="T38" fmla="*/ 27 w 197"/>
              <a:gd name="T39" fmla="*/ 162 h 196"/>
              <a:gd name="T40" fmla="*/ 44 w 197"/>
              <a:gd name="T41" fmla="*/ 146 h 196"/>
              <a:gd name="T42" fmla="*/ 60 w 197"/>
              <a:gd name="T43" fmla="*/ 162 h 196"/>
              <a:gd name="T44" fmla="*/ 44 w 197"/>
              <a:gd name="T45" fmla="*/ 179 h 196"/>
              <a:gd name="T46" fmla="*/ 47 w 197"/>
              <a:gd name="T47" fmla="*/ 61 h 196"/>
              <a:gd name="T48" fmla="*/ 76 w 197"/>
              <a:gd name="T49" fmla="*/ 92 h 196"/>
              <a:gd name="T50" fmla="*/ 90 w 197"/>
              <a:gd name="T51" fmla="*/ 77 h 196"/>
              <a:gd name="T52" fmla="*/ 61 w 197"/>
              <a:gd name="T53" fmla="*/ 47 h 196"/>
              <a:gd name="T54" fmla="*/ 68 w 197"/>
              <a:gd name="T55" fmla="*/ 40 h 196"/>
              <a:gd name="T56" fmla="*/ 28 w 197"/>
              <a:gd name="T57" fmla="*/ 0 h 196"/>
              <a:gd name="T58" fmla="*/ 0 w 197"/>
              <a:gd name="T59" fmla="*/ 29 h 196"/>
              <a:gd name="T60" fmla="*/ 39 w 197"/>
              <a:gd name="T61" fmla="*/ 68 h 196"/>
              <a:gd name="T62" fmla="*/ 47 w 197"/>
              <a:gd name="T63" fmla="*/ 61 h 196"/>
              <a:gd name="T64" fmla="*/ 138 w 197"/>
              <a:gd name="T65" fmla="*/ 107 h 196"/>
              <a:gd name="T66" fmla="*/ 97 w 197"/>
              <a:gd name="T67" fmla="*/ 143 h 196"/>
              <a:gd name="T68" fmla="*/ 142 w 197"/>
              <a:gd name="T69" fmla="*/ 188 h 196"/>
              <a:gd name="T70" fmla="*/ 170 w 197"/>
              <a:gd name="T71" fmla="*/ 188 h 196"/>
              <a:gd name="T72" fmla="*/ 182 w 197"/>
              <a:gd name="T73" fmla="*/ 177 h 196"/>
              <a:gd name="T74" fmla="*/ 182 w 197"/>
              <a:gd name="T75" fmla="*/ 149 h 196"/>
              <a:gd name="T76" fmla="*/ 138 w 197"/>
              <a:gd name="T77" fmla="*/ 107 h 196"/>
              <a:gd name="T78" fmla="*/ 158 w 197"/>
              <a:gd name="T79" fmla="*/ 180 h 196"/>
              <a:gd name="T80" fmla="*/ 151 w 197"/>
              <a:gd name="T81" fmla="*/ 180 h 196"/>
              <a:gd name="T82" fmla="*/ 114 w 197"/>
              <a:gd name="T83" fmla="*/ 144 h 196"/>
              <a:gd name="T84" fmla="*/ 114 w 197"/>
              <a:gd name="T85" fmla="*/ 137 h 196"/>
              <a:gd name="T86" fmla="*/ 121 w 197"/>
              <a:gd name="T87" fmla="*/ 137 h 196"/>
              <a:gd name="T88" fmla="*/ 158 w 197"/>
              <a:gd name="T89" fmla="*/ 173 h 196"/>
              <a:gd name="T90" fmla="*/ 158 w 197"/>
              <a:gd name="T91" fmla="*/ 180 h 196"/>
              <a:gd name="T92" fmla="*/ 174 w 197"/>
              <a:gd name="T93" fmla="*/ 164 h 196"/>
              <a:gd name="T94" fmla="*/ 167 w 197"/>
              <a:gd name="T95" fmla="*/ 164 h 196"/>
              <a:gd name="T96" fmla="*/ 130 w 197"/>
              <a:gd name="T97" fmla="*/ 128 h 196"/>
              <a:gd name="T98" fmla="*/ 130 w 197"/>
              <a:gd name="T99" fmla="*/ 121 h 196"/>
              <a:gd name="T100" fmla="*/ 137 w 197"/>
              <a:gd name="T101" fmla="*/ 121 h 196"/>
              <a:gd name="T102" fmla="*/ 174 w 197"/>
              <a:gd name="T103" fmla="*/ 157 h 196"/>
              <a:gd name="T104" fmla="*/ 174 w 197"/>
              <a:gd name="T105" fmla="*/ 16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641203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2033019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1790775" y="3748844"/>
            <a:ext cx="0" cy="940968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2045270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881563" y="1844824"/>
            <a:ext cx="864096" cy="864096"/>
            <a:chOff x="1057027" y="2420888"/>
            <a:chExt cx="864096" cy="864096"/>
          </a:xfrm>
        </p:grpSpPr>
        <p:sp>
          <p:nvSpPr>
            <p:cNvPr id="78" name="椭圆 77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5737547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5189807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82" name="直接连接符 81"/>
          <p:cNvCxnSpPr/>
          <p:nvPr/>
        </p:nvCxnSpPr>
        <p:spPr>
          <a:xfrm>
            <a:off x="4947563" y="3748844"/>
            <a:ext cx="0" cy="940968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5202058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4" name="Freeform 63"/>
          <p:cNvSpPr>
            <a:spLocks noEditPoints="1"/>
          </p:cNvSpPr>
          <p:nvPr/>
        </p:nvSpPr>
        <p:spPr bwMode="auto">
          <a:xfrm>
            <a:off x="6145321" y="2096536"/>
            <a:ext cx="381650" cy="398899"/>
          </a:xfrm>
          <a:custGeom>
            <a:avLst/>
            <a:gdLst>
              <a:gd name="T0" fmla="*/ 17 w 195"/>
              <a:gd name="T1" fmla="*/ 103 h 203"/>
              <a:gd name="T2" fmla="*/ 17 w 195"/>
              <a:gd name="T3" fmla="*/ 45 h 203"/>
              <a:gd name="T4" fmla="*/ 0 w 195"/>
              <a:gd name="T5" fmla="*/ 74 h 203"/>
              <a:gd name="T6" fmla="*/ 17 w 195"/>
              <a:gd name="T7" fmla="*/ 103 h 203"/>
              <a:gd name="T8" fmla="*/ 29 w 195"/>
              <a:gd name="T9" fmla="*/ 112 h 203"/>
              <a:gd name="T10" fmla="*/ 77 w 195"/>
              <a:gd name="T11" fmla="*/ 112 h 203"/>
              <a:gd name="T12" fmla="*/ 77 w 195"/>
              <a:gd name="T13" fmla="*/ 40 h 203"/>
              <a:gd name="T14" fmla="*/ 29 w 195"/>
              <a:gd name="T15" fmla="*/ 40 h 203"/>
              <a:gd name="T16" fmla="*/ 21 w 195"/>
              <a:gd name="T17" fmla="*/ 48 h 203"/>
              <a:gd name="T18" fmla="*/ 21 w 195"/>
              <a:gd name="T19" fmla="*/ 104 h 203"/>
              <a:gd name="T20" fmla="*/ 29 w 195"/>
              <a:gd name="T21" fmla="*/ 112 h 203"/>
              <a:gd name="T22" fmla="*/ 161 w 195"/>
              <a:gd name="T23" fmla="*/ 13 h 203"/>
              <a:gd name="T24" fmla="*/ 81 w 195"/>
              <a:gd name="T25" fmla="*/ 40 h 203"/>
              <a:gd name="T26" fmla="*/ 81 w 195"/>
              <a:gd name="T27" fmla="*/ 113 h 203"/>
              <a:gd name="T28" fmla="*/ 161 w 195"/>
              <a:gd name="T29" fmla="*/ 140 h 203"/>
              <a:gd name="T30" fmla="*/ 161 w 195"/>
              <a:gd name="T31" fmla="*/ 13 h 203"/>
              <a:gd name="T32" fmla="*/ 89 w 195"/>
              <a:gd name="T33" fmla="*/ 68 h 203"/>
              <a:gd name="T34" fmla="*/ 89 w 195"/>
              <a:gd name="T35" fmla="*/ 52 h 203"/>
              <a:gd name="T36" fmla="*/ 154 w 195"/>
              <a:gd name="T37" fmla="*/ 29 h 203"/>
              <a:gd name="T38" fmla="*/ 89 w 195"/>
              <a:gd name="T39" fmla="*/ 68 h 203"/>
              <a:gd name="T40" fmla="*/ 177 w 195"/>
              <a:gd name="T41" fmla="*/ 0 h 203"/>
              <a:gd name="T42" fmla="*/ 165 w 195"/>
              <a:gd name="T43" fmla="*/ 0 h 203"/>
              <a:gd name="T44" fmla="*/ 165 w 195"/>
              <a:gd name="T45" fmla="*/ 152 h 203"/>
              <a:gd name="T46" fmla="*/ 177 w 195"/>
              <a:gd name="T47" fmla="*/ 152 h 203"/>
              <a:gd name="T48" fmla="*/ 177 w 195"/>
              <a:gd name="T49" fmla="*/ 0 h 203"/>
              <a:gd name="T50" fmla="*/ 195 w 195"/>
              <a:gd name="T51" fmla="*/ 75 h 203"/>
              <a:gd name="T52" fmla="*/ 181 w 195"/>
              <a:gd name="T53" fmla="*/ 54 h 203"/>
              <a:gd name="T54" fmla="*/ 181 w 195"/>
              <a:gd name="T55" fmla="*/ 96 h 203"/>
              <a:gd name="T56" fmla="*/ 195 w 195"/>
              <a:gd name="T57" fmla="*/ 75 h 203"/>
              <a:gd name="T58" fmla="*/ 65 w 195"/>
              <a:gd name="T59" fmla="*/ 116 h 203"/>
              <a:gd name="T60" fmla="*/ 29 w 195"/>
              <a:gd name="T61" fmla="*/ 116 h 203"/>
              <a:gd name="T62" fmla="*/ 41 w 195"/>
              <a:gd name="T63" fmla="*/ 186 h 203"/>
              <a:gd name="T64" fmla="*/ 65 w 195"/>
              <a:gd name="T65" fmla="*/ 180 h 203"/>
              <a:gd name="T66" fmla="*/ 65 w 195"/>
              <a:gd name="T67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5" h="203">
                <a:moveTo>
                  <a:pt x="17" y="103"/>
                </a:moveTo>
                <a:cubicBezTo>
                  <a:pt x="17" y="45"/>
                  <a:pt x="17" y="45"/>
                  <a:pt x="17" y="45"/>
                </a:cubicBezTo>
                <a:cubicBezTo>
                  <a:pt x="7" y="48"/>
                  <a:pt x="0" y="60"/>
                  <a:pt x="0" y="74"/>
                </a:cubicBezTo>
                <a:cubicBezTo>
                  <a:pt x="0" y="88"/>
                  <a:pt x="7" y="100"/>
                  <a:pt x="17" y="103"/>
                </a:cubicBezTo>
                <a:close/>
                <a:moveTo>
                  <a:pt x="29" y="112"/>
                </a:moveTo>
                <a:cubicBezTo>
                  <a:pt x="77" y="112"/>
                  <a:pt x="77" y="112"/>
                  <a:pt x="77" y="112"/>
                </a:cubicBezTo>
                <a:cubicBezTo>
                  <a:pt x="77" y="40"/>
                  <a:pt x="77" y="40"/>
                  <a:pt x="77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4" y="40"/>
                  <a:pt x="21" y="44"/>
                  <a:pt x="21" y="48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9"/>
                  <a:pt x="24" y="112"/>
                  <a:pt x="29" y="112"/>
                </a:cubicBezTo>
                <a:close/>
                <a:moveTo>
                  <a:pt x="161" y="13"/>
                </a:moveTo>
                <a:cubicBezTo>
                  <a:pt x="161" y="13"/>
                  <a:pt x="122" y="40"/>
                  <a:pt x="81" y="40"/>
                </a:cubicBezTo>
                <a:cubicBezTo>
                  <a:pt x="81" y="57"/>
                  <a:pt x="81" y="107"/>
                  <a:pt x="81" y="113"/>
                </a:cubicBezTo>
                <a:cubicBezTo>
                  <a:pt x="122" y="113"/>
                  <a:pt x="161" y="140"/>
                  <a:pt x="161" y="140"/>
                </a:cubicBezTo>
                <a:lnTo>
                  <a:pt x="161" y="13"/>
                </a:lnTo>
                <a:close/>
                <a:moveTo>
                  <a:pt x="89" y="68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124" y="54"/>
                  <a:pt x="154" y="29"/>
                </a:cubicBezTo>
                <a:cubicBezTo>
                  <a:pt x="154" y="53"/>
                  <a:pt x="89" y="68"/>
                  <a:pt x="89" y="68"/>
                </a:cubicBezTo>
                <a:close/>
                <a:moveTo>
                  <a:pt x="177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77" y="152"/>
                  <a:pt x="177" y="152"/>
                  <a:pt x="177" y="152"/>
                </a:cubicBezTo>
                <a:lnTo>
                  <a:pt x="177" y="0"/>
                </a:lnTo>
                <a:close/>
                <a:moveTo>
                  <a:pt x="195" y="75"/>
                </a:moveTo>
                <a:cubicBezTo>
                  <a:pt x="195" y="66"/>
                  <a:pt x="189" y="58"/>
                  <a:pt x="181" y="54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9" y="92"/>
                  <a:pt x="195" y="84"/>
                  <a:pt x="195" y="75"/>
                </a:cubicBezTo>
                <a:close/>
                <a:moveTo>
                  <a:pt x="65" y="116"/>
                </a:moveTo>
                <a:cubicBezTo>
                  <a:pt x="62" y="116"/>
                  <a:pt x="29" y="116"/>
                  <a:pt x="29" y="116"/>
                </a:cubicBezTo>
                <a:cubicBezTo>
                  <a:pt x="29" y="116"/>
                  <a:pt x="27" y="161"/>
                  <a:pt x="41" y="186"/>
                </a:cubicBezTo>
                <a:cubicBezTo>
                  <a:pt x="59" y="203"/>
                  <a:pt x="67" y="185"/>
                  <a:pt x="65" y="180"/>
                </a:cubicBezTo>
                <a:cubicBezTo>
                  <a:pt x="63" y="175"/>
                  <a:pt x="51" y="135"/>
                  <a:pt x="65" y="116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8977907" y="1844824"/>
            <a:ext cx="864096" cy="864096"/>
            <a:chOff x="1057027" y="2420888"/>
            <a:chExt cx="864096" cy="864096"/>
          </a:xfrm>
        </p:grpSpPr>
        <p:sp>
          <p:nvSpPr>
            <p:cNvPr id="86" name="椭圆 85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矩形 87"/>
          <p:cNvSpPr/>
          <p:nvPr/>
        </p:nvSpPr>
        <p:spPr>
          <a:xfrm>
            <a:off x="8833891" y="2771644"/>
            <a:ext cx="1512168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添加标题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318958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8318271" y="3745018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cxnSp>
        <p:nvCxnSpPr>
          <p:cNvPr id="91" name="直接连接符 90"/>
          <p:cNvCxnSpPr/>
          <p:nvPr/>
        </p:nvCxnSpPr>
        <p:spPr>
          <a:xfrm>
            <a:off x="8076027" y="3748844"/>
            <a:ext cx="0" cy="940968"/>
          </a:xfrm>
          <a:prstGeom prst="line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8330522" y="4468924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8329835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94" name="Freeform 77"/>
          <p:cNvSpPr>
            <a:spLocks noEditPoints="1"/>
          </p:cNvSpPr>
          <p:nvPr/>
        </p:nvSpPr>
        <p:spPr bwMode="auto">
          <a:xfrm>
            <a:off x="9264004" y="2097642"/>
            <a:ext cx="292518" cy="376696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3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3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0" y="153"/>
                  <a:pt x="78" y="197"/>
                  <a:pt x="78" y="197"/>
                </a:cubicBezTo>
                <a:cubicBezTo>
                  <a:pt x="78" y="197"/>
                  <a:pt x="15" y="160"/>
                  <a:pt x="3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80"/>
                  <a:pt x="153" y="83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3" y="47"/>
                  <a:pt x="33" y="71"/>
                </a:cubicBezTo>
                <a:cubicBezTo>
                  <a:pt x="33" y="95"/>
                  <a:pt x="53" y="114"/>
                  <a:pt x="77" y="114"/>
                </a:cubicBezTo>
                <a:cubicBezTo>
                  <a:pt x="100" y="114"/>
                  <a:pt x="120" y="95"/>
                  <a:pt x="120" y="71"/>
                </a:cubicBezTo>
                <a:cubicBezTo>
                  <a:pt x="120" y="47"/>
                  <a:pt x="100" y="28"/>
                  <a:pt x="77" y="2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1661415" y="3532819"/>
            <a:ext cx="258720" cy="233265"/>
            <a:chOff x="3720691" y="2824413"/>
            <a:chExt cx="1341120" cy="1209172"/>
          </a:xfrm>
        </p:grpSpPr>
        <p:sp>
          <p:nvSpPr>
            <p:cNvPr id="9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9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2033706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818203" y="3532819"/>
            <a:ext cx="258720" cy="233265"/>
            <a:chOff x="3720691" y="2824413"/>
            <a:chExt cx="1341120" cy="1209172"/>
          </a:xfrm>
        </p:grpSpPr>
        <p:sp>
          <p:nvSpPr>
            <p:cNvPr id="100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5190494" y="3422020"/>
            <a:ext cx="11927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7946667" y="3532819"/>
            <a:ext cx="258720" cy="233265"/>
            <a:chOff x="3720691" y="2824413"/>
            <a:chExt cx="1341120" cy="1209172"/>
          </a:xfrm>
        </p:grpSpPr>
        <p:sp>
          <p:nvSpPr>
            <p:cNvPr id="10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672979" y="4579723"/>
            <a:ext cx="258720" cy="233265"/>
            <a:chOff x="3720691" y="2824413"/>
            <a:chExt cx="1341120" cy="1209172"/>
          </a:xfrm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08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2044583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4829767" y="4579723"/>
            <a:ext cx="258720" cy="233265"/>
            <a:chOff x="3720691" y="2824413"/>
            <a:chExt cx="1341120" cy="1209172"/>
          </a:xfrm>
        </p:grpSpPr>
        <p:sp>
          <p:nvSpPr>
            <p:cNvPr id="111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12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13" name="矩形 47"/>
          <p:cNvSpPr>
            <a:spLocks noChangeArrowheads="1"/>
          </p:cNvSpPr>
          <p:nvPr/>
        </p:nvSpPr>
        <p:spPr bwMode="auto">
          <a:xfrm>
            <a:off x="5201371" y="4791922"/>
            <a:ext cx="2520280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在此录入上述图表的描述明，在此录入上述图表的描述说。</a:t>
            </a:r>
          </a:p>
        </p:txBody>
      </p:sp>
      <p:grpSp>
        <p:nvGrpSpPr>
          <p:cNvPr id="114" name="组合 113"/>
          <p:cNvGrpSpPr/>
          <p:nvPr/>
        </p:nvGrpSpPr>
        <p:grpSpPr>
          <a:xfrm>
            <a:off x="7958231" y="4579723"/>
            <a:ext cx="258720" cy="233265"/>
            <a:chOff x="3720691" y="2824413"/>
            <a:chExt cx="1341120" cy="1209172"/>
          </a:xfrm>
        </p:grpSpPr>
        <p:sp>
          <p:nvSpPr>
            <p:cNvPr id="11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1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538454116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27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66" name="Freeform 206"/>
          <p:cNvSpPr>
            <a:spLocks noChangeAspect="1" noEditPoints="1"/>
          </p:cNvSpPr>
          <p:nvPr/>
        </p:nvSpPr>
        <p:spPr bwMode="auto">
          <a:xfrm>
            <a:off x="778198" y="302246"/>
            <a:ext cx="290724" cy="351425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2"/>
          <p:cNvSpPr/>
          <p:nvPr/>
        </p:nvSpPr>
        <p:spPr>
          <a:xfrm>
            <a:off x="0" y="1740272"/>
            <a:ext cx="10967459" cy="2332788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7" name="Rectangle 2"/>
          <p:cNvSpPr/>
          <p:nvPr/>
        </p:nvSpPr>
        <p:spPr>
          <a:xfrm>
            <a:off x="6097587" y="1740272"/>
            <a:ext cx="4883150" cy="2332788"/>
          </a:xfrm>
          <a:prstGeom prst="rect">
            <a:avLst/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50530" y="1988840"/>
            <a:ext cx="103103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  <a:endParaRPr lang="en-US" altLang="zh-CN" sz="2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1489075" y="2441398"/>
            <a:ext cx="4359786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357322" y="4638965"/>
            <a:ext cx="526544" cy="474739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文本框 9"/>
          <p:cNvSpPr txBox="1"/>
          <p:nvPr/>
        </p:nvSpPr>
        <p:spPr>
          <a:xfrm>
            <a:off x="1993131" y="4653136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2065139" y="5013176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10375371" y="4882752"/>
            <a:ext cx="258720" cy="233265"/>
            <a:chOff x="3720691" y="2824413"/>
            <a:chExt cx="1341120" cy="1209172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968549" y="516073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901734821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3092" y="1916003"/>
            <a:ext cx="12218267" cy="3168352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730280" y="2824413"/>
            <a:ext cx="1341120" cy="1209172"/>
            <a:chOff x="3720691" y="2824413"/>
            <a:chExt cx="1341120" cy="120917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89"/>
          <p:cNvSpPr>
            <a:spLocks noEditPoints="1"/>
          </p:cNvSpPr>
          <p:nvPr/>
        </p:nvSpPr>
        <p:spPr bwMode="auto">
          <a:xfrm>
            <a:off x="3248321" y="3174257"/>
            <a:ext cx="316328" cy="509483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4243080" y="3068960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</a:p>
        </p:txBody>
      </p: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4243080" y="2792541"/>
            <a:ext cx="51119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 YOUR GUIDANCE.</a:t>
            </a:r>
            <a:endParaRPr lang="zh-CN" altLang="en-US" sz="20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 rot="1855731">
            <a:off x="2827097" y="2901968"/>
            <a:ext cx="1157449" cy="104357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43547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1163" y="2996952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905925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057839" y="2406733"/>
            <a:ext cx="1698798" cy="1531660"/>
            <a:chOff x="3720691" y="2824413"/>
            <a:chExt cx="1341120" cy="1209172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5"/>
          <p:cNvSpPr>
            <a:spLocks/>
          </p:cNvSpPr>
          <p:nvPr/>
        </p:nvSpPr>
        <p:spPr bwMode="auto">
          <a:xfrm rot="1855731">
            <a:off x="2174167" y="2511615"/>
            <a:ext cx="1466142" cy="132189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rgbClr val="C00000"/>
            </a:solidFill>
            <a:prstDash val="sys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Group 4"/>
          <p:cNvGrpSpPr>
            <a:grpSpLocks noChangeAspect="1"/>
          </p:cNvGrpSpPr>
          <p:nvPr/>
        </p:nvGrpSpPr>
        <p:grpSpPr bwMode="auto">
          <a:xfrm>
            <a:off x="2665152" y="2784571"/>
            <a:ext cx="484172" cy="775984"/>
            <a:chOff x="4638" y="-33"/>
            <a:chExt cx="667" cy="1069"/>
          </a:xfrm>
          <a:solidFill>
            <a:srgbClr val="C00000"/>
          </a:solidFill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69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1804392" y="4036759"/>
            <a:ext cx="2204963" cy="12644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2000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基本资料</a:t>
            </a:r>
          </a:p>
          <a:p>
            <a:pPr algn="ctr"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414455"/>
                </a:solidFill>
              </a:rPr>
              <a:t>BASIC INFORMATION</a:t>
            </a:r>
            <a:endParaRPr lang="zh-CN" altLang="zh-CN" kern="100" dirty="0">
              <a:solidFill>
                <a:srgbClr val="414455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95999" y="0"/>
            <a:ext cx="6099175" cy="6858000"/>
          </a:xfrm>
          <a:prstGeom prst="rect">
            <a:avLst/>
          </a:prstGeom>
          <a:solidFill>
            <a:srgbClr val="202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文本框 32"/>
          <p:cNvSpPr txBox="1"/>
          <p:nvPr/>
        </p:nvSpPr>
        <p:spPr>
          <a:xfrm>
            <a:off x="8392119" y="124322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竞聘宣言</a:t>
            </a:r>
          </a:p>
        </p:txBody>
      </p:sp>
      <p:sp>
        <p:nvSpPr>
          <p:cNvPr id="87" name="文本框 33"/>
          <p:cNvSpPr txBox="1"/>
          <p:nvPr/>
        </p:nvSpPr>
        <p:spPr>
          <a:xfrm>
            <a:off x="8392119" y="201931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基本信息</a:t>
            </a:r>
          </a:p>
        </p:txBody>
      </p:sp>
      <p:sp>
        <p:nvSpPr>
          <p:cNvPr id="88" name="文本框 34"/>
          <p:cNvSpPr txBox="1"/>
          <p:nvPr/>
        </p:nvSpPr>
        <p:spPr>
          <a:xfrm>
            <a:off x="8392119" y="28068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个人履历</a:t>
            </a:r>
          </a:p>
        </p:txBody>
      </p:sp>
      <p:sp>
        <p:nvSpPr>
          <p:cNvPr id="89" name="文本框 35"/>
          <p:cNvSpPr txBox="1"/>
          <p:nvPr/>
        </p:nvSpPr>
        <p:spPr>
          <a:xfrm>
            <a:off x="8392119" y="35829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荣誉奖项</a:t>
            </a:r>
          </a:p>
        </p:txBody>
      </p:sp>
      <p:cxnSp>
        <p:nvCxnSpPr>
          <p:cNvPr id="90" name="直接连接符 89"/>
          <p:cNvCxnSpPr/>
          <p:nvPr/>
        </p:nvCxnSpPr>
        <p:spPr>
          <a:xfrm flipV="1">
            <a:off x="7897787" y="4547677"/>
            <a:ext cx="0" cy="826059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7911252" y="3767494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7911252" y="2194275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7911252" y="1433017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7911252" y="1052736"/>
            <a:ext cx="0" cy="38098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7911252" y="3006934"/>
            <a:ext cx="0" cy="7619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19"/>
          <p:cNvSpPr txBox="1"/>
          <p:nvPr/>
        </p:nvSpPr>
        <p:spPr>
          <a:xfrm>
            <a:off x="8392119" y="434759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语言能力</a:t>
            </a:r>
          </a:p>
        </p:txBody>
      </p:sp>
      <p:cxnSp>
        <p:nvCxnSpPr>
          <p:cNvPr id="97" name="直接连接符 96"/>
          <p:cNvCxnSpPr/>
          <p:nvPr/>
        </p:nvCxnSpPr>
        <p:spPr>
          <a:xfrm flipV="1">
            <a:off x="7897787" y="5291040"/>
            <a:ext cx="0" cy="40005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19"/>
          <p:cNvSpPr txBox="1"/>
          <p:nvPr/>
        </p:nvSpPr>
        <p:spPr>
          <a:xfrm>
            <a:off x="8392119" y="501895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应聘岗位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5533832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竞聘宣言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 flipH="1">
            <a:off x="758038" y="254813"/>
            <a:ext cx="257471" cy="412649"/>
            <a:chOff x="4638" y="-33"/>
            <a:chExt cx="667" cy="1069"/>
          </a:xfrm>
          <a:solidFill>
            <a:srgbClr val="414455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5233491" y="1463523"/>
            <a:ext cx="1656184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竞聘宣言</a:t>
            </a:r>
            <a:endParaRPr lang="zh-CN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902486" y="1949639"/>
            <a:ext cx="2376264" cy="0"/>
          </a:xfrm>
          <a:prstGeom prst="line">
            <a:avLst/>
          </a:prstGeom>
          <a:ln w="19050"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787505" y="1949639"/>
            <a:ext cx="2606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</a:rPr>
              <a:t>MAKING A DECLARATION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81363" y="2372395"/>
            <a:ext cx="410445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我想我应该一个成为一个实干家，不需要那些美丽的辞藻来修饰。工作锻炼了我，生活造就了我。</a:t>
            </a:r>
            <a:endParaRPr lang="en-US" altLang="zh-CN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戴尔卡耐基说过：不要怕推销自己，只要你自信，认为自己能行有才华，你就应该认为自己能够胜任这份工作以及职位，并承担相应的义务和压力。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49612428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基本信息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05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 flipH="1">
            <a:off x="758038" y="254813"/>
            <a:ext cx="257471" cy="412649"/>
            <a:chOff x="4638" y="-33"/>
            <a:chExt cx="667" cy="1069"/>
          </a:xfrm>
          <a:solidFill>
            <a:srgbClr val="414455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pic>
        <p:nvPicPr>
          <p:cNvPr id="33" name="Picture 2" descr="C:\Documents and Settings\Administrator\桌面\360截图201501222152583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7147" y="1556792"/>
            <a:ext cx="2960463" cy="3724453"/>
          </a:xfrm>
          <a:prstGeom prst="rect">
            <a:avLst/>
          </a:pr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42000"/>
                      </a14:imgEffect>
                      <a14:imgEffect>
                        <a14:brightnessContrast bright="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177800" dist="101600" dir="8100000" algn="tr" rotWithShape="0">
              <a:prstClr val="black">
                <a:alpha val="37000"/>
              </a:prstClr>
            </a:outerShdw>
          </a:effectLst>
        </p:spPr>
      </p:pic>
      <p:cxnSp>
        <p:nvCxnSpPr>
          <p:cNvPr id="34" name="直接连接符 33"/>
          <p:cNvCxnSpPr/>
          <p:nvPr/>
        </p:nvCxnSpPr>
        <p:spPr>
          <a:xfrm flipH="1">
            <a:off x="6001572" y="1976958"/>
            <a:ext cx="3912439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001572" y="2425928"/>
            <a:ext cx="3912439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6001573" y="2874898"/>
            <a:ext cx="391243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001572" y="3323868"/>
            <a:ext cx="3912439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001572" y="3844847"/>
            <a:ext cx="3912439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001572" y="4310335"/>
            <a:ext cx="3912439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6001572" y="4742787"/>
            <a:ext cx="3912439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6001573" y="5246439"/>
            <a:ext cx="3912438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994543" y="1610617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873635" y="1608284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996754" y="2077211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879544" y="207000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581169" y="161061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张三丰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450736" y="160828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83380" y="2077211"/>
            <a:ext cx="742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456645" y="207635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02532" y="2973073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864308" y="289152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869265" y="2521769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993227" y="2524176"/>
            <a:ext cx="7601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11603" y="2524176"/>
            <a:ext cx="783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70kg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449541" y="2528119"/>
            <a:ext cx="1005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175cm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592333" y="29730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上海市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444584" y="297631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854986" y="341435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政治面貌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993345" y="387668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993345" y="3417004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婚姻状况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118750" y="342253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未婚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990958" y="341264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116754" y="3874083"/>
            <a:ext cx="1717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13998xxxxxx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993345" y="4319155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电子邮箱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095738" y="4316549"/>
            <a:ext cx="21771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X@sina.com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993345" y="4846329"/>
            <a:ext cx="1273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现在住址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108435" y="4843723"/>
            <a:ext cx="2622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家园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30919008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个人履历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06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 flipH="1">
            <a:off x="758038" y="254813"/>
            <a:ext cx="257471" cy="412649"/>
            <a:chOff x="4638" y="-33"/>
            <a:chExt cx="667" cy="1069"/>
          </a:xfrm>
          <a:solidFill>
            <a:srgbClr val="414455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cxnSp>
        <p:nvCxnSpPr>
          <p:cNvPr id="72" name="直接箭头连接符 71"/>
          <p:cNvCxnSpPr/>
          <p:nvPr/>
        </p:nvCxnSpPr>
        <p:spPr>
          <a:xfrm>
            <a:off x="1342171" y="3323406"/>
            <a:ext cx="9579952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2425179" y="3021113"/>
            <a:ext cx="670560" cy="604586"/>
            <a:chOff x="5424755" y="1340768"/>
            <a:chExt cx="670560" cy="604586"/>
          </a:xfrm>
        </p:grpSpPr>
        <p:grpSp>
          <p:nvGrpSpPr>
            <p:cNvPr id="74" name="组合 73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8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79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77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75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081363" y="3035374"/>
            <a:ext cx="670560" cy="604586"/>
            <a:chOff x="5424755" y="1340768"/>
            <a:chExt cx="670560" cy="604586"/>
          </a:xfrm>
        </p:grpSpPr>
        <p:grpSp>
          <p:nvGrpSpPr>
            <p:cNvPr id="81" name="组合 80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85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86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84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2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760035" y="3035374"/>
            <a:ext cx="670560" cy="604586"/>
            <a:chOff x="5424755" y="1340768"/>
            <a:chExt cx="670560" cy="604586"/>
          </a:xfrm>
        </p:grpSpPr>
        <p:grpSp>
          <p:nvGrpSpPr>
            <p:cNvPr id="88" name="组合 8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9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8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03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415603" y="3035374"/>
            <a:ext cx="670560" cy="604586"/>
            <a:chOff x="5424755" y="1340768"/>
            <a:chExt cx="670560" cy="604586"/>
          </a:xfrm>
        </p:grpSpPr>
        <p:grpSp>
          <p:nvGrpSpPr>
            <p:cNvPr id="95" name="组合 94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99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0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98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96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04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099435" y="3049635"/>
            <a:ext cx="670560" cy="604586"/>
            <a:chOff x="5424755" y="1340768"/>
            <a:chExt cx="670560" cy="604586"/>
          </a:xfrm>
        </p:grpSpPr>
        <p:grpSp>
          <p:nvGrpSpPr>
            <p:cNvPr id="102" name="组合 101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06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107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103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05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1777107" y="3827462"/>
            <a:ext cx="1980029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1994-1998</a:t>
            </a:r>
            <a:endParaRPr lang="zh-CN" altLang="en-US" sz="16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就读于北京大学工商管</a:t>
            </a:r>
            <a:endParaRPr lang="en-US" altLang="zh-CN" sz="1400" kern="100" dirty="0">
              <a:solidFill>
                <a:srgbClr val="414455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理专业，学士学位。</a:t>
            </a:r>
          </a:p>
        </p:txBody>
      </p:sp>
      <p:sp>
        <p:nvSpPr>
          <p:cNvPr id="130" name="矩形 129"/>
          <p:cNvSpPr/>
          <p:nvPr/>
        </p:nvSpPr>
        <p:spPr>
          <a:xfrm>
            <a:off x="3433291" y="2027262"/>
            <a:ext cx="1980029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1998-2001</a:t>
            </a:r>
            <a:endParaRPr lang="zh-CN" altLang="en-US" sz="16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就读于芝加哥大学工商</a:t>
            </a:r>
            <a:endParaRPr lang="en-US" altLang="zh-CN" sz="1400" kern="100" dirty="0">
              <a:solidFill>
                <a:srgbClr val="414455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管理专业</a:t>
            </a:r>
            <a:r>
              <a:rPr lang="en-US" altLang="zh-CN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MBA</a:t>
            </a:r>
            <a:r>
              <a:rPr lang="zh-CN" altLang="en-US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31" name="矩形 130"/>
          <p:cNvSpPr/>
          <p:nvPr/>
        </p:nvSpPr>
        <p:spPr>
          <a:xfrm>
            <a:off x="5191941" y="3827462"/>
            <a:ext cx="1919115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2001-2006</a:t>
            </a:r>
            <a:endParaRPr lang="zh-CN" altLang="en-US" sz="16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XX</a:t>
            </a:r>
            <a:r>
              <a:rPr lang="zh-CN" altLang="en-US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市</a:t>
            </a:r>
            <a:r>
              <a:rPr lang="en-US" altLang="zh-CN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公司销售部</a:t>
            </a:r>
            <a:endParaRPr lang="en-US" altLang="zh-CN" sz="1400" kern="100" dirty="0">
              <a:solidFill>
                <a:srgbClr val="414455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经理一职。</a:t>
            </a:r>
            <a:endParaRPr lang="zh-CN" altLang="en-US" sz="1400" kern="1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7321723" y="2027262"/>
            <a:ext cx="1560043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2006-2009</a:t>
            </a:r>
            <a:endParaRPr lang="zh-CN" altLang="en-US" sz="16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XX</a:t>
            </a:r>
            <a:r>
              <a:rPr lang="zh-CN" altLang="en-US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市</a:t>
            </a:r>
            <a:r>
              <a:rPr lang="en-US" altLang="zh-CN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工业局</a:t>
            </a:r>
            <a:endParaRPr lang="en-US" altLang="zh-CN" sz="1400" kern="100" dirty="0">
              <a:solidFill>
                <a:srgbClr val="414455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副局长一职。</a:t>
            </a:r>
            <a:endParaRPr lang="zh-CN" altLang="en-US" sz="1400" kern="1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9434088" y="3827462"/>
            <a:ext cx="1560043" cy="8976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6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2009-2015</a:t>
            </a:r>
            <a:endParaRPr lang="zh-CN" altLang="en-US" sz="1600" b="1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XX</a:t>
            </a:r>
            <a:r>
              <a:rPr lang="zh-CN" altLang="en-US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市</a:t>
            </a:r>
            <a:r>
              <a:rPr lang="en-US" altLang="zh-CN" sz="1400" kern="100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XXX</a:t>
            </a: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工业局</a:t>
            </a:r>
            <a:endParaRPr lang="en-US" altLang="zh-CN" sz="1400" kern="100" dirty="0">
              <a:solidFill>
                <a:srgbClr val="414455"/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rgbClr val="414455"/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副书记一职。</a:t>
            </a:r>
            <a:endParaRPr lang="zh-CN" altLang="en-US" sz="1400" kern="100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35091006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荣誉奖项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07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 flipH="1">
            <a:off x="758038" y="254813"/>
            <a:ext cx="257471" cy="412649"/>
            <a:chOff x="4638" y="-33"/>
            <a:chExt cx="667" cy="1069"/>
          </a:xfrm>
          <a:solidFill>
            <a:srgbClr val="414455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57" name="矩形 5"/>
          <p:cNvSpPr/>
          <p:nvPr/>
        </p:nvSpPr>
        <p:spPr>
          <a:xfrm rot="14179741">
            <a:off x="5784230" y="3012713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"/>
          <p:cNvSpPr/>
          <p:nvPr/>
        </p:nvSpPr>
        <p:spPr>
          <a:xfrm rot="19358775">
            <a:off x="6700023" y="3205061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"/>
          <p:cNvSpPr/>
          <p:nvPr/>
        </p:nvSpPr>
        <p:spPr>
          <a:xfrm rot="18719445">
            <a:off x="4667137" y="2894546"/>
            <a:ext cx="796886" cy="732083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414455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4009355" y="2348880"/>
            <a:ext cx="1080120" cy="1080120"/>
            <a:chOff x="1057027" y="2420888"/>
            <a:chExt cx="864096" cy="864096"/>
          </a:xfrm>
        </p:grpSpPr>
        <p:sp>
          <p:nvSpPr>
            <p:cNvPr id="61" name="椭圆 60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Freeform 92"/>
          <p:cNvSpPr>
            <a:spLocks noEditPoints="1"/>
          </p:cNvSpPr>
          <p:nvPr/>
        </p:nvSpPr>
        <p:spPr bwMode="auto">
          <a:xfrm>
            <a:off x="4369395" y="2766812"/>
            <a:ext cx="365887" cy="374156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346936" y="2086044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标题 4"/>
          <p:cNvSpPr txBox="1">
            <a:spLocks/>
          </p:cNvSpPr>
          <p:nvPr/>
        </p:nvSpPr>
        <p:spPr>
          <a:xfrm>
            <a:off x="4321229" y="209674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</a:p>
        </p:txBody>
      </p:sp>
      <p:sp>
        <p:nvSpPr>
          <p:cNvPr id="66" name="矩形 65"/>
          <p:cNvSpPr/>
          <p:nvPr/>
        </p:nvSpPr>
        <p:spPr>
          <a:xfrm>
            <a:off x="1767859" y="2492896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2002</a:t>
            </a: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XX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</a:t>
            </a: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1767172" y="2887902"/>
            <a:ext cx="2304256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获得“五一劳动奖章”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和荣誉证书。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5017467" y="3195933"/>
            <a:ext cx="1080120" cy="1080120"/>
            <a:chOff x="1057027" y="2420888"/>
            <a:chExt cx="864096" cy="864096"/>
          </a:xfrm>
        </p:grpSpPr>
        <p:sp>
          <p:nvSpPr>
            <p:cNvPr id="69" name="椭圆 68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Freeform 61"/>
          <p:cNvSpPr>
            <a:spLocks noEditPoints="1"/>
          </p:cNvSpPr>
          <p:nvPr/>
        </p:nvSpPr>
        <p:spPr bwMode="auto">
          <a:xfrm>
            <a:off x="5424531" y="3532742"/>
            <a:ext cx="359346" cy="347434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830572" y="3645024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标题 4"/>
          <p:cNvSpPr txBox="1">
            <a:spLocks/>
          </p:cNvSpPr>
          <p:nvPr/>
        </p:nvSpPr>
        <p:spPr>
          <a:xfrm>
            <a:off x="4787693" y="3655726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74" name="矩形 73"/>
          <p:cNvSpPr/>
          <p:nvPr/>
        </p:nvSpPr>
        <p:spPr>
          <a:xfrm>
            <a:off x="3280027" y="403828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2005</a:t>
            </a: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XX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</a:t>
            </a: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3279340" y="4433286"/>
            <a:ext cx="2304256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年度销售冠军，并获得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“十佳进步青年”奖项。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6212235" y="2446084"/>
            <a:ext cx="1080120" cy="1080120"/>
            <a:chOff x="1057027" y="2420888"/>
            <a:chExt cx="864096" cy="864096"/>
          </a:xfrm>
        </p:grpSpPr>
        <p:sp>
          <p:nvSpPr>
            <p:cNvPr id="77" name="椭圆 76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Freeform 34"/>
          <p:cNvSpPr>
            <a:spLocks noEditPoints="1"/>
          </p:cNvSpPr>
          <p:nvPr/>
        </p:nvSpPr>
        <p:spPr bwMode="auto">
          <a:xfrm>
            <a:off x="6581163" y="2758494"/>
            <a:ext cx="372014" cy="374081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6126716" y="2410185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6083837" y="2420887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82" name="矩形 81"/>
          <p:cNvSpPr/>
          <p:nvPr/>
        </p:nvSpPr>
        <p:spPr>
          <a:xfrm>
            <a:off x="7538434" y="1988840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2008</a:t>
            </a: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XX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</a:t>
            </a: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7537747" y="2383846"/>
            <a:ext cx="2304256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荣幸成为北京奥运会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火炬手。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6970819" y="3594779"/>
            <a:ext cx="1080120" cy="1080120"/>
            <a:chOff x="1057027" y="2420888"/>
            <a:chExt cx="864096" cy="864096"/>
          </a:xfrm>
        </p:grpSpPr>
        <p:sp>
          <p:nvSpPr>
            <p:cNvPr id="85" name="椭圆 84"/>
            <p:cNvSpPr/>
            <p:nvPr/>
          </p:nvSpPr>
          <p:spPr>
            <a:xfrm>
              <a:off x="1057027" y="2420888"/>
              <a:ext cx="864096" cy="864096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097531" y="2461084"/>
              <a:ext cx="783704" cy="783704"/>
            </a:xfrm>
            <a:prstGeom prst="ellipse">
              <a:avLst/>
            </a:pr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5400000" scaled="0"/>
            </a:gradFill>
            <a:ln>
              <a:noFill/>
            </a:ln>
            <a:effectLst>
              <a:outerShdw blurRad="190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Freeform 71"/>
          <p:cNvSpPr>
            <a:spLocks noEditPoints="1"/>
          </p:cNvSpPr>
          <p:nvPr/>
        </p:nvSpPr>
        <p:spPr bwMode="auto">
          <a:xfrm>
            <a:off x="7292355" y="3913295"/>
            <a:ext cx="405851" cy="396931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710892" y="3501008"/>
            <a:ext cx="360040" cy="360040"/>
          </a:xfrm>
          <a:prstGeom prst="ellipse">
            <a:avLst/>
          </a:prstGeom>
          <a:solidFill>
            <a:srgbClr val="414455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标题 4"/>
          <p:cNvSpPr txBox="1">
            <a:spLocks/>
          </p:cNvSpPr>
          <p:nvPr/>
        </p:nvSpPr>
        <p:spPr>
          <a:xfrm>
            <a:off x="7668013" y="3511710"/>
            <a:ext cx="445798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90" name="矩形 89"/>
          <p:cNvSpPr/>
          <p:nvPr/>
        </p:nvSpPr>
        <p:spPr>
          <a:xfrm>
            <a:off x="8320587" y="3534224"/>
            <a:ext cx="2385512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2013</a:t>
            </a:r>
            <a:r>
              <a:rPr lang="zh-CN" altLang="en-US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XX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市</a:t>
            </a:r>
          </a:p>
        </p:txBody>
      </p:sp>
      <p:sp>
        <p:nvSpPr>
          <p:cNvPr id="91" name="矩形 47"/>
          <p:cNvSpPr>
            <a:spLocks noChangeArrowheads="1"/>
          </p:cNvSpPr>
          <p:nvPr/>
        </p:nvSpPr>
        <p:spPr bwMode="auto">
          <a:xfrm>
            <a:off x="8319900" y="3929230"/>
            <a:ext cx="2304256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获得“十佳创新青年奖”。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71510107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语言能力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08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 flipH="1">
            <a:off x="758038" y="254813"/>
            <a:ext cx="257471" cy="412649"/>
            <a:chOff x="4638" y="-33"/>
            <a:chExt cx="667" cy="1069"/>
          </a:xfrm>
          <a:solidFill>
            <a:srgbClr val="414455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281163" y="1844824"/>
            <a:ext cx="936104" cy="844004"/>
            <a:chOff x="3720691" y="2824413"/>
            <a:chExt cx="1341120" cy="1209172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Freeform 55"/>
          <p:cNvSpPr>
            <a:spLocks noEditPoints="1"/>
          </p:cNvSpPr>
          <p:nvPr/>
        </p:nvSpPr>
        <p:spPr bwMode="auto">
          <a:xfrm>
            <a:off x="2605763" y="2100118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2457704" y="2857797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498"/>
          <p:cNvSpPr txBox="1"/>
          <p:nvPr/>
        </p:nvSpPr>
        <p:spPr>
          <a:xfrm>
            <a:off x="4502787" y="2426933"/>
            <a:ext cx="130676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CHINESE</a:t>
            </a:r>
            <a:endParaRPr lang="zh-CN" altLang="en-US" b="1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0" name="TextBox 503"/>
          <p:cNvSpPr txBox="1"/>
          <p:nvPr/>
        </p:nvSpPr>
        <p:spPr>
          <a:xfrm>
            <a:off x="2332480" y="2947845"/>
            <a:ext cx="373199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汉语：普通话水平测试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级甲等。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2281163" y="3717032"/>
            <a:ext cx="936104" cy="844004"/>
            <a:chOff x="3720691" y="2824413"/>
            <a:chExt cx="1341120" cy="1209172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55"/>
          <p:cNvSpPr>
            <a:spLocks noEditPoints="1"/>
          </p:cNvSpPr>
          <p:nvPr/>
        </p:nvSpPr>
        <p:spPr bwMode="auto">
          <a:xfrm>
            <a:off x="2605763" y="3972326"/>
            <a:ext cx="324561" cy="339657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2457704" y="4730005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498"/>
          <p:cNvSpPr txBox="1"/>
          <p:nvPr/>
        </p:nvSpPr>
        <p:spPr>
          <a:xfrm>
            <a:off x="4350795" y="4299141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77" name="TextBox 503"/>
          <p:cNvSpPr txBox="1"/>
          <p:nvPr/>
        </p:nvSpPr>
        <p:spPr>
          <a:xfrm>
            <a:off x="2332480" y="4820053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601643" y="1844824"/>
            <a:ext cx="936104" cy="844004"/>
            <a:chOff x="3720691" y="2824413"/>
            <a:chExt cx="1341120" cy="1209172"/>
          </a:xfrm>
        </p:grpSpPr>
        <p:sp>
          <p:nvSpPr>
            <p:cNvPr id="79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1" name="直接连接符 80"/>
          <p:cNvCxnSpPr/>
          <p:nvPr/>
        </p:nvCxnSpPr>
        <p:spPr>
          <a:xfrm>
            <a:off x="6778184" y="2857797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498"/>
          <p:cNvSpPr txBox="1"/>
          <p:nvPr/>
        </p:nvSpPr>
        <p:spPr>
          <a:xfrm>
            <a:off x="8839297" y="2426933"/>
            <a:ext cx="1290738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en-US" altLang="zh-CN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ENGLISH</a:t>
            </a:r>
            <a:endParaRPr lang="zh-CN" altLang="en-US" b="1" dirty="0">
              <a:solidFill>
                <a:srgbClr val="C0000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83" name="TextBox 503"/>
          <p:cNvSpPr txBox="1"/>
          <p:nvPr/>
        </p:nvSpPr>
        <p:spPr>
          <a:xfrm>
            <a:off x="6652960" y="2947845"/>
            <a:ext cx="373199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英语四六级专业证书，以及新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TOEFL120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流程图: 联系 20"/>
          <p:cNvSpPr/>
          <p:nvPr/>
        </p:nvSpPr>
        <p:spPr>
          <a:xfrm>
            <a:off x="6925737" y="2100118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6601643" y="3717032"/>
            <a:ext cx="936104" cy="844004"/>
            <a:chOff x="3720691" y="2824413"/>
            <a:chExt cx="1341120" cy="1209172"/>
          </a:xfrm>
        </p:grpSpPr>
        <p:sp>
          <p:nvSpPr>
            <p:cNvPr id="86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88" name="直接连接符 87"/>
          <p:cNvCxnSpPr/>
          <p:nvPr/>
        </p:nvCxnSpPr>
        <p:spPr>
          <a:xfrm>
            <a:off x="6778184" y="4730005"/>
            <a:ext cx="3428191" cy="0"/>
          </a:xfrm>
          <a:prstGeom prst="line">
            <a:avLst/>
          </a:prstGeom>
          <a:ln>
            <a:solidFill>
              <a:srgbClr val="414455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498"/>
          <p:cNvSpPr txBox="1"/>
          <p:nvPr/>
        </p:nvSpPr>
        <p:spPr>
          <a:xfrm>
            <a:off x="8671275" y="4299141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90" name="TextBox 503"/>
          <p:cNvSpPr txBox="1"/>
          <p:nvPr/>
        </p:nvSpPr>
        <p:spPr>
          <a:xfrm>
            <a:off x="6652960" y="4820053"/>
            <a:ext cx="37319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流程图: 联系 20"/>
          <p:cNvSpPr/>
          <p:nvPr/>
        </p:nvSpPr>
        <p:spPr>
          <a:xfrm>
            <a:off x="6925737" y="3972326"/>
            <a:ext cx="287915" cy="424624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3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TextBox 92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70765661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2971" y="188640"/>
            <a:ext cx="670560" cy="604586"/>
            <a:chOff x="5424755" y="1340768"/>
            <a:chExt cx="670560" cy="604586"/>
          </a:xfrm>
        </p:grpSpPr>
        <p:grpSp>
          <p:nvGrpSpPr>
            <p:cNvPr id="16" name="组合 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270163" y="307422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应聘岗位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342171" y="667462"/>
            <a:ext cx="9723968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1239467" y="459431"/>
            <a:ext cx="258720" cy="233265"/>
            <a:chOff x="3720691" y="2824413"/>
            <a:chExt cx="1341120" cy="120917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0706099" y="332656"/>
            <a:ext cx="43204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09</a:t>
            </a:r>
            <a:endParaRPr lang="zh-CN" altLang="en-US" dirty="0">
              <a:solidFill>
                <a:srgbClr val="414455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20" name="Group 4"/>
          <p:cNvGrpSpPr>
            <a:grpSpLocks noChangeAspect="1"/>
          </p:cNvGrpSpPr>
          <p:nvPr/>
        </p:nvGrpSpPr>
        <p:grpSpPr bwMode="auto">
          <a:xfrm flipH="1">
            <a:off x="758038" y="254813"/>
            <a:ext cx="257471" cy="412649"/>
            <a:chOff x="4638" y="-33"/>
            <a:chExt cx="667" cy="1069"/>
          </a:xfrm>
          <a:solidFill>
            <a:srgbClr val="414455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638" y="556"/>
              <a:ext cx="667" cy="480"/>
            </a:xfrm>
            <a:custGeom>
              <a:avLst/>
              <a:gdLst>
                <a:gd name="T0" fmla="*/ 67 w 67"/>
                <a:gd name="T1" fmla="*/ 15 h 49"/>
                <a:gd name="T2" fmla="*/ 52 w 67"/>
                <a:gd name="T3" fmla="*/ 0 h 49"/>
                <a:gd name="T4" fmla="*/ 38 w 67"/>
                <a:gd name="T5" fmla="*/ 24 h 49"/>
                <a:gd name="T6" fmla="*/ 36 w 67"/>
                <a:gd name="T7" fmla="*/ 13 h 49"/>
                <a:gd name="T8" fmla="*/ 38 w 67"/>
                <a:gd name="T9" fmla="*/ 9 h 49"/>
                <a:gd name="T10" fmla="*/ 34 w 67"/>
                <a:gd name="T11" fmla="*/ 5 h 49"/>
                <a:gd name="T12" fmla="*/ 30 w 67"/>
                <a:gd name="T13" fmla="*/ 9 h 49"/>
                <a:gd name="T14" fmla="*/ 31 w 67"/>
                <a:gd name="T15" fmla="*/ 13 h 49"/>
                <a:gd name="T16" fmla="*/ 30 w 67"/>
                <a:gd name="T17" fmla="*/ 24 h 49"/>
                <a:gd name="T18" fmla="*/ 16 w 67"/>
                <a:gd name="T19" fmla="*/ 0 h 49"/>
                <a:gd name="T20" fmla="*/ 1 w 67"/>
                <a:gd name="T21" fmla="*/ 15 h 49"/>
                <a:gd name="T22" fmla="*/ 0 w 67"/>
                <a:gd name="T23" fmla="*/ 15 h 49"/>
                <a:gd name="T24" fmla="*/ 0 w 67"/>
                <a:gd name="T25" fmla="*/ 45 h 49"/>
                <a:gd name="T26" fmla="*/ 1 w 67"/>
                <a:gd name="T27" fmla="*/ 45 h 49"/>
                <a:gd name="T28" fmla="*/ 34 w 67"/>
                <a:gd name="T29" fmla="*/ 49 h 49"/>
                <a:gd name="T30" fmla="*/ 66 w 67"/>
                <a:gd name="T31" fmla="*/ 45 h 49"/>
                <a:gd name="T32" fmla="*/ 67 w 67"/>
                <a:gd name="T33" fmla="*/ 45 h 49"/>
                <a:gd name="T34" fmla="*/ 67 w 67"/>
                <a:gd name="T35" fmla="*/ 1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9">
                  <a:moveTo>
                    <a:pt x="67" y="15"/>
                  </a:moveTo>
                  <a:cubicBezTo>
                    <a:pt x="66" y="9"/>
                    <a:pt x="60" y="3"/>
                    <a:pt x="52" y="0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2"/>
                    <a:pt x="38" y="11"/>
                    <a:pt x="38" y="9"/>
                  </a:cubicBezTo>
                  <a:cubicBezTo>
                    <a:pt x="38" y="7"/>
                    <a:pt x="36" y="5"/>
                    <a:pt x="34" y="5"/>
                  </a:cubicBezTo>
                  <a:cubicBezTo>
                    <a:pt x="31" y="5"/>
                    <a:pt x="30" y="7"/>
                    <a:pt x="30" y="9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3"/>
                    <a:pt x="2" y="9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4" y="47"/>
                    <a:pt x="18" y="49"/>
                    <a:pt x="34" y="49"/>
                  </a:cubicBezTo>
                  <a:cubicBezTo>
                    <a:pt x="50" y="49"/>
                    <a:pt x="63" y="47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15"/>
                    <a:pt x="67" y="15"/>
                    <a:pt x="6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737" y="-33"/>
              <a:ext cx="449" cy="589"/>
            </a:xfrm>
            <a:custGeom>
              <a:avLst/>
              <a:gdLst>
                <a:gd name="T0" fmla="*/ 3 w 45"/>
                <a:gd name="T1" fmla="*/ 38 h 60"/>
                <a:gd name="T2" fmla="*/ 7 w 45"/>
                <a:gd name="T3" fmla="*/ 43 h 60"/>
                <a:gd name="T4" fmla="*/ 23 w 45"/>
                <a:gd name="T5" fmla="*/ 60 h 60"/>
                <a:gd name="T6" fmla="*/ 40 w 45"/>
                <a:gd name="T7" fmla="*/ 43 h 60"/>
                <a:gd name="T8" fmla="*/ 40 w 45"/>
                <a:gd name="T9" fmla="*/ 43 h 60"/>
                <a:gd name="T10" fmla="*/ 44 w 45"/>
                <a:gd name="T11" fmla="*/ 38 h 60"/>
                <a:gd name="T12" fmla="*/ 41 w 45"/>
                <a:gd name="T13" fmla="*/ 33 h 60"/>
                <a:gd name="T14" fmla="*/ 41 w 45"/>
                <a:gd name="T15" fmla="*/ 33 h 60"/>
                <a:gd name="T16" fmla="*/ 36 w 45"/>
                <a:gd name="T17" fmla="*/ 13 h 60"/>
                <a:gd name="T18" fmla="*/ 12 w 45"/>
                <a:gd name="T19" fmla="*/ 10 h 60"/>
                <a:gd name="T20" fmla="*/ 6 w 45"/>
                <a:gd name="T21" fmla="*/ 33 h 60"/>
                <a:gd name="T22" fmla="*/ 6 w 45"/>
                <a:gd name="T23" fmla="*/ 33 h 60"/>
                <a:gd name="T24" fmla="*/ 3 w 45"/>
                <a:gd name="T25" fmla="*/ 38 h 60"/>
                <a:gd name="T26" fmla="*/ 8 w 45"/>
                <a:gd name="T27" fmla="*/ 34 h 60"/>
                <a:gd name="T28" fmla="*/ 8 w 45"/>
                <a:gd name="T29" fmla="*/ 34 h 60"/>
                <a:gd name="T30" fmla="*/ 8 w 45"/>
                <a:gd name="T31" fmla="*/ 34 h 60"/>
                <a:gd name="T32" fmla="*/ 8 w 45"/>
                <a:gd name="T33" fmla="*/ 32 h 60"/>
                <a:gd name="T34" fmla="*/ 9 w 45"/>
                <a:gd name="T35" fmla="*/ 25 h 60"/>
                <a:gd name="T36" fmla="*/ 11 w 45"/>
                <a:gd name="T37" fmla="*/ 23 h 60"/>
                <a:gd name="T38" fmla="*/ 29 w 45"/>
                <a:gd name="T39" fmla="*/ 19 h 60"/>
                <a:gd name="T40" fmla="*/ 38 w 45"/>
                <a:gd name="T41" fmla="*/ 34 h 60"/>
                <a:gd name="T42" fmla="*/ 38 w 45"/>
                <a:gd name="T43" fmla="*/ 34 h 60"/>
                <a:gd name="T44" fmla="*/ 39 w 45"/>
                <a:gd name="T45" fmla="*/ 34 h 60"/>
                <a:gd name="T46" fmla="*/ 40 w 45"/>
                <a:gd name="T47" fmla="*/ 34 h 60"/>
                <a:gd name="T48" fmla="*/ 42 w 45"/>
                <a:gd name="T49" fmla="*/ 35 h 60"/>
                <a:gd name="T50" fmla="*/ 43 w 45"/>
                <a:gd name="T51" fmla="*/ 38 h 60"/>
                <a:gd name="T52" fmla="*/ 42 w 45"/>
                <a:gd name="T53" fmla="*/ 41 h 60"/>
                <a:gd name="T54" fmla="*/ 40 w 45"/>
                <a:gd name="T55" fmla="*/ 42 h 60"/>
                <a:gd name="T56" fmla="*/ 40 w 45"/>
                <a:gd name="T57" fmla="*/ 42 h 60"/>
                <a:gd name="T58" fmla="*/ 39 w 45"/>
                <a:gd name="T59" fmla="*/ 42 h 60"/>
                <a:gd name="T60" fmla="*/ 38 w 45"/>
                <a:gd name="T61" fmla="*/ 43 h 60"/>
                <a:gd name="T62" fmla="*/ 33 w 45"/>
                <a:gd name="T63" fmla="*/ 54 h 60"/>
                <a:gd name="T64" fmla="*/ 29 w 45"/>
                <a:gd name="T65" fmla="*/ 58 h 60"/>
                <a:gd name="T66" fmla="*/ 23 w 45"/>
                <a:gd name="T67" fmla="*/ 59 h 60"/>
                <a:gd name="T68" fmla="*/ 18 w 45"/>
                <a:gd name="T69" fmla="*/ 58 h 60"/>
                <a:gd name="T70" fmla="*/ 14 w 45"/>
                <a:gd name="T71" fmla="*/ 54 h 60"/>
                <a:gd name="T72" fmla="*/ 8 w 45"/>
                <a:gd name="T73" fmla="*/ 43 h 60"/>
                <a:gd name="T74" fmla="*/ 8 w 45"/>
                <a:gd name="T75" fmla="*/ 42 h 60"/>
                <a:gd name="T76" fmla="*/ 7 w 45"/>
                <a:gd name="T77" fmla="*/ 42 h 60"/>
                <a:gd name="T78" fmla="*/ 5 w 45"/>
                <a:gd name="T79" fmla="*/ 38 h 60"/>
                <a:gd name="T80" fmla="*/ 5 w 45"/>
                <a:gd name="T81" fmla="*/ 35 h 60"/>
                <a:gd name="T82" fmla="*/ 8 w 45"/>
                <a:gd name="T8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60">
                  <a:moveTo>
                    <a:pt x="3" y="38"/>
                  </a:moveTo>
                  <a:cubicBezTo>
                    <a:pt x="3" y="40"/>
                    <a:pt x="5" y="43"/>
                    <a:pt x="7" y="43"/>
                  </a:cubicBezTo>
                  <a:cubicBezTo>
                    <a:pt x="9" y="53"/>
                    <a:pt x="16" y="60"/>
                    <a:pt x="23" y="60"/>
                  </a:cubicBezTo>
                  <a:cubicBezTo>
                    <a:pt x="31" y="60"/>
                    <a:pt x="38" y="5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3"/>
                    <a:pt x="44" y="41"/>
                    <a:pt x="44" y="38"/>
                  </a:cubicBezTo>
                  <a:cubicBezTo>
                    <a:pt x="44" y="35"/>
                    <a:pt x="43" y="33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5" y="18"/>
                    <a:pt x="36" y="13"/>
                  </a:cubicBezTo>
                  <a:cubicBezTo>
                    <a:pt x="35" y="0"/>
                    <a:pt x="12" y="10"/>
                    <a:pt x="12" y="10"/>
                  </a:cubicBezTo>
                  <a:cubicBezTo>
                    <a:pt x="0" y="17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4"/>
                    <a:pt x="3" y="36"/>
                    <a:pt x="3" y="38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4"/>
                    <a:pt x="11" y="23"/>
                    <a:pt x="11" y="23"/>
                  </a:cubicBezTo>
                  <a:cubicBezTo>
                    <a:pt x="21" y="24"/>
                    <a:pt x="29" y="19"/>
                    <a:pt x="29" y="19"/>
                  </a:cubicBezTo>
                  <a:cubicBezTo>
                    <a:pt x="36" y="13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2" y="35"/>
                  </a:cubicBezTo>
                  <a:cubicBezTo>
                    <a:pt x="43" y="35"/>
                    <a:pt x="43" y="37"/>
                    <a:pt x="43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1"/>
                    <a:pt x="41" y="42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7"/>
                    <a:pt x="36" y="51"/>
                    <a:pt x="33" y="54"/>
                  </a:cubicBezTo>
                  <a:cubicBezTo>
                    <a:pt x="32" y="56"/>
                    <a:pt x="30" y="57"/>
                    <a:pt x="29" y="58"/>
                  </a:cubicBezTo>
                  <a:cubicBezTo>
                    <a:pt x="27" y="58"/>
                    <a:pt x="25" y="59"/>
                    <a:pt x="23" y="59"/>
                  </a:cubicBezTo>
                  <a:cubicBezTo>
                    <a:pt x="22" y="59"/>
                    <a:pt x="20" y="58"/>
                    <a:pt x="18" y="58"/>
                  </a:cubicBezTo>
                  <a:cubicBezTo>
                    <a:pt x="17" y="57"/>
                    <a:pt x="15" y="56"/>
                    <a:pt x="14" y="54"/>
                  </a:cubicBezTo>
                  <a:cubicBezTo>
                    <a:pt x="11" y="51"/>
                    <a:pt x="9" y="47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5" y="40"/>
                    <a:pt x="5" y="38"/>
                  </a:cubicBezTo>
                  <a:cubicBezTo>
                    <a:pt x="5" y="37"/>
                    <a:pt x="5" y="35"/>
                    <a:pt x="5" y="35"/>
                  </a:cubicBezTo>
                  <a:cubicBezTo>
                    <a:pt x="6" y="34"/>
                    <a:pt x="7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53472" y="1916832"/>
            <a:ext cx="2088232" cy="1882778"/>
            <a:chOff x="5424755" y="1340768"/>
            <a:chExt cx="670560" cy="6045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5305499" y="2699636"/>
            <a:ext cx="1593424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岗位应聘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6" name="肘形连接符 35"/>
          <p:cNvCxnSpPr/>
          <p:nvPr/>
        </p:nvCxnSpPr>
        <p:spPr>
          <a:xfrm>
            <a:off x="4225379" y="2272551"/>
            <a:ext cx="936104" cy="585665"/>
          </a:xfrm>
          <a:prstGeom prst="bentConnector3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3649315" y="1960797"/>
            <a:ext cx="670560" cy="604586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4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4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3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01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2104133" y="2531083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销售部总监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104133" y="2854081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本人有着上市公司五年的工作经验，对于快消行业再熟悉不过。</a:t>
            </a:r>
          </a:p>
        </p:txBody>
      </p:sp>
      <p:cxnSp>
        <p:nvCxnSpPr>
          <p:cNvPr id="46" name="肘形连接符 45"/>
          <p:cNvCxnSpPr/>
          <p:nvPr/>
        </p:nvCxnSpPr>
        <p:spPr>
          <a:xfrm>
            <a:off x="7033691" y="2805798"/>
            <a:ext cx="936104" cy="585665"/>
          </a:xfrm>
          <a:prstGeom prst="bentConnector3">
            <a:avLst/>
          </a:prstGeom>
          <a:ln>
            <a:solidFill>
              <a:srgbClr val="41445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7947307" y="3103431"/>
            <a:ext cx="670560" cy="604586"/>
            <a:chOff x="5424755" y="1340768"/>
            <a:chExt cx="670560" cy="604586"/>
          </a:xfrm>
        </p:grpSpPr>
        <p:grpSp>
          <p:nvGrpSpPr>
            <p:cNvPr id="48" name="组合 47"/>
            <p:cNvGrpSpPr/>
            <p:nvPr/>
          </p:nvGrpSpPr>
          <p:grpSpPr>
            <a:xfrm>
              <a:off x="5424755" y="1340768"/>
              <a:ext cx="670560" cy="604586"/>
              <a:chOff x="5424755" y="1340768"/>
              <a:chExt cx="670560" cy="604586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52" name="Freeform 5"/>
                <p:cNvSpPr>
                  <a:spLocks/>
                </p:cNvSpPr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  <p:sp>
              <p:nvSpPr>
                <p:cNvPr id="53" name="Freeform 5"/>
                <p:cNvSpPr>
                  <a:spLocks/>
                </p:cNvSpPr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414455"/>
                    </a:solidFill>
                  </a:endParaRPr>
                </a:p>
              </p:txBody>
            </p:sp>
          </p:grpSp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14455"/>
                  </a:solidFill>
                </a:endParaRPr>
              </a:p>
            </p:txBody>
          </p:sp>
        </p:grpSp>
        <p:sp>
          <p:nvSpPr>
            <p:cNvPr id="49" name="TextBox 7"/>
            <p:cNvSpPr>
              <a:spLocks noChangeArrowheads="1"/>
            </p:cNvSpPr>
            <p:nvPr/>
          </p:nvSpPr>
          <p:spPr bwMode="auto">
            <a:xfrm>
              <a:off x="5472003" y="1484784"/>
              <a:ext cx="5760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414455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  <a:sym typeface="微软雅黑" pitchFamily="34" charset="-122"/>
                </a:rPr>
                <a:t>02</a:t>
              </a:r>
              <a:endParaRPr lang="zh-CN" altLang="en-US" sz="2000" b="1" dirty="0">
                <a:solidFill>
                  <a:srgbClr val="414455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sym typeface="微软雅黑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7753771" y="2095319"/>
            <a:ext cx="1551767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首席执行官</a:t>
            </a:r>
            <a:endParaRPr lang="en-US" altLang="zh-C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7753771" y="2418317"/>
            <a:ext cx="284132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除了之前的工作经验之外，本人完全相信自己能够胜任这一职。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1342171" y="4437111"/>
            <a:ext cx="526544" cy="474739"/>
            <a:chOff x="5424755" y="1340768"/>
            <a:chExt cx="670560" cy="604586"/>
          </a:xfrm>
        </p:grpSpPr>
        <p:grpSp>
          <p:nvGrpSpPr>
            <p:cNvPr id="57" name="组合 5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9" name="Freeform 5"/>
              <p:cNvSpPr>
                <a:spLocks/>
              </p:cNvSpPr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"/>
              <p:cNvSpPr>
                <a:spLocks/>
              </p:cNvSpPr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8" name="Freeform 5"/>
            <p:cNvSpPr>
              <a:spLocks/>
            </p:cNvSpPr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文本框 9"/>
          <p:cNvSpPr txBox="1"/>
          <p:nvPr/>
        </p:nvSpPr>
        <p:spPr>
          <a:xfrm>
            <a:off x="1993131" y="4451283"/>
            <a:ext cx="187220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个人要求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2065139" y="4811323"/>
            <a:ext cx="8167360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10375371" y="4680899"/>
            <a:ext cx="258720" cy="233265"/>
            <a:chOff x="3720691" y="2824413"/>
            <a:chExt cx="1341120" cy="1209172"/>
          </a:xfrm>
        </p:grpSpPr>
        <p:sp>
          <p:nvSpPr>
            <p:cNvPr id="64" name="Freeform 5"/>
            <p:cNvSpPr>
              <a:spLocks/>
            </p:cNvSpPr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"/>
            <p:cNvSpPr>
              <a:spLocks/>
            </p:cNvSpPr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1968549" y="4958880"/>
            <a:ext cx="854523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我的户口是广州，因为接受广州深圳等广东一线城市任职；目标薪金在年收入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10W-20W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区间，五百强公司可降低薪金要求，福利待遇，五险一金，双休。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5674651" y="83975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27593107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，www.51pptmoban.com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</TotalTime>
  <Words>2211</Words>
  <Application>Microsoft Office PowerPoint</Application>
  <PresentationFormat>自定义</PresentationFormat>
  <Paragraphs>419</Paragraphs>
  <Slides>29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Impact MT Std</vt:lpstr>
      <vt:lpstr>方正兰亭黑简体</vt:lpstr>
      <vt:lpstr>微软雅黑</vt:lpstr>
      <vt:lpstr>Arial</vt:lpstr>
      <vt:lpstr>Calibri</vt:lpstr>
      <vt:lpstr>Office 主题，www.51pptmoban.com​​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向上正能量微立体风格个人竞聘ppt模板</dc:title>
  <dc:subject>竞聘</dc:subject>
  <dc:creator>user</dc:creator>
  <cp:keywords>user</cp:keywords>
  <dc:description>www.51pptmoban.com</dc:description>
  <cp:lastModifiedBy>user Power</cp:lastModifiedBy>
  <cp:revision>421</cp:revision>
  <dcterms:created xsi:type="dcterms:W3CDTF">2015-11-26T04:19:55Z</dcterms:created>
  <dcterms:modified xsi:type="dcterms:W3CDTF">2023-10-29T13:37:44Z</dcterms:modified>
  <cp:category>PPT</cp:category>
</cp:coreProperties>
</file>