
<file path=[Content_Types].xml><?xml version="1.0" encoding="utf-8"?>
<Types xmlns="http://schemas.openxmlformats.org/package/2006/content-types">
  <Default Extension="png" ContentType="image/png"/>
  <Default Extension="mp3" ContentType="audio/mpe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revisionInfo.xml" ContentType="application/vnd.ms-powerpoint.revisioninfo+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4"/>
  </p:notesMasterIdLst>
  <p:sldIdLst>
    <p:sldId id="308"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2" r:id="rId17"/>
    <p:sldId id="273" r:id="rId18"/>
    <p:sldId id="274" r:id="rId19"/>
    <p:sldId id="275" r:id="rId20"/>
    <p:sldId id="276" r:id="rId21"/>
    <p:sldId id="277" r:id="rId22"/>
    <p:sldId id="278" r:id="rId23"/>
    <p:sldId id="279" r:id="rId24"/>
    <p:sldId id="280" r:id="rId25"/>
    <p:sldId id="281" r:id="rId26"/>
    <p:sldId id="282" r:id="rId27"/>
    <p:sldId id="283" r:id="rId28"/>
    <p:sldId id="284" r:id="rId29"/>
    <p:sldId id="285" r:id="rId30"/>
    <p:sldId id="309" r:id="rId31"/>
    <p:sldId id="310" r:id="rId32"/>
    <p:sldId id="311" r:id="rId33"/>
  </p:sldIdLst>
  <p:sldSz cx="12192000" cy="6858000"/>
  <p:notesSz cx="6858000" cy="9144000"/>
  <p:custDataLst>
    <p:tags r:id="rId3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0" d="100"/>
          <a:sy n="70" d="100"/>
        </p:scale>
        <p:origin x="71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40"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ags" Target="tags/tag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EEBE8B2-203A-49C8-9FAD-F8793D32644A}" type="datetimeFigureOut">
              <a:rPr lang="zh-CN" altLang="en-US" smtClean="0"/>
              <a:t>2018/4/9</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AE819E2-1DE2-48A9-AF6E-21EAC4B25BDE}" type="slidenum">
              <a:rPr lang="zh-CN" altLang="en-US" smtClean="0"/>
              <a:t>‹#›</a:t>
            </a:fld>
            <a:endParaRPr lang="zh-CN" altLang="en-US"/>
          </a:p>
        </p:txBody>
      </p:sp>
    </p:spTree>
    <p:extLst>
      <p:ext uri="{BB962C8B-B14F-4D97-AF65-F5344CB8AC3E}">
        <p14:creationId xmlns:p14="http://schemas.microsoft.com/office/powerpoint/2010/main" val="51189980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E819E2-1DE2-48A9-AF6E-21EAC4B25BDE}" type="slidenum">
              <a:rPr lang="zh-CN" altLang="en-US" smtClean="0"/>
              <a:t>1</a:t>
            </a:fld>
            <a:endParaRPr lang="zh-CN" altLang="en-US"/>
          </a:p>
        </p:txBody>
      </p:sp>
    </p:spTree>
    <p:extLst>
      <p:ext uri="{BB962C8B-B14F-4D97-AF65-F5344CB8AC3E}">
        <p14:creationId xmlns:p14="http://schemas.microsoft.com/office/powerpoint/2010/main" val="296496090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08104983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3615673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91461471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59562982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453743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9318311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8351736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000129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41064836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19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4187986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3591703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20</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72740068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21</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833804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22</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354631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10051988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72242359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98037248"/>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32756102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05330602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6023962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29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4986801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46267359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5AE819E2-1DE2-48A9-AF6E-21EAC4B25BDE}" type="slidenum">
              <a:rPr lang="zh-CN" altLang="en-US" smtClean="0"/>
              <a:t>30</a:t>
            </a:fld>
            <a:endParaRPr lang="zh-CN" altLang="en-US"/>
          </a:p>
        </p:txBody>
      </p:sp>
    </p:spTree>
    <p:extLst>
      <p:ext uri="{BB962C8B-B14F-4D97-AF65-F5344CB8AC3E}">
        <p14:creationId xmlns:p14="http://schemas.microsoft.com/office/powerpoint/2010/main" val="150819518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18370473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324779320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25895140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18183890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475332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A6837353-30EB-4A48-80EB-173D804AEFBD}" type="slidenum">
              <a:rPr kumimoji="0" lang="zh-CN" altLang="en-US" sz="1200" b="0" i="0" u="none" strike="noStrike" kern="1200" cap="none" spc="0" normalizeH="0" baseline="0" noProof="0" smtClean="0">
                <a:ln>
                  <a:noFill/>
                </a:ln>
                <a:solidFill>
                  <a:prstClr val="black"/>
                </a:solidFill>
                <a:effectLst/>
                <a:uLnTx/>
                <a:uFillTx/>
                <a:latin typeface="Calibri"/>
                <a:ea typeface="宋体" panose="02010600030101010101" pitchFamily="2" charset="-122"/>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zh-CN" altLang="en-US" sz="12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Tree>
    <p:extLst>
      <p:ext uri="{BB962C8B-B14F-4D97-AF65-F5344CB8AC3E}">
        <p14:creationId xmlns:p14="http://schemas.microsoft.com/office/powerpoint/2010/main" val="691885096"/>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 Id="rId4" Type="http://schemas.openxmlformats.org/officeDocument/2006/relationships/image" Target="../media/image5.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jpeg"/><Relationship Id="rId1" Type="http://schemas.openxmlformats.org/officeDocument/2006/relationships/slideMaster" Target="../slideMasters/slideMaster1.xml"/><Relationship Id="rId6" Type="http://schemas.openxmlformats.org/officeDocument/2006/relationships/image" Target="../media/image9.png"/><Relationship Id="rId5" Type="http://schemas.openxmlformats.org/officeDocument/2006/relationships/image" Target="../media/image8.png"/><Relationship Id="rId4" Type="http://schemas.microsoft.com/office/2007/relationships/hdphoto" Target="../media/hdphoto2.wdp"/></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过渡页">
    <p:spTree>
      <p:nvGrpSpPr>
        <p:cNvPr id="1" name=""/>
        <p:cNvGrpSpPr/>
        <p:nvPr/>
      </p:nvGrpSpPr>
      <p:grpSpPr>
        <a:xfrm>
          <a:off x="0" y="0"/>
          <a:ext cx="0" cy="0"/>
          <a:chOff x="0" y="0"/>
          <a:chExt cx="0" cy="0"/>
        </a:xfrm>
      </p:grpSpPr>
      <p:pic>
        <p:nvPicPr>
          <p:cNvPr id="3" name="图片 2">
            <a:extLst>
              <a:ext uri="{FF2B5EF4-FFF2-40B4-BE49-F238E27FC236}">
                <a16:creationId xmlns="" xmlns:a16="http://schemas.microsoft.com/office/drawing/2014/main" id="{612BEDB3-4348-4AD1-AEB3-2E9461E45C7B}"/>
              </a:ext>
            </a:extLst>
          </p:cNvPr>
          <p:cNvPicPr>
            <a:picLocks noChangeAspect="1"/>
          </p:cNvPicPr>
          <p:nvPr userDrawn="1"/>
        </p:nvPicPr>
        <p:blipFill rotWithShape="1">
          <a:blip r:embed="rId2" cstate="email">
            <a:extLst>
              <a:ext uri="{28A0092B-C50C-407E-A947-70E740481C1C}">
                <a14:useLocalDpi xmlns:a14="http://schemas.microsoft.com/office/drawing/2010/main"/>
              </a:ext>
            </a:extLst>
          </a:blip>
          <a:srcRect/>
          <a:stretch/>
        </p:blipFill>
        <p:spPr>
          <a:xfrm>
            <a:off x="0" y="527613"/>
            <a:ext cx="4114177" cy="2460899"/>
          </a:xfrm>
          <a:prstGeom prst="rect">
            <a:avLst/>
          </a:prstGeom>
        </p:spPr>
      </p:pic>
      <p:pic>
        <p:nvPicPr>
          <p:cNvPr id="4" name="图片 3" descr="图片包含 室内&#10;&#10;已生成高可信度的说明">
            <a:extLst>
              <a:ext uri="{FF2B5EF4-FFF2-40B4-BE49-F238E27FC236}">
                <a16:creationId xmlns="" xmlns:a16="http://schemas.microsoft.com/office/drawing/2014/main" id="{0F0BF22D-4E17-40E7-82D0-EDE64B542C06}"/>
              </a:ext>
            </a:extLst>
          </p:cNvPr>
          <p:cNvPicPr>
            <a:picLocks noChangeAspect="1"/>
          </p:cNvPicPr>
          <p:nvPr userDrawn="1"/>
        </p:nvPicPr>
        <p:blipFill>
          <a:blip r:embed="rId3" cstate="email">
            <a:extLst>
              <a:ext uri="{28A0092B-C50C-407E-A947-70E740481C1C}">
                <a14:useLocalDpi xmlns:a14="http://schemas.microsoft.com/office/drawing/2010/main"/>
              </a:ext>
            </a:extLst>
          </a:blip>
          <a:stretch>
            <a:fillRect/>
          </a:stretch>
        </p:blipFill>
        <p:spPr>
          <a:xfrm>
            <a:off x="0" y="762000"/>
            <a:ext cx="12192000" cy="6096000"/>
          </a:xfrm>
          <a:prstGeom prst="rect">
            <a:avLst/>
          </a:prstGeom>
        </p:spPr>
      </p:pic>
      <p:pic>
        <p:nvPicPr>
          <p:cNvPr id="5" name="图片 4">
            <a:extLst>
              <a:ext uri="{FF2B5EF4-FFF2-40B4-BE49-F238E27FC236}">
                <a16:creationId xmlns="" xmlns:a16="http://schemas.microsoft.com/office/drawing/2014/main" id="{31694C19-2455-4B6C-B625-4717A6FEB957}"/>
              </a:ext>
            </a:extLst>
          </p:cNvPr>
          <p:cNvPicPr>
            <a:picLocks noChangeAspect="1"/>
          </p:cNvPicPr>
          <p:nvPr userDrawn="1"/>
        </p:nvPicPr>
        <p:blipFill>
          <a:blip r:embed="rId4" cstate="email">
            <a:extLst>
              <a:ext uri="{28A0092B-C50C-407E-A947-70E740481C1C}">
                <a14:useLocalDpi xmlns:a14="http://schemas.microsoft.com/office/drawing/2010/main"/>
              </a:ext>
            </a:extLst>
          </a:blip>
          <a:stretch>
            <a:fillRect/>
          </a:stretch>
        </p:blipFill>
        <p:spPr>
          <a:xfrm>
            <a:off x="8528186" y="261492"/>
            <a:ext cx="3796764" cy="2688696"/>
          </a:xfrm>
          <a:prstGeom prst="rect">
            <a:avLst/>
          </a:prstGeom>
        </p:spPr>
      </p:pic>
    </p:spTree>
    <p:extLst>
      <p:ext uri="{BB962C8B-B14F-4D97-AF65-F5344CB8AC3E}">
        <p14:creationId xmlns:p14="http://schemas.microsoft.com/office/powerpoint/2010/main" val="189205877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5"/>
                                        </p:tgtEl>
                                        <p:attrNameLst>
                                          <p:attrName>style.visibility</p:attrName>
                                        </p:attrNameLst>
                                      </p:cBhvr>
                                      <p:to>
                                        <p:strVal val="visible"/>
                                      </p:to>
                                    </p:set>
                                    <p:animEffect transition="in" filter="fade">
                                      <p:cBhvr>
                                        <p:cTn id="12" dur="750"/>
                                        <p:tgtEl>
                                          <p:spTgt spid="5"/>
                                        </p:tgtEl>
                                      </p:cBhvr>
                                    </p:animEffect>
                                    <p:anim calcmode="lin" valueType="num">
                                      <p:cBhvr>
                                        <p:cTn id="13" dur="750" fill="hold"/>
                                        <p:tgtEl>
                                          <p:spTgt spid="5"/>
                                        </p:tgtEl>
                                        <p:attrNameLst>
                                          <p:attrName>ppt_x</p:attrName>
                                        </p:attrNameLst>
                                      </p:cBhvr>
                                      <p:tavLst>
                                        <p:tav tm="0">
                                          <p:val>
                                            <p:strVal val="#ppt_x"/>
                                          </p:val>
                                        </p:tav>
                                        <p:tav tm="100000">
                                          <p:val>
                                            <p:strVal val="#ppt_x"/>
                                          </p:val>
                                        </p:tav>
                                      </p:tavLst>
                                    </p:anim>
                                    <p:anim calcmode="lin" valueType="num">
                                      <p:cBhvr>
                                        <p:cTn id="14" dur="75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titleOnly">
  <p:cSld name="正文 涂豆思">
    <p:bg>
      <p:bgPr>
        <a:blipFill dpi="0" rotWithShape="1">
          <a:blip r:embed="rId2"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957686" y="347152"/>
            <a:ext cx="7652914" cy="480131"/>
          </a:xfrm>
          <a:prstGeom prst="rect">
            <a:avLst/>
          </a:prstGeom>
          <a:noFill/>
        </p:spPr>
        <p:txBody>
          <a:bodyPr wrap="square" rtlCol="0">
            <a:spAutoFit/>
          </a:bodyPr>
          <a:lstStyle>
            <a:lvl1pPr>
              <a:defRPr lang="zh-CN" altLang="en-US" sz="2800" b="1">
                <a:solidFill>
                  <a:srgbClr val="C7000B"/>
                </a:solidFill>
                <a:latin typeface="微软雅黑" panose="020B0503020204020204" pitchFamily="34" charset="-122"/>
                <a:ea typeface="微软雅黑" panose="020B0503020204020204" pitchFamily="34" charset="-122"/>
                <a:cs typeface="+mn-cs"/>
              </a:defRPr>
            </a:lvl1pPr>
          </a:lstStyle>
          <a:p>
            <a:pPr marL="0" lvl="0"/>
            <a:r>
              <a:rPr lang="zh-CN" altLang="en-US" dirty="0"/>
              <a:t>单击此处编辑母版标题样式</a:t>
            </a:r>
          </a:p>
        </p:txBody>
      </p:sp>
      <p:cxnSp>
        <p:nvCxnSpPr>
          <p:cNvPr id="7" name="直接连接符 6"/>
          <p:cNvCxnSpPr/>
          <p:nvPr userDrawn="1"/>
        </p:nvCxnSpPr>
        <p:spPr>
          <a:xfrm flipV="1">
            <a:off x="0" y="906574"/>
            <a:ext cx="12192000" cy="14514"/>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pic>
        <p:nvPicPr>
          <p:cNvPr id="8" name="图片 7"/>
          <p:cNvPicPr>
            <a:picLocks noChangeAspect="1"/>
          </p:cNvPicPr>
          <p:nvPr userDrawn="1"/>
        </p:nvPicPr>
        <p:blipFill>
          <a:blip r:embed="rId3" cstate="email">
            <a:extLst>
              <a:ext uri="{BEBA8EAE-BF5A-486C-A8C5-ECC9F3942E4B}">
                <a14:imgProps xmlns:a14="http://schemas.microsoft.com/office/drawing/2010/main">
                  <a14:imgLayer r:embed="rId4">
                    <a14:imgEffect>
                      <a14:colorTemperature colorTemp="11200"/>
                    </a14:imgEffect>
                  </a14:imgLayer>
                </a14:imgProps>
              </a:ext>
              <a:ext uri="{28A0092B-C50C-407E-A947-70E740481C1C}">
                <a14:useLocalDpi xmlns:a14="http://schemas.microsoft.com/office/drawing/2010/main"/>
              </a:ext>
            </a:extLst>
          </a:blip>
          <a:stretch>
            <a:fillRect/>
          </a:stretch>
        </p:blipFill>
        <p:spPr>
          <a:xfrm>
            <a:off x="8695703" y="347152"/>
            <a:ext cx="3496297" cy="575188"/>
          </a:xfrm>
          <a:prstGeom prst="rect">
            <a:avLst/>
          </a:prstGeom>
        </p:spPr>
      </p:pic>
      <p:sp>
        <p:nvSpPr>
          <p:cNvPr id="9" name="Freeform 9"/>
          <p:cNvSpPr>
            <a:spLocks/>
          </p:cNvSpPr>
          <p:nvPr userDrawn="1"/>
        </p:nvSpPr>
        <p:spPr bwMode="auto">
          <a:xfrm>
            <a:off x="210208" y="126124"/>
            <a:ext cx="845346" cy="740805"/>
          </a:xfrm>
          <a:custGeom>
            <a:avLst/>
            <a:gdLst>
              <a:gd name="T0" fmla="*/ 33 w 711"/>
              <a:gd name="T1" fmla="*/ 450 h 621"/>
              <a:gd name="T2" fmla="*/ 76 w 711"/>
              <a:gd name="T3" fmla="*/ 407 h 621"/>
              <a:gd name="T4" fmla="*/ 406 w 711"/>
              <a:gd name="T5" fmla="*/ 470 h 621"/>
              <a:gd name="T6" fmla="*/ 209 w 711"/>
              <a:gd name="T7" fmla="*/ 271 h 621"/>
              <a:gd name="T8" fmla="*/ 155 w 711"/>
              <a:gd name="T9" fmla="*/ 326 h 621"/>
              <a:gd name="T10" fmla="*/ 72 w 711"/>
              <a:gd name="T11" fmla="*/ 244 h 621"/>
              <a:gd name="T12" fmla="*/ 219 w 711"/>
              <a:gd name="T13" fmla="*/ 94 h 621"/>
              <a:gd name="T14" fmla="*/ 314 w 711"/>
              <a:gd name="T15" fmla="*/ 77 h 621"/>
              <a:gd name="T16" fmla="*/ 356 w 711"/>
              <a:gd name="T17" fmla="*/ 120 h 621"/>
              <a:gd name="T18" fmla="*/ 283 w 711"/>
              <a:gd name="T19" fmla="*/ 196 h 621"/>
              <a:gd name="T20" fmla="*/ 482 w 711"/>
              <a:gd name="T21" fmla="*/ 396 h 621"/>
              <a:gd name="T22" fmla="*/ 324 w 711"/>
              <a:gd name="T23" fmla="*/ 0 h 621"/>
              <a:gd name="T24" fmla="*/ 556 w 711"/>
              <a:gd name="T25" fmla="*/ 470 h 621"/>
              <a:gd name="T26" fmla="*/ 610 w 711"/>
              <a:gd name="T27" fmla="*/ 526 h 621"/>
              <a:gd name="T28" fmla="*/ 539 w 711"/>
              <a:gd name="T29" fmla="*/ 595 h 621"/>
              <a:gd name="T30" fmla="*/ 484 w 711"/>
              <a:gd name="T31" fmla="*/ 543 h 621"/>
              <a:gd name="T32" fmla="*/ 108 w 711"/>
              <a:gd name="T33" fmla="*/ 531 h 621"/>
              <a:gd name="T34" fmla="*/ 84 w 711"/>
              <a:gd name="T35" fmla="*/ 584 h 621"/>
              <a:gd name="T36" fmla="*/ 24 w 711"/>
              <a:gd name="T37" fmla="*/ 573 h 621"/>
              <a:gd name="T38" fmla="*/ 76 w 711"/>
              <a:gd name="T39" fmla="*/ 502 h 621"/>
              <a:gd name="T40" fmla="*/ 33 w 711"/>
              <a:gd name="T41" fmla="*/ 450 h 6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1" h="621">
                <a:moveTo>
                  <a:pt x="33" y="450"/>
                </a:moveTo>
                <a:lnTo>
                  <a:pt x="76" y="407"/>
                </a:lnTo>
                <a:cubicBezTo>
                  <a:pt x="166" y="484"/>
                  <a:pt x="271" y="535"/>
                  <a:pt x="406" y="470"/>
                </a:cubicBezTo>
                <a:lnTo>
                  <a:pt x="209" y="271"/>
                </a:lnTo>
                <a:lnTo>
                  <a:pt x="155" y="326"/>
                </a:lnTo>
                <a:lnTo>
                  <a:pt x="72" y="244"/>
                </a:lnTo>
                <a:lnTo>
                  <a:pt x="219" y="94"/>
                </a:lnTo>
                <a:cubicBezTo>
                  <a:pt x="241" y="104"/>
                  <a:pt x="274" y="105"/>
                  <a:pt x="314" y="77"/>
                </a:cubicBezTo>
                <a:lnTo>
                  <a:pt x="356" y="120"/>
                </a:lnTo>
                <a:lnTo>
                  <a:pt x="283" y="196"/>
                </a:lnTo>
                <a:lnTo>
                  <a:pt x="482" y="396"/>
                </a:lnTo>
                <a:cubicBezTo>
                  <a:pt x="556" y="271"/>
                  <a:pt x="495" y="85"/>
                  <a:pt x="324" y="0"/>
                </a:cubicBezTo>
                <a:cubicBezTo>
                  <a:pt x="493" y="8"/>
                  <a:pt x="711" y="202"/>
                  <a:pt x="556" y="470"/>
                </a:cubicBezTo>
                <a:lnTo>
                  <a:pt x="610" y="526"/>
                </a:lnTo>
                <a:lnTo>
                  <a:pt x="539" y="595"/>
                </a:lnTo>
                <a:lnTo>
                  <a:pt x="484" y="543"/>
                </a:lnTo>
                <a:cubicBezTo>
                  <a:pt x="341" y="621"/>
                  <a:pt x="211" y="612"/>
                  <a:pt x="108" y="531"/>
                </a:cubicBezTo>
                <a:cubicBezTo>
                  <a:pt x="114" y="549"/>
                  <a:pt x="102" y="571"/>
                  <a:pt x="84" y="584"/>
                </a:cubicBezTo>
                <a:cubicBezTo>
                  <a:pt x="62" y="598"/>
                  <a:pt x="37" y="593"/>
                  <a:pt x="24" y="573"/>
                </a:cubicBezTo>
                <a:cubicBezTo>
                  <a:pt x="0" y="537"/>
                  <a:pt x="38" y="493"/>
                  <a:pt x="76" y="502"/>
                </a:cubicBezTo>
                <a:cubicBezTo>
                  <a:pt x="61" y="486"/>
                  <a:pt x="47" y="469"/>
                  <a:pt x="33" y="450"/>
                </a:cubicBezTo>
                <a:close/>
              </a:path>
            </a:pathLst>
          </a:custGeom>
          <a:solidFill>
            <a:srgbClr val="C7000B"/>
          </a:solidFill>
          <a:ln>
            <a:noFill/>
          </a:ln>
        </p:spPr>
        <p:txBody>
          <a:bodyPr vert="horz" wrap="square" lIns="91440" tIns="45720" rIns="91440" bIns="45720" numCol="1" anchor="t" anchorCtr="0" compatLnSpc="1">
            <a:prstTxWarp prst="textNoShape">
              <a:avLst/>
            </a:prstTxWarp>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black"/>
              </a:solidFill>
              <a:effectLst/>
              <a:uLnTx/>
              <a:uFillTx/>
              <a:latin typeface="微软雅黑"/>
              <a:ea typeface="微软雅黑"/>
              <a:cs typeface="+mn-cs"/>
            </a:endParaRPr>
          </a:p>
        </p:txBody>
      </p:sp>
      <p:pic>
        <p:nvPicPr>
          <p:cNvPr id="6" name="图片 5">
            <a:extLst>
              <a:ext uri="{FF2B5EF4-FFF2-40B4-BE49-F238E27FC236}">
                <a16:creationId xmlns="" xmlns:a16="http://schemas.microsoft.com/office/drawing/2014/main" id="{D6031B2A-1435-4E52-9E4D-4E7818ED38E5}"/>
              </a:ext>
            </a:extLst>
          </p:cNvPr>
          <p:cNvPicPr>
            <a:picLocks noChangeAspect="1"/>
          </p:cNvPicPr>
          <p:nvPr userDrawn="1"/>
        </p:nvPicPr>
        <p:blipFill rotWithShape="1">
          <a:blip r:embed="rId5" cstate="email">
            <a:extLst>
              <a:ext uri="{28A0092B-C50C-407E-A947-70E740481C1C}">
                <a14:useLocalDpi xmlns:a14="http://schemas.microsoft.com/office/drawing/2010/main"/>
              </a:ext>
            </a:extLst>
          </a:blip>
          <a:srcRect/>
          <a:stretch/>
        </p:blipFill>
        <p:spPr>
          <a:xfrm>
            <a:off x="0" y="5541046"/>
            <a:ext cx="12192000" cy="1316954"/>
          </a:xfrm>
          <a:prstGeom prst="rect">
            <a:avLst/>
          </a:prstGeom>
        </p:spPr>
      </p:pic>
      <p:pic>
        <p:nvPicPr>
          <p:cNvPr id="10" name="图片 9">
            <a:extLst>
              <a:ext uri="{FF2B5EF4-FFF2-40B4-BE49-F238E27FC236}">
                <a16:creationId xmlns="" xmlns:a16="http://schemas.microsoft.com/office/drawing/2014/main" id="{D033597C-FA74-4E34-B376-B172A16249E5}"/>
              </a:ext>
            </a:extLst>
          </p:cNvPr>
          <p:cNvPicPr>
            <a:picLocks noChangeAspect="1"/>
          </p:cNvPicPr>
          <p:nvPr userDrawn="1"/>
        </p:nvPicPr>
        <p:blipFill rotWithShape="1">
          <a:blip r:embed="rId6" cstate="email">
            <a:extLst>
              <a:ext uri="{28A0092B-C50C-407E-A947-70E740481C1C}">
                <a14:useLocalDpi xmlns:a14="http://schemas.microsoft.com/office/drawing/2010/main"/>
              </a:ext>
            </a:extLst>
          </a:blip>
          <a:srcRect/>
          <a:stretch/>
        </p:blipFill>
        <p:spPr>
          <a:xfrm>
            <a:off x="0" y="4619194"/>
            <a:ext cx="3028950" cy="2238806"/>
          </a:xfrm>
          <a:prstGeom prst="rect">
            <a:avLst/>
          </a:prstGeom>
        </p:spPr>
      </p:pic>
    </p:spTree>
    <p:extLst>
      <p:ext uri="{BB962C8B-B14F-4D97-AF65-F5344CB8AC3E}">
        <p14:creationId xmlns:p14="http://schemas.microsoft.com/office/powerpoint/2010/main" val="398315629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1" presetClass="entr" presetSubtype="1"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heel(1)">
                                      <p:cBhvr>
                                        <p:cTn id="7" dur="750"/>
                                        <p:tgtEl>
                                          <p:spTgt spid="9"/>
                                        </p:tgtEl>
                                      </p:cBhvr>
                                    </p:animEffect>
                                  </p:childTnLst>
                                </p:cTn>
                              </p:par>
                              <p:par>
                                <p:cTn id="8" presetID="16" presetClass="entr" presetSubtype="21" fill="hold" nodeType="withEffect">
                                  <p:stCondLst>
                                    <p:cond delay="250"/>
                                  </p:stCondLst>
                                  <p:childTnLst>
                                    <p:set>
                                      <p:cBhvr>
                                        <p:cTn id="9" dur="1" fill="hold">
                                          <p:stCondLst>
                                            <p:cond delay="0"/>
                                          </p:stCondLst>
                                        </p:cTn>
                                        <p:tgtEl>
                                          <p:spTgt spid="7"/>
                                        </p:tgtEl>
                                        <p:attrNameLst>
                                          <p:attrName>style.visibility</p:attrName>
                                        </p:attrNameLst>
                                      </p:cBhvr>
                                      <p:to>
                                        <p:strVal val="visible"/>
                                      </p:to>
                                    </p:set>
                                    <p:animEffect transition="in" filter="barn(inVertical)">
                                      <p:cBhvr>
                                        <p:cTn id="10" dur="500"/>
                                        <p:tgtEl>
                                          <p:spTgt spid="7"/>
                                        </p:tgtEl>
                                      </p:cBhvr>
                                    </p:animEffect>
                                  </p:childTnLst>
                                </p:cTn>
                              </p:par>
                              <p:par>
                                <p:cTn id="11" presetID="53" presetClass="entr" presetSubtype="16" fill="hold" nodeType="withEffect">
                                  <p:stCondLst>
                                    <p:cond delay="50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childTnLst>
                          </p:cTn>
                        </p:par>
                        <p:par>
                          <p:cTn id="16" fill="hold">
                            <p:stCondLst>
                              <p:cond delay="1000"/>
                            </p:stCondLst>
                            <p:childTnLst>
                              <p:par>
                                <p:cTn id="17" presetID="14" presetClass="entr" presetSubtype="10"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randombar(horizontal)">
                                      <p:cBhvr>
                                        <p:cTn id="19"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9"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涂豆思">
    <p:spTree>
      <p:nvGrpSpPr>
        <p:cNvPr id="1" name=""/>
        <p:cNvGrpSpPr/>
        <p:nvPr/>
      </p:nvGrpSpPr>
      <p:grpSpPr>
        <a:xfrm>
          <a:off x="0" y="0"/>
          <a:ext cx="0" cy="0"/>
          <a:chOff x="0" y="0"/>
          <a:chExt cx="0" cy="0"/>
        </a:xfrm>
      </p:grpSpPr>
    </p:spTree>
    <p:extLst>
      <p:ext uri="{BB962C8B-B14F-4D97-AF65-F5344CB8AC3E}">
        <p14:creationId xmlns:p14="http://schemas.microsoft.com/office/powerpoint/2010/main" val="15638518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microsoft.com/office/2007/relationships/hdphoto" Target="../media/hdphoto1.wdp"/><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png"/><Relationship Id="rId5" Type="http://schemas.openxmlformats.org/officeDocument/2006/relationships/image" Target="../media/image1.pn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5"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文本框 3">
            <a:extLst>
              <a:ext uri="{FF2B5EF4-FFF2-40B4-BE49-F238E27FC236}">
                <a16:creationId xmlns="" xmlns:a16="http://schemas.microsoft.com/office/drawing/2014/main" id="{66387313-7262-41B2-95ED-1F41B850E7D2}"/>
              </a:ext>
            </a:extLst>
          </p:cNvPr>
          <p:cNvSpPr txBox="1"/>
          <p:nvPr userDrawn="1"/>
        </p:nvSpPr>
        <p:spPr>
          <a:xfrm>
            <a:off x="4318000" y="2971800"/>
            <a:ext cx="3556000" cy="229870"/>
          </a:xfrm>
          <a:prstGeom prst="rect">
            <a:avLst/>
          </a:prstGeom>
          <a:noFill/>
        </p:spPr>
        <p:txBody>
          <a:bodyPr wrap="square" rtlCol="0">
            <a:spAutoFit/>
          </a:bodyPr>
          <a:lstStyle/>
          <a:p>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感谢您下载慧谷网平台上提供的</a:t>
            </a:r>
            <a:r>
              <a:rPr lang="en-US" altLang="zh-CN" sz="300" dirty="0">
                <a:solidFill>
                  <a:schemeClr val="bg1">
                    <a:alpha val="0"/>
                  </a:schemeClr>
                </a:solidFill>
                <a:latin typeface="微软雅黑" panose="020B0503020204020204" pitchFamily="34" charset="-122"/>
                <a:ea typeface="微软雅黑" panose="020B0503020204020204" pitchFamily="34" charset="-122"/>
                <a:sym typeface="+mn-ea"/>
              </a:rPr>
              <a:t>PPT</a:t>
            </a:r>
            <a:r>
              <a:rPr lang="zh-CN" altLang="en-US" sz="300" dirty="0">
                <a:solidFill>
                  <a:schemeClr val="bg1">
                    <a:alpha val="0"/>
                  </a:schemeClr>
                </a:solidFill>
                <a:latin typeface="微软雅黑" panose="020B0503020204020204" pitchFamily="34" charset="-122"/>
                <a:ea typeface="微软雅黑" panose="020B0503020204020204" pitchFamily="34" charset="-122"/>
                <a:sym typeface="+mn-ea"/>
              </a:rPr>
              <a:t>作品，为了您和慧谷网以及原创作者的利益，请勿复制、传播、销售，否则将承担法律责任！慧谷网将对作品进行维权，按照传播下载次数进行十倍的索取赔偿！</a:t>
            </a:r>
          </a:p>
          <a:p>
            <a:r>
              <a:rPr lang="en-US" altLang="zh-CN" sz="600" dirty="0">
                <a:solidFill>
                  <a:schemeClr val="bg1">
                    <a:alpha val="0"/>
                  </a:schemeClr>
                </a:solidFill>
                <a:latin typeface="微软雅黑" panose="020B0503020204020204" pitchFamily="34" charset="-122"/>
                <a:ea typeface="微软雅黑" panose="020B0503020204020204" pitchFamily="34" charset="-122"/>
                <a:sym typeface="+mn-ea"/>
              </a:rPr>
              <a:t>huiguer.com</a:t>
            </a:r>
          </a:p>
        </p:txBody>
      </p:sp>
      <p:pic>
        <p:nvPicPr>
          <p:cNvPr id="6" name="图片 5" descr="图片包含 水&#10;&#10;已生成极高可信度的说明">
            <a:extLst>
              <a:ext uri="{FF2B5EF4-FFF2-40B4-BE49-F238E27FC236}">
                <a16:creationId xmlns="" xmlns:a16="http://schemas.microsoft.com/office/drawing/2014/main" id="{D3580103-15EF-4D60-9696-E6527DC6D210}"/>
              </a:ext>
            </a:extLst>
          </p:cNvPr>
          <p:cNvPicPr>
            <a:picLocks noChangeAspect="1"/>
          </p:cNvPicPr>
          <p:nvPr userDrawn="1"/>
        </p:nvPicPr>
        <p:blipFill rotWithShape="1">
          <a:blip r:embed="rId6" cstate="email">
            <a:extLst>
              <a:ext uri="{BEBA8EAE-BF5A-486C-A8C5-ECC9F3942E4B}">
                <a14:imgProps xmlns:a14="http://schemas.microsoft.com/office/drawing/2010/main">
                  <a14:imgLayer r:embed="rId7">
                    <a14:imgEffect>
                      <a14:saturation sat="400000"/>
                    </a14:imgEffect>
                  </a14:imgLayer>
                </a14:imgProps>
              </a:ext>
              <a:ext uri="{28A0092B-C50C-407E-A947-70E740481C1C}">
                <a14:useLocalDpi xmlns:a14="http://schemas.microsoft.com/office/drawing/2010/main"/>
              </a:ext>
            </a:extLst>
          </a:blip>
          <a:srcRect l="18205" r="5966" b="14692"/>
          <a:stretch/>
        </p:blipFill>
        <p:spPr>
          <a:xfrm>
            <a:off x="20" y="10"/>
            <a:ext cx="12191980" cy="6857990"/>
          </a:xfrm>
          <a:prstGeom prst="rect">
            <a:avLst/>
          </a:prstGeom>
        </p:spPr>
      </p:pic>
    </p:spTree>
    <p:extLst>
      <p:ext uri="{BB962C8B-B14F-4D97-AF65-F5344CB8AC3E}">
        <p14:creationId xmlns:p14="http://schemas.microsoft.com/office/powerpoint/2010/main" val="1323216136"/>
      </p:ext>
    </p:extLst>
  </p:cSld>
  <p:clrMap bg1="lt1" tx1="dk1" bg2="lt2" tx2="dk2" accent1="accent1" accent2="accent2" accent3="accent3" accent4="accent4" accent5="accent5" accent6="accent6" hlink="hlink" folHlink="folHlink"/>
  <p:sldLayoutIdLst>
    <p:sldLayoutId id="2147483668" r:id="rId1"/>
    <p:sldLayoutId id="2147483664" r:id="rId2"/>
    <p:sldLayoutId id="2147483667" r:id="rId3"/>
  </p:sldLayoutIdLst>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3.png"/><Relationship Id="rId13" Type="http://schemas.openxmlformats.org/officeDocument/2006/relationships/image" Target="../media/image18.png"/><Relationship Id="rId3" Type="http://schemas.openxmlformats.org/officeDocument/2006/relationships/slideLayout" Target="../slideLayouts/slideLayout3.xml"/><Relationship Id="rId7" Type="http://schemas.openxmlformats.org/officeDocument/2006/relationships/image" Target="../media/image12.png"/><Relationship Id="rId12" Type="http://schemas.openxmlformats.org/officeDocument/2006/relationships/image" Target="../media/image17.png"/><Relationship Id="rId2" Type="http://schemas.openxmlformats.org/officeDocument/2006/relationships/audio" Target="../media/media1.mp3"/><Relationship Id="rId1" Type="http://schemas.microsoft.com/office/2007/relationships/media" Target="../media/media1.mp3"/><Relationship Id="rId6" Type="http://schemas.openxmlformats.org/officeDocument/2006/relationships/image" Target="../media/image11.png"/><Relationship Id="rId11" Type="http://schemas.openxmlformats.org/officeDocument/2006/relationships/image" Target="../media/image16.png"/><Relationship Id="rId5" Type="http://schemas.openxmlformats.org/officeDocument/2006/relationships/image" Target="../media/image10.png"/><Relationship Id="rId10" Type="http://schemas.openxmlformats.org/officeDocument/2006/relationships/image" Target="../media/image15.png"/><Relationship Id="rId4" Type="http://schemas.openxmlformats.org/officeDocument/2006/relationships/notesSlide" Target="../notesSlides/notesSlide1.xml"/><Relationship Id="rId9" Type="http://schemas.openxmlformats.org/officeDocument/2006/relationships/image" Target="../media/image14.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2.xml"/><Relationship Id="rId5" Type="http://schemas.openxmlformats.org/officeDocument/2006/relationships/image" Target="../media/image29.png"/><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5.pn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11.png"/><Relationship Id="rId4" Type="http://schemas.openxmlformats.org/officeDocument/2006/relationships/image" Target="../media/image21.png"/></Relationships>
</file>

<file path=ppt/slides/_rels/slide30.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30.xml"/><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24.png"/><Relationship Id="rId5" Type="http://schemas.microsoft.com/office/2007/relationships/hdphoto" Target="../media/hdphoto3.wdp"/><Relationship Id="rId4" Type="http://schemas.openxmlformats.org/officeDocument/2006/relationships/image" Target="../media/image2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4" descr="图片包含 红色&#10;&#10;已生成高可信度的说明">
            <a:extLst>
              <a:ext uri="{FF2B5EF4-FFF2-40B4-BE49-F238E27FC236}">
                <a16:creationId xmlns="" xmlns:a16="http://schemas.microsoft.com/office/drawing/2014/main" id="{460982B6-169A-4DE7-A236-B6BB9CBE5CB4}"/>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0" y="0"/>
            <a:ext cx="12192000" cy="3124200"/>
          </a:xfrm>
          <a:prstGeom prst="rect">
            <a:avLst/>
          </a:prstGeom>
        </p:spPr>
      </p:pic>
      <p:pic>
        <p:nvPicPr>
          <p:cNvPr id="9" name="图片 8">
            <a:extLst>
              <a:ext uri="{FF2B5EF4-FFF2-40B4-BE49-F238E27FC236}">
                <a16:creationId xmlns="" xmlns:a16="http://schemas.microsoft.com/office/drawing/2014/main" id="{6220C103-05F0-4C08-A43C-99BB513DE890}"/>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0" y="0"/>
            <a:ext cx="12192000" cy="6379895"/>
          </a:xfrm>
          <a:prstGeom prst="rect">
            <a:avLst/>
          </a:prstGeom>
        </p:spPr>
      </p:pic>
      <p:pic>
        <p:nvPicPr>
          <p:cNvPr id="6" name="图片 5">
            <a:extLst>
              <a:ext uri="{FF2B5EF4-FFF2-40B4-BE49-F238E27FC236}">
                <a16:creationId xmlns="" xmlns:a16="http://schemas.microsoft.com/office/drawing/2014/main" id="{1222DBB3-3A29-4CFC-853A-1B5D360FAC4E}"/>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8840386" y="0"/>
            <a:ext cx="3351614" cy="7200900"/>
          </a:xfrm>
          <a:prstGeom prst="rect">
            <a:avLst/>
          </a:prstGeom>
        </p:spPr>
      </p:pic>
      <p:pic>
        <p:nvPicPr>
          <p:cNvPr id="7" name="图片 6" descr="图片包含 美食&#10;&#10;已生成高可信度的说明">
            <a:extLst>
              <a:ext uri="{FF2B5EF4-FFF2-40B4-BE49-F238E27FC236}">
                <a16:creationId xmlns="" xmlns:a16="http://schemas.microsoft.com/office/drawing/2014/main" id="{76BA0C99-EF5F-4505-B942-6493B30DBD2C}"/>
              </a:ext>
            </a:extLst>
          </p:cNvPr>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0" y="870796"/>
            <a:ext cx="12192000" cy="5987204"/>
          </a:xfrm>
          <a:prstGeom prst="rect">
            <a:avLst/>
          </a:prstGeom>
        </p:spPr>
      </p:pic>
      <p:pic>
        <p:nvPicPr>
          <p:cNvPr id="3" name="图片 2" descr="图片包含 红色&#10;&#10;已生成高可信度的说明">
            <a:extLst>
              <a:ext uri="{FF2B5EF4-FFF2-40B4-BE49-F238E27FC236}">
                <a16:creationId xmlns="" xmlns:a16="http://schemas.microsoft.com/office/drawing/2014/main" id="{3573654F-70A2-4BC9-8311-446982F319E2}"/>
              </a:ext>
            </a:extLst>
          </p:cNvPr>
          <p:cNvPicPr>
            <a:picLocks noChangeAspect="1"/>
          </p:cNvPicPr>
          <p:nvPr/>
        </p:nvPicPr>
        <p:blipFill rotWithShape="1">
          <a:blip r:embed="rId9" cstate="email">
            <a:extLst>
              <a:ext uri="{28A0092B-C50C-407E-A947-70E740481C1C}">
                <a14:useLocalDpi xmlns:a14="http://schemas.microsoft.com/office/drawing/2010/main"/>
              </a:ext>
            </a:extLst>
          </a:blip>
          <a:srcRect/>
          <a:stretch/>
        </p:blipFill>
        <p:spPr>
          <a:xfrm>
            <a:off x="0" y="2981324"/>
            <a:ext cx="12192000" cy="3876675"/>
          </a:xfrm>
          <a:prstGeom prst="rect">
            <a:avLst/>
          </a:prstGeom>
        </p:spPr>
      </p:pic>
      <p:pic>
        <p:nvPicPr>
          <p:cNvPr id="4" name="图片 3">
            <a:extLst>
              <a:ext uri="{FF2B5EF4-FFF2-40B4-BE49-F238E27FC236}">
                <a16:creationId xmlns="" xmlns:a16="http://schemas.microsoft.com/office/drawing/2014/main" id="{FEA9D845-52D4-48D6-913C-84C6EF75AA34}"/>
              </a:ext>
            </a:extLst>
          </p:cNvPr>
          <p:cNvPicPr>
            <a:picLocks noChangeAspect="1"/>
          </p:cNvPicPr>
          <p:nvPr/>
        </p:nvPicPr>
        <p:blipFill rotWithShape="1">
          <a:blip r:embed="rId10" cstate="email">
            <a:extLst>
              <a:ext uri="{28A0092B-C50C-407E-A947-70E740481C1C}">
                <a14:useLocalDpi xmlns:a14="http://schemas.microsoft.com/office/drawing/2010/main"/>
              </a:ext>
            </a:extLst>
          </a:blip>
          <a:srcRect/>
          <a:stretch/>
        </p:blipFill>
        <p:spPr>
          <a:xfrm>
            <a:off x="1" y="478104"/>
            <a:ext cx="9906000" cy="3124201"/>
          </a:xfrm>
          <a:prstGeom prst="rect">
            <a:avLst/>
          </a:prstGeom>
        </p:spPr>
      </p:pic>
      <p:pic>
        <p:nvPicPr>
          <p:cNvPr id="10" name="图片 9">
            <a:extLst>
              <a:ext uri="{FF2B5EF4-FFF2-40B4-BE49-F238E27FC236}">
                <a16:creationId xmlns="" xmlns:a16="http://schemas.microsoft.com/office/drawing/2014/main" id="{637BAC7B-BD79-4939-BD1A-1677E7ECF9B8}"/>
              </a:ext>
            </a:extLst>
          </p:cNvPr>
          <p:cNvPicPr>
            <a:picLocks noChangeAspect="1"/>
          </p:cNvPicPr>
          <p:nvPr/>
        </p:nvPicPr>
        <p:blipFill rotWithShape="1">
          <a:blip r:embed="rId11" cstate="email">
            <a:extLst>
              <a:ext uri="{28A0092B-C50C-407E-A947-70E740481C1C}">
                <a14:useLocalDpi xmlns:a14="http://schemas.microsoft.com/office/drawing/2010/main"/>
              </a:ext>
            </a:extLst>
          </a:blip>
          <a:srcRect/>
          <a:stretch/>
        </p:blipFill>
        <p:spPr>
          <a:xfrm>
            <a:off x="933450" y="1000125"/>
            <a:ext cx="9134475" cy="3524250"/>
          </a:xfrm>
          <a:prstGeom prst="rect">
            <a:avLst/>
          </a:prstGeom>
        </p:spPr>
      </p:pic>
      <p:pic>
        <p:nvPicPr>
          <p:cNvPr id="12" name="图片 11">
            <a:extLst>
              <a:ext uri="{FF2B5EF4-FFF2-40B4-BE49-F238E27FC236}">
                <a16:creationId xmlns="" xmlns:a16="http://schemas.microsoft.com/office/drawing/2014/main" id="{F4358FCC-64A1-4750-8513-648541C153C5}"/>
              </a:ext>
            </a:extLst>
          </p:cNvPr>
          <p:cNvPicPr>
            <a:picLocks noChangeAspect="1"/>
          </p:cNvPicPr>
          <p:nvPr/>
        </p:nvPicPr>
        <p:blipFill rotWithShape="1">
          <a:blip r:embed="rId12" cstate="email">
            <a:extLst>
              <a:ext uri="{28A0092B-C50C-407E-A947-70E740481C1C}">
                <a14:useLocalDpi xmlns:a14="http://schemas.microsoft.com/office/drawing/2010/main"/>
              </a:ext>
            </a:extLst>
          </a:blip>
          <a:srcRect/>
          <a:stretch/>
        </p:blipFill>
        <p:spPr>
          <a:xfrm>
            <a:off x="2381250" y="4229100"/>
            <a:ext cx="7391400" cy="1628775"/>
          </a:xfrm>
          <a:prstGeom prst="rect">
            <a:avLst/>
          </a:prstGeom>
        </p:spPr>
      </p:pic>
      <p:pic>
        <p:nvPicPr>
          <p:cNvPr id="13" name="党建">
            <a:hlinkClick r:id="" action="ppaction://media"/>
            <a:extLst>
              <a:ext uri="{FF2B5EF4-FFF2-40B4-BE49-F238E27FC236}">
                <a16:creationId xmlns="" xmlns:a16="http://schemas.microsoft.com/office/drawing/2014/main" id="{FA9FB11D-7195-41B7-8F31-3CEF51742C6F}"/>
              </a:ext>
            </a:extLst>
          </p:cNvPr>
          <p:cNvPicPr>
            <a:picLocks noChangeAspect="1"/>
          </p:cNvPicPr>
          <p:nvPr>
            <a:audioFile r:link="rId2"/>
            <p:extLst>
              <p:ext uri="{DAA4B4D4-6D71-4841-9C94-3DE7FCFB9230}">
                <p14:media xmlns:p14="http://schemas.microsoft.com/office/powerpoint/2010/main" r:embed="rId1"/>
              </p:ext>
            </p:extLst>
          </p:nvPr>
        </p:nvPicPr>
        <p:blipFill>
          <a:blip r:embed="rId13"/>
          <a:stretch>
            <a:fillRect/>
          </a:stretch>
        </p:blipFill>
        <p:spPr>
          <a:xfrm>
            <a:off x="-304801" y="0"/>
            <a:ext cx="304801" cy="304800"/>
          </a:xfrm>
          <a:prstGeom prst="rect">
            <a:avLst/>
          </a:prstGeom>
        </p:spPr>
      </p:pic>
    </p:spTree>
    <p:extLst>
      <p:ext uri="{BB962C8B-B14F-4D97-AF65-F5344CB8AC3E}">
        <p14:creationId xmlns:p14="http://schemas.microsoft.com/office/powerpoint/2010/main" val="3928213549"/>
      </p:ext>
    </p:extLst>
  </p:cSld>
  <p:clrMapOvr>
    <a:masterClrMapping/>
  </p:clrMapOvr>
  <mc:AlternateContent xmlns:mc="http://schemas.openxmlformats.org/markup-compatibility/2006" xmlns:p14="http://schemas.microsoft.com/office/powerpoint/2010/main">
    <mc:Choice Requires="p14">
      <p:transition spd="slow" p14:dur="1400" advClick="0" advTm="4000">
        <p14:ripple/>
      </p:transition>
    </mc:Choice>
    <mc:Fallback xmlns="">
      <p:transition spd="slow" advClick="0" advTm="4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3"/>
                                        </p:tgtEl>
                                      </p:cBhvr>
                                    </p:cmd>
                                  </p:childTnLst>
                                </p:cTn>
                              </p:par>
                            </p:childTnLst>
                          </p:cTn>
                        </p:par>
                        <p:par>
                          <p:cTn id="7" fill="hold">
                            <p:stCondLst>
                              <p:cond delay="0"/>
                            </p:stCondLst>
                            <p:childTnLst>
                              <p:par>
                                <p:cTn id="8" presetID="2" presetClass="entr" presetSubtype="4" fill="hold" nodeType="afterEffect">
                                  <p:stCondLst>
                                    <p:cond delay="0"/>
                                  </p:stCondLst>
                                  <p:childTnLst>
                                    <p:set>
                                      <p:cBhvr>
                                        <p:cTn id="9" dur="1" fill="hold">
                                          <p:stCondLst>
                                            <p:cond delay="0"/>
                                          </p:stCondLst>
                                        </p:cTn>
                                        <p:tgtEl>
                                          <p:spTgt spid="10"/>
                                        </p:tgtEl>
                                        <p:attrNameLst>
                                          <p:attrName>style.visibility</p:attrName>
                                        </p:attrNameLst>
                                      </p:cBhvr>
                                      <p:to>
                                        <p:strVal val="visible"/>
                                      </p:to>
                                    </p:set>
                                    <p:anim calcmode="lin" valueType="num">
                                      <p:cBhvr additive="base">
                                        <p:cTn id="10" dur="500" fill="hold"/>
                                        <p:tgtEl>
                                          <p:spTgt spid="10"/>
                                        </p:tgtEl>
                                        <p:attrNameLst>
                                          <p:attrName>ppt_x</p:attrName>
                                        </p:attrNameLst>
                                      </p:cBhvr>
                                      <p:tavLst>
                                        <p:tav tm="0">
                                          <p:val>
                                            <p:strVal val="#ppt_x"/>
                                          </p:val>
                                        </p:tav>
                                        <p:tav tm="100000">
                                          <p:val>
                                            <p:strVal val="#ppt_x"/>
                                          </p:val>
                                        </p:tav>
                                      </p:tavLst>
                                    </p:anim>
                                    <p:anim calcmode="lin" valueType="num">
                                      <p:cBhvr additive="base">
                                        <p:cTn id="11" dur="500" fill="hold"/>
                                        <p:tgtEl>
                                          <p:spTgt spid="10"/>
                                        </p:tgtEl>
                                        <p:attrNameLst>
                                          <p:attrName>ppt_y</p:attrName>
                                        </p:attrNameLst>
                                      </p:cBhvr>
                                      <p:tavLst>
                                        <p:tav tm="0">
                                          <p:val>
                                            <p:strVal val="1+#ppt_h/2"/>
                                          </p:val>
                                        </p:tav>
                                        <p:tav tm="100000">
                                          <p:val>
                                            <p:strVal val="#ppt_y"/>
                                          </p:val>
                                        </p:tav>
                                      </p:tavLst>
                                    </p:anim>
                                  </p:childTnLst>
                                </p:cTn>
                              </p:par>
                            </p:childTnLst>
                          </p:cTn>
                        </p:par>
                        <p:par>
                          <p:cTn id="12" fill="hold">
                            <p:stCondLst>
                              <p:cond delay="500"/>
                            </p:stCondLst>
                            <p:childTnLst>
                              <p:par>
                                <p:cTn id="13" presetID="2" presetClass="entr" presetSubtype="4" fill="hold" nodeType="afterEffect">
                                  <p:stCondLst>
                                    <p:cond delay="0"/>
                                  </p:stCondLst>
                                  <p:childTnLst>
                                    <p:set>
                                      <p:cBhvr>
                                        <p:cTn id="14" dur="1" fill="hold">
                                          <p:stCondLst>
                                            <p:cond delay="0"/>
                                          </p:stCondLst>
                                        </p:cTn>
                                        <p:tgtEl>
                                          <p:spTgt spid="12"/>
                                        </p:tgtEl>
                                        <p:attrNameLst>
                                          <p:attrName>style.visibility</p:attrName>
                                        </p:attrNameLst>
                                      </p:cBhvr>
                                      <p:to>
                                        <p:strVal val="visible"/>
                                      </p:to>
                                    </p:set>
                                    <p:anim calcmode="lin" valueType="num">
                                      <p:cBhvr additive="base">
                                        <p:cTn id="15" dur="500" fill="hold"/>
                                        <p:tgtEl>
                                          <p:spTgt spid="12"/>
                                        </p:tgtEl>
                                        <p:attrNameLst>
                                          <p:attrName>ppt_x</p:attrName>
                                        </p:attrNameLst>
                                      </p:cBhvr>
                                      <p:tavLst>
                                        <p:tav tm="0">
                                          <p:val>
                                            <p:strVal val="#ppt_x"/>
                                          </p:val>
                                        </p:tav>
                                        <p:tav tm="100000">
                                          <p:val>
                                            <p:strVal val="#ppt_x"/>
                                          </p:val>
                                        </p:tav>
                                      </p:tavLst>
                                    </p:anim>
                                    <p:anim calcmode="lin" valueType="num">
                                      <p:cBhvr additive="base">
                                        <p:cTn id="1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17" repeatCount="indefinite" fill="hold" display="0">
                  <p:stCondLst>
                    <p:cond delay="indefinite"/>
                  </p:stCondLst>
                  <p:endCondLst>
                    <p:cond evt="onStopAudio" delay="0">
                      <p:tgtEl>
                        <p:sldTgt/>
                      </p:tgtEl>
                    </p:cond>
                  </p:endCondLst>
                </p:cTn>
                <p:tgtEl>
                  <p:spTgt spid="13"/>
                </p:tgtEl>
              </p:cMediaNode>
            </p:audi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4">
            <a:extLst>
              <a:ext uri="{FF2B5EF4-FFF2-40B4-BE49-F238E27FC236}">
                <a16:creationId xmlns="" xmlns:a16="http://schemas.microsoft.com/office/drawing/2014/main" id="{367410E5-B3FC-40CD-B395-6723B4A4D1D5}"/>
              </a:ext>
            </a:extLst>
          </p:cNvPr>
          <p:cNvSpPr txBox="1"/>
          <p:nvPr/>
        </p:nvSpPr>
        <p:spPr>
          <a:xfrm>
            <a:off x="0" y="1162556"/>
            <a:ext cx="12192000" cy="461665"/>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★五年来，以习近平同志为核心的中共中央加强对人民政协工作的全面领导★</a:t>
            </a:r>
          </a:p>
        </p:txBody>
      </p:sp>
      <p:grpSp>
        <p:nvGrpSpPr>
          <p:cNvPr id="3" name="组合 2">
            <a:extLst>
              <a:ext uri="{FF2B5EF4-FFF2-40B4-BE49-F238E27FC236}">
                <a16:creationId xmlns="" xmlns:a16="http://schemas.microsoft.com/office/drawing/2014/main" id="{43C06970-9AB9-4E70-83D2-885237B98CE8}"/>
              </a:ext>
            </a:extLst>
          </p:cNvPr>
          <p:cNvGrpSpPr/>
          <p:nvPr/>
        </p:nvGrpSpPr>
        <p:grpSpPr>
          <a:xfrm>
            <a:off x="957686" y="1833746"/>
            <a:ext cx="10277782" cy="1679475"/>
            <a:chOff x="957686" y="1833746"/>
            <a:chExt cx="10277782" cy="1679475"/>
          </a:xfrm>
        </p:grpSpPr>
        <p:sp>
          <p:nvSpPr>
            <p:cNvPr id="6" name="矩形 5">
              <a:extLst>
                <a:ext uri="{FF2B5EF4-FFF2-40B4-BE49-F238E27FC236}">
                  <a16:creationId xmlns="" xmlns:a16="http://schemas.microsoft.com/office/drawing/2014/main" id="{8F35D19B-3CAF-4A71-8BE3-67442235CDEB}"/>
                </a:ext>
              </a:extLst>
            </p:cNvPr>
            <p:cNvSpPr/>
            <p:nvPr/>
          </p:nvSpPr>
          <p:spPr>
            <a:xfrm>
              <a:off x="957686" y="1833746"/>
              <a:ext cx="10277782" cy="1679475"/>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a:ea typeface="微软雅黑"/>
                <a:cs typeface="+mn-ea"/>
              </a:endParaRPr>
            </a:p>
          </p:txBody>
        </p:sp>
        <p:sp>
          <p:nvSpPr>
            <p:cNvPr id="7" name="矩形 6">
              <a:extLst>
                <a:ext uri="{FF2B5EF4-FFF2-40B4-BE49-F238E27FC236}">
                  <a16:creationId xmlns="" xmlns:a16="http://schemas.microsoft.com/office/drawing/2014/main" id="{047095D4-AEE4-4D5A-B57D-7BC8E0705C13}"/>
                </a:ext>
              </a:extLst>
            </p:cNvPr>
            <p:cNvSpPr/>
            <p:nvPr/>
          </p:nvSpPr>
          <p:spPr>
            <a:xfrm>
              <a:off x="1132535" y="1896020"/>
              <a:ext cx="9926930" cy="1569660"/>
            </a:xfrm>
            <a:prstGeom prst="rect">
              <a:avLst/>
            </a:prstGeom>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D0009"/>
                  </a:solidFill>
                  <a:effectLst/>
                  <a:uLnTx/>
                  <a:uFillTx/>
                  <a:latin typeface="微软雅黑"/>
                  <a:ea typeface="微软雅黑"/>
                  <a:cs typeface="+mn-ea"/>
                  <a:sym typeface="+mn-lt"/>
                </a:rPr>
                <a:t>       习近平总书记多次发表重要讲话，提出一系列新思想新论断新要求，科学回答了人民政协事业发展的重大理论和实践问题。中共中央制定社会主义协商民主建设、爱国统一战线、人民政协协商民主建设、人民政协民主监督工作等重要文件，作出中央政治局常委会研究政协年度协商计划、听取政协党组工作汇报、完善政协党的领导体制等制度安排。</a:t>
              </a:r>
            </a:p>
          </p:txBody>
        </p:sp>
      </p:grpSp>
      <p:grpSp>
        <p:nvGrpSpPr>
          <p:cNvPr id="9" name="组合 8">
            <a:extLst>
              <a:ext uri="{FF2B5EF4-FFF2-40B4-BE49-F238E27FC236}">
                <a16:creationId xmlns="" xmlns:a16="http://schemas.microsoft.com/office/drawing/2014/main" id="{864A7A11-A954-48A5-8FE1-3503B197F873}"/>
              </a:ext>
            </a:extLst>
          </p:cNvPr>
          <p:cNvGrpSpPr/>
          <p:nvPr/>
        </p:nvGrpSpPr>
        <p:grpSpPr>
          <a:xfrm>
            <a:off x="957109" y="3837417"/>
            <a:ext cx="10277782" cy="2094151"/>
            <a:chOff x="957686" y="1833746"/>
            <a:chExt cx="10277782" cy="2094151"/>
          </a:xfrm>
        </p:grpSpPr>
        <p:sp>
          <p:nvSpPr>
            <p:cNvPr id="10" name="矩形 9">
              <a:extLst>
                <a:ext uri="{FF2B5EF4-FFF2-40B4-BE49-F238E27FC236}">
                  <a16:creationId xmlns="" xmlns:a16="http://schemas.microsoft.com/office/drawing/2014/main" id="{0D20D505-4F5D-4084-A536-336F359076E2}"/>
                </a:ext>
              </a:extLst>
            </p:cNvPr>
            <p:cNvSpPr/>
            <p:nvPr/>
          </p:nvSpPr>
          <p:spPr>
            <a:xfrm>
              <a:off x="957686" y="1833746"/>
              <a:ext cx="10277782" cy="2094151"/>
            </a:xfrm>
            <a:prstGeom prst="rect">
              <a:avLst/>
            </a:prstGeom>
            <a:solidFill>
              <a:schemeClr val="bg1">
                <a:alpha val="85000"/>
              </a:schemeClr>
            </a:solidFill>
            <a:ln w="9525">
              <a:solidFill>
                <a:schemeClr val="bg2"/>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solidFill>
                <a:effectLst/>
                <a:uLnTx/>
                <a:uFillTx/>
                <a:latin typeface="微软雅黑"/>
                <a:ea typeface="微软雅黑"/>
                <a:cs typeface="+mn-ea"/>
              </a:endParaRPr>
            </a:p>
          </p:txBody>
        </p:sp>
        <p:sp>
          <p:nvSpPr>
            <p:cNvPr id="11" name="矩形 10">
              <a:extLst>
                <a:ext uri="{FF2B5EF4-FFF2-40B4-BE49-F238E27FC236}">
                  <a16:creationId xmlns="" xmlns:a16="http://schemas.microsoft.com/office/drawing/2014/main" id="{3D0DE712-0B69-478C-BFB2-241C43714ACB}"/>
                </a:ext>
              </a:extLst>
            </p:cNvPr>
            <p:cNvSpPr/>
            <p:nvPr/>
          </p:nvSpPr>
          <p:spPr>
            <a:xfrm>
              <a:off x="1132535" y="1920084"/>
              <a:ext cx="9926930" cy="1938992"/>
            </a:xfrm>
            <a:prstGeom prst="rect">
              <a:avLst/>
            </a:prstGeom>
          </p:spPr>
          <p:txBody>
            <a:bodyPr wrap="square">
              <a:spAutoFit/>
            </a:bodyPr>
            <a:lstStyle/>
            <a:p>
              <a:pPr marL="0" marR="0" lvl="0" indent="0" algn="l" defTabSz="45720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D0009"/>
                  </a:solidFill>
                  <a:effectLst/>
                  <a:uLnTx/>
                  <a:uFillTx/>
                  <a:latin typeface="微软雅黑"/>
                  <a:ea typeface="微软雅黑"/>
                  <a:cs typeface="+mn-ea"/>
                  <a:sym typeface="+mn-lt"/>
                </a:rPr>
                <a:t>       政协全国委员会及其常务委员会全面贯彻中共十八大和十九大精神，深入贯彻习近平新时代中国特色社会主义思想，坚持团结和民主两大主题，围绕中心、服务大局，把坚持和发展中国特色社会主义作为巩固共同思想政治基础的主轴，完善协商议政格局，强化民主监督职能，拓展团结联谊工作，加强履职能力建设，推动人民政协事业在继承中发展、在发展中创新，开拓了团结民主、务实进取、蓬勃发展的新局面，彰显了中国特色社会主义制度的优势和特点，在党和国家事业中发挥了不可替代的重要作用、作出了重要贡献。</a:t>
              </a:r>
            </a:p>
          </p:txBody>
        </p:sp>
      </p:grpSp>
    </p:spTree>
    <p:extLst>
      <p:ext uri="{BB962C8B-B14F-4D97-AF65-F5344CB8AC3E}">
        <p14:creationId xmlns:p14="http://schemas.microsoft.com/office/powerpoint/2010/main" val="417198209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par>
                          <p:cTn id="16" fill="hold">
                            <p:stCondLst>
                              <p:cond delay="1500"/>
                            </p:stCondLst>
                            <p:childTnLst>
                              <p:par>
                                <p:cTn id="17" presetID="53" presetClass="entr" presetSubtype="16"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74" name="Oval 7">
            <a:extLst>
              <a:ext uri="{FF2B5EF4-FFF2-40B4-BE49-F238E27FC236}">
                <a16:creationId xmlns="" xmlns:a16="http://schemas.microsoft.com/office/drawing/2014/main" id="{AC3221BC-B711-4B4C-9A9D-78366E2AD5DA}"/>
              </a:ext>
            </a:extLst>
          </p:cNvPr>
          <p:cNvSpPr>
            <a:spLocks noChangeArrowheads="1"/>
          </p:cNvSpPr>
          <p:nvPr/>
        </p:nvSpPr>
        <p:spPr bwMode="auto">
          <a:xfrm>
            <a:off x="4135566" y="2005801"/>
            <a:ext cx="3920868" cy="3932136"/>
          </a:xfrm>
          <a:prstGeom prst="ellipse">
            <a:avLst/>
          </a:prstGeom>
          <a:noFill/>
          <a:ln w="12700" cap="flat">
            <a:solidFill>
              <a:srgbClr val="C00000">
                <a:alpha val="76000"/>
              </a:srgb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black"/>
              </a:solidFill>
              <a:effectLst/>
              <a:uLnTx/>
              <a:uFillTx/>
              <a:latin typeface="微软雅黑"/>
              <a:ea typeface="微软雅黑"/>
              <a:cs typeface="+mn-cs"/>
            </a:endParaRPr>
          </a:p>
        </p:txBody>
      </p:sp>
      <p:sp>
        <p:nvSpPr>
          <p:cNvPr id="75" name="Freeform 34">
            <a:extLst>
              <a:ext uri="{FF2B5EF4-FFF2-40B4-BE49-F238E27FC236}">
                <a16:creationId xmlns="" xmlns:a16="http://schemas.microsoft.com/office/drawing/2014/main" id="{0CDCD2BF-79CD-449B-BDFA-911CAD0852D9}"/>
              </a:ext>
            </a:extLst>
          </p:cNvPr>
          <p:cNvSpPr/>
          <p:nvPr/>
        </p:nvSpPr>
        <p:spPr bwMode="auto">
          <a:xfrm>
            <a:off x="4615558" y="249485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76" name="Freeform 35">
            <a:extLst>
              <a:ext uri="{FF2B5EF4-FFF2-40B4-BE49-F238E27FC236}">
                <a16:creationId xmlns="" xmlns:a16="http://schemas.microsoft.com/office/drawing/2014/main" id="{2BE2FDBC-6F9A-4931-B249-4BECA91A41EF}"/>
              </a:ext>
            </a:extLst>
          </p:cNvPr>
          <p:cNvSpPr/>
          <p:nvPr/>
        </p:nvSpPr>
        <p:spPr bwMode="auto">
          <a:xfrm>
            <a:off x="4609842" y="4054842"/>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77" name="Freeform 37">
            <a:extLst>
              <a:ext uri="{FF2B5EF4-FFF2-40B4-BE49-F238E27FC236}">
                <a16:creationId xmlns="" xmlns:a16="http://schemas.microsoft.com/office/drawing/2014/main" id="{9E0B4B32-CE16-4826-8F91-9E7022C77E90}"/>
              </a:ext>
            </a:extLst>
          </p:cNvPr>
          <p:cNvSpPr/>
          <p:nvPr/>
        </p:nvSpPr>
        <p:spPr bwMode="auto">
          <a:xfrm>
            <a:off x="6204921" y="2494854"/>
            <a:ext cx="1382956"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78" name="Freeform 39">
            <a:extLst>
              <a:ext uri="{FF2B5EF4-FFF2-40B4-BE49-F238E27FC236}">
                <a16:creationId xmlns="" xmlns:a16="http://schemas.microsoft.com/office/drawing/2014/main" id="{044DEC37-CE29-4876-A6FB-E3E3184D2CAF}"/>
              </a:ext>
            </a:extLst>
          </p:cNvPr>
          <p:cNvSpPr/>
          <p:nvPr/>
        </p:nvSpPr>
        <p:spPr bwMode="auto">
          <a:xfrm>
            <a:off x="6199206" y="4054842"/>
            <a:ext cx="1382956"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grpSp>
        <p:nvGrpSpPr>
          <p:cNvPr id="79" name="组合 78">
            <a:extLst>
              <a:ext uri="{FF2B5EF4-FFF2-40B4-BE49-F238E27FC236}">
                <a16:creationId xmlns="" xmlns:a16="http://schemas.microsoft.com/office/drawing/2014/main" id="{499B8BCF-238D-4361-91C9-C51B68C8C1FF}"/>
              </a:ext>
            </a:extLst>
          </p:cNvPr>
          <p:cNvGrpSpPr/>
          <p:nvPr/>
        </p:nvGrpSpPr>
        <p:grpSpPr>
          <a:xfrm>
            <a:off x="5352919" y="3311769"/>
            <a:ext cx="612339" cy="536671"/>
            <a:chOff x="5481877" y="3723806"/>
            <a:chExt cx="612339" cy="536669"/>
          </a:xfrm>
        </p:grpSpPr>
        <p:sp>
          <p:nvSpPr>
            <p:cNvPr id="80" name="Oval 32">
              <a:extLst>
                <a:ext uri="{FF2B5EF4-FFF2-40B4-BE49-F238E27FC236}">
                  <a16:creationId xmlns="" xmlns:a16="http://schemas.microsoft.com/office/drawing/2014/main" id="{661AB80B-CE0A-439F-BE05-D9E6421B1047}"/>
                </a:ext>
              </a:extLst>
            </p:cNvPr>
            <p:cNvSpPr>
              <a:spLocks noChangeArrowheads="1"/>
            </p:cNvSpPr>
            <p:nvPr/>
          </p:nvSpPr>
          <p:spPr bwMode="auto">
            <a:xfrm>
              <a:off x="5481877" y="3723806"/>
              <a:ext cx="536669" cy="536669"/>
            </a:xfrm>
            <a:prstGeom prst="ellipse">
              <a:avLst/>
            </a:prstGeom>
            <a:solidFill>
              <a:sysClr val="window" lastClr="FFFFFF">
                <a:lumMod val="50000"/>
              </a:sysClr>
            </a:solidFill>
            <a:ln w="9525">
              <a:noFill/>
              <a:round/>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dirty="0">
                <a:ln>
                  <a:noFill/>
                </a:ln>
                <a:solidFill>
                  <a:prstClr val="black"/>
                </a:solidFill>
                <a:effectLst/>
                <a:uLnTx/>
                <a:uFillTx/>
                <a:latin typeface="微软雅黑"/>
                <a:ea typeface="微软雅黑"/>
                <a:cs typeface="+mn-cs"/>
              </a:endParaRPr>
            </a:p>
          </p:txBody>
        </p:sp>
        <p:sp>
          <p:nvSpPr>
            <p:cNvPr id="81" name="Oval 33">
              <a:extLst>
                <a:ext uri="{FF2B5EF4-FFF2-40B4-BE49-F238E27FC236}">
                  <a16:creationId xmlns="" xmlns:a16="http://schemas.microsoft.com/office/drawing/2014/main" id="{7F136BC7-FEDE-4014-9794-0B95AB315C77}"/>
                </a:ext>
              </a:extLst>
            </p:cNvPr>
            <p:cNvSpPr>
              <a:spLocks noChangeArrowheads="1"/>
            </p:cNvSpPr>
            <p:nvPr/>
          </p:nvSpPr>
          <p:spPr bwMode="auto">
            <a:xfrm>
              <a:off x="5481877"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82" name="TextBox 157">
              <a:extLst>
                <a:ext uri="{FF2B5EF4-FFF2-40B4-BE49-F238E27FC236}">
                  <a16:creationId xmlns="" xmlns:a16="http://schemas.microsoft.com/office/drawing/2014/main" id="{0E0DDEFE-7A60-4F5C-AB57-BF88F0E98AB8}"/>
                </a:ext>
              </a:extLst>
            </p:cNvPr>
            <p:cNvSpPr txBox="1"/>
            <p:nvPr/>
          </p:nvSpPr>
          <p:spPr>
            <a:xfrm>
              <a:off x="5552410" y="3769593"/>
              <a:ext cx="541806" cy="461663"/>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01</a:t>
              </a:r>
            </a:p>
          </p:txBody>
        </p:sp>
      </p:grpSp>
      <p:grpSp>
        <p:nvGrpSpPr>
          <p:cNvPr id="83" name="组合 82">
            <a:extLst>
              <a:ext uri="{FF2B5EF4-FFF2-40B4-BE49-F238E27FC236}">
                <a16:creationId xmlns="" xmlns:a16="http://schemas.microsoft.com/office/drawing/2014/main" id="{E6AAAC20-9157-43C2-BAB7-369EDDCFB299}"/>
              </a:ext>
            </a:extLst>
          </p:cNvPr>
          <p:cNvGrpSpPr/>
          <p:nvPr/>
        </p:nvGrpSpPr>
        <p:grpSpPr>
          <a:xfrm>
            <a:off x="6281771" y="3311772"/>
            <a:ext cx="572816" cy="536671"/>
            <a:chOff x="6410728" y="3723806"/>
            <a:chExt cx="572816" cy="536669"/>
          </a:xfrm>
        </p:grpSpPr>
        <p:sp>
          <p:nvSpPr>
            <p:cNvPr id="84" name="Oval 38">
              <a:extLst>
                <a:ext uri="{FF2B5EF4-FFF2-40B4-BE49-F238E27FC236}">
                  <a16:creationId xmlns="" xmlns:a16="http://schemas.microsoft.com/office/drawing/2014/main" id="{9B638432-5FE0-4C87-B4EC-B74843B25064}"/>
                </a:ext>
              </a:extLst>
            </p:cNvPr>
            <p:cNvSpPr>
              <a:spLocks noChangeArrowheads="1"/>
            </p:cNvSpPr>
            <p:nvPr/>
          </p:nvSpPr>
          <p:spPr bwMode="auto">
            <a:xfrm>
              <a:off x="6410728"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85" name="TextBox 160">
              <a:extLst>
                <a:ext uri="{FF2B5EF4-FFF2-40B4-BE49-F238E27FC236}">
                  <a16:creationId xmlns="" xmlns:a16="http://schemas.microsoft.com/office/drawing/2014/main" id="{363E3D96-FD49-40FB-A6FC-02482BE985D7}"/>
                </a:ext>
              </a:extLst>
            </p:cNvPr>
            <p:cNvSpPr txBox="1"/>
            <p:nvPr/>
          </p:nvSpPr>
          <p:spPr>
            <a:xfrm>
              <a:off x="6446875" y="3792906"/>
              <a:ext cx="536669" cy="461663"/>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02</a:t>
              </a:r>
            </a:p>
          </p:txBody>
        </p:sp>
      </p:grpSp>
      <p:grpSp>
        <p:nvGrpSpPr>
          <p:cNvPr id="86" name="组合 85">
            <a:extLst>
              <a:ext uri="{FF2B5EF4-FFF2-40B4-BE49-F238E27FC236}">
                <a16:creationId xmlns="" xmlns:a16="http://schemas.microsoft.com/office/drawing/2014/main" id="{C62DA8EE-16D6-4588-BC61-0DE9B9D104D4}"/>
              </a:ext>
            </a:extLst>
          </p:cNvPr>
          <p:cNvGrpSpPr/>
          <p:nvPr/>
        </p:nvGrpSpPr>
        <p:grpSpPr>
          <a:xfrm>
            <a:off x="6281771" y="4096126"/>
            <a:ext cx="572038" cy="536669"/>
            <a:chOff x="6410728" y="4508169"/>
            <a:chExt cx="572038" cy="536669"/>
          </a:xfrm>
        </p:grpSpPr>
        <p:sp>
          <p:nvSpPr>
            <p:cNvPr id="87" name="Oval 40">
              <a:extLst>
                <a:ext uri="{FF2B5EF4-FFF2-40B4-BE49-F238E27FC236}">
                  <a16:creationId xmlns="" xmlns:a16="http://schemas.microsoft.com/office/drawing/2014/main" id="{90E63E24-0A16-441A-8A2D-CE7C72FBE9EF}"/>
                </a:ext>
              </a:extLst>
            </p:cNvPr>
            <p:cNvSpPr>
              <a:spLocks noChangeArrowheads="1"/>
            </p:cNvSpPr>
            <p:nvPr/>
          </p:nvSpPr>
          <p:spPr bwMode="auto">
            <a:xfrm>
              <a:off x="6410728"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88" name="TextBox 163">
              <a:extLst>
                <a:ext uri="{FF2B5EF4-FFF2-40B4-BE49-F238E27FC236}">
                  <a16:creationId xmlns="" xmlns:a16="http://schemas.microsoft.com/office/drawing/2014/main" id="{7EA28D54-FFB2-431A-8B2E-A27578F62990}"/>
                </a:ext>
              </a:extLst>
            </p:cNvPr>
            <p:cNvSpPr txBox="1"/>
            <p:nvPr/>
          </p:nvSpPr>
          <p:spPr>
            <a:xfrm>
              <a:off x="6446877" y="4567891"/>
              <a:ext cx="535889" cy="46166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03</a:t>
              </a:r>
            </a:p>
          </p:txBody>
        </p:sp>
      </p:grpSp>
      <p:grpSp>
        <p:nvGrpSpPr>
          <p:cNvPr id="89" name="组合 88">
            <a:extLst>
              <a:ext uri="{FF2B5EF4-FFF2-40B4-BE49-F238E27FC236}">
                <a16:creationId xmlns="" xmlns:a16="http://schemas.microsoft.com/office/drawing/2014/main" id="{EE747417-6025-4D19-A49D-23AA2ED82C6A}"/>
              </a:ext>
            </a:extLst>
          </p:cNvPr>
          <p:cNvGrpSpPr/>
          <p:nvPr/>
        </p:nvGrpSpPr>
        <p:grpSpPr>
          <a:xfrm>
            <a:off x="5352918" y="4096126"/>
            <a:ext cx="559079" cy="536669"/>
            <a:chOff x="5481877" y="4508169"/>
            <a:chExt cx="559078" cy="536669"/>
          </a:xfrm>
        </p:grpSpPr>
        <p:sp>
          <p:nvSpPr>
            <p:cNvPr id="90" name="Oval 36">
              <a:extLst>
                <a:ext uri="{FF2B5EF4-FFF2-40B4-BE49-F238E27FC236}">
                  <a16:creationId xmlns="" xmlns:a16="http://schemas.microsoft.com/office/drawing/2014/main" id="{CC81865D-4703-41CD-8712-1B9721C6A26F}"/>
                </a:ext>
              </a:extLst>
            </p:cNvPr>
            <p:cNvSpPr>
              <a:spLocks noChangeArrowheads="1"/>
            </p:cNvSpPr>
            <p:nvPr/>
          </p:nvSpPr>
          <p:spPr bwMode="auto">
            <a:xfrm>
              <a:off x="5481877"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91" name="TextBox 166">
              <a:extLst>
                <a:ext uri="{FF2B5EF4-FFF2-40B4-BE49-F238E27FC236}">
                  <a16:creationId xmlns="" xmlns:a16="http://schemas.microsoft.com/office/drawing/2014/main" id="{D726C214-EF33-4419-BC08-09B4C04D519B}"/>
                </a:ext>
              </a:extLst>
            </p:cNvPr>
            <p:cNvSpPr txBox="1"/>
            <p:nvPr/>
          </p:nvSpPr>
          <p:spPr>
            <a:xfrm>
              <a:off x="5516785" y="4579621"/>
              <a:ext cx="524170" cy="46166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04</a:t>
              </a:r>
            </a:p>
          </p:txBody>
        </p:sp>
      </p:grpSp>
      <p:sp>
        <p:nvSpPr>
          <p:cNvPr id="93" name="TextBox 168">
            <a:extLst>
              <a:ext uri="{FF2B5EF4-FFF2-40B4-BE49-F238E27FC236}">
                <a16:creationId xmlns="" xmlns:a16="http://schemas.microsoft.com/office/drawing/2014/main" id="{59E3DB01-825C-4370-8024-7BC0EFF46FEC}"/>
              </a:ext>
            </a:extLst>
          </p:cNvPr>
          <p:cNvSpPr txBox="1"/>
          <p:nvPr/>
        </p:nvSpPr>
        <p:spPr>
          <a:xfrm>
            <a:off x="8763600" y="2450153"/>
            <a:ext cx="3063439" cy="972574"/>
          </a:xfrm>
          <a:prstGeom prst="rect">
            <a:avLst/>
          </a:prstGeom>
          <a:noFill/>
        </p:spPr>
        <p:txBody>
          <a:bodyPr wrap="square" rtlCol="0">
            <a:spAutoFit/>
          </a:bodyPr>
          <a:lstStyle>
            <a:defPPr>
              <a:defRPr lang="en-US"/>
            </a:defPPr>
            <a:lvl1pPr lvl="0" algn="r" defTabSz="1219170">
              <a:lnSpc>
                <a:spcPct val="130000"/>
              </a:lnSpc>
              <a:defRPr sz="1600" b="1" kern="0">
                <a:solidFill>
                  <a:srgbClr val="C7000B"/>
                </a:solidFill>
              </a:defRPr>
            </a:lvl1pPr>
          </a:lstStyle>
          <a:p>
            <a:pPr marL="0" marR="0" lvl="0" indent="0" algn="l" defTabSz="1219170" rtl="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a:ea typeface="微软雅黑"/>
                <a:cs typeface="+mn-cs"/>
              </a:rPr>
              <a:t>聚焦</a:t>
            </a:r>
            <a:r>
              <a:rPr kumimoji="0" lang="zh-CN" altLang="en-US" sz="1400" b="0" i="0" u="none" strike="noStrike" kern="0" cap="none" spc="0" normalizeH="0" baseline="0" noProof="0" dirty="0">
                <a:ln>
                  <a:noFill/>
                </a:ln>
                <a:solidFill>
                  <a:srgbClr val="C7000B"/>
                </a:solidFill>
                <a:effectLst/>
                <a:uLnTx/>
                <a:uFillTx/>
                <a:latin typeface="微软雅黑"/>
                <a:ea typeface="微软雅黑"/>
                <a:cs typeface="+mn-cs"/>
              </a:rPr>
              <a:t>党和国家中心任务，围绕统筹推进“五位一体”总体布局和协调推进“四个全面”战略布局协商议政</a:t>
            </a:r>
          </a:p>
        </p:txBody>
      </p:sp>
      <p:grpSp>
        <p:nvGrpSpPr>
          <p:cNvPr id="94" name="组合 93">
            <a:extLst>
              <a:ext uri="{FF2B5EF4-FFF2-40B4-BE49-F238E27FC236}">
                <a16:creationId xmlns="" xmlns:a16="http://schemas.microsoft.com/office/drawing/2014/main" id="{6819854A-44D7-462A-AB01-3F3DD1C7A03A}"/>
              </a:ext>
            </a:extLst>
          </p:cNvPr>
          <p:cNvGrpSpPr/>
          <p:nvPr/>
        </p:nvGrpSpPr>
        <p:grpSpPr>
          <a:xfrm flipH="1">
            <a:off x="7823812" y="2674575"/>
            <a:ext cx="897079" cy="465639"/>
            <a:chOff x="10968080" y="2834540"/>
            <a:chExt cx="1020324" cy="465639"/>
          </a:xfrm>
        </p:grpSpPr>
        <p:grpSp>
          <p:nvGrpSpPr>
            <p:cNvPr id="95" name="组合 94">
              <a:extLst>
                <a:ext uri="{FF2B5EF4-FFF2-40B4-BE49-F238E27FC236}">
                  <a16:creationId xmlns="" xmlns:a16="http://schemas.microsoft.com/office/drawing/2014/main" id="{6CD58A3B-4D71-4291-BD9D-0E15147B0A00}"/>
                </a:ext>
              </a:extLst>
            </p:cNvPr>
            <p:cNvGrpSpPr/>
            <p:nvPr/>
          </p:nvGrpSpPr>
          <p:grpSpPr>
            <a:xfrm flipH="1" flipV="1">
              <a:off x="10968082" y="3062876"/>
              <a:ext cx="1020322" cy="129707"/>
              <a:chOff x="3407502" y="4686698"/>
              <a:chExt cx="1055154" cy="60148"/>
            </a:xfrm>
          </p:grpSpPr>
          <p:cxnSp>
            <p:nvCxnSpPr>
              <p:cNvPr id="99" name="直接连接符 98">
                <a:extLst>
                  <a:ext uri="{FF2B5EF4-FFF2-40B4-BE49-F238E27FC236}">
                    <a16:creationId xmlns="" xmlns:a16="http://schemas.microsoft.com/office/drawing/2014/main" id="{A83B132C-CAA6-4CCC-B7AD-265F18017248}"/>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00" name="直接连接符 99">
                <a:extLst>
                  <a:ext uri="{FF2B5EF4-FFF2-40B4-BE49-F238E27FC236}">
                    <a16:creationId xmlns="" xmlns:a16="http://schemas.microsoft.com/office/drawing/2014/main" id="{04736291-31C0-4224-A9DB-E3F8773384B6}"/>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96" name="组合 95">
              <a:extLst>
                <a:ext uri="{FF2B5EF4-FFF2-40B4-BE49-F238E27FC236}">
                  <a16:creationId xmlns="" xmlns:a16="http://schemas.microsoft.com/office/drawing/2014/main" id="{F3AE6011-E608-4069-AE98-D0ABD0E2BDA2}"/>
                </a:ext>
              </a:extLst>
            </p:cNvPr>
            <p:cNvGrpSpPr/>
            <p:nvPr/>
          </p:nvGrpSpPr>
          <p:grpSpPr>
            <a:xfrm>
              <a:off x="10968080" y="2834540"/>
              <a:ext cx="45720" cy="465639"/>
              <a:chOff x="3034140" y="2463978"/>
              <a:chExt cx="45720" cy="465639"/>
            </a:xfrm>
          </p:grpSpPr>
          <p:cxnSp>
            <p:nvCxnSpPr>
              <p:cNvPr id="97" name="直接连接符 96">
                <a:extLst>
                  <a:ext uri="{FF2B5EF4-FFF2-40B4-BE49-F238E27FC236}">
                    <a16:creationId xmlns="" xmlns:a16="http://schemas.microsoft.com/office/drawing/2014/main" id="{65988FAD-2F4F-4188-8319-062991E0DEE2}"/>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98" name="椭圆 97">
                <a:extLst>
                  <a:ext uri="{FF2B5EF4-FFF2-40B4-BE49-F238E27FC236}">
                    <a16:creationId xmlns="" xmlns:a16="http://schemas.microsoft.com/office/drawing/2014/main" id="{136400E8-40D3-41A9-BC54-EDD5FA79AF27}"/>
                  </a:ext>
                </a:extLst>
              </p:cNvPr>
              <p:cNvSpPr/>
              <p:nvPr/>
            </p:nvSpPr>
            <p:spPr>
              <a:xfrm>
                <a:off x="3034140" y="2666319"/>
                <a:ext cx="45720" cy="45720"/>
              </a:xfrm>
              <a:prstGeom prst="ellipse">
                <a:avLst/>
              </a:prstGeom>
              <a:solidFill>
                <a:srgbClr val="70AD47"/>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101" name="组合 100">
            <a:extLst>
              <a:ext uri="{FF2B5EF4-FFF2-40B4-BE49-F238E27FC236}">
                <a16:creationId xmlns="" xmlns:a16="http://schemas.microsoft.com/office/drawing/2014/main" id="{9C4E99A2-4C19-4FFC-ABFD-5DAD97723D32}"/>
              </a:ext>
            </a:extLst>
          </p:cNvPr>
          <p:cNvGrpSpPr/>
          <p:nvPr/>
        </p:nvGrpSpPr>
        <p:grpSpPr>
          <a:xfrm flipH="1" flipV="1">
            <a:off x="7770142" y="4972156"/>
            <a:ext cx="897079" cy="465640"/>
            <a:chOff x="10968080" y="2834540"/>
            <a:chExt cx="1020324" cy="465639"/>
          </a:xfrm>
        </p:grpSpPr>
        <p:grpSp>
          <p:nvGrpSpPr>
            <p:cNvPr id="102" name="组合 101">
              <a:extLst>
                <a:ext uri="{FF2B5EF4-FFF2-40B4-BE49-F238E27FC236}">
                  <a16:creationId xmlns="" xmlns:a16="http://schemas.microsoft.com/office/drawing/2014/main" id="{933A710C-9D86-4873-8E80-E90CB9FA2A4D}"/>
                </a:ext>
              </a:extLst>
            </p:cNvPr>
            <p:cNvGrpSpPr/>
            <p:nvPr/>
          </p:nvGrpSpPr>
          <p:grpSpPr>
            <a:xfrm flipH="1" flipV="1">
              <a:off x="10968082" y="3062876"/>
              <a:ext cx="1020322" cy="129707"/>
              <a:chOff x="3407502" y="4686698"/>
              <a:chExt cx="1055154" cy="60148"/>
            </a:xfrm>
          </p:grpSpPr>
          <p:cxnSp>
            <p:nvCxnSpPr>
              <p:cNvPr id="106" name="直接连接符 105">
                <a:extLst>
                  <a:ext uri="{FF2B5EF4-FFF2-40B4-BE49-F238E27FC236}">
                    <a16:creationId xmlns="" xmlns:a16="http://schemas.microsoft.com/office/drawing/2014/main" id="{0DF8225D-4DA3-4E11-8F20-FFABFDC647CB}"/>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07" name="直接连接符 106">
                <a:extLst>
                  <a:ext uri="{FF2B5EF4-FFF2-40B4-BE49-F238E27FC236}">
                    <a16:creationId xmlns="" xmlns:a16="http://schemas.microsoft.com/office/drawing/2014/main" id="{77665A0A-193C-4438-B602-1EBA8B94900B}"/>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03" name="组合 102">
              <a:extLst>
                <a:ext uri="{FF2B5EF4-FFF2-40B4-BE49-F238E27FC236}">
                  <a16:creationId xmlns="" xmlns:a16="http://schemas.microsoft.com/office/drawing/2014/main" id="{8A4CC64B-7271-4B13-B431-2CF6E6F6BEE7}"/>
                </a:ext>
              </a:extLst>
            </p:cNvPr>
            <p:cNvGrpSpPr/>
            <p:nvPr/>
          </p:nvGrpSpPr>
          <p:grpSpPr>
            <a:xfrm>
              <a:off x="10968080" y="2834540"/>
              <a:ext cx="45720" cy="465639"/>
              <a:chOff x="3034140" y="2463978"/>
              <a:chExt cx="45720" cy="465639"/>
            </a:xfrm>
          </p:grpSpPr>
          <p:cxnSp>
            <p:nvCxnSpPr>
              <p:cNvPr id="104" name="直接连接符 103">
                <a:extLst>
                  <a:ext uri="{FF2B5EF4-FFF2-40B4-BE49-F238E27FC236}">
                    <a16:creationId xmlns="" xmlns:a16="http://schemas.microsoft.com/office/drawing/2014/main" id="{D43D3FFE-5B6B-4573-8122-CC1520B377A6}"/>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05" name="椭圆 104">
                <a:extLst>
                  <a:ext uri="{FF2B5EF4-FFF2-40B4-BE49-F238E27FC236}">
                    <a16:creationId xmlns="" xmlns:a16="http://schemas.microsoft.com/office/drawing/2014/main" id="{5B8751DF-6B52-49A0-993A-3175CE18F0C4}"/>
                  </a:ext>
                </a:extLst>
              </p:cNvPr>
              <p:cNvSpPr/>
              <p:nvPr/>
            </p:nvSpPr>
            <p:spPr>
              <a:xfrm>
                <a:off x="3034140" y="2666319"/>
                <a:ext cx="45720" cy="45720"/>
              </a:xfrm>
              <a:prstGeom prst="ellipse">
                <a:avLst/>
              </a:prstGeom>
              <a:solidFill>
                <a:srgbClr val="5B9BD5"/>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109" name="TextBox 184">
            <a:extLst>
              <a:ext uri="{FF2B5EF4-FFF2-40B4-BE49-F238E27FC236}">
                <a16:creationId xmlns="" xmlns:a16="http://schemas.microsoft.com/office/drawing/2014/main" id="{A2721669-E8C4-48FE-BC51-35198DD3D7B8}"/>
              </a:ext>
            </a:extLst>
          </p:cNvPr>
          <p:cNvSpPr txBox="1"/>
          <p:nvPr/>
        </p:nvSpPr>
        <p:spPr>
          <a:xfrm>
            <a:off x="8735648" y="4821541"/>
            <a:ext cx="2862792" cy="692497"/>
          </a:xfrm>
          <a:prstGeom prst="rect">
            <a:avLst/>
          </a:prstGeom>
          <a:noFill/>
        </p:spPr>
        <p:txBody>
          <a:bodyPr wrap="square" lIns="91429" tIns="0" rIns="91429" bIns="0" rtlCol="0" anchor="t">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A0810"/>
                </a:solidFill>
                <a:effectLst/>
                <a:uLnTx/>
                <a:uFillTx/>
                <a:latin typeface="微软雅黑"/>
                <a:ea typeface="微软雅黑"/>
                <a:cs typeface="华文黑体" pitchFamily="2" charset="-122"/>
              </a:rPr>
              <a:t>贯彻</a:t>
            </a:r>
            <a:r>
              <a:rPr kumimoji="0" lang="zh-CN" altLang="en-US" sz="1400" b="0" i="0" u="none" strike="noStrike" kern="1200" cap="none" spc="0" normalizeH="0" baseline="0" noProof="0" dirty="0">
                <a:ln>
                  <a:noFill/>
                </a:ln>
                <a:solidFill>
                  <a:srgbClr val="CA0810"/>
                </a:solidFill>
                <a:effectLst/>
                <a:uLnTx/>
                <a:uFillTx/>
                <a:latin typeface="微软雅黑"/>
                <a:ea typeface="微软雅黑"/>
                <a:cs typeface="华文黑体" pitchFamily="2" charset="-122"/>
              </a:rPr>
              <a:t>以人民为中心的发展思想，为保障和改善民生建言献策</a:t>
            </a:r>
          </a:p>
        </p:txBody>
      </p:sp>
      <p:grpSp>
        <p:nvGrpSpPr>
          <p:cNvPr id="110" name="组合 109">
            <a:extLst>
              <a:ext uri="{FF2B5EF4-FFF2-40B4-BE49-F238E27FC236}">
                <a16:creationId xmlns="" xmlns:a16="http://schemas.microsoft.com/office/drawing/2014/main" id="{575AE7F8-A28B-40C1-8876-CF372B180D8C}"/>
              </a:ext>
            </a:extLst>
          </p:cNvPr>
          <p:cNvGrpSpPr/>
          <p:nvPr/>
        </p:nvGrpSpPr>
        <p:grpSpPr>
          <a:xfrm>
            <a:off x="3420363" y="2605690"/>
            <a:ext cx="1020325" cy="2832113"/>
            <a:chOff x="3549319" y="3017729"/>
            <a:chExt cx="1020324" cy="2832113"/>
          </a:xfrm>
        </p:grpSpPr>
        <p:grpSp>
          <p:nvGrpSpPr>
            <p:cNvPr id="111" name="组合 110">
              <a:extLst>
                <a:ext uri="{FF2B5EF4-FFF2-40B4-BE49-F238E27FC236}">
                  <a16:creationId xmlns="" xmlns:a16="http://schemas.microsoft.com/office/drawing/2014/main" id="{0B88661C-6E60-4BF1-828D-FC193307747D}"/>
                </a:ext>
              </a:extLst>
            </p:cNvPr>
            <p:cNvGrpSpPr/>
            <p:nvPr/>
          </p:nvGrpSpPr>
          <p:grpSpPr>
            <a:xfrm flipH="1" flipV="1">
              <a:off x="3549321" y="3246065"/>
              <a:ext cx="1020322" cy="129707"/>
              <a:chOff x="3407502" y="4686698"/>
              <a:chExt cx="1055154" cy="60148"/>
            </a:xfrm>
          </p:grpSpPr>
          <p:cxnSp>
            <p:nvCxnSpPr>
              <p:cNvPr id="122" name="直接连接符 121">
                <a:extLst>
                  <a:ext uri="{FF2B5EF4-FFF2-40B4-BE49-F238E27FC236}">
                    <a16:creationId xmlns="" xmlns:a16="http://schemas.microsoft.com/office/drawing/2014/main" id="{9154FC69-496E-49A8-A4EC-7388C763D0CF}"/>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23" name="直接连接符 122">
                <a:extLst>
                  <a:ext uri="{FF2B5EF4-FFF2-40B4-BE49-F238E27FC236}">
                    <a16:creationId xmlns="" xmlns:a16="http://schemas.microsoft.com/office/drawing/2014/main" id="{62648515-950A-4009-9F5F-4C3256468504}"/>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12" name="组合 111">
              <a:extLst>
                <a:ext uri="{FF2B5EF4-FFF2-40B4-BE49-F238E27FC236}">
                  <a16:creationId xmlns="" xmlns:a16="http://schemas.microsoft.com/office/drawing/2014/main" id="{5E370CAC-561E-45D2-A624-2380BFD299D3}"/>
                </a:ext>
              </a:extLst>
            </p:cNvPr>
            <p:cNvGrpSpPr/>
            <p:nvPr/>
          </p:nvGrpSpPr>
          <p:grpSpPr>
            <a:xfrm>
              <a:off x="3549319" y="3017729"/>
              <a:ext cx="45720" cy="465639"/>
              <a:chOff x="3034140" y="2463978"/>
              <a:chExt cx="45720" cy="465639"/>
            </a:xfrm>
          </p:grpSpPr>
          <p:cxnSp>
            <p:nvCxnSpPr>
              <p:cNvPr id="120" name="直接连接符 119">
                <a:extLst>
                  <a:ext uri="{FF2B5EF4-FFF2-40B4-BE49-F238E27FC236}">
                    <a16:creationId xmlns="" xmlns:a16="http://schemas.microsoft.com/office/drawing/2014/main" id="{66B70C49-B37E-4470-A5A3-9AABE25CFA73}"/>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21" name="椭圆 120">
                <a:extLst>
                  <a:ext uri="{FF2B5EF4-FFF2-40B4-BE49-F238E27FC236}">
                    <a16:creationId xmlns="" xmlns:a16="http://schemas.microsoft.com/office/drawing/2014/main" id="{66956ED1-FCA8-44E2-A896-5A4E9A475487}"/>
                  </a:ext>
                </a:extLst>
              </p:cNvPr>
              <p:cNvSpPr/>
              <p:nvPr/>
            </p:nvSpPr>
            <p:spPr>
              <a:xfrm>
                <a:off x="3034140" y="2666319"/>
                <a:ext cx="45720" cy="45720"/>
              </a:xfrm>
              <a:prstGeom prst="ellipse">
                <a:avLst/>
              </a:prstGeom>
              <a:solidFill>
                <a:srgbClr val="00A4A0"/>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113" name="组合 112">
              <a:extLst>
                <a:ext uri="{FF2B5EF4-FFF2-40B4-BE49-F238E27FC236}">
                  <a16:creationId xmlns="" xmlns:a16="http://schemas.microsoft.com/office/drawing/2014/main" id="{572ED000-123A-4C1F-9123-EF52A22AB8D2}"/>
                </a:ext>
              </a:extLst>
            </p:cNvPr>
            <p:cNvGrpSpPr/>
            <p:nvPr/>
          </p:nvGrpSpPr>
          <p:grpSpPr>
            <a:xfrm flipV="1">
              <a:off x="3572178" y="5384202"/>
              <a:ext cx="994721" cy="465640"/>
              <a:chOff x="10968080" y="2834540"/>
              <a:chExt cx="1020324" cy="465639"/>
            </a:xfrm>
          </p:grpSpPr>
          <p:grpSp>
            <p:nvGrpSpPr>
              <p:cNvPr id="114" name="组合 113">
                <a:extLst>
                  <a:ext uri="{FF2B5EF4-FFF2-40B4-BE49-F238E27FC236}">
                    <a16:creationId xmlns="" xmlns:a16="http://schemas.microsoft.com/office/drawing/2014/main" id="{20C99F1A-5B75-4220-B403-73FE09E53215}"/>
                  </a:ext>
                </a:extLst>
              </p:cNvPr>
              <p:cNvGrpSpPr/>
              <p:nvPr/>
            </p:nvGrpSpPr>
            <p:grpSpPr>
              <a:xfrm flipH="1" flipV="1">
                <a:off x="10968082" y="3062876"/>
                <a:ext cx="1020322" cy="129707"/>
                <a:chOff x="3407502" y="4686698"/>
                <a:chExt cx="1055154" cy="60148"/>
              </a:xfrm>
            </p:grpSpPr>
            <p:cxnSp>
              <p:nvCxnSpPr>
                <p:cNvPr id="118" name="直接连接符 117">
                  <a:extLst>
                    <a:ext uri="{FF2B5EF4-FFF2-40B4-BE49-F238E27FC236}">
                      <a16:creationId xmlns="" xmlns:a16="http://schemas.microsoft.com/office/drawing/2014/main" id="{A11EF06A-5DF4-466E-9D45-779F8E399FA7}"/>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119" name="直接连接符 118">
                  <a:extLst>
                    <a:ext uri="{FF2B5EF4-FFF2-40B4-BE49-F238E27FC236}">
                      <a16:creationId xmlns="" xmlns:a16="http://schemas.microsoft.com/office/drawing/2014/main" id="{9D7CE3C0-96B6-4F04-987C-B6548554BBA8}"/>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115" name="组合 114">
                <a:extLst>
                  <a:ext uri="{FF2B5EF4-FFF2-40B4-BE49-F238E27FC236}">
                    <a16:creationId xmlns="" xmlns:a16="http://schemas.microsoft.com/office/drawing/2014/main" id="{EC632097-91D7-46F3-A0D7-D6DEC4404E75}"/>
                  </a:ext>
                </a:extLst>
              </p:cNvPr>
              <p:cNvGrpSpPr/>
              <p:nvPr/>
            </p:nvGrpSpPr>
            <p:grpSpPr>
              <a:xfrm>
                <a:off x="10968080" y="2834540"/>
                <a:ext cx="45720" cy="465639"/>
                <a:chOff x="3034140" y="2463978"/>
                <a:chExt cx="45720" cy="465639"/>
              </a:xfrm>
            </p:grpSpPr>
            <p:cxnSp>
              <p:nvCxnSpPr>
                <p:cNvPr id="116" name="直接连接符 115">
                  <a:extLst>
                    <a:ext uri="{FF2B5EF4-FFF2-40B4-BE49-F238E27FC236}">
                      <a16:creationId xmlns="" xmlns:a16="http://schemas.microsoft.com/office/drawing/2014/main" id="{82F09670-4E88-4A58-A43C-7BC379D042F9}"/>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117" name="椭圆 116">
                  <a:extLst>
                    <a:ext uri="{FF2B5EF4-FFF2-40B4-BE49-F238E27FC236}">
                      <a16:creationId xmlns="" xmlns:a16="http://schemas.microsoft.com/office/drawing/2014/main" id="{1671F782-0A5F-4292-B77D-9A82FCAD245E}"/>
                    </a:ext>
                  </a:extLst>
                </p:cNvPr>
                <p:cNvSpPr/>
                <p:nvPr/>
              </p:nvSpPr>
              <p:spPr>
                <a:xfrm>
                  <a:off x="3034140" y="2666319"/>
                  <a:ext cx="45720" cy="45720"/>
                </a:xfrm>
                <a:prstGeom prst="ellipse">
                  <a:avLst/>
                </a:prstGeom>
                <a:solidFill>
                  <a:srgbClr val="00CC66"/>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grpSp>
        <p:nvGrpSpPr>
          <p:cNvPr id="124" name="组合 123">
            <a:extLst>
              <a:ext uri="{FF2B5EF4-FFF2-40B4-BE49-F238E27FC236}">
                <a16:creationId xmlns="" xmlns:a16="http://schemas.microsoft.com/office/drawing/2014/main" id="{1BE85ABC-7758-46F5-9026-07E6200A7351}"/>
              </a:ext>
            </a:extLst>
          </p:cNvPr>
          <p:cNvGrpSpPr/>
          <p:nvPr/>
        </p:nvGrpSpPr>
        <p:grpSpPr>
          <a:xfrm>
            <a:off x="731692" y="2312211"/>
            <a:ext cx="2625963" cy="3118971"/>
            <a:chOff x="860651" y="2724256"/>
            <a:chExt cx="2625963" cy="3118970"/>
          </a:xfrm>
        </p:grpSpPr>
        <p:sp>
          <p:nvSpPr>
            <p:cNvPr id="125" name="TextBox 200">
              <a:extLst>
                <a:ext uri="{FF2B5EF4-FFF2-40B4-BE49-F238E27FC236}">
                  <a16:creationId xmlns="" xmlns:a16="http://schemas.microsoft.com/office/drawing/2014/main" id="{46C65DDE-05D9-4F08-8460-3EC500969745}"/>
                </a:ext>
              </a:extLst>
            </p:cNvPr>
            <p:cNvSpPr txBox="1"/>
            <p:nvPr/>
          </p:nvSpPr>
          <p:spPr>
            <a:xfrm>
              <a:off x="860651" y="2724256"/>
              <a:ext cx="2625963" cy="945259"/>
            </a:xfrm>
            <a:prstGeom prst="rect">
              <a:avLst/>
            </a:prstGeom>
            <a:noFill/>
          </p:spPr>
          <p:txBody>
            <a:bodyPr wrap="square" rtlCol="0">
              <a:spAutoFit/>
            </a:bodyPr>
            <a:lstStyle/>
            <a:p>
              <a:pPr marL="0" marR="0" lvl="0" indent="0" algn="r" defTabSz="1219170" rtl="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a:ea typeface="微软雅黑"/>
                  <a:cs typeface="+mn-cs"/>
                </a:rPr>
                <a:t>牢牢</a:t>
              </a:r>
              <a:r>
                <a:rPr kumimoji="0" lang="zh-CN" altLang="en-US" sz="1400" b="0" i="0" u="none" strike="noStrike" kern="0" cap="none" spc="0" normalizeH="0" baseline="0" noProof="0" dirty="0">
                  <a:ln>
                    <a:noFill/>
                  </a:ln>
                  <a:solidFill>
                    <a:srgbClr val="C7000B"/>
                  </a:solidFill>
                  <a:effectLst/>
                  <a:uLnTx/>
                  <a:uFillTx/>
                  <a:latin typeface="微软雅黑"/>
                  <a:ea typeface="微软雅黑"/>
                  <a:cs typeface="+mn-cs"/>
                </a:rPr>
                <a:t>把握正确的政治方向，坚决维护以习近平同志为核心的中共中央集中统一领导</a:t>
              </a:r>
            </a:p>
          </p:txBody>
        </p:sp>
        <p:sp>
          <p:nvSpPr>
            <p:cNvPr id="128" name="TextBox 203">
              <a:extLst>
                <a:ext uri="{FF2B5EF4-FFF2-40B4-BE49-F238E27FC236}">
                  <a16:creationId xmlns="" xmlns:a16="http://schemas.microsoft.com/office/drawing/2014/main" id="{E2CFDE91-74DC-4A14-AA88-DA635DD65350}"/>
                </a:ext>
              </a:extLst>
            </p:cNvPr>
            <p:cNvSpPr txBox="1"/>
            <p:nvPr/>
          </p:nvSpPr>
          <p:spPr>
            <a:xfrm>
              <a:off x="1247902" y="5150729"/>
              <a:ext cx="2238032" cy="692497"/>
            </a:xfrm>
            <a:prstGeom prst="rect">
              <a:avLst/>
            </a:prstGeom>
            <a:noFill/>
          </p:spPr>
          <p:txBody>
            <a:bodyPr wrap="square" tIns="0" bIns="0" rtlCol="0" anchor="t">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A0810"/>
                  </a:solidFill>
                  <a:effectLst/>
                  <a:uLnTx/>
                  <a:uFillTx/>
                  <a:latin typeface="微软雅黑"/>
                  <a:ea typeface="微软雅黑"/>
                  <a:cs typeface="华文黑体" pitchFamily="2" charset="-122"/>
                </a:rPr>
                <a:t>推进</a:t>
              </a:r>
              <a:r>
                <a:rPr kumimoji="0" lang="zh-CN" altLang="en-US" sz="1400" b="0" i="0" u="none" strike="noStrike" kern="0" cap="none" spc="0" normalizeH="0" baseline="0" noProof="0" dirty="0">
                  <a:ln>
                    <a:noFill/>
                  </a:ln>
                  <a:solidFill>
                    <a:srgbClr val="CA0810"/>
                  </a:solidFill>
                  <a:effectLst/>
                  <a:uLnTx/>
                  <a:uFillTx/>
                  <a:latin typeface="微软雅黑"/>
                  <a:ea typeface="微软雅黑"/>
                  <a:cs typeface="华文黑体" pitchFamily="2" charset="-122"/>
                </a:rPr>
                <a:t>政协协商民主建设，形成协商议政新局面</a:t>
              </a:r>
            </a:p>
          </p:txBody>
        </p:sp>
      </p:grpSp>
      <p:sp>
        <p:nvSpPr>
          <p:cNvPr id="130" name="文本框 129">
            <a:extLst>
              <a:ext uri="{FF2B5EF4-FFF2-40B4-BE49-F238E27FC236}">
                <a16:creationId xmlns="" xmlns:a16="http://schemas.microsoft.com/office/drawing/2014/main" id="{BE594CBC-7610-430F-87CC-F01140326C04}"/>
              </a:ext>
            </a:extLst>
          </p:cNvPr>
          <p:cNvSpPr txBox="1"/>
          <p:nvPr/>
        </p:nvSpPr>
        <p:spPr>
          <a:xfrm>
            <a:off x="0" y="1162556"/>
            <a:ext cx="12192000" cy="553998"/>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★八个方面阐述五年工作情况★</a:t>
            </a:r>
          </a:p>
        </p:txBody>
      </p:sp>
    </p:spTree>
    <p:extLst>
      <p:ext uri="{BB962C8B-B14F-4D97-AF65-F5344CB8AC3E}">
        <p14:creationId xmlns:p14="http://schemas.microsoft.com/office/powerpoint/2010/main" val="414806120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30"/>
                                        </p:tgtEl>
                                        <p:attrNameLst>
                                          <p:attrName>style.visibility</p:attrName>
                                        </p:attrNameLst>
                                      </p:cBhvr>
                                      <p:to>
                                        <p:strVal val="visible"/>
                                      </p:to>
                                    </p:set>
                                    <p:anim calcmode="lin" valueType="num">
                                      <p:cBhvr>
                                        <p:cTn id="7" dur="1000" fill="hold"/>
                                        <p:tgtEl>
                                          <p:spTgt spid="130"/>
                                        </p:tgtEl>
                                        <p:attrNameLst>
                                          <p:attrName>ppt_w</p:attrName>
                                        </p:attrNameLst>
                                      </p:cBhvr>
                                      <p:tavLst>
                                        <p:tav tm="0">
                                          <p:val>
                                            <p:fltVal val="0"/>
                                          </p:val>
                                        </p:tav>
                                        <p:tav tm="100000">
                                          <p:val>
                                            <p:strVal val="#ppt_w"/>
                                          </p:val>
                                        </p:tav>
                                      </p:tavLst>
                                    </p:anim>
                                    <p:anim calcmode="lin" valueType="num">
                                      <p:cBhvr>
                                        <p:cTn id="8" dur="1000" fill="hold"/>
                                        <p:tgtEl>
                                          <p:spTgt spid="130"/>
                                        </p:tgtEl>
                                        <p:attrNameLst>
                                          <p:attrName>ppt_h</p:attrName>
                                        </p:attrNameLst>
                                      </p:cBhvr>
                                      <p:tavLst>
                                        <p:tav tm="0">
                                          <p:val>
                                            <p:fltVal val="0"/>
                                          </p:val>
                                        </p:tav>
                                        <p:tav tm="100000">
                                          <p:val>
                                            <p:strVal val="#ppt_h"/>
                                          </p:val>
                                        </p:tav>
                                      </p:tavLst>
                                    </p:anim>
                                    <p:animEffect transition="in" filter="fade">
                                      <p:cBhvr>
                                        <p:cTn id="9" dur="1000"/>
                                        <p:tgtEl>
                                          <p:spTgt spid="130"/>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74"/>
                                        </p:tgtEl>
                                        <p:attrNameLst>
                                          <p:attrName>style.visibility</p:attrName>
                                        </p:attrNameLst>
                                      </p:cBhvr>
                                      <p:to>
                                        <p:strVal val="visible"/>
                                      </p:to>
                                    </p:set>
                                  </p:childTnLst>
                                </p:cTn>
                              </p:par>
                              <p:par>
                                <p:cTn id="13" presetID="23" presetClass="entr" presetSubtype="16" fill="hold" grpId="0" nodeType="withEffect">
                                  <p:stCondLst>
                                    <p:cond delay="0"/>
                                  </p:stCondLst>
                                  <p:childTnLst>
                                    <p:set>
                                      <p:cBhvr>
                                        <p:cTn id="14" dur="1" fill="hold">
                                          <p:stCondLst>
                                            <p:cond delay="0"/>
                                          </p:stCondLst>
                                        </p:cTn>
                                        <p:tgtEl>
                                          <p:spTgt spid="75"/>
                                        </p:tgtEl>
                                        <p:attrNameLst>
                                          <p:attrName>style.visibility</p:attrName>
                                        </p:attrNameLst>
                                      </p:cBhvr>
                                      <p:to>
                                        <p:strVal val="visible"/>
                                      </p:to>
                                    </p:set>
                                    <p:anim calcmode="lin" valueType="num">
                                      <p:cBhvr>
                                        <p:cTn id="15" dur="500" fill="hold"/>
                                        <p:tgtEl>
                                          <p:spTgt spid="75"/>
                                        </p:tgtEl>
                                        <p:attrNameLst>
                                          <p:attrName>ppt_w</p:attrName>
                                        </p:attrNameLst>
                                      </p:cBhvr>
                                      <p:tavLst>
                                        <p:tav tm="0">
                                          <p:val>
                                            <p:fltVal val="0"/>
                                          </p:val>
                                        </p:tav>
                                        <p:tav tm="100000">
                                          <p:val>
                                            <p:strVal val="#ppt_w"/>
                                          </p:val>
                                        </p:tav>
                                      </p:tavLst>
                                    </p:anim>
                                    <p:anim calcmode="lin" valueType="num">
                                      <p:cBhvr>
                                        <p:cTn id="16" dur="500" fill="hold"/>
                                        <p:tgtEl>
                                          <p:spTgt spid="75"/>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9" presetClass="entr" presetSubtype="10" fill="hold" nodeType="afterEffect">
                                  <p:stCondLst>
                                    <p:cond delay="0"/>
                                  </p:stCondLst>
                                  <p:childTnLst>
                                    <p:set>
                                      <p:cBhvr>
                                        <p:cTn id="19" dur="1" fill="hold">
                                          <p:stCondLst>
                                            <p:cond delay="0"/>
                                          </p:stCondLst>
                                        </p:cTn>
                                        <p:tgtEl>
                                          <p:spTgt spid="79"/>
                                        </p:tgtEl>
                                        <p:attrNameLst>
                                          <p:attrName>style.visibility</p:attrName>
                                        </p:attrNameLst>
                                      </p:cBhvr>
                                      <p:to>
                                        <p:strVal val="visible"/>
                                      </p:to>
                                    </p:set>
                                    <p:anim calcmode="lin" valueType="num">
                                      <p:cBhvr>
                                        <p:cTn id="20" dur="300" fill="hold"/>
                                        <p:tgtEl>
                                          <p:spTgt spid="79"/>
                                        </p:tgtEl>
                                        <p:attrNameLst>
                                          <p:attrName>ppt_w</p:attrName>
                                        </p:attrNameLst>
                                      </p:cBhvr>
                                      <p:tavLst>
                                        <p:tav tm="0" fmla="#ppt_w*sin(2.5*pi*$)">
                                          <p:val>
                                            <p:fltVal val="0"/>
                                          </p:val>
                                        </p:tav>
                                        <p:tav tm="100000">
                                          <p:val>
                                            <p:fltVal val="1"/>
                                          </p:val>
                                        </p:tav>
                                      </p:tavLst>
                                    </p:anim>
                                    <p:anim calcmode="lin" valueType="num">
                                      <p:cBhvr>
                                        <p:cTn id="21" dur="300" fill="hold"/>
                                        <p:tgtEl>
                                          <p:spTgt spid="79"/>
                                        </p:tgtEl>
                                        <p:attrNameLst>
                                          <p:attrName>ppt_h</p:attrName>
                                        </p:attrNameLst>
                                      </p:cBhvr>
                                      <p:tavLst>
                                        <p:tav tm="0">
                                          <p:val>
                                            <p:strVal val="#ppt_h"/>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77"/>
                                        </p:tgtEl>
                                        <p:attrNameLst>
                                          <p:attrName>style.visibility</p:attrName>
                                        </p:attrNameLst>
                                      </p:cBhvr>
                                      <p:to>
                                        <p:strVal val="visible"/>
                                      </p:to>
                                    </p:set>
                                    <p:anim calcmode="lin" valueType="num">
                                      <p:cBhvr>
                                        <p:cTn id="24" dur="500" fill="hold"/>
                                        <p:tgtEl>
                                          <p:spTgt spid="77"/>
                                        </p:tgtEl>
                                        <p:attrNameLst>
                                          <p:attrName>ppt_w</p:attrName>
                                        </p:attrNameLst>
                                      </p:cBhvr>
                                      <p:tavLst>
                                        <p:tav tm="0">
                                          <p:val>
                                            <p:fltVal val="0"/>
                                          </p:val>
                                        </p:tav>
                                        <p:tav tm="100000">
                                          <p:val>
                                            <p:strVal val="#ppt_w"/>
                                          </p:val>
                                        </p:tav>
                                      </p:tavLst>
                                    </p:anim>
                                    <p:anim calcmode="lin" valueType="num">
                                      <p:cBhvr>
                                        <p:cTn id="25" dur="500" fill="hold"/>
                                        <p:tgtEl>
                                          <p:spTgt spid="77"/>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9" presetClass="entr" presetSubtype="10" fill="hold" nodeType="afterEffect">
                                  <p:stCondLst>
                                    <p:cond delay="0"/>
                                  </p:stCondLst>
                                  <p:childTnLst>
                                    <p:set>
                                      <p:cBhvr>
                                        <p:cTn id="28" dur="1" fill="hold">
                                          <p:stCondLst>
                                            <p:cond delay="0"/>
                                          </p:stCondLst>
                                        </p:cTn>
                                        <p:tgtEl>
                                          <p:spTgt spid="83"/>
                                        </p:tgtEl>
                                        <p:attrNameLst>
                                          <p:attrName>style.visibility</p:attrName>
                                        </p:attrNameLst>
                                      </p:cBhvr>
                                      <p:to>
                                        <p:strVal val="visible"/>
                                      </p:to>
                                    </p:set>
                                    <p:anim calcmode="lin" valueType="num">
                                      <p:cBhvr>
                                        <p:cTn id="29" dur="300" fill="hold"/>
                                        <p:tgtEl>
                                          <p:spTgt spid="83"/>
                                        </p:tgtEl>
                                        <p:attrNameLst>
                                          <p:attrName>ppt_w</p:attrName>
                                        </p:attrNameLst>
                                      </p:cBhvr>
                                      <p:tavLst>
                                        <p:tav tm="0" fmla="#ppt_w*sin(2.5*pi*$)">
                                          <p:val>
                                            <p:fltVal val="0"/>
                                          </p:val>
                                        </p:tav>
                                        <p:tav tm="100000">
                                          <p:val>
                                            <p:fltVal val="1"/>
                                          </p:val>
                                        </p:tav>
                                      </p:tavLst>
                                    </p:anim>
                                    <p:anim calcmode="lin" valueType="num">
                                      <p:cBhvr>
                                        <p:cTn id="30" dur="300" fill="hold"/>
                                        <p:tgtEl>
                                          <p:spTgt spid="83"/>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78"/>
                                        </p:tgtEl>
                                        <p:attrNameLst>
                                          <p:attrName>style.visibility</p:attrName>
                                        </p:attrNameLst>
                                      </p:cBhvr>
                                      <p:to>
                                        <p:strVal val="visible"/>
                                      </p:to>
                                    </p:set>
                                    <p:anim calcmode="lin" valueType="num">
                                      <p:cBhvr>
                                        <p:cTn id="33" dur="500" fill="hold"/>
                                        <p:tgtEl>
                                          <p:spTgt spid="78"/>
                                        </p:tgtEl>
                                        <p:attrNameLst>
                                          <p:attrName>ppt_w</p:attrName>
                                        </p:attrNameLst>
                                      </p:cBhvr>
                                      <p:tavLst>
                                        <p:tav tm="0">
                                          <p:val>
                                            <p:fltVal val="0"/>
                                          </p:val>
                                        </p:tav>
                                        <p:tav tm="100000">
                                          <p:val>
                                            <p:strVal val="#ppt_w"/>
                                          </p:val>
                                        </p:tav>
                                      </p:tavLst>
                                    </p:anim>
                                    <p:anim calcmode="lin" valueType="num">
                                      <p:cBhvr>
                                        <p:cTn id="34" dur="500" fill="hold"/>
                                        <p:tgtEl>
                                          <p:spTgt spid="78"/>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19" presetClass="entr" presetSubtype="10" fill="hold" nodeType="afterEffect">
                                  <p:stCondLst>
                                    <p:cond delay="0"/>
                                  </p:stCondLst>
                                  <p:childTnLst>
                                    <p:set>
                                      <p:cBhvr>
                                        <p:cTn id="37" dur="1" fill="hold">
                                          <p:stCondLst>
                                            <p:cond delay="0"/>
                                          </p:stCondLst>
                                        </p:cTn>
                                        <p:tgtEl>
                                          <p:spTgt spid="86"/>
                                        </p:tgtEl>
                                        <p:attrNameLst>
                                          <p:attrName>style.visibility</p:attrName>
                                        </p:attrNameLst>
                                      </p:cBhvr>
                                      <p:to>
                                        <p:strVal val="visible"/>
                                      </p:to>
                                    </p:set>
                                    <p:anim calcmode="lin" valueType="num">
                                      <p:cBhvr>
                                        <p:cTn id="38" dur="300" fill="hold"/>
                                        <p:tgtEl>
                                          <p:spTgt spid="86"/>
                                        </p:tgtEl>
                                        <p:attrNameLst>
                                          <p:attrName>ppt_w</p:attrName>
                                        </p:attrNameLst>
                                      </p:cBhvr>
                                      <p:tavLst>
                                        <p:tav tm="0" fmla="#ppt_w*sin(2.5*pi*$)">
                                          <p:val>
                                            <p:fltVal val="0"/>
                                          </p:val>
                                        </p:tav>
                                        <p:tav tm="100000">
                                          <p:val>
                                            <p:fltVal val="1"/>
                                          </p:val>
                                        </p:tav>
                                      </p:tavLst>
                                    </p:anim>
                                    <p:anim calcmode="lin" valueType="num">
                                      <p:cBhvr>
                                        <p:cTn id="39" dur="300" fill="hold"/>
                                        <p:tgtEl>
                                          <p:spTgt spid="86"/>
                                        </p:tgtEl>
                                        <p:attrNameLst>
                                          <p:attrName>ppt_h</p:attrName>
                                        </p:attrNameLst>
                                      </p:cBhvr>
                                      <p:tavLst>
                                        <p:tav tm="0">
                                          <p:val>
                                            <p:strVal val="#ppt_h"/>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76"/>
                                        </p:tgtEl>
                                        <p:attrNameLst>
                                          <p:attrName>style.visibility</p:attrName>
                                        </p:attrNameLst>
                                      </p:cBhvr>
                                      <p:to>
                                        <p:strVal val="visible"/>
                                      </p:to>
                                    </p:set>
                                    <p:anim calcmode="lin" valueType="num">
                                      <p:cBhvr>
                                        <p:cTn id="42" dur="500" fill="hold"/>
                                        <p:tgtEl>
                                          <p:spTgt spid="76"/>
                                        </p:tgtEl>
                                        <p:attrNameLst>
                                          <p:attrName>ppt_w</p:attrName>
                                        </p:attrNameLst>
                                      </p:cBhvr>
                                      <p:tavLst>
                                        <p:tav tm="0">
                                          <p:val>
                                            <p:fltVal val="0"/>
                                          </p:val>
                                        </p:tav>
                                        <p:tav tm="100000">
                                          <p:val>
                                            <p:strVal val="#ppt_w"/>
                                          </p:val>
                                        </p:tav>
                                      </p:tavLst>
                                    </p:anim>
                                    <p:anim calcmode="lin" valueType="num">
                                      <p:cBhvr>
                                        <p:cTn id="43" dur="500" fill="hold"/>
                                        <p:tgtEl>
                                          <p:spTgt spid="76"/>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19" presetClass="entr" presetSubtype="10" fill="hold" nodeType="afterEffect">
                                  <p:stCondLst>
                                    <p:cond delay="0"/>
                                  </p:stCondLst>
                                  <p:childTnLst>
                                    <p:set>
                                      <p:cBhvr>
                                        <p:cTn id="46" dur="1" fill="hold">
                                          <p:stCondLst>
                                            <p:cond delay="0"/>
                                          </p:stCondLst>
                                        </p:cTn>
                                        <p:tgtEl>
                                          <p:spTgt spid="89"/>
                                        </p:tgtEl>
                                        <p:attrNameLst>
                                          <p:attrName>style.visibility</p:attrName>
                                        </p:attrNameLst>
                                      </p:cBhvr>
                                      <p:to>
                                        <p:strVal val="visible"/>
                                      </p:to>
                                    </p:set>
                                    <p:anim calcmode="lin" valueType="num">
                                      <p:cBhvr>
                                        <p:cTn id="47" dur="300" fill="hold"/>
                                        <p:tgtEl>
                                          <p:spTgt spid="89"/>
                                        </p:tgtEl>
                                        <p:attrNameLst>
                                          <p:attrName>ppt_w</p:attrName>
                                        </p:attrNameLst>
                                      </p:cBhvr>
                                      <p:tavLst>
                                        <p:tav tm="0" fmla="#ppt_w*sin(2.5*pi*$)">
                                          <p:val>
                                            <p:fltVal val="0"/>
                                          </p:val>
                                        </p:tav>
                                        <p:tav tm="100000">
                                          <p:val>
                                            <p:fltVal val="1"/>
                                          </p:val>
                                        </p:tav>
                                      </p:tavLst>
                                    </p:anim>
                                    <p:anim calcmode="lin" valueType="num">
                                      <p:cBhvr>
                                        <p:cTn id="48" dur="300" fill="hold"/>
                                        <p:tgtEl>
                                          <p:spTgt spid="89"/>
                                        </p:tgtEl>
                                        <p:attrNameLst>
                                          <p:attrName>ppt_h</p:attrName>
                                        </p:attrNameLst>
                                      </p:cBhvr>
                                      <p:tavLst>
                                        <p:tav tm="0">
                                          <p:val>
                                            <p:strVal val="#ppt_h"/>
                                          </p:val>
                                        </p:tav>
                                        <p:tav tm="100000">
                                          <p:val>
                                            <p:strVal val="#ppt_h"/>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110"/>
                                        </p:tgtEl>
                                        <p:attrNameLst>
                                          <p:attrName>style.visibility</p:attrName>
                                        </p:attrNameLst>
                                      </p:cBhvr>
                                      <p:to>
                                        <p:strVal val="visible"/>
                                      </p:to>
                                    </p:set>
                                    <p:animEffect transition="in" filter="wipe(right)">
                                      <p:cBhvr>
                                        <p:cTn id="52" dur="500"/>
                                        <p:tgtEl>
                                          <p:spTgt spid="110"/>
                                        </p:tgtEl>
                                      </p:cBhvr>
                                    </p:animEffect>
                                  </p:childTnLst>
                                </p:cTn>
                              </p:par>
                            </p:childTnLst>
                          </p:cTn>
                        </p:par>
                        <p:par>
                          <p:cTn id="53" fill="hold">
                            <p:stCondLst>
                              <p:cond delay="3800"/>
                            </p:stCondLst>
                            <p:childTnLst>
                              <p:par>
                                <p:cTn id="54" presetID="12" presetClass="entr" presetSubtype="8" fill="hold" nodeType="afterEffect">
                                  <p:stCondLst>
                                    <p:cond delay="0"/>
                                  </p:stCondLst>
                                  <p:childTnLst>
                                    <p:set>
                                      <p:cBhvr>
                                        <p:cTn id="55" dur="1" fill="hold">
                                          <p:stCondLst>
                                            <p:cond delay="0"/>
                                          </p:stCondLst>
                                        </p:cTn>
                                        <p:tgtEl>
                                          <p:spTgt spid="124"/>
                                        </p:tgtEl>
                                        <p:attrNameLst>
                                          <p:attrName>style.visibility</p:attrName>
                                        </p:attrNameLst>
                                      </p:cBhvr>
                                      <p:to>
                                        <p:strVal val="visible"/>
                                      </p:to>
                                    </p:set>
                                    <p:anim calcmode="lin" valueType="num">
                                      <p:cBhvr additive="base">
                                        <p:cTn id="56" dur="500"/>
                                        <p:tgtEl>
                                          <p:spTgt spid="124"/>
                                        </p:tgtEl>
                                        <p:attrNameLst>
                                          <p:attrName>ppt_x</p:attrName>
                                        </p:attrNameLst>
                                      </p:cBhvr>
                                      <p:tavLst>
                                        <p:tav tm="0">
                                          <p:val>
                                            <p:strVal val="#ppt_x-#ppt_w*1.125000"/>
                                          </p:val>
                                        </p:tav>
                                        <p:tav tm="100000">
                                          <p:val>
                                            <p:strVal val="#ppt_x"/>
                                          </p:val>
                                        </p:tav>
                                      </p:tavLst>
                                    </p:anim>
                                    <p:animEffect transition="in" filter="wipe(right)">
                                      <p:cBhvr>
                                        <p:cTn id="57" dur="500"/>
                                        <p:tgtEl>
                                          <p:spTgt spid="124"/>
                                        </p:tgtEl>
                                      </p:cBhvr>
                                    </p:animEffect>
                                  </p:childTnLst>
                                </p:cTn>
                              </p:par>
                            </p:childTnLst>
                          </p:cTn>
                        </p:par>
                        <p:par>
                          <p:cTn id="58" fill="hold">
                            <p:stCondLst>
                              <p:cond delay="4300"/>
                            </p:stCondLst>
                            <p:childTnLst>
                              <p:par>
                                <p:cTn id="59" presetID="22" presetClass="entr" presetSubtype="4" fill="hold" nodeType="afterEffect">
                                  <p:stCondLst>
                                    <p:cond delay="0"/>
                                  </p:stCondLst>
                                  <p:childTnLst>
                                    <p:set>
                                      <p:cBhvr>
                                        <p:cTn id="60" dur="1" fill="hold">
                                          <p:stCondLst>
                                            <p:cond delay="0"/>
                                          </p:stCondLst>
                                        </p:cTn>
                                        <p:tgtEl>
                                          <p:spTgt spid="94"/>
                                        </p:tgtEl>
                                        <p:attrNameLst>
                                          <p:attrName>style.visibility</p:attrName>
                                        </p:attrNameLst>
                                      </p:cBhvr>
                                      <p:to>
                                        <p:strVal val="visible"/>
                                      </p:to>
                                    </p:set>
                                    <p:animEffect transition="in" filter="wipe(down)">
                                      <p:cBhvr>
                                        <p:cTn id="61" dur="500"/>
                                        <p:tgtEl>
                                          <p:spTgt spid="94"/>
                                        </p:tgtEl>
                                      </p:cBhvr>
                                    </p:animEffect>
                                  </p:childTnLst>
                                </p:cTn>
                              </p:par>
                            </p:childTnLst>
                          </p:cTn>
                        </p:par>
                        <p:par>
                          <p:cTn id="62" fill="hold">
                            <p:stCondLst>
                              <p:cond delay="4800"/>
                            </p:stCondLst>
                            <p:childTnLst>
                              <p:par>
                                <p:cTn id="63" presetID="22" presetClass="entr" presetSubtype="2" fill="hold" grpId="0" nodeType="afterEffect">
                                  <p:stCondLst>
                                    <p:cond delay="0"/>
                                  </p:stCondLst>
                                  <p:childTnLst>
                                    <p:set>
                                      <p:cBhvr>
                                        <p:cTn id="64" dur="1" fill="hold">
                                          <p:stCondLst>
                                            <p:cond delay="0"/>
                                          </p:stCondLst>
                                        </p:cTn>
                                        <p:tgtEl>
                                          <p:spTgt spid="93"/>
                                        </p:tgtEl>
                                        <p:attrNameLst>
                                          <p:attrName>style.visibility</p:attrName>
                                        </p:attrNameLst>
                                      </p:cBhvr>
                                      <p:to>
                                        <p:strVal val="visible"/>
                                      </p:to>
                                    </p:set>
                                    <p:animEffect transition="in" filter="wipe(right)">
                                      <p:cBhvr>
                                        <p:cTn id="65" dur="500"/>
                                        <p:tgtEl>
                                          <p:spTgt spid="93"/>
                                        </p:tgtEl>
                                      </p:cBhvr>
                                    </p:animEffect>
                                  </p:childTnLst>
                                </p:cTn>
                              </p:par>
                            </p:childTnLst>
                          </p:cTn>
                        </p:par>
                        <p:par>
                          <p:cTn id="66" fill="hold">
                            <p:stCondLst>
                              <p:cond delay="5300"/>
                            </p:stCondLst>
                            <p:childTnLst>
                              <p:par>
                                <p:cTn id="67" presetID="22" presetClass="entr" presetSubtype="4" fill="hold" nodeType="afterEffect">
                                  <p:stCondLst>
                                    <p:cond delay="0"/>
                                  </p:stCondLst>
                                  <p:childTnLst>
                                    <p:set>
                                      <p:cBhvr>
                                        <p:cTn id="68" dur="1" fill="hold">
                                          <p:stCondLst>
                                            <p:cond delay="0"/>
                                          </p:stCondLst>
                                        </p:cTn>
                                        <p:tgtEl>
                                          <p:spTgt spid="101"/>
                                        </p:tgtEl>
                                        <p:attrNameLst>
                                          <p:attrName>style.visibility</p:attrName>
                                        </p:attrNameLst>
                                      </p:cBhvr>
                                      <p:to>
                                        <p:strVal val="visible"/>
                                      </p:to>
                                    </p:set>
                                    <p:animEffect transition="in" filter="wipe(down)">
                                      <p:cBhvr>
                                        <p:cTn id="69" dur="500"/>
                                        <p:tgtEl>
                                          <p:spTgt spid="101"/>
                                        </p:tgtEl>
                                      </p:cBhvr>
                                    </p:animEffect>
                                  </p:childTnLst>
                                </p:cTn>
                              </p:par>
                            </p:childTnLst>
                          </p:cTn>
                        </p:par>
                        <p:par>
                          <p:cTn id="70" fill="hold">
                            <p:stCondLst>
                              <p:cond delay="5800"/>
                            </p:stCondLst>
                            <p:childTnLst>
                              <p:par>
                                <p:cTn id="71" presetID="22" presetClass="entr" presetSubtype="2" fill="hold" grpId="0" nodeType="afterEffect">
                                  <p:stCondLst>
                                    <p:cond delay="0"/>
                                  </p:stCondLst>
                                  <p:childTnLst>
                                    <p:set>
                                      <p:cBhvr>
                                        <p:cTn id="72" dur="1" fill="hold">
                                          <p:stCondLst>
                                            <p:cond delay="0"/>
                                          </p:stCondLst>
                                        </p:cTn>
                                        <p:tgtEl>
                                          <p:spTgt spid="109"/>
                                        </p:tgtEl>
                                        <p:attrNameLst>
                                          <p:attrName>style.visibility</p:attrName>
                                        </p:attrNameLst>
                                      </p:cBhvr>
                                      <p:to>
                                        <p:strVal val="visible"/>
                                      </p:to>
                                    </p:set>
                                    <p:animEffect transition="in" filter="wipe(right)">
                                      <p:cBhvr>
                                        <p:cTn id="73" dur="500"/>
                                        <p:tgtEl>
                                          <p:spTgt spid="10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 grpId="0" bldLvl="0" animBg="1"/>
      <p:bldP spid="75" grpId="0" bldLvl="0" animBg="1"/>
      <p:bldP spid="76" grpId="0" bldLvl="0" animBg="1"/>
      <p:bldP spid="77" grpId="0" bldLvl="0" animBg="1"/>
      <p:bldP spid="78" grpId="0" bldLvl="0" animBg="1"/>
      <p:bldP spid="93" grpId="0"/>
      <p:bldP spid="109" grpId="0"/>
      <p:bldP spid="130"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Oval 7">
            <a:extLst>
              <a:ext uri="{FF2B5EF4-FFF2-40B4-BE49-F238E27FC236}">
                <a16:creationId xmlns="" xmlns:a16="http://schemas.microsoft.com/office/drawing/2014/main" id="{CD55DEE3-A92E-4416-91D3-02414FEB8EA1}"/>
              </a:ext>
            </a:extLst>
          </p:cNvPr>
          <p:cNvSpPr>
            <a:spLocks noChangeArrowheads="1"/>
          </p:cNvSpPr>
          <p:nvPr/>
        </p:nvSpPr>
        <p:spPr bwMode="auto">
          <a:xfrm>
            <a:off x="4135566" y="2005801"/>
            <a:ext cx="3920868" cy="3932136"/>
          </a:xfrm>
          <a:prstGeom prst="ellipse">
            <a:avLst/>
          </a:prstGeom>
          <a:noFill/>
          <a:ln w="12700" cap="flat">
            <a:solidFill>
              <a:srgbClr val="C00000">
                <a:alpha val="76000"/>
              </a:srgbClr>
            </a:solidFill>
            <a:prstDash val="sysDash"/>
            <a:miter lim="800000"/>
          </a:ln>
          <a:extLst>
            <a:ext uri="{909E8E84-426E-40DD-AFC4-6F175D3DCCD1}">
              <a14:hiddenFill xmlns:a14="http://schemas.microsoft.com/office/drawing/2010/main">
                <a:solidFill>
                  <a:srgbClr val="FFFFFF"/>
                </a:solidFill>
              </a14:hiddenFill>
            </a:ext>
          </a:extLst>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black"/>
              </a:solidFill>
              <a:effectLst/>
              <a:uLnTx/>
              <a:uFillTx/>
              <a:latin typeface="微软雅黑"/>
              <a:ea typeface="微软雅黑"/>
              <a:cs typeface="+mn-cs"/>
            </a:endParaRPr>
          </a:p>
        </p:txBody>
      </p:sp>
      <p:sp>
        <p:nvSpPr>
          <p:cNvPr id="6" name="Freeform 34">
            <a:extLst>
              <a:ext uri="{FF2B5EF4-FFF2-40B4-BE49-F238E27FC236}">
                <a16:creationId xmlns="" xmlns:a16="http://schemas.microsoft.com/office/drawing/2014/main" id="{88AE1C59-7B71-43F8-BC55-9ABD21E0FCC7}"/>
              </a:ext>
            </a:extLst>
          </p:cNvPr>
          <p:cNvSpPr/>
          <p:nvPr/>
        </p:nvSpPr>
        <p:spPr bwMode="auto">
          <a:xfrm>
            <a:off x="4615558" y="2494854"/>
            <a:ext cx="1362315" cy="1372639"/>
          </a:xfrm>
          <a:custGeom>
            <a:avLst/>
            <a:gdLst>
              <a:gd name="T0" fmla="*/ 33 w 66"/>
              <a:gd name="T1" fmla="*/ 0 h 66"/>
              <a:gd name="T2" fmla="*/ 66 w 66"/>
              <a:gd name="T3" fmla="*/ 33 h 66"/>
              <a:gd name="T4" fmla="*/ 64 w 66"/>
              <a:gd name="T5" fmla="*/ 46 h 66"/>
              <a:gd name="T6" fmla="*/ 50 w 66"/>
              <a:gd name="T7" fmla="*/ 36 h 66"/>
              <a:gd name="T8" fmla="*/ 50 w 66"/>
              <a:gd name="T9" fmla="*/ 33 h 66"/>
              <a:gd name="T10" fmla="*/ 33 w 66"/>
              <a:gd name="T11" fmla="*/ 16 h 66"/>
              <a:gd name="T12" fmla="*/ 16 w 66"/>
              <a:gd name="T13" fmla="*/ 33 h 66"/>
              <a:gd name="T14" fmla="*/ 33 w 66"/>
              <a:gd name="T15" fmla="*/ 50 h 66"/>
              <a:gd name="T16" fmla="*/ 34 w 66"/>
              <a:gd name="T17" fmla="*/ 50 h 66"/>
              <a:gd name="T18" fmla="*/ 34 w 66"/>
              <a:gd name="T19" fmla="*/ 51 h 66"/>
              <a:gd name="T20" fmla="*/ 42 w 66"/>
              <a:gd name="T21" fmla="*/ 65 h 66"/>
              <a:gd name="T22" fmla="*/ 33 w 66"/>
              <a:gd name="T23" fmla="*/ 66 h 66"/>
              <a:gd name="T24" fmla="*/ 0 w 66"/>
              <a:gd name="T25" fmla="*/ 33 h 66"/>
              <a:gd name="T26" fmla="*/ 33 w 66"/>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6">
                <a:moveTo>
                  <a:pt x="33" y="0"/>
                </a:moveTo>
                <a:cubicBezTo>
                  <a:pt x="51" y="0"/>
                  <a:pt x="66" y="15"/>
                  <a:pt x="66" y="33"/>
                </a:cubicBezTo>
                <a:cubicBezTo>
                  <a:pt x="66" y="38"/>
                  <a:pt x="66" y="42"/>
                  <a:pt x="64" y="46"/>
                </a:cubicBezTo>
                <a:cubicBezTo>
                  <a:pt x="62" y="40"/>
                  <a:pt x="56" y="36"/>
                  <a:pt x="50" y="36"/>
                </a:cubicBezTo>
                <a:cubicBezTo>
                  <a:pt x="50" y="35"/>
                  <a:pt x="50" y="34"/>
                  <a:pt x="50" y="33"/>
                </a:cubicBezTo>
                <a:cubicBezTo>
                  <a:pt x="50" y="24"/>
                  <a:pt x="42" y="16"/>
                  <a:pt x="33" y="16"/>
                </a:cubicBezTo>
                <a:cubicBezTo>
                  <a:pt x="24" y="16"/>
                  <a:pt x="16" y="24"/>
                  <a:pt x="16" y="33"/>
                </a:cubicBezTo>
                <a:cubicBezTo>
                  <a:pt x="16" y="42"/>
                  <a:pt x="24" y="50"/>
                  <a:pt x="33" y="50"/>
                </a:cubicBezTo>
                <a:cubicBezTo>
                  <a:pt x="34" y="50"/>
                  <a:pt x="34" y="50"/>
                  <a:pt x="34" y="50"/>
                </a:cubicBezTo>
                <a:cubicBezTo>
                  <a:pt x="34" y="50"/>
                  <a:pt x="34" y="51"/>
                  <a:pt x="34" y="51"/>
                </a:cubicBezTo>
                <a:cubicBezTo>
                  <a:pt x="34" y="57"/>
                  <a:pt x="37" y="63"/>
                  <a:pt x="42" y="65"/>
                </a:cubicBezTo>
                <a:cubicBezTo>
                  <a:pt x="39" y="66"/>
                  <a:pt x="36" y="66"/>
                  <a:pt x="33" y="66"/>
                </a:cubicBezTo>
                <a:cubicBezTo>
                  <a:pt x="15" y="66"/>
                  <a:pt x="0" y="51"/>
                  <a:pt x="0" y="33"/>
                </a:cubicBezTo>
                <a:cubicBezTo>
                  <a:pt x="0" y="15"/>
                  <a:pt x="15" y="0"/>
                  <a:pt x="33"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7" name="Freeform 35">
            <a:extLst>
              <a:ext uri="{FF2B5EF4-FFF2-40B4-BE49-F238E27FC236}">
                <a16:creationId xmlns="" xmlns:a16="http://schemas.microsoft.com/office/drawing/2014/main" id="{46AB36B3-7286-42A6-9937-49D86693FACD}"/>
              </a:ext>
            </a:extLst>
          </p:cNvPr>
          <p:cNvSpPr/>
          <p:nvPr/>
        </p:nvSpPr>
        <p:spPr bwMode="auto">
          <a:xfrm>
            <a:off x="4609842" y="4054842"/>
            <a:ext cx="1362315" cy="1382956"/>
          </a:xfrm>
          <a:custGeom>
            <a:avLst/>
            <a:gdLst>
              <a:gd name="T0" fmla="*/ 33 w 66"/>
              <a:gd name="T1" fmla="*/ 67 h 67"/>
              <a:gd name="T2" fmla="*/ 66 w 66"/>
              <a:gd name="T3" fmla="*/ 33 h 67"/>
              <a:gd name="T4" fmla="*/ 64 w 66"/>
              <a:gd name="T5" fmla="*/ 20 h 67"/>
              <a:gd name="T6" fmla="*/ 50 w 66"/>
              <a:gd name="T7" fmla="*/ 30 h 67"/>
              <a:gd name="T8" fmla="*/ 50 w 66"/>
              <a:gd name="T9" fmla="*/ 33 h 67"/>
              <a:gd name="T10" fmla="*/ 33 w 66"/>
              <a:gd name="T11" fmla="*/ 50 h 67"/>
              <a:gd name="T12" fmla="*/ 16 w 66"/>
              <a:gd name="T13" fmla="*/ 33 h 67"/>
              <a:gd name="T14" fmla="*/ 33 w 66"/>
              <a:gd name="T15" fmla="*/ 17 h 67"/>
              <a:gd name="T16" fmla="*/ 34 w 66"/>
              <a:gd name="T17" fmla="*/ 17 h 67"/>
              <a:gd name="T18" fmla="*/ 34 w 66"/>
              <a:gd name="T19" fmla="*/ 15 h 67"/>
              <a:gd name="T20" fmla="*/ 42 w 66"/>
              <a:gd name="T21" fmla="*/ 1 h 67"/>
              <a:gd name="T22" fmla="*/ 33 w 66"/>
              <a:gd name="T23" fmla="*/ 0 h 67"/>
              <a:gd name="T24" fmla="*/ 0 w 66"/>
              <a:gd name="T25" fmla="*/ 33 h 67"/>
              <a:gd name="T26" fmla="*/ 33 w 66"/>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6" h="67">
                <a:moveTo>
                  <a:pt x="33" y="67"/>
                </a:moveTo>
                <a:cubicBezTo>
                  <a:pt x="51" y="67"/>
                  <a:pt x="66" y="52"/>
                  <a:pt x="66" y="33"/>
                </a:cubicBezTo>
                <a:cubicBezTo>
                  <a:pt x="66" y="29"/>
                  <a:pt x="66" y="24"/>
                  <a:pt x="64" y="20"/>
                </a:cubicBezTo>
                <a:cubicBezTo>
                  <a:pt x="62" y="26"/>
                  <a:pt x="56" y="30"/>
                  <a:pt x="50" y="30"/>
                </a:cubicBezTo>
                <a:cubicBezTo>
                  <a:pt x="50" y="31"/>
                  <a:pt x="50" y="32"/>
                  <a:pt x="50" y="33"/>
                </a:cubicBezTo>
                <a:cubicBezTo>
                  <a:pt x="50" y="43"/>
                  <a:pt x="42" y="50"/>
                  <a:pt x="33" y="50"/>
                </a:cubicBezTo>
                <a:cubicBezTo>
                  <a:pt x="24" y="50"/>
                  <a:pt x="16" y="43"/>
                  <a:pt x="16" y="33"/>
                </a:cubicBezTo>
                <a:cubicBezTo>
                  <a:pt x="16" y="24"/>
                  <a:pt x="24" y="17"/>
                  <a:pt x="33" y="17"/>
                </a:cubicBezTo>
                <a:cubicBezTo>
                  <a:pt x="34" y="17"/>
                  <a:pt x="34" y="17"/>
                  <a:pt x="34" y="17"/>
                </a:cubicBezTo>
                <a:cubicBezTo>
                  <a:pt x="34" y="16"/>
                  <a:pt x="34" y="16"/>
                  <a:pt x="34" y="15"/>
                </a:cubicBezTo>
                <a:cubicBezTo>
                  <a:pt x="34" y="9"/>
                  <a:pt x="37" y="4"/>
                  <a:pt x="42" y="1"/>
                </a:cubicBezTo>
                <a:cubicBezTo>
                  <a:pt x="39" y="0"/>
                  <a:pt x="36" y="0"/>
                  <a:pt x="33" y="0"/>
                </a:cubicBezTo>
                <a:cubicBezTo>
                  <a:pt x="15" y="0"/>
                  <a:pt x="0" y="15"/>
                  <a:pt x="0" y="33"/>
                </a:cubicBezTo>
                <a:cubicBezTo>
                  <a:pt x="0" y="52"/>
                  <a:pt x="15" y="67"/>
                  <a:pt x="33"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8" name="Freeform 37">
            <a:extLst>
              <a:ext uri="{FF2B5EF4-FFF2-40B4-BE49-F238E27FC236}">
                <a16:creationId xmlns="" xmlns:a16="http://schemas.microsoft.com/office/drawing/2014/main" id="{1C21EA43-8D44-4A5E-AD91-F050111A09D0}"/>
              </a:ext>
            </a:extLst>
          </p:cNvPr>
          <p:cNvSpPr/>
          <p:nvPr/>
        </p:nvSpPr>
        <p:spPr bwMode="auto">
          <a:xfrm>
            <a:off x="6204921" y="2494854"/>
            <a:ext cx="1382956" cy="1372639"/>
          </a:xfrm>
          <a:custGeom>
            <a:avLst/>
            <a:gdLst>
              <a:gd name="T0" fmla="*/ 34 w 67"/>
              <a:gd name="T1" fmla="*/ 0 h 66"/>
              <a:gd name="T2" fmla="*/ 0 w 67"/>
              <a:gd name="T3" fmla="*/ 33 h 66"/>
              <a:gd name="T4" fmla="*/ 3 w 67"/>
              <a:gd name="T5" fmla="*/ 46 h 66"/>
              <a:gd name="T6" fmla="*/ 17 w 67"/>
              <a:gd name="T7" fmla="*/ 36 h 66"/>
              <a:gd name="T8" fmla="*/ 17 w 67"/>
              <a:gd name="T9" fmla="*/ 33 h 66"/>
              <a:gd name="T10" fmla="*/ 34 w 67"/>
              <a:gd name="T11" fmla="*/ 16 h 66"/>
              <a:gd name="T12" fmla="*/ 51 w 67"/>
              <a:gd name="T13" fmla="*/ 33 h 66"/>
              <a:gd name="T14" fmla="*/ 34 w 67"/>
              <a:gd name="T15" fmla="*/ 50 h 66"/>
              <a:gd name="T16" fmla="*/ 33 w 67"/>
              <a:gd name="T17" fmla="*/ 50 h 66"/>
              <a:gd name="T18" fmla="*/ 33 w 67"/>
              <a:gd name="T19" fmla="*/ 51 h 66"/>
              <a:gd name="T20" fmla="*/ 24 w 67"/>
              <a:gd name="T21" fmla="*/ 65 h 66"/>
              <a:gd name="T22" fmla="*/ 34 w 67"/>
              <a:gd name="T23" fmla="*/ 66 h 66"/>
              <a:gd name="T24" fmla="*/ 67 w 67"/>
              <a:gd name="T25" fmla="*/ 33 h 66"/>
              <a:gd name="T26" fmla="*/ 34 w 67"/>
              <a:gd name="T27" fmla="*/ 0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6">
                <a:moveTo>
                  <a:pt x="34" y="0"/>
                </a:moveTo>
                <a:cubicBezTo>
                  <a:pt x="15" y="0"/>
                  <a:pt x="0" y="15"/>
                  <a:pt x="0" y="33"/>
                </a:cubicBezTo>
                <a:cubicBezTo>
                  <a:pt x="0" y="38"/>
                  <a:pt x="1" y="42"/>
                  <a:pt x="3" y="46"/>
                </a:cubicBezTo>
                <a:cubicBezTo>
                  <a:pt x="5" y="40"/>
                  <a:pt x="11" y="36"/>
                  <a:pt x="17" y="36"/>
                </a:cubicBezTo>
                <a:cubicBezTo>
                  <a:pt x="17" y="35"/>
                  <a:pt x="17" y="34"/>
                  <a:pt x="17" y="33"/>
                </a:cubicBezTo>
                <a:cubicBezTo>
                  <a:pt x="17" y="24"/>
                  <a:pt x="24" y="16"/>
                  <a:pt x="34" y="16"/>
                </a:cubicBezTo>
                <a:cubicBezTo>
                  <a:pt x="43" y="16"/>
                  <a:pt x="51" y="24"/>
                  <a:pt x="51" y="33"/>
                </a:cubicBezTo>
                <a:cubicBezTo>
                  <a:pt x="51" y="42"/>
                  <a:pt x="43" y="50"/>
                  <a:pt x="34" y="50"/>
                </a:cubicBezTo>
                <a:cubicBezTo>
                  <a:pt x="33" y="50"/>
                  <a:pt x="33" y="50"/>
                  <a:pt x="33" y="50"/>
                </a:cubicBezTo>
                <a:cubicBezTo>
                  <a:pt x="33" y="50"/>
                  <a:pt x="33" y="51"/>
                  <a:pt x="33" y="51"/>
                </a:cubicBezTo>
                <a:cubicBezTo>
                  <a:pt x="33" y="57"/>
                  <a:pt x="29" y="63"/>
                  <a:pt x="24" y="65"/>
                </a:cubicBezTo>
                <a:cubicBezTo>
                  <a:pt x="27" y="66"/>
                  <a:pt x="30" y="66"/>
                  <a:pt x="34" y="66"/>
                </a:cubicBezTo>
                <a:cubicBezTo>
                  <a:pt x="52" y="66"/>
                  <a:pt x="67" y="51"/>
                  <a:pt x="67" y="33"/>
                </a:cubicBezTo>
                <a:cubicBezTo>
                  <a:pt x="67" y="15"/>
                  <a:pt x="52" y="0"/>
                  <a:pt x="34" y="0"/>
                </a:cubicBezTo>
                <a:close/>
              </a:path>
            </a:pathLst>
          </a:custGeom>
          <a:solidFill>
            <a:srgbClr val="C7000B"/>
          </a:solidFill>
          <a:ln w="4" cap="flat">
            <a:solidFill>
              <a:srgbClr val="C7000B"/>
            </a:solid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9" name="Freeform 39">
            <a:extLst>
              <a:ext uri="{FF2B5EF4-FFF2-40B4-BE49-F238E27FC236}">
                <a16:creationId xmlns="" xmlns:a16="http://schemas.microsoft.com/office/drawing/2014/main" id="{65E70A0E-2566-48F8-BB48-03856AC1676A}"/>
              </a:ext>
            </a:extLst>
          </p:cNvPr>
          <p:cNvSpPr/>
          <p:nvPr/>
        </p:nvSpPr>
        <p:spPr bwMode="auto">
          <a:xfrm>
            <a:off x="6199206" y="4054842"/>
            <a:ext cx="1382956" cy="1382956"/>
          </a:xfrm>
          <a:custGeom>
            <a:avLst/>
            <a:gdLst>
              <a:gd name="T0" fmla="*/ 34 w 67"/>
              <a:gd name="T1" fmla="*/ 67 h 67"/>
              <a:gd name="T2" fmla="*/ 0 w 67"/>
              <a:gd name="T3" fmla="*/ 33 h 67"/>
              <a:gd name="T4" fmla="*/ 3 w 67"/>
              <a:gd name="T5" fmla="*/ 20 h 67"/>
              <a:gd name="T6" fmla="*/ 17 w 67"/>
              <a:gd name="T7" fmla="*/ 30 h 67"/>
              <a:gd name="T8" fmla="*/ 17 w 67"/>
              <a:gd name="T9" fmla="*/ 33 h 67"/>
              <a:gd name="T10" fmla="*/ 34 w 67"/>
              <a:gd name="T11" fmla="*/ 50 h 67"/>
              <a:gd name="T12" fmla="*/ 51 w 67"/>
              <a:gd name="T13" fmla="*/ 33 h 67"/>
              <a:gd name="T14" fmla="*/ 34 w 67"/>
              <a:gd name="T15" fmla="*/ 17 h 67"/>
              <a:gd name="T16" fmla="*/ 33 w 67"/>
              <a:gd name="T17" fmla="*/ 17 h 67"/>
              <a:gd name="T18" fmla="*/ 33 w 67"/>
              <a:gd name="T19" fmla="*/ 15 h 67"/>
              <a:gd name="T20" fmla="*/ 24 w 67"/>
              <a:gd name="T21" fmla="*/ 1 h 67"/>
              <a:gd name="T22" fmla="*/ 34 w 67"/>
              <a:gd name="T23" fmla="*/ 0 h 67"/>
              <a:gd name="T24" fmla="*/ 67 w 67"/>
              <a:gd name="T25" fmla="*/ 33 h 67"/>
              <a:gd name="T26" fmla="*/ 34 w 67"/>
              <a:gd name="T27" fmla="*/ 67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67" h="67">
                <a:moveTo>
                  <a:pt x="34" y="67"/>
                </a:moveTo>
                <a:cubicBezTo>
                  <a:pt x="15" y="67"/>
                  <a:pt x="0" y="52"/>
                  <a:pt x="0" y="33"/>
                </a:cubicBezTo>
                <a:cubicBezTo>
                  <a:pt x="0" y="29"/>
                  <a:pt x="1" y="24"/>
                  <a:pt x="3" y="20"/>
                </a:cubicBezTo>
                <a:cubicBezTo>
                  <a:pt x="5" y="26"/>
                  <a:pt x="11" y="30"/>
                  <a:pt x="17" y="30"/>
                </a:cubicBezTo>
                <a:cubicBezTo>
                  <a:pt x="17" y="31"/>
                  <a:pt x="17" y="32"/>
                  <a:pt x="17" y="33"/>
                </a:cubicBezTo>
                <a:cubicBezTo>
                  <a:pt x="17" y="43"/>
                  <a:pt x="24" y="50"/>
                  <a:pt x="34" y="50"/>
                </a:cubicBezTo>
                <a:cubicBezTo>
                  <a:pt x="43" y="50"/>
                  <a:pt x="51" y="43"/>
                  <a:pt x="51" y="33"/>
                </a:cubicBezTo>
                <a:cubicBezTo>
                  <a:pt x="51" y="24"/>
                  <a:pt x="43" y="17"/>
                  <a:pt x="34" y="17"/>
                </a:cubicBezTo>
                <a:cubicBezTo>
                  <a:pt x="33" y="17"/>
                  <a:pt x="33" y="17"/>
                  <a:pt x="33" y="17"/>
                </a:cubicBezTo>
                <a:cubicBezTo>
                  <a:pt x="33" y="16"/>
                  <a:pt x="33" y="16"/>
                  <a:pt x="33" y="15"/>
                </a:cubicBezTo>
                <a:cubicBezTo>
                  <a:pt x="33" y="9"/>
                  <a:pt x="29" y="4"/>
                  <a:pt x="24" y="1"/>
                </a:cubicBezTo>
                <a:cubicBezTo>
                  <a:pt x="27" y="0"/>
                  <a:pt x="30" y="0"/>
                  <a:pt x="34" y="0"/>
                </a:cubicBezTo>
                <a:cubicBezTo>
                  <a:pt x="52" y="0"/>
                  <a:pt x="67" y="15"/>
                  <a:pt x="67" y="33"/>
                </a:cubicBezTo>
                <a:cubicBezTo>
                  <a:pt x="67" y="52"/>
                  <a:pt x="52" y="67"/>
                  <a:pt x="34" y="67"/>
                </a:cubicBezTo>
                <a:close/>
              </a:path>
            </a:pathLst>
          </a:custGeom>
          <a:solidFill>
            <a:srgbClr val="C7000B"/>
          </a:solidFill>
          <a:ln w="4" cap="flat">
            <a:noFill/>
            <a:prstDash val="solid"/>
            <a:miter lim="800000"/>
          </a:ln>
        </p:spPr>
        <p:txBody>
          <a:bodyPr vert="horz" wrap="square" lIns="91429" tIns="45713" rIns="91429" bIns="45713"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grpSp>
        <p:nvGrpSpPr>
          <p:cNvPr id="10" name="组合 9">
            <a:extLst>
              <a:ext uri="{FF2B5EF4-FFF2-40B4-BE49-F238E27FC236}">
                <a16:creationId xmlns="" xmlns:a16="http://schemas.microsoft.com/office/drawing/2014/main" id="{32462CB3-66D6-48CD-93BF-BBFEAF6A1E22}"/>
              </a:ext>
            </a:extLst>
          </p:cNvPr>
          <p:cNvGrpSpPr/>
          <p:nvPr/>
        </p:nvGrpSpPr>
        <p:grpSpPr>
          <a:xfrm>
            <a:off x="5352919" y="3311769"/>
            <a:ext cx="612339" cy="536671"/>
            <a:chOff x="5481877" y="3723806"/>
            <a:chExt cx="612339" cy="536669"/>
          </a:xfrm>
        </p:grpSpPr>
        <p:sp>
          <p:nvSpPr>
            <p:cNvPr id="11" name="Oval 32">
              <a:extLst>
                <a:ext uri="{FF2B5EF4-FFF2-40B4-BE49-F238E27FC236}">
                  <a16:creationId xmlns="" xmlns:a16="http://schemas.microsoft.com/office/drawing/2014/main" id="{D7E16457-9F6E-4812-9DC1-AEA57A252F0B}"/>
                </a:ext>
              </a:extLst>
            </p:cNvPr>
            <p:cNvSpPr>
              <a:spLocks noChangeArrowheads="1"/>
            </p:cNvSpPr>
            <p:nvPr/>
          </p:nvSpPr>
          <p:spPr bwMode="auto">
            <a:xfrm>
              <a:off x="5481877" y="3723806"/>
              <a:ext cx="536669" cy="536669"/>
            </a:xfrm>
            <a:prstGeom prst="ellipse">
              <a:avLst/>
            </a:prstGeom>
            <a:solidFill>
              <a:sysClr val="window" lastClr="FFFFFF">
                <a:lumMod val="50000"/>
              </a:sysClr>
            </a:solidFill>
            <a:ln w="9525">
              <a:noFill/>
              <a:round/>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dirty="0">
                <a:ln>
                  <a:noFill/>
                </a:ln>
                <a:solidFill>
                  <a:prstClr val="black"/>
                </a:solidFill>
                <a:effectLst/>
                <a:uLnTx/>
                <a:uFillTx/>
                <a:latin typeface="微软雅黑"/>
                <a:ea typeface="微软雅黑"/>
                <a:cs typeface="+mn-cs"/>
              </a:endParaRPr>
            </a:p>
          </p:txBody>
        </p:sp>
        <p:sp>
          <p:nvSpPr>
            <p:cNvPr id="12" name="Oval 33">
              <a:extLst>
                <a:ext uri="{FF2B5EF4-FFF2-40B4-BE49-F238E27FC236}">
                  <a16:creationId xmlns="" xmlns:a16="http://schemas.microsoft.com/office/drawing/2014/main" id="{BC36429D-85D5-490D-8384-366127DBD400}"/>
                </a:ext>
              </a:extLst>
            </p:cNvPr>
            <p:cNvSpPr>
              <a:spLocks noChangeArrowheads="1"/>
            </p:cNvSpPr>
            <p:nvPr/>
          </p:nvSpPr>
          <p:spPr bwMode="auto">
            <a:xfrm>
              <a:off x="5481877"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13" name="TextBox 157">
              <a:extLst>
                <a:ext uri="{FF2B5EF4-FFF2-40B4-BE49-F238E27FC236}">
                  <a16:creationId xmlns="" xmlns:a16="http://schemas.microsoft.com/office/drawing/2014/main" id="{BE7E5A26-D2A0-48D2-B280-B349322F4C20}"/>
                </a:ext>
              </a:extLst>
            </p:cNvPr>
            <p:cNvSpPr txBox="1"/>
            <p:nvPr/>
          </p:nvSpPr>
          <p:spPr>
            <a:xfrm>
              <a:off x="5552410" y="3769593"/>
              <a:ext cx="541806" cy="461663"/>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05</a:t>
              </a:r>
            </a:p>
          </p:txBody>
        </p:sp>
      </p:grpSp>
      <p:grpSp>
        <p:nvGrpSpPr>
          <p:cNvPr id="14" name="组合 13">
            <a:extLst>
              <a:ext uri="{FF2B5EF4-FFF2-40B4-BE49-F238E27FC236}">
                <a16:creationId xmlns="" xmlns:a16="http://schemas.microsoft.com/office/drawing/2014/main" id="{4915D7A3-D833-4E4F-8ABC-A2E6BBCE8434}"/>
              </a:ext>
            </a:extLst>
          </p:cNvPr>
          <p:cNvGrpSpPr/>
          <p:nvPr/>
        </p:nvGrpSpPr>
        <p:grpSpPr>
          <a:xfrm>
            <a:off x="6281771" y="3311772"/>
            <a:ext cx="572816" cy="536671"/>
            <a:chOff x="6410728" y="3723806"/>
            <a:chExt cx="572816" cy="536669"/>
          </a:xfrm>
        </p:grpSpPr>
        <p:sp>
          <p:nvSpPr>
            <p:cNvPr id="15" name="Oval 38">
              <a:extLst>
                <a:ext uri="{FF2B5EF4-FFF2-40B4-BE49-F238E27FC236}">
                  <a16:creationId xmlns="" xmlns:a16="http://schemas.microsoft.com/office/drawing/2014/main" id="{66E08A36-8D8A-4265-9582-0594C2D5D204}"/>
                </a:ext>
              </a:extLst>
            </p:cNvPr>
            <p:cNvSpPr>
              <a:spLocks noChangeArrowheads="1"/>
            </p:cNvSpPr>
            <p:nvPr/>
          </p:nvSpPr>
          <p:spPr bwMode="auto">
            <a:xfrm>
              <a:off x="6410728" y="3723806"/>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16" name="TextBox 160">
              <a:extLst>
                <a:ext uri="{FF2B5EF4-FFF2-40B4-BE49-F238E27FC236}">
                  <a16:creationId xmlns="" xmlns:a16="http://schemas.microsoft.com/office/drawing/2014/main" id="{98EB7E33-241C-426A-AD0D-FBC2C7D0A5A3}"/>
                </a:ext>
              </a:extLst>
            </p:cNvPr>
            <p:cNvSpPr txBox="1"/>
            <p:nvPr/>
          </p:nvSpPr>
          <p:spPr>
            <a:xfrm>
              <a:off x="6446875" y="3792906"/>
              <a:ext cx="536669" cy="461663"/>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06</a:t>
              </a:r>
            </a:p>
          </p:txBody>
        </p:sp>
      </p:grpSp>
      <p:grpSp>
        <p:nvGrpSpPr>
          <p:cNvPr id="17" name="组合 16">
            <a:extLst>
              <a:ext uri="{FF2B5EF4-FFF2-40B4-BE49-F238E27FC236}">
                <a16:creationId xmlns="" xmlns:a16="http://schemas.microsoft.com/office/drawing/2014/main" id="{5EED1F6F-BAEB-4F59-96EA-C6D02A0F3F8D}"/>
              </a:ext>
            </a:extLst>
          </p:cNvPr>
          <p:cNvGrpSpPr/>
          <p:nvPr/>
        </p:nvGrpSpPr>
        <p:grpSpPr>
          <a:xfrm>
            <a:off x="6281771" y="4096126"/>
            <a:ext cx="572038" cy="536669"/>
            <a:chOff x="6410728" y="4508169"/>
            <a:chExt cx="572038" cy="536669"/>
          </a:xfrm>
        </p:grpSpPr>
        <p:sp>
          <p:nvSpPr>
            <p:cNvPr id="18" name="Oval 40">
              <a:extLst>
                <a:ext uri="{FF2B5EF4-FFF2-40B4-BE49-F238E27FC236}">
                  <a16:creationId xmlns="" xmlns:a16="http://schemas.microsoft.com/office/drawing/2014/main" id="{7BC838FC-1955-4D51-8579-BB8F8D11D322}"/>
                </a:ext>
              </a:extLst>
            </p:cNvPr>
            <p:cNvSpPr>
              <a:spLocks noChangeArrowheads="1"/>
            </p:cNvSpPr>
            <p:nvPr/>
          </p:nvSpPr>
          <p:spPr bwMode="auto">
            <a:xfrm>
              <a:off x="6410728"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19" name="TextBox 163">
              <a:extLst>
                <a:ext uri="{FF2B5EF4-FFF2-40B4-BE49-F238E27FC236}">
                  <a16:creationId xmlns="" xmlns:a16="http://schemas.microsoft.com/office/drawing/2014/main" id="{C84F8EF7-A0AB-440C-8A88-FF236410730E}"/>
                </a:ext>
              </a:extLst>
            </p:cNvPr>
            <p:cNvSpPr txBox="1"/>
            <p:nvPr/>
          </p:nvSpPr>
          <p:spPr>
            <a:xfrm>
              <a:off x="6446877" y="4567891"/>
              <a:ext cx="535889" cy="46166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07</a:t>
              </a:r>
            </a:p>
          </p:txBody>
        </p:sp>
      </p:grpSp>
      <p:grpSp>
        <p:nvGrpSpPr>
          <p:cNvPr id="20" name="组合 19">
            <a:extLst>
              <a:ext uri="{FF2B5EF4-FFF2-40B4-BE49-F238E27FC236}">
                <a16:creationId xmlns="" xmlns:a16="http://schemas.microsoft.com/office/drawing/2014/main" id="{0C24F1F0-53DD-44C6-AE43-FA4AC36E2448}"/>
              </a:ext>
            </a:extLst>
          </p:cNvPr>
          <p:cNvGrpSpPr/>
          <p:nvPr/>
        </p:nvGrpSpPr>
        <p:grpSpPr>
          <a:xfrm>
            <a:off x="5352918" y="4096126"/>
            <a:ext cx="559079" cy="536669"/>
            <a:chOff x="5481877" y="4508169"/>
            <a:chExt cx="559078" cy="536669"/>
          </a:xfrm>
        </p:grpSpPr>
        <p:sp>
          <p:nvSpPr>
            <p:cNvPr id="21" name="Oval 36">
              <a:extLst>
                <a:ext uri="{FF2B5EF4-FFF2-40B4-BE49-F238E27FC236}">
                  <a16:creationId xmlns="" xmlns:a16="http://schemas.microsoft.com/office/drawing/2014/main" id="{894B770B-D765-470F-B57B-ADFDAB4699EC}"/>
                </a:ext>
              </a:extLst>
            </p:cNvPr>
            <p:cNvSpPr>
              <a:spLocks noChangeArrowheads="1"/>
            </p:cNvSpPr>
            <p:nvPr/>
          </p:nvSpPr>
          <p:spPr bwMode="auto">
            <a:xfrm>
              <a:off x="5481877" y="4508169"/>
              <a:ext cx="536669" cy="536669"/>
            </a:xfrm>
            <a:prstGeom prst="ellipse">
              <a:avLst/>
            </a:prstGeom>
            <a:solidFill>
              <a:srgbClr val="C7000B"/>
            </a:solidFill>
            <a:ln w="4" cap="flat">
              <a:noFill/>
              <a:prstDash val="solid"/>
              <a:miter lim="800000"/>
            </a:ln>
          </p:spPr>
          <p:txBody>
            <a:bodyPr vert="horz" wrap="square" lIns="91440" tIns="45720" rIns="91440" bIns="45720" numCol="1" anchor="t" anchorCtr="0" compatLnSpc="1"/>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353" b="1" i="0" u="none" strike="noStrike" kern="0" cap="none" spc="0" normalizeH="0" baseline="0" noProof="0">
                <a:ln>
                  <a:noFill/>
                </a:ln>
                <a:solidFill>
                  <a:prstClr val="black"/>
                </a:solidFill>
                <a:effectLst/>
                <a:uLnTx/>
                <a:uFillTx/>
                <a:latin typeface="微软雅黑"/>
                <a:ea typeface="微软雅黑"/>
                <a:cs typeface="+mn-cs"/>
              </a:endParaRPr>
            </a:p>
          </p:txBody>
        </p:sp>
        <p:sp>
          <p:nvSpPr>
            <p:cNvPr id="22" name="TextBox 166">
              <a:extLst>
                <a:ext uri="{FF2B5EF4-FFF2-40B4-BE49-F238E27FC236}">
                  <a16:creationId xmlns="" xmlns:a16="http://schemas.microsoft.com/office/drawing/2014/main" id="{3631596A-48C6-42EE-894D-B6AC5C6F7CB5}"/>
                </a:ext>
              </a:extLst>
            </p:cNvPr>
            <p:cNvSpPr txBox="1"/>
            <p:nvPr/>
          </p:nvSpPr>
          <p:spPr>
            <a:xfrm>
              <a:off x="5516785" y="4579621"/>
              <a:ext cx="524170" cy="461665"/>
            </a:xfrm>
            <a:prstGeom prst="rect">
              <a:avLst/>
            </a:prstGeom>
            <a:noFill/>
          </p:spPr>
          <p:txBody>
            <a:bodyPr wrap="squar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151" normalizeH="0" baseline="0" noProof="0" dirty="0">
                  <a:ln>
                    <a:noFill/>
                  </a:ln>
                  <a:solidFill>
                    <a:prstClr val="white"/>
                  </a:solidFill>
                  <a:effectLst/>
                  <a:uLnTx/>
                  <a:uFillTx/>
                  <a:latin typeface="微软雅黑"/>
                  <a:ea typeface="微软雅黑"/>
                  <a:cs typeface="+mn-cs"/>
                </a:rPr>
                <a:t>08</a:t>
              </a:r>
            </a:p>
          </p:txBody>
        </p:sp>
      </p:grpSp>
      <p:sp>
        <p:nvSpPr>
          <p:cNvPr id="23" name="TextBox 168">
            <a:extLst>
              <a:ext uri="{FF2B5EF4-FFF2-40B4-BE49-F238E27FC236}">
                <a16:creationId xmlns="" xmlns:a16="http://schemas.microsoft.com/office/drawing/2014/main" id="{C29A3076-5312-4159-A534-761CAF3C036C}"/>
              </a:ext>
            </a:extLst>
          </p:cNvPr>
          <p:cNvSpPr txBox="1"/>
          <p:nvPr/>
        </p:nvSpPr>
        <p:spPr>
          <a:xfrm>
            <a:off x="8763600" y="2450153"/>
            <a:ext cx="3063439" cy="665182"/>
          </a:xfrm>
          <a:prstGeom prst="rect">
            <a:avLst/>
          </a:prstGeom>
          <a:noFill/>
        </p:spPr>
        <p:txBody>
          <a:bodyPr wrap="square" rtlCol="0">
            <a:spAutoFit/>
          </a:bodyPr>
          <a:lstStyle>
            <a:defPPr>
              <a:defRPr lang="en-US"/>
            </a:defPPr>
            <a:lvl1pPr lvl="0" algn="r" defTabSz="1219170">
              <a:lnSpc>
                <a:spcPct val="130000"/>
              </a:lnSpc>
              <a:defRPr sz="1600" b="1" kern="0">
                <a:solidFill>
                  <a:srgbClr val="C7000B"/>
                </a:solidFill>
              </a:defRPr>
            </a:lvl1pPr>
          </a:lstStyle>
          <a:p>
            <a:pPr marL="0" marR="0" lvl="0" indent="0" algn="l" defTabSz="1219170" rtl="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a:ea typeface="微软雅黑"/>
                <a:cs typeface="+mn-cs"/>
              </a:rPr>
              <a:t>充分</a:t>
            </a:r>
            <a:r>
              <a:rPr kumimoji="0" lang="zh-CN" altLang="en-US" sz="1400" b="0" i="0" u="none" strike="noStrike" kern="0" cap="none" spc="0" normalizeH="0" baseline="0" noProof="0" dirty="0">
                <a:ln>
                  <a:noFill/>
                </a:ln>
                <a:solidFill>
                  <a:srgbClr val="C7000B"/>
                </a:solidFill>
                <a:effectLst/>
                <a:uLnTx/>
                <a:uFillTx/>
                <a:latin typeface="微软雅黑"/>
                <a:ea typeface="微软雅黑"/>
                <a:cs typeface="+mn-cs"/>
              </a:rPr>
              <a:t>发挥统一战线组织作用，做好凝心聚力工作</a:t>
            </a:r>
          </a:p>
        </p:txBody>
      </p:sp>
      <p:grpSp>
        <p:nvGrpSpPr>
          <p:cNvPr id="24" name="组合 23">
            <a:extLst>
              <a:ext uri="{FF2B5EF4-FFF2-40B4-BE49-F238E27FC236}">
                <a16:creationId xmlns="" xmlns:a16="http://schemas.microsoft.com/office/drawing/2014/main" id="{2F88D4F6-FA52-4057-8916-59C82C3630B2}"/>
              </a:ext>
            </a:extLst>
          </p:cNvPr>
          <p:cNvGrpSpPr/>
          <p:nvPr/>
        </p:nvGrpSpPr>
        <p:grpSpPr>
          <a:xfrm flipH="1">
            <a:off x="7823812" y="2674575"/>
            <a:ext cx="897079" cy="465639"/>
            <a:chOff x="10968080" y="2834540"/>
            <a:chExt cx="1020324" cy="465639"/>
          </a:xfrm>
        </p:grpSpPr>
        <p:grpSp>
          <p:nvGrpSpPr>
            <p:cNvPr id="25" name="组合 24">
              <a:extLst>
                <a:ext uri="{FF2B5EF4-FFF2-40B4-BE49-F238E27FC236}">
                  <a16:creationId xmlns="" xmlns:a16="http://schemas.microsoft.com/office/drawing/2014/main" id="{9736C5E8-FD04-4475-A837-ECC8CB699F6B}"/>
                </a:ext>
              </a:extLst>
            </p:cNvPr>
            <p:cNvGrpSpPr/>
            <p:nvPr/>
          </p:nvGrpSpPr>
          <p:grpSpPr>
            <a:xfrm flipH="1" flipV="1">
              <a:off x="10968082" y="3062876"/>
              <a:ext cx="1020322" cy="129707"/>
              <a:chOff x="3407502" y="4686698"/>
              <a:chExt cx="1055154" cy="60148"/>
            </a:xfrm>
          </p:grpSpPr>
          <p:cxnSp>
            <p:nvCxnSpPr>
              <p:cNvPr id="29" name="直接连接符 28">
                <a:extLst>
                  <a:ext uri="{FF2B5EF4-FFF2-40B4-BE49-F238E27FC236}">
                    <a16:creationId xmlns="" xmlns:a16="http://schemas.microsoft.com/office/drawing/2014/main" id="{D8F65131-D8AE-42C7-8FA0-6B0C70278313}"/>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30" name="直接连接符 29">
                <a:extLst>
                  <a:ext uri="{FF2B5EF4-FFF2-40B4-BE49-F238E27FC236}">
                    <a16:creationId xmlns="" xmlns:a16="http://schemas.microsoft.com/office/drawing/2014/main" id="{ABD67BEA-8F8A-49A5-8022-146D00A3E4CB}"/>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26" name="组合 25">
              <a:extLst>
                <a:ext uri="{FF2B5EF4-FFF2-40B4-BE49-F238E27FC236}">
                  <a16:creationId xmlns="" xmlns:a16="http://schemas.microsoft.com/office/drawing/2014/main" id="{ECEE23DC-7ED1-4317-ABEC-B9461EFBDB09}"/>
                </a:ext>
              </a:extLst>
            </p:cNvPr>
            <p:cNvGrpSpPr/>
            <p:nvPr/>
          </p:nvGrpSpPr>
          <p:grpSpPr>
            <a:xfrm>
              <a:off x="10968080" y="2834540"/>
              <a:ext cx="45720" cy="465639"/>
              <a:chOff x="3034140" y="2463978"/>
              <a:chExt cx="45720" cy="465639"/>
            </a:xfrm>
          </p:grpSpPr>
          <p:cxnSp>
            <p:nvCxnSpPr>
              <p:cNvPr id="27" name="直接连接符 26">
                <a:extLst>
                  <a:ext uri="{FF2B5EF4-FFF2-40B4-BE49-F238E27FC236}">
                    <a16:creationId xmlns="" xmlns:a16="http://schemas.microsoft.com/office/drawing/2014/main" id="{F4027AD9-7AA1-44DD-8CC4-8029F890C582}"/>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28" name="椭圆 27">
                <a:extLst>
                  <a:ext uri="{FF2B5EF4-FFF2-40B4-BE49-F238E27FC236}">
                    <a16:creationId xmlns="" xmlns:a16="http://schemas.microsoft.com/office/drawing/2014/main" id="{CC76A2E8-909A-4731-ABAD-8BCED50302E9}"/>
                  </a:ext>
                </a:extLst>
              </p:cNvPr>
              <p:cNvSpPr/>
              <p:nvPr/>
            </p:nvSpPr>
            <p:spPr>
              <a:xfrm>
                <a:off x="3034140" y="2666319"/>
                <a:ext cx="45720" cy="45720"/>
              </a:xfrm>
              <a:prstGeom prst="ellipse">
                <a:avLst/>
              </a:prstGeom>
              <a:solidFill>
                <a:srgbClr val="70AD47"/>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nvGrpSpPr>
          <p:cNvPr id="31" name="组合 30">
            <a:extLst>
              <a:ext uri="{FF2B5EF4-FFF2-40B4-BE49-F238E27FC236}">
                <a16:creationId xmlns="" xmlns:a16="http://schemas.microsoft.com/office/drawing/2014/main" id="{00046EB5-A182-4CB5-BD38-E890E9CD6C9C}"/>
              </a:ext>
            </a:extLst>
          </p:cNvPr>
          <p:cNvGrpSpPr/>
          <p:nvPr/>
        </p:nvGrpSpPr>
        <p:grpSpPr>
          <a:xfrm flipH="1" flipV="1">
            <a:off x="7770142" y="4972156"/>
            <a:ext cx="897079" cy="465640"/>
            <a:chOff x="10968080" y="2834540"/>
            <a:chExt cx="1020324" cy="465639"/>
          </a:xfrm>
        </p:grpSpPr>
        <p:grpSp>
          <p:nvGrpSpPr>
            <p:cNvPr id="32" name="组合 31">
              <a:extLst>
                <a:ext uri="{FF2B5EF4-FFF2-40B4-BE49-F238E27FC236}">
                  <a16:creationId xmlns="" xmlns:a16="http://schemas.microsoft.com/office/drawing/2014/main" id="{9A554159-EB93-43A1-8DF3-1A7186344BA6}"/>
                </a:ext>
              </a:extLst>
            </p:cNvPr>
            <p:cNvGrpSpPr/>
            <p:nvPr/>
          </p:nvGrpSpPr>
          <p:grpSpPr>
            <a:xfrm flipH="1" flipV="1">
              <a:off x="10968082" y="3062876"/>
              <a:ext cx="1020322" cy="129707"/>
              <a:chOff x="3407502" y="4686698"/>
              <a:chExt cx="1055154" cy="60148"/>
            </a:xfrm>
          </p:grpSpPr>
          <p:cxnSp>
            <p:nvCxnSpPr>
              <p:cNvPr id="36" name="直接连接符 35">
                <a:extLst>
                  <a:ext uri="{FF2B5EF4-FFF2-40B4-BE49-F238E27FC236}">
                    <a16:creationId xmlns="" xmlns:a16="http://schemas.microsoft.com/office/drawing/2014/main" id="{365382B7-4D7E-4FB7-8B0C-95F3A9110177}"/>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37" name="直接连接符 36">
                <a:extLst>
                  <a:ext uri="{FF2B5EF4-FFF2-40B4-BE49-F238E27FC236}">
                    <a16:creationId xmlns="" xmlns:a16="http://schemas.microsoft.com/office/drawing/2014/main" id="{76085078-9521-47A5-B2D7-D719ADC7789A}"/>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33" name="组合 32">
              <a:extLst>
                <a:ext uri="{FF2B5EF4-FFF2-40B4-BE49-F238E27FC236}">
                  <a16:creationId xmlns="" xmlns:a16="http://schemas.microsoft.com/office/drawing/2014/main" id="{178356C2-DA97-4C79-B002-C99F9CFAFB77}"/>
                </a:ext>
              </a:extLst>
            </p:cNvPr>
            <p:cNvGrpSpPr/>
            <p:nvPr/>
          </p:nvGrpSpPr>
          <p:grpSpPr>
            <a:xfrm>
              <a:off x="10968080" y="2834540"/>
              <a:ext cx="45720" cy="465639"/>
              <a:chOff x="3034140" y="2463978"/>
              <a:chExt cx="45720" cy="465639"/>
            </a:xfrm>
          </p:grpSpPr>
          <p:cxnSp>
            <p:nvCxnSpPr>
              <p:cNvPr id="34" name="直接连接符 33">
                <a:extLst>
                  <a:ext uri="{FF2B5EF4-FFF2-40B4-BE49-F238E27FC236}">
                    <a16:creationId xmlns="" xmlns:a16="http://schemas.microsoft.com/office/drawing/2014/main" id="{BCBFED2A-DA1A-4F22-AF13-A85F11E33574}"/>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35" name="椭圆 34">
                <a:extLst>
                  <a:ext uri="{FF2B5EF4-FFF2-40B4-BE49-F238E27FC236}">
                    <a16:creationId xmlns="" xmlns:a16="http://schemas.microsoft.com/office/drawing/2014/main" id="{90C0713D-9C3E-4BB6-870C-72304A0BD153}"/>
                  </a:ext>
                </a:extLst>
              </p:cNvPr>
              <p:cNvSpPr/>
              <p:nvPr/>
            </p:nvSpPr>
            <p:spPr>
              <a:xfrm>
                <a:off x="3034140" y="2666319"/>
                <a:ext cx="45720" cy="45720"/>
              </a:xfrm>
              <a:prstGeom prst="ellipse">
                <a:avLst/>
              </a:prstGeom>
              <a:solidFill>
                <a:srgbClr val="5B9BD5"/>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sp>
        <p:nvSpPr>
          <p:cNvPr id="38" name="TextBox 184">
            <a:extLst>
              <a:ext uri="{FF2B5EF4-FFF2-40B4-BE49-F238E27FC236}">
                <a16:creationId xmlns="" xmlns:a16="http://schemas.microsoft.com/office/drawing/2014/main" id="{D1476B96-BB8F-4B14-B563-E78121D89533}"/>
              </a:ext>
            </a:extLst>
          </p:cNvPr>
          <p:cNvSpPr txBox="1"/>
          <p:nvPr/>
        </p:nvSpPr>
        <p:spPr>
          <a:xfrm>
            <a:off x="8735648" y="4821541"/>
            <a:ext cx="2862792" cy="654410"/>
          </a:xfrm>
          <a:prstGeom prst="rect">
            <a:avLst/>
          </a:prstGeom>
          <a:noFill/>
        </p:spPr>
        <p:txBody>
          <a:bodyPr wrap="square" lIns="91429" tIns="0" rIns="91429" bIns="0" rtlCol="0" anchor="t">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A0810"/>
                </a:solidFill>
                <a:effectLst/>
                <a:uLnTx/>
                <a:uFillTx/>
                <a:latin typeface="微软雅黑"/>
                <a:ea typeface="微软雅黑"/>
                <a:cs typeface="华文黑体" pitchFamily="2" charset="-122"/>
              </a:rPr>
              <a:t>广泛</a:t>
            </a:r>
            <a:r>
              <a:rPr kumimoji="0" lang="zh-CN" altLang="en-US" sz="1400" b="0" i="0" u="none" strike="noStrike" kern="1200" cap="none" spc="0" normalizeH="0" baseline="0" noProof="0" dirty="0">
                <a:ln>
                  <a:noFill/>
                </a:ln>
                <a:solidFill>
                  <a:srgbClr val="CA0810"/>
                </a:solidFill>
                <a:effectLst/>
                <a:uLnTx/>
                <a:uFillTx/>
                <a:latin typeface="微软雅黑"/>
                <a:ea typeface="微软雅黑"/>
                <a:cs typeface="华文黑体" pitchFamily="2" charset="-122"/>
              </a:rPr>
              <a:t>开展对外友好交往，为营造良好外部环境作出积极贡献</a:t>
            </a:r>
          </a:p>
        </p:txBody>
      </p:sp>
      <p:grpSp>
        <p:nvGrpSpPr>
          <p:cNvPr id="39" name="组合 38">
            <a:extLst>
              <a:ext uri="{FF2B5EF4-FFF2-40B4-BE49-F238E27FC236}">
                <a16:creationId xmlns="" xmlns:a16="http://schemas.microsoft.com/office/drawing/2014/main" id="{BDA2DEEB-B904-4CBA-BEF5-C7598058883E}"/>
              </a:ext>
            </a:extLst>
          </p:cNvPr>
          <p:cNvGrpSpPr/>
          <p:nvPr/>
        </p:nvGrpSpPr>
        <p:grpSpPr>
          <a:xfrm>
            <a:off x="3420363" y="2605690"/>
            <a:ext cx="1020325" cy="2832113"/>
            <a:chOff x="3549319" y="3017729"/>
            <a:chExt cx="1020324" cy="2832113"/>
          </a:xfrm>
        </p:grpSpPr>
        <p:grpSp>
          <p:nvGrpSpPr>
            <p:cNvPr id="41" name="组合 40">
              <a:extLst>
                <a:ext uri="{FF2B5EF4-FFF2-40B4-BE49-F238E27FC236}">
                  <a16:creationId xmlns="" xmlns:a16="http://schemas.microsoft.com/office/drawing/2014/main" id="{213E951C-0326-4DFE-A194-6CD35CD51C32}"/>
                </a:ext>
              </a:extLst>
            </p:cNvPr>
            <p:cNvGrpSpPr/>
            <p:nvPr/>
          </p:nvGrpSpPr>
          <p:grpSpPr>
            <a:xfrm flipH="1" flipV="1">
              <a:off x="3549321" y="3246065"/>
              <a:ext cx="1020322" cy="129707"/>
              <a:chOff x="3407502" y="4686698"/>
              <a:chExt cx="1055154" cy="60148"/>
            </a:xfrm>
          </p:grpSpPr>
          <p:cxnSp>
            <p:nvCxnSpPr>
              <p:cNvPr id="53" name="直接连接符 52">
                <a:extLst>
                  <a:ext uri="{FF2B5EF4-FFF2-40B4-BE49-F238E27FC236}">
                    <a16:creationId xmlns="" xmlns:a16="http://schemas.microsoft.com/office/drawing/2014/main" id="{C9CFAAB6-F4D4-4375-AC93-992A229EF2B9}"/>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54" name="直接连接符 53">
                <a:extLst>
                  <a:ext uri="{FF2B5EF4-FFF2-40B4-BE49-F238E27FC236}">
                    <a16:creationId xmlns="" xmlns:a16="http://schemas.microsoft.com/office/drawing/2014/main" id="{28DA64D8-B00C-414F-B1F9-21FA4ED567E6}"/>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43" name="组合 42">
              <a:extLst>
                <a:ext uri="{FF2B5EF4-FFF2-40B4-BE49-F238E27FC236}">
                  <a16:creationId xmlns="" xmlns:a16="http://schemas.microsoft.com/office/drawing/2014/main" id="{4E4D5224-F85D-472A-AB8F-24A449E8877F}"/>
                </a:ext>
              </a:extLst>
            </p:cNvPr>
            <p:cNvGrpSpPr/>
            <p:nvPr/>
          </p:nvGrpSpPr>
          <p:grpSpPr>
            <a:xfrm>
              <a:off x="3549319" y="3017729"/>
              <a:ext cx="45720" cy="465639"/>
              <a:chOff x="3034140" y="2463978"/>
              <a:chExt cx="45720" cy="465639"/>
            </a:xfrm>
          </p:grpSpPr>
          <p:cxnSp>
            <p:nvCxnSpPr>
              <p:cNvPr id="51" name="直接连接符 50">
                <a:extLst>
                  <a:ext uri="{FF2B5EF4-FFF2-40B4-BE49-F238E27FC236}">
                    <a16:creationId xmlns="" xmlns:a16="http://schemas.microsoft.com/office/drawing/2014/main" id="{9B2E8E1B-B756-4776-8C2C-2ADF4997EFDE}"/>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52" name="椭圆 51">
                <a:extLst>
                  <a:ext uri="{FF2B5EF4-FFF2-40B4-BE49-F238E27FC236}">
                    <a16:creationId xmlns="" xmlns:a16="http://schemas.microsoft.com/office/drawing/2014/main" id="{AF3D7EEA-7852-4C31-A6A0-F04699915EFF}"/>
                  </a:ext>
                </a:extLst>
              </p:cNvPr>
              <p:cNvSpPr/>
              <p:nvPr/>
            </p:nvSpPr>
            <p:spPr>
              <a:xfrm>
                <a:off x="3034140" y="2666319"/>
                <a:ext cx="45720" cy="45720"/>
              </a:xfrm>
              <a:prstGeom prst="ellipse">
                <a:avLst/>
              </a:prstGeom>
              <a:solidFill>
                <a:srgbClr val="00A4A0"/>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nvGrpSpPr>
            <p:cNvPr id="44" name="组合 43">
              <a:extLst>
                <a:ext uri="{FF2B5EF4-FFF2-40B4-BE49-F238E27FC236}">
                  <a16:creationId xmlns="" xmlns:a16="http://schemas.microsoft.com/office/drawing/2014/main" id="{20417369-F7F1-467F-870E-D0CDAE34F7FC}"/>
                </a:ext>
              </a:extLst>
            </p:cNvPr>
            <p:cNvGrpSpPr/>
            <p:nvPr/>
          </p:nvGrpSpPr>
          <p:grpSpPr>
            <a:xfrm flipV="1">
              <a:off x="3572178" y="5384202"/>
              <a:ext cx="994721" cy="465640"/>
              <a:chOff x="10968080" y="2834540"/>
              <a:chExt cx="1020324" cy="465639"/>
            </a:xfrm>
          </p:grpSpPr>
          <p:grpSp>
            <p:nvGrpSpPr>
              <p:cNvPr id="45" name="组合 44">
                <a:extLst>
                  <a:ext uri="{FF2B5EF4-FFF2-40B4-BE49-F238E27FC236}">
                    <a16:creationId xmlns="" xmlns:a16="http://schemas.microsoft.com/office/drawing/2014/main" id="{9F4D60CA-166E-4761-A868-0343C9B8B6AD}"/>
                  </a:ext>
                </a:extLst>
              </p:cNvPr>
              <p:cNvGrpSpPr/>
              <p:nvPr/>
            </p:nvGrpSpPr>
            <p:grpSpPr>
              <a:xfrm flipH="1" flipV="1">
                <a:off x="10968082" y="3062876"/>
                <a:ext cx="1020322" cy="129707"/>
                <a:chOff x="3407502" y="4686698"/>
                <a:chExt cx="1055154" cy="60148"/>
              </a:xfrm>
            </p:grpSpPr>
            <p:cxnSp>
              <p:nvCxnSpPr>
                <p:cNvPr id="49" name="直接连接符 48">
                  <a:extLst>
                    <a:ext uri="{FF2B5EF4-FFF2-40B4-BE49-F238E27FC236}">
                      <a16:creationId xmlns="" xmlns:a16="http://schemas.microsoft.com/office/drawing/2014/main" id="{2DF5F434-4B6C-4C7C-9D22-F4AFD9FDEC5F}"/>
                    </a:ext>
                  </a:extLst>
                </p:cNvPr>
                <p:cNvCxnSpPr/>
                <p:nvPr/>
              </p:nvCxnSpPr>
              <p:spPr>
                <a:xfrm>
                  <a:off x="3407502" y="4686698"/>
                  <a:ext cx="140752" cy="60148"/>
                </a:xfrm>
                <a:prstGeom prst="line">
                  <a:avLst/>
                </a:prstGeom>
                <a:noFill/>
                <a:ln w="6350" cap="flat" cmpd="sng" algn="ctr">
                  <a:solidFill>
                    <a:srgbClr val="C00000"/>
                  </a:solidFill>
                  <a:prstDash val="solid"/>
                  <a:miter lim="800000"/>
                </a:ln>
                <a:effectLst/>
              </p:spPr>
            </p:cxnSp>
            <p:cxnSp>
              <p:nvCxnSpPr>
                <p:cNvPr id="50" name="直接连接符 49">
                  <a:extLst>
                    <a:ext uri="{FF2B5EF4-FFF2-40B4-BE49-F238E27FC236}">
                      <a16:creationId xmlns="" xmlns:a16="http://schemas.microsoft.com/office/drawing/2014/main" id="{F894134A-22EA-4378-A0DB-7F26F5A417BC}"/>
                    </a:ext>
                  </a:extLst>
                </p:cNvPr>
                <p:cNvCxnSpPr/>
                <p:nvPr/>
              </p:nvCxnSpPr>
              <p:spPr>
                <a:xfrm>
                  <a:off x="3548256" y="4746846"/>
                  <a:ext cx="914400" cy="0"/>
                </a:xfrm>
                <a:prstGeom prst="line">
                  <a:avLst/>
                </a:prstGeom>
                <a:noFill/>
                <a:ln w="6350" cap="flat" cmpd="sng" algn="ctr">
                  <a:solidFill>
                    <a:srgbClr val="C00000"/>
                  </a:solidFill>
                  <a:prstDash val="solid"/>
                  <a:miter lim="800000"/>
                </a:ln>
                <a:effectLst/>
              </p:spPr>
            </p:cxnSp>
          </p:grpSp>
          <p:grpSp>
            <p:nvGrpSpPr>
              <p:cNvPr id="46" name="组合 45">
                <a:extLst>
                  <a:ext uri="{FF2B5EF4-FFF2-40B4-BE49-F238E27FC236}">
                    <a16:creationId xmlns="" xmlns:a16="http://schemas.microsoft.com/office/drawing/2014/main" id="{759D8A8B-4DC3-47A4-9437-0415BC70D8EF}"/>
                  </a:ext>
                </a:extLst>
              </p:cNvPr>
              <p:cNvGrpSpPr/>
              <p:nvPr/>
            </p:nvGrpSpPr>
            <p:grpSpPr>
              <a:xfrm>
                <a:off x="10968080" y="2834540"/>
                <a:ext cx="45720" cy="465639"/>
                <a:chOff x="3034140" y="2463978"/>
                <a:chExt cx="45720" cy="465639"/>
              </a:xfrm>
            </p:grpSpPr>
            <p:cxnSp>
              <p:nvCxnSpPr>
                <p:cNvPr id="47" name="直接连接符 46">
                  <a:extLst>
                    <a:ext uri="{FF2B5EF4-FFF2-40B4-BE49-F238E27FC236}">
                      <a16:creationId xmlns="" xmlns:a16="http://schemas.microsoft.com/office/drawing/2014/main" id="{42113E1D-690F-42C9-80D3-757A15E44468}"/>
                    </a:ext>
                  </a:extLst>
                </p:cNvPr>
                <p:cNvCxnSpPr/>
                <p:nvPr/>
              </p:nvCxnSpPr>
              <p:spPr>
                <a:xfrm>
                  <a:off x="3058867" y="2463978"/>
                  <a:ext cx="0" cy="465639"/>
                </a:xfrm>
                <a:prstGeom prst="line">
                  <a:avLst/>
                </a:prstGeom>
                <a:noFill/>
                <a:ln w="6350" cap="flat" cmpd="sng" algn="ctr">
                  <a:solidFill>
                    <a:srgbClr val="C00000"/>
                  </a:solidFill>
                  <a:prstDash val="solid"/>
                  <a:miter lim="800000"/>
                </a:ln>
                <a:effectLst/>
              </p:spPr>
            </p:cxnSp>
            <p:sp>
              <p:nvSpPr>
                <p:cNvPr id="48" name="椭圆 47">
                  <a:extLst>
                    <a:ext uri="{FF2B5EF4-FFF2-40B4-BE49-F238E27FC236}">
                      <a16:creationId xmlns="" xmlns:a16="http://schemas.microsoft.com/office/drawing/2014/main" id="{22A3B0BA-BEB2-45F5-9D0F-A6C00E8766F0}"/>
                    </a:ext>
                  </a:extLst>
                </p:cNvPr>
                <p:cNvSpPr/>
                <p:nvPr/>
              </p:nvSpPr>
              <p:spPr>
                <a:xfrm>
                  <a:off x="3034140" y="2666319"/>
                  <a:ext cx="45720" cy="45720"/>
                </a:xfrm>
                <a:prstGeom prst="ellipse">
                  <a:avLst/>
                </a:prstGeom>
                <a:solidFill>
                  <a:srgbClr val="00CC66"/>
                </a:solidFill>
                <a:ln w="12700" cap="flat" cmpd="sng" algn="ctr">
                  <a:solidFill>
                    <a:srgbClr val="C00000"/>
                  </a:solidFill>
                  <a:prstDash val="solid"/>
                  <a:miter lim="800000"/>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1353" b="0" i="0" u="none" strike="noStrike" kern="0" cap="none" spc="0" normalizeH="0" baseline="0" noProof="0">
                    <a:ln>
                      <a:noFill/>
                    </a:ln>
                    <a:solidFill>
                      <a:prstClr val="white"/>
                    </a:solidFill>
                    <a:effectLst/>
                    <a:uLnTx/>
                    <a:uFillTx/>
                    <a:latin typeface="Calibri"/>
                    <a:ea typeface="宋体" panose="02010600030101010101" pitchFamily="2" charset="-122"/>
                    <a:cs typeface="+mn-cs"/>
                  </a:endParaRPr>
                </a:p>
              </p:txBody>
            </p:sp>
          </p:grpSp>
        </p:grpSp>
      </p:grpSp>
      <p:grpSp>
        <p:nvGrpSpPr>
          <p:cNvPr id="55" name="组合 54">
            <a:extLst>
              <a:ext uri="{FF2B5EF4-FFF2-40B4-BE49-F238E27FC236}">
                <a16:creationId xmlns="" xmlns:a16="http://schemas.microsoft.com/office/drawing/2014/main" id="{5A6AC255-CCC2-47B8-830D-20149B23EF13}"/>
              </a:ext>
            </a:extLst>
          </p:cNvPr>
          <p:cNvGrpSpPr/>
          <p:nvPr/>
        </p:nvGrpSpPr>
        <p:grpSpPr>
          <a:xfrm>
            <a:off x="731692" y="2312211"/>
            <a:ext cx="2625963" cy="3404049"/>
            <a:chOff x="860651" y="2724256"/>
            <a:chExt cx="2625963" cy="3404048"/>
          </a:xfrm>
        </p:grpSpPr>
        <p:sp>
          <p:nvSpPr>
            <p:cNvPr id="56" name="TextBox 200">
              <a:extLst>
                <a:ext uri="{FF2B5EF4-FFF2-40B4-BE49-F238E27FC236}">
                  <a16:creationId xmlns="" xmlns:a16="http://schemas.microsoft.com/office/drawing/2014/main" id="{63A43E19-645A-4C86-9907-09AF53CCA752}"/>
                </a:ext>
              </a:extLst>
            </p:cNvPr>
            <p:cNvSpPr txBox="1"/>
            <p:nvPr/>
          </p:nvSpPr>
          <p:spPr>
            <a:xfrm>
              <a:off x="860651" y="2724256"/>
              <a:ext cx="2625963" cy="945259"/>
            </a:xfrm>
            <a:prstGeom prst="rect">
              <a:avLst/>
            </a:prstGeom>
            <a:noFill/>
          </p:spPr>
          <p:txBody>
            <a:bodyPr wrap="square" rtlCol="0">
              <a:spAutoFit/>
            </a:bodyPr>
            <a:lstStyle/>
            <a:p>
              <a:pPr marL="0" marR="0" lvl="0" indent="0" algn="r" defTabSz="1219170" rtl="0" eaLnBrk="1" fontAlgn="auto" latinLnBrk="0" hangingPunct="1">
                <a:lnSpc>
                  <a:spcPct val="13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a:ea typeface="微软雅黑"/>
                  <a:cs typeface="+mn-cs"/>
                </a:rPr>
                <a:t>加强</a:t>
              </a:r>
              <a:r>
                <a:rPr kumimoji="0" lang="zh-CN" altLang="en-US" sz="1400" b="0" i="0" u="none" strike="noStrike" kern="0" cap="none" spc="0" normalizeH="0" baseline="0" noProof="0" dirty="0">
                  <a:ln>
                    <a:noFill/>
                  </a:ln>
                  <a:solidFill>
                    <a:srgbClr val="C7000B"/>
                  </a:solidFill>
                  <a:effectLst/>
                  <a:uLnTx/>
                  <a:uFillTx/>
                  <a:latin typeface="微软雅黑"/>
                  <a:ea typeface="微软雅黑"/>
                  <a:cs typeface="+mn-cs"/>
                </a:rPr>
                <a:t>改进民主监督工作，推动党和国家重大方针政策和重要决策部署贯彻落实</a:t>
              </a:r>
            </a:p>
          </p:txBody>
        </p:sp>
        <p:sp>
          <p:nvSpPr>
            <p:cNvPr id="57" name="TextBox 203">
              <a:extLst>
                <a:ext uri="{FF2B5EF4-FFF2-40B4-BE49-F238E27FC236}">
                  <a16:creationId xmlns="" xmlns:a16="http://schemas.microsoft.com/office/drawing/2014/main" id="{60C829BF-42E0-4940-B9BD-13A5003DF802}"/>
                </a:ext>
              </a:extLst>
            </p:cNvPr>
            <p:cNvSpPr txBox="1"/>
            <p:nvPr/>
          </p:nvSpPr>
          <p:spPr>
            <a:xfrm>
              <a:off x="1247902" y="5150729"/>
              <a:ext cx="2238032" cy="977575"/>
            </a:xfrm>
            <a:prstGeom prst="rect">
              <a:avLst/>
            </a:prstGeom>
            <a:noFill/>
          </p:spPr>
          <p:txBody>
            <a:bodyPr wrap="square" tIns="0" bIns="0" rtlCol="0" anchor="t">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A0810"/>
                  </a:solidFill>
                  <a:effectLst/>
                  <a:uLnTx/>
                  <a:uFillTx/>
                  <a:latin typeface="微软雅黑"/>
                  <a:ea typeface="微软雅黑"/>
                  <a:cs typeface="华文黑体" pitchFamily="2" charset="-122"/>
                </a:rPr>
                <a:t>大力</a:t>
              </a:r>
              <a:r>
                <a:rPr kumimoji="0" lang="zh-CN" altLang="en-US" sz="1400" b="0" i="0" u="none" strike="noStrike" kern="0" cap="none" spc="0" normalizeH="0" baseline="0" noProof="0" dirty="0">
                  <a:ln>
                    <a:noFill/>
                  </a:ln>
                  <a:solidFill>
                    <a:srgbClr val="CA0810"/>
                  </a:solidFill>
                  <a:effectLst/>
                  <a:uLnTx/>
                  <a:uFillTx/>
                  <a:latin typeface="微软雅黑"/>
                  <a:ea typeface="微软雅黑"/>
                  <a:cs typeface="华文黑体" pitchFamily="2" charset="-122"/>
                </a:rPr>
                <a:t>加强自身建设，提高政协履职能力和水平</a:t>
              </a:r>
            </a:p>
            <a:p>
              <a:pPr marL="0" marR="0" lvl="0" indent="0" algn="l" defTabSz="1219170" rtl="0" eaLnBrk="1" fontAlgn="auto" latinLnBrk="0" hangingPunct="1">
                <a:lnSpc>
                  <a:spcPct val="150000"/>
                </a:lnSpc>
                <a:spcBef>
                  <a:spcPts val="0"/>
                </a:spcBef>
                <a:spcAft>
                  <a:spcPts val="0"/>
                </a:spcAft>
                <a:buClrTx/>
                <a:buSzTx/>
                <a:buFontTx/>
                <a:buNone/>
                <a:tabLst/>
                <a:defRPr/>
              </a:pPr>
              <a:endParaRPr kumimoji="0" lang="zh-CN" altLang="en-US" sz="1400" b="0" i="0" u="none" strike="noStrike" kern="0" cap="none" spc="0" normalizeH="0" baseline="0" noProof="0" dirty="0">
                <a:ln>
                  <a:noFill/>
                </a:ln>
                <a:solidFill>
                  <a:srgbClr val="CA0810"/>
                </a:solidFill>
                <a:effectLst/>
                <a:uLnTx/>
                <a:uFillTx/>
                <a:latin typeface="微软雅黑"/>
                <a:ea typeface="微软雅黑"/>
                <a:cs typeface="华文黑体" pitchFamily="2" charset="-122"/>
              </a:endParaRPr>
            </a:p>
          </p:txBody>
        </p:sp>
      </p:grpSp>
      <p:sp>
        <p:nvSpPr>
          <p:cNvPr id="58" name="文本框 57">
            <a:extLst>
              <a:ext uri="{FF2B5EF4-FFF2-40B4-BE49-F238E27FC236}">
                <a16:creationId xmlns="" xmlns:a16="http://schemas.microsoft.com/office/drawing/2014/main" id="{91C6B203-23B5-493A-89F8-3C168C0070B3}"/>
              </a:ext>
            </a:extLst>
          </p:cNvPr>
          <p:cNvSpPr txBox="1"/>
          <p:nvPr/>
        </p:nvSpPr>
        <p:spPr>
          <a:xfrm>
            <a:off x="0" y="1258074"/>
            <a:ext cx="12192000" cy="553998"/>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★八个方面阐述五年工作情况★</a:t>
            </a:r>
          </a:p>
        </p:txBody>
      </p:sp>
    </p:spTree>
    <p:extLst>
      <p:ext uri="{BB962C8B-B14F-4D97-AF65-F5344CB8AC3E}">
        <p14:creationId xmlns:p14="http://schemas.microsoft.com/office/powerpoint/2010/main" val="259482413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p:cTn id="7" dur="1000" fill="hold"/>
                                        <p:tgtEl>
                                          <p:spTgt spid="58"/>
                                        </p:tgtEl>
                                        <p:attrNameLst>
                                          <p:attrName>ppt_w</p:attrName>
                                        </p:attrNameLst>
                                      </p:cBhvr>
                                      <p:tavLst>
                                        <p:tav tm="0">
                                          <p:val>
                                            <p:fltVal val="0"/>
                                          </p:val>
                                        </p:tav>
                                        <p:tav tm="100000">
                                          <p:val>
                                            <p:strVal val="#ppt_w"/>
                                          </p:val>
                                        </p:tav>
                                      </p:tavLst>
                                    </p:anim>
                                    <p:anim calcmode="lin" valueType="num">
                                      <p:cBhvr>
                                        <p:cTn id="8" dur="1000" fill="hold"/>
                                        <p:tgtEl>
                                          <p:spTgt spid="58"/>
                                        </p:tgtEl>
                                        <p:attrNameLst>
                                          <p:attrName>ppt_h</p:attrName>
                                        </p:attrNameLst>
                                      </p:cBhvr>
                                      <p:tavLst>
                                        <p:tav tm="0">
                                          <p:val>
                                            <p:fltVal val="0"/>
                                          </p:val>
                                        </p:tav>
                                        <p:tav tm="100000">
                                          <p:val>
                                            <p:strVal val="#ppt_h"/>
                                          </p:val>
                                        </p:tav>
                                      </p:tavLst>
                                    </p:anim>
                                    <p:animEffect transition="in" filter="fade">
                                      <p:cBhvr>
                                        <p:cTn id="9" dur="1000"/>
                                        <p:tgtEl>
                                          <p:spTgt spid="58"/>
                                        </p:tgtEl>
                                      </p:cBhvr>
                                    </p:animEffect>
                                  </p:childTnLst>
                                </p:cTn>
                              </p:par>
                            </p:childTnLst>
                          </p:cTn>
                        </p:par>
                        <p:par>
                          <p:cTn id="10" fill="hold">
                            <p:stCondLst>
                              <p:cond delay="1000"/>
                            </p:stCondLst>
                            <p:childTnLst>
                              <p:par>
                                <p:cTn id="11" presetID="1" presetClass="entr" presetSubtype="0" fill="hold" grpId="0" nodeType="afterEffect">
                                  <p:stCondLst>
                                    <p:cond delay="0"/>
                                  </p:stCondLst>
                                  <p:childTnLst>
                                    <p:set>
                                      <p:cBhvr>
                                        <p:cTn id="12" dur="1" fill="hold">
                                          <p:stCondLst>
                                            <p:cond delay="0"/>
                                          </p:stCondLst>
                                        </p:cTn>
                                        <p:tgtEl>
                                          <p:spTgt spid="5"/>
                                        </p:tgtEl>
                                        <p:attrNameLst>
                                          <p:attrName>style.visibility</p:attrName>
                                        </p:attrNameLst>
                                      </p:cBhvr>
                                      <p:to>
                                        <p:strVal val="visible"/>
                                      </p:to>
                                    </p:set>
                                  </p:childTnLst>
                                </p:cTn>
                              </p:par>
                              <p:par>
                                <p:cTn id="13" presetID="23" presetClass="entr" presetSubtype="16"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fltVal val="0"/>
                                          </p:val>
                                        </p:tav>
                                        <p:tav tm="100000">
                                          <p:val>
                                            <p:strVal val="#ppt_h"/>
                                          </p:val>
                                        </p:tav>
                                      </p:tavLst>
                                    </p:anim>
                                  </p:childTnLst>
                                </p:cTn>
                              </p:par>
                            </p:childTnLst>
                          </p:cTn>
                        </p:par>
                        <p:par>
                          <p:cTn id="17" fill="hold">
                            <p:stCondLst>
                              <p:cond delay="1500"/>
                            </p:stCondLst>
                            <p:childTnLst>
                              <p:par>
                                <p:cTn id="18" presetID="19" presetClass="entr" presetSubtype="10" fill="hold" nodeType="afterEffect">
                                  <p:stCondLst>
                                    <p:cond delay="0"/>
                                  </p:stCondLst>
                                  <p:childTnLst>
                                    <p:set>
                                      <p:cBhvr>
                                        <p:cTn id="19" dur="1" fill="hold">
                                          <p:stCondLst>
                                            <p:cond delay="0"/>
                                          </p:stCondLst>
                                        </p:cTn>
                                        <p:tgtEl>
                                          <p:spTgt spid="10"/>
                                        </p:tgtEl>
                                        <p:attrNameLst>
                                          <p:attrName>style.visibility</p:attrName>
                                        </p:attrNameLst>
                                      </p:cBhvr>
                                      <p:to>
                                        <p:strVal val="visible"/>
                                      </p:to>
                                    </p:set>
                                    <p:anim calcmode="lin" valueType="num">
                                      <p:cBhvr>
                                        <p:cTn id="20" dur="300" fill="hold"/>
                                        <p:tgtEl>
                                          <p:spTgt spid="10"/>
                                        </p:tgtEl>
                                        <p:attrNameLst>
                                          <p:attrName>ppt_w</p:attrName>
                                        </p:attrNameLst>
                                      </p:cBhvr>
                                      <p:tavLst>
                                        <p:tav tm="0" fmla="#ppt_w*sin(2.5*pi*$)">
                                          <p:val>
                                            <p:fltVal val="0"/>
                                          </p:val>
                                        </p:tav>
                                        <p:tav tm="100000">
                                          <p:val>
                                            <p:fltVal val="1"/>
                                          </p:val>
                                        </p:tav>
                                      </p:tavLst>
                                    </p:anim>
                                    <p:anim calcmode="lin" valueType="num">
                                      <p:cBhvr>
                                        <p:cTn id="21" dur="300" fill="hold"/>
                                        <p:tgtEl>
                                          <p:spTgt spid="10"/>
                                        </p:tgtEl>
                                        <p:attrNameLst>
                                          <p:attrName>ppt_h</p:attrName>
                                        </p:attrNameLst>
                                      </p:cBhvr>
                                      <p:tavLst>
                                        <p:tav tm="0">
                                          <p:val>
                                            <p:strVal val="#ppt_h"/>
                                          </p:val>
                                        </p:tav>
                                        <p:tav tm="100000">
                                          <p:val>
                                            <p:strVal val="#ppt_h"/>
                                          </p:val>
                                        </p:tav>
                                      </p:tavLst>
                                    </p:anim>
                                  </p:childTnLst>
                                </p:cTn>
                              </p:par>
                              <p:par>
                                <p:cTn id="22" presetID="23" presetClass="entr" presetSubtype="16" fill="hold" grpId="0" nodeType="withEffect">
                                  <p:stCondLst>
                                    <p:cond delay="0"/>
                                  </p:stCondLst>
                                  <p:childTnLst>
                                    <p:set>
                                      <p:cBhvr>
                                        <p:cTn id="23" dur="1" fill="hold">
                                          <p:stCondLst>
                                            <p:cond delay="0"/>
                                          </p:stCondLst>
                                        </p:cTn>
                                        <p:tgtEl>
                                          <p:spTgt spid="8"/>
                                        </p:tgtEl>
                                        <p:attrNameLst>
                                          <p:attrName>style.visibility</p:attrName>
                                        </p:attrNameLst>
                                      </p:cBhvr>
                                      <p:to>
                                        <p:strVal val="visible"/>
                                      </p:to>
                                    </p:set>
                                    <p:anim calcmode="lin" valueType="num">
                                      <p:cBhvr>
                                        <p:cTn id="24" dur="500" fill="hold"/>
                                        <p:tgtEl>
                                          <p:spTgt spid="8"/>
                                        </p:tgtEl>
                                        <p:attrNameLst>
                                          <p:attrName>ppt_w</p:attrName>
                                        </p:attrNameLst>
                                      </p:cBhvr>
                                      <p:tavLst>
                                        <p:tav tm="0">
                                          <p:val>
                                            <p:fltVal val="0"/>
                                          </p:val>
                                        </p:tav>
                                        <p:tav tm="100000">
                                          <p:val>
                                            <p:strVal val="#ppt_w"/>
                                          </p:val>
                                        </p:tav>
                                      </p:tavLst>
                                    </p:anim>
                                    <p:anim calcmode="lin" valueType="num">
                                      <p:cBhvr>
                                        <p:cTn id="25" dur="500" fill="hold"/>
                                        <p:tgtEl>
                                          <p:spTgt spid="8"/>
                                        </p:tgtEl>
                                        <p:attrNameLst>
                                          <p:attrName>ppt_h</p:attrName>
                                        </p:attrNameLst>
                                      </p:cBhvr>
                                      <p:tavLst>
                                        <p:tav tm="0">
                                          <p:val>
                                            <p:fltVal val="0"/>
                                          </p:val>
                                        </p:tav>
                                        <p:tav tm="100000">
                                          <p:val>
                                            <p:strVal val="#ppt_h"/>
                                          </p:val>
                                        </p:tav>
                                      </p:tavLst>
                                    </p:anim>
                                  </p:childTnLst>
                                </p:cTn>
                              </p:par>
                            </p:childTnLst>
                          </p:cTn>
                        </p:par>
                        <p:par>
                          <p:cTn id="26" fill="hold">
                            <p:stCondLst>
                              <p:cond delay="2000"/>
                            </p:stCondLst>
                            <p:childTnLst>
                              <p:par>
                                <p:cTn id="27" presetID="19" presetClass="entr" presetSubtype="10" fill="hold" nodeType="afterEffect">
                                  <p:stCondLst>
                                    <p:cond delay="0"/>
                                  </p:stCondLst>
                                  <p:childTnLst>
                                    <p:set>
                                      <p:cBhvr>
                                        <p:cTn id="28" dur="1" fill="hold">
                                          <p:stCondLst>
                                            <p:cond delay="0"/>
                                          </p:stCondLst>
                                        </p:cTn>
                                        <p:tgtEl>
                                          <p:spTgt spid="14"/>
                                        </p:tgtEl>
                                        <p:attrNameLst>
                                          <p:attrName>style.visibility</p:attrName>
                                        </p:attrNameLst>
                                      </p:cBhvr>
                                      <p:to>
                                        <p:strVal val="visible"/>
                                      </p:to>
                                    </p:set>
                                    <p:anim calcmode="lin" valueType="num">
                                      <p:cBhvr>
                                        <p:cTn id="29" dur="300" fill="hold"/>
                                        <p:tgtEl>
                                          <p:spTgt spid="14"/>
                                        </p:tgtEl>
                                        <p:attrNameLst>
                                          <p:attrName>ppt_w</p:attrName>
                                        </p:attrNameLst>
                                      </p:cBhvr>
                                      <p:tavLst>
                                        <p:tav tm="0" fmla="#ppt_w*sin(2.5*pi*$)">
                                          <p:val>
                                            <p:fltVal val="0"/>
                                          </p:val>
                                        </p:tav>
                                        <p:tav tm="100000">
                                          <p:val>
                                            <p:fltVal val="1"/>
                                          </p:val>
                                        </p:tav>
                                      </p:tavLst>
                                    </p:anim>
                                    <p:anim calcmode="lin" valueType="num">
                                      <p:cBhvr>
                                        <p:cTn id="30" dur="300" fill="hold"/>
                                        <p:tgtEl>
                                          <p:spTgt spid="14"/>
                                        </p:tgtEl>
                                        <p:attrNameLst>
                                          <p:attrName>ppt_h</p:attrName>
                                        </p:attrNameLst>
                                      </p:cBhvr>
                                      <p:tavLst>
                                        <p:tav tm="0">
                                          <p:val>
                                            <p:strVal val="#ppt_h"/>
                                          </p:val>
                                        </p:tav>
                                        <p:tav tm="100000">
                                          <p:val>
                                            <p:strVal val="#ppt_h"/>
                                          </p:val>
                                        </p:tav>
                                      </p:tavLst>
                                    </p:anim>
                                  </p:childTnLst>
                                </p:cTn>
                              </p:par>
                              <p:par>
                                <p:cTn id="31" presetID="23" presetClass="entr" presetSubtype="16" fill="hold" grpId="0" nodeType="withEffect">
                                  <p:stCondLst>
                                    <p:cond delay="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childTnLst>
                                </p:cTn>
                              </p:par>
                            </p:childTnLst>
                          </p:cTn>
                        </p:par>
                        <p:par>
                          <p:cTn id="35" fill="hold">
                            <p:stCondLst>
                              <p:cond delay="2500"/>
                            </p:stCondLst>
                            <p:childTnLst>
                              <p:par>
                                <p:cTn id="36" presetID="19" presetClass="entr" presetSubtype="10" fill="hold" nodeType="afterEffect">
                                  <p:stCondLst>
                                    <p:cond delay="0"/>
                                  </p:stCondLst>
                                  <p:childTnLst>
                                    <p:set>
                                      <p:cBhvr>
                                        <p:cTn id="37" dur="1" fill="hold">
                                          <p:stCondLst>
                                            <p:cond delay="0"/>
                                          </p:stCondLst>
                                        </p:cTn>
                                        <p:tgtEl>
                                          <p:spTgt spid="17"/>
                                        </p:tgtEl>
                                        <p:attrNameLst>
                                          <p:attrName>style.visibility</p:attrName>
                                        </p:attrNameLst>
                                      </p:cBhvr>
                                      <p:to>
                                        <p:strVal val="visible"/>
                                      </p:to>
                                    </p:set>
                                    <p:anim calcmode="lin" valueType="num">
                                      <p:cBhvr>
                                        <p:cTn id="38" dur="300" fill="hold"/>
                                        <p:tgtEl>
                                          <p:spTgt spid="17"/>
                                        </p:tgtEl>
                                        <p:attrNameLst>
                                          <p:attrName>ppt_w</p:attrName>
                                        </p:attrNameLst>
                                      </p:cBhvr>
                                      <p:tavLst>
                                        <p:tav tm="0" fmla="#ppt_w*sin(2.5*pi*$)">
                                          <p:val>
                                            <p:fltVal val="0"/>
                                          </p:val>
                                        </p:tav>
                                        <p:tav tm="100000">
                                          <p:val>
                                            <p:fltVal val="1"/>
                                          </p:val>
                                        </p:tav>
                                      </p:tavLst>
                                    </p:anim>
                                    <p:anim calcmode="lin" valueType="num">
                                      <p:cBhvr>
                                        <p:cTn id="39" dur="300" fill="hold"/>
                                        <p:tgtEl>
                                          <p:spTgt spid="17"/>
                                        </p:tgtEl>
                                        <p:attrNameLst>
                                          <p:attrName>ppt_h</p:attrName>
                                        </p:attrNameLst>
                                      </p:cBhvr>
                                      <p:tavLst>
                                        <p:tav tm="0">
                                          <p:val>
                                            <p:strVal val="#ppt_h"/>
                                          </p:val>
                                        </p:tav>
                                        <p:tav tm="100000">
                                          <p:val>
                                            <p:strVal val="#ppt_h"/>
                                          </p:val>
                                        </p:tav>
                                      </p:tavLst>
                                    </p:anim>
                                  </p:childTnLst>
                                </p:cTn>
                              </p:par>
                              <p:par>
                                <p:cTn id="40" presetID="23" presetClass="entr" presetSubtype="16" fill="hold" grpId="0" nodeType="withEffect">
                                  <p:stCondLst>
                                    <p:cond delay="0"/>
                                  </p:stCondLst>
                                  <p:childTnLst>
                                    <p:set>
                                      <p:cBhvr>
                                        <p:cTn id="41" dur="1" fill="hold">
                                          <p:stCondLst>
                                            <p:cond delay="0"/>
                                          </p:stCondLst>
                                        </p:cTn>
                                        <p:tgtEl>
                                          <p:spTgt spid="7"/>
                                        </p:tgtEl>
                                        <p:attrNameLst>
                                          <p:attrName>style.visibility</p:attrName>
                                        </p:attrNameLst>
                                      </p:cBhvr>
                                      <p:to>
                                        <p:strVal val="visible"/>
                                      </p:to>
                                    </p:set>
                                    <p:anim calcmode="lin" valueType="num">
                                      <p:cBhvr>
                                        <p:cTn id="42" dur="500" fill="hold"/>
                                        <p:tgtEl>
                                          <p:spTgt spid="7"/>
                                        </p:tgtEl>
                                        <p:attrNameLst>
                                          <p:attrName>ppt_w</p:attrName>
                                        </p:attrNameLst>
                                      </p:cBhvr>
                                      <p:tavLst>
                                        <p:tav tm="0">
                                          <p:val>
                                            <p:fltVal val="0"/>
                                          </p:val>
                                        </p:tav>
                                        <p:tav tm="100000">
                                          <p:val>
                                            <p:strVal val="#ppt_w"/>
                                          </p:val>
                                        </p:tav>
                                      </p:tavLst>
                                    </p:anim>
                                    <p:anim calcmode="lin" valueType="num">
                                      <p:cBhvr>
                                        <p:cTn id="43" dur="500" fill="hold"/>
                                        <p:tgtEl>
                                          <p:spTgt spid="7"/>
                                        </p:tgtEl>
                                        <p:attrNameLst>
                                          <p:attrName>ppt_h</p:attrName>
                                        </p:attrNameLst>
                                      </p:cBhvr>
                                      <p:tavLst>
                                        <p:tav tm="0">
                                          <p:val>
                                            <p:fltVal val="0"/>
                                          </p:val>
                                        </p:tav>
                                        <p:tav tm="100000">
                                          <p:val>
                                            <p:strVal val="#ppt_h"/>
                                          </p:val>
                                        </p:tav>
                                      </p:tavLst>
                                    </p:anim>
                                  </p:childTnLst>
                                </p:cTn>
                              </p:par>
                            </p:childTnLst>
                          </p:cTn>
                        </p:par>
                        <p:par>
                          <p:cTn id="44" fill="hold">
                            <p:stCondLst>
                              <p:cond delay="3000"/>
                            </p:stCondLst>
                            <p:childTnLst>
                              <p:par>
                                <p:cTn id="45" presetID="19" presetClass="entr" presetSubtype="10" fill="hold" nodeType="afterEffect">
                                  <p:stCondLst>
                                    <p:cond delay="0"/>
                                  </p:stCondLst>
                                  <p:childTnLst>
                                    <p:set>
                                      <p:cBhvr>
                                        <p:cTn id="46" dur="1" fill="hold">
                                          <p:stCondLst>
                                            <p:cond delay="0"/>
                                          </p:stCondLst>
                                        </p:cTn>
                                        <p:tgtEl>
                                          <p:spTgt spid="20"/>
                                        </p:tgtEl>
                                        <p:attrNameLst>
                                          <p:attrName>style.visibility</p:attrName>
                                        </p:attrNameLst>
                                      </p:cBhvr>
                                      <p:to>
                                        <p:strVal val="visible"/>
                                      </p:to>
                                    </p:set>
                                    <p:anim calcmode="lin" valueType="num">
                                      <p:cBhvr>
                                        <p:cTn id="47" dur="300" fill="hold"/>
                                        <p:tgtEl>
                                          <p:spTgt spid="20"/>
                                        </p:tgtEl>
                                        <p:attrNameLst>
                                          <p:attrName>ppt_w</p:attrName>
                                        </p:attrNameLst>
                                      </p:cBhvr>
                                      <p:tavLst>
                                        <p:tav tm="0" fmla="#ppt_w*sin(2.5*pi*$)">
                                          <p:val>
                                            <p:fltVal val="0"/>
                                          </p:val>
                                        </p:tav>
                                        <p:tav tm="100000">
                                          <p:val>
                                            <p:fltVal val="1"/>
                                          </p:val>
                                        </p:tav>
                                      </p:tavLst>
                                    </p:anim>
                                    <p:anim calcmode="lin" valueType="num">
                                      <p:cBhvr>
                                        <p:cTn id="48" dur="300" fill="hold"/>
                                        <p:tgtEl>
                                          <p:spTgt spid="20"/>
                                        </p:tgtEl>
                                        <p:attrNameLst>
                                          <p:attrName>ppt_h</p:attrName>
                                        </p:attrNameLst>
                                      </p:cBhvr>
                                      <p:tavLst>
                                        <p:tav tm="0">
                                          <p:val>
                                            <p:strVal val="#ppt_h"/>
                                          </p:val>
                                        </p:tav>
                                        <p:tav tm="100000">
                                          <p:val>
                                            <p:strVal val="#ppt_h"/>
                                          </p:val>
                                        </p:tav>
                                      </p:tavLst>
                                    </p:anim>
                                  </p:childTnLst>
                                </p:cTn>
                              </p:par>
                            </p:childTnLst>
                          </p:cTn>
                        </p:par>
                        <p:par>
                          <p:cTn id="49" fill="hold">
                            <p:stCondLst>
                              <p:cond delay="3300"/>
                            </p:stCondLst>
                            <p:childTnLst>
                              <p:par>
                                <p:cTn id="50" presetID="22" presetClass="entr" presetSubtype="2" fill="hold" nodeType="afterEffect">
                                  <p:stCondLst>
                                    <p:cond delay="0"/>
                                  </p:stCondLst>
                                  <p:childTnLst>
                                    <p:set>
                                      <p:cBhvr>
                                        <p:cTn id="51" dur="1" fill="hold">
                                          <p:stCondLst>
                                            <p:cond delay="0"/>
                                          </p:stCondLst>
                                        </p:cTn>
                                        <p:tgtEl>
                                          <p:spTgt spid="39"/>
                                        </p:tgtEl>
                                        <p:attrNameLst>
                                          <p:attrName>style.visibility</p:attrName>
                                        </p:attrNameLst>
                                      </p:cBhvr>
                                      <p:to>
                                        <p:strVal val="visible"/>
                                      </p:to>
                                    </p:set>
                                    <p:animEffect transition="in" filter="wipe(right)">
                                      <p:cBhvr>
                                        <p:cTn id="52" dur="500"/>
                                        <p:tgtEl>
                                          <p:spTgt spid="39"/>
                                        </p:tgtEl>
                                      </p:cBhvr>
                                    </p:animEffect>
                                  </p:childTnLst>
                                </p:cTn>
                              </p:par>
                            </p:childTnLst>
                          </p:cTn>
                        </p:par>
                        <p:par>
                          <p:cTn id="53" fill="hold">
                            <p:stCondLst>
                              <p:cond delay="3800"/>
                            </p:stCondLst>
                            <p:childTnLst>
                              <p:par>
                                <p:cTn id="54" presetID="12" presetClass="entr" presetSubtype="8" fill="hold" nodeType="afterEffect">
                                  <p:stCondLst>
                                    <p:cond delay="0"/>
                                  </p:stCondLst>
                                  <p:childTnLst>
                                    <p:set>
                                      <p:cBhvr>
                                        <p:cTn id="55" dur="1" fill="hold">
                                          <p:stCondLst>
                                            <p:cond delay="0"/>
                                          </p:stCondLst>
                                        </p:cTn>
                                        <p:tgtEl>
                                          <p:spTgt spid="55"/>
                                        </p:tgtEl>
                                        <p:attrNameLst>
                                          <p:attrName>style.visibility</p:attrName>
                                        </p:attrNameLst>
                                      </p:cBhvr>
                                      <p:to>
                                        <p:strVal val="visible"/>
                                      </p:to>
                                    </p:set>
                                    <p:anim calcmode="lin" valueType="num">
                                      <p:cBhvr additive="base">
                                        <p:cTn id="56" dur="500"/>
                                        <p:tgtEl>
                                          <p:spTgt spid="55"/>
                                        </p:tgtEl>
                                        <p:attrNameLst>
                                          <p:attrName>ppt_x</p:attrName>
                                        </p:attrNameLst>
                                      </p:cBhvr>
                                      <p:tavLst>
                                        <p:tav tm="0">
                                          <p:val>
                                            <p:strVal val="#ppt_x-#ppt_w*1.125000"/>
                                          </p:val>
                                        </p:tav>
                                        <p:tav tm="100000">
                                          <p:val>
                                            <p:strVal val="#ppt_x"/>
                                          </p:val>
                                        </p:tav>
                                      </p:tavLst>
                                    </p:anim>
                                    <p:animEffect transition="in" filter="wipe(right)">
                                      <p:cBhvr>
                                        <p:cTn id="57" dur="500"/>
                                        <p:tgtEl>
                                          <p:spTgt spid="55"/>
                                        </p:tgtEl>
                                      </p:cBhvr>
                                    </p:animEffect>
                                  </p:childTnLst>
                                </p:cTn>
                              </p:par>
                            </p:childTnLst>
                          </p:cTn>
                        </p:par>
                        <p:par>
                          <p:cTn id="58" fill="hold">
                            <p:stCondLst>
                              <p:cond delay="4300"/>
                            </p:stCondLst>
                            <p:childTnLst>
                              <p:par>
                                <p:cTn id="59" presetID="22" presetClass="entr" presetSubtype="4" fill="hold" nodeType="afterEffect">
                                  <p:stCondLst>
                                    <p:cond delay="0"/>
                                  </p:stCondLst>
                                  <p:childTnLst>
                                    <p:set>
                                      <p:cBhvr>
                                        <p:cTn id="60" dur="1" fill="hold">
                                          <p:stCondLst>
                                            <p:cond delay="0"/>
                                          </p:stCondLst>
                                        </p:cTn>
                                        <p:tgtEl>
                                          <p:spTgt spid="24"/>
                                        </p:tgtEl>
                                        <p:attrNameLst>
                                          <p:attrName>style.visibility</p:attrName>
                                        </p:attrNameLst>
                                      </p:cBhvr>
                                      <p:to>
                                        <p:strVal val="visible"/>
                                      </p:to>
                                    </p:set>
                                    <p:animEffect transition="in" filter="wipe(down)">
                                      <p:cBhvr>
                                        <p:cTn id="61" dur="500"/>
                                        <p:tgtEl>
                                          <p:spTgt spid="24"/>
                                        </p:tgtEl>
                                      </p:cBhvr>
                                    </p:animEffect>
                                  </p:childTnLst>
                                </p:cTn>
                              </p:par>
                            </p:childTnLst>
                          </p:cTn>
                        </p:par>
                        <p:par>
                          <p:cTn id="62" fill="hold">
                            <p:stCondLst>
                              <p:cond delay="4800"/>
                            </p:stCondLst>
                            <p:childTnLst>
                              <p:par>
                                <p:cTn id="63" presetID="22" presetClass="entr" presetSubtype="2" fill="hold" grpId="0" nodeType="afterEffect">
                                  <p:stCondLst>
                                    <p:cond delay="0"/>
                                  </p:stCondLst>
                                  <p:childTnLst>
                                    <p:set>
                                      <p:cBhvr>
                                        <p:cTn id="64" dur="1" fill="hold">
                                          <p:stCondLst>
                                            <p:cond delay="0"/>
                                          </p:stCondLst>
                                        </p:cTn>
                                        <p:tgtEl>
                                          <p:spTgt spid="23"/>
                                        </p:tgtEl>
                                        <p:attrNameLst>
                                          <p:attrName>style.visibility</p:attrName>
                                        </p:attrNameLst>
                                      </p:cBhvr>
                                      <p:to>
                                        <p:strVal val="visible"/>
                                      </p:to>
                                    </p:set>
                                    <p:animEffect transition="in" filter="wipe(right)">
                                      <p:cBhvr>
                                        <p:cTn id="65" dur="500"/>
                                        <p:tgtEl>
                                          <p:spTgt spid="23"/>
                                        </p:tgtEl>
                                      </p:cBhvr>
                                    </p:animEffect>
                                  </p:childTnLst>
                                </p:cTn>
                              </p:par>
                            </p:childTnLst>
                          </p:cTn>
                        </p:par>
                        <p:par>
                          <p:cTn id="66" fill="hold">
                            <p:stCondLst>
                              <p:cond delay="5300"/>
                            </p:stCondLst>
                            <p:childTnLst>
                              <p:par>
                                <p:cTn id="67" presetID="22" presetClass="entr" presetSubtype="4" fill="hold" nodeType="afterEffect">
                                  <p:stCondLst>
                                    <p:cond delay="0"/>
                                  </p:stCondLst>
                                  <p:childTnLst>
                                    <p:set>
                                      <p:cBhvr>
                                        <p:cTn id="68" dur="1" fill="hold">
                                          <p:stCondLst>
                                            <p:cond delay="0"/>
                                          </p:stCondLst>
                                        </p:cTn>
                                        <p:tgtEl>
                                          <p:spTgt spid="31"/>
                                        </p:tgtEl>
                                        <p:attrNameLst>
                                          <p:attrName>style.visibility</p:attrName>
                                        </p:attrNameLst>
                                      </p:cBhvr>
                                      <p:to>
                                        <p:strVal val="visible"/>
                                      </p:to>
                                    </p:set>
                                    <p:animEffect transition="in" filter="wipe(down)">
                                      <p:cBhvr>
                                        <p:cTn id="69" dur="500"/>
                                        <p:tgtEl>
                                          <p:spTgt spid="31"/>
                                        </p:tgtEl>
                                      </p:cBhvr>
                                    </p:animEffect>
                                  </p:childTnLst>
                                </p:cTn>
                              </p:par>
                            </p:childTnLst>
                          </p:cTn>
                        </p:par>
                        <p:par>
                          <p:cTn id="70" fill="hold">
                            <p:stCondLst>
                              <p:cond delay="5800"/>
                            </p:stCondLst>
                            <p:childTnLst>
                              <p:par>
                                <p:cTn id="71" presetID="22" presetClass="entr" presetSubtype="2" fill="hold" grpId="0" nodeType="afterEffect">
                                  <p:stCondLst>
                                    <p:cond delay="0"/>
                                  </p:stCondLst>
                                  <p:childTnLst>
                                    <p:set>
                                      <p:cBhvr>
                                        <p:cTn id="72" dur="1" fill="hold">
                                          <p:stCondLst>
                                            <p:cond delay="0"/>
                                          </p:stCondLst>
                                        </p:cTn>
                                        <p:tgtEl>
                                          <p:spTgt spid="38"/>
                                        </p:tgtEl>
                                        <p:attrNameLst>
                                          <p:attrName>style.visibility</p:attrName>
                                        </p:attrNameLst>
                                      </p:cBhvr>
                                      <p:to>
                                        <p:strVal val="visible"/>
                                      </p:to>
                                    </p:set>
                                    <p:animEffect transition="in" filter="wipe(right)">
                                      <p:cBhvr>
                                        <p:cTn id="73" dur="500"/>
                                        <p:tgtEl>
                                          <p:spTgt spid="3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bldLvl="0" animBg="1"/>
      <p:bldP spid="7" grpId="0" bldLvl="0" animBg="1"/>
      <p:bldP spid="8" grpId="0" bldLvl="0" animBg="1"/>
      <p:bldP spid="9" grpId="0" bldLvl="0" animBg="1"/>
      <p:bldP spid="23" grpId="0"/>
      <p:bldP spid="38" grpId="0"/>
      <p:bldP spid="5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4">
            <a:extLst>
              <a:ext uri="{FF2B5EF4-FFF2-40B4-BE49-F238E27FC236}">
                <a16:creationId xmlns="" xmlns:a16="http://schemas.microsoft.com/office/drawing/2014/main" id="{27EA5B4D-28E2-4B38-929D-964BB0135FAF}"/>
              </a:ext>
            </a:extLst>
          </p:cNvPr>
          <p:cNvSpPr txBox="1"/>
          <p:nvPr/>
        </p:nvSpPr>
        <p:spPr>
          <a:xfrm>
            <a:off x="0" y="1250384"/>
            <a:ext cx="12192000" cy="461665"/>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★牢牢把握正确的政治方向，坚决维护以习近平同志为核心的中共中央集中统一领导★</a:t>
            </a:r>
          </a:p>
        </p:txBody>
      </p:sp>
      <p:sp>
        <p:nvSpPr>
          <p:cNvPr id="13" name="ïṩḷíḑe">
            <a:extLst>
              <a:ext uri="{FF2B5EF4-FFF2-40B4-BE49-F238E27FC236}">
                <a16:creationId xmlns="" xmlns:a16="http://schemas.microsoft.com/office/drawing/2014/main" id="{561F1718-7ACE-40E4-B994-B2169C721707}"/>
              </a:ext>
            </a:extLst>
          </p:cNvPr>
          <p:cNvSpPr/>
          <p:nvPr/>
        </p:nvSpPr>
        <p:spPr>
          <a:xfrm>
            <a:off x="4836696" y="3235227"/>
            <a:ext cx="2268832" cy="2268829"/>
          </a:xfrm>
          <a:prstGeom prst="ellipse">
            <a:avLst/>
          </a:prstGeom>
          <a:noFill/>
          <a:ln w="19050">
            <a:solidFill>
              <a:srgbClr val="C7000B"/>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prstClr val="white"/>
              </a:solidFill>
              <a:effectLst/>
              <a:uLnTx/>
              <a:uFillTx/>
              <a:latin typeface="Calibri" panose="020F0502020204030204"/>
              <a:ea typeface="微软雅黑"/>
              <a:cs typeface="+mn-cs"/>
            </a:endParaRPr>
          </a:p>
        </p:txBody>
      </p:sp>
      <p:sp>
        <p:nvSpPr>
          <p:cNvPr id="16" name="文本框 15">
            <a:extLst>
              <a:ext uri="{FF2B5EF4-FFF2-40B4-BE49-F238E27FC236}">
                <a16:creationId xmlns="" xmlns:a16="http://schemas.microsoft.com/office/drawing/2014/main" id="{14560A42-6A03-4FEA-B7D8-1BE13E8FE4C8}"/>
              </a:ext>
            </a:extLst>
          </p:cNvPr>
          <p:cNvSpPr txBox="1"/>
          <p:nvPr/>
        </p:nvSpPr>
        <p:spPr>
          <a:xfrm>
            <a:off x="791763" y="3684793"/>
            <a:ext cx="3589737" cy="1477328"/>
          </a:xfrm>
          <a:prstGeom prst="rect">
            <a:avLst/>
          </a:prstGeom>
          <a:solidFill>
            <a:srgbClr val="C00000"/>
          </a:solidFill>
          <a:ln>
            <a:solidFill>
              <a:srgbClr val="C00000"/>
            </a:solidFill>
          </a:ln>
          <a:effectLst/>
        </p:spPr>
        <p:txBody>
          <a:bodyPr wrap="square" rtlCol="0">
            <a:spAutoFit/>
          </a:bodyPr>
          <a:lstStyle/>
          <a:p>
            <a:pPr marL="0" marR="0" lvl="0" indent="0" algn="r"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深入学习中共十八大精神，召开常委会议专题学习贯彻中共十八届三中、四中、五中、六中全会精神，深刻理解全面深化改革、全面依法治国、全面建成小康社会、全面从严治党重大部署，结合实际贯彻落实。</a:t>
            </a:r>
            <a:endPar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 xmlns:a16="http://schemas.microsoft.com/office/drawing/2014/main" id="{1C05C5F6-CC5E-4DE2-B5DB-90AB9FB00EA0}"/>
              </a:ext>
            </a:extLst>
          </p:cNvPr>
          <p:cNvSpPr txBox="1"/>
          <p:nvPr/>
        </p:nvSpPr>
        <p:spPr>
          <a:xfrm>
            <a:off x="7560724" y="3650962"/>
            <a:ext cx="3935951" cy="1477328"/>
          </a:xfrm>
          <a:prstGeom prst="rect">
            <a:avLst/>
          </a:prstGeom>
          <a:solidFill>
            <a:srgbClr val="C00000"/>
          </a:solidFill>
          <a:ln>
            <a:solidFill>
              <a:srgbClr val="C00000"/>
            </a:solidFill>
          </a:ln>
          <a:effectLst/>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rPr>
              <a:t>引导广大委员从中华民族迎来了站起来、富起来到强起来伟大飞跃的历史进程中深化认识，坚定道路自信、理论自信、制度自信、文化自信，增强政治意识、大局意识、核心意识、看齐意识，坚决维护习近平总书记的核心地位，坚决维护中共中央权威和集中统一领导。</a:t>
            </a:r>
            <a:endParaRPr kumimoji="0" lang="en-US" altLang="zh-CN" sz="1200" b="0" i="0" u="none" strike="noStrike" kern="1200" cap="none" spc="0" normalizeH="0" baseline="0" noProof="0" dirty="0">
              <a:ln>
                <a:noFill/>
              </a:ln>
              <a:solidFill>
                <a:schemeClr val="bg1"/>
              </a:solidFill>
              <a:effectLst/>
              <a:uLnTx/>
              <a:uFillTx/>
              <a:latin typeface="微软雅黑" panose="020B0503020204020204" pitchFamily="34" charset="-122"/>
              <a:ea typeface="微软雅黑" panose="020B0503020204020204" pitchFamily="34" charset="-122"/>
              <a:cs typeface="+mn-cs"/>
            </a:endParaRPr>
          </a:p>
        </p:txBody>
      </p:sp>
      <p:pic>
        <p:nvPicPr>
          <p:cNvPr id="18" name="Picture 3">
            <a:extLst>
              <a:ext uri="{FF2B5EF4-FFF2-40B4-BE49-F238E27FC236}">
                <a16:creationId xmlns="" xmlns:a16="http://schemas.microsoft.com/office/drawing/2014/main" id="{BD6BB982-C17A-4D0C-9B27-FCEF2EA0A354}"/>
              </a:ext>
            </a:extLst>
          </p:cNvPr>
          <p:cNvPicPr>
            <a:picLocks noChangeAspect="1" noChangeArrowheads="1"/>
          </p:cNvPicPr>
          <p:nvPr/>
        </p:nvPicPr>
        <p:blipFill>
          <a:blip r:embed="rId3" cstate="print">
            <a:extLst>
              <a:ext uri="{28A0092B-C50C-407E-A947-70E740481C1C}">
                <a14:useLocalDpi xmlns:a14="http://schemas.microsoft.com/office/drawing/2010/main"/>
              </a:ext>
            </a:extLst>
          </a:blip>
          <a:stretch>
            <a:fillRect/>
          </a:stretch>
        </p:blipFill>
        <p:spPr bwMode="auto">
          <a:xfrm>
            <a:off x="5265057" y="3650961"/>
            <a:ext cx="1592691" cy="1306363"/>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圆角矩形 40">
            <a:extLst>
              <a:ext uri="{FF2B5EF4-FFF2-40B4-BE49-F238E27FC236}">
                <a16:creationId xmlns="" xmlns:a16="http://schemas.microsoft.com/office/drawing/2014/main" id="{49A979D6-9334-4505-BF38-78A7917AA541}"/>
              </a:ext>
            </a:extLst>
          </p:cNvPr>
          <p:cNvSpPr/>
          <p:nvPr/>
        </p:nvSpPr>
        <p:spPr>
          <a:xfrm>
            <a:off x="3112977" y="2415941"/>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微软雅黑"/>
                <a:cs typeface="+mn-cs"/>
              </a:rPr>
              <a:t>以思想政治建设为统领，打牢团结奋斗的共同思想政治基础</a:t>
            </a:r>
          </a:p>
        </p:txBody>
      </p:sp>
      <p:sp>
        <p:nvSpPr>
          <p:cNvPr id="20" name="任意多边形 42">
            <a:extLst>
              <a:ext uri="{FF2B5EF4-FFF2-40B4-BE49-F238E27FC236}">
                <a16:creationId xmlns="" xmlns:a16="http://schemas.microsoft.com/office/drawing/2014/main" id="{0761AAD9-5B4F-4F75-AAC9-90F49AD03CB0}"/>
              </a:ext>
            </a:extLst>
          </p:cNvPr>
          <p:cNvSpPr/>
          <p:nvPr/>
        </p:nvSpPr>
        <p:spPr>
          <a:xfrm rot="2602561" flipH="1">
            <a:off x="5825438" y="1593132"/>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2571373869"/>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p:tgtEl>
                                          <p:spTgt spid="20"/>
                                        </p:tgtEl>
                                        <p:attrNameLst>
                                          <p:attrName>ppt_y</p:attrName>
                                        </p:attrNameLst>
                                      </p:cBhvr>
                                      <p:tavLst>
                                        <p:tav tm="0">
                                          <p:val>
                                            <p:strVal val="#ppt_y-#ppt_h*1.125000"/>
                                          </p:val>
                                        </p:tav>
                                        <p:tav tm="100000">
                                          <p:val>
                                            <p:strVal val="#ppt_y"/>
                                          </p:val>
                                        </p:tav>
                                      </p:tavLst>
                                    </p:anim>
                                    <p:animEffect transition="in" filter="wipe(down)">
                                      <p:cBhvr>
                                        <p:cTn id="14" dur="500"/>
                                        <p:tgtEl>
                                          <p:spTgt spid="2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p:cTn id="17" dur="1500" fill="hold"/>
                                        <p:tgtEl>
                                          <p:spTgt spid="19"/>
                                        </p:tgtEl>
                                        <p:attrNameLst>
                                          <p:attrName>ppt_w</p:attrName>
                                        </p:attrNameLst>
                                      </p:cBhvr>
                                      <p:tavLst>
                                        <p:tav tm="0">
                                          <p:val>
                                            <p:fltVal val="0"/>
                                          </p:val>
                                        </p:tav>
                                        <p:tav tm="100000">
                                          <p:val>
                                            <p:strVal val="#ppt_w"/>
                                          </p:val>
                                        </p:tav>
                                      </p:tavLst>
                                    </p:anim>
                                    <p:anim calcmode="lin" valueType="num">
                                      <p:cBhvr>
                                        <p:cTn id="18" dur="1500" fill="hold"/>
                                        <p:tgtEl>
                                          <p:spTgt spid="19"/>
                                        </p:tgtEl>
                                        <p:attrNameLst>
                                          <p:attrName>ppt_h</p:attrName>
                                        </p:attrNameLst>
                                      </p:cBhvr>
                                      <p:tavLst>
                                        <p:tav tm="0">
                                          <p:val>
                                            <p:fltVal val="0"/>
                                          </p:val>
                                        </p:tav>
                                        <p:tav tm="100000">
                                          <p:val>
                                            <p:strVal val="#ppt_h"/>
                                          </p:val>
                                        </p:tav>
                                      </p:tavLst>
                                    </p:anim>
                                    <p:animEffect transition="in" filter="fade">
                                      <p:cBhvr>
                                        <p:cTn id="19" dur="1500"/>
                                        <p:tgtEl>
                                          <p:spTgt spid="19"/>
                                        </p:tgtEl>
                                      </p:cBhvr>
                                    </p:animEffect>
                                  </p:childTnLst>
                                </p:cTn>
                              </p:par>
                            </p:childTnLst>
                          </p:cTn>
                        </p:par>
                        <p:par>
                          <p:cTn id="20" fill="hold">
                            <p:stCondLst>
                              <p:cond delay="2500"/>
                            </p:stCondLst>
                            <p:childTnLst>
                              <p:par>
                                <p:cTn id="21" presetID="22" presetClass="entr" presetSubtype="4" fill="hold" grpId="0" nodeType="afterEffect">
                                  <p:stCondLst>
                                    <p:cond delay="0"/>
                                  </p:stCondLst>
                                  <p:childTnLst>
                                    <p:set>
                                      <p:cBhvr>
                                        <p:cTn id="22" dur="1" fill="hold">
                                          <p:stCondLst>
                                            <p:cond delay="0"/>
                                          </p:stCondLst>
                                        </p:cTn>
                                        <p:tgtEl>
                                          <p:spTgt spid="13"/>
                                        </p:tgtEl>
                                        <p:attrNameLst>
                                          <p:attrName>style.visibility</p:attrName>
                                        </p:attrNameLst>
                                      </p:cBhvr>
                                      <p:to>
                                        <p:strVal val="visible"/>
                                      </p:to>
                                    </p:set>
                                    <p:animEffect transition="in" filter="wipe(down)">
                                      <p:cBhvr>
                                        <p:cTn id="23" dur="500"/>
                                        <p:tgtEl>
                                          <p:spTgt spid="13"/>
                                        </p:tgtEl>
                                      </p:cBhvr>
                                    </p:animEffect>
                                  </p:childTnLst>
                                </p:cTn>
                              </p:par>
                            </p:childTnLst>
                          </p:cTn>
                        </p:par>
                        <p:par>
                          <p:cTn id="24" fill="hold">
                            <p:stCondLst>
                              <p:cond delay="3000"/>
                            </p:stCondLst>
                            <p:childTnLst>
                              <p:par>
                                <p:cTn id="25" presetID="53" presetClass="entr" presetSubtype="16" fill="hold" nodeType="after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500" fill="hold"/>
                                        <p:tgtEl>
                                          <p:spTgt spid="18"/>
                                        </p:tgtEl>
                                        <p:attrNameLst>
                                          <p:attrName>ppt_w</p:attrName>
                                        </p:attrNameLst>
                                      </p:cBhvr>
                                      <p:tavLst>
                                        <p:tav tm="0">
                                          <p:val>
                                            <p:fltVal val="0"/>
                                          </p:val>
                                        </p:tav>
                                        <p:tav tm="100000">
                                          <p:val>
                                            <p:strVal val="#ppt_w"/>
                                          </p:val>
                                        </p:tav>
                                      </p:tavLst>
                                    </p:anim>
                                    <p:anim calcmode="lin" valueType="num">
                                      <p:cBhvr>
                                        <p:cTn id="28" dur="500" fill="hold"/>
                                        <p:tgtEl>
                                          <p:spTgt spid="18"/>
                                        </p:tgtEl>
                                        <p:attrNameLst>
                                          <p:attrName>ppt_h</p:attrName>
                                        </p:attrNameLst>
                                      </p:cBhvr>
                                      <p:tavLst>
                                        <p:tav tm="0">
                                          <p:val>
                                            <p:fltVal val="0"/>
                                          </p:val>
                                        </p:tav>
                                        <p:tav tm="100000">
                                          <p:val>
                                            <p:strVal val="#ppt_h"/>
                                          </p:val>
                                        </p:tav>
                                      </p:tavLst>
                                    </p:anim>
                                    <p:animEffect transition="in" filter="fade">
                                      <p:cBhvr>
                                        <p:cTn id="29" dur="500"/>
                                        <p:tgtEl>
                                          <p:spTgt spid="18"/>
                                        </p:tgtEl>
                                      </p:cBhvr>
                                    </p:animEffect>
                                  </p:childTnLst>
                                </p:cTn>
                              </p:par>
                            </p:childTnLst>
                          </p:cTn>
                        </p:par>
                        <p:par>
                          <p:cTn id="30" fill="hold">
                            <p:stCondLst>
                              <p:cond delay="3500"/>
                            </p:stCondLst>
                            <p:childTnLst>
                              <p:par>
                                <p:cTn id="31" presetID="22" presetClass="entr" presetSubtype="1"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wipe(up)">
                                      <p:cBhvr>
                                        <p:cTn id="33" dur="1000"/>
                                        <p:tgtEl>
                                          <p:spTgt spid="16"/>
                                        </p:tgtEl>
                                      </p:cBhvr>
                                    </p:animEffect>
                                  </p:childTnLst>
                                </p:cTn>
                              </p:par>
                            </p:childTnLst>
                          </p:cTn>
                        </p:par>
                        <p:par>
                          <p:cTn id="34" fill="hold">
                            <p:stCondLst>
                              <p:cond delay="4500"/>
                            </p:stCondLst>
                            <p:childTnLst>
                              <p:par>
                                <p:cTn id="35" presetID="22" presetClass="entr" presetSubtype="1" fill="hold" grpId="0" nodeType="afterEffect">
                                  <p:stCondLst>
                                    <p:cond delay="0"/>
                                  </p:stCondLst>
                                  <p:childTnLst>
                                    <p:set>
                                      <p:cBhvr>
                                        <p:cTn id="36" dur="1" fill="hold">
                                          <p:stCondLst>
                                            <p:cond delay="0"/>
                                          </p:stCondLst>
                                        </p:cTn>
                                        <p:tgtEl>
                                          <p:spTgt spid="17"/>
                                        </p:tgtEl>
                                        <p:attrNameLst>
                                          <p:attrName>style.visibility</p:attrName>
                                        </p:attrNameLst>
                                      </p:cBhvr>
                                      <p:to>
                                        <p:strVal val="visible"/>
                                      </p:to>
                                    </p:set>
                                    <p:animEffect transition="in" filter="wipe(up)">
                                      <p:cBhvr>
                                        <p:cTn id="37" dur="1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13" grpId="0" animBg="1"/>
      <p:bldP spid="16" grpId="0" animBg="1"/>
      <p:bldP spid="17" grpId="0" animBg="1"/>
      <p:bldP spid="19" grpId="0" animBg="1"/>
      <p:bldP spid="2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4">
            <a:extLst>
              <a:ext uri="{FF2B5EF4-FFF2-40B4-BE49-F238E27FC236}">
                <a16:creationId xmlns="" xmlns:a16="http://schemas.microsoft.com/office/drawing/2014/main" id="{C56B840F-E1EC-4453-BA6F-31483D31685F}"/>
              </a:ext>
            </a:extLst>
          </p:cNvPr>
          <p:cNvSpPr txBox="1"/>
          <p:nvPr/>
        </p:nvSpPr>
        <p:spPr>
          <a:xfrm>
            <a:off x="0" y="1162556"/>
            <a:ext cx="12192000" cy="400110"/>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★牢牢把握正确的政治方向，坚决维护以习近平同志为核心的中共中央集中统一领导★</a:t>
            </a:r>
          </a:p>
        </p:txBody>
      </p:sp>
      <p:sp>
        <p:nvSpPr>
          <p:cNvPr id="6" name="圆角矩形 40">
            <a:extLst>
              <a:ext uri="{FF2B5EF4-FFF2-40B4-BE49-F238E27FC236}">
                <a16:creationId xmlns="" xmlns:a16="http://schemas.microsoft.com/office/drawing/2014/main" id="{38FCF5CF-D10A-4665-836A-FFC086248787}"/>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微软雅黑"/>
                <a:cs typeface="+mn-cs"/>
              </a:rPr>
              <a:t>学习习总书记系列重要讲话</a:t>
            </a:r>
          </a:p>
        </p:txBody>
      </p:sp>
      <p:sp>
        <p:nvSpPr>
          <p:cNvPr id="7" name="任意多边形 42">
            <a:extLst>
              <a:ext uri="{FF2B5EF4-FFF2-40B4-BE49-F238E27FC236}">
                <a16:creationId xmlns="" xmlns:a16="http://schemas.microsoft.com/office/drawing/2014/main" id="{F071C4F6-97B7-4192-95A2-420DEE3F0CDB}"/>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8" name="矩形 7">
            <a:extLst>
              <a:ext uri="{FF2B5EF4-FFF2-40B4-BE49-F238E27FC236}">
                <a16:creationId xmlns="" xmlns:a16="http://schemas.microsoft.com/office/drawing/2014/main" id="{F0DAD6C3-95B5-4916-9A3C-56E47B8C8347}"/>
              </a:ext>
            </a:extLst>
          </p:cNvPr>
          <p:cNvSpPr/>
          <p:nvPr/>
        </p:nvSpPr>
        <p:spPr>
          <a:xfrm>
            <a:off x="1121901" y="2933808"/>
            <a:ext cx="4141884" cy="3382771"/>
          </a:xfrm>
          <a:prstGeom prst="rect">
            <a:avLst/>
          </a:prstGeom>
          <a:solidFill>
            <a:schemeClr val="bg1">
              <a:alpha val="85000"/>
            </a:schemeClr>
          </a:solidFill>
          <a:ln>
            <a:solidFill>
              <a:srgbClr val="C0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pic>
        <p:nvPicPr>
          <p:cNvPr id="9" name="图片 8">
            <a:extLst>
              <a:ext uri="{FF2B5EF4-FFF2-40B4-BE49-F238E27FC236}">
                <a16:creationId xmlns="" xmlns:a16="http://schemas.microsoft.com/office/drawing/2014/main" id="{E562B200-DE37-4F75-A5A5-FB0D89112A5A}"/>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3483046" y="5444224"/>
            <a:ext cx="2602194" cy="1290690"/>
          </a:xfrm>
          <a:prstGeom prst="rect">
            <a:avLst/>
          </a:prstGeom>
        </p:spPr>
      </p:pic>
      <p:sp>
        <p:nvSpPr>
          <p:cNvPr id="10" name="矩形 9">
            <a:extLst>
              <a:ext uri="{FF2B5EF4-FFF2-40B4-BE49-F238E27FC236}">
                <a16:creationId xmlns="" xmlns:a16="http://schemas.microsoft.com/office/drawing/2014/main" id="{1FEC4067-3E5D-4299-BD76-836779BB3428}"/>
              </a:ext>
            </a:extLst>
          </p:cNvPr>
          <p:cNvSpPr/>
          <p:nvPr/>
        </p:nvSpPr>
        <p:spPr>
          <a:xfrm>
            <a:off x="6592259" y="2933808"/>
            <a:ext cx="4141884" cy="3382771"/>
          </a:xfrm>
          <a:prstGeom prst="rect">
            <a:avLst/>
          </a:prstGeom>
          <a:solidFill>
            <a:schemeClr val="bg1">
              <a:alpha val="85000"/>
            </a:schemeClr>
          </a:solidFill>
          <a:ln>
            <a:solidFill>
              <a:srgbClr val="C0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2" name="文本框 3">
            <a:extLst>
              <a:ext uri="{FF2B5EF4-FFF2-40B4-BE49-F238E27FC236}">
                <a16:creationId xmlns="" xmlns:a16="http://schemas.microsoft.com/office/drawing/2014/main" id="{49B2D83F-E9AE-4520-8443-7D555195052F}"/>
              </a:ext>
            </a:extLst>
          </p:cNvPr>
          <p:cNvSpPr txBox="1"/>
          <p:nvPr/>
        </p:nvSpPr>
        <p:spPr>
          <a:xfrm>
            <a:off x="1145966" y="3042581"/>
            <a:ext cx="4117820" cy="3046988"/>
          </a:xfrm>
          <a:prstGeom prst="rect">
            <a:avLst/>
          </a:prstGeom>
          <a:noFill/>
        </p:spPr>
        <p:txBody>
          <a:bodyPr wrap="square" rtlCol="0">
            <a:spAutoFit/>
          </a:bodyPr>
          <a:lstStyle/>
          <a:p>
            <a:pPr marL="0" marR="0" lvl="0" indent="0" algn="l" defTabSz="914377" rtl="0" eaLnBrk="1" fontAlgn="auto" latinLnBrk="0" hangingPunct="1">
              <a:lnSpc>
                <a:spcPct val="2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有计划、分专题学习领会习近平总书记系列重要讲话精神，召开主席会议、理论研讨会和座谈交流会等，集中学习习近平总书记在庆祝人民政协成立</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65</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周年大会上的重要讲话，向地方政协发出学习通知，在人民政协形成学讲话、抓落实、促工作的良好氛围。</a:t>
            </a:r>
          </a:p>
        </p:txBody>
      </p:sp>
      <p:sp>
        <p:nvSpPr>
          <p:cNvPr id="13" name="文本框 3">
            <a:extLst>
              <a:ext uri="{FF2B5EF4-FFF2-40B4-BE49-F238E27FC236}">
                <a16:creationId xmlns="" xmlns:a16="http://schemas.microsoft.com/office/drawing/2014/main" id="{66989FE4-8CF7-4698-AE8F-42D21F58DBC5}"/>
              </a:ext>
            </a:extLst>
          </p:cNvPr>
          <p:cNvSpPr txBox="1"/>
          <p:nvPr/>
        </p:nvSpPr>
        <p:spPr>
          <a:xfrm>
            <a:off x="6616323" y="3042581"/>
            <a:ext cx="4117820" cy="2972737"/>
          </a:xfrm>
          <a:prstGeom prst="rect">
            <a:avLst/>
          </a:prstGeom>
          <a:noFill/>
        </p:spPr>
        <p:txBody>
          <a:bodyPr wrap="square" rtlCol="0">
            <a:spAutoFit/>
          </a:bodyPr>
          <a:lstStyle/>
          <a:p>
            <a:pPr marL="0" marR="0" lvl="0" indent="0" algn="l" defTabSz="914377" rtl="0" eaLnBrk="1" fontAlgn="auto" latinLnBrk="0" hangingPunct="1">
              <a:lnSpc>
                <a:spcPct val="2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采取常委会学习讲座、报告会等形式，认真学习习近平总书记在庆祝中国共产党成立</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95</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周年、纪念中国人民抗日战争暨世界反法西斯战争胜利</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70</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周年、纪念红军长征胜利</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80</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周年、庆祝中国人民解放军建军</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90</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周年、庆祝香港回归祖国</a:t>
            </a:r>
            <a:r>
              <a:rPr kumimoji="0" lang="en-US" altLang="zh-CN"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20</a:t>
            </a:r>
            <a:r>
              <a:rPr kumimoji="0" lang="zh-CN" altLang="en-US" sz="1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周年等大会上的重要讲话。</a:t>
            </a:r>
          </a:p>
        </p:txBody>
      </p:sp>
    </p:spTree>
    <p:extLst>
      <p:ext uri="{BB962C8B-B14F-4D97-AF65-F5344CB8AC3E}">
        <p14:creationId xmlns:p14="http://schemas.microsoft.com/office/powerpoint/2010/main" val="64181542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down)">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000"/>
                            </p:stCondLst>
                            <p:childTnLst>
                              <p:par>
                                <p:cTn id="21" presetID="42" presetClass="entr" presetSubtype="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750"/>
                                        <p:tgtEl>
                                          <p:spTgt spid="8"/>
                                        </p:tgtEl>
                                      </p:cBhvr>
                                    </p:animEffect>
                                    <p:anim calcmode="lin" valueType="num">
                                      <p:cBhvr>
                                        <p:cTn id="24" dur="750" fill="hold"/>
                                        <p:tgtEl>
                                          <p:spTgt spid="8"/>
                                        </p:tgtEl>
                                        <p:attrNameLst>
                                          <p:attrName>ppt_x</p:attrName>
                                        </p:attrNameLst>
                                      </p:cBhvr>
                                      <p:tavLst>
                                        <p:tav tm="0">
                                          <p:val>
                                            <p:strVal val="#ppt_x"/>
                                          </p:val>
                                        </p:tav>
                                        <p:tav tm="100000">
                                          <p:val>
                                            <p:strVal val="#ppt_x"/>
                                          </p:val>
                                        </p:tav>
                                      </p:tavLst>
                                    </p:anim>
                                    <p:anim calcmode="lin" valueType="num">
                                      <p:cBhvr>
                                        <p:cTn id="25" dur="750" fill="hold"/>
                                        <p:tgtEl>
                                          <p:spTgt spid="8"/>
                                        </p:tgtEl>
                                        <p:attrNameLst>
                                          <p:attrName>ppt_y</p:attrName>
                                        </p:attrNameLst>
                                      </p:cBhvr>
                                      <p:tavLst>
                                        <p:tav tm="0">
                                          <p:val>
                                            <p:strVal val="#ppt_y+.1"/>
                                          </p:val>
                                        </p:tav>
                                        <p:tav tm="100000">
                                          <p:val>
                                            <p:strVal val="#ppt_y"/>
                                          </p:val>
                                        </p:tav>
                                      </p:tavLst>
                                    </p:anim>
                                  </p:childTnLst>
                                </p:cTn>
                              </p:par>
                              <p:par>
                                <p:cTn id="26" presetID="42" presetClass="entr" presetSubtype="0" fill="hold" nodeType="with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750"/>
                                        <p:tgtEl>
                                          <p:spTgt spid="9"/>
                                        </p:tgtEl>
                                      </p:cBhvr>
                                    </p:animEffect>
                                    <p:anim calcmode="lin" valueType="num">
                                      <p:cBhvr>
                                        <p:cTn id="29" dur="750" fill="hold"/>
                                        <p:tgtEl>
                                          <p:spTgt spid="9"/>
                                        </p:tgtEl>
                                        <p:attrNameLst>
                                          <p:attrName>ppt_x</p:attrName>
                                        </p:attrNameLst>
                                      </p:cBhvr>
                                      <p:tavLst>
                                        <p:tav tm="0">
                                          <p:val>
                                            <p:strVal val="#ppt_x"/>
                                          </p:val>
                                        </p:tav>
                                        <p:tav tm="100000">
                                          <p:val>
                                            <p:strVal val="#ppt_x"/>
                                          </p:val>
                                        </p:tav>
                                      </p:tavLst>
                                    </p:anim>
                                    <p:anim calcmode="lin" valueType="num">
                                      <p:cBhvr>
                                        <p:cTn id="30" dur="750" fill="hold"/>
                                        <p:tgtEl>
                                          <p:spTgt spid="9"/>
                                        </p:tgtEl>
                                        <p:attrNameLst>
                                          <p:attrName>ppt_y</p:attrName>
                                        </p:attrNameLst>
                                      </p:cBhvr>
                                      <p:tavLst>
                                        <p:tav tm="0">
                                          <p:val>
                                            <p:strVal val="#ppt_y+.1"/>
                                          </p:val>
                                        </p:tav>
                                        <p:tav tm="100000">
                                          <p:val>
                                            <p:strVal val="#ppt_y"/>
                                          </p:val>
                                        </p:tav>
                                      </p:tavLst>
                                    </p:anim>
                                  </p:childTnLst>
                                </p:cTn>
                              </p:par>
                            </p:childTnLst>
                          </p:cTn>
                        </p:par>
                        <p:par>
                          <p:cTn id="31" fill="hold">
                            <p:stCondLst>
                              <p:cond delay="2750"/>
                            </p:stCondLst>
                            <p:childTnLst>
                              <p:par>
                                <p:cTn id="32" presetID="22" presetClass="entr" presetSubtype="8" fill="hold" grpId="0" nodeType="afterEffect">
                                  <p:stCondLst>
                                    <p:cond delay="0"/>
                                  </p:stCondLst>
                                  <p:childTnLst>
                                    <p:set>
                                      <p:cBhvr>
                                        <p:cTn id="33" dur="1" fill="hold">
                                          <p:stCondLst>
                                            <p:cond delay="0"/>
                                          </p:stCondLst>
                                        </p:cTn>
                                        <p:tgtEl>
                                          <p:spTgt spid="12"/>
                                        </p:tgtEl>
                                        <p:attrNameLst>
                                          <p:attrName>style.visibility</p:attrName>
                                        </p:attrNameLst>
                                      </p:cBhvr>
                                      <p:to>
                                        <p:strVal val="visible"/>
                                      </p:to>
                                    </p:set>
                                    <p:animEffect transition="in" filter="wipe(left)">
                                      <p:cBhvr>
                                        <p:cTn id="34" dur="1000"/>
                                        <p:tgtEl>
                                          <p:spTgt spid="12"/>
                                        </p:tgtEl>
                                      </p:cBhvr>
                                    </p:animEffect>
                                  </p:childTnLst>
                                </p:cTn>
                              </p:par>
                            </p:childTnLst>
                          </p:cTn>
                        </p:par>
                        <p:par>
                          <p:cTn id="35" fill="hold">
                            <p:stCondLst>
                              <p:cond delay="3750"/>
                            </p:stCondLst>
                            <p:childTnLst>
                              <p:par>
                                <p:cTn id="36" presetID="42" presetClass="entr" presetSubtype="0"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fade">
                                      <p:cBhvr>
                                        <p:cTn id="38" dur="750"/>
                                        <p:tgtEl>
                                          <p:spTgt spid="10"/>
                                        </p:tgtEl>
                                      </p:cBhvr>
                                    </p:animEffect>
                                    <p:anim calcmode="lin" valueType="num">
                                      <p:cBhvr>
                                        <p:cTn id="39" dur="750" fill="hold"/>
                                        <p:tgtEl>
                                          <p:spTgt spid="10"/>
                                        </p:tgtEl>
                                        <p:attrNameLst>
                                          <p:attrName>ppt_x</p:attrName>
                                        </p:attrNameLst>
                                      </p:cBhvr>
                                      <p:tavLst>
                                        <p:tav tm="0">
                                          <p:val>
                                            <p:strVal val="#ppt_x"/>
                                          </p:val>
                                        </p:tav>
                                        <p:tav tm="100000">
                                          <p:val>
                                            <p:strVal val="#ppt_x"/>
                                          </p:val>
                                        </p:tav>
                                      </p:tavLst>
                                    </p:anim>
                                    <p:anim calcmode="lin" valueType="num">
                                      <p:cBhvr>
                                        <p:cTn id="40" dur="750" fill="hold"/>
                                        <p:tgtEl>
                                          <p:spTgt spid="10"/>
                                        </p:tgtEl>
                                        <p:attrNameLst>
                                          <p:attrName>ppt_y</p:attrName>
                                        </p:attrNameLst>
                                      </p:cBhvr>
                                      <p:tavLst>
                                        <p:tav tm="0">
                                          <p:val>
                                            <p:strVal val="#ppt_y+.1"/>
                                          </p:val>
                                        </p:tav>
                                        <p:tav tm="100000">
                                          <p:val>
                                            <p:strVal val="#ppt_y"/>
                                          </p:val>
                                        </p:tav>
                                      </p:tavLst>
                                    </p:anim>
                                  </p:childTnLst>
                                </p:cTn>
                              </p:par>
                            </p:childTnLst>
                          </p:cTn>
                        </p:par>
                        <p:par>
                          <p:cTn id="41" fill="hold">
                            <p:stCondLst>
                              <p:cond delay="4500"/>
                            </p:stCondLst>
                            <p:childTnLst>
                              <p:par>
                                <p:cTn id="42" presetID="22" presetClass="entr" presetSubtype="8"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left)">
                                      <p:cBhvr>
                                        <p:cTn id="44" dur="10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10" grpId="0" animBg="1"/>
      <p:bldP spid="12" grpId="0"/>
      <p:bldP spid="1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4">
            <a:extLst>
              <a:ext uri="{FF2B5EF4-FFF2-40B4-BE49-F238E27FC236}">
                <a16:creationId xmlns="" xmlns:a16="http://schemas.microsoft.com/office/drawing/2014/main" id="{29FFB4DA-0451-431A-9DF8-98128132808E}"/>
              </a:ext>
            </a:extLst>
          </p:cNvPr>
          <p:cNvSpPr txBox="1"/>
          <p:nvPr/>
        </p:nvSpPr>
        <p:spPr>
          <a:xfrm>
            <a:off x="0" y="1162556"/>
            <a:ext cx="12192000" cy="400110"/>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★牢牢把握正确的政治方向，坚决维护以习近平同志为核心的中共中央集中统一领导★</a:t>
            </a:r>
          </a:p>
        </p:txBody>
      </p:sp>
      <p:sp>
        <p:nvSpPr>
          <p:cNvPr id="6" name="圆角矩形 40">
            <a:extLst>
              <a:ext uri="{FF2B5EF4-FFF2-40B4-BE49-F238E27FC236}">
                <a16:creationId xmlns="" xmlns:a16="http://schemas.microsoft.com/office/drawing/2014/main" id="{BB5E4F12-713A-4B08-9AC0-565AB8E88749}"/>
              </a:ext>
            </a:extLst>
          </p:cNvPr>
          <p:cNvSpPr/>
          <p:nvPr/>
        </p:nvSpPr>
        <p:spPr>
          <a:xfrm>
            <a:off x="3112977" y="2158766"/>
            <a:ext cx="5716269" cy="513616"/>
          </a:xfrm>
          <a:prstGeom prst="roundRect">
            <a:avLst>
              <a:gd name="adj" fmla="val 50000"/>
            </a:avLst>
          </a:prstGeom>
          <a:solidFill>
            <a:srgbClr val="C7000B"/>
          </a:solidFill>
          <a:ln w="1905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600" b="0" i="0" u="none" strike="noStrike" kern="0" cap="none" spc="0" normalizeH="0" baseline="0" noProof="0" dirty="0">
                <a:ln>
                  <a:noFill/>
                </a:ln>
                <a:solidFill>
                  <a:srgbClr val="FFFFFF"/>
                </a:solidFill>
                <a:effectLst/>
                <a:uLnTx/>
                <a:uFillTx/>
                <a:latin typeface="Calibri" panose="020F0502020204030204"/>
                <a:ea typeface="微软雅黑"/>
                <a:cs typeface="+mn-cs"/>
              </a:rPr>
              <a:t>喜迎十九大，学习十九大</a:t>
            </a:r>
          </a:p>
        </p:txBody>
      </p:sp>
      <p:sp>
        <p:nvSpPr>
          <p:cNvPr id="7" name="任意多边形 42">
            <a:extLst>
              <a:ext uri="{FF2B5EF4-FFF2-40B4-BE49-F238E27FC236}">
                <a16:creationId xmlns="" xmlns:a16="http://schemas.microsoft.com/office/drawing/2014/main" id="{6346E820-35AC-4166-AAF8-9E87EF66CAC1}"/>
              </a:ext>
            </a:extLst>
          </p:cNvPr>
          <p:cNvSpPr/>
          <p:nvPr/>
        </p:nvSpPr>
        <p:spPr>
          <a:xfrm rot="2602561" flipH="1">
            <a:off x="5700549" y="1335959"/>
            <a:ext cx="541123" cy="541123"/>
          </a:xfrm>
          <a:custGeom>
            <a:avLst/>
            <a:gdLst>
              <a:gd name="connsiteX0" fmla="*/ 0 w 304899"/>
              <a:gd name="connsiteY0" fmla="*/ 0 h 304899"/>
              <a:gd name="connsiteX1" fmla="*/ 3059 w 304899"/>
              <a:gd name="connsiteY1" fmla="*/ 10322 h 304899"/>
              <a:gd name="connsiteX2" fmla="*/ 119391 w 304899"/>
              <a:gd name="connsiteY2" fmla="*/ 185508 h 304899"/>
              <a:gd name="connsiteX3" fmla="*/ 294577 w 304899"/>
              <a:gd name="connsiteY3" fmla="*/ 301840 h 304899"/>
              <a:gd name="connsiteX4" fmla="*/ 304899 w 304899"/>
              <a:gd name="connsiteY4" fmla="*/ 304899 h 304899"/>
              <a:gd name="connsiteX5" fmla="*/ 0 w 304899"/>
              <a:gd name="connsiteY5" fmla="*/ 304899 h 3048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4899" h="304899">
                <a:moveTo>
                  <a:pt x="0" y="0"/>
                </a:moveTo>
                <a:lnTo>
                  <a:pt x="3059" y="10322"/>
                </a:lnTo>
                <a:cubicBezTo>
                  <a:pt x="28910" y="74072"/>
                  <a:pt x="67688" y="133805"/>
                  <a:pt x="119391" y="185508"/>
                </a:cubicBezTo>
                <a:cubicBezTo>
                  <a:pt x="171094" y="237211"/>
                  <a:pt x="230827" y="275989"/>
                  <a:pt x="294577" y="301840"/>
                </a:cubicBezTo>
                <a:lnTo>
                  <a:pt x="304899" y="304899"/>
                </a:lnTo>
                <a:lnTo>
                  <a:pt x="0" y="304899"/>
                </a:lnTo>
                <a:close/>
              </a:path>
            </a:pathLst>
          </a:custGeom>
          <a:solidFill>
            <a:srgbClr val="C7000B"/>
          </a:solidFill>
          <a:ln w="6350" cap="flat" cmpd="sng" algn="ctr">
            <a:solidFill>
              <a:srgbClr val="C7000B"/>
            </a:solidFill>
            <a:prstDash val="solid"/>
          </a:ln>
          <a:effectLst/>
        </p:spPr>
        <p:txBody>
          <a:bodyPr lIns="91440" tIns="45720" rIns="91440" bIns="45720"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1" i="0" u="none" strike="noStrike" kern="0" cap="none" spc="0" normalizeH="0" baseline="0" noProof="0">
              <a:ln>
                <a:noFill/>
              </a:ln>
              <a:gradFill>
                <a:gsLst>
                  <a:gs pos="100000">
                    <a:prstClr val="white"/>
                  </a:gs>
                  <a:gs pos="0">
                    <a:prstClr val="white">
                      <a:lumMod val="95000"/>
                    </a:prstClr>
                  </a:gs>
                </a:gsLst>
                <a:path path="circle">
                  <a:fillToRect l="100000" b="100000"/>
                </a:path>
              </a:gradFill>
              <a:effectLst/>
              <a:uLnTx/>
              <a:uFillTx/>
              <a:latin typeface="Calibri" panose="020F0502020204030204"/>
              <a:ea typeface="宋体" panose="02010600030101010101" pitchFamily="2" charset="-122"/>
              <a:cs typeface="+mn-cs"/>
            </a:endParaRPr>
          </a:p>
        </p:txBody>
      </p:sp>
      <p:sp>
        <p:nvSpPr>
          <p:cNvPr id="8" name="矩形 7">
            <a:extLst>
              <a:ext uri="{FF2B5EF4-FFF2-40B4-BE49-F238E27FC236}">
                <a16:creationId xmlns="" xmlns:a16="http://schemas.microsoft.com/office/drawing/2014/main" id="{1D2D933A-D9F6-4002-B031-0E9BEEA30412}"/>
              </a:ext>
            </a:extLst>
          </p:cNvPr>
          <p:cNvSpPr/>
          <p:nvPr/>
        </p:nvSpPr>
        <p:spPr>
          <a:xfrm>
            <a:off x="926515" y="3133347"/>
            <a:ext cx="2432780" cy="1157141"/>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喜迎十九大</a:t>
            </a:r>
          </a:p>
        </p:txBody>
      </p:sp>
      <p:sp>
        <p:nvSpPr>
          <p:cNvPr id="9" name="文本框 3">
            <a:extLst>
              <a:ext uri="{FF2B5EF4-FFF2-40B4-BE49-F238E27FC236}">
                <a16:creationId xmlns="" xmlns:a16="http://schemas.microsoft.com/office/drawing/2014/main" id="{E4534C30-BDFD-4460-9866-184FD174ED63}"/>
              </a:ext>
            </a:extLst>
          </p:cNvPr>
          <p:cNvSpPr txBox="1"/>
          <p:nvPr/>
        </p:nvSpPr>
        <p:spPr>
          <a:xfrm>
            <a:off x="3513427" y="3151810"/>
            <a:ext cx="7661029" cy="1108380"/>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2017</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坚持把迎接十九大、服务十九大、学习贯彻十九大精神作为重大政治任务，落实到履行职能、开展工作的全过程和各方面，加强政治引领，积极正面发声，广泛凝心聚力，促进经济社会大局保持稳定，为十九大胜利召开营造良好社会环境。</a:t>
            </a:r>
          </a:p>
        </p:txBody>
      </p:sp>
      <p:sp>
        <p:nvSpPr>
          <p:cNvPr id="10" name="矩形 9">
            <a:extLst>
              <a:ext uri="{FF2B5EF4-FFF2-40B4-BE49-F238E27FC236}">
                <a16:creationId xmlns="" xmlns:a16="http://schemas.microsoft.com/office/drawing/2014/main" id="{E76218AB-B743-48AB-BAC0-B1705C68114F}"/>
              </a:ext>
            </a:extLst>
          </p:cNvPr>
          <p:cNvSpPr/>
          <p:nvPr/>
        </p:nvSpPr>
        <p:spPr>
          <a:xfrm>
            <a:off x="3463394" y="3133347"/>
            <a:ext cx="7933697" cy="1157141"/>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4267"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
        <p:nvSpPr>
          <p:cNvPr id="11" name="矩形 10">
            <a:extLst>
              <a:ext uri="{FF2B5EF4-FFF2-40B4-BE49-F238E27FC236}">
                <a16:creationId xmlns="" xmlns:a16="http://schemas.microsoft.com/office/drawing/2014/main" id="{5B6D8862-AEC4-4DE5-BE27-18F62E67DF97}"/>
              </a:ext>
            </a:extLst>
          </p:cNvPr>
          <p:cNvSpPr/>
          <p:nvPr/>
        </p:nvSpPr>
        <p:spPr>
          <a:xfrm>
            <a:off x="8964311" y="4478609"/>
            <a:ext cx="2432780" cy="1478608"/>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667"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学习十九大</a:t>
            </a:r>
          </a:p>
        </p:txBody>
      </p:sp>
      <p:sp>
        <p:nvSpPr>
          <p:cNvPr id="12" name="文本框 3">
            <a:extLst>
              <a:ext uri="{FF2B5EF4-FFF2-40B4-BE49-F238E27FC236}">
                <a16:creationId xmlns="" xmlns:a16="http://schemas.microsoft.com/office/drawing/2014/main" id="{47B6F756-BD08-4587-B4A9-8985325B7223}"/>
              </a:ext>
            </a:extLst>
          </p:cNvPr>
          <p:cNvSpPr txBox="1"/>
          <p:nvPr/>
        </p:nvSpPr>
        <p:spPr>
          <a:xfrm>
            <a:off x="967379" y="4556056"/>
            <a:ext cx="7777647" cy="1200329"/>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十九大后，迅速兴起学习贯彻大会精神热潮，着力在学懂弄通做实上下功夫，及时召开常委会议集中学习，作出学习贯彻中共十九大精神决议，明确提出坚持中国共产党对人民政协的领导、聚焦新时代新使命履职尽责、全面增强履职本领等具体要求，号召人民政协各参加单位、各级组织和广大委员，在习近平新时代中国特色社会主义思想指引下，广泛凝聚共识、凝聚人心、凝聚智慧、凝聚力量，共同为落实中共十九大确定的目标任务而奋斗。</a:t>
            </a:r>
          </a:p>
        </p:txBody>
      </p:sp>
      <p:sp>
        <p:nvSpPr>
          <p:cNvPr id="13" name="矩形 12">
            <a:extLst>
              <a:ext uri="{FF2B5EF4-FFF2-40B4-BE49-F238E27FC236}">
                <a16:creationId xmlns="" xmlns:a16="http://schemas.microsoft.com/office/drawing/2014/main" id="{CC6FC518-B8A6-423D-9BC4-7E904A90EC39}"/>
              </a:ext>
            </a:extLst>
          </p:cNvPr>
          <p:cNvSpPr/>
          <p:nvPr/>
        </p:nvSpPr>
        <p:spPr>
          <a:xfrm>
            <a:off x="926516" y="4460255"/>
            <a:ext cx="7933697" cy="1478608"/>
          </a:xfrm>
          <a:prstGeom prst="rect">
            <a:avLst/>
          </a:prstGeom>
          <a:noFill/>
          <a:ln w="952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4267"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364341130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ppt_w</p:attrName>
                                        </p:attrNameLst>
                                      </p:cBhvr>
                                      <p:tavLst>
                                        <p:tav tm="0">
                                          <p:val>
                                            <p:fltVal val="0"/>
                                          </p:val>
                                        </p:tav>
                                        <p:tav tm="100000">
                                          <p:val>
                                            <p:strVal val="#ppt_w"/>
                                          </p:val>
                                        </p:tav>
                                      </p:tavLst>
                                    </p:anim>
                                    <p:anim calcmode="lin" valueType="num">
                                      <p:cBhvr>
                                        <p:cTn id="8" dur="1000" fill="hold"/>
                                        <p:tgtEl>
                                          <p:spTgt spid="5"/>
                                        </p:tgtEl>
                                        <p:attrNameLst>
                                          <p:attrName>ppt_h</p:attrName>
                                        </p:attrNameLst>
                                      </p:cBhvr>
                                      <p:tavLst>
                                        <p:tav tm="0">
                                          <p:val>
                                            <p:fltVal val="0"/>
                                          </p:val>
                                        </p:tav>
                                        <p:tav tm="100000">
                                          <p:val>
                                            <p:strVal val="#ppt_h"/>
                                          </p:val>
                                        </p:tav>
                                      </p:tavLst>
                                    </p:anim>
                                    <p:animEffect transition="in" filter="fade">
                                      <p:cBhvr>
                                        <p:cTn id="9" dur="1000"/>
                                        <p:tgtEl>
                                          <p:spTgt spid="5"/>
                                        </p:tgtEl>
                                      </p:cBhvr>
                                    </p:animEffect>
                                  </p:childTnLst>
                                </p:cTn>
                              </p:par>
                            </p:childTnLst>
                          </p:cTn>
                        </p:par>
                        <p:par>
                          <p:cTn id="10" fill="hold">
                            <p:stCondLst>
                              <p:cond delay="1000"/>
                            </p:stCondLst>
                            <p:childTnLst>
                              <p:par>
                                <p:cTn id="11" presetID="12" presetClass="entr" presetSubtype="1"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additive="base">
                                        <p:cTn id="13" dur="500"/>
                                        <p:tgtEl>
                                          <p:spTgt spid="7"/>
                                        </p:tgtEl>
                                        <p:attrNameLst>
                                          <p:attrName>ppt_y</p:attrName>
                                        </p:attrNameLst>
                                      </p:cBhvr>
                                      <p:tavLst>
                                        <p:tav tm="0">
                                          <p:val>
                                            <p:strVal val="#ppt_y-#ppt_h*1.125000"/>
                                          </p:val>
                                        </p:tav>
                                        <p:tav tm="100000">
                                          <p:val>
                                            <p:strVal val="#ppt_y"/>
                                          </p:val>
                                        </p:tav>
                                      </p:tavLst>
                                    </p:anim>
                                    <p:animEffect transition="in" filter="wipe(down)">
                                      <p:cBhvr>
                                        <p:cTn id="14" dur="500"/>
                                        <p:tgtEl>
                                          <p:spTgt spid="7"/>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p:cTn id="17" dur="1000" fill="hold"/>
                                        <p:tgtEl>
                                          <p:spTgt spid="6"/>
                                        </p:tgtEl>
                                        <p:attrNameLst>
                                          <p:attrName>ppt_w</p:attrName>
                                        </p:attrNameLst>
                                      </p:cBhvr>
                                      <p:tavLst>
                                        <p:tav tm="0">
                                          <p:val>
                                            <p:fltVal val="0"/>
                                          </p:val>
                                        </p:tav>
                                        <p:tav tm="100000">
                                          <p:val>
                                            <p:strVal val="#ppt_w"/>
                                          </p:val>
                                        </p:tav>
                                      </p:tavLst>
                                    </p:anim>
                                    <p:anim calcmode="lin" valueType="num">
                                      <p:cBhvr>
                                        <p:cTn id="18" dur="1000" fill="hold"/>
                                        <p:tgtEl>
                                          <p:spTgt spid="6"/>
                                        </p:tgtEl>
                                        <p:attrNameLst>
                                          <p:attrName>ppt_h</p:attrName>
                                        </p:attrNameLst>
                                      </p:cBhvr>
                                      <p:tavLst>
                                        <p:tav tm="0">
                                          <p:val>
                                            <p:fltVal val="0"/>
                                          </p:val>
                                        </p:tav>
                                        <p:tav tm="100000">
                                          <p:val>
                                            <p:strVal val="#ppt_h"/>
                                          </p:val>
                                        </p:tav>
                                      </p:tavLst>
                                    </p:anim>
                                    <p:animEffect transition="in" filter="fade">
                                      <p:cBhvr>
                                        <p:cTn id="19" dur="1000"/>
                                        <p:tgtEl>
                                          <p:spTgt spid="6"/>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500" fill="hold"/>
                                        <p:tgtEl>
                                          <p:spTgt spid="8"/>
                                        </p:tgtEl>
                                        <p:attrNameLst>
                                          <p:attrName>ppt_w</p:attrName>
                                        </p:attrNameLst>
                                      </p:cBhvr>
                                      <p:tavLst>
                                        <p:tav tm="0">
                                          <p:val>
                                            <p:fltVal val="0"/>
                                          </p:val>
                                        </p:tav>
                                        <p:tav tm="100000">
                                          <p:val>
                                            <p:strVal val="#ppt_w"/>
                                          </p:val>
                                        </p:tav>
                                      </p:tavLst>
                                    </p:anim>
                                    <p:anim calcmode="lin" valueType="num">
                                      <p:cBhvr>
                                        <p:cTn id="24" dur="500" fill="hold"/>
                                        <p:tgtEl>
                                          <p:spTgt spid="8"/>
                                        </p:tgtEl>
                                        <p:attrNameLst>
                                          <p:attrName>ppt_h</p:attrName>
                                        </p:attrNameLst>
                                      </p:cBhvr>
                                      <p:tavLst>
                                        <p:tav tm="0">
                                          <p:val>
                                            <p:fltVal val="0"/>
                                          </p:val>
                                        </p:tav>
                                        <p:tav tm="100000">
                                          <p:val>
                                            <p:strVal val="#ppt_h"/>
                                          </p:val>
                                        </p:tav>
                                      </p:tavLst>
                                    </p:anim>
                                    <p:anim calcmode="lin" valueType="num">
                                      <p:cBhvr>
                                        <p:cTn id="25" dur="500" fill="hold"/>
                                        <p:tgtEl>
                                          <p:spTgt spid="8"/>
                                        </p:tgtEl>
                                        <p:attrNameLst>
                                          <p:attrName>style.rotation</p:attrName>
                                        </p:attrNameLst>
                                      </p:cBhvr>
                                      <p:tavLst>
                                        <p:tav tm="0">
                                          <p:val>
                                            <p:fltVal val="360"/>
                                          </p:val>
                                        </p:tav>
                                        <p:tav tm="100000">
                                          <p:val>
                                            <p:fltVal val="0"/>
                                          </p:val>
                                        </p:tav>
                                      </p:tavLst>
                                    </p:anim>
                                    <p:animEffect transition="in" filter="fade">
                                      <p:cBhvr>
                                        <p:cTn id="26" dur="500"/>
                                        <p:tgtEl>
                                          <p:spTgt spid="8"/>
                                        </p:tgtEl>
                                      </p:cBhvr>
                                    </p:animEffect>
                                  </p:childTnLst>
                                </p:cTn>
                              </p:par>
                            </p:childTnLst>
                          </p:cTn>
                        </p:par>
                        <p:par>
                          <p:cTn id="27" fill="hold">
                            <p:stCondLst>
                              <p:cond delay="2500"/>
                            </p:stCondLst>
                            <p:childTnLst>
                              <p:par>
                                <p:cTn id="28" presetID="10" presetClass="entr" presetSubtype="0"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fade">
                                      <p:cBhvr>
                                        <p:cTn id="30" dur="500"/>
                                        <p:tgtEl>
                                          <p:spTgt spid="10"/>
                                        </p:tgtEl>
                                      </p:cBhvr>
                                    </p:animEffect>
                                  </p:childTnLst>
                                </p:cTn>
                              </p:par>
                            </p:childTnLst>
                          </p:cTn>
                        </p:par>
                        <p:par>
                          <p:cTn id="31" fill="hold">
                            <p:stCondLst>
                              <p:cond delay="3000"/>
                            </p:stCondLst>
                            <p:childTnLst>
                              <p:par>
                                <p:cTn id="32" presetID="22" presetClass="entr" presetSubtype="8" fill="hold" grpId="0" nodeType="after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1800"/>
                                        <p:tgtEl>
                                          <p:spTgt spid="9"/>
                                        </p:tgtEl>
                                      </p:cBhvr>
                                    </p:animEffect>
                                  </p:childTnLst>
                                </p:cTn>
                              </p:par>
                            </p:childTnLst>
                          </p:cTn>
                        </p:par>
                        <p:par>
                          <p:cTn id="35" fill="hold">
                            <p:stCondLst>
                              <p:cond delay="4800"/>
                            </p:stCondLst>
                            <p:childTnLst>
                              <p:par>
                                <p:cTn id="36" presetID="49" presetClass="entr" presetSubtype="0" decel="100000" fill="hold" grpId="0" nodeType="afterEffect">
                                  <p:stCondLst>
                                    <p:cond delay="0"/>
                                  </p:stCondLst>
                                  <p:childTnLst>
                                    <p:set>
                                      <p:cBhvr>
                                        <p:cTn id="37" dur="1" fill="hold">
                                          <p:stCondLst>
                                            <p:cond delay="0"/>
                                          </p:stCondLst>
                                        </p:cTn>
                                        <p:tgtEl>
                                          <p:spTgt spid="11"/>
                                        </p:tgtEl>
                                        <p:attrNameLst>
                                          <p:attrName>style.visibility</p:attrName>
                                        </p:attrNameLst>
                                      </p:cBhvr>
                                      <p:to>
                                        <p:strVal val="visible"/>
                                      </p:to>
                                    </p:set>
                                    <p:anim calcmode="lin" valueType="num">
                                      <p:cBhvr>
                                        <p:cTn id="38" dur="500" fill="hold"/>
                                        <p:tgtEl>
                                          <p:spTgt spid="11"/>
                                        </p:tgtEl>
                                        <p:attrNameLst>
                                          <p:attrName>ppt_w</p:attrName>
                                        </p:attrNameLst>
                                      </p:cBhvr>
                                      <p:tavLst>
                                        <p:tav tm="0">
                                          <p:val>
                                            <p:fltVal val="0"/>
                                          </p:val>
                                        </p:tav>
                                        <p:tav tm="100000">
                                          <p:val>
                                            <p:strVal val="#ppt_w"/>
                                          </p:val>
                                        </p:tav>
                                      </p:tavLst>
                                    </p:anim>
                                    <p:anim calcmode="lin" valueType="num">
                                      <p:cBhvr>
                                        <p:cTn id="39" dur="500" fill="hold"/>
                                        <p:tgtEl>
                                          <p:spTgt spid="11"/>
                                        </p:tgtEl>
                                        <p:attrNameLst>
                                          <p:attrName>ppt_h</p:attrName>
                                        </p:attrNameLst>
                                      </p:cBhvr>
                                      <p:tavLst>
                                        <p:tav tm="0">
                                          <p:val>
                                            <p:fltVal val="0"/>
                                          </p:val>
                                        </p:tav>
                                        <p:tav tm="100000">
                                          <p:val>
                                            <p:strVal val="#ppt_h"/>
                                          </p:val>
                                        </p:tav>
                                      </p:tavLst>
                                    </p:anim>
                                    <p:anim calcmode="lin" valueType="num">
                                      <p:cBhvr>
                                        <p:cTn id="40" dur="500" fill="hold"/>
                                        <p:tgtEl>
                                          <p:spTgt spid="11"/>
                                        </p:tgtEl>
                                        <p:attrNameLst>
                                          <p:attrName>style.rotation</p:attrName>
                                        </p:attrNameLst>
                                      </p:cBhvr>
                                      <p:tavLst>
                                        <p:tav tm="0">
                                          <p:val>
                                            <p:fltVal val="360"/>
                                          </p:val>
                                        </p:tav>
                                        <p:tav tm="100000">
                                          <p:val>
                                            <p:fltVal val="0"/>
                                          </p:val>
                                        </p:tav>
                                      </p:tavLst>
                                    </p:anim>
                                    <p:animEffect transition="in" filter="fade">
                                      <p:cBhvr>
                                        <p:cTn id="41" dur="500"/>
                                        <p:tgtEl>
                                          <p:spTgt spid="11"/>
                                        </p:tgtEl>
                                      </p:cBhvr>
                                    </p:animEffect>
                                  </p:childTnLst>
                                </p:cTn>
                              </p:par>
                            </p:childTnLst>
                          </p:cTn>
                        </p:par>
                        <p:par>
                          <p:cTn id="42" fill="hold">
                            <p:stCondLst>
                              <p:cond delay="53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childTnLst>
                          </p:cTn>
                        </p:par>
                        <p:par>
                          <p:cTn id="46" fill="hold">
                            <p:stCondLst>
                              <p:cond delay="5800"/>
                            </p:stCondLst>
                            <p:childTnLst>
                              <p:par>
                                <p:cTn id="47" presetID="22" presetClass="entr" presetSubtype="1" fill="hold" grpId="0" nodeType="afterEffect">
                                  <p:stCondLst>
                                    <p:cond delay="0"/>
                                  </p:stCondLst>
                                  <p:childTnLst>
                                    <p:set>
                                      <p:cBhvr>
                                        <p:cTn id="48" dur="1" fill="hold">
                                          <p:stCondLst>
                                            <p:cond delay="0"/>
                                          </p:stCondLst>
                                        </p:cTn>
                                        <p:tgtEl>
                                          <p:spTgt spid="12"/>
                                        </p:tgtEl>
                                        <p:attrNameLst>
                                          <p:attrName>style.visibility</p:attrName>
                                        </p:attrNameLst>
                                      </p:cBhvr>
                                      <p:to>
                                        <p:strVal val="visible"/>
                                      </p:to>
                                    </p:set>
                                    <p:animEffect transition="in" filter="wipe(up)">
                                      <p:cBhvr>
                                        <p:cTn id="49" dur="18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animBg="1"/>
      <p:bldP spid="9" grpId="0"/>
      <p:bldP spid="10" grpId="0" animBg="1"/>
      <p:bldP spid="11" grpId="0" animBg="1"/>
      <p:bldP spid="12" grpId="0"/>
      <p:bldP spid="13"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3">
            <a:extLst>
              <a:ext uri="{FF2B5EF4-FFF2-40B4-BE49-F238E27FC236}">
                <a16:creationId xmlns="" xmlns:a16="http://schemas.microsoft.com/office/drawing/2014/main" id="{9F0902D1-04DF-456E-A12A-E7B3B0B84CC2}"/>
              </a:ext>
            </a:extLst>
          </p:cNvPr>
          <p:cNvSpPr txBox="1"/>
          <p:nvPr/>
        </p:nvSpPr>
        <p:spPr>
          <a:xfrm>
            <a:off x="488723" y="2441301"/>
            <a:ext cx="11309761"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把围绕“十三五”规划制定和实施献计出力作为工作主线</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就规划制定用</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3</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个月时间密集开展</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56</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次议政活动，召开专题议政性常委会议集中献计献策，形成专题报告。</a:t>
            </a:r>
          </a:p>
        </p:txBody>
      </p:sp>
      <p:sp>
        <p:nvSpPr>
          <p:cNvPr id="7" name="Title 20">
            <a:extLst>
              <a:ext uri="{FF2B5EF4-FFF2-40B4-BE49-F238E27FC236}">
                <a16:creationId xmlns="" xmlns:a16="http://schemas.microsoft.com/office/drawing/2014/main" id="{E72796B4-89DB-4E88-968E-388F776FFADB}"/>
              </a:ext>
            </a:extLst>
          </p:cNvPr>
          <p:cNvSpPr txBox="1">
            <a:spLocks/>
          </p:cNvSpPr>
          <p:nvPr/>
        </p:nvSpPr>
        <p:spPr>
          <a:xfrm flipH="1">
            <a:off x="400049" y="1258010"/>
            <a:ext cx="11636559" cy="1107969"/>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坚持稳中求进工作总基调，围绕统筹做好稳增长、促改革、调结构、惠民生、防风险各项工作调研议政</a:t>
            </a:r>
          </a:p>
        </p:txBody>
      </p:sp>
      <p:sp>
        <p:nvSpPr>
          <p:cNvPr id="8" name="文本框 3">
            <a:extLst>
              <a:ext uri="{FF2B5EF4-FFF2-40B4-BE49-F238E27FC236}">
                <a16:creationId xmlns="" xmlns:a16="http://schemas.microsoft.com/office/drawing/2014/main" id="{9D82012D-3951-4DB5-A8DF-9B242B5EF145}"/>
              </a:ext>
            </a:extLst>
          </p:cNvPr>
          <p:cNvSpPr txBox="1"/>
          <p:nvPr/>
        </p:nvSpPr>
        <p:spPr>
          <a:xfrm>
            <a:off x="488723" y="3210855"/>
            <a:ext cx="11309761" cy="43101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着眼贯彻新发展理念和实施“十三五”规划</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科学选题，合力攻坚，推动全面建成小康社会重点任务贯彻落实。</a:t>
            </a:r>
          </a:p>
        </p:txBody>
      </p:sp>
      <p:sp>
        <p:nvSpPr>
          <p:cNvPr id="9" name="文本框 3">
            <a:extLst>
              <a:ext uri="{FF2B5EF4-FFF2-40B4-BE49-F238E27FC236}">
                <a16:creationId xmlns="" xmlns:a16="http://schemas.microsoft.com/office/drawing/2014/main" id="{7F5D45EA-055F-49F5-A625-5BC52BD94202}"/>
              </a:ext>
            </a:extLst>
          </p:cNvPr>
          <p:cNvSpPr txBox="1"/>
          <p:nvPr/>
        </p:nvSpPr>
        <p:spPr>
          <a:xfrm>
            <a:off x="488723" y="3641726"/>
            <a:ext cx="11309761"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紧扣深化供给侧结构性改革</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分</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8</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次深入</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13</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省区调研，既有专题议政性常委会议的综合献策，也有专题协商会、双周协商座谈会的专项议政，议题涉及“三去一降一补”、振兴实体经济、创新驱动发展、培育发展新动能、军民融合发展、品牌建设等方面。</a:t>
            </a:r>
          </a:p>
        </p:txBody>
      </p:sp>
      <p:sp>
        <p:nvSpPr>
          <p:cNvPr id="10" name="文本框 3">
            <a:extLst>
              <a:ext uri="{FF2B5EF4-FFF2-40B4-BE49-F238E27FC236}">
                <a16:creationId xmlns="" xmlns:a16="http://schemas.microsoft.com/office/drawing/2014/main" id="{3187F98E-5861-4F24-AADC-9307012E951C}"/>
              </a:ext>
            </a:extLst>
          </p:cNvPr>
          <p:cNvSpPr txBox="1"/>
          <p:nvPr/>
        </p:nvSpPr>
        <p:spPr>
          <a:xfrm>
            <a:off x="488723" y="4411280"/>
            <a:ext cx="11309761" cy="43101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适应经济发展新常态</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每季度召开宏观经济形势分析会。</a:t>
            </a:r>
          </a:p>
        </p:txBody>
      </p:sp>
      <p:sp>
        <p:nvSpPr>
          <p:cNvPr id="11" name="文本框 3">
            <a:extLst>
              <a:ext uri="{FF2B5EF4-FFF2-40B4-BE49-F238E27FC236}">
                <a16:creationId xmlns="" xmlns:a16="http://schemas.microsoft.com/office/drawing/2014/main" id="{C49B1E7D-A00C-4215-A120-38526199B0C4}"/>
              </a:ext>
            </a:extLst>
          </p:cNvPr>
          <p:cNvSpPr txBox="1"/>
          <p:nvPr/>
        </p:nvSpPr>
        <p:spPr>
          <a:xfrm>
            <a:off x="488723" y="4842152"/>
            <a:ext cx="11309761" cy="1108380"/>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践行绿水青山就是金山银山的理念</a:t>
            </a:r>
            <a:r>
              <a:rPr kumimoji="0" lang="zh-CN" altLang="en-US" sz="1467" b="0"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抓住突出环境问题，围绕主体功能区规划建设、大气水土壤污染防治、森林草原等生态系统保护和修复、完善生态补偿机制、小型农田水利建设、推进国家公园体制试点、治理过度包装和垃圾资源化处理等调研议政，每年专题分析资源环境态势，助力美丽中国建设。</a:t>
            </a:r>
          </a:p>
        </p:txBody>
      </p:sp>
    </p:spTree>
    <p:extLst>
      <p:ext uri="{BB962C8B-B14F-4D97-AF65-F5344CB8AC3E}">
        <p14:creationId xmlns:p14="http://schemas.microsoft.com/office/powerpoint/2010/main" val="1702909258"/>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00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5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500"/>
                                        <p:tgtEl>
                                          <p:spTgt spid="8"/>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500"/>
                                        <p:tgtEl>
                                          <p:spTgt spid="9"/>
                                        </p:tgtEl>
                                      </p:cBhvr>
                                    </p:animEffect>
                                  </p:childTnLst>
                                </p:cTn>
                              </p:par>
                            </p:childTnLst>
                          </p:cTn>
                        </p:par>
                        <p:par>
                          <p:cTn id="20" fill="hold">
                            <p:stCondLst>
                              <p:cond delay="5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800"/>
                                        <p:tgtEl>
                                          <p:spTgt spid="10"/>
                                        </p:tgtEl>
                                      </p:cBhvr>
                                    </p:animEffect>
                                  </p:childTnLst>
                                </p:cTn>
                              </p:par>
                            </p:childTnLst>
                          </p:cTn>
                        </p:par>
                        <p:par>
                          <p:cTn id="24" fill="hold">
                            <p:stCondLst>
                              <p:cond delay="63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文本框 3">
            <a:extLst>
              <a:ext uri="{FF2B5EF4-FFF2-40B4-BE49-F238E27FC236}">
                <a16:creationId xmlns="" xmlns:a16="http://schemas.microsoft.com/office/drawing/2014/main" id="{45370E4A-2B09-4AB9-AE5B-B2AC7D649FA8}"/>
              </a:ext>
            </a:extLst>
          </p:cNvPr>
          <p:cNvSpPr txBox="1"/>
          <p:nvPr/>
        </p:nvSpPr>
        <p:spPr>
          <a:xfrm>
            <a:off x="1218882" y="2085330"/>
            <a:ext cx="10106252" cy="43101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坚持支持改革、服务改革</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，共开展</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185</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次视察调研和协商议政活动，报送</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74</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份专题报告和信息。</a:t>
            </a:r>
          </a:p>
        </p:txBody>
      </p:sp>
      <p:sp>
        <p:nvSpPr>
          <p:cNvPr id="7" name="Title 20">
            <a:extLst>
              <a:ext uri="{FF2B5EF4-FFF2-40B4-BE49-F238E27FC236}">
                <a16:creationId xmlns="" xmlns:a16="http://schemas.microsoft.com/office/drawing/2014/main" id="{C7542652-F108-4B10-BDAE-85610D675637}"/>
              </a:ext>
            </a:extLst>
          </p:cNvPr>
          <p:cNvSpPr txBox="1">
            <a:spLocks/>
          </p:cNvSpPr>
          <p:nvPr/>
        </p:nvSpPr>
        <p:spPr>
          <a:xfrm flipH="1">
            <a:off x="1218882" y="1259071"/>
            <a:ext cx="9754236"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a:ln>
                  <a:noFill/>
                </a:ln>
                <a:solidFill>
                  <a:srgbClr val="C7000B"/>
                </a:solidFill>
                <a:effectLst/>
                <a:uLnTx/>
                <a:uFillTx/>
                <a:latin typeface="微软雅黑" panose="020B0503020204020204" pitchFamily="34" charset="-122"/>
                <a:ea typeface="微软雅黑" panose="020B0503020204020204" pitchFamily="34" charset="-122"/>
              </a:rPr>
              <a:t>瞄准全面深化改革和全面依法治国重大任务精准建言</a:t>
            </a:r>
            <a:endParaRPr kumimoji="0" lang="zh-CN" altLang="en-US" sz="3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endParaRPr>
          </a:p>
        </p:txBody>
      </p:sp>
      <p:sp>
        <p:nvSpPr>
          <p:cNvPr id="8" name="文本框 3">
            <a:extLst>
              <a:ext uri="{FF2B5EF4-FFF2-40B4-BE49-F238E27FC236}">
                <a16:creationId xmlns="" xmlns:a16="http://schemas.microsoft.com/office/drawing/2014/main" id="{2D86AF3E-D0F4-4267-AC23-3AE2278C9CC8}"/>
              </a:ext>
            </a:extLst>
          </p:cNvPr>
          <p:cNvSpPr txBox="1"/>
          <p:nvPr/>
        </p:nvSpPr>
        <p:spPr>
          <a:xfrm>
            <a:off x="1218881" y="2629605"/>
            <a:ext cx="10106252"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抓住经济体制改革重大问题</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，就发挥市场在资源配置中的决定性作用和更好发挥政府作用深入调研，提出探索基本经济制度有效实现形式、深化行政审批制度改革、深化农村集体产权制度改革等建议。</a:t>
            </a:r>
          </a:p>
        </p:txBody>
      </p:sp>
      <p:sp>
        <p:nvSpPr>
          <p:cNvPr id="9" name="文本框 3">
            <a:extLst>
              <a:ext uri="{FF2B5EF4-FFF2-40B4-BE49-F238E27FC236}">
                <a16:creationId xmlns="" xmlns:a16="http://schemas.microsoft.com/office/drawing/2014/main" id="{01CF6169-F0C4-4DE1-96BC-57AF9382B115}"/>
              </a:ext>
            </a:extLst>
          </p:cNvPr>
          <p:cNvSpPr txBox="1"/>
          <p:nvPr/>
        </p:nvSpPr>
        <p:spPr>
          <a:xfrm>
            <a:off x="1218881" y="3368726"/>
            <a:ext cx="10106252"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围绕深化改革关键问题</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，就简政放权、防范化解金融风险、加强基础研究提升原始创新能力、改革科技评价体系、发展混合所有制经济、促进京津冀协同发展等协商议政。</a:t>
            </a:r>
          </a:p>
        </p:txBody>
      </p:sp>
      <p:sp>
        <p:nvSpPr>
          <p:cNvPr id="10" name="文本框 3">
            <a:extLst>
              <a:ext uri="{FF2B5EF4-FFF2-40B4-BE49-F238E27FC236}">
                <a16:creationId xmlns="" xmlns:a16="http://schemas.microsoft.com/office/drawing/2014/main" id="{FC8E74A6-C84F-484F-8D47-A65C7A9E84E5}"/>
              </a:ext>
            </a:extLst>
          </p:cNvPr>
          <p:cNvSpPr txBox="1"/>
          <p:nvPr/>
        </p:nvSpPr>
        <p:spPr>
          <a:xfrm>
            <a:off x="1218881" y="4143426"/>
            <a:ext cx="10106252"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针对东北三省工业转型升级难点问题</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，由</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3</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位副主席带队，分</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16</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个子课题，深入</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22</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个市地、</a:t>
            </a:r>
            <a:r>
              <a:rPr kumimoji="0" lang="en-US" altLang="zh-CN"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87</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家企业座谈讨论，形成专题报告，并召开专题协商会集中提出建议。</a:t>
            </a:r>
          </a:p>
        </p:txBody>
      </p:sp>
      <p:sp>
        <p:nvSpPr>
          <p:cNvPr id="11" name="文本框 3">
            <a:extLst>
              <a:ext uri="{FF2B5EF4-FFF2-40B4-BE49-F238E27FC236}">
                <a16:creationId xmlns="" xmlns:a16="http://schemas.microsoft.com/office/drawing/2014/main" id="{73A78EFD-300A-4E67-9D1E-D2FDC00EC349}"/>
              </a:ext>
            </a:extLst>
          </p:cNvPr>
          <p:cNvSpPr txBox="1"/>
          <p:nvPr/>
        </p:nvSpPr>
        <p:spPr>
          <a:xfrm>
            <a:off x="1218881" y="4909891"/>
            <a:ext cx="10106252" cy="769698"/>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4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结合全面依法治国重大课题，召开法治政府建设、司法体制改革等专题座谈会</a:t>
            </a:r>
            <a:r>
              <a:rPr kumimoji="0" lang="zh-CN" altLang="en-US" sz="14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，每年安排法律法规方面的重点议题开展协商，对慈善法、安全生产法、促进科技成果转化法、快递条例等的制定修订提出建议。</a:t>
            </a:r>
          </a:p>
        </p:txBody>
      </p:sp>
    </p:spTree>
    <p:extLst>
      <p:ext uri="{BB962C8B-B14F-4D97-AF65-F5344CB8AC3E}">
        <p14:creationId xmlns:p14="http://schemas.microsoft.com/office/powerpoint/2010/main" val="255192972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randombar(horizontal)">
                                      <p:cBhvr>
                                        <p:cTn id="7" dur="1000"/>
                                        <p:tgtEl>
                                          <p:spTgt spid="7"/>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1500"/>
                                        <p:tgtEl>
                                          <p:spTgt spid="5"/>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left)">
                                      <p:cBhvr>
                                        <p:cTn id="15" dur="1500"/>
                                        <p:tgtEl>
                                          <p:spTgt spid="8"/>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1500"/>
                                        <p:tgtEl>
                                          <p:spTgt spid="9"/>
                                        </p:tgtEl>
                                      </p:cBhvr>
                                    </p:animEffect>
                                  </p:childTnLst>
                                </p:cTn>
                              </p:par>
                            </p:childTnLst>
                          </p:cTn>
                        </p:par>
                        <p:par>
                          <p:cTn id="20" fill="hold">
                            <p:stCondLst>
                              <p:cond delay="5500"/>
                            </p:stCondLst>
                            <p:childTnLst>
                              <p:par>
                                <p:cTn id="21" presetID="22" presetClass="entr" presetSubtype="8"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left)">
                                      <p:cBhvr>
                                        <p:cTn id="23" dur="800"/>
                                        <p:tgtEl>
                                          <p:spTgt spid="10"/>
                                        </p:tgtEl>
                                      </p:cBhvr>
                                    </p:animEffect>
                                  </p:childTnLst>
                                </p:cTn>
                              </p:par>
                            </p:childTnLst>
                          </p:cTn>
                        </p:par>
                        <p:par>
                          <p:cTn id="24" fill="hold">
                            <p:stCondLst>
                              <p:cond delay="6300"/>
                            </p:stCondLst>
                            <p:childTnLst>
                              <p:par>
                                <p:cTn id="25" presetID="22" presetClass="entr" presetSubtype="8" fill="hold" grpId="0" nodeType="after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wipe(left)">
                                      <p:cBhvr>
                                        <p:cTn id="27"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7" grpId="0"/>
      <p:bldP spid="8" grpId="0"/>
      <p:bldP spid="9" grpId="0"/>
      <p:bldP spid="10" grpId="0"/>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pic>
        <p:nvPicPr>
          <p:cNvPr id="40" name="图片 39">
            <a:extLst>
              <a:ext uri="{FF2B5EF4-FFF2-40B4-BE49-F238E27FC236}">
                <a16:creationId xmlns="" xmlns:a16="http://schemas.microsoft.com/office/drawing/2014/main" id="{10430996-5E96-44CF-B522-2C37EBD458D4}"/>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7158118" y="5578626"/>
            <a:ext cx="4924926" cy="1441764"/>
          </a:xfrm>
          <a:prstGeom prst="rect">
            <a:avLst/>
          </a:prstGeom>
        </p:spPr>
      </p:pic>
      <p:pic>
        <p:nvPicPr>
          <p:cNvPr id="42" name="图片 41">
            <a:extLst>
              <a:ext uri="{FF2B5EF4-FFF2-40B4-BE49-F238E27FC236}">
                <a16:creationId xmlns="" xmlns:a16="http://schemas.microsoft.com/office/drawing/2014/main" id="{A4A005D6-C6F6-47A4-B0F7-526DF57A5293}"/>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47178" y="4442426"/>
            <a:ext cx="3324724" cy="2442354"/>
          </a:xfrm>
          <a:prstGeom prst="rect">
            <a:avLst/>
          </a:prstGeom>
        </p:spPr>
      </p:pic>
      <p:sp>
        <p:nvSpPr>
          <p:cNvPr id="8" name="文本框 3">
            <a:extLst>
              <a:ext uri="{FF2B5EF4-FFF2-40B4-BE49-F238E27FC236}">
                <a16:creationId xmlns="" xmlns:a16="http://schemas.microsoft.com/office/drawing/2014/main" id="{B49F01FB-1473-4F71-9562-720929ECC508}"/>
              </a:ext>
            </a:extLst>
          </p:cNvPr>
          <p:cNvSpPr txBox="1"/>
          <p:nvPr/>
        </p:nvSpPr>
        <p:spPr>
          <a:xfrm>
            <a:off x="1615185" y="2263375"/>
            <a:ext cx="9102951" cy="954364"/>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将党风廉政建设列为重点协商议题</a:t>
            </a:r>
            <a:r>
              <a:rPr kumimoji="0" lang="zh-CN" altLang="en-US" sz="1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，先后两次召开常委会议，从巩固落实中央八项规定精神成果、完善监督体系、营造良好政治生态等方面提出建议。</a:t>
            </a:r>
          </a:p>
        </p:txBody>
      </p:sp>
      <p:sp>
        <p:nvSpPr>
          <p:cNvPr id="10" name="Title 20">
            <a:extLst>
              <a:ext uri="{FF2B5EF4-FFF2-40B4-BE49-F238E27FC236}">
                <a16:creationId xmlns="" xmlns:a16="http://schemas.microsoft.com/office/drawing/2014/main" id="{11F0C006-2365-4A65-A9F8-12A51BD1B076}"/>
              </a:ext>
            </a:extLst>
          </p:cNvPr>
          <p:cNvSpPr txBox="1">
            <a:spLocks/>
          </p:cNvSpPr>
          <p:nvPr/>
        </p:nvSpPr>
        <p:spPr>
          <a:xfrm flipH="1">
            <a:off x="1615185" y="1437115"/>
            <a:ext cx="9754236" cy="61552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配合跟进全面从严治党战略部署贯彻落实</a:t>
            </a:r>
          </a:p>
        </p:txBody>
      </p:sp>
      <p:sp>
        <p:nvSpPr>
          <p:cNvPr id="11" name="文本框 3">
            <a:extLst>
              <a:ext uri="{FF2B5EF4-FFF2-40B4-BE49-F238E27FC236}">
                <a16:creationId xmlns="" xmlns:a16="http://schemas.microsoft.com/office/drawing/2014/main" id="{59A72E36-2A26-4130-88BB-E0C69344E2EB}"/>
              </a:ext>
            </a:extLst>
          </p:cNvPr>
          <p:cNvSpPr txBox="1"/>
          <p:nvPr/>
        </p:nvSpPr>
        <p:spPr>
          <a:xfrm>
            <a:off x="1615184" y="3265174"/>
            <a:ext cx="9102951" cy="47256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Wingdings" panose="05000000000000000000" pitchFamily="2" charset="2"/>
              <a:buChar char="Ø"/>
              <a:tabLst/>
              <a:defRPr/>
            </a:pPr>
            <a:r>
              <a:rPr kumimoji="0" lang="zh-CN" altLang="en-US" sz="1867"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支持委员围绕加强党的建设重要问题务实建言。</a:t>
            </a:r>
          </a:p>
        </p:txBody>
      </p:sp>
      <p:pic>
        <p:nvPicPr>
          <p:cNvPr id="4" name="图片 3">
            <a:extLst>
              <a:ext uri="{FF2B5EF4-FFF2-40B4-BE49-F238E27FC236}">
                <a16:creationId xmlns="" xmlns:a16="http://schemas.microsoft.com/office/drawing/2014/main" id="{34F91F56-D1F2-49D5-96C0-31A5985D2C3F}"/>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2389772" y="3850839"/>
            <a:ext cx="5979695" cy="2415574"/>
          </a:xfrm>
          <a:prstGeom prst="rect">
            <a:avLst/>
          </a:prstGeom>
        </p:spPr>
      </p:pic>
    </p:spTree>
    <p:extLst>
      <p:ext uri="{BB962C8B-B14F-4D97-AF65-F5344CB8AC3E}">
        <p14:creationId xmlns:p14="http://schemas.microsoft.com/office/powerpoint/2010/main" val="357582308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1000"/>
                                        <p:tgtEl>
                                          <p:spTgt spid="10"/>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1500"/>
                                        <p:tgtEl>
                                          <p:spTgt spid="8"/>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left)">
                                      <p:cBhvr>
                                        <p:cTn id="15" dur="1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0" grpId="0"/>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 xmlns:a16="http://schemas.microsoft.com/office/drawing/2014/main" id="{41E33BAF-ED9D-46C8-9841-CB54AF8681EE}"/>
              </a:ext>
            </a:extLst>
          </p:cNvPr>
          <p:cNvSpPr txBox="1"/>
          <p:nvPr/>
        </p:nvSpPr>
        <p:spPr>
          <a:xfrm>
            <a:off x="-101600" y="1250012"/>
            <a:ext cx="11961256" cy="54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933"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★贯彻以人民为中心的发展思想，为保障和改善民生建言献策★</a:t>
            </a:r>
          </a:p>
        </p:txBody>
      </p:sp>
      <p:sp>
        <p:nvSpPr>
          <p:cNvPr id="6" name="矩形 5">
            <a:extLst>
              <a:ext uri="{FF2B5EF4-FFF2-40B4-BE49-F238E27FC236}">
                <a16:creationId xmlns="" xmlns:a16="http://schemas.microsoft.com/office/drawing/2014/main" id="{BDEECFF4-A10E-4F0B-B14B-78532807C40D}"/>
              </a:ext>
            </a:extLst>
          </p:cNvPr>
          <p:cNvSpPr/>
          <p:nvPr/>
        </p:nvSpPr>
        <p:spPr bwMode="auto">
          <a:xfrm rot="5400000">
            <a:off x="714901" y="3463219"/>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7" name="矩形 6">
            <a:extLst>
              <a:ext uri="{FF2B5EF4-FFF2-40B4-BE49-F238E27FC236}">
                <a16:creationId xmlns="" xmlns:a16="http://schemas.microsoft.com/office/drawing/2014/main" id="{13D51957-7D43-49EA-8479-BBC421C1386A}"/>
              </a:ext>
            </a:extLst>
          </p:cNvPr>
          <p:cNvSpPr/>
          <p:nvPr/>
        </p:nvSpPr>
        <p:spPr bwMode="auto">
          <a:xfrm>
            <a:off x="652437" y="2932426"/>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着眼办好人民满意的教育</a:t>
            </a:r>
          </a:p>
        </p:txBody>
      </p:sp>
      <p:sp>
        <p:nvSpPr>
          <p:cNvPr id="8" name="文本框 4">
            <a:extLst>
              <a:ext uri="{FF2B5EF4-FFF2-40B4-BE49-F238E27FC236}">
                <a16:creationId xmlns="" xmlns:a16="http://schemas.microsoft.com/office/drawing/2014/main" id="{96B8D0FA-1522-4599-8EAF-6B859B7F3D06}"/>
              </a:ext>
            </a:extLst>
          </p:cNvPr>
          <p:cNvSpPr txBox="1"/>
          <p:nvPr/>
        </p:nvSpPr>
        <p:spPr>
          <a:xfrm>
            <a:off x="802427" y="3856197"/>
            <a:ext cx="2303476" cy="1538563"/>
          </a:xfrm>
          <a:prstGeom prst="rect">
            <a:avLst/>
          </a:prstGeom>
          <a:noFill/>
        </p:spPr>
        <p:txBody>
          <a:bodyPr wrap="square" lIns="0" tIns="0" rIns="0" bIns="0" rtlCol="0" anchor="t">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333"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针对学前教育、义务教育、高中教育、高等教育、职业教育、特殊教育和乡村教师队伍建设、困难学生资助等问题深度建言，推动教育事业全链条发展</a:t>
            </a:r>
            <a:endParaRPr kumimoji="0" lang="en-US" altLang="zh-CN" sz="1333"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9" name="矩形 8">
            <a:extLst>
              <a:ext uri="{FF2B5EF4-FFF2-40B4-BE49-F238E27FC236}">
                <a16:creationId xmlns="" xmlns:a16="http://schemas.microsoft.com/office/drawing/2014/main" id="{6F7EBE11-DC79-4369-A6A9-641D2653F486}"/>
              </a:ext>
            </a:extLst>
          </p:cNvPr>
          <p:cNvSpPr/>
          <p:nvPr/>
        </p:nvSpPr>
        <p:spPr bwMode="auto">
          <a:xfrm rot="5400000">
            <a:off x="3514842" y="3463221"/>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0" name="矩形 9">
            <a:extLst>
              <a:ext uri="{FF2B5EF4-FFF2-40B4-BE49-F238E27FC236}">
                <a16:creationId xmlns="" xmlns:a16="http://schemas.microsoft.com/office/drawing/2014/main" id="{E8463689-B4FA-4E46-AE02-6769ED38D5CC}"/>
              </a:ext>
            </a:extLst>
          </p:cNvPr>
          <p:cNvSpPr/>
          <p:nvPr/>
        </p:nvSpPr>
        <p:spPr bwMode="auto">
          <a:xfrm>
            <a:off x="3452379" y="2932428"/>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67"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着眼健康中国建设</a:t>
            </a:r>
            <a:endParaRPr kumimoji="0" lang="zh-CN" altLang="en-US" sz="1867"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1" name="文本框 12">
            <a:extLst>
              <a:ext uri="{FF2B5EF4-FFF2-40B4-BE49-F238E27FC236}">
                <a16:creationId xmlns="" xmlns:a16="http://schemas.microsoft.com/office/drawing/2014/main" id="{0FD99D7D-09BD-4EC7-8622-0805358AE589}"/>
              </a:ext>
            </a:extLst>
          </p:cNvPr>
          <p:cNvSpPr txBox="1"/>
          <p:nvPr/>
        </p:nvSpPr>
        <p:spPr>
          <a:xfrm>
            <a:off x="3595262" y="3663117"/>
            <a:ext cx="2444740" cy="1938992"/>
          </a:xfrm>
          <a:prstGeom prst="rect">
            <a:avLst/>
          </a:prstGeom>
          <a:noFill/>
        </p:spPr>
        <p:txBody>
          <a:bodyPr wrap="square" lIns="0" tIns="0" rIns="0" bIns="0" rtlCol="0" anchor="t">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深化医药卫生体制改革，紧扣医疗、医保、医药“三医”联动，从优生健康检查、青少年疾病预防、职业病防治、全民健身和体育产业到安宁疗护，从公立医院改革、民营医院发展、仿制药质量到医患关系改善，开展系列履职活动，促进人民健康全周期保障</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2" name="矩形 11">
            <a:extLst>
              <a:ext uri="{FF2B5EF4-FFF2-40B4-BE49-F238E27FC236}">
                <a16:creationId xmlns="" xmlns:a16="http://schemas.microsoft.com/office/drawing/2014/main" id="{F16CE84E-54C8-414F-9A38-46F61B73CC7E}"/>
              </a:ext>
            </a:extLst>
          </p:cNvPr>
          <p:cNvSpPr/>
          <p:nvPr/>
        </p:nvSpPr>
        <p:spPr bwMode="auto">
          <a:xfrm rot="5400000">
            <a:off x="6302082" y="3463223"/>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3" name="矩形 12">
            <a:extLst>
              <a:ext uri="{FF2B5EF4-FFF2-40B4-BE49-F238E27FC236}">
                <a16:creationId xmlns="" xmlns:a16="http://schemas.microsoft.com/office/drawing/2014/main" id="{8DCBCE21-2AA5-4657-9DB5-1FB7B888050D}"/>
              </a:ext>
            </a:extLst>
          </p:cNvPr>
          <p:cNvSpPr/>
          <p:nvPr/>
        </p:nvSpPr>
        <p:spPr bwMode="auto">
          <a:xfrm>
            <a:off x="6239619" y="2932430"/>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467"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眼更好满足人民群众文化需求</a:t>
            </a:r>
          </a:p>
        </p:txBody>
      </p:sp>
      <p:sp>
        <p:nvSpPr>
          <p:cNvPr id="14" name="文本框 15">
            <a:extLst>
              <a:ext uri="{FF2B5EF4-FFF2-40B4-BE49-F238E27FC236}">
                <a16:creationId xmlns="" xmlns:a16="http://schemas.microsoft.com/office/drawing/2014/main" id="{7A910D6A-E96C-4BA8-B631-985C5433F310}"/>
              </a:ext>
            </a:extLst>
          </p:cNvPr>
          <p:cNvSpPr txBox="1"/>
          <p:nvPr/>
        </p:nvSpPr>
        <p:spPr>
          <a:xfrm>
            <a:off x="6408869" y="3597135"/>
            <a:ext cx="2328732" cy="2153988"/>
          </a:xfrm>
          <a:prstGeom prst="rect">
            <a:avLst/>
          </a:prstGeom>
          <a:noFill/>
        </p:spPr>
        <p:txBody>
          <a:bodyPr wrap="square" lIns="0" tIns="0" rIns="0" bIns="0" rtlCol="0" anchor="t">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333"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围绕培育和践行社会主义核心价值观、坚定文化自信讲好中国故事、社会主义文艺繁荣发展、完善公共文化服务体系、营造风清气正网络空间、非物质文化遗产传承保护等协商议政，助力文化建设全方位推进</a:t>
            </a:r>
            <a:endParaRPr kumimoji="0" lang="en-US" altLang="zh-CN" sz="1333"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5" name="矩形 14">
            <a:extLst>
              <a:ext uri="{FF2B5EF4-FFF2-40B4-BE49-F238E27FC236}">
                <a16:creationId xmlns="" xmlns:a16="http://schemas.microsoft.com/office/drawing/2014/main" id="{DE6F6830-BF82-43A5-B548-BF0D632188DE}"/>
              </a:ext>
            </a:extLst>
          </p:cNvPr>
          <p:cNvSpPr/>
          <p:nvPr/>
        </p:nvSpPr>
        <p:spPr bwMode="auto">
          <a:xfrm rot="5400000">
            <a:off x="9076622" y="3463223"/>
            <a:ext cx="2479772" cy="2607984"/>
          </a:xfrm>
          <a:prstGeom prst="rect">
            <a:avLst/>
          </a:prstGeom>
          <a:noFill/>
          <a:ln w="12700">
            <a:solidFill>
              <a:srgbClr val="C7000B"/>
            </a:solidFill>
            <a:round/>
            <a:headEnd/>
            <a:tailEnd/>
          </a:ln>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16" name="矩形 15">
            <a:extLst>
              <a:ext uri="{FF2B5EF4-FFF2-40B4-BE49-F238E27FC236}">
                <a16:creationId xmlns="" xmlns:a16="http://schemas.microsoft.com/office/drawing/2014/main" id="{384E4032-DC3A-4A48-A1B1-DEE91BF25EA1}"/>
              </a:ext>
            </a:extLst>
          </p:cNvPr>
          <p:cNvSpPr/>
          <p:nvPr/>
        </p:nvSpPr>
        <p:spPr bwMode="auto">
          <a:xfrm>
            <a:off x="9014157" y="2932430"/>
            <a:ext cx="2603456" cy="546905"/>
          </a:xfrm>
          <a:prstGeom prst="rect">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67" b="1"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着眼民生关切</a:t>
            </a:r>
            <a:endParaRPr kumimoji="0" lang="zh-CN" altLang="en-US" sz="1867"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7" name="文本框 18">
            <a:extLst>
              <a:ext uri="{FF2B5EF4-FFF2-40B4-BE49-F238E27FC236}">
                <a16:creationId xmlns="" xmlns:a16="http://schemas.microsoft.com/office/drawing/2014/main" id="{8B858483-639A-4489-90D2-7A0D898E5BF0}"/>
              </a:ext>
            </a:extLst>
          </p:cNvPr>
          <p:cNvSpPr txBox="1"/>
          <p:nvPr/>
        </p:nvSpPr>
        <p:spPr>
          <a:xfrm>
            <a:off x="9118944" y="3663119"/>
            <a:ext cx="2438056" cy="1938992"/>
          </a:xfrm>
          <a:prstGeom prst="rect">
            <a:avLst/>
          </a:prstGeom>
          <a:noFill/>
        </p:spPr>
        <p:txBody>
          <a:bodyPr wrap="square" lIns="0" tIns="0" rIns="0" bIns="0" rtlCol="0" anchor="t">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就食品安全监管、无障碍环境建设、住宅房地产调控、去产能过程中职工就业再就业、大学生和退役士兵就业创业、养老及医养结合等问题，建筑环卫工人、农民工、残疾人、留守儿童等群体权益保障深入协商，对涉及群众生活的问题全景式关注</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grpSp>
        <p:nvGrpSpPr>
          <p:cNvPr id="18" name="组合 17">
            <a:extLst>
              <a:ext uri="{FF2B5EF4-FFF2-40B4-BE49-F238E27FC236}">
                <a16:creationId xmlns="" xmlns:a16="http://schemas.microsoft.com/office/drawing/2014/main" id="{C25F1C84-1E86-4E9A-94B5-2338A6E896C8}"/>
              </a:ext>
            </a:extLst>
          </p:cNvPr>
          <p:cNvGrpSpPr/>
          <p:nvPr/>
        </p:nvGrpSpPr>
        <p:grpSpPr>
          <a:xfrm>
            <a:off x="1666715" y="5723954"/>
            <a:ext cx="544725" cy="544725"/>
            <a:chOff x="979220" y="2905452"/>
            <a:chExt cx="512026" cy="512026"/>
          </a:xfrm>
        </p:grpSpPr>
        <p:sp>
          <p:nvSpPr>
            <p:cNvPr id="19" name="椭圆 18">
              <a:extLst>
                <a:ext uri="{FF2B5EF4-FFF2-40B4-BE49-F238E27FC236}">
                  <a16:creationId xmlns="" xmlns:a16="http://schemas.microsoft.com/office/drawing/2014/main" id="{20DB94C7-0305-48B3-8E84-A1C519AF1830}"/>
                </a:ext>
              </a:extLst>
            </p:cNvPr>
            <p:cNvSpPr/>
            <p:nvPr/>
          </p:nvSpPr>
          <p:spPr bwMode="auto">
            <a:xfrm>
              <a:off x="979220"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0" name="任意多边形: 形状 22">
              <a:extLst>
                <a:ext uri="{FF2B5EF4-FFF2-40B4-BE49-F238E27FC236}">
                  <a16:creationId xmlns="" xmlns:a16="http://schemas.microsoft.com/office/drawing/2014/main" id="{FA37DBA2-3ACF-4DF8-88E3-09557316BA70}"/>
                </a:ext>
              </a:extLst>
            </p:cNvPr>
            <p:cNvSpPr/>
            <p:nvPr/>
          </p:nvSpPr>
          <p:spPr bwMode="auto">
            <a:xfrm>
              <a:off x="1105564"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1219139"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grpSp>
      <p:grpSp>
        <p:nvGrpSpPr>
          <p:cNvPr id="21" name="组合 20">
            <a:extLst>
              <a:ext uri="{FF2B5EF4-FFF2-40B4-BE49-F238E27FC236}">
                <a16:creationId xmlns="" xmlns:a16="http://schemas.microsoft.com/office/drawing/2014/main" id="{92918EC0-6139-4A7A-ACF7-A379014BDDD1}"/>
              </a:ext>
            </a:extLst>
          </p:cNvPr>
          <p:cNvGrpSpPr/>
          <p:nvPr/>
        </p:nvGrpSpPr>
        <p:grpSpPr>
          <a:xfrm>
            <a:off x="4466656" y="5723954"/>
            <a:ext cx="544725" cy="544725"/>
            <a:chOff x="2641026" y="2905452"/>
            <a:chExt cx="512026" cy="512026"/>
          </a:xfrm>
        </p:grpSpPr>
        <p:sp>
          <p:nvSpPr>
            <p:cNvPr id="22" name="椭圆 21">
              <a:extLst>
                <a:ext uri="{FF2B5EF4-FFF2-40B4-BE49-F238E27FC236}">
                  <a16:creationId xmlns="" xmlns:a16="http://schemas.microsoft.com/office/drawing/2014/main" id="{FA8B9A28-037D-464B-A881-DBA9081DF1E2}"/>
                </a:ext>
              </a:extLst>
            </p:cNvPr>
            <p:cNvSpPr/>
            <p:nvPr/>
          </p:nvSpPr>
          <p:spPr bwMode="auto">
            <a:xfrm>
              <a:off x="2641026"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3" name="任意多边形: 形状 23">
              <a:extLst>
                <a:ext uri="{FF2B5EF4-FFF2-40B4-BE49-F238E27FC236}">
                  <a16:creationId xmlns="" xmlns:a16="http://schemas.microsoft.com/office/drawing/2014/main" id="{25B422B4-B9D7-4D37-B0F5-80C82065E31D}"/>
                </a:ext>
              </a:extLst>
            </p:cNvPr>
            <p:cNvSpPr/>
            <p:nvPr/>
          </p:nvSpPr>
          <p:spPr bwMode="auto">
            <a:xfrm>
              <a:off x="2767371"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1219139"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24" name="组合 23">
            <a:extLst>
              <a:ext uri="{FF2B5EF4-FFF2-40B4-BE49-F238E27FC236}">
                <a16:creationId xmlns="" xmlns:a16="http://schemas.microsoft.com/office/drawing/2014/main" id="{80ECB3B3-FD1A-400A-972C-6223FDDE4077}"/>
              </a:ext>
            </a:extLst>
          </p:cNvPr>
          <p:cNvGrpSpPr/>
          <p:nvPr/>
        </p:nvGrpSpPr>
        <p:grpSpPr>
          <a:xfrm>
            <a:off x="10028435" y="5723954"/>
            <a:ext cx="544725" cy="544725"/>
            <a:chOff x="5964635" y="2905452"/>
            <a:chExt cx="512026" cy="512026"/>
          </a:xfrm>
        </p:grpSpPr>
        <p:sp>
          <p:nvSpPr>
            <p:cNvPr id="25" name="椭圆 24">
              <a:extLst>
                <a:ext uri="{FF2B5EF4-FFF2-40B4-BE49-F238E27FC236}">
                  <a16:creationId xmlns="" xmlns:a16="http://schemas.microsoft.com/office/drawing/2014/main" id="{8B354FA5-4C19-469F-B5F5-76569C6694D9}"/>
                </a:ext>
              </a:extLst>
            </p:cNvPr>
            <p:cNvSpPr/>
            <p:nvPr/>
          </p:nvSpPr>
          <p:spPr bwMode="auto">
            <a:xfrm>
              <a:off x="5964635"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6" name="任意多边形: 形状 24">
              <a:extLst>
                <a:ext uri="{FF2B5EF4-FFF2-40B4-BE49-F238E27FC236}">
                  <a16:creationId xmlns="" xmlns:a16="http://schemas.microsoft.com/office/drawing/2014/main" id="{12D1A4EA-A8BE-46BC-AF06-9A4FA9ED1AC0}"/>
                </a:ext>
              </a:extLst>
            </p:cNvPr>
            <p:cNvSpPr/>
            <p:nvPr/>
          </p:nvSpPr>
          <p:spPr bwMode="auto">
            <a:xfrm>
              <a:off x="6090980"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1219139"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grpSp>
        <p:nvGrpSpPr>
          <p:cNvPr id="27" name="组合 26">
            <a:extLst>
              <a:ext uri="{FF2B5EF4-FFF2-40B4-BE49-F238E27FC236}">
                <a16:creationId xmlns="" xmlns:a16="http://schemas.microsoft.com/office/drawing/2014/main" id="{7DDEB23E-FFDE-42F2-AD97-4C2AE2D37723}"/>
              </a:ext>
            </a:extLst>
          </p:cNvPr>
          <p:cNvGrpSpPr/>
          <p:nvPr/>
        </p:nvGrpSpPr>
        <p:grpSpPr>
          <a:xfrm>
            <a:off x="7253896" y="5723954"/>
            <a:ext cx="544725" cy="544725"/>
            <a:chOff x="4302831" y="2905452"/>
            <a:chExt cx="512026" cy="512026"/>
          </a:xfrm>
        </p:grpSpPr>
        <p:sp>
          <p:nvSpPr>
            <p:cNvPr id="28" name="椭圆 27">
              <a:extLst>
                <a:ext uri="{FF2B5EF4-FFF2-40B4-BE49-F238E27FC236}">
                  <a16:creationId xmlns="" xmlns:a16="http://schemas.microsoft.com/office/drawing/2014/main" id="{508BFA8C-A96D-4524-9B9D-E1E07DD83760}"/>
                </a:ext>
              </a:extLst>
            </p:cNvPr>
            <p:cNvSpPr/>
            <p:nvPr/>
          </p:nvSpPr>
          <p:spPr bwMode="auto">
            <a:xfrm>
              <a:off x="4302831" y="2905452"/>
              <a:ext cx="512026" cy="512026"/>
            </a:xfrm>
            <a:prstGeom prst="ellipse">
              <a:avLst/>
            </a:prstGeom>
            <a:solidFill>
              <a:srgbClr val="C7000B"/>
            </a:solidFill>
            <a:ln w="19050">
              <a:noFill/>
              <a:round/>
              <a:headEnd/>
              <a:tailEnd/>
            </a:ln>
            <a:effectLst/>
          </p:spPr>
          <p:txBody>
            <a:bodyPr vert="horz" wrap="none" lIns="121920" tIns="60960" rIns="121920" bIns="60960" numCol="1" rtlCol="0" anchor="ctr" anchorCtr="1" compatLnSpc="1">
              <a:prstTxWarp prst="textNoShape">
                <a:avLst/>
              </a:prstTxWarp>
            </a:bodyP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sp>
          <p:nvSpPr>
            <p:cNvPr id="29" name="任意多边形: 形状 26">
              <a:extLst>
                <a:ext uri="{FF2B5EF4-FFF2-40B4-BE49-F238E27FC236}">
                  <a16:creationId xmlns="" xmlns:a16="http://schemas.microsoft.com/office/drawing/2014/main" id="{9966CAA2-EAEC-4947-819C-5CD29C2A7C28}"/>
                </a:ext>
              </a:extLst>
            </p:cNvPr>
            <p:cNvSpPr/>
            <p:nvPr/>
          </p:nvSpPr>
          <p:spPr bwMode="auto">
            <a:xfrm>
              <a:off x="4429176" y="3025594"/>
              <a:ext cx="259337" cy="271741"/>
            </a:xfrm>
            <a:custGeom>
              <a:avLst/>
              <a:gdLst>
                <a:gd name="connsiteX0" fmla="*/ 75115 w 321487"/>
                <a:gd name="connsiteY0" fmla="*/ 204009 h 336863"/>
                <a:gd name="connsiteX1" fmla="*/ 94628 w 321487"/>
                <a:gd name="connsiteY1" fmla="*/ 207993 h 336863"/>
                <a:gd name="connsiteX2" fmla="*/ 114472 w 321487"/>
                <a:gd name="connsiteY2" fmla="*/ 225257 h 336863"/>
                <a:gd name="connsiteX3" fmla="*/ 156805 w 321487"/>
                <a:gd name="connsiteY3" fmla="*/ 239866 h 336863"/>
                <a:gd name="connsiteX4" fmla="*/ 170035 w 321487"/>
                <a:gd name="connsiteY4" fmla="*/ 239866 h 336863"/>
                <a:gd name="connsiteX5" fmla="*/ 212368 w 321487"/>
                <a:gd name="connsiteY5" fmla="*/ 225257 h 336863"/>
                <a:gd name="connsiteX6" fmla="*/ 230889 w 321487"/>
                <a:gd name="connsiteY6" fmla="*/ 207993 h 336863"/>
                <a:gd name="connsiteX7" fmla="*/ 269254 w 321487"/>
                <a:gd name="connsiteY7" fmla="*/ 215961 h 336863"/>
                <a:gd name="connsiteX8" fmla="*/ 310264 w 321487"/>
                <a:gd name="connsiteY8" fmla="*/ 286346 h 336863"/>
                <a:gd name="connsiteX9" fmla="*/ 316879 w 321487"/>
                <a:gd name="connsiteY9" fmla="*/ 302282 h 336863"/>
                <a:gd name="connsiteX10" fmla="*/ 319524 w 321487"/>
                <a:gd name="connsiteY10" fmla="*/ 327514 h 336863"/>
                <a:gd name="connsiteX11" fmla="*/ 295712 w 321487"/>
                <a:gd name="connsiteY11" fmla="*/ 336810 h 336863"/>
                <a:gd name="connsiteX12" fmla="*/ 28482 w 321487"/>
                <a:gd name="connsiteY12" fmla="*/ 336810 h 336863"/>
                <a:gd name="connsiteX13" fmla="*/ 2024 w 321487"/>
                <a:gd name="connsiteY13" fmla="*/ 327514 h 336863"/>
                <a:gd name="connsiteX14" fmla="*/ 3347 w 321487"/>
                <a:gd name="connsiteY14" fmla="*/ 302282 h 336863"/>
                <a:gd name="connsiteX15" fmla="*/ 11284 w 321487"/>
                <a:gd name="connsiteY15" fmla="*/ 286346 h 336863"/>
                <a:gd name="connsiteX16" fmla="*/ 53618 w 321487"/>
                <a:gd name="connsiteY16" fmla="*/ 215961 h 336863"/>
                <a:gd name="connsiteX17" fmla="*/ 75115 w 321487"/>
                <a:gd name="connsiteY17" fmla="*/ 204009 h 336863"/>
                <a:gd name="connsiteX18" fmla="*/ 160774 w 321487"/>
                <a:gd name="connsiteY18" fmla="*/ 0 h 336863"/>
                <a:gd name="connsiteX19" fmla="*/ 245706 w 321487"/>
                <a:gd name="connsiteY19" fmla="*/ 100013 h 336863"/>
                <a:gd name="connsiteX20" fmla="*/ 160774 w 321487"/>
                <a:gd name="connsiteY20" fmla="*/ 200026 h 336863"/>
                <a:gd name="connsiteX21" fmla="*/ 75842 w 321487"/>
                <a:gd name="connsiteY21" fmla="*/ 100013 h 336863"/>
                <a:gd name="connsiteX22" fmla="*/ 160774 w 321487"/>
                <a:gd name="connsiteY22" fmla="*/ 0 h 3368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321487" h="336863">
                  <a:moveTo>
                    <a:pt x="75115" y="204009"/>
                  </a:moveTo>
                  <a:cubicBezTo>
                    <a:pt x="82391" y="203345"/>
                    <a:pt x="89337" y="205337"/>
                    <a:pt x="94628" y="207993"/>
                  </a:cubicBezTo>
                  <a:cubicBezTo>
                    <a:pt x="101243" y="211977"/>
                    <a:pt x="109180" y="221273"/>
                    <a:pt x="114472" y="225257"/>
                  </a:cubicBezTo>
                  <a:cubicBezTo>
                    <a:pt x="121087" y="231897"/>
                    <a:pt x="134316" y="239866"/>
                    <a:pt x="156805" y="239866"/>
                  </a:cubicBezTo>
                  <a:cubicBezTo>
                    <a:pt x="170035" y="239866"/>
                    <a:pt x="170035" y="239866"/>
                    <a:pt x="170035" y="239866"/>
                  </a:cubicBezTo>
                  <a:cubicBezTo>
                    <a:pt x="191201" y="239866"/>
                    <a:pt x="204431" y="231897"/>
                    <a:pt x="212368" y="225257"/>
                  </a:cubicBezTo>
                  <a:cubicBezTo>
                    <a:pt x="217660" y="221273"/>
                    <a:pt x="224274" y="210649"/>
                    <a:pt x="230889" y="207993"/>
                  </a:cubicBezTo>
                  <a:cubicBezTo>
                    <a:pt x="241472" y="202681"/>
                    <a:pt x="256024" y="200025"/>
                    <a:pt x="269254" y="215961"/>
                  </a:cubicBezTo>
                  <a:cubicBezTo>
                    <a:pt x="291743" y="241194"/>
                    <a:pt x="310264" y="286346"/>
                    <a:pt x="310264" y="286346"/>
                  </a:cubicBezTo>
                  <a:cubicBezTo>
                    <a:pt x="316879" y="302282"/>
                    <a:pt x="316879" y="302282"/>
                    <a:pt x="316879" y="302282"/>
                  </a:cubicBezTo>
                  <a:cubicBezTo>
                    <a:pt x="320847" y="308922"/>
                    <a:pt x="323493" y="320874"/>
                    <a:pt x="319524" y="327514"/>
                  </a:cubicBezTo>
                  <a:cubicBezTo>
                    <a:pt x="311587" y="338138"/>
                    <a:pt x="295712" y="336810"/>
                    <a:pt x="295712" y="336810"/>
                  </a:cubicBezTo>
                  <a:lnTo>
                    <a:pt x="28482" y="336810"/>
                  </a:lnTo>
                  <a:cubicBezTo>
                    <a:pt x="28482" y="336810"/>
                    <a:pt x="9962" y="338138"/>
                    <a:pt x="2024" y="327514"/>
                  </a:cubicBezTo>
                  <a:cubicBezTo>
                    <a:pt x="-1945" y="320874"/>
                    <a:pt x="701" y="308922"/>
                    <a:pt x="3347" y="302282"/>
                  </a:cubicBezTo>
                  <a:cubicBezTo>
                    <a:pt x="11284" y="286346"/>
                    <a:pt x="11284" y="286346"/>
                    <a:pt x="11284" y="286346"/>
                  </a:cubicBezTo>
                  <a:cubicBezTo>
                    <a:pt x="11284" y="286346"/>
                    <a:pt x="31128" y="241194"/>
                    <a:pt x="53618" y="215961"/>
                  </a:cubicBezTo>
                  <a:cubicBezTo>
                    <a:pt x="60233" y="207993"/>
                    <a:pt x="67839" y="204673"/>
                    <a:pt x="75115" y="204009"/>
                  </a:cubicBezTo>
                  <a:close/>
                  <a:moveTo>
                    <a:pt x="160774" y="0"/>
                  </a:moveTo>
                  <a:cubicBezTo>
                    <a:pt x="207681" y="0"/>
                    <a:pt x="245706" y="44777"/>
                    <a:pt x="245706" y="100013"/>
                  </a:cubicBezTo>
                  <a:cubicBezTo>
                    <a:pt x="245706" y="155249"/>
                    <a:pt x="207681" y="200026"/>
                    <a:pt x="160774" y="200026"/>
                  </a:cubicBezTo>
                  <a:cubicBezTo>
                    <a:pt x="113867" y="200026"/>
                    <a:pt x="75842" y="155249"/>
                    <a:pt x="75842" y="100013"/>
                  </a:cubicBezTo>
                  <a:cubicBezTo>
                    <a:pt x="75842" y="44777"/>
                    <a:pt x="113867" y="0"/>
                    <a:pt x="160774" y="0"/>
                  </a:cubicBezTo>
                  <a:close/>
                </a:path>
              </a:pathLst>
            </a:custGeom>
            <a:solidFill>
              <a:schemeClr val="bg1"/>
            </a:solidFill>
            <a:ln w="19050">
              <a:noFill/>
              <a:round/>
              <a:headEnd/>
              <a:tailEnd/>
            </a:ln>
            <a:effectLst/>
          </p:spPr>
          <p:txBody>
            <a:bodyPr vert="horz" wrap="none" lIns="121920" tIns="60960" rIns="121920" bIns="60960" numCol="1" rtlCol="0" anchor="ctr" anchorCtr="1" compatLnSpc="1">
              <a:prstTxWarp prst="textNoShape">
                <a:avLst/>
              </a:prstTxWarp>
            </a:bodyPr>
            <a:lstStyle>
              <a:defPPr>
                <a:defRPr lang="zh-CN"/>
              </a:defPPr>
              <a:lvl1pPr marL="0" algn="l" defTabSz="914377" rtl="0" eaLnBrk="1" latinLnBrk="0" hangingPunct="1">
                <a:defRPr sz="1800" kern="1200">
                  <a:solidFill>
                    <a:schemeClr val="tx1"/>
                  </a:solidFill>
                </a:defRPr>
              </a:lvl1pPr>
              <a:lvl2pPr marL="457189" algn="l" defTabSz="914377" rtl="0" eaLnBrk="1" latinLnBrk="0" hangingPunct="1">
                <a:defRPr sz="1800" kern="1200">
                  <a:solidFill>
                    <a:schemeClr val="tx1"/>
                  </a:solidFill>
                </a:defRPr>
              </a:lvl2pPr>
              <a:lvl3pPr marL="914377" algn="l" defTabSz="914377" rtl="0" eaLnBrk="1" latinLnBrk="0" hangingPunct="1">
                <a:defRPr sz="1800" kern="1200">
                  <a:solidFill>
                    <a:schemeClr val="tx1"/>
                  </a:solidFill>
                </a:defRPr>
              </a:lvl3pPr>
              <a:lvl4pPr marL="1371566" algn="l" defTabSz="914377" rtl="0" eaLnBrk="1" latinLnBrk="0" hangingPunct="1">
                <a:defRPr sz="1800" kern="1200">
                  <a:solidFill>
                    <a:schemeClr val="tx1"/>
                  </a:solidFill>
                </a:defRPr>
              </a:lvl4pPr>
              <a:lvl5pPr marL="1828754" algn="l" defTabSz="914377" rtl="0" eaLnBrk="1" latinLnBrk="0" hangingPunct="1">
                <a:defRPr sz="1800" kern="1200">
                  <a:solidFill>
                    <a:schemeClr val="tx1"/>
                  </a:solidFill>
                </a:defRPr>
              </a:lvl5pPr>
              <a:lvl6pPr marL="2285943" algn="l" defTabSz="914377" rtl="0" eaLnBrk="1" latinLnBrk="0" hangingPunct="1">
                <a:defRPr sz="1800" kern="1200">
                  <a:solidFill>
                    <a:schemeClr val="tx1"/>
                  </a:solidFill>
                </a:defRPr>
              </a:lvl6pPr>
              <a:lvl7pPr marL="2743131" algn="l" defTabSz="914377" rtl="0" eaLnBrk="1" latinLnBrk="0" hangingPunct="1">
                <a:defRPr sz="1800" kern="1200">
                  <a:solidFill>
                    <a:schemeClr val="tx1"/>
                  </a:solidFill>
                </a:defRPr>
              </a:lvl7pPr>
              <a:lvl8pPr marL="3200320" algn="l" defTabSz="914377" rtl="0" eaLnBrk="1" latinLnBrk="0" hangingPunct="1">
                <a:defRPr sz="1800" kern="1200">
                  <a:solidFill>
                    <a:schemeClr val="tx1"/>
                  </a:solidFill>
                </a:defRPr>
              </a:lvl8pPr>
              <a:lvl9pPr marL="3657509" algn="l" defTabSz="914377" rtl="0" eaLnBrk="1" latinLnBrk="0" hangingPunct="1">
                <a:defRPr sz="1800" kern="1200">
                  <a:solidFill>
                    <a:schemeClr val="tx1"/>
                  </a:solidFill>
                </a:defRPr>
              </a:lvl9pPr>
            </a:lstStyle>
            <a:p>
              <a:pPr marL="0" marR="0" lvl="0" indent="0" algn="ctr" defTabSz="1219139" rtl="0" eaLnBrk="1" fontAlgn="auto" latinLnBrk="0" hangingPunct="1">
                <a:lnSpc>
                  <a:spcPct val="100000"/>
                </a:lnSpc>
                <a:spcBef>
                  <a:spcPts val="0"/>
                </a:spcBef>
                <a:spcAft>
                  <a:spcPts val="0"/>
                </a:spcAft>
                <a:buClrTx/>
                <a:buSzTx/>
                <a:buFontTx/>
                <a:buNone/>
                <a:tabLst/>
                <a:defRPr/>
              </a:pPr>
              <a:endParaRPr kumimoji="0" lang="en-US" sz="1600" b="1" i="0" u="none" strike="noStrike" kern="1200" cap="none" spc="0" normalizeH="0" baseline="0" noProof="0" dirty="0">
                <a:ln>
                  <a:noFill/>
                </a:ln>
                <a:solidFill>
                  <a:prstClr val="black">
                    <a:lumMod val="75000"/>
                    <a:lumOff val="25000"/>
                  </a:prstClr>
                </a:solidFill>
                <a:effectLst/>
                <a:uLnTx/>
                <a:uFillTx/>
                <a:latin typeface="微软雅黑" panose="020B0503020204020204" pitchFamily="34" charset="-122"/>
                <a:ea typeface="微软雅黑" panose="020B0503020204020204" pitchFamily="34" charset="-122"/>
                <a:cs typeface="+mn-cs"/>
              </a:endParaRPr>
            </a:p>
          </p:txBody>
        </p:sp>
      </p:grpSp>
      <p:sp>
        <p:nvSpPr>
          <p:cNvPr id="30" name="文本框 3">
            <a:extLst>
              <a:ext uri="{FF2B5EF4-FFF2-40B4-BE49-F238E27FC236}">
                <a16:creationId xmlns="" xmlns:a16="http://schemas.microsoft.com/office/drawing/2014/main" id="{E4A34DCB-01B1-4425-A4C6-BE4F7A904E9B}"/>
              </a:ext>
            </a:extLst>
          </p:cNvPr>
          <p:cNvSpPr txBox="1"/>
          <p:nvPr/>
        </p:nvSpPr>
        <p:spPr>
          <a:xfrm>
            <a:off x="795324" y="1864247"/>
            <a:ext cx="10799776" cy="954364"/>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867"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坚持履职为民，抓住涉及人民群众切身利益的实际问题，共开展</a:t>
            </a:r>
            <a:r>
              <a:rPr kumimoji="0" lang="en-US" altLang="zh-CN" sz="1867"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171</a:t>
            </a:r>
            <a:r>
              <a:rPr kumimoji="0" lang="zh-CN" altLang="en-US" sz="1867"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次视察调研和协商议政活动，每年组织委员开展教师节慰问和科技、文化、卫生、体育下基层活动。</a:t>
            </a:r>
          </a:p>
        </p:txBody>
      </p:sp>
    </p:spTree>
    <p:extLst>
      <p:ext uri="{BB962C8B-B14F-4D97-AF65-F5344CB8AC3E}">
        <p14:creationId xmlns:p14="http://schemas.microsoft.com/office/powerpoint/2010/main" val="238153219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wipe(left)">
                                      <p:cBhvr>
                                        <p:cTn id="11" dur="1100"/>
                                        <p:tgtEl>
                                          <p:spTgt spid="30"/>
                                        </p:tgtEl>
                                      </p:cBhvr>
                                    </p:animEffect>
                                  </p:childTnLst>
                                </p:cTn>
                              </p:par>
                            </p:childTnLst>
                          </p:cTn>
                        </p:par>
                        <p:par>
                          <p:cTn id="12" fill="hold">
                            <p:stCondLst>
                              <p:cond delay="2100"/>
                            </p:stCondLst>
                            <p:childTnLst>
                              <p:par>
                                <p:cTn id="13" presetID="10" presetClass="entr" presetSubtype="0"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fade">
                                      <p:cBhvr>
                                        <p:cTn id="15" dur="500"/>
                                        <p:tgtEl>
                                          <p:spTgt spid="6"/>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500"/>
                                        <p:tgtEl>
                                          <p:spTgt spid="7"/>
                                        </p:tgtEl>
                                      </p:cBhvr>
                                    </p:animEffect>
                                  </p:childTnLst>
                                </p:cTn>
                              </p:par>
                            </p:childTnLst>
                          </p:cTn>
                        </p:par>
                        <p:par>
                          <p:cTn id="19" fill="hold">
                            <p:stCondLst>
                              <p:cond delay="2600"/>
                            </p:stCondLst>
                            <p:childTnLst>
                              <p:par>
                                <p:cTn id="20" presetID="22" presetClass="entr" presetSubtype="1" fill="hold" grpId="0" nodeType="after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wipe(up)">
                                      <p:cBhvr>
                                        <p:cTn id="22" dur="500"/>
                                        <p:tgtEl>
                                          <p:spTgt spid="8"/>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par>
                          <p:cTn id="26" fill="hold">
                            <p:stCondLst>
                              <p:cond delay="3100"/>
                            </p:stCondLst>
                            <p:childTnLst>
                              <p:par>
                                <p:cTn id="27" presetID="10" presetClass="entr" presetSubtype="0"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500"/>
                                        <p:tgtEl>
                                          <p:spTgt spid="9"/>
                                        </p:tgtEl>
                                      </p:cBhvr>
                                    </p:animEffect>
                                  </p:childTnLst>
                                </p:cTn>
                              </p:par>
                              <p:par>
                                <p:cTn id="30" presetID="10" presetClass="entr" presetSubtype="0"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fade">
                                      <p:cBhvr>
                                        <p:cTn id="32" dur="500"/>
                                        <p:tgtEl>
                                          <p:spTgt spid="10"/>
                                        </p:tgtEl>
                                      </p:cBhvr>
                                    </p:animEffect>
                                  </p:childTnLst>
                                </p:cTn>
                              </p:par>
                            </p:childTnLst>
                          </p:cTn>
                        </p:par>
                        <p:par>
                          <p:cTn id="33" fill="hold">
                            <p:stCondLst>
                              <p:cond delay="3600"/>
                            </p:stCondLst>
                            <p:childTnLst>
                              <p:par>
                                <p:cTn id="34" presetID="22" presetClass="entr" presetSubtype="1" fill="hold" grpId="0" nodeType="afterEffect">
                                  <p:stCondLst>
                                    <p:cond delay="0"/>
                                  </p:stCondLst>
                                  <p:childTnLst>
                                    <p:set>
                                      <p:cBhvr>
                                        <p:cTn id="35" dur="1" fill="hold">
                                          <p:stCondLst>
                                            <p:cond delay="0"/>
                                          </p:stCondLst>
                                        </p:cTn>
                                        <p:tgtEl>
                                          <p:spTgt spid="11"/>
                                        </p:tgtEl>
                                        <p:attrNameLst>
                                          <p:attrName>style.visibility</p:attrName>
                                        </p:attrNameLst>
                                      </p:cBhvr>
                                      <p:to>
                                        <p:strVal val="visible"/>
                                      </p:to>
                                    </p:set>
                                    <p:animEffect transition="in" filter="wipe(up)">
                                      <p:cBhvr>
                                        <p:cTn id="36" dur="500"/>
                                        <p:tgtEl>
                                          <p:spTgt spid="11"/>
                                        </p:tgtEl>
                                      </p:cBhvr>
                                    </p:animEffect>
                                  </p:childTnLst>
                                </p:cTn>
                              </p:par>
                              <p:par>
                                <p:cTn id="37" presetID="10" presetClass="entr" presetSubtype="0" fill="hold" nodeType="withEffect">
                                  <p:stCondLst>
                                    <p:cond delay="0"/>
                                  </p:stCondLst>
                                  <p:childTnLst>
                                    <p:set>
                                      <p:cBhvr>
                                        <p:cTn id="38" dur="1" fill="hold">
                                          <p:stCondLst>
                                            <p:cond delay="0"/>
                                          </p:stCondLst>
                                        </p:cTn>
                                        <p:tgtEl>
                                          <p:spTgt spid="21"/>
                                        </p:tgtEl>
                                        <p:attrNameLst>
                                          <p:attrName>style.visibility</p:attrName>
                                        </p:attrNameLst>
                                      </p:cBhvr>
                                      <p:to>
                                        <p:strVal val="visible"/>
                                      </p:to>
                                    </p:set>
                                    <p:animEffect transition="in" filter="fade">
                                      <p:cBhvr>
                                        <p:cTn id="39" dur="500"/>
                                        <p:tgtEl>
                                          <p:spTgt spid="21"/>
                                        </p:tgtEl>
                                      </p:cBhvr>
                                    </p:animEffect>
                                  </p:childTnLst>
                                </p:cTn>
                              </p:par>
                            </p:childTnLst>
                          </p:cTn>
                        </p:par>
                        <p:par>
                          <p:cTn id="40" fill="hold">
                            <p:stCondLst>
                              <p:cond delay="4100"/>
                            </p:stCondLst>
                            <p:childTnLst>
                              <p:par>
                                <p:cTn id="41" presetID="10" presetClass="entr" presetSubtype="0"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500"/>
                                        <p:tgtEl>
                                          <p:spTgt spid="12"/>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par>
                          <p:cTn id="47" fill="hold">
                            <p:stCondLst>
                              <p:cond delay="4600"/>
                            </p:stCondLst>
                            <p:childTnLst>
                              <p:par>
                                <p:cTn id="48" presetID="22" presetClass="entr" presetSubtype="1" fill="hold" grpId="0"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up)">
                                      <p:cBhvr>
                                        <p:cTn id="50" dur="500"/>
                                        <p:tgtEl>
                                          <p:spTgt spid="14"/>
                                        </p:tgtEl>
                                      </p:cBhvr>
                                    </p:animEffect>
                                  </p:childTnLst>
                                </p:cTn>
                              </p:par>
                              <p:par>
                                <p:cTn id="51" presetID="10" presetClass="entr" presetSubtype="0" fill="hold"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500"/>
                                        <p:tgtEl>
                                          <p:spTgt spid="27"/>
                                        </p:tgtEl>
                                      </p:cBhvr>
                                    </p:animEffect>
                                  </p:childTnLst>
                                </p:cTn>
                              </p:par>
                            </p:childTnLst>
                          </p:cTn>
                        </p:par>
                        <p:par>
                          <p:cTn id="54" fill="hold">
                            <p:stCondLst>
                              <p:cond delay="5100"/>
                            </p:stCondLst>
                            <p:childTnLst>
                              <p:par>
                                <p:cTn id="55" presetID="10" presetClass="entr" presetSubtype="0" fill="hold" grpId="0" nodeType="after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fade">
                                      <p:cBhvr>
                                        <p:cTn id="57" dur="500"/>
                                        <p:tgtEl>
                                          <p:spTgt spid="1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fade">
                                      <p:cBhvr>
                                        <p:cTn id="60" dur="500"/>
                                        <p:tgtEl>
                                          <p:spTgt spid="16"/>
                                        </p:tgtEl>
                                      </p:cBhvr>
                                    </p:animEffect>
                                  </p:childTnLst>
                                </p:cTn>
                              </p:par>
                            </p:childTnLst>
                          </p:cTn>
                        </p:par>
                        <p:par>
                          <p:cTn id="61" fill="hold">
                            <p:stCondLst>
                              <p:cond delay="5600"/>
                            </p:stCondLst>
                            <p:childTnLst>
                              <p:par>
                                <p:cTn id="62" presetID="22" presetClass="entr" presetSubtype="1" fill="hold" grpId="0" nodeType="afterEffect">
                                  <p:stCondLst>
                                    <p:cond delay="0"/>
                                  </p:stCondLst>
                                  <p:childTnLst>
                                    <p:set>
                                      <p:cBhvr>
                                        <p:cTn id="63" dur="1" fill="hold">
                                          <p:stCondLst>
                                            <p:cond delay="0"/>
                                          </p:stCondLst>
                                        </p:cTn>
                                        <p:tgtEl>
                                          <p:spTgt spid="17"/>
                                        </p:tgtEl>
                                        <p:attrNameLst>
                                          <p:attrName>style.visibility</p:attrName>
                                        </p:attrNameLst>
                                      </p:cBhvr>
                                      <p:to>
                                        <p:strVal val="visible"/>
                                      </p:to>
                                    </p:set>
                                    <p:animEffect transition="in" filter="wipe(up)">
                                      <p:cBhvr>
                                        <p:cTn id="64" dur="500"/>
                                        <p:tgtEl>
                                          <p:spTgt spid="17"/>
                                        </p:tgtEl>
                                      </p:cBhvr>
                                    </p:animEffect>
                                  </p:childTnLst>
                                </p:cTn>
                              </p:par>
                              <p:par>
                                <p:cTn id="65" presetID="10" presetClass="entr" presetSubtype="0" fill="hold" nodeType="withEffect">
                                  <p:stCondLst>
                                    <p:cond delay="0"/>
                                  </p:stCondLst>
                                  <p:childTnLst>
                                    <p:set>
                                      <p:cBhvr>
                                        <p:cTn id="66" dur="1" fill="hold">
                                          <p:stCondLst>
                                            <p:cond delay="0"/>
                                          </p:stCondLst>
                                        </p:cTn>
                                        <p:tgtEl>
                                          <p:spTgt spid="24"/>
                                        </p:tgtEl>
                                        <p:attrNameLst>
                                          <p:attrName>style.visibility</p:attrName>
                                        </p:attrNameLst>
                                      </p:cBhvr>
                                      <p:to>
                                        <p:strVal val="visible"/>
                                      </p:to>
                                    </p:set>
                                    <p:animEffect transition="in" filter="fade">
                                      <p:cBhvr>
                                        <p:cTn id="67"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9" grpId="0" animBg="1"/>
      <p:bldP spid="10" grpId="0" animBg="1"/>
      <p:bldP spid="11" grpId="0"/>
      <p:bldP spid="12" grpId="0" animBg="1"/>
      <p:bldP spid="13" grpId="0" animBg="1"/>
      <p:bldP spid="14" grpId="0"/>
      <p:bldP spid="15" grpId="0" animBg="1"/>
      <p:bldP spid="16" grpId="0" animBg="1"/>
      <p:bldP spid="17"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descr="图片包含 室内&#10;&#10;已生成高可信度的说明">
            <a:extLst>
              <a:ext uri="{FF2B5EF4-FFF2-40B4-BE49-F238E27FC236}">
                <a16:creationId xmlns="" xmlns:a16="http://schemas.microsoft.com/office/drawing/2014/main" id="{D3903EB6-FA9B-4469-96E3-A0778A3281FC}"/>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762000"/>
            <a:ext cx="12192000" cy="6096000"/>
          </a:xfrm>
          <a:prstGeom prst="rect">
            <a:avLst/>
          </a:prstGeom>
        </p:spPr>
      </p:pic>
      <p:pic>
        <p:nvPicPr>
          <p:cNvPr id="22" name="图片 21">
            <a:extLst>
              <a:ext uri="{FF2B5EF4-FFF2-40B4-BE49-F238E27FC236}">
                <a16:creationId xmlns="" xmlns:a16="http://schemas.microsoft.com/office/drawing/2014/main" id="{6AF29B75-3AE4-48C1-92EB-C7DC78C9A56A}"/>
              </a:ext>
            </a:extLst>
          </p:cNvPr>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8528186" y="261492"/>
            <a:ext cx="3796764" cy="2688696"/>
          </a:xfrm>
          <a:prstGeom prst="rect">
            <a:avLst/>
          </a:prstGeom>
        </p:spPr>
      </p:pic>
      <p:pic>
        <p:nvPicPr>
          <p:cNvPr id="24" name="图片 23">
            <a:extLst>
              <a:ext uri="{FF2B5EF4-FFF2-40B4-BE49-F238E27FC236}">
                <a16:creationId xmlns="" xmlns:a16="http://schemas.microsoft.com/office/drawing/2014/main" id="{BB3906AE-2D7B-435B-9C52-F0A22E42A823}"/>
              </a:ext>
            </a:extLst>
          </p:cNvPr>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0" y="-57965"/>
            <a:ext cx="3872316" cy="2438045"/>
          </a:xfrm>
          <a:prstGeom prst="rect">
            <a:avLst/>
          </a:prstGeom>
        </p:spPr>
      </p:pic>
      <p:sp>
        <p:nvSpPr>
          <p:cNvPr id="23" name="TextBox 8">
            <a:extLst>
              <a:ext uri="{FF2B5EF4-FFF2-40B4-BE49-F238E27FC236}">
                <a16:creationId xmlns="" xmlns:a16="http://schemas.microsoft.com/office/drawing/2014/main" id="{58E5ED95-C39D-43BE-AAAE-D7F093FA37EB}"/>
              </a:ext>
            </a:extLst>
          </p:cNvPr>
          <p:cNvSpPr txBox="1"/>
          <p:nvPr/>
        </p:nvSpPr>
        <p:spPr>
          <a:xfrm>
            <a:off x="3675344" y="2392732"/>
            <a:ext cx="1729961" cy="995209"/>
          </a:xfrm>
          <a:prstGeom prst="rect">
            <a:avLst/>
          </a:prstGeom>
          <a:noFill/>
          <a:effectLst/>
        </p:spPr>
        <p:txBody>
          <a:bodyPr wrap="none" rtlCol="0">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5867" b="1" i="0" u="none" strike="noStrike" kern="0" cap="none" spc="0" normalizeH="0" baseline="0" noProof="0" dirty="0">
                <a:ln>
                  <a:noFill/>
                </a:ln>
                <a:solidFill>
                  <a:srgbClr val="E71E17"/>
                </a:solidFill>
                <a:effectLst/>
                <a:uLnTx/>
                <a:uFillTx/>
                <a:latin typeface="华康俪金黑W8" panose="020B0809000000000000" pitchFamily="49" charset="-122"/>
                <a:ea typeface="华康俪金黑W8" panose="020B0809000000000000" pitchFamily="49" charset="-122"/>
                <a:cs typeface="+mn-cs"/>
              </a:rPr>
              <a:t>前言</a:t>
            </a:r>
          </a:p>
        </p:txBody>
      </p:sp>
      <p:sp>
        <p:nvSpPr>
          <p:cNvPr id="25" name="矩形 24">
            <a:extLst>
              <a:ext uri="{FF2B5EF4-FFF2-40B4-BE49-F238E27FC236}">
                <a16:creationId xmlns="" xmlns:a16="http://schemas.microsoft.com/office/drawing/2014/main" id="{88EF4435-726D-448C-83AC-67DE3B45760E}"/>
              </a:ext>
            </a:extLst>
          </p:cNvPr>
          <p:cNvSpPr/>
          <p:nvPr/>
        </p:nvSpPr>
        <p:spPr>
          <a:xfrm>
            <a:off x="5263526" y="2435033"/>
            <a:ext cx="3863558" cy="1015663"/>
          </a:xfrm>
          <a:prstGeom prst="rect">
            <a:avLst/>
          </a:prstGeom>
          <a:effectLst/>
        </p:spPr>
        <p:txBody>
          <a:bodyPr wrap="none">
            <a:sp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en-US" altLang="zh-CN" sz="6000" b="0" i="0" u="none" strike="noStrike" kern="0" cap="none" spc="0" normalizeH="0" baseline="0" noProof="0" dirty="0">
                <a:ln>
                  <a:noFill/>
                </a:ln>
                <a:solidFill>
                  <a:srgbClr val="E71E17"/>
                </a:solidFill>
                <a:effectLst/>
                <a:uLnTx/>
                <a:uFillTx/>
                <a:latin typeface="Arial Rounded MT Bold" panose="020F0704030504030204" pitchFamily="34" charset="0"/>
                <a:ea typeface="造字工房尚雅（非商用）常规体" pitchFamily="50" charset="-122"/>
                <a:cs typeface="+mn-cs"/>
              </a:rPr>
              <a:t>PREFACE</a:t>
            </a:r>
          </a:p>
        </p:txBody>
      </p:sp>
      <p:cxnSp>
        <p:nvCxnSpPr>
          <p:cNvPr id="26" name="直接连接符 25">
            <a:extLst>
              <a:ext uri="{FF2B5EF4-FFF2-40B4-BE49-F238E27FC236}">
                <a16:creationId xmlns="" xmlns:a16="http://schemas.microsoft.com/office/drawing/2014/main" id="{6C50AE54-F905-4A61-95A9-59A6C55B7753}"/>
              </a:ext>
            </a:extLst>
          </p:cNvPr>
          <p:cNvCxnSpPr/>
          <p:nvPr/>
        </p:nvCxnSpPr>
        <p:spPr>
          <a:xfrm>
            <a:off x="1706639" y="3441281"/>
            <a:ext cx="8640959" cy="0"/>
          </a:xfrm>
          <a:prstGeom prst="line">
            <a:avLst/>
          </a:prstGeom>
          <a:noFill/>
          <a:ln w="9525" cap="flat" cmpd="sng" algn="ctr">
            <a:solidFill>
              <a:schemeClr val="accent2">
                <a:lumMod val="75000"/>
              </a:schemeClr>
            </a:solidFill>
            <a:prstDash val="solid"/>
            <a:headEnd type="oval" w="sm" len="sm"/>
            <a:tailEnd type="oval" w="sm" len="sm"/>
          </a:ln>
          <a:effectLst/>
        </p:spPr>
      </p:cxnSp>
      <p:sp>
        <p:nvSpPr>
          <p:cNvPr id="27" name="TextBox 19">
            <a:extLst>
              <a:ext uri="{FF2B5EF4-FFF2-40B4-BE49-F238E27FC236}">
                <a16:creationId xmlns="" xmlns:a16="http://schemas.microsoft.com/office/drawing/2014/main" id="{CA1273DA-D251-4B94-9619-4534217BEAA0}"/>
              </a:ext>
            </a:extLst>
          </p:cNvPr>
          <p:cNvSpPr txBox="1"/>
          <p:nvPr/>
        </p:nvSpPr>
        <p:spPr>
          <a:xfrm>
            <a:off x="1952625" y="3557863"/>
            <a:ext cx="7972928" cy="1723549"/>
          </a:xfrm>
          <a:prstGeom prst="rect">
            <a:avLst/>
          </a:prstGeom>
          <a:noFill/>
        </p:spPr>
        <p:txBody>
          <a:bodyPr wrap="square" lIns="0" tIns="0" rIns="0" bIns="0">
            <a:spAutoFit/>
          </a:bodyPr>
          <a:lstStyle/>
          <a:p>
            <a:pPr marL="0" marR="0" lvl="0" indent="0" algn="l" defTabSz="1219170" rtl="0" eaLnBrk="1" fontAlgn="auto" latinLnBrk="0" hangingPunct="1">
              <a:lnSpc>
                <a:spcPct val="2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       全国政协十三届一次会议于</a:t>
            </a:r>
            <a:r>
              <a:rPr kumimoji="0" lang="en-US" altLang="zh-CN"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3</a:t>
            </a:r>
            <a:r>
              <a:rPr kumimoji="0" lang="zh-CN" altLang="en-US"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月</a:t>
            </a:r>
            <a:r>
              <a:rPr kumimoji="0" lang="en-US" altLang="zh-CN"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3</a:t>
            </a:r>
            <a:r>
              <a:rPr kumimoji="0" lang="zh-CN" altLang="en-US"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日下午</a:t>
            </a:r>
            <a:r>
              <a:rPr kumimoji="0" lang="en-US" altLang="zh-CN"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3</a:t>
            </a:r>
            <a:r>
              <a:rPr kumimoji="0" lang="zh-CN" altLang="en-US"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时</a:t>
            </a:r>
            <a:r>
              <a:rPr kumimoji="0" lang="zh-CN" altLang="en-US"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在北京人民大会堂开幕。</a:t>
            </a:r>
            <a:r>
              <a:rPr kumimoji="0" lang="zh-CN" altLang="en-US" sz="20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俞正声同志</a:t>
            </a:r>
            <a:r>
              <a:rPr kumimoji="0" lang="zh-CN" altLang="en-US"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代表政协第十二届全国委员会常务委员会作工作报告。</a:t>
            </a:r>
            <a:endParaRPr kumimoji="0" lang="en-US" altLang="zh-CN"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endParaRPr>
          </a:p>
          <a:p>
            <a:pPr marL="0" marR="0" lvl="0" indent="0" algn="l" defTabSz="1219170" rtl="0" eaLnBrk="1" fontAlgn="auto" latinLnBrk="0" hangingPunct="1">
              <a:lnSpc>
                <a:spcPct val="20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Arial"/>
                <a:ea typeface="微软雅黑 Light" panose="020B0502040204020203" pitchFamily="34" charset="-122"/>
                <a:cs typeface="+mn-ea"/>
                <a:sym typeface="+mn-lt"/>
              </a:rPr>
              <a:t>       主要汇报过去五年工作、五年工作的主要体会以及提出今后工作的建议。</a:t>
            </a:r>
          </a:p>
        </p:txBody>
      </p:sp>
      <p:pic>
        <p:nvPicPr>
          <p:cNvPr id="5" name="图片 4">
            <a:extLst>
              <a:ext uri="{FF2B5EF4-FFF2-40B4-BE49-F238E27FC236}">
                <a16:creationId xmlns="" xmlns:a16="http://schemas.microsoft.com/office/drawing/2014/main" id="{65EFB3F8-B2C1-4E63-BE07-D5A6244DB531}"/>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3413755" y="38599"/>
            <a:ext cx="5364490" cy="2030171"/>
          </a:xfrm>
          <a:prstGeom prst="rect">
            <a:avLst/>
          </a:prstGeom>
        </p:spPr>
      </p:pic>
    </p:spTree>
    <p:extLst>
      <p:ext uri="{BB962C8B-B14F-4D97-AF65-F5344CB8AC3E}">
        <p14:creationId xmlns:p14="http://schemas.microsoft.com/office/powerpoint/2010/main" val="1496276332"/>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1" fill="hold" grpId="0" nodeType="afterEffect" p14:presetBounceEnd="46000">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14:bounceEnd="46000">
                                          <p:cBhvr additive="base">
                                            <p:cTn id="18" dur="500" fill="hold"/>
                                            <p:tgtEl>
                                              <p:spTgt spid="23"/>
                                            </p:tgtEl>
                                            <p:attrNameLst>
                                              <p:attrName>ppt_x</p:attrName>
                                            </p:attrNameLst>
                                          </p:cBhvr>
                                          <p:tavLst>
                                            <p:tav tm="0">
                                              <p:val>
                                                <p:strVal val="#ppt_x"/>
                                              </p:val>
                                            </p:tav>
                                            <p:tav tm="100000">
                                              <p:val>
                                                <p:strVal val="#ppt_x"/>
                                              </p:val>
                                            </p:tav>
                                          </p:tavLst>
                                        </p:anim>
                                        <p:anim calcmode="lin" valueType="num" p14:bounceEnd="46000">
                                          <p:cBhvr additive="base">
                                            <p:cTn id="19" dur="500" fill="hold"/>
                                            <p:tgtEl>
                                              <p:spTgt spid="2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14:presetBounceEnd="46000">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14:bounceEnd="46000">
                                          <p:cBhvr additive="base">
                                            <p:cTn id="22" dur="500" fill="hold"/>
                                            <p:tgtEl>
                                              <p:spTgt spid="25"/>
                                            </p:tgtEl>
                                            <p:attrNameLst>
                                              <p:attrName>ppt_x</p:attrName>
                                            </p:attrNameLst>
                                          </p:cBhvr>
                                          <p:tavLst>
                                            <p:tav tm="0">
                                              <p:val>
                                                <p:strVal val="#ppt_x"/>
                                              </p:val>
                                            </p:tav>
                                            <p:tav tm="100000">
                                              <p:val>
                                                <p:strVal val="#ppt_x"/>
                                              </p:val>
                                            </p:tav>
                                          </p:tavLst>
                                        </p:anim>
                                        <p:anim calcmode="lin" valueType="num" p14:bounceEnd="46000">
                                          <p:cBhvr additive="base">
                                            <p:cTn id="23" dur="500" fill="hold"/>
                                            <p:tgtEl>
                                              <p:spTgt spid="25"/>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750"/>
                                            <p:tgtEl>
                                              <p:spTgt spid="5"/>
                                            </p:tgtEl>
                                          </p:cBhvr>
                                        </p:animEffect>
                                        <p:anim calcmode="lin" valueType="num">
                                          <p:cBhvr>
                                            <p:cTn id="8" dur="750" fill="hold"/>
                                            <p:tgtEl>
                                              <p:spTgt spid="5"/>
                                            </p:tgtEl>
                                            <p:attrNameLst>
                                              <p:attrName>ppt_x</p:attrName>
                                            </p:attrNameLst>
                                          </p:cBhvr>
                                          <p:tavLst>
                                            <p:tav tm="0">
                                              <p:val>
                                                <p:strVal val="#ppt_x"/>
                                              </p:val>
                                            </p:tav>
                                            <p:tav tm="100000">
                                              <p:val>
                                                <p:strVal val="#ppt_x"/>
                                              </p:val>
                                            </p:tav>
                                          </p:tavLst>
                                        </p:anim>
                                        <p:anim calcmode="lin" valueType="num">
                                          <p:cBhvr>
                                            <p:cTn id="9" dur="75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750"/>
                                            <p:tgtEl>
                                              <p:spTgt spid="22"/>
                                            </p:tgtEl>
                                          </p:cBhvr>
                                        </p:animEffect>
                                        <p:anim calcmode="lin" valueType="num">
                                          <p:cBhvr>
                                            <p:cTn id="13" dur="750" fill="hold"/>
                                            <p:tgtEl>
                                              <p:spTgt spid="22"/>
                                            </p:tgtEl>
                                            <p:attrNameLst>
                                              <p:attrName>ppt_x</p:attrName>
                                            </p:attrNameLst>
                                          </p:cBhvr>
                                          <p:tavLst>
                                            <p:tav tm="0">
                                              <p:val>
                                                <p:strVal val="#ppt_x"/>
                                              </p:val>
                                            </p:tav>
                                            <p:tav tm="100000">
                                              <p:val>
                                                <p:strVal val="#ppt_x"/>
                                              </p:val>
                                            </p:tav>
                                          </p:tavLst>
                                        </p:anim>
                                        <p:anim calcmode="lin" valueType="num">
                                          <p:cBhvr>
                                            <p:cTn id="14" dur="750" fill="hold"/>
                                            <p:tgtEl>
                                              <p:spTgt spid="22"/>
                                            </p:tgtEl>
                                            <p:attrNameLst>
                                              <p:attrName>ppt_y</p:attrName>
                                            </p:attrNameLst>
                                          </p:cBhvr>
                                          <p:tavLst>
                                            <p:tav tm="0">
                                              <p:val>
                                                <p:strVal val="#ppt_y+.1"/>
                                              </p:val>
                                            </p:tav>
                                            <p:tav tm="100000">
                                              <p:val>
                                                <p:strVal val="#ppt_y"/>
                                              </p:val>
                                            </p:tav>
                                          </p:tavLst>
                                        </p:anim>
                                      </p:childTnLst>
                                    </p:cTn>
                                  </p:par>
                                </p:childTnLst>
                              </p:cTn>
                            </p:par>
                            <p:par>
                              <p:cTn id="15" fill="hold">
                                <p:stCondLst>
                                  <p:cond delay="1250"/>
                                </p:stCondLst>
                                <p:childTnLst>
                                  <p:par>
                                    <p:cTn id="16" presetID="2" presetClass="entr" presetSubtype="1" fill="hold" grpId="0" nodeType="afterEffect">
                                      <p:stCondLst>
                                        <p:cond delay="0"/>
                                      </p:stCondLst>
                                      <p:childTnLst>
                                        <p:set>
                                          <p:cBhvr>
                                            <p:cTn id="17" dur="1" fill="hold">
                                              <p:stCondLst>
                                                <p:cond delay="0"/>
                                              </p:stCondLst>
                                            </p:cTn>
                                            <p:tgtEl>
                                              <p:spTgt spid="23"/>
                                            </p:tgtEl>
                                            <p:attrNameLst>
                                              <p:attrName>style.visibility</p:attrName>
                                            </p:attrNameLst>
                                          </p:cBhvr>
                                          <p:to>
                                            <p:strVal val="visible"/>
                                          </p:to>
                                        </p:set>
                                        <p:anim calcmode="lin" valueType="num">
                                          <p:cBhvr additive="base">
                                            <p:cTn id="18" dur="500" fill="hold"/>
                                            <p:tgtEl>
                                              <p:spTgt spid="23"/>
                                            </p:tgtEl>
                                            <p:attrNameLst>
                                              <p:attrName>ppt_x</p:attrName>
                                            </p:attrNameLst>
                                          </p:cBhvr>
                                          <p:tavLst>
                                            <p:tav tm="0">
                                              <p:val>
                                                <p:strVal val="#ppt_x"/>
                                              </p:val>
                                            </p:tav>
                                            <p:tav tm="100000">
                                              <p:val>
                                                <p:strVal val="#ppt_x"/>
                                              </p:val>
                                            </p:tav>
                                          </p:tavLst>
                                        </p:anim>
                                        <p:anim calcmode="lin" valueType="num">
                                          <p:cBhvr additive="base">
                                            <p:cTn id="19" dur="500" fill="hold"/>
                                            <p:tgtEl>
                                              <p:spTgt spid="23"/>
                                            </p:tgtEl>
                                            <p:attrNameLst>
                                              <p:attrName>ppt_y</p:attrName>
                                            </p:attrNameLst>
                                          </p:cBhvr>
                                          <p:tavLst>
                                            <p:tav tm="0">
                                              <p:val>
                                                <p:strVal val="0-#ppt_h/2"/>
                                              </p:val>
                                            </p:tav>
                                            <p:tav tm="100000">
                                              <p:val>
                                                <p:strVal val="#ppt_y"/>
                                              </p:val>
                                            </p:tav>
                                          </p:tavLst>
                                        </p:anim>
                                      </p:childTnLst>
                                    </p:cTn>
                                  </p:par>
                                  <p:par>
                                    <p:cTn id="20" presetID="2" presetClass="entr" presetSubtype="1" fill="hold" grpId="0" nodeType="withEffect">
                                      <p:stCondLst>
                                        <p:cond delay="500"/>
                                      </p:stCondLst>
                                      <p:childTnLst>
                                        <p:set>
                                          <p:cBhvr>
                                            <p:cTn id="21" dur="1" fill="hold">
                                              <p:stCondLst>
                                                <p:cond delay="0"/>
                                              </p:stCondLst>
                                            </p:cTn>
                                            <p:tgtEl>
                                              <p:spTgt spid="25"/>
                                            </p:tgtEl>
                                            <p:attrNameLst>
                                              <p:attrName>style.visibility</p:attrName>
                                            </p:attrNameLst>
                                          </p:cBhvr>
                                          <p:to>
                                            <p:strVal val="visible"/>
                                          </p:to>
                                        </p:set>
                                        <p:anim calcmode="lin" valueType="num">
                                          <p:cBhvr additive="base">
                                            <p:cTn id="22" dur="500" fill="hold"/>
                                            <p:tgtEl>
                                              <p:spTgt spid="25"/>
                                            </p:tgtEl>
                                            <p:attrNameLst>
                                              <p:attrName>ppt_x</p:attrName>
                                            </p:attrNameLst>
                                          </p:cBhvr>
                                          <p:tavLst>
                                            <p:tav tm="0">
                                              <p:val>
                                                <p:strVal val="#ppt_x"/>
                                              </p:val>
                                            </p:tav>
                                            <p:tav tm="100000">
                                              <p:val>
                                                <p:strVal val="#ppt_x"/>
                                              </p:val>
                                            </p:tav>
                                          </p:tavLst>
                                        </p:anim>
                                        <p:anim calcmode="lin" valueType="num">
                                          <p:cBhvr additive="base">
                                            <p:cTn id="23" dur="500" fill="hold"/>
                                            <p:tgtEl>
                                              <p:spTgt spid="25"/>
                                            </p:tgtEl>
                                            <p:attrNameLst>
                                              <p:attrName>ppt_y</p:attrName>
                                            </p:attrNameLst>
                                          </p:cBhvr>
                                          <p:tavLst>
                                            <p:tav tm="0">
                                              <p:val>
                                                <p:strVal val="0-#ppt_h/2"/>
                                              </p:val>
                                            </p:tav>
                                            <p:tav tm="100000">
                                              <p:val>
                                                <p:strVal val="#ppt_y"/>
                                              </p:val>
                                            </p:tav>
                                          </p:tavLst>
                                        </p:anim>
                                      </p:childTnLst>
                                    </p:cTn>
                                  </p:par>
                                </p:childTnLst>
                              </p:cTn>
                            </p:par>
                            <p:par>
                              <p:cTn id="24" fill="hold">
                                <p:stCondLst>
                                  <p:cond delay="2250"/>
                                </p:stCondLst>
                                <p:childTnLst>
                                  <p:par>
                                    <p:cTn id="25" presetID="22" presetClass="entr" presetSubtype="8" fill="hold" nodeType="afterEffect">
                                      <p:stCondLst>
                                        <p:cond delay="0"/>
                                      </p:stCondLst>
                                      <p:childTnLst>
                                        <p:set>
                                          <p:cBhvr>
                                            <p:cTn id="26" dur="1" fill="hold">
                                              <p:stCondLst>
                                                <p:cond delay="0"/>
                                              </p:stCondLst>
                                            </p:cTn>
                                            <p:tgtEl>
                                              <p:spTgt spid="26"/>
                                            </p:tgtEl>
                                            <p:attrNameLst>
                                              <p:attrName>style.visibility</p:attrName>
                                            </p:attrNameLst>
                                          </p:cBhvr>
                                          <p:to>
                                            <p:strVal val="visible"/>
                                          </p:to>
                                        </p:set>
                                        <p:animEffect transition="in" filter="wipe(left)">
                                          <p:cBhvr>
                                            <p:cTn id="27" dur="500"/>
                                            <p:tgtEl>
                                              <p:spTgt spid="26"/>
                                            </p:tgtEl>
                                          </p:cBhvr>
                                        </p:animEffect>
                                      </p:childTnLst>
                                    </p:cTn>
                                  </p:par>
                                </p:childTnLst>
                              </p:cTn>
                            </p:par>
                            <p:par>
                              <p:cTn id="28" fill="hold">
                                <p:stCondLst>
                                  <p:cond delay="2750"/>
                                </p:stCondLst>
                                <p:childTnLst>
                                  <p:par>
                                    <p:cTn id="29" presetID="42" presetClass="entr" presetSubtype="0" fill="hold" grpId="0" nodeType="after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fade">
                                          <p:cBhvr>
                                            <p:cTn id="31" dur="1000"/>
                                            <p:tgtEl>
                                              <p:spTgt spid="27"/>
                                            </p:tgtEl>
                                          </p:cBhvr>
                                        </p:animEffect>
                                        <p:anim calcmode="lin" valueType="num">
                                          <p:cBhvr>
                                            <p:cTn id="32" dur="1000" fill="hold"/>
                                            <p:tgtEl>
                                              <p:spTgt spid="27"/>
                                            </p:tgtEl>
                                            <p:attrNameLst>
                                              <p:attrName>ppt_x</p:attrName>
                                            </p:attrNameLst>
                                          </p:cBhvr>
                                          <p:tavLst>
                                            <p:tav tm="0">
                                              <p:val>
                                                <p:strVal val="#ppt_x"/>
                                              </p:val>
                                            </p:tav>
                                            <p:tav tm="100000">
                                              <p:val>
                                                <p:strVal val="#ppt_x"/>
                                              </p:val>
                                            </p:tav>
                                          </p:tavLst>
                                        </p:anim>
                                        <p:anim calcmode="lin" valueType="num">
                                          <p:cBhvr>
                                            <p:cTn id="3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P spid="27" grpId="0"/>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 xmlns:a16="http://schemas.microsoft.com/office/drawing/2014/main" id="{AF8748EF-CCC4-40CF-8C74-4C6598C66F1C}"/>
              </a:ext>
            </a:extLst>
          </p:cNvPr>
          <p:cNvSpPr txBox="1"/>
          <p:nvPr/>
        </p:nvSpPr>
        <p:spPr>
          <a:xfrm>
            <a:off x="0" y="1141727"/>
            <a:ext cx="12192000"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★推进政协协商民主建设，形成协商议政新局面★</a:t>
            </a:r>
          </a:p>
        </p:txBody>
      </p:sp>
      <p:sp>
        <p:nvSpPr>
          <p:cNvPr id="6" name="文本框 3">
            <a:extLst>
              <a:ext uri="{FF2B5EF4-FFF2-40B4-BE49-F238E27FC236}">
                <a16:creationId xmlns="" xmlns:a16="http://schemas.microsoft.com/office/drawing/2014/main" id="{397D791A-8388-48D5-AA33-CDED2F537E51}"/>
              </a:ext>
            </a:extLst>
          </p:cNvPr>
          <p:cNvSpPr txBox="1"/>
          <p:nvPr/>
        </p:nvSpPr>
        <p:spPr>
          <a:xfrm>
            <a:off x="1780673" y="1734276"/>
            <a:ext cx="8855243" cy="1061829"/>
          </a:xfrm>
          <a:prstGeom prst="rect">
            <a:avLst/>
          </a:prstGeom>
          <a:noFill/>
        </p:spPr>
        <p:txBody>
          <a:bodyPr wrap="square" rtlCol="0">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认真落实中共中央关于政协协商民主建设重大改革举措，对政协协商民主建设实施意见贯彻执行情况开展阶段性评估，通过实地调研检查，推广经验，查找不足，改进工作，进一步完善以全体会议为龙头，以专题议政性常委会议和专题协商会为重点，以双周协商座谈会、对口协商会、提案办理协商会等为常态的协商议政格局。</a:t>
            </a:r>
          </a:p>
        </p:txBody>
      </p:sp>
      <p:sp>
        <p:nvSpPr>
          <p:cNvPr id="7" name="îs1îḍê">
            <a:extLst>
              <a:ext uri="{FF2B5EF4-FFF2-40B4-BE49-F238E27FC236}">
                <a16:creationId xmlns="" xmlns:a16="http://schemas.microsoft.com/office/drawing/2014/main" id="{503592CC-F1F7-435E-A417-C240430C88A6}"/>
              </a:ext>
            </a:extLst>
          </p:cNvPr>
          <p:cNvSpPr>
            <a:spLocks/>
          </p:cNvSpPr>
          <p:nvPr/>
        </p:nvSpPr>
        <p:spPr bwMode="auto">
          <a:xfrm rot="16200000">
            <a:off x="4855383" y="1867694"/>
            <a:ext cx="2347320" cy="4606788"/>
          </a:xfrm>
          <a:custGeom>
            <a:avLst/>
            <a:gdLst>
              <a:gd name="T0" fmla="*/ 0 w 21600"/>
              <a:gd name="T1" fmla="*/ 681 h 21600"/>
              <a:gd name="T2" fmla="*/ 177 w 21600"/>
              <a:gd name="T3" fmla="*/ 340 h 21600"/>
              <a:gd name="T4" fmla="*/ 0 w 21600"/>
              <a:gd name="T5" fmla="*/ 0 h 21600"/>
              <a:gd name="T6" fmla="*/ 0 60000 65536"/>
              <a:gd name="T7" fmla="*/ 0 60000 65536"/>
              <a:gd name="T8" fmla="*/ 0 60000 65536"/>
            </a:gdLst>
            <a:ahLst/>
            <a:cxnLst>
              <a:cxn ang="T6">
                <a:pos x="T0" y="T1"/>
              </a:cxn>
              <a:cxn ang="T7">
                <a:pos x="T2" y="T3"/>
              </a:cxn>
              <a:cxn ang="T8">
                <a:pos x="T4" y="T5"/>
              </a:cxn>
            </a:cxnLst>
            <a:rect l="0" t="0" r="r" b="b"/>
            <a:pathLst>
              <a:path w="21600" h="21600">
                <a:moveTo>
                  <a:pt x="0" y="21600"/>
                </a:moveTo>
                <a:cubicBezTo>
                  <a:pt x="11925" y="21600"/>
                  <a:pt x="21600" y="16767"/>
                  <a:pt x="21600" y="10804"/>
                </a:cubicBezTo>
                <a:cubicBezTo>
                  <a:pt x="21600" y="4840"/>
                  <a:pt x="11925" y="0"/>
                  <a:pt x="0" y="0"/>
                </a:cubicBezTo>
              </a:path>
            </a:pathLst>
          </a:custGeom>
          <a:noFill/>
          <a:ln w="19050" cap="flat">
            <a:solidFill>
              <a:srgbClr val="C7000B"/>
            </a:solidFill>
            <a:prstDash val="dash"/>
            <a:miter lim="800000"/>
            <a:headEnd type="none" w="med" len="med"/>
            <a:tailEnd type="none" w="med" len="med"/>
          </a:ln>
          <a:extLst>
            <a:ext uri="{909E8E84-426E-40DD-AFC4-6F175D3DCCD1}">
              <a14:hiddenFill xmlns:a14="http://schemas.microsoft.com/office/drawing/2010/main">
                <a:solidFill>
                  <a:srgbClr val="FFFFFF"/>
                </a:solidFill>
              </a14:hiddenFill>
            </a:ext>
          </a:extLst>
        </p:spPr>
        <p:txBody>
          <a:bodyPr lIns="0" tIns="0" rIns="0" bIns="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800" b="0" i="0" u="none" strike="noStrike" kern="1200" cap="none" spc="0" normalizeH="0" baseline="0" noProof="0">
              <a:ln>
                <a:noFill/>
              </a:ln>
              <a:solidFill>
                <a:srgbClr val="000000"/>
              </a:solidFill>
              <a:effectLst/>
              <a:uLnTx/>
              <a:uFillTx/>
              <a:latin typeface="Arial"/>
              <a:ea typeface="微软雅黑"/>
              <a:cs typeface="+mn-cs"/>
            </a:endParaRPr>
          </a:p>
        </p:txBody>
      </p:sp>
      <p:sp>
        <p:nvSpPr>
          <p:cNvPr id="8" name="iṡļïḓè">
            <a:extLst>
              <a:ext uri="{FF2B5EF4-FFF2-40B4-BE49-F238E27FC236}">
                <a16:creationId xmlns="" xmlns:a16="http://schemas.microsoft.com/office/drawing/2014/main" id="{358D7F1F-2365-4C62-BD19-9D8EC0F1333C}"/>
              </a:ext>
            </a:extLst>
          </p:cNvPr>
          <p:cNvSpPr>
            <a:spLocks noChangeAspect="1"/>
          </p:cNvSpPr>
          <p:nvPr/>
        </p:nvSpPr>
        <p:spPr bwMode="auto">
          <a:xfrm>
            <a:off x="4589403" y="3427336"/>
            <a:ext cx="2805456" cy="2801229"/>
          </a:xfrm>
          <a:custGeom>
            <a:avLst/>
            <a:gdLst>
              <a:gd name="T0" fmla="*/ 9608 w 10667"/>
              <a:gd name="T1" fmla="*/ 4056 h 10667"/>
              <a:gd name="T2" fmla="*/ 9642 w 10667"/>
              <a:gd name="T3" fmla="*/ 4561 h 10667"/>
              <a:gd name="T4" fmla="*/ 9398 w 10667"/>
              <a:gd name="T5" fmla="*/ 5365 h 10667"/>
              <a:gd name="T6" fmla="*/ 9237 w 10667"/>
              <a:gd name="T7" fmla="*/ 4433 h 10667"/>
              <a:gd name="T8" fmla="*/ 8869 w 10667"/>
              <a:gd name="T9" fmla="*/ 4582 h 10667"/>
              <a:gd name="T10" fmla="*/ 8709 w 10667"/>
              <a:gd name="T11" fmla="*/ 5514 h 10667"/>
              <a:gd name="T12" fmla="*/ 8952 w 10667"/>
              <a:gd name="T13" fmla="*/ 5395 h 10667"/>
              <a:gd name="T14" fmla="*/ 8998 w 10667"/>
              <a:gd name="T15" fmla="*/ 6944 h 10667"/>
              <a:gd name="T16" fmla="*/ 9239 w 10667"/>
              <a:gd name="T17" fmla="*/ 5720 h 10667"/>
              <a:gd name="T18" fmla="*/ 9377 w 10667"/>
              <a:gd name="T19" fmla="*/ 6807 h 10667"/>
              <a:gd name="T20" fmla="*/ 9687 w 10667"/>
              <a:gd name="T21" fmla="*/ 6787 h 10667"/>
              <a:gd name="T22" fmla="*/ 9559 w 10667"/>
              <a:gd name="T23" fmla="*/ 4821 h 10667"/>
              <a:gd name="T24" fmla="*/ 9939 w 10667"/>
              <a:gd name="T25" fmla="*/ 5391 h 10667"/>
              <a:gd name="T26" fmla="*/ 6566 w 10667"/>
              <a:gd name="T27" fmla="*/ 1130 h 10667"/>
              <a:gd name="T28" fmla="*/ 5448 w 10667"/>
              <a:gd name="T29" fmla="*/ 2261 h 10667"/>
              <a:gd name="T30" fmla="*/ 7197 w 10667"/>
              <a:gd name="T31" fmla="*/ 8282 h 10667"/>
              <a:gd name="T32" fmla="*/ 6553 w 10667"/>
              <a:gd name="T33" fmla="*/ 5860 h 10667"/>
              <a:gd name="T34" fmla="*/ 6867 w 10667"/>
              <a:gd name="T35" fmla="*/ 5540 h 10667"/>
              <a:gd name="T36" fmla="*/ 6677 w 10667"/>
              <a:gd name="T37" fmla="*/ 2794 h 10667"/>
              <a:gd name="T38" fmla="*/ 5875 w 10667"/>
              <a:gd name="T39" fmla="*/ 5440 h 10667"/>
              <a:gd name="T40" fmla="*/ 5344 w 10667"/>
              <a:gd name="T41" fmla="*/ 2372 h 10667"/>
              <a:gd name="T42" fmla="*/ 4134 w 10667"/>
              <a:gd name="T43" fmla="*/ 2863 h 10667"/>
              <a:gd name="T44" fmla="*/ 3606 w 10667"/>
              <a:gd name="T45" fmla="*/ 5931 h 10667"/>
              <a:gd name="T46" fmla="*/ 4406 w 10667"/>
              <a:gd name="T47" fmla="*/ 5536 h 10667"/>
              <a:gd name="T48" fmla="*/ 3036 w 10667"/>
              <a:gd name="T49" fmla="*/ 8836 h 10667"/>
              <a:gd name="T50" fmla="*/ 1301 w 10667"/>
              <a:gd name="T51" fmla="*/ 9187 h 10667"/>
              <a:gd name="T52" fmla="*/ 3942 w 10667"/>
              <a:gd name="T53" fmla="*/ 10566 h 10667"/>
              <a:gd name="T54" fmla="*/ 8368 w 10667"/>
              <a:gd name="T55" fmla="*/ 10227 h 10667"/>
              <a:gd name="T56" fmla="*/ 5409 w 10667"/>
              <a:gd name="T57" fmla="*/ 9687 h 10667"/>
              <a:gd name="T58" fmla="*/ 5462 w 10667"/>
              <a:gd name="T59" fmla="*/ 6588 h 10667"/>
              <a:gd name="T60" fmla="*/ 5409 w 10667"/>
              <a:gd name="T61" fmla="*/ 9687 h 10667"/>
              <a:gd name="T62" fmla="*/ 9674 w 10667"/>
              <a:gd name="T63" fmla="*/ 7185 h 10667"/>
              <a:gd name="T64" fmla="*/ 9255 w 10667"/>
              <a:gd name="T65" fmla="*/ 7228 h 10667"/>
              <a:gd name="T66" fmla="*/ 8691 w 10667"/>
              <a:gd name="T67" fmla="*/ 6602 h 10667"/>
              <a:gd name="T68" fmla="*/ 10667 w 10667"/>
              <a:gd name="T69" fmla="*/ 7058 h 10667"/>
              <a:gd name="T70" fmla="*/ 1068 w 10667"/>
              <a:gd name="T71" fmla="*/ 4056 h 10667"/>
              <a:gd name="T72" fmla="*/ 1407 w 10667"/>
              <a:gd name="T73" fmla="*/ 4399 h 10667"/>
              <a:gd name="T74" fmla="*/ 1620 w 10667"/>
              <a:gd name="T75" fmla="*/ 4469 h 10667"/>
              <a:gd name="T76" fmla="*/ 1410 w 10667"/>
              <a:gd name="T77" fmla="*/ 5515 h 10667"/>
              <a:gd name="T78" fmla="*/ 1189 w 10667"/>
              <a:gd name="T79" fmla="*/ 4467 h 10667"/>
              <a:gd name="T80" fmla="*/ 728 w 10667"/>
              <a:gd name="T81" fmla="*/ 5387 h 10667"/>
              <a:gd name="T82" fmla="*/ 967 w 10667"/>
              <a:gd name="T83" fmla="*/ 5399 h 10667"/>
              <a:gd name="T84" fmla="*/ 1088 w 10667"/>
              <a:gd name="T85" fmla="*/ 5407 h 10667"/>
              <a:gd name="T86" fmla="*/ 1148 w 10667"/>
              <a:gd name="T87" fmla="*/ 6944 h 10667"/>
              <a:gd name="T88" fmla="*/ 1411 w 10667"/>
              <a:gd name="T89" fmla="*/ 5714 h 10667"/>
              <a:gd name="T90" fmla="*/ 1671 w 10667"/>
              <a:gd name="T91" fmla="*/ 6954 h 10667"/>
              <a:gd name="T92" fmla="*/ 1743 w 10667"/>
              <a:gd name="T93" fmla="*/ 5493 h 10667"/>
              <a:gd name="T94" fmla="*/ 1838 w 10667"/>
              <a:gd name="T95" fmla="*/ 5396 h 10667"/>
              <a:gd name="T96" fmla="*/ 1780 w 10667"/>
              <a:gd name="T97" fmla="*/ 4561 h 10667"/>
              <a:gd name="T98" fmla="*/ 1813 w 10667"/>
              <a:gd name="T99" fmla="*/ 7185 h 10667"/>
              <a:gd name="T100" fmla="*/ 1394 w 10667"/>
              <a:gd name="T101" fmla="*/ 7228 h 10667"/>
              <a:gd name="T102" fmla="*/ 830 w 10667"/>
              <a:gd name="T103" fmla="*/ 6602 h 10667"/>
              <a:gd name="T104" fmla="*/ 2805 w 10667"/>
              <a:gd name="T105" fmla="*/ 7058 h 106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667" h="10667">
                <a:moveTo>
                  <a:pt x="8929" y="4056"/>
                </a:moveTo>
                <a:cubicBezTo>
                  <a:pt x="8929" y="3866"/>
                  <a:pt x="9081" y="3713"/>
                  <a:pt x="9268" y="3713"/>
                </a:cubicBezTo>
                <a:cubicBezTo>
                  <a:pt x="9456" y="3713"/>
                  <a:pt x="9608" y="3866"/>
                  <a:pt x="9608" y="4056"/>
                </a:cubicBezTo>
                <a:cubicBezTo>
                  <a:pt x="9608" y="4246"/>
                  <a:pt x="9456" y="4399"/>
                  <a:pt x="9268" y="4399"/>
                </a:cubicBezTo>
                <a:cubicBezTo>
                  <a:pt x="9081" y="4399"/>
                  <a:pt x="8929" y="4246"/>
                  <a:pt x="8929" y="4056"/>
                </a:cubicBezTo>
                <a:close/>
                <a:moveTo>
                  <a:pt x="9642" y="4561"/>
                </a:moveTo>
                <a:cubicBezTo>
                  <a:pt x="9592" y="4523"/>
                  <a:pt x="9541" y="4489"/>
                  <a:pt x="9482" y="4469"/>
                </a:cubicBezTo>
                <a:cubicBezTo>
                  <a:pt x="9427" y="4449"/>
                  <a:pt x="9369" y="4439"/>
                  <a:pt x="9310" y="4434"/>
                </a:cubicBezTo>
                <a:lnTo>
                  <a:pt x="9398" y="5365"/>
                </a:lnTo>
                <a:lnTo>
                  <a:pt x="9272" y="5515"/>
                </a:lnTo>
                <a:lnTo>
                  <a:pt x="9127" y="5365"/>
                </a:lnTo>
                <a:lnTo>
                  <a:pt x="9237" y="4433"/>
                </a:lnTo>
                <a:cubicBezTo>
                  <a:pt x="9173" y="4435"/>
                  <a:pt x="9110" y="4446"/>
                  <a:pt x="9050" y="4467"/>
                </a:cubicBezTo>
                <a:cubicBezTo>
                  <a:pt x="9025" y="4476"/>
                  <a:pt x="9002" y="4487"/>
                  <a:pt x="8979" y="4500"/>
                </a:cubicBezTo>
                <a:cubicBezTo>
                  <a:pt x="8940" y="4523"/>
                  <a:pt x="8903" y="4551"/>
                  <a:pt x="8869" y="4582"/>
                </a:cubicBezTo>
                <a:cubicBezTo>
                  <a:pt x="8700" y="4734"/>
                  <a:pt x="8609" y="4997"/>
                  <a:pt x="8589" y="5387"/>
                </a:cubicBezTo>
                <a:cubicBezTo>
                  <a:pt x="8586" y="5454"/>
                  <a:pt x="8637" y="5511"/>
                  <a:pt x="8703" y="5514"/>
                </a:cubicBezTo>
                <a:cubicBezTo>
                  <a:pt x="8705" y="5514"/>
                  <a:pt x="8707" y="5514"/>
                  <a:pt x="8709" y="5514"/>
                </a:cubicBezTo>
                <a:cubicBezTo>
                  <a:pt x="8772" y="5514"/>
                  <a:pt x="8825" y="5464"/>
                  <a:pt x="8828" y="5399"/>
                </a:cubicBezTo>
                <a:cubicBezTo>
                  <a:pt x="8842" y="5135"/>
                  <a:pt x="8893" y="4938"/>
                  <a:pt x="8978" y="4821"/>
                </a:cubicBezTo>
                <a:cubicBezTo>
                  <a:pt x="8972" y="4944"/>
                  <a:pt x="8961" y="5167"/>
                  <a:pt x="8952" y="5395"/>
                </a:cubicBezTo>
                <a:cubicBezTo>
                  <a:pt x="8951" y="5399"/>
                  <a:pt x="8950" y="5403"/>
                  <a:pt x="8950" y="5407"/>
                </a:cubicBezTo>
                <a:lnTo>
                  <a:pt x="8854" y="6776"/>
                </a:lnTo>
                <a:cubicBezTo>
                  <a:pt x="8848" y="6863"/>
                  <a:pt x="8912" y="6938"/>
                  <a:pt x="8998" y="6944"/>
                </a:cubicBezTo>
                <a:cubicBezTo>
                  <a:pt x="9002" y="6944"/>
                  <a:pt x="9005" y="6944"/>
                  <a:pt x="9009" y="6944"/>
                </a:cubicBezTo>
                <a:cubicBezTo>
                  <a:pt x="9090" y="6944"/>
                  <a:pt x="9158" y="6881"/>
                  <a:pt x="9163" y="6798"/>
                </a:cubicBezTo>
                <a:lnTo>
                  <a:pt x="9239" y="5720"/>
                </a:lnTo>
                <a:cubicBezTo>
                  <a:pt x="9251" y="5717"/>
                  <a:pt x="9262" y="5714"/>
                  <a:pt x="9273" y="5714"/>
                </a:cubicBezTo>
                <a:cubicBezTo>
                  <a:pt x="9284" y="5714"/>
                  <a:pt x="9296" y="5716"/>
                  <a:pt x="9307" y="5717"/>
                </a:cubicBezTo>
                <a:lnTo>
                  <a:pt x="9377" y="6807"/>
                </a:lnTo>
                <a:cubicBezTo>
                  <a:pt x="9382" y="6890"/>
                  <a:pt x="9451" y="6954"/>
                  <a:pt x="9532" y="6954"/>
                </a:cubicBezTo>
                <a:cubicBezTo>
                  <a:pt x="9535" y="6954"/>
                  <a:pt x="9539" y="6954"/>
                  <a:pt x="9542" y="6954"/>
                </a:cubicBezTo>
                <a:cubicBezTo>
                  <a:pt x="9628" y="6948"/>
                  <a:pt x="9692" y="6873"/>
                  <a:pt x="9687" y="6787"/>
                </a:cubicBezTo>
                <a:lnTo>
                  <a:pt x="9604" y="5493"/>
                </a:lnTo>
                <a:cubicBezTo>
                  <a:pt x="9604" y="5486"/>
                  <a:pt x="9602" y="5479"/>
                  <a:pt x="9601" y="5472"/>
                </a:cubicBezTo>
                <a:cubicBezTo>
                  <a:pt x="9594" y="5274"/>
                  <a:pt x="9571" y="4981"/>
                  <a:pt x="9559" y="4821"/>
                </a:cubicBezTo>
                <a:cubicBezTo>
                  <a:pt x="9645" y="4939"/>
                  <a:pt x="9694" y="5134"/>
                  <a:pt x="9700" y="5396"/>
                </a:cubicBezTo>
                <a:cubicBezTo>
                  <a:pt x="9701" y="5462"/>
                  <a:pt x="9754" y="5514"/>
                  <a:pt x="9822" y="5514"/>
                </a:cubicBezTo>
                <a:cubicBezTo>
                  <a:pt x="9888" y="5513"/>
                  <a:pt x="9940" y="5458"/>
                  <a:pt x="9939" y="5391"/>
                </a:cubicBezTo>
                <a:cubicBezTo>
                  <a:pt x="9931" y="4988"/>
                  <a:pt x="9831" y="4709"/>
                  <a:pt x="9642" y="4561"/>
                </a:cubicBezTo>
                <a:close/>
                <a:moveTo>
                  <a:pt x="5448" y="2261"/>
                </a:moveTo>
                <a:cubicBezTo>
                  <a:pt x="6065" y="2261"/>
                  <a:pt x="6566" y="1755"/>
                  <a:pt x="6566" y="1130"/>
                </a:cubicBezTo>
                <a:cubicBezTo>
                  <a:pt x="6566" y="506"/>
                  <a:pt x="6065" y="0"/>
                  <a:pt x="5448" y="0"/>
                </a:cubicBezTo>
                <a:cubicBezTo>
                  <a:pt x="4832" y="0"/>
                  <a:pt x="4332" y="506"/>
                  <a:pt x="4332" y="1130"/>
                </a:cubicBezTo>
                <a:cubicBezTo>
                  <a:pt x="4332" y="1755"/>
                  <a:pt x="4832" y="2261"/>
                  <a:pt x="5448" y="2261"/>
                </a:cubicBezTo>
                <a:close/>
                <a:moveTo>
                  <a:pt x="9566" y="9187"/>
                </a:moveTo>
                <a:cubicBezTo>
                  <a:pt x="9566" y="8589"/>
                  <a:pt x="8569" y="8079"/>
                  <a:pt x="7146" y="7846"/>
                </a:cubicBezTo>
                <a:lnTo>
                  <a:pt x="7197" y="8282"/>
                </a:lnTo>
                <a:cubicBezTo>
                  <a:pt x="7559" y="8431"/>
                  <a:pt x="7781" y="8624"/>
                  <a:pt x="7781" y="8836"/>
                </a:cubicBezTo>
                <a:cubicBezTo>
                  <a:pt x="7781" y="9120"/>
                  <a:pt x="7386" y="9369"/>
                  <a:pt x="6788" y="9523"/>
                </a:cubicBezTo>
                <a:lnTo>
                  <a:pt x="6553" y="5860"/>
                </a:lnTo>
                <a:cubicBezTo>
                  <a:pt x="6552" y="5836"/>
                  <a:pt x="6547" y="5814"/>
                  <a:pt x="6542" y="5791"/>
                </a:cubicBezTo>
                <a:cubicBezTo>
                  <a:pt x="6519" y="5139"/>
                  <a:pt x="6446" y="4174"/>
                  <a:pt x="6403" y="3649"/>
                </a:cubicBezTo>
                <a:cubicBezTo>
                  <a:pt x="6689" y="4036"/>
                  <a:pt x="6850" y="4677"/>
                  <a:pt x="6867" y="5540"/>
                </a:cubicBezTo>
                <a:cubicBezTo>
                  <a:pt x="6872" y="5758"/>
                  <a:pt x="7047" y="5931"/>
                  <a:pt x="7269" y="5931"/>
                </a:cubicBezTo>
                <a:cubicBezTo>
                  <a:pt x="7487" y="5926"/>
                  <a:pt x="7660" y="5744"/>
                  <a:pt x="7655" y="5524"/>
                </a:cubicBezTo>
                <a:cubicBezTo>
                  <a:pt x="7628" y="4200"/>
                  <a:pt x="7299" y="3281"/>
                  <a:pt x="6677" y="2794"/>
                </a:cubicBezTo>
                <a:cubicBezTo>
                  <a:pt x="6515" y="2666"/>
                  <a:pt x="6346" y="2557"/>
                  <a:pt x="6150" y="2489"/>
                </a:cubicBezTo>
                <a:cubicBezTo>
                  <a:pt x="5969" y="2425"/>
                  <a:pt x="5778" y="2390"/>
                  <a:pt x="5587" y="2376"/>
                </a:cubicBezTo>
                <a:lnTo>
                  <a:pt x="5875" y="5440"/>
                </a:lnTo>
                <a:lnTo>
                  <a:pt x="5459" y="5934"/>
                </a:lnTo>
                <a:lnTo>
                  <a:pt x="4983" y="5440"/>
                </a:lnTo>
                <a:lnTo>
                  <a:pt x="5344" y="2372"/>
                </a:lnTo>
                <a:cubicBezTo>
                  <a:pt x="5135" y="2379"/>
                  <a:pt x="4926" y="2413"/>
                  <a:pt x="4729" y="2484"/>
                </a:cubicBezTo>
                <a:cubicBezTo>
                  <a:pt x="4648" y="2513"/>
                  <a:pt x="4570" y="2548"/>
                  <a:pt x="4496" y="2592"/>
                </a:cubicBezTo>
                <a:cubicBezTo>
                  <a:pt x="4366" y="2669"/>
                  <a:pt x="4247" y="2762"/>
                  <a:pt x="4134" y="2863"/>
                </a:cubicBezTo>
                <a:cubicBezTo>
                  <a:pt x="3578" y="3362"/>
                  <a:pt x="3276" y="4228"/>
                  <a:pt x="3213" y="5512"/>
                </a:cubicBezTo>
                <a:cubicBezTo>
                  <a:pt x="3202" y="5732"/>
                  <a:pt x="3369" y="5919"/>
                  <a:pt x="3586" y="5930"/>
                </a:cubicBezTo>
                <a:cubicBezTo>
                  <a:pt x="3593" y="5931"/>
                  <a:pt x="3600" y="5931"/>
                  <a:pt x="3606" y="5931"/>
                </a:cubicBezTo>
                <a:cubicBezTo>
                  <a:pt x="3815" y="5931"/>
                  <a:pt x="3989" y="5765"/>
                  <a:pt x="4000" y="5552"/>
                </a:cubicBezTo>
                <a:cubicBezTo>
                  <a:pt x="4043" y="4683"/>
                  <a:pt x="4213" y="4034"/>
                  <a:pt x="4493" y="3649"/>
                </a:cubicBezTo>
                <a:cubicBezTo>
                  <a:pt x="4473" y="4053"/>
                  <a:pt x="4437" y="4787"/>
                  <a:pt x="4406" y="5536"/>
                </a:cubicBezTo>
                <a:cubicBezTo>
                  <a:pt x="4404" y="5550"/>
                  <a:pt x="4400" y="5563"/>
                  <a:pt x="4399" y="5577"/>
                </a:cubicBezTo>
                <a:lnTo>
                  <a:pt x="4121" y="9550"/>
                </a:lnTo>
                <a:cubicBezTo>
                  <a:pt x="3469" y="9398"/>
                  <a:pt x="3036" y="9136"/>
                  <a:pt x="3036" y="8836"/>
                </a:cubicBezTo>
                <a:cubicBezTo>
                  <a:pt x="3036" y="8606"/>
                  <a:pt x="3298" y="8398"/>
                  <a:pt x="3715" y="8245"/>
                </a:cubicBezTo>
                <a:lnTo>
                  <a:pt x="3745" y="7843"/>
                </a:lnTo>
                <a:cubicBezTo>
                  <a:pt x="2309" y="8075"/>
                  <a:pt x="1301" y="8586"/>
                  <a:pt x="1301" y="9187"/>
                </a:cubicBezTo>
                <a:cubicBezTo>
                  <a:pt x="1301" y="9666"/>
                  <a:pt x="1867" y="9963"/>
                  <a:pt x="2241" y="10125"/>
                </a:cubicBezTo>
                <a:cubicBezTo>
                  <a:pt x="2579" y="10272"/>
                  <a:pt x="2936" y="10374"/>
                  <a:pt x="3295" y="10452"/>
                </a:cubicBezTo>
                <a:cubicBezTo>
                  <a:pt x="3509" y="10498"/>
                  <a:pt x="3725" y="10536"/>
                  <a:pt x="3942" y="10566"/>
                </a:cubicBezTo>
                <a:cubicBezTo>
                  <a:pt x="4438" y="10635"/>
                  <a:pt x="4931" y="10667"/>
                  <a:pt x="5434" y="10667"/>
                </a:cubicBezTo>
                <a:cubicBezTo>
                  <a:pt x="5609" y="10667"/>
                  <a:pt x="5784" y="10662"/>
                  <a:pt x="5959" y="10654"/>
                </a:cubicBezTo>
                <a:cubicBezTo>
                  <a:pt x="6767" y="10615"/>
                  <a:pt x="7596" y="10506"/>
                  <a:pt x="8368" y="10227"/>
                </a:cubicBezTo>
                <a:cubicBezTo>
                  <a:pt x="8794" y="10073"/>
                  <a:pt x="9463" y="9799"/>
                  <a:pt x="9557" y="9286"/>
                </a:cubicBezTo>
                <a:cubicBezTo>
                  <a:pt x="9563" y="9253"/>
                  <a:pt x="9566" y="9220"/>
                  <a:pt x="9566" y="9187"/>
                </a:cubicBezTo>
                <a:close/>
                <a:moveTo>
                  <a:pt x="5409" y="9687"/>
                </a:moveTo>
                <a:cubicBezTo>
                  <a:pt x="5316" y="9687"/>
                  <a:pt x="5226" y="9685"/>
                  <a:pt x="5136" y="9681"/>
                </a:cubicBezTo>
                <a:lnTo>
                  <a:pt x="5351" y="6608"/>
                </a:lnTo>
                <a:cubicBezTo>
                  <a:pt x="5390" y="6597"/>
                  <a:pt x="5429" y="6588"/>
                  <a:pt x="5462" y="6588"/>
                </a:cubicBezTo>
                <a:cubicBezTo>
                  <a:pt x="5501" y="6588"/>
                  <a:pt x="5539" y="6595"/>
                  <a:pt x="5577" y="6599"/>
                </a:cubicBezTo>
                <a:lnTo>
                  <a:pt x="5773" y="9671"/>
                </a:lnTo>
                <a:cubicBezTo>
                  <a:pt x="5653" y="9678"/>
                  <a:pt x="5535" y="9687"/>
                  <a:pt x="5409" y="9687"/>
                </a:cubicBezTo>
                <a:close/>
                <a:moveTo>
                  <a:pt x="9863" y="6751"/>
                </a:moveTo>
                <a:cubicBezTo>
                  <a:pt x="9985" y="6801"/>
                  <a:pt x="10061" y="6867"/>
                  <a:pt x="10061" y="6939"/>
                </a:cubicBezTo>
                <a:cubicBezTo>
                  <a:pt x="10061" y="7043"/>
                  <a:pt x="9905" y="7134"/>
                  <a:pt x="9674" y="7185"/>
                </a:cubicBezTo>
                <a:cubicBezTo>
                  <a:pt x="9657" y="7190"/>
                  <a:pt x="9638" y="7195"/>
                  <a:pt x="9619" y="7197"/>
                </a:cubicBezTo>
                <a:cubicBezTo>
                  <a:pt x="9614" y="7198"/>
                  <a:pt x="9609" y="7198"/>
                  <a:pt x="9605" y="7198"/>
                </a:cubicBezTo>
                <a:cubicBezTo>
                  <a:pt x="9499" y="7217"/>
                  <a:pt x="9382" y="7228"/>
                  <a:pt x="9255" y="7228"/>
                </a:cubicBezTo>
                <a:cubicBezTo>
                  <a:pt x="8811" y="7228"/>
                  <a:pt x="8451" y="7098"/>
                  <a:pt x="8451" y="6939"/>
                </a:cubicBezTo>
                <a:cubicBezTo>
                  <a:pt x="8451" y="6861"/>
                  <a:pt x="8539" y="6790"/>
                  <a:pt x="8681" y="6739"/>
                </a:cubicBezTo>
                <a:lnTo>
                  <a:pt x="8691" y="6602"/>
                </a:lnTo>
                <a:cubicBezTo>
                  <a:pt x="8203" y="6681"/>
                  <a:pt x="7861" y="6854"/>
                  <a:pt x="7861" y="7058"/>
                </a:cubicBezTo>
                <a:cubicBezTo>
                  <a:pt x="7861" y="7335"/>
                  <a:pt x="8489" y="7560"/>
                  <a:pt x="9264" y="7560"/>
                </a:cubicBezTo>
                <a:cubicBezTo>
                  <a:pt x="10039" y="7560"/>
                  <a:pt x="10667" y="7335"/>
                  <a:pt x="10667" y="7058"/>
                </a:cubicBezTo>
                <a:cubicBezTo>
                  <a:pt x="10667" y="6855"/>
                  <a:pt x="10328" y="6682"/>
                  <a:pt x="9845" y="6603"/>
                </a:cubicBezTo>
                <a:lnTo>
                  <a:pt x="9863" y="6751"/>
                </a:lnTo>
                <a:close/>
                <a:moveTo>
                  <a:pt x="1068" y="4056"/>
                </a:moveTo>
                <a:cubicBezTo>
                  <a:pt x="1068" y="3866"/>
                  <a:pt x="1220" y="3713"/>
                  <a:pt x="1407" y="3713"/>
                </a:cubicBezTo>
                <a:cubicBezTo>
                  <a:pt x="1594" y="3713"/>
                  <a:pt x="1747" y="3866"/>
                  <a:pt x="1747" y="4056"/>
                </a:cubicBezTo>
                <a:cubicBezTo>
                  <a:pt x="1747" y="4246"/>
                  <a:pt x="1594" y="4399"/>
                  <a:pt x="1407" y="4399"/>
                </a:cubicBezTo>
                <a:cubicBezTo>
                  <a:pt x="1220" y="4399"/>
                  <a:pt x="1068" y="4246"/>
                  <a:pt x="1068" y="4056"/>
                </a:cubicBezTo>
                <a:close/>
                <a:moveTo>
                  <a:pt x="1780" y="4561"/>
                </a:moveTo>
                <a:cubicBezTo>
                  <a:pt x="1731" y="4523"/>
                  <a:pt x="1680" y="4489"/>
                  <a:pt x="1620" y="4469"/>
                </a:cubicBezTo>
                <a:cubicBezTo>
                  <a:pt x="1565" y="4449"/>
                  <a:pt x="1507" y="4439"/>
                  <a:pt x="1449" y="4434"/>
                </a:cubicBezTo>
                <a:lnTo>
                  <a:pt x="1537" y="5365"/>
                </a:lnTo>
                <a:lnTo>
                  <a:pt x="1410" y="5515"/>
                </a:lnTo>
                <a:lnTo>
                  <a:pt x="1266" y="5365"/>
                </a:lnTo>
                <a:lnTo>
                  <a:pt x="1376" y="4433"/>
                </a:lnTo>
                <a:cubicBezTo>
                  <a:pt x="1312" y="4435"/>
                  <a:pt x="1248" y="4446"/>
                  <a:pt x="1189" y="4467"/>
                </a:cubicBezTo>
                <a:cubicBezTo>
                  <a:pt x="1164" y="4476"/>
                  <a:pt x="1140" y="4487"/>
                  <a:pt x="1118" y="4500"/>
                </a:cubicBezTo>
                <a:cubicBezTo>
                  <a:pt x="1078" y="4523"/>
                  <a:pt x="1042" y="4551"/>
                  <a:pt x="1008" y="4582"/>
                </a:cubicBezTo>
                <a:cubicBezTo>
                  <a:pt x="839" y="4734"/>
                  <a:pt x="747" y="4997"/>
                  <a:pt x="728" y="5387"/>
                </a:cubicBezTo>
                <a:cubicBezTo>
                  <a:pt x="725" y="5454"/>
                  <a:pt x="775" y="5511"/>
                  <a:pt x="841" y="5514"/>
                </a:cubicBezTo>
                <a:cubicBezTo>
                  <a:pt x="843" y="5514"/>
                  <a:pt x="845" y="5514"/>
                  <a:pt x="848" y="5514"/>
                </a:cubicBezTo>
                <a:cubicBezTo>
                  <a:pt x="911" y="5514"/>
                  <a:pt x="964" y="5464"/>
                  <a:pt x="967" y="5399"/>
                </a:cubicBezTo>
                <a:cubicBezTo>
                  <a:pt x="980" y="5135"/>
                  <a:pt x="1032" y="4938"/>
                  <a:pt x="1117" y="4821"/>
                </a:cubicBezTo>
                <a:cubicBezTo>
                  <a:pt x="1111" y="4944"/>
                  <a:pt x="1100" y="5167"/>
                  <a:pt x="1090" y="5395"/>
                </a:cubicBezTo>
                <a:cubicBezTo>
                  <a:pt x="1090" y="5399"/>
                  <a:pt x="1089" y="5403"/>
                  <a:pt x="1088" y="5407"/>
                </a:cubicBezTo>
                <a:lnTo>
                  <a:pt x="993" y="6776"/>
                </a:lnTo>
                <a:cubicBezTo>
                  <a:pt x="987" y="6863"/>
                  <a:pt x="1051" y="6938"/>
                  <a:pt x="1136" y="6944"/>
                </a:cubicBezTo>
                <a:cubicBezTo>
                  <a:pt x="1140" y="6944"/>
                  <a:pt x="1144" y="6944"/>
                  <a:pt x="1148" y="6944"/>
                </a:cubicBezTo>
                <a:cubicBezTo>
                  <a:pt x="1228" y="6944"/>
                  <a:pt x="1296" y="6881"/>
                  <a:pt x="1302" y="6798"/>
                </a:cubicBezTo>
                <a:lnTo>
                  <a:pt x="1378" y="5720"/>
                </a:lnTo>
                <a:cubicBezTo>
                  <a:pt x="1389" y="5717"/>
                  <a:pt x="1401" y="5714"/>
                  <a:pt x="1411" y="5714"/>
                </a:cubicBezTo>
                <a:cubicBezTo>
                  <a:pt x="1423" y="5714"/>
                  <a:pt x="1435" y="5716"/>
                  <a:pt x="1446" y="5717"/>
                </a:cubicBezTo>
                <a:lnTo>
                  <a:pt x="1516" y="6807"/>
                </a:lnTo>
                <a:cubicBezTo>
                  <a:pt x="1521" y="6890"/>
                  <a:pt x="1589" y="6954"/>
                  <a:pt x="1671" y="6954"/>
                </a:cubicBezTo>
                <a:cubicBezTo>
                  <a:pt x="1674" y="6954"/>
                  <a:pt x="1677" y="6954"/>
                  <a:pt x="1681" y="6954"/>
                </a:cubicBezTo>
                <a:cubicBezTo>
                  <a:pt x="1766" y="6948"/>
                  <a:pt x="1831" y="6873"/>
                  <a:pt x="1826" y="6787"/>
                </a:cubicBezTo>
                <a:lnTo>
                  <a:pt x="1743" y="5493"/>
                </a:lnTo>
                <a:cubicBezTo>
                  <a:pt x="1742" y="5486"/>
                  <a:pt x="1741" y="5479"/>
                  <a:pt x="1739" y="5472"/>
                </a:cubicBezTo>
                <a:cubicBezTo>
                  <a:pt x="1732" y="5274"/>
                  <a:pt x="1710" y="4981"/>
                  <a:pt x="1697" y="4821"/>
                </a:cubicBezTo>
                <a:cubicBezTo>
                  <a:pt x="1784" y="4939"/>
                  <a:pt x="1833" y="5134"/>
                  <a:pt x="1838" y="5396"/>
                </a:cubicBezTo>
                <a:cubicBezTo>
                  <a:pt x="1840" y="5462"/>
                  <a:pt x="1893" y="5514"/>
                  <a:pt x="1960" y="5514"/>
                </a:cubicBezTo>
                <a:cubicBezTo>
                  <a:pt x="2027" y="5513"/>
                  <a:pt x="2079" y="5458"/>
                  <a:pt x="2078" y="5391"/>
                </a:cubicBezTo>
                <a:cubicBezTo>
                  <a:pt x="2069" y="4988"/>
                  <a:pt x="1969" y="4709"/>
                  <a:pt x="1780" y="4561"/>
                </a:cubicBezTo>
                <a:close/>
                <a:moveTo>
                  <a:pt x="2002" y="6751"/>
                </a:moveTo>
                <a:cubicBezTo>
                  <a:pt x="2124" y="6801"/>
                  <a:pt x="2200" y="6867"/>
                  <a:pt x="2200" y="6939"/>
                </a:cubicBezTo>
                <a:cubicBezTo>
                  <a:pt x="2200" y="7043"/>
                  <a:pt x="2044" y="7134"/>
                  <a:pt x="1813" y="7185"/>
                </a:cubicBezTo>
                <a:cubicBezTo>
                  <a:pt x="1795" y="7190"/>
                  <a:pt x="1777" y="7195"/>
                  <a:pt x="1758" y="7197"/>
                </a:cubicBezTo>
                <a:cubicBezTo>
                  <a:pt x="1753" y="7198"/>
                  <a:pt x="1748" y="7198"/>
                  <a:pt x="1743" y="7198"/>
                </a:cubicBezTo>
                <a:cubicBezTo>
                  <a:pt x="1637" y="7217"/>
                  <a:pt x="1520" y="7228"/>
                  <a:pt x="1394" y="7228"/>
                </a:cubicBezTo>
                <a:cubicBezTo>
                  <a:pt x="950" y="7228"/>
                  <a:pt x="589" y="7098"/>
                  <a:pt x="589" y="6939"/>
                </a:cubicBezTo>
                <a:cubicBezTo>
                  <a:pt x="589" y="6861"/>
                  <a:pt x="678" y="6790"/>
                  <a:pt x="820" y="6739"/>
                </a:cubicBezTo>
                <a:lnTo>
                  <a:pt x="830" y="6602"/>
                </a:lnTo>
                <a:cubicBezTo>
                  <a:pt x="342" y="6681"/>
                  <a:pt x="0" y="6854"/>
                  <a:pt x="0" y="7058"/>
                </a:cubicBezTo>
                <a:cubicBezTo>
                  <a:pt x="0" y="7335"/>
                  <a:pt x="628" y="7560"/>
                  <a:pt x="1403" y="7560"/>
                </a:cubicBezTo>
                <a:cubicBezTo>
                  <a:pt x="2177" y="7560"/>
                  <a:pt x="2805" y="7335"/>
                  <a:pt x="2805" y="7058"/>
                </a:cubicBezTo>
                <a:cubicBezTo>
                  <a:pt x="2805" y="6855"/>
                  <a:pt x="2467" y="6682"/>
                  <a:pt x="1984" y="6603"/>
                </a:cubicBezTo>
                <a:lnTo>
                  <a:pt x="2002" y="6751"/>
                </a:lnTo>
                <a:close/>
              </a:path>
            </a:pathLst>
          </a:custGeom>
          <a:solidFill>
            <a:srgbClr val="C7000B"/>
          </a:solidFill>
          <a:ln>
            <a:noFill/>
          </a:ln>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sz="2400" b="0" i="0" u="none" strike="noStrike" kern="0" cap="none" spc="0" normalizeH="0" baseline="0" noProof="0">
              <a:ln>
                <a:noFill/>
              </a:ln>
              <a:solidFill>
                <a:srgbClr val="000000"/>
              </a:solidFill>
              <a:effectLst/>
              <a:uLnTx/>
              <a:uFillTx/>
              <a:latin typeface="Arial"/>
              <a:ea typeface="微软雅黑"/>
              <a:cs typeface="+mn-cs"/>
            </a:endParaRPr>
          </a:p>
        </p:txBody>
      </p:sp>
      <p:sp>
        <p:nvSpPr>
          <p:cNvPr id="9" name="ïśḷïḓé">
            <a:extLst>
              <a:ext uri="{FF2B5EF4-FFF2-40B4-BE49-F238E27FC236}">
                <a16:creationId xmlns="" xmlns:a16="http://schemas.microsoft.com/office/drawing/2014/main" id="{C3A96F91-6314-4EDD-8712-2815088565FB}"/>
              </a:ext>
            </a:extLst>
          </p:cNvPr>
          <p:cNvSpPr/>
          <p:nvPr/>
        </p:nvSpPr>
        <p:spPr>
          <a:xfrm>
            <a:off x="3488427" y="4850583"/>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rPr>
              <a:t>A</a:t>
            </a:r>
            <a:endParaRPr kumimoji="0"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endParaRPr>
          </a:p>
        </p:txBody>
      </p:sp>
      <p:sp>
        <p:nvSpPr>
          <p:cNvPr id="10" name="iṧļïḋè">
            <a:extLst>
              <a:ext uri="{FF2B5EF4-FFF2-40B4-BE49-F238E27FC236}">
                <a16:creationId xmlns="" xmlns:a16="http://schemas.microsoft.com/office/drawing/2014/main" id="{FF623E82-F00D-4DEE-8EED-C58A48BCE0B4}"/>
              </a:ext>
            </a:extLst>
          </p:cNvPr>
          <p:cNvSpPr/>
          <p:nvPr/>
        </p:nvSpPr>
        <p:spPr>
          <a:xfrm>
            <a:off x="4149802" y="3322172"/>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rPr>
              <a:t>B</a:t>
            </a:r>
            <a:endParaRPr kumimoji="0"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endParaRPr>
          </a:p>
        </p:txBody>
      </p:sp>
      <p:sp>
        <p:nvSpPr>
          <p:cNvPr id="11" name="îŝḻïďê">
            <a:extLst>
              <a:ext uri="{FF2B5EF4-FFF2-40B4-BE49-F238E27FC236}">
                <a16:creationId xmlns="" xmlns:a16="http://schemas.microsoft.com/office/drawing/2014/main" id="{19A23124-7ED1-4374-84FE-CE14553B80BF}"/>
              </a:ext>
            </a:extLst>
          </p:cNvPr>
          <p:cNvSpPr/>
          <p:nvPr/>
        </p:nvSpPr>
        <p:spPr>
          <a:xfrm>
            <a:off x="7958379" y="4906455"/>
            <a:ext cx="600464" cy="600464"/>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rPr>
              <a:t>E</a:t>
            </a:r>
            <a:endParaRPr kumimoji="0"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endParaRPr>
          </a:p>
        </p:txBody>
      </p:sp>
      <p:sp>
        <p:nvSpPr>
          <p:cNvPr id="12" name="iṡḷïḍe">
            <a:extLst>
              <a:ext uri="{FF2B5EF4-FFF2-40B4-BE49-F238E27FC236}">
                <a16:creationId xmlns="" xmlns:a16="http://schemas.microsoft.com/office/drawing/2014/main" id="{DD7A889F-B5F2-4FAB-9BB2-CBEC192C0912}"/>
              </a:ext>
            </a:extLst>
          </p:cNvPr>
          <p:cNvSpPr/>
          <p:nvPr/>
        </p:nvSpPr>
        <p:spPr>
          <a:xfrm>
            <a:off x="7335576" y="3322167"/>
            <a:ext cx="600464" cy="600463"/>
          </a:xfrm>
          <a:prstGeom prst="ellipse">
            <a:avLst/>
          </a:prstGeom>
          <a:solidFill>
            <a:srgbClr val="FFFFFF"/>
          </a:solidFill>
          <a:ln w="19050" cap="flat" cmpd="sng" algn="ctr">
            <a:solidFill>
              <a:srgbClr val="C7000B"/>
            </a:solidFill>
            <a:prstDash val="solid"/>
            <a:miter lim="800000"/>
          </a:ln>
          <a:effectLst/>
        </p:spPr>
        <p:txBody>
          <a:bodyPr lIns="0" tIns="0" rIns="0" bIns="0" anchor="ct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en-US"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rPr>
              <a:t>D</a:t>
            </a:r>
            <a:endParaRPr kumimoji="0" sz="2400" b="1" i="1" u="none" strike="noStrike" kern="0" cap="none" spc="0" normalizeH="0" baseline="0" noProof="0" dirty="0">
              <a:ln>
                <a:noFill/>
              </a:ln>
              <a:solidFill>
                <a:srgbClr val="000000">
                  <a:lumMod val="95000"/>
                  <a:lumOff val="5000"/>
                </a:srgbClr>
              </a:solidFill>
              <a:effectLst/>
              <a:uLnTx/>
              <a:uFillTx/>
              <a:latin typeface="Century Gothic" panose="020B0502020202020204" pitchFamily="34" charset="0"/>
              <a:ea typeface="微软雅黑"/>
              <a:cs typeface="+mn-cs"/>
            </a:endParaRPr>
          </a:p>
        </p:txBody>
      </p:sp>
      <p:sp>
        <p:nvSpPr>
          <p:cNvPr id="13" name="TextBox 43">
            <a:extLst>
              <a:ext uri="{FF2B5EF4-FFF2-40B4-BE49-F238E27FC236}">
                <a16:creationId xmlns="" xmlns:a16="http://schemas.microsoft.com/office/drawing/2014/main" id="{A8540E32-C6E9-45AC-B62E-0B34064BD773}"/>
              </a:ext>
            </a:extLst>
          </p:cNvPr>
          <p:cNvSpPr txBox="1"/>
          <p:nvPr/>
        </p:nvSpPr>
        <p:spPr>
          <a:xfrm>
            <a:off x="904078" y="4691835"/>
            <a:ext cx="2512244" cy="1262012"/>
          </a:xfrm>
          <a:prstGeom prst="rect">
            <a:avLst/>
          </a:prstGeom>
          <a:noFill/>
        </p:spPr>
        <p:txBody>
          <a:bodyPr wrap="square" rtlCol="0">
            <a:spAutoFit/>
          </a:bodyPr>
          <a:lstStyle/>
          <a:p>
            <a:pPr marL="0" marR="0" lvl="0" indent="0" algn="r" defTabSz="1219170" rtl="0" eaLnBrk="1" fontAlgn="base" latinLnBrk="0" hangingPunct="1">
              <a:lnSpc>
                <a:spcPct val="15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rPr>
              <a:t>建立制定年度协商计划制度</a:t>
            </a:r>
            <a:endParaRPr kumimoji="0" lang="en-US" altLang="zh-CN"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endParaRPr>
          </a:p>
          <a:p>
            <a:pPr marL="0" marR="0" lvl="0" indent="0" algn="r" defTabSz="121917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增加协商密度，专题议政性常委会议由每年</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1</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次增加到</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2</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次，专题协商会由每年</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1</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次增加到至少</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2</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a:t>
            </a:r>
          </a:p>
        </p:txBody>
      </p:sp>
      <p:sp>
        <p:nvSpPr>
          <p:cNvPr id="14" name="TextBox 43">
            <a:extLst>
              <a:ext uri="{FF2B5EF4-FFF2-40B4-BE49-F238E27FC236}">
                <a16:creationId xmlns="" xmlns:a16="http://schemas.microsoft.com/office/drawing/2014/main" id="{54899323-D328-4B5F-AD1D-A54970CDC848}"/>
              </a:ext>
            </a:extLst>
          </p:cNvPr>
          <p:cNvSpPr txBox="1"/>
          <p:nvPr/>
        </p:nvSpPr>
        <p:spPr>
          <a:xfrm>
            <a:off x="652903" y="2826680"/>
            <a:ext cx="3383869" cy="1416413"/>
          </a:xfrm>
          <a:prstGeom prst="rect">
            <a:avLst/>
          </a:prstGeom>
          <a:noFill/>
        </p:spPr>
        <p:txBody>
          <a:bodyPr wrap="square" rtlCol="0">
            <a:spAutoFit/>
          </a:bodyPr>
          <a:lstStyle/>
          <a:p>
            <a:pPr marL="0" marR="0" lvl="0" indent="0" algn="r" defTabSz="1219170" rtl="0" eaLnBrk="1" fontAlgn="base" latinLnBrk="0" hangingPunct="1">
              <a:lnSpc>
                <a:spcPct val="15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rPr>
              <a:t>创建双周协商座谈会制度</a:t>
            </a:r>
            <a:endParaRPr kumimoji="0" lang="en-US" altLang="zh-CN"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endParaRPr>
          </a:p>
          <a:p>
            <a:pPr marL="0" marR="0" lvl="0" indent="0" algn="r" defTabSz="1219170" rtl="0" eaLnBrk="1" fontAlgn="base" latinLnBrk="0" hangingPunct="1">
              <a:lnSpc>
                <a:spcPct val="150000"/>
              </a:lnSpc>
              <a:spcBef>
                <a:spcPct val="0"/>
              </a:spcBef>
              <a:spcAft>
                <a:spcPct val="0"/>
              </a:spcAft>
              <a:buClrTx/>
              <a:buSzTx/>
              <a:buFontTx/>
              <a:buNone/>
              <a:tabLst/>
              <a:defRPr/>
            </a:pPr>
            <a:r>
              <a:rPr kumimoji="0" lang="zh-CN" altLang="en-US" sz="1067"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优化参与构成，合理确定议题，强化讨论交流，参会委员以民主党派成员和无党派人士为主，选择切口小、社会关注度高的具体问题议深议透，共举办</a:t>
            </a:r>
            <a:r>
              <a:rPr kumimoji="0" lang="en-US" altLang="zh-CN" sz="1067"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76</a:t>
            </a:r>
            <a:r>
              <a:rPr kumimoji="0" lang="zh-CN" altLang="en-US" sz="1067"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次，已成为政协协商民主经常性平台和重要品牌。</a:t>
            </a:r>
          </a:p>
        </p:txBody>
      </p:sp>
      <p:sp>
        <p:nvSpPr>
          <p:cNvPr id="15" name="TextBox 43">
            <a:extLst>
              <a:ext uri="{FF2B5EF4-FFF2-40B4-BE49-F238E27FC236}">
                <a16:creationId xmlns="" xmlns:a16="http://schemas.microsoft.com/office/drawing/2014/main" id="{D772043E-24EF-4276-B76F-ABB87140F378}"/>
              </a:ext>
            </a:extLst>
          </p:cNvPr>
          <p:cNvSpPr txBox="1"/>
          <p:nvPr/>
        </p:nvSpPr>
        <p:spPr>
          <a:xfrm>
            <a:off x="7895371" y="2936277"/>
            <a:ext cx="3575925" cy="985013"/>
          </a:xfrm>
          <a:prstGeom prst="rect">
            <a:avLst/>
          </a:prstGeom>
          <a:noFill/>
        </p:spPr>
        <p:txBody>
          <a:bodyPr wrap="square" rtlCol="0">
            <a:spAutoFit/>
          </a:bodyPr>
          <a:lstStyle/>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rPr>
              <a:t>坚持民主协商、平等议事</a:t>
            </a:r>
            <a:endParaRPr kumimoji="0" lang="en-US" altLang="zh-CN"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endParaRPr>
          </a:p>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多向沟通协商和多方互动交流、综合报告与专题信息相结合方式报送重要成果成为制度化安排。</a:t>
            </a:r>
          </a:p>
        </p:txBody>
      </p:sp>
      <p:sp>
        <p:nvSpPr>
          <p:cNvPr id="16" name="TextBox 43">
            <a:extLst>
              <a:ext uri="{FF2B5EF4-FFF2-40B4-BE49-F238E27FC236}">
                <a16:creationId xmlns="" xmlns:a16="http://schemas.microsoft.com/office/drawing/2014/main" id="{0CF4D3D1-ED82-4D55-8429-EAB3DABC3680}"/>
              </a:ext>
            </a:extLst>
          </p:cNvPr>
          <p:cNvSpPr txBox="1"/>
          <p:nvPr/>
        </p:nvSpPr>
        <p:spPr>
          <a:xfrm>
            <a:off x="8703053" y="4691835"/>
            <a:ext cx="2724711" cy="1262012"/>
          </a:xfrm>
          <a:prstGeom prst="rect">
            <a:avLst/>
          </a:prstGeom>
          <a:noFill/>
        </p:spPr>
        <p:txBody>
          <a:bodyPr wrap="square" rtlCol="0">
            <a:spAutoFit/>
          </a:bodyPr>
          <a:lstStyle/>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rPr>
              <a:t>协商民主的生动实践</a:t>
            </a:r>
            <a:endParaRPr kumimoji="0" lang="en-US" altLang="zh-CN" sz="1467" b="1" i="0" u="none" strike="noStrike" kern="0" cap="none" spc="0" normalizeH="0" baseline="0" noProof="0" dirty="0">
              <a:ln>
                <a:noFill/>
              </a:ln>
              <a:solidFill>
                <a:srgbClr val="C7000B"/>
              </a:solidFill>
              <a:effectLst/>
              <a:uLnTx/>
              <a:uFillTx/>
              <a:latin typeface="微软雅黑" pitchFamily="34" charset="-122"/>
              <a:ea typeface="微软雅黑"/>
              <a:cs typeface="Clear Sans" panose="020B0503030202020304" pitchFamily="34" charset="0"/>
            </a:endParaRPr>
          </a:p>
          <a:p>
            <a:pPr marL="0" marR="0" lvl="0" indent="0" algn="l" defTabSz="1219170" rtl="0" eaLnBrk="1" fontAlgn="base" latinLnBrk="0" hangingPunct="1">
              <a:lnSpc>
                <a:spcPct val="150000"/>
              </a:lnSpc>
              <a:spcBef>
                <a:spcPct val="0"/>
              </a:spcBef>
              <a:spcAft>
                <a:spcPct val="0"/>
              </a:spcAft>
              <a:buClrTx/>
              <a:buSzTx/>
              <a:buFontTx/>
              <a:buNone/>
              <a:tabLst/>
              <a:defRPr/>
            </a:pP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调动了委员履职参与积极性，参加各类视察考察调研、协商会议活动的委员共</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1635</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名，</a:t>
            </a:r>
            <a:r>
              <a:rPr kumimoji="0" lang="en-US" altLang="zh-CN"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2.85</a:t>
            </a:r>
            <a:r>
              <a:rPr kumimoji="0" lang="zh-CN" altLang="en-US" sz="1200" b="0" i="0" u="none" strike="noStrike" kern="1200" cap="none" spc="0" normalizeH="0" baseline="0" noProof="0" dirty="0">
                <a:ln>
                  <a:noFill/>
                </a:ln>
                <a:solidFill>
                  <a:prstClr val="black">
                    <a:lumMod val="75000"/>
                    <a:lumOff val="25000"/>
                  </a:prstClr>
                </a:solidFill>
                <a:effectLst/>
                <a:uLnTx/>
                <a:uFillTx/>
                <a:latin typeface="微软雅黑" pitchFamily="34" charset="-122"/>
                <a:ea typeface="微软雅黑"/>
                <a:cs typeface="+mn-cs"/>
                <a:sym typeface="Gill Sans" charset="0"/>
              </a:rPr>
              <a:t>万人次。</a:t>
            </a:r>
          </a:p>
        </p:txBody>
      </p:sp>
    </p:spTree>
    <p:extLst>
      <p:ext uri="{BB962C8B-B14F-4D97-AF65-F5344CB8AC3E}">
        <p14:creationId xmlns:p14="http://schemas.microsoft.com/office/powerpoint/2010/main" val="196707030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100"/>
                                        <p:tgtEl>
                                          <p:spTgt spid="6"/>
                                        </p:tgtEl>
                                      </p:cBhvr>
                                    </p:animEffect>
                                  </p:childTnLst>
                                </p:cTn>
                              </p:par>
                            </p:childTnLst>
                          </p:cTn>
                        </p:par>
                        <p:par>
                          <p:cTn id="12" fill="hold">
                            <p:stCondLst>
                              <p:cond delay="2100"/>
                            </p:stCondLst>
                            <p:childTnLst>
                              <p:par>
                                <p:cTn id="13" presetID="22" presetClass="entr" presetSubtype="4"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down)">
                                      <p:cBhvr>
                                        <p:cTn id="15" dur="500"/>
                                        <p:tgtEl>
                                          <p:spTgt spid="8"/>
                                        </p:tgtEl>
                                      </p:cBhvr>
                                    </p:animEffect>
                                  </p:childTnLst>
                                </p:cTn>
                              </p:par>
                            </p:childTnLst>
                          </p:cTn>
                        </p:par>
                        <p:par>
                          <p:cTn id="16" fill="hold">
                            <p:stCondLst>
                              <p:cond delay="2600"/>
                            </p:stCondLst>
                            <p:childTnLst>
                              <p:par>
                                <p:cTn id="17" presetID="16" presetClass="entr" presetSubtype="21"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arn(inVertical)">
                                      <p:cBhvr>
                                        <p:cTn id="19" dur="500"/>
                                        <p:tgtEl>
                                          <p:spTgt spid="7"/>
                                        </p:tgtEl>
                                      </p:cBhvr>
                                    </p:animEffect>
                                  </p:childTnLst>
                                </p:cTn>
                              </p:par>
                            </p:childTnLst>
                          </p:cTn>
                        </p:par>
                        <p:par>
                          <p:cTn id="20" fill="hold">
                            <p:stCondLst>
                              <p:cond delay="3100"/>
                            </p:stCondLst>
                            <p:childTnLst>
                              <p:par>
                                <p:cTn id="21" presetID="53" presetClass="entr" presetSubtype="16"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ppt_w</p:attrName>
                                        </p:attrNameLst>
                                      </p:cBhvr>
                                      <p:tavLst>
                                        <p:tav tm="0">
                                          <p:val>
                                            <p:fltVal val="0"/>
                                          </p:val>
                                        </p:tav>
                                        <p:tav tm="100000">
                                          <p:val>
                                            <p:strVal val="#ppt_w"/>
                                          </p:val>
                                        </p:tav>
                                      </p:tavLst>
                                    </p:anim>
                                    <p:anim calcmode="lin" valueType="num">
                                      <p:cBhvr>
                                        <p:cTn id="24" dur="500" fill="hold"/>
                                        <p:tgtEl>
                                          <p:spTgt spid="9"/>
                                        </p:tgtEl>
                                        <p:attrNameLst>
                                          <p:attrName>ppt_h</p:attrName>
                                        </p:attrNameLst>
                                      </p:cBhvr>
                                      <p:tavLst>
                                        <p:tav tm="0">
                                          <p:val>
                                            <p:fltVal val="0"/>
                                          </p:val>
                                        </p:tav>
                                        <p:tav tm="100000">
                                          <p:val>
                                            <p:strVal val="#ppt_h"/>
                                          </p:val>
                                        </p:tav>
                                      </p:tavLst>
                                    </p:anim>
                                    <p:animEffect transition="in" filter="fade">
                                      <p:cBhvr>
                                        <p:cTn id="25" dur="500"/>
                                        <p:tgtEl>
                                          <p:spTgt spid="9"/>
                                        </p:tgtEl>
                                      </p:cBhvr>
                                    </p:animEffect>
                                  </p:childTnLst>
                                </p:cTn>
                              </p:par>
                            </p:childTnLst>
                          </p:cTn>
                        </p:par>
                        <p:par>
                          <p:cTn id="26" fill="hold">
                            <p:stCondLst>
                              <p:cond delay="3600"/>
                            </p:stCondLst>
                            <p:childTnLst>
                              <p:par>
                                <p:cTn id="27" presetID="22" presetClass="entr" presetSubtype="1" fill="hold" grpId="0" nodeType="after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500"/>
                                        <p:tgtEl>
                                          <p:spTgt spid="13"/>
                                        </p:tgtEl>
                                      </p:cBhvr>
                                    </p:animEffect>
                                  </p:childTnLst>
                                </p:cTn>
                              </p:par>
                            </p:childTnLst>
                          </p:cTn>
                        </p:par>
                        <p:par>
                          <p:cTn id="30" fill="hold">
                            <p:stCondLst>
                              <p:cond delay="4100"/>
                            </p:stCondLst>
                            <p:childTnLst>
                              <p:par>
                                <p:cTn id="31" presetID="53" presetClass="entr" presetSubtype="16" fill="hold" grpId="0" nodeType="afterEffect">
                                  <p:stCondLst>
                                    <p:cond delay="0"/>
                                  </p:stCondLst>
                                  <p:childTnLst>
                                    <p:set>
                                      <p:cBhvr>
                                        <p:cTn id="32" dur="1" fill="hold">
                                          <p:stCondLst>
                                            <p:cond delay="0"/>
                                          </p:stCondLst>
                                        </p:cTn>
                                        <p:tgtEl>
                                          <p:spTgt spid="10"/>
                                        </p:tgtEl>
                                        <p:attrNameLst>
                                          <p:attrName>style.visibility</p:attrName>
                                        </p:attrNameLst>
                                      </p:cBhvr>
                                      <p:to>
                                        <p:strVal val="visible"/>
                                      </p:to>
                                    </p:set>
                                    <p:anim calcmode="lin" valueType="num">
                                      <p:cBhvr>
                                        <p:cTn id="33" dur="500" fill="hold"/>
                                        <p:tgtEl>
                                          <p:spTgt spid="10"/>
                                        </p:tgtEl>
                                        <p:attrNameLst>
                                          <p:attrName>ppt_w</p:attrName>
                                        </p:attrNameLst>
                                      </p:cBhvr>
                                      <p:tavLst>
                                        <p:tav tm="0">
                                          <p:val>
                                            <p:fltVal val="0"/>
                                          </p:val>
                                        </p:tav>
                                        <p:tav tm="100000">
                                          <p:val>
                                            <p:strVal val="#ppt_w"/>
                                          </p:val>
                                        </p:tav>
                                      </p:tavLst>
                                    </p:anim>
                                    <p:anim calcmode="lin" valueType="num">
                                      <p:cBhvr>
                                        <p:cTn id="34" dur="500" fill="hold"/>
                                        <p:tgtEl>
                                          <p:spTgt spid="10"/>
                                        </p:tgtEl>
                                        <p:attrNameLst>
                                          <p:attrName>ppt_h</p:attrName>
                                        </p:attrNameLst>
                                      </p:cBhvr>
                                      <p:tavLst>
                                        <p:tav tm="0">
                                          <p:val>
                                            <p:fltVal val="0"/>
                                          </p:val>
                                        </p:tav>
                                        <p:tav tm="100000">
                                          <p:val>
                                            <p:strVal val="#ppt_h"/>
                                          </p:val>
                                        </p:tav>
                                      </p:tavLst>
                                    </p:anim>
                                    <p:animEffect transition="in" filter="fade">
                                      <p:cBhvr>
                                        <p:cTn id="35" dur="500"/>
                                        <p:tgtEl>
                                          <p:spTgt spid="10"/>
                                        </p:tgtEl>
                                      </p:cBhvr>
                                    </p:animEffect>
                                  </p:childTnLst>
                                </p:cTn>
                              </p:par>
                            </p:childTnLst>
                          </p:cTn>
                        </p:par>
                        <p:par>
                          <p:cTn id="36" fill="hold">
                            <p:stCondLst>
                              <p:cond delay="4600"/>
                            </p:stCondLst>
                            <p:childTnLst>
                              <p:par>
                                <p:cTn id="37" presetID="22" presetClass="entr" presetSubtype="1" fill="hold" grpId="0" nodeType="afterEffect">
                                  <p:stCondLst>
                                    <p:cond delay="0"/>
                                  </p:stCondLst>
                                  <p:childTnLst>
                                    <p:set>
                                      <p:cBhvr>
                                        <p:cTn id="38" dur="1" fill="hold">
                                          <p:stCondLst>
                                            <p:cond delay="0"/>
                                          </p:stCondLst>
                                        </p:cTn>
                                        <p:tgtEl>
                                          <p:spTgt spid="14"/>
                                        </p:tgtEl>
                                        <p:attrNameLst>
                                          <p:attrName>style.visibility</p:attrName>
                                        </p:attrNameLst>
                                      </p:cBhvr>
                                      <p:to>
                                        <p:strVal val="visible"/>
                                      </p:to>
                                    </p:set>
                                    <p:animEffect transition="in" filter="wipe(up)">
                                      <p:cBhvr>
                                        <p:cTn id="39" dur="500"/>
                                        <p:tgtEl>
                                          <p:spTgt spid="14"/>
                                        </p:tgtEl>
                                      </p:cBhvr>
                                    </p:animEffect>
                                  </p:childTnLst>
                                </p:cTn>
                              </p:par>
                            </p:childTnLst>
                          </p:cTn>
                        </p:par>
                        <p:par>
                          <p:cTn id="40" fill="hold">
                            <p:stCondLst>
                              <p:cond delay="5100"/>
                            </p:stCondLst>
                            <p:childTnLst>
                              <p:par>
                                <p:cTn id="41" presetID="53" presetClass="entr" presetSubtype="16"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 calcmode="lin" valueType="num">
                                      <p:cBhvr>
                                        <p:cTn id="43" dur="500" fill="hold"/>
                                        <p:tgtEl>
                                          <p:spTgt spid="12"/>
                                        </p:tgtEl>
                                        <p:attrNameLst>
                                          <p:attrName>ppt_w</p:attrName>
                                        </p:attrNameLst>
                                      </p:cBhvr>
                                      <p:tavLst>
                                        <p:tav tm="0">
                                          <p:val>
                                            <p:fltVal val="0"/>
                                          </p:val>
                                        </p:tav>
                                        <p:tav tm="100000">
                                          <p:val>
                                            <p:strVal val="#ppt_w"/>
                                          </p:val>
                                        </p:tav>
                                      </p:tavLst>
                                    </p:anim>
                                    <p:anim calcmode="lin" valueType="num">
                                      <p:cBhvr>
                                        <p:cTn id="44" dur="500" fill="hold"/>
                                        <p:tgtEl>
                                          <p:spTgt spid="12"/>
                                        </p:tgtEl>
                                        <p:attrNameLst>
                                          <p:attrName>ppt_h</p:attrName>
                                        </p:attrNameLst>
                                      </p:cBhvr>
                                      <p:tavLst>
                                        <p:tav tm="0">
                                          <p:val>
                                            <p:fltVal val="0"/>
                                          </p:val>
                                        </p:tav>
                                        <p:tav tm="100000">
                                          <p:val>
                                            <p:strVal val="#ppt_h"/>
                                          </p:val>
                                        </p:tav>
                                      </p:tavLst>
                                    </p:anim>
                                    <p:animEffect transition="in" filter="fade">
                                      <p:cBhvr>
                                        <p:cTn id="45" dur="500"/>
                                        <p:tgtEl>
                                          <p:spTgt spid="12"/>
                                        </p:tgtEl>
                                      </p:cBhvr>
                                    </p:animEffect>
                                  </p:childTnLst>
                                </p:cTn>
                              </p:par>
                            </p:childTnLst>
                          </p:cTn>
                        </p:par>
                        <p:par>
                          <p:cTn id="46" fill="hold">
                            <p:stCondLst>
                              <p:cond delay="5600"/>
                            </p:stCondLst>
                            <p:childTnLst>
                              <p:par>
                                <p:cTn id="47" presetID="22" presetClass="entr" presetSubtype="1"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wipe(up)">
                                      <p:cBhvr>
                                        <p:cTn id="49" dur="500"/>
                                        <p:tgtEl>
                                          <p:spTgt spid="15"/>
                                        </p:tgtEl>
                                      </p:cBhvr>
                                    </p:animEffect>
                                  </p:childTnLst>
                                </p:cTn>
                              </p:par>
                            </p:childTnLst>
                          </p:cTn>
                        </p:par>
                        <p:par>
                          <p:cTn id="50" fill="hold">
                            <p:stCondLst>
                              <p:cond delay="6100"/>
                            </p:stCondLst>
                            <p:childTnLst>
                              <p:par>
                                <p:cTn id="51" presetID="53" presetClass="entr" presetSubtype="16" fill="hold" grpId="0" nodeType="afterEffect">
                                  <p:stCondLst>
                                    <p:cond delay="0"/>
                                  </p:stCondLst>
                                  <p:childTnLst>
                                    <p:set>
                                      <p:cBhvr>
                                        <p:cTn id="52" dur="1" fill="hold">
                                          <p:stCondLst>
                                            <p:cond delay="0"/>
                                          </p:stCondLst>
                                        </p:cTn>
                                        <p:tgtEl>
                                          <p:spTgt spid="11"/>
                                        </p:tgtEl>
                                        <p:attrNameLst>
                                          <p:attrName>style.visibility</p:attrName>
                                        </p:attrNameLst>
                                      </p:cBhvr>
                                      <p:to>
                                        <p:strVal val="visible"/>
                                      </p:to>
                                    </p:set>
                                    <p:anim calcmode="lin" valueType="num">
                                      <p:cBhvr>
                                        <p:cTn id="53" dur="500" fill="hold"/>
                                        <p:tgtEl>
                                          <p:spTgt spid="11"/>
                                        </p:tgtEl>
                                        <p:attrNameLst>
                                          <p:attrName>ppt_w</p:attrName>
                                        </p:attrNameLst>
                                      </p:cBhvr>
                                      <p:tavLst>
                                        <p:tav tm="0">
                                          <p:val>
                                            <p:fltVal val="0"/>
                                          </p:val>
                                        </p:tav>
                                        <p:tav tm="100000">
                                          <p:val>
                                            <p:strVal val="#ppt_w"/>
                                          </p:val>
                                        </p:tav>
                                      </p:tavLst>
                                    </p:anim>
                                    <p:anim calcmode="lin" valueType="num">
                                      <p:cBhvr>
                                        <p:cTn id="54" dur="500" fill="hold"/>
                                        <p:tgtEl>
                                          <p:spTgt spid="11"/>
                                        </p:tgtEl>
                                        <p:attrNameLst>
                                          <p:attrName>ppt_h</p:attrName>
                                        </p:attrNameLst>
                                      </p:cBhvr>
                                      <p:tavLst>
                                        <p:tav tm="0">
                                          <p:val>
                                            <p:fltVal val="0"/>
                                          </p:val>
                                        </p:tav>
                                        <p:tav tm="100000">
                                          <p:val>
                                            <p:strVal val="#ppt_h"/>
                                          </p:val>
                                        </p:tav>
                                      </p:tavLst>
                                    </p:anim>
                                    <p:animEffect transition="in" filter="fade">
                                      <p:cBhvr>
                                        <p:cTn id="55" dur="500"/>
                                        <p:tgtEl>
                                          <p:spTgt spid="11"/>
                                        </p:tgtEl>
                                      </p:cBhvr>
                                    </p:animEffect>
                                  </p:childTnLst>
                                </p:cTn>
                              </p:par>
                            </p:childTnLst>
                          </p:cTn>
                        </p:par>
                        <p:par>
                          <p:cTn id="56" fill="hold">
                            <p:stCondLst>
                              <p:cond delay="6600"/>
                            </p:stCondLst>
                            <p:childTnLst>
                              <p:par>
                                <p:cTn id="57" presetID="22" presetClass="entr" presetSubtype="1" fill="hold" grpId="0" nodeType="afterEffect">
                                  <p:stCondLst>
                                    <p:cond delay="0"/>
                                  </p:stCondLst>
                                  <p:childTnLst>
                                    <p:set>
                                      <p:cBhvr>
                                        <p:cTn id="58" dur="1" fill="hold">
                                          <p:stCondLst>
                                            <p:cond delay="0"/>
                                          </p:stCondLst>
                                        </p:cTn>
                                        <p:tgtEl>
                                          <p:spTgt spid="16"/>
                                        </p:tgtEl>
                                        <p:attrNameLst>
                                          <p:attrName>style.visibility</p:attrName>
                                        </p:attrNameLst>
                                      </p:cBhvr>
                                      <p:to>
                                        <p:strVal val="visible"/>
                                      </p:to>
                                    </p:set>
                                    <p:animEffect transition="in" filter="wipe(up)">
                                      <p:cBhvr>
                                        <p:cTn id="59"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p:bldP spid="14" grpId="0"/>
      <p:bldP spid="15" grpId="0"/>
      <p:bldP spid="1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 xmlns:a16="http://schemas.microsoft.com/office/drawing/2014/main" id="{1C9EC0F3-B0F3-4DA9-8FF0-FDE349C8DF46}"/>
              </a:ext>
            </a:extLst>
          </p:cNvPr>
          <p:cNvSpPr txBox="1"/>
          <p:nvPr/>
        </p:nvSpPr>
        <p:spPr>
          <a:xfrm>
            <a:off x="0" y="1224613"/>
            <a:ext cx="11961256"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★加强和改进民主监督工作，推动党和国家重大方针政策和重要决策部署贯彻落实★</a:t>
            </a:r>
          </a:p>
        </p:txBody>
      </p:sp>
      <p:sp>
        <p:nvSpPr>
          <p:cNvPr id="6" name="圆角矩形 14">
            <a:extLst>
              <a:ext uri="{FF2B5EF4-FFF2-40B4-BE49-F238E27FC236}">
                <a16:creationId xmlns="" xmlns:a16="http://schemas.microsoft.com/office/drawing/2014/main" id="{C320B0D1-0DEA-4186-8B99-3139B05D9BB4}"/>
              </a:ext>
            </a:extLst>
          </p:cNvPr>
          <p:cNvSpPr/>
          <p:nvPr/>
        </p:nvSpPr>
        <p:spPr>
          <a:xfrm>
            <a:off x="797914" y="1908069"/>
            <a:ext cx="1640487" cy="454420"/>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民主监督</a:t>
            </a:r>
          </a:p>
        </p:txBody>
      </p:sp>
      <p:sp>
        <p:nvSpPr>
          <p:cNvPr id="7" name="圆角矩形 15">
            <a:extLst>
              <a:ext uri="{FF2B5EF4-FFF2-40B4-BE49-F238E27FC236}">
                <a16:creationId xmlns="" xmlns:a16="http://schemas.microsoft.com/office/drawing/2014/main" id="{83ABEC68-17B5-4F52-826E-0A54A6397DD8}"/>
              </a:ext>
            </a:extLst>
          </p:cNvPr>
          <p:cNvSpPr/>
          <p:nvPr/>
        </p:nvSpPr>
        <p:spPr>
          <a:xfrm>
            <a:off x="797914" y="2433561"/>
            <a:ext cx="1640487" cy="454420"/>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协商式监督</a:t>
            </a:r>
            <a:endParaRPr kumimoji="0" lang="zh-CN" altLang="en-US" sz="1600"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8" name="文本框 3">
            <a:extLst>
              <a:ext uri="{FF2B5EF4-FFF2-40B4-BE49-F238E27FC236}">
                <a16:creationId xmlns="" xmlns:a16="http://schemas.microsoft.com/office/drawing/2014/main" id="{6C0378A4-5410-44D3-B8C5-19EF6C872067}"/>
              </a:ext>
            </a:extLst>
          </p:cNvPr>
          <p:cNvSpPr txBox="1"/>
          <p:nvPr/>
        </p:nvSpPr>
        <p:spPr>
          <a:xfrm>
            <a:off x="2540001" y="1931601"/>
            <a:ext cx="8966737" cy="830997"/>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强化政协民主监督职能，发挥协商式监督特色优势，重点监督党和国家重大改革举措、重要决策部署贯彻执行情况，通过调研察看发现问题、围绕履责不力提出批评、针对存在不足督促改进。</a:t>
            </a:r>
          </a:p>
        </p:txBody>
      </p:sp>
      <p:grpSp>
        <p:nvGrpSpPr>
          <p:cNvPr id="9" name="组合 8">
            <a:extLst>
              <a:ext uri="{FF2B5EF4-FFF2-40B4-BE49-F238E27FC236}">
                <a16:creationId xmlns="" xmlns:a16="http://schemas.microsoft.com/office/drawing/2014/main" id="{92A50EAA-E39F-43B3-822E-87BC47398273}"/>
              </a:ext>
            </a:extLst>
          </p:cNvPr>
          <p:cNvGrpSpPr/>
          <p:nvPr/>
        </p:nvGrpSpPr>
        <p:grpSpPr>
          <a:xfrm>
            <a:off x="1087667" y="2980341"/>
            <a:ext cx="1845683" cy="3327448"/>
            <a:chOff x="699698" y="1340769"/>
            <a:chExt cx="2523948" cy="5137844"/>
          </a:xfrm>
          <a:gradFill>
            <a:gsLst>
              <a:gs pos="0">
                <a:srgbClr val="FF0000"/>
              </a:gs>
              <a:gs pos="100000">
                <a:srgbClr val="C00000"/>
              </a:gs>
            </a:gsLst>
            <a:lin ang="0" scaled="0"/>
          </a:gradFill>
        </p:grpSpPr>
        <p:sp>
          <p:nvSpPr>
            <p:cNvPr id="10" name="任意多边形 18">
              <a:extLst>
                <a:ext uri="{FF2B5EF4-FFF2-40B4-BE49-F238E27FC236}">
                  <a16:creationId xmlns="" xmlns:a16="http://schemas.microsoft.com/office/drawing/2014/main" id="{EAC3774F-63F0-4BE9-9277-34940880B181}"/>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solidFill>
              <a:srgbClr val="C7000B"/>
            </a:solid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1" name="矩形 10">
              <a:extLst>
                <a:ext uri="{FF2B5EF4-FFF2-40B4-BE49-F238E27FC236}">
                  <a16:creationId xmlns="" xmlns:a16="http://schemas.microsoft.com/office/drawing/2014/main" id="{1313D07F-009B-452E-BA10-7A37F8DDFD58}"/>
                </a:ext>
              </a:extLst>
            </p:cNvPr>
            <p:cNvSpPr/>
            <p:nvPr/>
          </p:nvSpPr>
          <p:spPr>
            <a:xfrm>
              <a:off x="773541" y="2177635"/>
              <a:ext cx="2376264" cy="872238"/>
            </a:xfrm>
            <a:prstGeom prst="rect">
              <a:avLst/>
            </a:prstGeom>
            <a:solidFill>
              <a:srgbClr val="C7000B"/>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2" name="TextBox 20">
            <a:extLst>
              <a:ext uri="{FF2B5EF4-FFF2-40B4-BE49-F238E27FC236}">
                <a16:creationId xmlns="" xmlns:a16="http://schemas.microsoft.com/office/drawing/2014/main" id="{92035B09-0A3B-4524-9467-B20570BA3037}"/>
              </a:ext>
            </a:extLst>
          </p:cNvPr>
          <p:cNvSpPr txBox="1"/>
          <p:nvPr/>
        </p:nvSpPr>
        <p:spPr>
          <a:xfrm>
            <a:off x="1087667" y="3531282"/>
            <a:ext cx="1890405" cy="543867"/>
          </a:xfrm>
          <a:prstGeom prst="rect">
            <a:avLst/>
          </a:prstGeom>
          <a:noFill/>
          <a:effectLst/>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重点监督性议题纳</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入年度协商计划</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3" name="文本框 3">
            <a:extLst>
              <a:ext uri="{FF2B5EF4-FFF2-40B4-BE49-F238E27FC236}">
                <a16:creationId xmlns="" xmlns:a16="http://schemas.microsoft.com/office/drawing/2014/main" id="{2AA0FEC7-71E8-4D68-93B2-90FDFA773FA7}"/>
              </a:ext>
            </a:extLst>
          </p:cNvPr>
          <p:cNvSpPr txBox="1"/>
          <p:nvPr/>
        </p:nvSpPr>
        <p:spPr>
          <a:xfrm>
            <a:off x="1206368" y="4157726"/>
            <a:ext cx="1672984" cy="1754326"/>
          </a:xfrm>
          <a:prstGeom prst="rect">
            <a:avLst/>
          </a:prstGeom>
          <a:noFill/>
        </p:spPr>
        <p:txBody>
          <a:bodyPr wrap="square" rtlCol="0">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寓监督于会议、视察、提案、专题调研、大会发言、社情民意信息等工作之中，做到监督有计划、有题目、有载体、有成效。</a:t>
            </a:r>
            <a:endPar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grpSp>
        <p:nvGrpSpPr>
          <p:cNvPr id="14" name="组合 13">
            <a:extLst>
              <a:ext uri="{FF2B5EF4-FFF2-40B4-BE49-F238E27FC236}">
                <a16:creationId xmlns="" xmlns:a16="http://schemas.microsoft.com/office/drawing/2014/main" id="{79FEF2FC-1BC8-4307-B96D-12DE5EB3B33E}"/>
              </a:ext>
            </a:extLst>
          </p:cNvPr>
          <p:cNvGrpSpPr/>
          <p:nvPr/>
        </p:nvGrpSpPr>
        <p:grpSpPr>
          <a:xfrm>
            <a:off x="3276113" y="2980341"/>
            <a:ext cx="1845683" cy="3327448"/>
            <a:chOff x="699698" y="1340769"/>
            <a:chExt cx="2523948" cy="5137844"/>
          </a:xfrm>
          <a:solidFill>
            <a:srgbClr val="C7000B"/>
          </a:solidFill>
        </p:grpSpPr>
        <p:sp>
          <p:nvSpPr>
            <p:cNvPr id="15" name="任意多边形 23">
              <a:extLst>
                <a:ext uri="{FF2B5EF4-FFF2-40B4-BE49-F238E27FC236}">
                  <a16:creationId xmlns="" xmlns:a16="http://schemas.microsoft.com/office/drawing/2014/main" id="{2D5D6CB8-A6EA-4BDE-90B5-64D82823D475}"/>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16" name="矩形 15">
              <a:extLst>
                <a:ext uri="{FF2B5EF4-FFF2-40B4-BE49-F238E27FC236}">
                  <a16:creationId xmlns="" xmlns:a16="http://schemas.microsoft.com/office/drawing/2014/main" id="{23B6FB19-C75A-4B49-A45C-09E312CC82A4}"/>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17" name="TextBox 20">
            <a:extLst>
              <a:ext uri="{FF2B5EF4-FFF2-40B4-BE49-F238E27FC236}">
                <a16:creationId xmlns="" xmlns:a16="http://schemas.microsoft.com/office/drawing/2014/main" id="{ED763297-938A-4B3C-9904-3FD865BF081F}"/>
              </a:ext>
            </a:extLst>
          </p:cNvPr>
          <p:cNvSpPr txBox="1"/>
          <p:nvPr/>
        </p:nvSpPr>
        <p:spPr>
          <a:xfrm>
            <a:off x="3261382" y="3536108"/>
            <a:ext cx="1737686" cy="543867"/>
          </a:xfrm>
          <a:prstGeom prst="rect">
            <a:avLst/>
          </a:prstGeom>
          <a:noFill/>
          <a:effectLst/>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视察调研的监督性议题逐年增加</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18" name="文本框 3">
            <a:extLst>
              <a:ext uri="{FF2B5EF4-FFF2-40B4-BE49-F238E27FC236}">
                <a16:creationId xmlns="" xmlns:a16="http://schemas.microsoft.com/office/drawing/2014/main" id="{1822D9C7-FD70-4E0F-9007-34736DF4E1FD}"/>
              </a:ext>
            </a:extLst>
          </p:cNvPr>
          <p:cNvSpPr txBox="1"/>
          <p:nvPr/>
        </p:nvSpPr>
        <p:spPr>
          <a:xfrm>
            <a:off x="3394815" y="4157726"/>
            <a:ext cx="1672984" cy="1754326"/>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由</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2015</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年的</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12</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项占</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11%</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，发展到</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2017</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年的</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项占</a:t>
            </a:r>
            <a:r>
              <a:rPr kumimoji="0" lang="en-US" altLang="zh-CN"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28%</a:t>
            </a:r>
            <a:r>
              <a:rPr kumimoji="0" lang="zh-CN" altLang="en-US" sz="12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，开展营改增执行情况、全面两孩政策实施等监督性调研协商活动。</a:t>
            </a:r>
            <a:endParaRPr kumimoji="0" lang="zh-CN" altLang="en-US"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grpSp>
        <p:nvGrpSpPr>
          <p:cNvPr id="19" name="组合 18">
            <a:extLst>
              <a:ext uri="{FF2B5EF4-FFF2-40B4-BE49-F238E27FC236}">
                <a16:creationId xmlns="" xmlns:a16="http://schemas.microsoft.com/office/drawing/2014/main" id="{2DFE29D2-9436-4766-9E67-843012E4D3A6}"/>
              </a:ext>
            </a:extLst>
          </p:cNvPr>
          <p:cNvGrpSpPr/>
          <p:nvPr/>
        </p:nvGrpSpPr>
        <p:grpSpPr>
          <a:xfrm>
            <a:off x="5464561" y="2980341"/>
            <a:ext cx="1845683" cy="3327448"/>
            <a:chOff x="699698" y="1340769"/>
            <a:chExt cx="2523948" cy="5137844"/>
          </a:xfrm>
          <a:solidFill>
            <a:srgbClr val="C7000B"/>
          </a:solidFill>
        </p:grpSpPr>
        <p:sp>
          <p:nvSpPr>
            <p:cNvPr id="20" name="任意多边形 29">
              <a:extLst>
                <a:ext uri="{FF2B5EF4-FFF2-40B4-BE49-F238E27FC236}">
                  <a16:creationId xmlns="" xmlns:a16="http://schemas.microsoft.com/office/drawing/2014/main" id="{3378A824-1BD5-4B58-AF49-6E7CD4E743EA}"/>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矩形 20">
              <a:extLst>
                <a:ext uri="{FF2B5EF4-FFF2-40B4-BE49-F238E27FC236}">
                  <a16:creationId xmlns="" xmlns:a16="http://schemas.microsoft.com/office/drawing/2014/main" id="{A4706626-5323-4821-B5E7-ADAFF65208D8}"/>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2" name="TextBox 20">
            <a:extLst>
              <a:ext uri="{FF2B5EF4-FFF2-40B4-BE49-F238E27FC236}">
                <a16:creationId xmlns="" xmlns:a16="http://schemas.microsoft.com/office/drawing/2014/main" id="{DA9033E3-3449-41EA-801E-CBB6ABB8661F}"/>
              </a:ext>
            </a:extLst>
          </p:cNvPr>
          <p:cNvSpPr txBox="1"/>
          <p:nvPr/>
        </p:nvSpPr>
        <p:spPr>
          <a:xfrm>
            <a:off x="5653300" y="3630365"/>
            <a:ext cx="1467069" cy="318100"/>
          </a:xfrm>
          <a:prstGeom prst="rect">
            <a:avLst/>
          </a:prstGeom>
          <a:noFill/>
          <a:effectLst/>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创新监督方式</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3" name="文本框 3">
            <a:extLst>
              <a:ext uri="{FF2B5EF4-FFF2-40B4-BE49-F238E27FC236}">
                <a16:creationId xmlns="" xmlns:a16="http://schemas.microsoft.com/office/drawing/2014/main" id="{F3877742-CDE0-4554-A781-C960D08DBE67}"/>
              </a:ext>
            </a:extLst>
          </p:cNvPr>
          <p:cNvSpPr txBox="1"/>
          <p:nvPr/>
        </p:nvSpPr>
        <p:spPr>
          <a:xfrm>
            <a:off x="5551676" y="4143128"/>
            <a:ext cx="1672984" cy="1708160"/>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14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针对腾格里沙漠污染治理等问题，明查暗访综合运用，深入一线摸准情况，追踪监督推动整改</a:t>
            </a:r>
          </a:p>
        </p:txBody>
      </p:sp>
      <p:grpSp>
        <p:nvGrpSpPr>
          <p:cNvPr id="24" name="组合 23">
            <a:extLst>
              <a:ext uri="{FF2B5EF4-FFF2-40B4-BE49-F238E27FC236}">
                <a16:creationId xmlns="" xmlns:a16="http://schemas.microsoft.com/office/drawing/2014/main" id="{BCC25506-1473-4706-9F52-59D96E08F5D8}"/>
              </a:ext>
            </a:extLst>
          </p:cNvPr>
          <p:cNvGrpSpPr/>
          <p:nvPr/>
        </p:nvGrpSpPr>
        <p:grpSpPr>
          <a:xfrm>
            <a:off x="7653008" y="2959052"/>
            <a:ext cx="3675392" cy="3403648"/>
            <a:chOff x="699698" y="1340769"/>
            <a:chExt cx="2523948" cy="5137844"/>
          </a:xfrm>
          <a:solidFill>
            <a:srgbClr val="C7000B"/>
          </a:solidFill>
        </p:grpSpPr>
        <p:sp>
          <p:nvSpPr>
            <p:cNvPr id="25" name="任意多边形 36">
              <a:extLst>
                <a:ext uri="{FF2B5EF4-FFF2-40B4-BE49-F238E27FC236}">
                  <a16:creationId xmlns="" xmlns:a16="http://schemas.microsoft.com/office/drawing/2014/main" id="{344AF401-0F8E-43B4-81A2-2BC4CC649232}"/>
                </a:ext>
              </a:extLst>
            </p:cNvPr>
            <p:cNvSpPr>
              <a:spLocks/>
            </p:cNvSpPr>
            <p:nvPr/>
          </p:nvSpPr>
          <p:spPr bwMode="auto">
            <a:xfrm rot="5400000">
              <a:off x="-607250" y="2647717"/>
              <a:ext cx="5137844" cy="2523948"/>
            </a:xfrm>
            <a:custGeom>
              <a:avLst/>
              <a:gdLst>
                <a:gd name="connsiteX0" fmla="*/ 135606 w 5137844"/>
                <a:gd name="connsiteY0" fmla="*/ 1261974 h 2523948"/>
                <a:gd name="connsiteX1" fmla="*/ 162467 w 5137844"/>
                <a:gd name="connsiteY1" fmla="*/ 1378906 h 2523948"/>
                <a:gd name="connsiteX2" fmla="*/ 690261 w 5137844"/>
                <a:gd name="connsiteY2" fmla="*/ 2293610 h 2523948"/>
                <a:gd name="connsiteX3" fmla="*/ 893838 w 5137844"/>
                <a:gd name="connsiteY3" fmla="*/ 2410541 h 2523948"/>
                <a:gd name="connsiteX4" fmla="*/ 1084338 w 5137844"/>
                <a:gd name="connsiteY4" fmla="*/ 2410541 h 2523948"/>
                <a:gd name="connsiteX5" fmla="*/ 1934122 w 5137844"/>
                <a:gd name="connsiteY5" fmla="*/ 2410541 h 2523948"/>
                <a:gd name="connsiteX6" fmla="*/ 1949425 w 5137844"/>
                <a:gd name="connsiteY6" fmla="*/ 2410541 h 2523948"/>
                <a:gd name="connsiteX7" fmla="*/ 1956221 w 5137844"/>
                <a:gd name="connsiteY7" fmla="*/ 2410541 h 2523948"/>
                <a:gd name="connsiteX8" fmla="*/ 2124622 w 5137844"/>
                <a:gd name="connsiteY8" fmla="*/ 2410541 h 2523948"/>
                <a:gd name="connsiteX9" fmla="*/ 2139925 w 5137844"/>
                <a:gd name="connsiteY9" fmla="*/ 2410541 h 2523948"/>
                <a:gd name="connsiteX10" fmla="*/ 2146721 w 5137844"/>
                <a:gd name="connsiteY10" fmla="*/ 2410541 h 2523948"/>
                <a:gd name="connsiteX11" fmla="*/ 2989710 w 5137844"/>
                <a:gd name="connsiteY11" fmla="*/ 2410541 h 2523948"/>
                <a:gd name="connsiteX12" fmla="*/ 2996506 w 5137844"/>
                <a:gd name="connsiteY12" fmla="*/ 2410541 h 2523948"/>
                <a:gd name="connsiteX13" fmla="*/ 3011809 w 5137844"/>
                <a:gd name="connsiteY13" fmla="*/ 2410541 h 2523948"/>
                <a:gd name="connsiteX14" fmla="*/ 3180210 w 5137844"/>
                <a:gd name="connsiteY14" fmla="*/ 2410541 h 2523948"/>
                <a:gd name="connsiteX15" fmla="*/ 3187006 w 5137844"/>
                <a:gd name="connsiteY15" fmla="*/ 2410541 h 2523948"/>
                <a:gd name="connsiteX16" fmla="*/ 3202309 w 5137844"/>
                <a:gd name="connsiteY16" fmla="*/ 2410541 h 2523948"/>
                <a:gd name="connsiteX17" fmla="*/ 4052093 w 5137844"/>
                <a:gd name="connsiteY17" fmla="*/ 2410541 h 2523948"/>
                <a:gd name="connsiteX18" fmla="*/ 4242593 w 5137844"/>
                <a:gd name="connsiteY18" fmla="*/ 2410541 h 2523948"/>
                <a:gd name="connsiteX19" fmla="*/ 4446171 w 5137844"/>
                <a:gd name="connsiteY19" fmla="*/ 2293610 h 2523948"/>
                <a:gd name="connsiteX20" fmla="*/ 4973965 w 5137844"/>
                <a:gd name="connsiteY20" fmla="*/ 1378906 h 2523948"/>
                <a:gd name="connsiteX21" fmla="*/ 4973965 w 5137844"/>
                <a:gd name="connsiteY21" fmla="*/ 1145043 h 2523948"/>
                <a:gd name="connsiteX22" fmla="*/ 4446171 w 5137844"/>
                <a:gd name="connsiteY22" fmla="*/ 230339 h 2523948"/>
                <a:gd name="connsiteX23" fmla="*/ 4242593 w 5137844"/>
                <a:gd name="connsiteY23" fmla="*/ 113407 h 2523948"/>
                <a:gd name="connsiteX24" fmla="*/ 4133871 w 5137844"/>
                <a:gd name="connsiteY24" fmla="*/ 113407 h 2523948"/>
                <a:gd name="connsiteX25" fmla="*/ 4052093 w 5137844"/>
                <a:gd name="connsiteY25" fmla="*/ 113407 h 2523948"/>
                <a:gd name="connsiteX26" fmla="*/ 4050394 w 5137844"/>
                <a:gd name="connsiteY26" fmla="*/ 113407 h 2523948"/>
                <a:gd name="connsiteX27" fmla="*/ 4038503 w 5137844"/>
                <a:gd name="connsiteY27" fmla="*/ 113407 h 2523948"/>
                <a:gd name="connsiteX28" fmla="*/ 4030245 w 5137844"/>
                <a:gd name="connsiteY28" fmla="*/ 113407 h 2523948"/>
                <a:gd name="connsiteX29" fmla="*/ 4006226 w 5137844"/>
                <a:gd name="connsiteY29" fmla="*/ 113407 h 2523948"/>
                <a:gd name="connsiteX30" fmla="*/ 3943371 w 5137844"/>
                <a:gd name="connsiteY30" fmla="*/ 113407 h 2523948"/>
                <a:gd name="connsiteX31" fmla="*/ 3875656 w 5137844"/>
                <a:gd name="connsiteY31" fmla="*/ 113407 h 2523948"/>
                <a:gd name="connsiteX32" fmla="*/ 3839745 w 5137844"/>
                <a:gd name="connsiteY32" fmla="*/ 113407 h 2523948"/>
                <a:gd name="connsiteX33" fmla="*/ 3776065 w 5137844"/>
                <a:gd name="connsiteY33" fmla="*/ 113407 h 2523948"/>
                <a:gd name="connsiteX34" fmla="*/ 3685156 w 5137844"/>
                <a:gd name="connsiteY34" fmla="*/ 113407 h 2523948"/>
                <a:gd name="connsiteX35" fmla="*/ 3659911 w 5137844"/>
                <a:gd name="connsiteY35" fmla="*/ 113407 h 2523948"/>
                <a:gd name="connsiteX36" fmla="*/ 3585565 w 5137844"/>
                <a:gd name="connsiteY36" fmla="*/ 113407 h 2523948"/>
                <a:gd name="connsiteX37" fmla="*/ 3525919 w 5137844"/>
                <a:gd name="connsiteY37" fmla="*/ 113407 h 2523948"/>
                <a:gd name="connsiteX38" fmla="*/ 3469411 w 5137844"/>
                <a:gd name="connsiteY38" fmla="*/ 113407 h 2523948"/>
                <a:gd name="connsiteX39" fmla="*/ 3372816 w 5137844"/>
                <a:gd name="connsiteY39" fmla="*/ 113407 h 2523948"/>
                <a:gd name="connsiteX40" fmla="*/ 3335419 w 5137844"/>
                <a:gd name="connsiteY40" fmla="*/ 113407 h 2523948"/>
                <a:gd name="connsiteX41" fmla="*/ 3202309 w 5137844"/>
                <a:gd name="connsiteY41" fmla="*/ 113407 h 2523948"/>
                <a:gd name="connsiteX42" fmla="*/ 3200246 w 5137844"/>
                <a:gd name="connsiteY42" fmla="*/ 113407 h 2523948"/>
                <a:gd name="connsiteX43" fmla="*/ 3187006 w 5137844"/>
                <a:gd name="connsiteY43" fmla="*/ 113407 h 2523948"/>
                <a:gd name="connsiteX44" fmla="*/ 3185815 w 5137844"/>
                <a:gd name="connsiteY44" fmla="*/ 113407 h 2523948"/>
                <a:gd name="connsiteX45" fmla="*/ 3182316 w 5137844"/>
                <a:gd name="connsiteY45" fmla="*/ 113407 h 2523948"/>
                <a:gd name="connsiteX46" fmla="*/ 3180210 w 5137844"/>
                <a:gd name="connsiteY46" fmla="*/ 113407 h 2523948"/>
                <a:gd name="connsiteX47" fmla="*/ 3163716 w 5137844"/>
                <a:gd name="connsiteY47" fmla="*/ 113407 h 2523948"/>
                <a:gd name="connsiteX48" fmla="*/ 3146643 w 5137844"/>
                <a:gd name="connsiteY48" fmla="*/ 113407 h 2523948"/>
                <a:gd name="connsiteX49" fmla="*/ 3124544 w 5137844"/>
                <a:gd name="connsiteY49" fmla="*/ 113407 h 2523948"/>
                <a:gd name="connsiteX50" fmla="*/ 3070360 w 5137844"/>
                <a:gd name="connsiteY50" fmla="*/ 113407 h 2523948"/>
                <a:gd name="connsiteX51" fmla="*/ 3048262 w 5137844"/>
                <a:gd name="connsiteY51" fmla="*/ 113407 h 2523948"/>
                <a:gd name="connsiteX52" fmla="*/ 3014437 w 5137844"/>
                <a:gd name="connsiteY52" fmla="*/ 113407 h 2523948"/>
                <a:gd name="connsiteX53" fmla="*/ 3011809 w 5137844"/>
                <a:gd name="connsiteY53" fmla="*/ 113407 h 2523948"/>
                <a:gd name="connsiteX54" fmla="*/ 3009746 w 5137844"/>
                <a:gd name="connsiteY54" fmla="*/ 113407 h 2523948"/>
                <a:gd name="connsiteX55" fmla="*/ 2996506 w 5137844"/>
                <a:gd name="connsiteY55" fmla="*/ 113407 h 2523948"/>
                <a:gd name="connsiteX56" fmla="*/ 2995315 w 5137844"/>
                <a:gd name="connsiteY56" fmla="*/ 113407 h 2523948"/>
                <a:gd name="connsiteX57" fmla="*/ 2992338 w 5137844"/>
                <a:gd name="connsiteY57" fmla="*/ 113407 h 2523948"/>
                <a:gd name="connsiteX58" fmla="*/ 2989710 w 5137844"/>
                <a:gd name="connsiteY58" fmla="*/ 113407 h 2523948"/>
                <a:gd name="connsiteX59" fmla="*/ 2987648 w 5137844"/>
                <a:gd name="connsiteY59" fmla="*/ 113407 h 2523948"/>
                <a:gd name="connsiteX60" fmla="*/ 2973216 w 5137844"/>
                <a:gd name="connsiteY60" fmla="*/ 113407 h 2523948"/>
                <a:gd name="connsiteX61" fmla="*/ 2956143 w 5137844"/>
                <a:gd name="connsiteY61" fmla="*/ 113407 h 2523948"/>
                <a:gd name="connsiteX62" fmla="*/ 2944597 w 5137844"/>
                <a:gd name="connsiteY62" fmla="*/ 113407 h 2523948"/>
                <a:gd name="connsiteX63" fmla="*/ 2934044 w 5137844"/>
                <a:gd name="connsiteY63" fmla="*/ 113407 h 2523948"/>
                <a:gd name="connsiteX64" fmla="*/ 2922498 w 5137844"/>
                <a:gd name="connsiteY64" fmla="*/ 113407 h 2523948"/>
                <a:gd name="connsiteX65" fmla="*/ 2879860 w 5137844"/>
                <a:gd name="connsiteY65" fmla="*/ 113407 h 2523948"/>
                <a:gd name="connsiteX66" fmla="*/ 2859294 w 5137844"/>
                <a:gd name="connsiteY66" fmla="*/ 113407 h 2523948"/>
                <a:gd name="connsiteX67" fmla="*/ 2857762 w 5137844"/>
                <a:gd name="connsiteY67" fmla="*/ 113407 h 2523948"/>
                <a:gd name="connsiteX68" fmla="*/ 2837195 w 5137844"/>
                <a:gd name="connsiteY68" fmla="*/ 113407 h 2523948"/>
                <a:gd name="connsiteX69" fmla="*/ 2823937 w 5137844"/>
                <a:gd name="connsiteY69" fmla="*/ 113407 h 2523948"/>
                <a:gd name="connsiteX70" fmla="*/ 2801838 w 5137844"/>
                <a:gd name="connsiteY70" fmla="*/ 113407 h 2523948"/>
                <a:gd name="connsiteX71" fmla="*/ 2756982 w 5137844"/>
                <a:gd name="connsiteY71" fmla="*/ 113407 h 2523948"/>
                <a:gd name="connsiteX72" fmla="*/ 2754097 w 5137844"/>
                <a:gd name="connsiteY72" fmla="*/ 113407 h 2523948"/>
                <a:gd name="connsiteX73" fmla="*/ 2734884 w 5137844"/>
                <a:gd name="connsiteY73" fmla="*/ 113407 h 2523948"/>
                <a:gd name="connsiteX74" fmla="*/ 2731998 w 5137844"/>
                <a:gd name="connsiteY74" fmla="*/ 113407 h 2523948"/>
                <a:gd name="connsiteX75" fmla="*/ 2668794 w 5137844"/>
                <a:gd name="connsiteY75" fmla="*/ 113407 h 2523948"/>
                <a:gd name="connsiteX76" fmla="*/ 2646695 w 5137844"/>
                <a:gd name="connsiteY76" fmla="*/ 113407 h 2523948"/>
                <a:gd name="connsiteX77" fmla="*/ 2636115 w 5137844"/>
                <a:gd name="connsiteY77" fmla="*/ 113407 h 2523948"/>
                <a:gd name="connsiteX78" fmla="*/ 2614017 w 5137844"/>
                <a:gd name="connsiteY78" fmla="*/ 113407 h 2523948"/>
                <a:gd name="connsiteX79" fmla="*/ 2566482 w 5137844"/>
                <a:gd name="connsiteY79" fmla="*/ 113407 h 2523948"/>
                <a:gd name="connsiteX80" fmla="*/ 2544384 w 5137844"/>
                <a:gd name="connsiteY80" fmla="*/ 113407 h 2523948"/>
                <a:gd name="connsiteX81" fmla="*/ 2495147 w 5137844"/>
                <a:gd name="connsiteY81" fmla="*/ 113407 h 2523948"/>
                <a:gd name="connsiteX82" fmla="*/ 2473049 w 5137844"/>
                <a:gd name="connsiteY82" fmla="*/ 113407 h 2523948"/>
                <a:gd name="connsiteX83" fmla="*/ 2445615 w 5137844"/>
                <a:gd name="connsiteY83" fmla="*/ 113407 h 2523948"/>
                <a:gd name="connsiteX84" fmla="*/ 2423517 w 5137844"/>
                <a:gd name="connsiteY84" fmla="*/ 113407 h 2523948"/>
                <a:gd name="connsiteX85" fmla="*/ 2332532 w 5137844"/>
                <a:gd name="connsiteY85" fmla="*/ 113407 h 2523948"/>
                <a:gd name="connsiteX86" fmla="*/ 2310433 w 5137844"/>
                <a:gd name="connsiteY86" fmla="*/ 113407 h 2523948"/>
                <a:gd name="connsiteX87" fmla="*/ 2304647 w 5137844"/>
                <a:gd name="connsiteY87" fmla="*/ 113407 h 2523948"/>
                <a:gd name="connsiteX88" fmla="*/ 2282549 w 5137844"/>
                <a:gd name="connsiteY88" fmla="*/ 113407 h 2523948"/>
                <a:gd name="connsiteX89" fmla="*/ 2146721 w 5137844"/>
                <a:gd name="connsiteY89" fmla="*/ 113407 h 2523948"/>
                <a:gd name="connsiteX90" fmla="*/ 2142032 w 5137844"/>
                <a:gd name="connsiteY90" fmla="*/ 113407 h 2523948"/>
                <a:gd name="connsiteX91" fmla="*/ 2139925 w 5137844"/>
                <a:gd name="connsiteY91" fmla="*/ 113407 h 2523948"/>
                <a:gd name="connsiteX92" fmla="*/ 2137864 w 5137844"/>
                <a:gd name="connsiteY92" fmla="*/ 113407 h 2523948"/>
                <a:gd name="connsiteX93" fmla="*/ 2124622 w 5137844"/>
                <a:gd name="connsiteY93" fmla="*/ 113407 h 2523948"/>
                <a:gd name="connsiteX94" fmla="*/ 2123432 w 5137844"/>
                <a:gd name="connsiteY94" fmla="*/ 113407 h 2523948"/>
                <a:gd name="connsiteX95" fmla="*/ 2119933 w 5137844"/>
                <a:gd name="connsiteY95" fmla="*/ 113407 h 2523948"/>
                <a:gd name="connsiteX96" fmla="*/ 2097049 w 5137844"/>
                <a:gd name="connsiteY96" fmla="*/ 113407 h 2523948"/>
                <a:gd name="connsiteX97" fmla="*/ 1981658 w 5137844"/>
                <a:gd name="connsiteY97" fmla="*/ 113407 h 2523948"/>
                <a:gd name="connsiteX98" fmla="*/ 1956221 w 5137844"/>
                <a:gd name="connsiteY98" fmla="*/ 113407 h 2523948"/>
                <a:gd name="connsiteX99" fmla="*/ 1949425 w 5137844"/>
                <a:gd name="connsiteY99" fmla="*/ 113407 h 2523948"/>
                <a:gd name="connsiteX100" fmla="*/ 1947364 w 5137844"/>
                <a:gd name="connsiteY100" fmla="*/ 113407 h 2523948"/>
                <a:gd name="connsiteX101" fmla="*/ 1934122 w 5137844"/>
                <a:gd name="connsiteY101" fmla="*/ 113407 h 2523948"/>
                <a:gd name="connsiteX102" fmla="*/ 1932932 w 5137844"/>
                <a:gd name="connsiteY102" fmla="*/ 113407 h 2523948"/>
                <a:gd name="connsiteX103" fmla="*/ 1906549 w 5137844"/>
                <a:gd name="connsiteY103" fmla="*/ 113407 h 2523948"/>
                <a:gd name="connsiteX104" fmla="*/ 1882214 w 5137844"/>
                <a:gd name="connsiteY104" fmla="*/ 113407 h 2523948"/>
                <a:gd name="connsiteX105" fmla="*/ 1861030 w 5137844"/>
                <a:gd name="connsiteY105" fmla="*/ 113407 h 2523948"/>
                <a:gd name="connsiteX106" fmla="*/ 1791158 w 5137844"/>
                <a:gd name="connsiteY106" fmla="*/ 113407 h 2523948"/>
                <a:gd name="connsiteX107" fmla="*/ 1747978 w 5137844"/>
                <a:gd name="connsiteY107" fmla="*/ 113407 h 2523948"/>
                <a:gd name="connsiteX108" fmla="*/ 1691714 w 5137844"/>
                <a:gd name="connsiteY108" fmla="*/ 113407 h 2523948"/>
                <a:gd name="connsiteX109" fmla="*/ 1573733 w 5137844"/>
                <a:gd name="connsiteY109" fmla="*/ 113407 h 2523948"/>
                <a:gd name="connsiteX110" fmla="*/ 1557478 w 5137844"/>
                <a:gd name="connsiteY110" fmla="*/ 113407 h 2523948"/>
                <a:gd name="connsiteX111" fmla="*/ 1383233 w 5137844"/>
                <a:gd name="connsiteY111" fmla="*/ 113407 h 2523948"/>
                <a:gd name="connsiteX112" fmla="*/ 1354259 w 5137844"/>
                <a:gd name="connsiteY112" fmla="*/ 113407 h 2523948"/>
                <a:gd name="connsiteX113" fmla="*/ 1163759 w 5137844"/>
                <a:gd name="connsiteY113" fmla="*/ 113407 h 2523948"/>
                <a:gd name="connsiteX114" fmla="*/ 1084338 w 5137844"/>
                <a:gd name="connsiteY114" fmla="*/ 113407 h 2523948"/>
                <a:gd name="connsiteX115" fmla="*/ 893838 w 5137844"/>
                <a:gd name="connsiteY115" fmla="*/ 113407 h 2523948"/>
                <a:gd name="connsiteX116" fmla="*/ 690261 w 5137844"/>
                <a:gd name="connsiteY116" fmla="*/ 230339 h 2523948"/>
                <a:gd name="connsiteX117" fmla="*/ 162467 w 5137844"/>
                <a:gd name="connsiteY117" fmla="*/ 1145043 h 2523948"/>
                <a:gd name="connsiteX118" fmla="*/ 135606 w 5137844"/>
                <a:gd name="connsiteY118" fmla="*/ 1261974 h 2523948"/>
                <a:gd name="connsiteX119" fmla="*/ 0 w 5137844"/>
                <a:gd name="connsiteY119" fmla="*/ 1261974 h 2523948"/>
                <a:gd name="connsiteX120" fmla="*/ 29513 w 5137844"/>
                <a:gd name="connsiteY120" fmla="*/ 1133497 h 2523948"/>
                <a:gd name="connsiteX121" fmla="*/ 609420 w 5137844"/>
                <a:gd name="connsiteY121" fmla="*/ 128477 h 2523948"/>
                <a:gd name="connsiteX122" fmla="*/ 833098 w 5137844"/>
                <a:gd name="connsiteY122" fmla="*/ 0 h 2523948"/>
                <a:gd name="connsiteX123" fmla="*/ 1974790 w 5137844"/>
                <a:gd name="connsiteY123" fmla="*/ 0 h 2523948"/>
                <a:gd name="connsiteX124" fmla="*/ 1976098 w 5137844"/>
                <a:gd name="connsiteY124" fmla="*/ 0 h 2523948"/>
                <a:gd name="connsiteX125" fmla="*/ 1990647 w 5137844"/>
                <a:gd name="connsiteY125" fmla="*/ 0 h 2523948"/>
                <a:gd name="connsiteX126" fmla="*/ 1992912 w 5137844"/>
                <a:gd name="connsiteY126" fmla="*/ 0 h 2523948"/>
                <a:gd name="connsiteX127" fmla="*/ 2000379 w 5137844"/>
                <a:gd name="connsiteY127" fmla="*/ 0 h 2523948"/>
                <a:gd name="connsiteX128" fmla="*/ 2180255 w 5137844"/>
                <a:gd name="connsiteY128" fmla="*/ 0 h 2523948"/>
                <a:gd name="connsiteX129" fmla="*/ 2204536 w 5137844"/>
                <a:gd name="connsiteY129" fmla="*/ 0 h 2523948"/>
                <a:gd name="connsiteX130" fmla="*/ 2358928 w 5137844"/>
                <a:gd name="connsiteY130" fmla="*/ 0 h 2523948"/>
                <a:gd name="connsiteX131" fmla="*/ 2383208 w 5137844"/>
                <a:gd name="connsiteY131" fmla="*/ 0 h 2523948"/>
                <a:gd name="connsiteX132" fmla="*/ 2513815 w 5137844"/>
                <a:gd name="connsiteY132" fmla="*/ 0 h 2523948"/>
                <a:gd name="connsiteX133" fmla="*/ 2538095 w 5137844"/>
                <a:gd name="connsiteY133" fmla="*/ 0 h 2523948"/>
                <a:gd name="connsiteX134" fmla="*/ 2646616 w 5137844"/>
                <a:gd name="connsiteY134" fmla="*/ 0 h 2523948"/>
                <a:gd name="connsiteX135" fmla="*/ 2670896 w 5137844"/>
                <a:gd name="connsiteY135" fmla="*/ 0 h 2523948"/>
                <a:gd name="connsiteX136" fmla="*/ 2759029 w 5137844"/>
                <a:gd name="connsiteY136" fmla="*/ 0 h 2523948"/>
                <a:gd name="connsiteX137" fmla="*/ 2783310 w 5137844"/>
                <a:gd name="connsiteY137" fmla="*/ 0 h 2523948"/>
                <a:gd name="connsiteX138" fmla="*/ 2852754 w 5137844"/>
                <a:gd name="connsiteY138" fmla="*/ 0 h 2523948"/>
                <a:gd name="connsiteX139" fmla="*/ 2877035 w 5137844"/>
                <a:gd name="connsiteY139" fmla="*/ 0 h 2523948"/>
                <a:gd name="connsiteX140" fmla="*/ 2929490 w 5137844"/>
                <a:gd name="connsiteY140" fmla="*/ 0 h 2523948"/>
                <a:gd name="connsiteX141" fmla="*/ 2953771 w 5137844"/>
                <a:gd name="connsiteY141" fmla="*/ 0 h 2523948"/>
                <a:gd name="connsiteX142" fmla="*/ 2990936 w 5137844"/>
                <a:gd name="connsiteY142" fmla="*/ 0 h 2523948"/>
                <a:gd name="connsiteX143" fmla="*/ 3015216 w 5137844"/>
                <a:gd name="connsiteY143" fmla="*/ 0 h 2523948"/>
                <a:gd name="connsiteX144" fmla="*/ 3074750 w 5137844"/>
                <a:gd name="connsiteY144" fmla="*/ 0 h 2523948"/>
                <a:gd name="connsiteX145" fmla="*/ 3099031 w 5137844"/>
                <a:gd name="connsiteY145" fmla="*/ 0 h 2523948"/>
                <a:gd name="connsiteX146" fmla="*/ 3117790 w 5137844"/>
                <a:gd name="connsiteY146" fmla="*/ 0 h 2523948"/>
                <a:gd name="connsiteX147" fmla="*/ 3135912 w 5137844"/>
                <a:gd name="connsiteY147" fmla="*/ 0 h 2523948"/>
                <a:gd name="connsiteX148" fmla="*/ 3142071 w 5137844"/>
                <a:gd name="connsiteY148" fmla="*/ 0 h 2523948"/>
                <a:gd name="connsiteX149" fmla="*/ 3143379 w 5137844"/>
                <a:gd name="connsiteY149" fmla="*/ 0 h 2523948"/>
                <a:gd name="connsiteX150" fmla="*/ 3157927 w 5137844"/>
                <a:gd name="connsiteY150" fmla="*/ 0 h 2523948"/>
                <a:gd name="connsiteX151" fmla="*/ 3160193 w 5137844"/>
                <a:gd name="connsiteY151" fmla="*/ 0 h 2523948"/>
                <a:gd name="connsiteX152" fmla="*/ 3347536 w 5137844"/>
                <a:gd name="connsiteY152" fmla="*/ 0 h 2523948"/>
                <a:gd name="connsiteX153" fmla="*/ 4303193 w 5137844"/>
                <a:gd name="connsiteY153" fmla="*/ 0 h 2523948"/>
                <a:gd name="connsiteX154" fmla="*/ 4526872 w 5137844"/>
                <a:gd name="connsiteY154" fmla="*/ 128477 h 2523948"/>
                <a:gd name="connsiteX155" fmla="*/ 5106779 w 5137844"/>
                <a:gd name="connsiteY155" fmla="*/ 1133497 h 2523948"/>
                <a:gd name="connsiteX156" fmla="*/ 5106779 w 5137844"/>
                <a:gd name="connsiteY156" fmla="*/ 1390451 h 2523948"/>
                <a:gd name="connsiteX157" fmla="*/ 4526872 w 5137844"/>
                <a:gd name="connsiteY157" fmla="*/ 2395471 h 2523948"/>
                <a:gd name="connsiteX158" fmla="*/ 4303193 w 5137844"/>
                <a:gd name="connsiteY158" fmla="*/ 2523948 h 2523948"/>
                <a:gd name="connsiteX159" fmla="*/ 3160193 w 5137844"/>
                <a:gd name="connsiteY159" fmla="*/ 2523948 h 2523948"/>
                <a:gd name="connsiteX160" fmla="*/ 3143379 w 5137844"/>
                <a:gd name="connsiteY160" fmla="*/ 2523948 h 2523948"/>
                <a:gd name="connsiteX161" fmla="*/ 3135912 w 5137844"/>
                <a:gd name="connsiteY161" fmla="*/ 2523948 h 2523948"/>
                <a:gd name="connsiteX162" fmla="*/ 2000379 w 5137844"/>
                <a:gd name="connsiteY162" fmla="*/ 2523948 h 2523948"/>
                <a:gd name="connsiteX163" fmla="*/ 1992912 w 5137844"/>
                <a:gd name="connsiteY163" fmla="*/ 2523948 h 2523948"/>
                <a:gd name="connsiteX164" fmla="*/ 1976098 w 5137844"/>
                <a:gd name="connsiteY164" fmla="*/ 2523948 h 2523948"/>
                <a:gd name="connsiteX165" fmla="*/ 833098 w 5137844"/>
                <a:gd name="connsiteY165" fmla="*/ 2523948 h 2523948"/>
                <a:gd name="connsiteX166" fmla="*/ 609420 w 5137844"/>
                <a:gd name="connsiteY166" fmla="*/ 2395471 h 2523948"/>
                <a:gd name="connsiteX167" fmla="*/ 29513 w 5137844"/>
                <a:gd name="connsiteY167" fmla="*/ 1390451 h 2523948"/>
                <a:gd name="connsiteX168" fmla="*/ 0 w 5137844"/>
                <a:gd name="connsiteY168" fmla="*/ 1261974 h 2523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Lst>
              <a:rect l="l" t="t" r="r" b="b"/>
              <a:pathLst>
                <a:path w="5137844" h="2523948">
                  <a:moveTo>
                    <a:pt x="135606" y="1261974"/>
                  </a:moveTo>
                  <a:cubicBezTo>
                    <a:pt x="135606" y="1304409"/>
                    <a:pt x="144559" y="1346843"/>
                    <a:pt x="162467" y="1378906"/>
                  </a:cubicBezTo>
                  <a:cubicBezTo>
                    <a:pt x="162467" y="1378906"/>
                    <a:pt x="162467" y="1378906"/>
                    <a:pt x="690261" y="2293610"/>
                  </a:cubicBezTo>
                  <a:cubicBezTo>
                    <a:pt x="727960" y="2357733"/>
                    <a:pt x="820324" y="2410541"/>
                    <a:pt x="893838" y="2410541"/>
                  </a:cubicBezTo>
                  <a:lnTo>
                    <a:pt x="1084338" y="2410541"/>
                  </a:lnTo>
                  <a:lnTo>
                    <a:pt x="1934122" y="2410541"/>
                  </a:lnTo>
                  <a:lnTo>
                    <a:pt x="1949425" y="2410541"/>
                  </a:lnTo>
                  <a:lnTo>
                    <a:pt x="1956221" y="2410541"/>
                  </a:lnTo>
                  <a:lnTo>
                    <a:pt x="2124622" y="2410541"/>
                  </a:lnTo>
                  <a:lnTo>
                    <a:pt x="2139925" y="2410541"/>
                  </a:lnTo>
                  <a:lnTo>
                    <a:pt x="2146721" y="2410541"/>
                  </a:lnTo>
                  <a:lnTo>
                    <a:pt x="2989710" y="2410541"/>
                  </a:lnTo>
                  <a:lnTo>
                    <a:pt x="2996506" y="2410541"/>
                  </a:lnTo>
                  <a:lnTo>
                    <a:pt x="3011809" y="2410541"/>
                  </a:lnTo>
                  <a:lnTo>
                    <a:pt x="3180210" y="2410541"/>
                  </a:lnTo>
                  <a:lnTo>
                    <a:pt x="3187006" y="2410541"/>
                  </a:lnTo>
                  <a:lnTo>
                    <a:pt x="3202309" y="2410541"/>
                  </a:lnTo>
                  <a:lnTo>
                    <a:pt x="4052093" y="2410541"/>
                  </a:lnTo>
                  <a:lnTo>
                    <a:pt x="4242593" y="2410541"/>
                  </a:lnTo>
                  <a:cubicBezTo>
                    <a:pt x="4317992" y="2410541"/>
                    <a:pt x="4408471" y="2357733"/>
                    <a:pt x="4446171" y="2293610"/>
                  </a:cubicBezTo>
                  <a:cubicBezTo>
                    <a:pt x="4446171" y="2293610"/>
                    <a:pt x="4446171" y="2293610"/>
                    <a:pt x="4973965" y="1378906"/>
                  </a:cubicBezTo>
                  <a:cubicBezTo>
                    <a:pt x="5011664" y="1314782"/>
                    <a:pt x="5011664" y="1209166"/>
                    <a:pt x="4973965" y="1145043"/>
                  </a:cubicBezTo>
                  <a:cubicBezTo>
                    <a:pt x="4973965" y="1145043"/>
                    <a:pt x="4973965" y="1145043"/>
                    <a:pt x="4446171" y="230339"/>
                  </a:cubicBezTo>
                  <a:cubicBezTo>
                    <a:pt x="4408471" y="166215"/>
                    <a:pt x="4317992" y="113407"/>
                    <a:pt x="4242593" y="113407"/>
                  </a:cubicBezTo>
                  <a:cubicBezTo>
                    <a:pt x="4242593" y="113407"/>
                    <a:pt x="4242593" y="113407"/>
                    <a:pt x="4133871" y="113407"/>
                  </a:cubicBezTo>
                  <a:lnTo>
                    <a:pt x="4052093" y="113407"/>
                  </a:lnTo>
                  <a:lnTo>
                    <a:pt x="4050394" y="113407"/>
                  </a:lnTo>
                  <a:lnTo>
                    <a:pt x="4038503" y="113407"/>
                  </a:lnTo>
                  <a:lnTo>
                    <a:pt x="4030245" y="113407"/>
                  </a:lnTo>
                  <a:lnTo>
                    <a:pt x="4006226" y="113407"/>
                  </a:lnTo>
                  <a:lnTo>
                    <a:pt x="3943371" y="113407"/>
                  </a:lnTo>
                  <a:lnTo>
                    <a:pt x="3875656" y="113407"/>
                  </a:lnTo>
                  <a:lnTo>
                    <a:pt x="3839745" y="113407"/>
                  </a:lnTo>
                  <a:lnTo>
                    <a:pt x="3776065" y="113407"/>
                  </a:lnTo>
                  <a:lnTo>
                    <a:pt x="3685156" y="113407"/>
                  </a:lnTo>
                  <a:lnTo>
                    <a:pt x="3659911" y="113407"/>
                  </a:lnTo>
                  <a:lnTo>
                    <a:pt x="3585565" y="113407"/>
                  </a:lnTo>
                  <a:lnTo>
                    <a:pt x="3525919" y="113407"/>
                  </a:lnTo>
                  <a:lnTo>
                    <a:pt x="3469411" y="113407"/>
                  </a:lnTo>
                  <a:lnTo>
                    <a:pt x="3372816" y="113407"/>
                  </a:lnTo>
                  <a:lnTo>
                    <a:pt x="3335419" y="113407"/>
                  </a:lnTo>
                  <a:lnTo>
                    <a:pt x="3202309" y="113407"/>
                  </a:lnTo>
                  <a:lnTo>
                    <a:pt x="3200246" y="113407"/>
                  </a:lnTo>
                  <a:lnTo>
                    <a:pt x="3187006" y="113407"/>
                  </a:lnTo>
                  <a:lnTo>
                    <a:pt x="3185815" y="113407"/>
                  </a:lnTo>
                  <a:lnTo>
                    <a:pt x="3182316" y="113407"/>
                  </a:lnTo>
                  <a:lnTo>
                    <a:pt x="3180210" y="113407"/>
                  </a:lnTo>
                  <a:cubicBezTo>
                    <a:pt x="3180210" y="113407"/>
                    <a:pt x="3180210" y="113407"/>
                    <a:pt x="3163716" y="113407"/>
                  </a:cubicBezTo>
                  <a:lnTo>
                    <a:pt x="3146643" y="113407"/>
                  </a:lnTo>
                  <a:lnTo>
                    <a:pt x="3124544" y="113407"/>
                  </a:lnTo>
                  <a:lnTo>
                    <a:pt x="3070360" y="113407"/>
                  </a:lnTo>
                  <a:lnTo>
                    <a:pt x="3048262" y="113407"/>
                  </a:lnTo>
                  <a:lnTo>
                    <a:pt x="3014437" y="113407"/>
                  </a:lnTo>
                  <a:lnTo>
                    <a:pt x="3011809" y="113407"/>
                  </a:lnTo>
                  <a:lnTo>
                    <a:pt x="3009746" y="113407"/>
                  </a:lnTo>
                  <a:lnTo>
                    <a:pt x="2996506" y="113407"/>
                  </a:lnTo>
                  <a:lnTo>
                    <a:pt x="2995315" y="113407"/>
                  </a:lnTo>
                  <a:lnTo>
                    <a:pt x="2992338" y="113407"/>
                  </a:lnTo>
                  <a:lnTo>
                    <a:pt x="2989710" y="113407"/>
                  </a:lnTo>
                  <a:lnTo>
                    <a:pt x="2987648" y="113407"/>
                  </a:lnTo>
                  <a:lnTo>
                    <a:pt x="2973216" y="113407"/>
                  </a:lnTo>
                  <a:lnTo>
                    <a:pt x="2956143" y="113407"/>
                  </a:lnTo>
                  <a:lnTo>
                    <a:pt x="2944597" y="113407"/>
                  </a:lnTo>
                  <a:lnTo>
                    <a:pt x="2934044" y="113407"/>
                  </a:lnTo>
                  <a:lnTo>
                    <a:pt x="2922498" y="113407"/>
                  </a:lnTo>
                  <a:lnTo>
                    <a:pt x="2879860" y="113407"/>
                  </a:lnTo>
                  <a:lnTo>
                    <a:pt x="2859294" y="113407"/>
                  </a:lnTo>
                  <a:lnTo>
                    <a:pt x="2857762" y="113407"/>
                  </a:lnTo>
                  <a:lnTo>
                    <a:pt x="2837195" y="113407"/>
                  </a:lnTo>
                  <a:lnTo>
                    <a:pt x="2823937" y="113407"/>
                  </a:lnTo>
                  <a:lnTo>
                    <a:pt x="2801838" y="113407"/>
                  </a:lnTo>
                  <a:lnTo>
                    <a:pt x="2756982" y="113407"/>
                  </a:lnTo>
                  <a:lnTo>
                    <a:pt x="2754097" y="113407"/>
                  </a:lnTo>
                  <a:lnTo>
                    <a:pt x="2734884" y="113407"/>
                  </a:lnTo>
                  <a:lnTo>
                    <a:pt x="2731998" y="113407"/>
                  </a:lnTo>
                  <a:lnTo>
                    <a:pt x="2668794" y="113407"/>
                  </a:lnTo>
                  <a:lnTo>
                    <a:pt x="2646695" y="113407"/>
                  </a:lnTo>
                  <a:lnTo>
                    <a:pt x="2636115" y="113407"/>
                  </a:lnTo>
                  <a:lnTo>
                    <a:pt x="2614017" y="113407"/>
                  </a:lnTo>
                  <a:lnTo>
                    <a:pt x="2566482" y="113407"/>
                  </a:lnTo>
                  <a:lnTo>
                    <a:pt x="2544384" y="113407"/>
                  </a:lnTo>
                  <a:lnTo>
                    <a:pt x="2495147" y="113407"/>
                  </a:lnTo>
                  <a:lnTo>
                    <a:pt x="2473049" y="113407"/>
                  </a:lnTo>
                  <a:lnTo>
                    <a:pt x="2445615" y="113407"/>
                  </a:lnTo>
                  <a:lnTo>
                    <a:pt x="2423517" y="113407"/>
                  </a:lnTo>
                  <a:lnTo>
                    <a:pt x="2332532" y="113407"/>
                  </a:lnTo>
                  <a:lnTo>
                    <a:pt x="2310433" y="113407"/>
                  </a:lnTo>
                  <a:lnTo>
                    <a:pt x="2304647" y="113407"/>
                  </a:lnTo>
                  <a:lnTo>
                    <a:pt x="2282549" y="113407"/>
                  </a:lnTo>
                  <a:lnTo>
                    <a:pt x="2146721" y="113407"/>
                  </a:lnTo>
                  <a:lnTo>
                    <a:pt x="2142032" y="113407"/>
                  </a:lnTo>
                  <a:lnTo>
                    <a:pt x="2139925" y="113407"/>
                  </a:lnTo>
                  <a:lnTo>
                    <a:pt x="2137864" y="113407"/>
                  </a:lnTo>
                  <a:lnTo>
                    <a:pt x="2124622" y="113407"/>
                  </a:lnTo>
                  <a:lnTo>
                    <a:pt x="2123432" y="113407"/>
                  </a:lnTo>
                  <a:lnTo>
                    <a:pt x="2119933" y="113407"/>
                  </a:lnTo>
                  <a:lnTo>
                    <a:pt x="2097049" y="113407"/>
                  </a:lnTo>
                  <a:cubicBezTo>
                    <a:pt x="2073661" y="113407"/>
                    <a:pt x="2037517" y="113407"/>
                    <a:pt x="1981658" y="113407"/>
                  </a:cubicBezTo>
                  <a:lnTo>
                    <a:pt x="1956221" y="113407"/>
                  </a:lnTo>
                  <a:lnTo>
                    <a:pt x="1949425" y="113407"/>
                  </a:lnTo>
                  <a:lnTo>
                    <a:pt x="1947364" y="113407"/>
                  </a:lnTo>
                  <a:lnTo>
                    <a:pt x="1934122" y="113407"/>
                  </a:lnTo>
                  <a:lnTo>
                    <a:pt x="1932932" y="113407"/>
                  </a:lnTo>
                  <a:lnTo>
                    <a:pt x="1906549" y="113407"/>
                  </a:lnTo>
                  <a:lnTo>
                    <a:pt x="1882214" y="113407"/>
                  </a:lnTo>
                  <a:lnTo>
                    <a:pt x="1861030" y="113407"/>
                  </a:lnTo>
                  <a:lnTo>
                    <a:pt x="1791158" y="113407"/>
                  </a:lnTo>
                  <a:lnTo>
                    <a:pt x="1747978" y="113407"/>
                  </a:lnTo>
                  <a:lnTo>
                    <a:pt x="1691714" y="113407"/>
                  </a:lnTo>
                  <a:lnTo>
                    <a:pt x="1573733" y="113407"/>
                  </a:lnTo>
                  <a:lnTo>
                    <a:pt x="1557478" y="113407"/>
                  </a:lnTo>
                  <a:lnTo>
                    <a:pt x="1383233" y="113407"/>
                  </a:lnTo>
                  <a:lnTo>
                    <a:pt x="1354259" y="113407"/>
                  </a:lnTo>
                  <a:lnTo>
                    <a:pt x="1163759" y="113407"/>
                  </a:lnTo>
                  <a:lnTo>
                    <a:pt x="1084338" y="113407"/>
                  </a:lnTo>
                  <a:lnTo>
                    <a:pt x="893838" y="113407"/>
                  </a:lnTo>
                  <a:cubicBezTo>
                    <a:pt x="820324" y="113407"/>
                    <a:pt x="727960" y="166215"/>
                    <a:pt x="690261" y="230339"/>
                  </a:cubicBezTo>
                  <a:cubicBezTo>
                    <a:pt x="690261" y="230339"/>
                    <a:pt x="690261" y="230339"/>
                    <a:pt x="162467" y="1145043"/>
                  </a:cubicBezTo>
                  <a:cubicBezTo>
                    <a:pt x="144559" y="1177105"/>
                    <a:pt x="135606" y="1219539"/>
                    <a:pt x="135606" y="1261974"/>
                  </a:cubicBezTo>
                  <a:close/>
                  <a:moveTo>
                    <a:pt x="0" y="1261974"/>
                  </a:moveTo>
                  <a:cubicBezTo>
                    <a:pt x="0" y="1215349"/>
                    <a:pt x="9837" y="1168725"/>
                    <a:pt x="29513" y="1133497"/>
                  </a:cubicBezTo>
                  <a:cubicBezTo>
                    <a:pt x="609420" y="128477"/>
                    <a:pt x="609420" y="128477"/>
                    <a:pt x="609420" y="128477"/>
                  </a:cubicBezTo>
                  <a:cubicBezTo>
                    <a:pt x="650842" y="58022"/>
                    <a:pt x="752325" y="0"/>
                    <a:pt x="833098" y="0"/>
                  </a:cubicBezTo>
                  <a:cubicBezTo>
                    <a:pt x="1702959" y="0"/>
                    <a:pt x="1920424" y="0"/>
                    <a:pt x="1974790" y="0"/>
                  </a:cubicBezTo>
                  <a:lnTo>
                    <a:pt x="1976098" y="0"/>
                  </a:lnTo>
                  <a:lnTo>
                    <a:pt x="1990647" y="0"/>
                  </a:lnTo>
                  <a:lnTo>
                    <a:pt x="1992912" y="0"/>
                  </a:lnTo>
                  <a:lnTo>
                    <a:pt x="2000379" y="0"/>
                  </a:lnTo>
                  <a:lnTo>
                    <a:pt x="2180255" y="0"/>
                  </a:lnTo>
                  <a:lnTo>
                    <a:pt x="2204536" y="0"/>
                  </a:lnTo>
                  <a:lnTo>
                    <a:pt x="2358928" y="0"/>
                  </a:lnTo>
                  <a:lnTo>
                    <a:pt x="2383208" y="0"/>
                  </a:lnTo>
                  <a:lnTo>
                    <a:pt x="2513815" y="0"/>
                  </a:lnTo>
                  <a:lnTo>
                    <a:pt x="2538095" y="0"/>
                  </a:lnTo>
                  <a:lnTo>
                    <a:pt x="2646616" y="0"/>
                  </a:lnTo>
                  <a:lnTo>
                    <a:pt x="2670896" y="0"/>
                  </a:lnTo>
                  <a:lnTo>
                    <a:pt x="2759029" y="0"/>
                  </a:lnTo>
                  <a:lnTo>
                    <a:pt x="2783310" y="0"/>
                  </a:lnTo>
                  <a:lnTo>
                    <a:pt x="2852754" y="0"/>
                  </a:lnTo>
                  <a:lnTo>
                    <a:pt x="2877035" y="0"/>
                  </a:lnTo>
                  <a:lnTo>
                    <a:pt x="2929490" y="0"/>
                  </a:lnTo>
                  <a:lnTo>
                    <a:pt x="2953771" y="0"/>
                  </a:lnTo>
                  <a:lnTo>
                    <a:pt x="2990936" y="0"/>
                  </a:lnTo>
                  <a:lnTo>
                    <a:pt x="3015216" y="0"/>
                  </a:lnTo>
                  <a:lnTo>
                    <a:pt x="3074750" y="0"/>
                  </a:lnTo>
                  <a:lnTo>
                    <a:pt x="3099031" y="0"/>
                  </a:lnTo>
                  <a:lnTo>
                    <a:pt x="3117790" y="0"/>
                  </a:lnTo>
                  <a:cubicBezTo>
                    <a:pt x="3135912" y="0"/>
                    <a:pt x="3135912" y="0"/>
                    <a:pt x="3135912" y="0"/>
                  </a:cubicBezTo>
                  <a:lnTo>
                    <a:pt x="3142071" y="0"/>
                  </a:lnTo>
                  <a:lnTo>
                    <a:pt x="3143379" y="0"/>
                  </a:lnTo>
                  <a:lnTo>
                    <a:pt x="3157927" y="0"/>
                  </a:lnTo>
                  <a:lnTo>
                    <a:pt x="3160193" y="0"/>
                  </a:lnTo>
                  <a:lnTo>
                    <a:pt x="3347536" y="0"/>
                  </a:lnTo>
                  <a:cubicBezTo>
                    <a:pt x="4303193" y="0"/>
                    <a:pt x="4303193" y="0"/>
                    <a:pt x="4303193" y="0"/>
                  </a:cubicBezTo>
                  <a:cubicBezTo>
                    <a:pt x="4386037" y="0"/>
                    <a:pt x="4485449" y="58022"/>
                    <a:pt x="4526872" y="128477"/>
                  </a:cubicBezTo>
                  <a:cubicBezTo>
                    <a:pt x="5106779" y="1133497"/>
                    <a:pt x="5106779" y="1133497"/>
                    <a:pt x="5106779" y="1133497"/>
                  </a:cubicBezTo>
                  <a:cubicBezTo>
                    <a:pt x="5148200" y="1203952"/>
                    <a:pt x="5148200" y="1319996"/>
                    <a:pt x="5106779" y="1390451"/>
                  </a:cubicBezTo>
                  <a:cubicBezTo>
                    <a:pt x="4526872" y="2395471"/>
                    <a:pt x="4526872" y="2395471"/>
                    <a:pt x="4526872" y="2395471"/>
                  </a:cubicBezTo>
                  <a:cubicBezTo>
                    <a:pt x="4485449" y="2465926"/>
                    <a:pt x="4386037" y="2523948"/>
                    <a:pt x="4303193" y="2523948"/>
                  </a:cubicBezTo>
                  <a:lnTo>
                    <a:pt x="3160193" y="2523948"/>
                  </a:lnTo>
                  <a:lnTo>
                    <a:pt x="3143379" y="2523948"/>
                  </a:lnTo>
                  <a:lnTo>
                    <a:pt x="3135912" y="2523948"/>
                  </a:lnTo>
                  <a:lnTo>
                    <a:pt x="2000379" y="2523948"/>
                  </a:lnTo>
                  <a:lnTo>
                    <a:pt x="1992912" y="2523948"/>
                  </a:lnTo>
                  <a:lnTo>
                    <a:pt x="1976098" y="2523948"/>
                  </a:lnTo>
                  <a:lnTo>
                    <a:pt x="833098" y="2523948"/>
                  </a:lnTo>
                  <a:cubicBezTo>
                    <a:pt x="752325" y="2523948"/>
                    <a:pt x="650842" y="2465926"/>
                    <a:pt x="609420" y="2395471"/>
                  </a:cubicBezTo>
                  <a:cubicBezTo>
                    <a:pt x="29513" y="1390451"/>
                    <a:pt x="29513" y="1390451"/>
                    <a:pt x="29513" y="1390451"/>
                  </a:cubicBezTo>
                  <a:cubicBezTo>
                    <a:pt x="9837" y="1355223"/>
                    <a:pt x="0" y="1308599"/>
                    <a:pt x="0" y="1261974"/>
                  </a:cubicBezTo>
                  <a:close/>
                </a:path>
              </a:pathLst>
            </a:custGeom>
            <a:grpFill/>
            <a:ln w="25400">
              <a:solidFill>
                <a:srgbClr val="C7000B"/>
              </a:solidFill>
            </a:ln>
            <a:effectLst/>
          </p:spPr>
          <p:txBody>
            <a:bodyPr vert="horz" wrap="square" lIns="121920" tIns="60960" rIns="121920" bIns="60960" numCol="1" anchor="t" anchorCtr="0" compatLnSpc="1">
              <a:prstTxWarp prst="textNoShape">
                <a:avLst/>
              </a:prstTxWarp>
              <a:no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6" name="矩形 25">
              <a:extLst>
                <a:ext uri="{FF2B5EF4-FFF2-40B4-BE49-F238E27FC236}">
                  <a16:creationId xmlns="" xmlns:a16="http://schemas.microsoft.com/office/drawing/2014/main" id="{11492A72-86E2-4B83-886B-A66342CF3BFB}"/>
                </a:ext>
              </a:extLst>
            </p:cNvPr>
            <p:cNvSpPr/>
            <p:nvPr/>
          </p:nvSpPr>
          <p:spPr>
            <a:xfrm>
              <a:off x="773541" y="2177635"/>
              <a:ext cx="2376264" cy="872238"/>
            </a:xfrm>
            <a:prstGeom prst="rect">
              <a:avLst/>
            </a:prstGeom>
            <a:grpFill/>
            <a:ln w="25400" cap="flat" cmpd="sng" algn="ctr">
              <a:solidFill>
                <a:srgbClr val="C7000B"/>
              </a:solid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Calibri" panose="020F0502020204030204"/>
                <a:ea typeface="宋体" panose="02010600030101010101" pitchFamily="2" charset="-122"/>
                <a:cs typeface="+mn-cs"/>
              </a:endParaRPr>
            </a:p>
          </p:txBody>
        </p:sp>
      </p:grpSp>
      <p:sp>
        <p:nvSpPr>
          <p:cNvPr id="27" name="TextBox 20">
            <a:extLst>
              <a:ext uri="{FF2B5EF4-FFF2-40B4-BE49-F238E27FC236}">
                <a16:creationId xmlns="" xmlns:a16="http://schemas.microsoft.com/office/drawing/2014/main" id="{6625B1E5-08DB-44C4-AA84-D101D961BB6F}"/>
              </a:ext>
            </a:extLst>
          </p:cNvPr>
          <p:cNvSpPr txBox="1"/>
          <p:nvPr/>
        </p:nvSpPr>
        <p:spPr>
          <a:xfrm>
            <a:off x="7932132" y="3644132"/>
            <a:ext cx="3025123" cy="318100"/>
          </a:xfrm>
          <a:prstGeom prst="rect">
            <a:avLst/>
          </a:prstGeom>
          <a:noFill/>
          <a:effectLst/>
        </p:spPr>
        <p:txBody>
          <a:bodyPr wrap="square" rtlCol="0">
            <a:spAutoFit/>
          </a:bodyPr>
          <a:lstStyle/>
          <a:p>
            <a:pPr marL="0" marR="0" lvl="0" indent="0" algn="ctr" defTabSz="1219170" rtl="0" eaLnBrk="1" fontAlgn="auto" latinLnBrk="0" hangingPunct="1">
              <a:lnSpc>
                <a:spcPct val="100000"/>
              </a:lnSpc>
              <a:spcBef>
                <a:spcPts val="0"/>
              </a:spcBef>
              <a:spcAft>
                <a:spcPts val="0"/>
              </a:spcAft>
              <a:buClrTx/>
              <a:buSzTx/>
              <a:buFontTx/>
              <a:buNone/>
              <a:tabLst/>
              <a:defRPr/>
            </a:pPr>
            <a:r>
              <a:rPr kumimoji="0" lang="zh-CN" altLang="en-US" sz="1467" b="0" i="0" u="none" strike="noStrike" kern="1200" cap="none" spc="0" normalizeH="0" baseline="0" noProof="0">
                <a:ln>
                  <a:noFill/>
                </a:ln>
                <a:solidFill>
                  <a:prstClr val="white"/>
                </a:solidFill>
                <a:effectLst/>
                <a:uLnTx/>
                <a:uFillTx/>
                <a:latin typeface="微软雅黑" panose="020B0503020204020204" pitchFamily="34" charset="-122"/>
                <a:ea typeface="微软雅黑" panose="020B0503020204020204" pitchFamily="34" charset="-122"/>
                <a:cs typeface="+mn-cs"/>
              </a:rPr>
              <a:t>聚焦精准扶贫、精准脱贫</a:t>
            </a:r>
            <a:endParaRPr kumimoji="0" lang="en-US" altLang="zh-CN" sz="14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endParaRPr>
          </a:p>
        </p:txBody>
      </p:sp>
      <p:sp>
        <p:nvSpPr>
          <p:cNvPr id="28" name="文本框 3">
            <a:extLst>
              <a:ext uri="{FF2B5EF4-FFF2-40B4-BE49-F238E27FC236}">
                <a16:creationId xmlns="" xmlns:a16="http://schemas.microsoft.com/office/drawing/2014/main" id="{3DB78C2C-AC02-4C51-8755-0C5F7AFDDCEF}"/>
              </a:ext>
            </a:extLst>
          </p:cNvPr>
          <p:cNvSpPr txBox="1"/>
          <p:nvPr/>
        </p:nvSpPr>
        <p:spPr>
          <a:xfrm>
            <a:off x="7826659" y="4030123"/>
            <a:ext cx="3353491" cy="1893980"/>
          </a:xfrm>
          <a:prstGeom prst="rect">
            <a:avLst/>
          </a:prstGeom>
          <a:noFill/>
        </p:spPr>
        <p:txBody>
          <a:bodyPr wrap="square" rtlCol="0">
            <a:spAutoFit/>
          </a:bodyP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相关视察调研涉及</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17</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个省区市，遍及脱贫攻坚主战场。鼓励和支持委员参与对口帮扶实践，推动形成脱贫攻坚合力。</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2016</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2017</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年连续两年围绕精准扶贫、精准脱贫召开专题议政性常委会议。</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2017</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年“实施精准扶贫中存在的问题和建议”专题议政性常委会议前，</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6</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位副主席带队、</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101</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名委员参加，随机走访、进村入户，以全面调研和专题调研两轮调研压茬进行为主干形式，以问卷调查为典型支撑，辅以分析</a:t>
            </a:r>
            <a:r>
              <a:rPr kumimoji="0" lang="en-US" altLang="zh-CN"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24</a:t>
            </a:r>
            <a:r>
              <a:rPr kumimoji="0" lang="zh-CN" altLang="en-US" sz="867"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个贫困县财政支出情况专项调研和有关地方政协协同调研，着力解剖麻雀、发现问题；会上多角度分析论证，集中提出意见；会后继续跟进，促进落实。</a:t>
            </a:r>
          </a:p>
        </p:txBody>
      </p:sp>
    </p:spTree>
    <p:extLst>
      <p:ext uri="{BB962C8B-B14F-4D97-AF65-F5344CB8AC3E}">
        <p14:creationId xmlns:p14="http://schemas.microsoft.com/office/powerpoint/2010/main" val="158230988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528"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anim calcmode="lin" valueType="num">
                                      <p:cBhvr>
                                        <p:cTn id="14" dur="500" fill="hold"/>
                                        <p:tgtEl>
                                          <p:spTgt spid="7"/>
                                        </p:tgtEl>
                                        <p:attrNameLst>
                                          <p:attrName>ppt_x</p:attrName>
                                        </p:attrNameLst>
                                      </p:cBhvr>
                                      <p:tavLst>
                                        <p:tav tm="0">
                                          <p:val>
                                            <p:fltVal val="0.5"/>
                                          </p:val>
                                        </p:tav>
                                        <p:tav tm="100000">
                                          <p:val>
                                            <p:strVal val="#ppt_x"/>
                                          </p:val>
                                        </p:tav>
                                      </p:tavLst>
                                    </p:anim>
                                    <p:anim calcmode="lin" valueType="num">
                                      <p:cBhvr>
                                        <p:cTn id="15" dur="500" fill="hold"/>
                                        <p:tgtEl>
                                          <p:spTgt spid="7"/>
                                        </p:tgtEl>
                                        <p:attrNameLst>
                                          <p:attrName>ppt_y</p:attrName>
                                        </p:attrNameLst>
                                      </p:cBhvr>
                                      <p:tavLst>
                                        <p:tav tm="0">
                                          <p:val>
                                            <p:fltVal val="0.5"/>
                                          </p:val>
                                        </p:tav>
                                        <p:tav tm="100000">
                                          <p:val>
                                            <p:strVal val="#ppt_y"/>
                                          </p:val>
                                        </p:tav>
                                      </p:tavLst>
                                    </p:anim>
                                  </p:childTnLst>
                                </p:cTn>
                              </p:par>
                            </p:childTnLst>
                          </p:cTn>
                        </p:par>
                        <p:par>
                          <p:cTn id="16" fill="hold">
                            <p:stCondLst>
                              <p:cond delay="1500"/>
                            </p:stCondLst>
                            <p:childTnLst>
                              <p:par>
                                <p:cTn id="17" presetID="53" presetClass="entr" presetSubtype="528" fill="hold" grpId="0"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p:cTn id="19" dur="500" fill="hold"/>
                                        <p:tgtEl>
                                          <p:spTgt spid="6"/>
                                        </p:tgtEl>
                                        <p:attrNameLst>
                                          <p:attrName>ppt_w</p:attrName>
                                        </p:attrNameLst>
                                      </p:cBhvr>
                                      <p:tavLst>
                                        <p:tav tm="0">
                                          <p:val>
                                            <p:fltVal val="0"/>
                                          </p:val>
                                        </p:tav>
                                        <p:tav tm="100000">
                                          <p:val>
                                            <p:strVal val="#ppt_w"/>
                                          </p:val>
                                        </p:tav>
                                      </p:tavLst>
                                    </p:anim>
                                    <p:anim calcmode="lin" valueType="num">
                                      <p:cBhvr>
                                        <p:cTn id="20" dur="500" fill="hold"/>
                                        <p:tgtEl>
                                          <p:spTgt spid="6"/>
                                        </p:tgtEl>
                                        <p:attrNameLst>
                                          <p:attrName>ppt_h</p:attrName>
                                        </p:attrNameLst>
                                      </p:cBhvr>
                                      <p:tavLst>
                                        <p:tav tm="0">
                                          <p:val>
                                            <p:fltVal val="0"/>
                                          </p:val>
                                        </p:tav>
                                        <p:tav tm="100000">
                                          <p:val>
                                            <p:strVal val="#ppt_h"/>
                                          </p:val>
                                        </p:tav>
                                      </p:tavLst>
                                    </p:anim>
                                    <p:animEffect transition="in" filter="fade">
                                      <p:cBhvr>
                                        <p:cTn id="21" dur="500"/>
                                        <p:tgtEl>
                                          <p:spTgt spid="6"/>
                                        </p:tgtEl>
                                      </p:cBhvr>
                                    </p:animEffect>
                                    <p:anim calcmode="lin" valueType="num">
                                      <p:cBhvr>
                                        <p:cTn id="22" dur="500" fill="hold"/>
                                        <p:tgtEl>
                                          <p:spTgt spid="6"/>
                                        </p:tgtEl>
                                        <p:attrNameLst>
                                          <p:attrName>ppt_x</p:attrName>
                                        </p:attrNameLst>
                                      </p:cBhvr>
                                      <p:tavLst>
                                        <p:tav tm="0">
                                          <p:val>
                                            <p:fltVal val="0.5"/>
                                          </p:val>
                                        </p:tav>
                                        <p:tav tm="100000">
                                          <p:val>
                                            <p:strVal val="#ppt_x"/>
                                          </p:val>
                                        </p:tav>
                                      </p:tavLst>
                                    </p:anim>
                                    <p:anim calcmode="lin" valueType="num">
                                      <p:cBhvr>
                                        <p:cTn id="23" dur="500" fill="hold"/>
                                        <p:tgtEl>
                                          <p:spTgt spid="6"/>
                                        </p:tgtEl>
                                        <p:attrNameLst>
                                          <p:attrName>ppt_y</p:attrName>
                                        </p:attrNameLst>
                                      </p:cBhvr>
                                      <p:tavLst>
                                        <p:tav tm="0">
                                          <p:val>
                                            <p:fltVal val="0.5"/>
                                          </p:val>
                                        </p:tav>
                                        <p:tav tm="100000">
                                          <p:val>
                                            <p:strVal val="#ppt_y"/>
                                          </p:val>
                                        </p:tav>
                                      </p:tavLst>
                                    </p:anim>
                                  </p:childTnLst>
                                </p:cTn>
                              </p:par>
                            </p:childTnLst>
                          </p:cTn>
                        </p:par>
                        <p:par>
                          <p:cTn id="24" fill="hold">
                            <p:stCondLst>
                              <p:cond delay="2000"/>
                            </p:stCondLst>
                            <p:childTnLst>
                              <p:par>
                                <p:cTn id="25" presetID="22" presetClass="entr" presetSubtype="8"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wipe(left)">
                                      <p:cBhvr>
                                        <p:cTn id="27" dur="1100"/>
                                        <p:tgtEl>
                                          <p:spTgt spid="8"/>
                                        </p:tgtEl>
                                      </p:cBhvr>
                                    </p:animEffect>
                                  </p:childTnLst>
                                </p:cTn>
                              </p:par>
                            </p:childTnLst>
                          </p:cTn>
                        </p:par>
                        <p:par>
                          <p:cTn id="28" fill="hold">
                            <p:stCondLst>
                              <p:cond delay="3100"/>
                            </p:stCondLst>
                            <p:childTnLst>
                              <p:par>
                                <p:cTn id="29" presetID="42" presetClass="entr" presetSubtype="0" fill="hold" nodeType="afterEffect">
                                  <p:stCondLst>
                                    <p:cond delay="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1000" fill="hold"/>
                                        <p:tgtEl>
                                          <p:spTgt spid="9"/>
                                        </p:tgtEl>
                                        <p:attrNameLst>
                                          <p:attrName>ppt_y</p:attrName>
                                        </p:attrNameLst>
                                      </p:cBhvr>
                                      <p:tavLst>
                                        <p:tav tm="0">
                                          <p:val>
                                            <p:strVal val="#ppt_y+.1"/>
                                          </p:val>
                                        </p:tav>
                                        <p:tav tm="100000">
                                          <p:val>
                                            <p:strVal val="#ppt_y"/>
                                          </p:val>
                                        </p:tav>
                                      </p:tavLst>
                                    </p:anim>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 calcmode="lin" valueType="num">
                                      <p:cBhvr>
                                        <p:cTn id="37" dur="500" fill="hold"/>
                                        <p:tgtEl>
                                          <p:spTgt spid="12"/>
                                        </p:tgtEl>
                                        <p:attrNameLst>
                                          <p:attrName>ppt_w</p:attrName>
                                        </p:attrNameLst>
                                      </p:cBhvr>
                                      <p:tavLst>
                                        <p:tav tm="0">
                                          <p:val>
                                            <p:fltVal val="0"/>
                                          </p:val>
                                        </p:tav>
                                        <p:tav tm="100000">
                                          <p:val>
                                            <p:strVal val="#ppt_w"/>
                                          </p:val>
                                        </p:tav>
                                      </p:tavLst>
                                    </p:anim>
                                    <p:anim calcmode="lin" valueType="num">
                                      <p:cBhvr>
                                        <p:cTn id="38" dur="500" fill="hold"/>
                                        <p:tgtEl>
                                          <p:spTgt spid="12"/>
                                        </p:tgtEl>
                                        <p:attrNameLst>
                                          <p:attrName>ppt_h</p:attrName>
                                        </p:attrNameLst>
                                      </p:cBhvr>
                                      <p:tavLst>
                                        <p:tav tm="0">
                                          <p:val>
                                            <p:fltVal val="0"/>
                                          </p:val>
                                        </p:tav>
                                        <p:tav tm="100000">
                                          <p:val>
                                            <p:strVal val="#ppt_h"/>
                                          </p:val>
                                        </p:tav>
                                      </p:tavLst>
                                    </p:anim>
                                    <p:animEffect transition="in" filter="fade">
                                      <p:cBhvr>
                                        <p:cTn id="39" dur="500"/>
                                        <p:tgtEl>
                                          <p:spTgt spid="12"/>
                                        </p:tgtEl>
                                      </p:cBhvr>
                                    </p:animEffect>
                                  </p:childTnLst>
                                </p:cTn>
                              </p:par>
                            </p:childTnLst>
                          </p:cTn>
                        </p:par>
                        <p:par>
                          <p:cTn id="40" fill="hold">
                            <p:stCondLst>
                              <p:cond delay="4600"/>
                            </p:stCondLst>
                            <p:childTnLst>
                              <p:par>
                                <p:cTn id="41" presetID="22" presetClass="entr" presetSubtype="1" fill="hold" grpId="0" nodeType="afterEffect">
                                  <p:stCondLst>
                                    <p:cond delay="0"/>
                                  </p:stCondLst>
                                  <p:childTnLst>
                                    <p:set>
                                      <p:cBhvr>
                                        <p:cTn id="42" dur="1" fill="hold">
                                          <p:stCondLst>
                                            <p:cond delay="0"/>
                                          </p:stCondLst>
                                        </p:cTn>
                                        <p:tgtEl>
                                          <p:spTgt spid="13"/>
                                        </p:tgtEl>
                                        <p:attrNameLst>
                                          <p:attrName>style.visibility</p:attrName>
                                        </p:attrNameLst>
                                      </p:cBhvr>
                                      <p:to>
                                        <p:strVal val="visible"/>
                                      </p:to>
                                    </p:set>
                                    <p:animEffect transition="in" filter="wipe(up)">
                                      <p:cBhvr>
                                        <p:cTn id="43" dur="1000"/>
                                        <p:tgtEl>
                                          <p:spTgt spid="13"/>
                                        </p:tgtEl>
                                      </p:cBhvr>
                                    </p:animEffect>
                                  </p:childTnLst>
                                </p:cTn>
                              </p:par>
                            </p:childTnLst>
                          </p:cTn>
                        </p:par>
                        <p:par>
                          <p:cTn id="44" fill="hold">
                            <p:stCondLst>
                              <p:cond delay="5600"/>
                            </p:stCondLst>
                            <p:childTnLst>
                              <p:par>
                                <p:cTn id="45" presetID="42" presetClass="entr" presetSubtype="0" fill="hold"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childTnLst>
                          </p:cTn>
                        </p:par>
                        <p:par>
                          <p:cTn id="50" fill="hold">
                            <p:stCondLst>
                              <p:cond delay="6600"/>
                            </p:stCondLst>
                            <p:childTnLst>
                              <p:par>
                                <p:cTn id="51" presetID="53" presetClass="entr" presetSubtype="16" fill="hold" grpId="0"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childTnLst>
                          </p:cTn>
                        </p:par>
                        <p:par>
                          <p:cTn id="56" fill="hold">
                            <p:stCondLst>
                              <p:cond delay="7100"/>
                            </p:stCondLst>
                            <p:childTnLst>
                              <p:par>
                                <p:cTn id="57" presetID="22" presetClass="entr" presetSubtype="1" fill="hold" grpId="0" nodeType="afterEffect">
                                  <p:stCondLst>
                                    <p:cond delay="0"/>
                                  </p:stCondLst>
                                  <p:childTnLst>
                                    <p:set>
                                      <p:cBhvr>
                                        <p:cTn id="58" dur="1" fill="hold">
                                          <p:stCondLst>
                                            <p:cond delay="0"/>
                                          </p:stCondLst>
                                        </p:cTn>
                                        <p:tgtEl>
                                          <p:spTgt spid="18"/>
                                        </p:tgtEl>
                                        <p:attrNameLst>
                                          <p:attrName>style.visibility</p:attrName>
                                        </p:attrNameLst>
                                      </p:cBhvr>
                                      <p:to>
                                        <p:strVal val="visible"/>
                                      </p:to>
                                    </p:set>
                                    <p:animEffect transition="in" filter="wipe(up)">
                                      <p:cBhvr>
                                        <p:cTn id="59" dur="1000"/>
                                        <p:tgtEl>
                                          <p:spTgt spid="18"/>
                                        </p:tgtEl>
                                      </p:cBhvr>
                                    </p:animEffect>
                                  </p:childTnLst>
                                </p:cTn>
                              </p:par>
                            </p:childTnLst>
                          </p:cTn>
                        </p:par>
                        <p:par>
                          <p:cTn id="60" fill="hold">
                            <p:stCondLst>
                              <p:cond delay="8100"/>
                            </p:stCondLst>
                            <p:childTnLst>
                              <p:par>
                                <p:cTn id="61" presetID="42" presetClass="entr" presetSubtype="0" fill="hold" nodeType="afterEffect">
                                  <p:stCondLst>
                                    <p:cond delay="0"/>
                                  </p:stCondLst>
                                  <p:childTnLst>
                                    <p:set>
                                      <p:cBhvr>
                                        <p:cTn id="62" dur="1" fill="hold">
                                          <p:stCondLst>
                                            <p:cond delay="0"/>
                                          </p:stCondLst>
                                        </p:cTn>
                                        <p:tgtEl>
                                          <p:spTgt spid="19"/>
                                        </p:tgtEl>
                                        <p:attrNameLst>
                                          <p:attrName>style.visibility</p:attrName>
                                        </p:attrNameLst>
                                      </p:cBhvr>
                                      <p:to>
                                        <p:strVal val="visible"/>
                                      </p:to>
                                    </p:set>
                                    <p:animEffect transition="in" filter="fade">
                                      <p:cBhvr>
                                        <p:cTn id="63" dur="1000"/>
                                        <p:tgtEl>
                                          <p:spTgt spid="19"/>
                                        </p:tgtEl>
                                      </p:cBhvr>
                                    </p:animEffect>
                                    <p:anim calcmode="lin" valueType="num">
                                      <p:cBhvr>
                                        <p:cTn id="64" dur="1000" fill="hold"/>
                                        <p:tgtEl>
                                          <p:spTgt spid="19"/>
                                        </p:tgtEl>
                                        <p:attrNameLst>
                                          <p:attrName>ppt_x</p:attrName>
                                        </p:attrNameLst>
                                      </p:cBhvr>
                                      <p:tavLst>
                                        <p:tav tm="0">
                                          <p:val>
                                            <p:strVal val="#ppt_x"/>
                                          </p:val>
                                        </p:tav>
                                        <p:tav tm="100000">
                                          <p:val>
                                            <p:strVal val="#ppt_x"/>
                                          </p:val>
                                        </p:tav>
                                      </p:tavLst>
                                    </p:anim>
                                    <p:anim calcmode="lin" valueType="num">
                                      <p:cBhvr>
                                        <p:cTn id="65" dur="1000" fill="hold"/>
                                        <p:tgtEl>
                                          <p:spTgt spid="19"/>
                                        </p:tgtEl>
                                        <p:attrNameLst>
                                          <p:attrName>ppt_y</p:attrName>
                                        </p:attrNameLst>
                                      </p:cBhvr>
                                      <p:tavLst>
                                        <p:tav tm="0">
                                          <p:val>
                                            <p:strVal val="#ppt_y+.1"/>
                                          </p:val>
                                        </p:tav>
                                        <p:tav tm="100000">
                                          <p:val>
                                            <p:strVal val="#ppt_y"/>
                                          </p:val>
                                        </p:tav>
                                      </p:tavLst>
                                    </p:anim>
                                  </p:childTnLst>
                                </p:cTn>
                              </p:par>
                            </p:childTnLst>
                          </p:cTn>
                        </p:par>
                        <p:par>
                          <p:cTn id="66" fill="hold">
                            <p:stCondLst>
                              <p:cond delay="9100"/>
                            </p:stCondLst>
                            <p:childTnLst>
                              <p:par>
                                <p:cTn id="67" presetID="53" presetClass="entr" presetSubtype="16" fill="hold" grpId="0" nodeType="afterEffect">
                                  <p:stCondLst>
                                    <p:cond delay="0"/>
                                  </p:stCondLst>
                                  <p:childTnLst>
                                    <p:set>
                                      <p:cBhvr>
                                        <p:cTn id="68" dur="1" fill="hold">
                                          <p:stCondLst>
                                            <p:cond delay="0"/>
                                          </p:stCondLst>
                                        </p:cTn>
                                        <p:tgtEl>
                                          <p:spTgt spid="22"/>
                                        </p:tgtEl>
                                        <p:attrNameLst>
                                          <p:attrName>style.visibility</p:attrName>
                                        </p:attrNameLst>
                                      </p:cBhvr>
                                      <p:to>
                                        <p:strVal val="visible"/>
                                      </p:to>
                                    </p:set>
                                    <p:anim calcmode="lin" valueType="num">
                                      <p:cBhvr>
                                        <p:cTn id="69" dur="500" fill="hold"/>
                                        <p:tgtEl>
                                          <p:spTgt spid="22"/>
                                        </p:tgtEl>
                                        <p:attrNameLst>
                                          <p:attrName>ppt_w</p:attrName>
                                        </p:attrNameLst>
                                      </p:cBhvr>
                                      <p:tavLst>
                                        <p:tav tm="0">
                                          <p:val>
                                            <p:fltVal val="0"/>
                                          </p:val>
                                        </p:tav>
                                        <p:tav tm="100000">
                                          <p:val>
                                            <p:strVal val="#ppt_w"/>
                                          </p:val>
                                        </p:tav>
                                      </p:tavLst>
                                    </p:anim>
                                    <p:anim calcmode="lin" valueType="num">
                                      <p:cBhvr>
                                        <p:cTn id="70" dur="500" fill="hold"/>
                                        <p:tgtEl>
                                          <p:spTgt spid="22"/>
                                        </p:tgtEl>
                                        <p:attrNameLst>
                                          <p:attrName>ppt_h</p:attrName>
                                        </p:attrNameLst>
                                      </p:cBhvr>
                                      <p:tavLst>
                                        <p:tav tm="0">
                                          <p:val>
                                            <p:fltVal val="0"/>
                                          </p:val>
                                        </p:tav>
                                        <p:tav tm="100000">
                                          <p:val>
                                            <p:strVal val="#ppt_h"/>
                                          </p:val>
                                        </p:tav>
                                      </p:tavLst>
                                    </p:anim>
                                    <p:animEffect transition="in" filter="fade">
                                      <p:cBhvr>
                                        <p:cTn id="71" dur="500"/>
                                        <p:tgtEl>
                                          <p:spTgt spid="22"/>
                                        </p:tgtEl>
                                      </p:cBhvr>
                                    </p:animEffect>
                                  </p:childTnLst>
                                </p:cTn>
                              </p:par>
                            </p:childTnLst>
                          </p:cTn>
                        </p:par>
                        <p:par>
                          <p:cTn id="72" fill="hold">
                            <p:stCondLst>
                              <p:cond delay="9600"/>
                            </p:stCondLst>
                            <p:childTnLst>
                              <p:par>
                                <p:cTn id="73" presetID="22" presetClass="entr" presetSubtype="1" fill="hold" grpId="0"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transition="in" filter="wipe(up)">
                                      <p:cBhvr>
                                        <p:cTn id="75" dur="1000"/>
                                        <p:tgtEl>
                                          <p:spTgt spid="23"/>
                                        </p:tgtEl>
                                      </p:cBhvr>
                                    </p:animEffect>
                                  </p:childTnLst>
                                </p:cTn>
                              </p:par>
                            </p:childTnLst>
                          </p:cTn>
                        </p:par>
                        <p:par>
                          <p:cTn id="76" fill="hold">
                            <p:stCondLst>
                              <p:cond delay="10600"/>
                            </p:stCondLst>
                            <p:childTnLst>
                              <p:par>
                                <p:cTn id="77" presetID="42" presetClass="entr" presetSubtype="0" fill="hold" nodeType="afterEffect">
                                  <p:stCondLst>
                                    <p:cond delay="0"/>
                                  </p:stCondLst>
                                  <p:childTnLst>
                                    <p:set>
                                      <p:cBhvr>
                                        <p:cTn id="78" dur="1" fill="hold">
                                          <p:stCondLst>
                                            <p:cond delay="0"/>
                                          </p:stCondLst>
                                        </p:cTn>
                                        <p:tgtEl>
                                          <p:spTgt spid="24"/>
                                        </p:tgtEl>
                                        <p:attrNameLst>
                                          <p:attrName>style.visibility</p:attrName>
                                        </p:attrNameLst>
                                      </p:cBhvr>
                                      <p:to>
                                        <p:strVal val="visible"/>
                                      </p:to>
                                    </p:set>
                                    <p:animEffect transition="in" filter="fade">
                                      <p:cBhvr>
                                        <p:cTn id="79" dur="1000"/>
                                        <p:tgtEl>
                                          <p:spTgt spid="24"/>
                                        </p:tgtEl>
                                      </p:cBhvr>
                                    </p:animEffect>
                                    <p:anim calcmode="lin" valueType="num">
                                      <p:cBhvr>
                                        <p:cTn id="80" dur="1000" fill="hold"/>
                                        <p:tgtEl>
                                          <p:spTgt spid="24"/>
                                        </p:tgtEl>
                                        <p:attrNameLst>
                                          <p:attrName>ppt_x</p:attrName>
                                        </p:attrNameLst>
                                      </p:cBhvr>
                                      <p:tavLst>
                                        <p:tav tm="0">
                                          <p:val>
                                            <p:strVal val="#ppt_x"/>
                                          </p:val>
                                        </p:tav>
                                        <p:tav tm="100000">
                                          <p:val>
                                            <p:strVal val="#ppt_x"/>
                                          </p:val>
                                        </p:tav>
                                      </p:tavLst>
                                    </p:anim>
                                    <p:anim calcmode="lin" valueType="num">
                                      <p:cBhvr>
                                        <p:cTn id="81" dur="1000" fill="hold"/>
                                        <p:tgtEl>
                                          <p:spTgt spid="24"/>
                                        </p:tgtEl>
                                        <p:attrNameLst>
                                          <p:attrName>ppt_y</p:attrName>
                                        </p:attrNameLst>
                                      </p:cBhvr>
                                      <p:tavLst>
                                        <p:tav tm="0">
                                          <p:val>
                                            <p:strVal val="#ppt_y+.1"/>
                                          </p:val>
                                        </p:tav>
                                        <p:tav tm="100000">
                                          <p:val>
                                            <p:strVal val="#ppt_y"/>
                                          </p:val>
                                        </p:tav>
                                      </p:tavLst>
                                    </p:anim>
                                  </p:childTnLst>
                                </p:cTn>
                              </p:par>
                            </p:childTnLst>
                          </p:cTn>
                        </p:par>
                        <p:par>
                          <p:cTn id="82" fill="hold">
                            <p:stCondLst>
                              <p:cond delay="11600"/>
                            </p:stCondLst>
                            <p:childTnLst>
                              <p:par>
                                <p:cTn id="83" presetID="53" presetClass="entr" presetSubtype="16" fill="hold" grpId="0" nodeType="afterEffect">
                                  <p:stCondLst>
                                    <p:cond delay="0"/>
                                  </p:stCondLst>
                                  <p:childTnLst>
                                    <p:set>
                                      <p:cBhvr>
                                        <p:cTn id="84" dur="1" fill="hold">
                                          <p:stCondLst>
                                            <p:cond delay="0"/>
                                          </p:stCondLst>
                                        </p:cTn>
                                        <p:tgtEl>
                                          <p:spTgt spid="27"/>
                                        </p:tgtEl>
                                        <p:attrNameLst>
                                          <p:attrName>style.visibility</p:attrName>
                                        </p:attrNameLst>
                                      </p:cBhvr>
                                      <p:to>
                                        <p:strVal val="visible"/>
                                      </p:to>
                                    </p:set>
                                    <p:anim calcmode="lin" valueType="num">
                                      <p:cBhvr>
                                        <p:cTn id="85" dur="500" fill="hold"/>
                                        <p:tgtEl>
                                          <p:spTgt spid="27"/>
                                        </p:tgtEl>
                                        <p:attrNameLst>
                                          <p:attrName>ppt_w</p:attrName>
                                        </p:attrNameLst>
                                      </p:cBhvr>
                                      <p:tavLst>
                                        <p:tav tm="0">
                                          <p:val>
                                            <p:fltVal val="0"/>
                                          </p:val>
                                        </p:tav>
                                        <p:tav tm="100000">
                                          <p:val>
                                            <p:strVal val="#ppt_w"/>
                                          </p:val>
                                        </p:tav>
                                      </p:tavLst>
                                    </p:anim>
                                    <p:anim calcmode="lin" valueType="num">
                                      <p:cBhvr>
                                        <p:cTn id="86" dur="500" fill="hold"/>
                                        <p:tgtEl>
                                          <p:spTgt spid="27"/>
                                        </p:tgtEl>
                                        <p:attrNameLst>
                                          <p:attrName>ppt_h</p:attrName>
                                        </p:attrNameLst>
                                      </p:cBhvr>
                                      <p:tavLst>
                                        <p:tav tm="0">
                                          <p:val>
                                            <p:fltVal val="0"/>
                                          </p:val>
                                        </p:tav>
                                        <p:tav tm="100000">
                                          <p:val>
                                            <p:strVal val="#ppt_h"/>
                                          </p:val>
                                        </p:tav>
                                      </p:tavLst>
                                    </p:anim>
                                    <p:animEffect transition="in" filter="fade">
                                      <p:cBhvr>
                                        <p:cTn id="87" dur="500"/>
                                        <p:tgtEl>
                                          <p:spTgt spid="27"/>
                                        </p:tgtEl>
                                      </p:cBhvr>
                                    </p:animEffect>
                                  </p:childTnLst>
                                </p:cTn>
                              </p:par>
                            </p:childTnLst>
                          </p:cTn>
                        </p:par>
                        <p:par>
                          <p:cTn id="88" fill="hold">
                            <p:stCondLst>
                              <p:cond delay="12100"/>
                            </p:stCondLst>
                            <p:childTnLst>
                              <p:par>
                                <p:cTn id="89" presetID="22" presetClass="entr" presetSubtype="1" fill="hold" grpId="0" nodeType="afterEffect">
                                  <p:stCondLst>
                                    <p:cond delay="0"/>
                                  </p:stCondLst>
                                  <p:childTnLst>
                                    <p:set>
                                      <p:cBhvr>
                                        <p:cTn id="90" dur="1" fill="hold">
                                          <p:stCondLst>
                                            <p:cond delay="0"/>
                                          </p:stCondLst>
                                        </p:cTn>
                                        <p:tgtEl>
                                          <p:spTgt spid="28"/>
                                        </p:tgtEl>
                                        <p:attrNameLst>
                                          <p:attrName>style.visibility</p:attrName>
                                        </p:attrNameLst>
                                      </p:cBhvr>
                                      <p:to>
                                        <p:strVal val="visible"/>
                                      </p:to>
                                    </p:set>
                                    <p:animEffect transition="in" filter="wipe(up)">
                                      <p:cBhvr>
                                        <p:cTn id="91" dur="10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animBg="1"/>
      <p:bldP spid="7" grpId="0" animBg="1"/>
      <p:bldP spid="8" grpId="0"/>
      <p:bldP spid="12" grpId="0"/>
      <p:bldP spid="13" grpId="0"/>
      <p:bldP spid="17" grpId="0"/>
      <p:bldP spid="18" grpId="0"/>
      <p:bldP spid="22" grpId="0"/>
      <p:bldP spid="23" grpId="0"/>
      <p:bldP spid="27" grpId="0"/>
      <p:bldP spid="2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 xmlns:a16="http://schemas.microsoft.com/office/drawing/2014/main" id="{D74FF60F-B42B-46ED-B28D-451498E8A64C}"/>
              </a:ext>
            </a:extLst>
          </p:cNvPr>
          <p:cNvSpPr txBox="1"/>
          <p:nvPr/>
        </p:nvSpPr>
        <p:spPr>
          <a:xfrm>
            <a:off x="0" y="1072129"/>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733"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★充分发挥统一战线组织作用，做好凝心聚力工作★</a:t>
            </a:r>
          </a:p>
        </p:txBody>
      </p:sp>
      <p:sp>
        <p:nvSpPr>
          <p:cNvPr id="6" name="文本框 3">
            <a:extLst>
              <a:ext uri="{FF2B5EF4-FFF2-40B4-BE49-F238E27FC236}">
                <a16:creationId xmlns="" xmlns:a16="http://schemas.microsoft.com/office/drawing/2014/main" id="{D3CF8323-D74F-40F1-A3A6-5BE22E2595EC}"/>
              </a:ext>
            </a:extLst>
          </p:cNvPr>
          <p:cNvSpPr txBox="1"/>
          <p:nvPr/>
        </p:nvSpPr>
        <p:spPr>
          <a:xfrm>
            <a:off x="673501" y="1769756"/>
            <a:ext cx="10756499" cy="83099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a:tabLst/>
              <a:defRPr/>
            </a:pPr>
            <a:r>
              <a:rPr kumimoji="0" lang="zh-CN" altLang="en-US" sz="1600" b="0"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深入学习贯彻第二次中央新疆工作座谈会、中央民族工作会议、中央统战工作会议、中央第六次西藏工作座谈会、全国宗教工作会议等会议精神。</a:t>
            </a:r>
            <a:endPar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7" name="文本框 3">
            <a:extLst>
              <a:ext uri="{FF2B5EF4-FFF2-40B4-BE49-F238E27FC236}">
                <a16:creationId xmlns="" xmlns:a16="http://schemas.microsoft.com/office/drawing/2014/main" id="{8BCD652B-F8D1-451D-93F1-0E403DEF73FB}"/>
              </a:ext>
            </a:extLst>
          </p:cNvPr>
          <p:cNvSpPr txBox="1"/>
          <p:nvPr/>
        </p:nvSpPr>
        <p:spPr>
          <a:xfrm>
            <a:off x="673501" y="2491830"/>
            <a:ext cx="10756499" cy="83099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2"/>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促进各党派和无党派人士的团结合作，通过联合调研、共同举办协商活动等方式，为民主党派和无党派人士在政协更好发挥作用创造条件。</a:t>
            </a:r>
          </a:p>
        </p:txBody>
      </p:sp>
      <p:sp>
        <p:nvSpPr>
          <p:cNvPr id="8" name="文本框 3">
            <a:extLst>
              <a:ext uri="{FF2B5EF4-FFF2-40B4-BE49-F238E27FC236}">
                <a16:creationId xmlns="" xmlns:a16="http://schemas.microsoft.com/office/drawing/2014/main" id="{07770A6E-D5AC-43F5-A009-13A11662783D}"/>
              </a:ext>
            </a:extLst>
          </p:cNvPr>
          <p:cNvSpPr txBox="1"/>
          <p:nvPr/>
        </p:nvSpPr>
        <p:spPr>
          <a:xfrm>
            <a:off x="673501" y="3226605"/>
            <a:ext cx="10756499" cy="46166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3"/>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邀请党外知识分子、非公有制经济人士、新的社会阶层人士等参加政协活动。</a:t>
            </a:r>
          </a:p>
        </p:txBody>
      </p:sp>
      <p:sp>
        <p:nvSpPr>
          <p:cNvPr id="9" name="文本框 3">
            <a:extLst>
              <a:ext uri="{FF2B5EF4-FFF2-40B4-BE49-F238E27FC236}">
                <a16:creationId xmlns="" xmlns:a16="http://schemas.microsoft.com/office/drawing/2014/main" id="{D1899312-8A11-4706-A071-40A021E4CA56}"/>
              </a:ext>
            </a:extLst>
          </p:cNvPr>
          <p:cNvSpPr txBox="1"/>
          <p:nvPr/>
        </p:nvSpPr>
        <p:spPr>
          <a:xfrm>
            <a:off x="673501" y="3617448"/>
            <a:ext cx="10756499" cy="46166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4"/>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召开构建亲清新型政商关系专题协商会。</a:t>
            </a:r>
          </a:p>
        </p:txBody>
      </p:sp>
      <p:sp>
        <p:nvSpPr>
          <p:cNvPr id="10" name="文本框 3">
            <a:extLst>
              <a:ext uri="{FF2B5EF4-FFF2-40B4-BE49-F238E27FC236}">
                <a16:creationId xmlns="" xmlns:a16="http://schemas.microsoft.com/office/drawing/2014/main" id="{5981B84C-D78F-4385-98CE-F408B5F8251D}"/>
              </a:ext>
            </a:extLst>
          </p:cNvPr>
          <p:cNvSpPr txBox="1"/>
          <p:nvPr/>
        </p:nvSpPr>
        <p:spPr>
          <a:xfrm>
            <a:off x="673501" y="4006994"/>
            <a:ext cx="10756499" cy="461665"/>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5"/>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参加庆祝西藏自治区成立</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50</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周年、新疆维吾尔自治区成立</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60</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周年、内蒙古自治区成立</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70</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周年等活动。</a:t>
            </a:r>
          </a:p>
        </p:txBody>
      </p:sp>
      <p:sp>
        <p:nvSpPr>
          <p:cNvPr id="11" name="文本框 3">
            <a:extLst>
              <a:ext uri="{FF2B5EF4-FFF2-40B4-BE49-F238E27FC236}">
                <a16:creationId xmlns="" xmlns:a16="http://schemas.microsoft.com/office/drawing/2014/main" id="{03FC379F-542C-401D-90FA-5393F6DFB290}"/>
              </a:ext>
            </a:extLst>
          </p:cNvPr>
          <p:cNvSpPr txBox="1"/>
          <p:nvPr/>
        </p:nvSpPr>
        <p:spPr>
          <a:xfrm>
            <a:off x="673501" y="4455921"/>
            <a:ext cx="10756499" cy="83099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6"/>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围绕少数民族流动人口服务管理、民族地区产业布局和城镇化建设、西部农牧区包虫病防治、少数民族戏剧传承与发展等深入调研，促进民族地区经济社会发展和各民族交往交流交融。</a:t>
            </a:r>
          </a:p>
        </p:txBody>
      </p:sp>
      <p:sp>
        <p:nvSpPr>
          <p:cNvPr id="12" name="文本框 3">
            <a:extLst>
              <a:ext uri="{FF2B5EF4-FFF2-40B4-BE49-F238E27FC236}">
                <a16:creationId xmlns="" xmlns:a16="http://schemas.microsoft.com/office/drawing/2014/main" id="{68EFF2A3-FE0D-46BC-8F71-4F046C2D1456}"/>
              </a:ext>
            </a:extLst>
          </p:cNvPr>
          <p:cNvSpPr txBox="1"/>
          <p:nvPr/>
        </p:nvSpPr>
        <p:spPr>
          <a:xfrm>
            <a:off x="673501" y="5167121"/>
            <a:ext cx="10756499" cy="830997"/>
          </a:xfrm>
          <a:prstGeom prst="rect">
            <a:avLst/>
          </a:prstGeom>
          <a:noFill/>
        </p:spPr>
        <p:txBody>
          <a:bodyPr wrap="square" rtlCol="0">
            <a:spAutoFit/>
          </a:bodyPr>
          <a:lstStyle/>
          <a:p>
            <a:pPr marL="380990" marR="0" lvl="0" indent="-380990" algn="l" defTabSz="914377" rtl="0" eaLnBrk="1" fontAlgn="auto" latinLnBrk="0" hangingPunct="1">
              <a:lnSpc>
                <a:spcPct val="150000"/>
              </a:lnSpc>
              <a:spcBef>
                <a:spcPts val="0"/>
              </a:spcBef>
              <a:spcAft>
                <a:spcPts val="0"/>
              </a:spcAft>
              <a:buClrTx/>
              <a:buSzTx/>
              <a:buFont typeface="+mj-ea"/>
              <a:buAutoNum type="circleNumDbPlain" startAt="7"/>
              <a:tabLst/>
              <a:defRPr/>
            </a:pP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全面贯彻党的宗教工作基本方针，开展培养宗教界中青年代表人士、宗教教职人员社会保障等调研，就修订</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宗教事务条例</a:t>
            </a:r>
            <a:r>
              <a:rPr kumimoji="0" lang="en-US" altLang="zh-CN"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a:t>
            </a:r>
            <a:r>
              <a:rPr kumimoji="0" lang="zh-CN" altLang="en-US" sz="16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提出建议。</a:t>
            </a:r>
          </a:p>
        </p:txBody>
      </p:sp>
    </p:spTree>
    <p:extLst>
      <p:ext uri="{BB962C8B-B14F-4D97-AF65-F5344CB8AC3E}">
        <p14:creationId xmlns:p14="http://schemas.microsoft.com/office/powerpoint/2010/main" val="157656410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1500"/>
                                        <p:tgtEl>
                                          <p:spTgt spid="6"/>
                                        </p:tgtEl>
                                      </p:cBhvr>
                                    </p:animEffect>
                                  </p:childTnLst>
                                </p:cTn>
                              </p:par>
                            </p:childTnLst>
                          </p:cTn>
                        </p:par>
                        <p:par>
                          <p:cTn id="12" fill="hold">
                            <p:stCondLst>
                              <p:cond delay="2500"/>
                            </p:stCondLst>
                            <p:childTnLst>
                              <p:par>
                                <p:cTn id="13" presetID="22" presetClass="entr" presetSubtype="8"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1500"/>
                                        <p:tgtEl>
                                          <p:spTgt spid="7"/>
                                        </p:tgtEl>
                                      </p:cBhvr>
                                    </p:animEffect>
                                  </p:childTnLst>
                                </p:cTn>
                              </p:par>
                            </p:childTnLst>
                          </p:cTn>
                        </p:par>
                        <p:par>
                          <p:cTn id="16" fill="hold">
                            <p:stCondLst>
                              <p:cond delay="4000"/>
                            </p:stCondLst>
                            <p:childTnLst>
                              <p:par>
                                <p:cTn id="17" presetID="22" presetClass="entr" presetSubtype="8"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wipe(left)">
                                      <p:cBhvr>
                                        <p:cTn id="19" dur="1500"/>
                                        <p:tgtEl>
                                          <p:spTgt spid="8"/>
                                        </p:tgtEl>
                                      </p:cBhvr>
                                    </p:animEffect>
                                  </p:childTnLst>
                                </p:cTn>
                              </p:par>
                            </p:childTnLst>
                          </p:cTn>
                        </p:par>
                        <p:par>
                          <p:cTn id="20" fill="hold">
                            <p:stCondLst>
                              <p:cond delay="5500"/>
                            </p:stCondLst>
                            <p:childTnLst>
                              <p:par>
                                <p:cTn id="21" presetID="2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left)">
                                      <p:cBhvr>
                                        <p:cTn id="23" dur="1500"/>
                                        <p:tgtEl>
                                          <p:spTgt spid="9"/>
                                        </p:tgtEl>
                                      </p:cBhvr>
                                    </p:animEffect>
                                  </p:childTnLst>
                                </p:cTn>
                              </p:par>
                            </p:childTnLst>
                          </p:cTn>
                        </p:par>
                        <p:par>
                          <p:cTn id="24" fill="hold">
                            <p:stCondLst>
                              <p:cond delay="7000"/>
                            </p:stCondLst>
                            <p:childTnLst>
                              <p:par>
                                <p:cTn id="25" presetID="22" presetClass="entr" presetSubtype="8" fill="hold" grpId="0" nodeType="after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left)">
                                      <p:cBhvr>
                                        <p:cTn id="27" dur="1500"/>
                                        <p:tgtEl>
                                          <p:spTgt spid="10"/>
                                        </p:tgtEl>
                                      </p:cBhvr>
                                    </p:animEffect>
                                  </p:childTnLst>
                                </p:cTn>
                              </p:par>
                            </p:childTnLst>
                          </p:cTn>
                        </p:par>
                        <p:par>
                          <p:cTn id="28" fill="hold">
                            <p:stCondLst>
                              <p:cond delay="8500"/>
                            </p:stCondLst>
                            <p:childTnLst>
                              <p:par>
                                <p:cTn id="29" presetID="22" presetClass="entr" presetSubtype="8" fill="hold" grpId="0" nodeType="afterEffect">
                                  <p:stCondLst>
                                    <p:cond delay="0"/>
                                  </p:stCondLst>
                                  <p:childTnLst>
                                    <p:set>
                                      <p:cBhvr>
                                        <p:cTn id="30" dur="1" fill="hold">
                                          <p:stCondLst>
                                            <p:cond delay="0"/>
                                          </p:stCondLst>
                                        </p:cTn>
                                        <p:tgtEl>
                                          <p:spTgt spid="11"/>
                                        </p:tgtEl>
                                        <p:attrNameLst>
                                          <p:attrName>style.visibility</p:attrName>
                                        </p:attrNameLst>
                                      </p:cBhvr>
                                      <p:to>
                                        <p:strVal val="visible"/>
                                      </p:to>
                                    </p:set>
                                    <p:animEffect transition="in" filter="wipe(left)">
                                      <p:cBhvr>
                                        <p:cTn id="31" dur="1500"/>
                                        <p:tgtEl>
                                          <p:spTgt spid="11"/>
                                        </p:tgtEl>
                                      </p:cBhvr>
                                    </p:animEffect>
                                  </p:childTnLst>
                                </p:cTn>
                              </p:par>
                            </p:childTnLst>
                          </p:cTn>
                        </p:par>
                        <p:par>
                          <p:cTn id="32" fill="hold">
                            <p:stCondLst>
                              <p:cond delay="10000"/>
                            </p:stCondLst>
                            <p:childTnLst>
                              <p:par>
                                <p:cTn id="33" presetID="22" presetClass="entr" presetSubtype="8"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left)">
                                      <p:cBhvr>
                                        <p:cTn id="35"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P spid="9" grpId="0"/>
      <p:bldP spid="10" grpId="0"/>
      <p:bldP spid="11" grpId="0"/>
      <p:bldP spid="12"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30" name="任意多边形 13">
            <a:extLst>
              <a:ext uri="{FF2B5EF4-FFF2-40B4-BE49-F238E27FC236}">
                <a16:creationId xmlns="" xmlns:a16="http://schemas.microsoft.com/office/drawing/2014/main" id="{549AB4CC-059C-4886-AADE-1902DF02F789}"/>
              </a:ext>
            </a:extLst>
          </p:cNvPr>
          <p:cNvSpPr/>
          <p:nvPr/>
        </p:nvSpPr>
        <p:spPr>
          <a:xfrm rot="2700000">
            <a:off x="923703" y="636238"/>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31" name="矩形 30">
            <a:extLst>
              <a:ext uri="{FF2B5EF4-FFF2-40B4-BE49-F238E27FC236}">
                <a16:creationId xmlns="" xmlns:a16="http://schemas.microsoft.com/office/drawing/2014/main" id="{D4C7E076-B160-4404-A460-6CD1C20A46CA}"/>
              </a:ext>
            </a:extLst>
          </p:cNvPr>
          <p:cNvSpPr/>
          <p:nvPr/>
        </p:nvSpPr>
        <p:spPr>
          <a:xfrm>
            <a:off x="994788" y="2570337"/>
            <a:ext cx="488789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坚持举办少数民族界、宗教界委员座谈会，反映社情民意，旗帜鲜明反对暴力恐怖活动、民族分裂活动、宗教极端活动。</a:t>
            </a:r>
          </a:p>
        </p:txBody>
      </p:sp>
      <p:grpSp>
        <p:nvGrpSpPr>
          <p:cNvPr id="36" name="组合 35">
            <a:extLst>
              <a:ext uri="{FF2B5EF4-FFF2-40B4-BE49-F238E27FC236}">
                <a16:creationId xmlns="" xmlns:a16="http://schemas.microsoft.com/office/drawing/2014/main" id="{82E5A7FA-528A-41B7-9A80-C05F2007AE2F}"/>
              </a:ext>
            </a:extLst>
          </p:cNvPr>
          <p:cNvGrpSpPr/>
          <p:nvPr/>
        </p:nvGrpSpPr>
        <p:grpSpPr>
          <a:xfrm>
            <a:off x="0" y="2561587"/>
            <a:ext cx="691215" cy="592600"/>
            <a:chOff x="4358598" y="1469722"/>
            <a:chExt cx="691215" cy="592600"/>
          </a:xfrm>
          <a:solidFill>
            <a:srgbClr val="C7000B"/>
          </a:solidFill>
        </p:grpSpPr>
        <p:sp>
          <p:nvSpPr>
            <p:cNvPr id="37" name="矩形 36">
              <a:extLst>
                <a:ext uri="{FF2B5EF4-FFF2-40B4-BE49-F238E27FC236}">
                  <a16:creationId xmlns="" xmlns:a16="http://schemas.microsoft.com/office/drawing/2014/main" id="{7D926E7F-090B-49F7-AC6F-E28861334945}"/>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38" name="文本框 37">
              <a:extLst>
                <a:ext uri="{FF2B5EF4-FFF2-40B4-BE49-F238E27FC236}">
                  <a16:creationId xmlns="" xmlns:a16="http://schemas.microsoft.com/office/drawing/2014/main" id="{29AC9DFE-920D-47BB-803D-441309C93CDD}"/>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08</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39" name="任意多边形 15">
            <a:extLst>
              <a:ext uri="{FF2B5EF4-FFF2-40B4-BE49-F238E27FC236}">
                <a16:creationId xmlns="" xmlns:a16="http://schemas.microsoft.com/office/drawing/2014/main" id="{A71C3F04-2849-491B-8DD6-4A81A2AF3EE5}"/>
              </a:ext>
            </a:extLst>
          </p:cNvPr>
          <p:cNvSpPr/>
          <p:nvPr/>
        </p:nvSpPr>
        <p:spPr>
          <a:xfrm rot="2700000">
            <a:off x="923704" y="1592841"/>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1" name="矩形 40">
            <a:extLst>
              <a:ext uri="{FF2B5EF4-FFF2-40B4-BE49-F238E27FC236}">
                <a16:creationId xmlns="" xmlns:a16="http://schemas.microsoft.com/office/drawing/2014/main" id="{8DD7E83F-82B2-492F-A37E-24FDD5A4AE1F}"/>
              </a:ext>
            </a:extLst>
          </p:cNvPr>
          <p:cNvSpPr/>
          <p:nvPr/>
        </p:nvSpPr>
        <p:spPr>
          <a:xfrm>
            <a:off x="994789" y="3490844"/>
            <a:ext cx="488789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全面准确贯彻“一国两制”、“港人治港”、“澳人治澳”、高度自治方针，深做细做港澳青少年工作，推动爱国爱港爱澳力量发展壮大。</a:t>
            </a:r>
          </a:p>
        </p:txBody>
      </p:sp>
      <p:grpSp>
        <p:nvGrpSpPr>
          <p:cNvPr id="43" name="组合 42">
            <a:extLst>
              <a:ext uri="{FF2B5EF4-FFF2-40B4-BE49-F238E27FC236}">
                <a16:creationId xmlns="" xmlns:a16="http://schemas.microsoft.com/office/drawing/2014/main" id="{914D2A61-CBF4-46A0-B0C6-CDCA2B3B19F8}"/>
              </a:ext>
            </a:extLst>
          </p:cNvPr>
          <p:cNvGrpSpPr/>
          <p:nvPr/>
        </p:nvGrpSpPr>
        <p:grpSpPr>
          <a:xfrm>
            <a:off x="1" y="3518190"/>
            <a:ext cx="691215" cy="592600"/>
            <a:chOff x="4358598" y="1469722"/>
            <a:chExt cx="691215" cy="592600"/>
          </a:xfrm>
          <a:solidFill>
            <a:srgbClr val="C7000B"/>
          </a:solidFill>
        </p:grpSpPr>
        <p:sp>
          <p:nvSpPr>
            <p:cNvPr id="44" name="矩形 43">
              <a:extLst>
                <a:ext uri="{FF2B5EF4-FFF2-40B4-BE49-F238E27FC236}">
                  <a16:creationId xmlns="" xmlns:a16="http://schemas.microsoft.com/office/drawing/2014/main" id="{B462893E-1BD4-40DF-AB00-15740E88B4F8}"/>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5" name="文本框 44">
              <a:extLst>
                <a:ext uri="{FF2B5EF4-FFF2-40B4-BE49-F238E27FC236}">
                  <a16:creationId xmlns="" xmlns:a16="http://schemas.microsoft.com/office/drawing/2014/main" id="{1A0F04A7-A7A5-4D6C-BC78-D9760BBD7DEA}"/>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09</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46" name="任意多边形 20">
            <a:extLst>
              <a:ext uri="{FF2B5EF4-FFF2-40B4-BE49-F238E27FC236}">
                <a16:creationId xmlns="" xmlns:a16="http://schemas.microsoft.com/office/drawing/2014/main" id="{3FA6C51D-B390-42E6-90E3-47EE01F08AB1}"/>
              </a:ext>
            </a:extLst>
          </p:cNvPr>
          <p:cNvSpPr/>
          <p:nvPr/>
        </p:nvSpPr>
        <p:spPr>
          <a:xfrm rot="2700000">
            <a:off x="923705" y="2549444"/>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47" name="矩形 46">
            <a:extLst>
              <a:ext uri="{FF2B5EF4-FFF2-40B4-BE49-F238E27FC236}">
                <a16:creationId xmlns="" xmlns:a16="http://schemas.microsoft.com/office/drawing/2014/main" id="{CF81878E-28B5-4392-B988-CF65FA1BF1CB}"/>
              </a:ext>
            </a:extLst>
          </p:cNvPr>
          <p:cNvSpPr/>
          <p:nvPr/>
        </p:nvSpPr>
        <p:spPr>
          <a:xfrm>
            <a:off x="994790" y="4411351"/>
            <a:ext cx="4887894" cy="738664"/>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加强与台湾民意代表机制化交流，在坚持体现一个中国原则的“九二共识”基础上推动两岸关系和平发展，坚决反对“台独”分裂行径。</a:t>
            </a:r>
          </a:p>
        </p:txBody>
      </p:sp>
      <p:grpSp>
        <p:nvGrpSpPr>
          <p:cNvPr id="48" name="组合 47">
            <a:extLst>
              <a:ext uri="{FF2B5EF4-FFF2-40B4-BE49-F238E27FC236}">
                <a16:creationId xmlns="" xmlns:a16="http://schemas.microsoft.com/office/drawing/2014/main" id="{B0C49FCF-CB8B-4FE8-92CD-900526CC498C}"/>
              </a:ext>
            </a:extLst>
          </p:cNvPr>
          <p:cNvGrpSpPr/>
          <p:nvPr/>
        </p:nvGrpSpPr>
        <p:grpSpPr>
          <a:xfrm>
            <a:off x="2" y="4474793"/>
            <a:ext cx="691215" cy="592600"/>
            <a:chOff x="4358598" y="1469722"/>
            <a:chExt cx="691215" cy="592600"/>
          </a:xfrm>
          <a:solidFill>
            <a:srgbClr val="C7000B"/>
          </a:solidFill>
        </p:grpSpPr>
        <p:sp>
          <p:nvSpPr>
            <p:cNvPr id="49" name="矩形 48">
              <a:extLst>
                <a:ext uri="{FF2B5EF4-FFF2-40B4-BE49-F238E27FC236}">
                  <a16:creationId xmlns="" xmlns:a16="http://schemas.microsoft.com/office/drawing/2014/main" id="{69F51694-9D02-4A3D-990B-4E663094DC1C}"/>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0" name="文本框 49">
              <a:extLst>
                <a:ext uri="{FF2B5EF4-FFF2-40B4-BE49-F238E27FC236}">
                  <a16:creationId xmlns="" xmlns:a16="http://schemas.microsoft.com/office/drawing/2014/main" id="{1C6E1377-88EC-4E89-A2D6-0DE86787B0DD}"/>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10</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51" name="任意多边形 25">
            <a:extLst>
              <a:ext uri="{FF2B5EF4-FFF2-40B4-BE49-F238E27FC236}">
                <a16:creationId xmlns="" xmlns:a16="http://schemas.microsoft.com/office/drawing/2014/main" id="{B9F13EAF-5658-41B2-A55E-48BCFFA7B60D}"/>
              </a:ext>
            </a:extLst>
          </p:cNvPr>
          <p:cNvSpPr/>
          <p:nvPr/>
        </p:nvSpPr>
        <p:spPr>
          <a:xfrm rot="2700000">
            <a:off x="7034617" y="1119223"/>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2" name="矩形 51">
            <a:extLst>
              <a:ext uri="{FF2B5EF4-FFF2-40B4-BE49-F238E27FC236}">
                <a16:creationId xmlns="" xmlns:a16="http://schemas.microsoft.com/office/drawing/2014/main" id="{FA2A0D4B-8753-433C-BF2E-B5B5D96E1E70}"/>
              </a:ext>
            </a:extLst>
          </p:cNvPr>
          <p:cNvSpPr/>
          <p:nvPr/>
        </p:nvSpPr>
        <p:spPr>
          <a:xfrm>
            <a:off x="7105702" y="3017226"/>
            <a:ext cx="488789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邀请侨胞列席政协大会、回国考察，组团出访慰问侨胞、广交朋友。</a:t>
            </a:r>
          </a:p>
        </p:txBody>
      </p:sp>
      <p:grpSp>
        <p:nvGrpSpPr>
          <p:cNvPr id="53" name="组合 52">
            <a:extLst>
              <a:ext uri="{FF2B5EF4-FFF2-40B4-BE49-F238E27FC236}">
                <a16:creationId xmlns="" xmlns:a16="http://schemas.microsoft.com/office/drawing/2014/main" id="{1BBF305F-05E5-44BD-B1B8-5F8DA11CFE1F}"/>
              </a:ext>
            </a:extLst>
          </p:cNvPr>
          <p:cNvGrpSpPr/>
          <p:nvPr/>
        </p:nvGrpSpPr>
        <p:grpSpPr>
          <a:xfrm>
            <a:off x="6110914" y="3044572"/>
            <a:ext cx="691215" cy="592600"/>
            <a:chOff x="4358598" y="1469722"/>
            <a:chExt cx="691215" cy="592600"/>
          </a:xfrm>
          <a:solidFill>
            <a:srgbClr val="C7000B"/>
          </a:solidFill>
        </p:grpSpPr>
        <p:sp>
          <p:nvSpPr>
            <p:cNvPr id="54" name="矩形 53">
              <a:extLst>
                <a:ext uri="{FF2B5EF4-FFF2-40B4-BE49-F238E27FC236}">
                  <a16:creationId xmlns="" xmlns:a16="http://schemas.microsoft.com/office/drawing/2014/main" id="{4E15F11D-0084-4674-AFCE-8404FFC3A490}"/>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5" name="文本框 54">
              <a:extLst>
                <a:ext uri="{FF2B5EF4-FFF2-40B4-BE49-F238E27FC236}">
                  <a16:creationId xmlns="" xmlns:a16="http://schemas.microsoft.com/office/drawing/2014/main" id="{57DAF24E-B16F-485E-979D-4370D0CDA6A3}"/>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11</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56" name="任意多边形 30">
            <a:extLst>
              <a:ext uri="{FF2B5EF4-FFF2-40B4-BE49-F238E27FC236}">
                <a16:creationId xmlns="" xmlns:a16="http://schemas.microsoft.com/office/drawing/2014/main" id="{7F179F8D-BFAD-4C64-9B2A-8E4E7E210522}"/>
              </a:ext>
            </a:extLst>
          </p:cNvPr>
          <p:cNvSpPr/>
          <p:nvPr/>
        </p:nvSpPr>
        <p:spPr>
          <a:xfrm rot="2700000">
            <a:off x="7034618" y="2075826"/>
            <a:ext cx="4440983" cy="4442338"/>
          </a:xfrm>
          <a:custGeom>
            <a:avLst/>
            <a:gdLst>
              <a:gd name="connsiteX0" fmla="*/ 0 w 4440983"/>
              <a:gd name="connsiteY0" fmla="*/ 3847026 h 4442338"/>
              <a:gd name="connsiteX1" fmla="*/ 3845671 w 4440983"/>
              <a:gd name="connsiteY1" fmla="*/ 1354 h 4442338"/>
              <a:gd name="connsiteX2" fmla="*/ 3847028 w 4440983"/>
              <a:gd name="connsiteY2" fmla="*/ 2711 h 4442338"/>
              <a:gd name="connsiteX3" fmla="*/ 3847028 w 4440983"/>
              <a:gd name="connsiteY3" fmla="*/ 0 h 4442338"/>
              <a:gd name="connsiteX4" fmla="*/ 4439628 w 4440983"/>
              <a:gd name="connsiteY4" fmla="*/ 0 h 4442338"/>
              <a:gd name="connsiteX5" fmla="*/ 4439628 w 4440983"/>
              <a:gd name="connsiteY5" fmla="*/ 595311 h 4442338"/>
              <a:gd name="connsiteX6" fmla="*/ 4440983 w 4440983"/>
              <a:gd name="connsiteY6" fmla="*/ 596666 h 4442338"/>
              <a:gd name="connsiteX7" fmla="*/ 4439628 w 4440983"/>
              <a:gd name="connsiteY7" fmla="*/ 598021 h 4442338"/>
              <a:gd name="connsiteX8" fmla="*/ 4439628 w 4440983"/>
              <a:gd name="connsiteY8" fmla="*/ 598022 h 4442338"/>
              <a:gd name="connsiteX9" fmla="*/ 4439628 w 4440983"/>
              <a:gd name="connsiteY9" fmla="*/ 598022 h 4442338"/>
              <a:gd name="connsiteX10" fmla="*/ 595311 w 4440983"/>
              <a:gd name="connsiteY10" fmla="*/ 4442338 h 4442338"/>
              <a:gd name="connsiteX11" fmla="*/ 593955 w 4440983"/>
              <a:gd name="connsiteY11" fmla="*/ 4440982 h 4442338"/>
              <a:gd name="connsiteX12" fmla="*/ 593956 w 4440983"/>
              <a:gd name="connsiteY12" fmla="*/ 3845671 h 4442338"/>
              <a:gd name="connsiteX13" fmla="*/ 1356 w 4440983"/>
              <a:gd name="connsiteY13" fmla="*/ 3845671 h 4442338"/>
              <a:gd name="connsiteX14" fmla="*/ 1356 w 4440983"/>
              <a:gd name="connsiteY14" fmla="*/ 3848382 h 4442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440983" h="4442338">
                <a:moveTo>
                  <a:pt x="0" y="3847026"/>
                </a:moveTo>
                <a:lnTo>
                  <a:pt x="3845671" y="1354"/>
                </a:lnTo>
                <a:lnTo>
                  <a:pt x="3847028" y="2711"/>
                </a:lnTo>
                <a:lnTo>
                  <a:pt x="3847028" y="0"/>
                </a:lnTo>
                <a:lnTo>
                  <a:pt x="4439628" y="0"/>
                </a:lnTo>
                <a:lnTo>
                  <a:pt x="4439628" y="595311"/>
                </a:lnTo>
                <a:lnTo>
                  <a:pt x="4440983" y="596666"/>
                </a:lnTo>
                <a:lnTo>
                  <a:pt x="4439628" y="598021"/>
                </a:lnTo>
                <a:lnTo>
                  <a:pt x="4439628" y="598022"/>
                </a:lnTo>
                <a:lnTo>
                  <a:pt x="4439628" y="598022"/>
                </a:lnTo>
                <a:lnTo>
                  <a:pt x="595311" y="4442338"/>
                </a:lnTo>
                <a:lnTo>
                  <a:pt x="593955" y="4440982"/>
                </a:lnTo>
                <a:lnTo>
                  <a:pt x="593956" y="3845671"/>
                </a:lnTo>
                <a:lnTo>
                  <a:pt x="1356" y="3845671"/>
                </a:lnTo>
                <a:lnTo>
                  <a:pt x="1356" y="3848382"/>
                </a:lnTo>
                <a:close/>
              </a:path>
            </a:pathLst>
          </a:cu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57" name="矩形 56">
            <a:extLst>
              <a:ext uri="{FF2B5EF4-FFF2-40B4-BE49-F238E27FC236}">
                <a16:creationId xmlns="" xmlns:a16="http://schemas.microsoft.com/office/drawing/2014/main" id="{E7C23A11-06FB-4CD6-BDD6-9A11ED3193C1}"/>
              </a:ext>
            </a:extLst>
          </p:cNvPr>
          <p:cNvSpPr/>
          <p:nvPr/>
        </p:nvSpPr>
        <p:spPr>
          <a:xfrm>
            <a:off x="7105703" y="3973829"/>
            <a:ext cx="4887894" cy="523220"/>
          </a:xfrm>
          <a:prstGeom prst="rect">
            <a:avLst/>
          </a:prstGeom>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举办纪念孙中山先生诞辰</a:t>
            </a:r>
            <a:r>
              <a:rPr kumimoji="0" lang="en-US" altLang="zh-CN" sz="1400" b="0" i="0" u="none" strike="noStrike" kern="1200" cap="none" spc="0" normalizeH="0" baseline="0" noProof="0" dirty="0">
                <a:ln>
                  <a:noFill/>
                </a:ln>
                <a:solidFill>
                  <a:prstClr val="white"/>
                </a:solidFill>
                <a:effectLst/>
                <a:uLnTx/>
                <a:uFillTx/>
                <a:latin typeface="微软雅黑"/>
                <a:ea typeface="微软雅黑"/>
                <a:cs typeface="+mn-ea"/>
                <a:sym typeface="+mn-lt"/>
              </a:rPr>
              <a:t>150</a:t>
            </a:r>
            <a:r>
              <a:rPr kumimoji="0" lang="zh-CN" altLang="en-US" sz="1400" b="0" i="0" u="none" strike="noStrike" kern="1200" cap="none" spc="0" normalizeH="0" baseline="0" noProof="0" dirty="0">
                <a:ln>
                  <a:noFill/>
                </a:ln>
                <a:solidFill>
                  <a:prstClr val="white"/>
                </a:solidFill>
                <a:effectLst/>
                <a:uLnTx/>
                <a:uFillTx/>
                <a:latin typeface="微软雅黑"/>
                <a:ea typeface="微软雅黑"/>
                <a:cs typeface="+mn-ea"/>
                <a:sym typeface="+mn-lt"/>
              </a:rPr>
              <a:t>周年大会及系列活动，激励中华儿女共同致力实现中华民族伟大复兴的中国梦。</a:t>
            </a:r>
          </a:p>
        </p:txBody>
      </p:sp>
      <p:grpSp>
        <p:nvGrpSpPr>
          <p:cNvPr id="58" name="组合 57">
            <a:extLst>
              <a:ext uri="{FF2B5EF4-FFF2-40B4-BE49-F238E27FC236}">
                <a16:creationId xmlns="" xmlns:a16="http://schemas.microsoft.com/office/drawing/2014/main" id="{D825C970-1EA1-4DEB-B49C-FF6F8B591B29}"/>
              </a:ext>
            </a:extLst>
          </p:cNvPr>
          <p:cNvGrpSpPr/>
          <p:nvPr/>
        </p:nvGrpSpPr>
        <p:grpSpPr>
          <a:xfrm>
            <a:off x="6110915" y="4001175"/>
            <a:ext cx="691215" cy="592600"/>
            <a:chOff x="4358598" y="1469722"/>
            <a:chExt cx="691215" cy="592600"/>
          </a:xfrm>
          <a:solidFill>
            <a:srgbClr val="C7000B"/>
          </a:solidFill>
        </p:grpSpPr>
        <p:sp>
          <p:nvSpPr>
            <p:cNvPr id="59" name="矩形 58">
              <a:extLst>
                <a:ext uri="{FF2B5EF4-FFF2-40B4-BE49-F238E27FC236}">
                  <a16:creationId xmlns="" xmlns:a16="http://schemas.microsoft.com/office/drawing/2014/main" id="{057B8CA0-992D-4C5A-A124-BA1AB24AD97B}"/>
                </a:ext>
              </a:extLst>
            </p:cNvPr>
            <p:cNvSpPr/>
            <p:nvPr/>
          </p:nvSpPr>
          <p:spPr>
            <a:xfrm rot="2700000">
              <a:off x="4407905" y="1467011"/>
              <a:ext cx="592600" cy="598022"/>
            </a:xfrm>
            <a:prstGeom prst="rect">
              <a:avLst/>
            </a:prstGeom>
            <a:gr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60" name="文本框 59">
              <a:extLst>
                <a:ext uri="{FF2B5EF4-FFF2-40B4-BE49-F238E27FC236}">
                  <a16:creationId xmlns="" xmlns:a16="http://schemas.microsoft.com/office/drawing/2014/main" id="{D70A17BC-EABD-48E0-8853-8B15EEC9B934}"/>
                </a:ext>
              </a:extLst>
            </p:cNvPr>
            <p:cNvSpPr txBox="1"/>
            <p:nvPr/>
          </p:nvSpPr>
          <p:spPr>
            <a:xfrm>
              <a:off x="4358598" y="1473635"/>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12</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
        <p:nvSpPr>
          <p:cNvPr id="62" name="TextBox 14">
            <a:extLst>
              <a:ext uri="{FF2B5EF4-FFF2-40B4-BE49-F238E27FC236}">
                <a16:creationId xmlns="" xmlns:a16="http://schemas.microsoft.com/office/drawing/2014/main" id="{7A218545-BE07-4B80-9F34-3A30FE8197D5}"/>
              </a:ext>
            </a:extLst>
          </p:cNvPr>
          <p:cNvSpPr txBox="1"/>
          <p:nvPr/>
        </p:nvSpPr>
        <p:spPr>
          <a:xfrm>
            <a:off x="32340" y="1344958"/>
            <a:ext cx="11961256" cy="6667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733"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★充分发挥统一战线组织作用，做好凝心聚力工作★</a:t>
            </a:r>
          </a:p>
        </p:txBody>
      </p:sp>
    </p:spTree>
    <p:extLst>
      <p:ext uri="{BB962C8B-B14F-4D97-AF65-F5344CB8AC3E}">
        <p14:creationId xmlns:p14="http://schemas.microsoft.com/office/powerpoint/2010/main" val="89053535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62"/>
                                        </p:tgtEl>
                                        <p:attrNameLst>
                                          <p:attrName>style.visibility</p:attrName>
                                        </p:attrNameLst>
                                      </p:cBhvr>
                                      <p:to>
                                        <p:strVal val="visible"/>
                                      </p:to>
                                    </p:set>
                                    <p:animEffect transition="in" filter="barn(inVertical)">
                                      <p:cBhvr>
                                        <p:cTn id="7" dur="1000"/>
                                        <p:tgtEl>
                                          <p:spTgt spid="62"/>
                                        </p:tgtEl>
                                      </p:cBhvr>
                                    </p:animEffect>
                                  </p:childTnLst>
                                </p:cTn>
                              </p:par>
                            </p:childTnLst>
                          </p:cTn>
                        </p:par>
                        <p:par>
                          <p:cTn id="8" fill="hold">
                            <p:stCondLst>
                              <p:cond delay="1000"/>
                            </p:stCondLst>
                            <p:childTnLst>
                              <p:par>
                                <p:cTn id="9" presetID="16" presetClass="entr" presetSubtype="21" fill="hold" grpId="0" nodeType="afterEffect">
                                  <p:stCondLst>
                                    <p:cond delay="0"/>
                                  </p:stCondLst>
                                  <p:childTnLst>
                                    <p:set>
                                      <p:cBhvr>
                                        <p:cTn id="10" dur="1" fill="hold">
                                          <p:stCondLst>
                                            <p:cond delay="0"/>
                                          </p:stCondLst>
                                        </p:cTn>
                                        <p:tgtEl>
                                          <p:spTgt spid="30"/>
                                        </p:tgtEl>
                                        <p:attrNameLst>
                                          <p:attrName>style.visibility</p:attrName>
                                        </p:attrNameLst>
                                      </p:cBhvr>
                                      <p:to>
                                        <p:strVal val="visible"/>
                                      </p:to>
                                    </p:set>
                                    <p:animEffect transition="in" filter="barn(inVertical)">
                                      <p:cBhvr>
                                        <p:cTn id="11" dur="500"/>
                                        <p:tgtEl>
                                          <p:spTgt spid="30"/>
                                        </p:tgtEl>
                                      </p:cBhvr>
                                    </p:animEffect>
                                  </p:childTnLst>
                                </p:cTn>
                              </p:par>
                              <p:par>
                                <p:cTn id="12" presetID="2" presetClass="entr" presetSubtype="4" fill="hold" grpId="0" nodeType="withEffect">
                                  <p:stCondLst>
                                    <p:cond delay="0"/>
                                  </p:stCondLst>
                                  <p:childTnLst>
                                    <p:set>
                                      <p:cBhvr>
                                        <p:cTn id="13" dur="1" fill="hold">
                                          <p:stCondLst>
                                            <p:cond delay="0"/>
                                          </p:stCondLst>
                                        </p:cTn>
                                        <p:tgtEl>
                                          <p:spTgt spid="31"/>
                                        </p:tgtEl>
                                        <p:attrNameLst>
                                          <p:attrName>style.visibility</p:attrName>
                                        </p:attrNameLst>
                                      </p:cBhvr>
                                      <p:to>
                                        <p:strVal val="visible"/>
                                      </p:to>
                                    </p:set>
                                    <p:anim calcmode="lin" valueType="num">
                                      <p:cBhvr additive="base">
                                        <p:cTn id="14" dur="500" fill="hold"/>
                                        <p:tgtEl>
                                          <p:spTgt spid="31"/>
                                        </p:tgtEl>
                                        <p:attrNameLst>
                                          <p:attrName>ppt_x</p:attrName>
                                        </p:attrNameLst>
                                      </p:cBhvr>
                                      <p:tavLst>
                                        <p:tav tm="0">
                                          <p:val>
                                            <p:strVal val="#ppt_x"/>
                                          </p:val>
                                        </p:tav>
                                        <p:tav tm="100000">
                                          <p:val>
                                            <p:strVal val="#ppt_x"/>
                                          </p:val>
                                        </p:tav>
                                      </p:tavLst>
                                    </p:anim>
                                    <p:anim calcmode="lin" valueType="num">
                                      <p:cBhvr additive="base">
                                        <p:cTn id="15" dur="500" fill="hold"/>
                                        <p:tgtEl>
                                          <p:spTgt spid="31"/>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36"/>
                                        </p:tgtEl>
                                        <p:attrNameLst>
                                          <p:attrName>style.visibility</p:attrName>
                                        </p:attrNameLst>
                                      </p:cBhvr>
                                      <p:to>
                                        <p:strVal val="visible"/>
                                      </p:to>
                                    </p:set>
                                    <p:anim calcmode="lin" valueType="num">
                                      <p:cBhvr additive="base">
                                        <p:cTn id="18" dur="500" fill="hold"/>
                                        <p:tgtEl>
                                          <p:spTgt spid="36"/>
                                        </p:tgtEl>
                                        <p:attrNameLst>
                                          <p:attrName>ppt_x</p:attrName>
                                        </p:attrNameLst>
                                      </p:cBhvr>
                                      <p:tavLst>
                                        <p:tav tm="0">
                                          <p:val>
                                            <p:strVal val="#ppt_x"/>
                                          </p:val>
                                        </p:tav>
                                        <p:tav tm="100000">
                                          <p:val>
                                            <p:strVal val="#ppt_x"/>
                                          </p:val>
                                        </p:tav>
                                      </p:tavLst>
                                    </p:anim>
                                    <p:anim calcmode="lin" valueType="num">
                                      <p:cBhvr additive="base">
                                        <p:cTn id="19" dur="500" fill="hold"/>
                                        <p:tgtEl>
                                          <p:spTgt spid="36"/>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16" presetClass="entr" presetSubtype="21"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Effect transition="in" filter="barn(inVertical)">
                                      <p:cBhvr>
                                        <p:cTn id="23" dur="500"/>
                                        <p:tgtEl>
                                          <p:spTgt spid="39"/>
                                        </p:tgtEl>
                                      </p:cBhvr>
                                    </p:animEffect>
                                  </p:childTnLst>
                                </p:cTn>
                              </p:par>
                              <p:par>
                                <p:cTn id="24" presetID="2" presetClass="entr" presetSubtype="4" fill="hold" grpId="0" nodeType="withEffect">
                                  <p:stCondLst>
                                    <p:cond delay="0"/>
                                  </p:stCondLst>
                                  <p:childTnLst>
                                    <p:set>
                                      <p:cBhvr>
                                        <p:cTn id="25" dur="1" fill="hold">
                                          <p:stCondLst>
                                            <p:cond delay="0"/>
                                          </p:stCondLst>
                                        </p:cTn>
                                        <p:tgtEl>
                                          <p:spTgt spid="41"/>
                                        </p:tgtEl>
                                        <p:attrNameLst>
                                          <p:attrName>style.visibility</p:attrName>
                                        </p:attrNameLst>
                                      </p:cBhvr>
                                      <p:to>
                                        <p:strVal val="visible"/>
                                      </p:to>
                                    </p:set>
                                    <p:anim calcmode="lin" valueType="num">
                                      <p:cBhvr additive="base">
                                        <p:cTn id="26" dur="500" fill="hold"/>
                                        <p:tgtEl>
                                          <p:spTgt spid="41"/>
                                        </p:tgtEl>
                                        <p:attrNameLst>
                                          <p:attrName>ppt_x</p:attrName>
                                        </p:attrNameLst>
                                      </p:cBhvr>
                                      <p:tavLst>
                                        <p:tav tm="0">
                                          <p:val>
                                            <p:strVal val="#ppt_x"/>
                                          </p:val>
                                        </p:tav>
                                        <p:tav tm="100000">
                                          <p:val>
                                            <p:strVal val="#ppt_x"/>
                                          </p:val>
                                        </p:tav>
                                      </p:tavLst>
                                    </p:anim>
                                    <p:anim calcmode="lin" valueType="num">
                                      <p:cBhvr additive="base">
                                        <p:cTn id="27" dur="500" fill="hold"/>
                                        <p:tgtEl>
                                          <p:spTgt spid="41"/>
                                        </p:tgtEl>
                                        <p:attrNameLst>
                                          <p:attrName>ppt_y</p:attrName>
                                        </p:attrNameLst>
                                      </p:cBhvr>
                                      <p:tavLst>
                                        <p:tav tm="0">
                                          <p:val>
                                            <p:strVal val="1+#ppt_h/2"/>
                                          </p:val>
                                        </p:tav>
                                        <p:tav tm="100000">
                                          <p:val>
                                            <p:strVal val="#ppt_y"/>
                                          </p:val>
                                        </p:tav>
                                      </p:tavLst>
                                    </p:anim>
                                  </p:childTnLst>
                                </p:cTn>
                              </p:par>
                              <p:par>
                                <p:cTn id="28" presetID="2" presetClass="entr" presetSubtype="4" fill="hold" nodeType="withEffect">
                                  <p:stCondLst>
                                    <p:cond delay="0"/>
                                  </p:stCondLst>
                                  <p:childTnLst>
                                    <p:set>
                                      <p:cBhvr>
                                        <p:cTn id="29" dur="1" fill="hold">
                                          <p:stCondLst>
                                            <p:cond delay="0"/>
                                          </p:stCondLst>
                                        </p:cTn>
                                        <p:tgtEl>
                                          <p:spTgt spid="43"/>
                                        </p:tgtEl>
                                        <p:attrNameLst>
                                          <p:attrName>style.visibility</p:attrName>
                                        </p:attrNameLst>
                                      </p:cBhvr>
                                      <p:to>
                                        <p:strVal val="visible"/>
                                      </p:to>
                                    </p:set>
                                    <p:anim calcmode="lin" valueType="num">
                                      <p:cBhvr additive="base">
                                        <p:cTn id="30" dur="500" fill="hold"/>
                                        <p:tgtEl>
                                          <p:spTgt spid="43"/>
                                        </p:tgtEl>
                                        <p:attrNameLst>
                                          <p:attrName>ppt_x</p:attrName>
                                        </p:attrNameLst>
                                      </p:cBhvr>
                                      <p:tavLst>
                                        <p:tav tm="0">
                                          <p:val>
                                            <p:strVal val="#ppt_x"/>
                                          </p:val>
                                        </p:tav>
                                        <p:tav tm="100000">
                                          <p:val>
                                            <p:strVal val="#ppt_x"/>
                                          </p:val>
                                        </p:tav>
                                      </p:tavLst>
                                    </p:anim>
                                    <p:anim calcmode="lin" valueType="num">
                                      <p:cBhvr additive="base">
                                        <p:cTn id="31" dur="500" fill="hold"/>
                                        <p:tgtEl>
                                          <p:spTgt spid="43"/>
                                        </p:tgtEl>
                                        <p:attrNameLst>
                                          <p:attrName>ppt_y</p:attrName>
                                        </p:attrNameLst>
                                      </p:cBhvr>
                                      <p:tavLst>
                                        <p:tav tm="0">
                                          <p:val>
                                            <p:strVal val="1+#ppt_h/2"/>
                                          </p:val>
                                        </p:tav>
                                        <p:tav tm="100000">
                                          <p:val>
                                            <p:strVal val="#ppt_y"/>
                                          </p:val>
                                        </p:tav>
                                      </p:tavLst>
                                    </p:anim>
                                  </p:childTnLst>
                                </p:cTn>
                              </p:par>
                            </p:childTnLst>
                          </p:cTn>
                        </p:par>
                        <p:par>
                          <p:cTn id="32" fill="hold">
                            <p:stCondLst>
                              <p:cond delay="2000"/>
                            </p:stCondLst>
                            <p:childTnLst>
                              <p:par>
                                <p:cTn id="33" presetID="16" presetClass="entr" presetSubtype="21" fill="hold" grpId="0" nodeType="afterEffect">
                                  <p:stCondLst>
                                    <p:cond delay="0"/>
                                  </p:stCondLst>
                                  <p:childTnLst>
                                    <p:set>
                                      <p:cBhvr>
                                        <p:cTn id="34" dur="1" fill="hold">
                                          <p:stCondLst>
                                            <p:cond delay="0"/>
                                          </p:stCondLst>
                                        </p:cTn>
                                        <p:tgtEl>
                                          <p:spTgt spid="46"/>
                                        </p:tgtEl>
                                        <p:attrNameLst>
                                          <p:attrName>style.visibility</p:attrName>
                                        </p:attrNameLst>
                                      </p:cBhvr>
                                      <p:to>
                                        <p:strVal val="visible"/>
                                      </p:to>
                                    </p:set>
                                    <p:animEffect transition="in" filter="barn(inVertical)">
                                      <p:cBhvr>
                                        <p:cTn id="35" dur="500"/>
                                        <p:tgtEl>
                                          <p:spTgt spid="46"/>
                                        </p:tgtEl>
                                      </p:cBhvr>
                                    </p:animEffect>
                                  </p:childTnLst>
                                </p:cTn>
                              </p:par>
                              <p:par>
                                <p:cTn id="36" presetID="2" presetClass="entr" presetSubtype="4" fill="hold" grpId="0" nodeType="withEffect">
                                  <p:stCondLst>
                                    <p:cond delay="0"/>
                                  </p:stCondLst>
                                  <p:childTnLst>
                                    <p:set>
                                      <p:cBhvr>
                                        <p:cTn id="37" dur="1" fill="hold">
                                          <p:stCondLst>
                                            <p:cond delay="0"/>
                                          </p:stCondLst>
                                        </p:cTn>
                                        <p:tgtEl>
                                          <p:spTgt spid="47"/>
                                        </p:tgtEl>
                                        <p:attrNameLst>
                                          <p:attrName>style.visibility</p:attrName>
                                        </p:attrNameLst>
                                      </p:cBhvr>
                                      <p:to>
                                        <p:strVal val="visible"/>
                                      </p:to>
                                    </p:set>
                                    <p:anim calcmode="lin" valueType="num">
                                      <p:cBhvr additive="base">
                                        <p:cTn id="38" dur="500" fill="hold"/>
                                        <p:tgtEl>
                                          <p:spTgt spid="47"/>
                                        </p:tgtEl>
                                        <p:attrNameLst>
                                          <p:attrName>ppt_x</p:attrName>
                                        </p:attrNameLst>
                                      </p:cBhvr>
                                      <p:tavLst>
                                        <p:tav tm="0">
                                          <p:val>
                                            <p:strVal val="#ppt_x"/>
                                          </p:val>
                                        </p:tav>
                                        <p:tav tm="100000">
                                          <p:val>
                                            <p:strVal val="#ppt_x"/>
                                          </p:val>
                                        </p:tav>
                                      </p:tavLst>
                                    </p:anim>
                                    <p:anim calcmode="lin" valueType="num">
                                      <p:cBhvr additive="base">
                                        <p:cTn id="39" dur="500" fill="hold"/>
                                        <p:tgtEl>
                                          <p:spTgt spid="47"/>
                                        </p:tgtEl>
                                        <p:attrNameLst>
                                          <p:attrName>ppt_y</p:attrName>
                                        </p:attrNameLst>
                                      </p:cBhvr>
                                      <p:tavLst>
                                        <p:tav tm="0">
                                          <p:val>
                                            <p:strVal val="1+#ppt_h/2"/>
                                          </p:val>
                                        </p:tav>
                                        <p:tav tm="100000">
                                          <p:val>
                                            <p:strVal val="#ppt_y"/>
                                          </p:val>
                                        </p:tav>
                                      </p:tavLst>
                                    </p:anim>
                                  </p:childTnLst>
                                </p:cTn>
                              </p:par>
                              <p:par>
                                <p:cTn id="40" presetID="2" presetClass="entr" presetSubtype="4" fill="hold" nodeType="withEffect">
                                  <p:stCondLst>
                                    <p:cond delay="0"/>
                                  </p:stCondLst>
                                  <p:childTnLst>
                                    <p:set>
                                      <p:cBhvr>
                                        <p:cTn id="41" dur="1" fill="hold">
                                          <p:stCondLst>
                                            <p:cond delay="0"/>
                                          </p:stCondLst>
                                        </p:cTn>
                                        <p:tgtEl>
                                          <p:spTgt spid="48"/>
                                        </p:tgtEl>
                                        <p:attrNameLst>
                                          <p:attrName>style.visibility</p:attrName>
                                        </p:attrNameLst>
                                      </p:cBhvr>
                                      <p:to>
                                        <p:strVal val="visible"/>
                                      </p:to>
                                    </p:set>
                                    <p:anim calcmode="lin" valueType="num">
                                      <p:cBhvr additive="base">
                                        <p:cTn id="42" dur="500" fill="hold"/>
                                        <p:tgtEl>
                                          <p:spTgt spid="48"/>
                                        </p:tgtEl>
                                        <p:attrNameLst>
                                          <p:attrName>ppt_x</p:attrName>
                                        </p:attrNameLst>
                                      </p:cBhvr>
                                      <p:tavLst>
                                        <p:tav tm="0">
                                          <p:val>
                                            <p:strVal val="#ppt_x"/>
                                          </p:val>
                                        </p:tav>
                                        <p:tav tm="100000">
                                          <p:val>
                                            <p:strVal val="#ppt_x"/>
                                          </p:val>
                                        </p:tav>
                                      </p:tavLst>
                                    </p:anim>
                                    <p:anim calcmode="lin" valueType="num">
                                      <p:cBhvr additive="base">
                                        <p:cTn id="43" dur="500" fill="hold"/>
                                        <p:tgtEl>
                                          <p:spTgt spid="48"/>
                                        </p:tgtEl>
                                        <p:attrNameLst>
                                          <p:attrName>ppt_y</p:attrName>
                                        </p:attrNameLst>
                                      </p:cBhvr>
                                      <p:tavLst>
                                        <p:tav tm="0">
                                          <p:val>
                                            <p:strVal val="1+#ppt_h/2"/>
                                          </p:val>
                                        </p:tav>
                                        <p:tav tm="100000">
                                          <p:val>
                                            <p:strVal val="#ppt_y"/>
                                          </p:val>
                                        </p:tav>
                                      </p:tavLst>
                                    </p:anim>
                                  </p:childTnLst>
                                </p:cTn>
                              </p:par>
                            </p:childTnLst>
                          </p:cTn>
                        </p:par>
                        <p:par>
                          <p:cTn id="44" fill="hold">
                            <p:stCondLst>
                              <p:cond delay="2500"/>
                            </p:stCondLst>
                            <p:childTnLst>
                              <p:par>
                                <p:cTn id="45" presetID="16" presetClass="entr" presetSubtype="21" fill="hold" grpId="0" nodeType="afterEffect">
                                  <p:stCondLst>
                                    <p:cond delay="0"/>
                                  </p:stCondLst>
                                  <p:childTnLst>
                                    <p:set>
                                      <p:cBhvr>
                                        <p:cTn id="46" dur="1" fill="hold">
                                          <p:stCondLst>
                                            <p:cond delay="0"/>
                                          </p:stCondLst>
                                        </p:cTn>
                                        <p:tgtEl>
                                          <p:spTgt spid="51"/>
                                        </p:tgtEl>
                                        <p:attrNameLst>
                                          <p:attrName>style.visibility</p:attrName>
                                        </p:attrNameLst>
                                      </p:cBhvr>
                                      <p:to>
                                        <p:strVal val="visible"/>
                                      </p:to>
                                    </p:set>
                                    <p:animEffect transition="in" filter="barn(inVertical)">
                                      <p:cBhvr>
                                        <p:cTn id="47" dur="500"/>
                                        <p:tgtEl>
                                          <p:spTgt spid="51"/>
                                        </p:tgtEl>
                                      </p:cBhvr>
                                    </p:animEffect>
                                  </p:childTnLst>
                                </p:cTn>
                              </p:par>
                              <p:par>
                                <p:cTn id="48" presetID="2" presetClass="entr" presetSubtype="4" fill="hold" grpId="0" nodeType="withEffect">
                                  <p:stCondLst>
                                    <p:cond delay="0"/>
                                  </p:stCondLst>
                                  <p:childTnLst>
                                    <p:set>
                                      <p:cBhvr>
                                        <p:cTn id="49" dur="1" fill="hold">
                                          <p:stCondLst>
                                            <p:cond delay="0"/>
                                          </p:stCondLst>
                                        </p:cTn>
                                        <p:tgtEl>
                                          <p:spTgt spid="52"/>
                                        </p:tgtEl>
                                        <p:attrNameLst>
                                          <p:attrName>style.visibility</p:attrName>
                                        </p:attrNameLst>
                                      </p:cBhvr>
                                      <p:to>
                                        <p:strVal val="visible"/>
                                      </p:to>
                                    </p:set>
                                    <p:anim calcmode="lin" valueType="num">
                                      <p:cBhvr additive="base">
                                        <p:cTn id="50" dur="500" fill="hold"/>
                                        <p:tgtEl>
                                          <p:spTgt spid="52"/>
                                        </p:tgtEl>
                                        <p:attrNameLst>
                                          <p:attrName>ppt_x</p:attrName>
                                        </p:attrNameLst>
                                      </p:cBhvr>
                                      <p:tavLst>
                                        <p:tav tm="0">
                                          <p:val>
                                            <p:strVal val="#ppt_x"/>
                                          </p:val>
                                        </p:tav>
                                        <p:tav tm="100000">
                                          <p:val>
                                            <p:strVal val="#ppt_x"/>
                                          </p:val>
                                        </p:tav>
                                      </p:tavLst>
                                    </p:anim>
                                    <p:anim calcmode="lin" valueType="num">
                                      <p:cBhvr additive="base">
                                        <p:cTn id="51" dur="500" fill="hold"/>
                                        <p:tgtEl>
                                          <p:spTgt spid="52"/>
                                        </p:tgtEl>
                                        <p:attrNameLst>
                                          <p:attrName>ppt_y</p:attrName>
                                        </p:attrNameLst>
                                      </p:cBhvr>
                                      <p:tavLst>
                                        <p:tav tm="0">
                                          <p:val>
                                            <p:strVal val="1+#ppt_h/2"/>
                                          </p:val>
                                        </p:tav>
                                        <p:tav tm="100000">
                                          <p:val>
                                            <p:strVal val="#ppt_y"/>
                                          </p:val>
                                        </p:tav>
                                      </p:tavLst>
                                    </p:anim>
                                  </p:childTnLst>
                                </p:cTn>
                              </p:par>
                              <p:par>
                                <p:cTn id="52" presetID="2" presetClass="entr" presetSubtype="4" fill="hold" nodeType="withEffect">
                                  <p:stCondLst>
                                    <p:cond delay="0"/>
                                  </p:stCondLst>
                                  <p:childTnLst>
                                    <p:set>
                                      <p:cBhvr>
                                        <p:cTn id="53" dur="1" fill="hold">
                                          <p:stCondLst>
                                            <p:cond delay="0"/>
                                          </p:stCondLst>
                                        </p:cTn>
                                        <p:tgtEl>
                                          <p:spTgt spid="53"/>
                                        </p:tgtEl>
                                        <p:attrNameLst>
                                          <p:attrName>style.visibility</p:attrName>
                                        </p:attrNameLst>
                                      </p:cBhvr>
                                      <p:to>
                                        <p:strVal val="visible"/>
                                      </p:to>
                                    </p:set>
                                    <p:anim calcmode="lin" valueType="num">
                                      <p:cBhvr additive="base">
                                        <p:cTn id="54" dur="500" fill="hold"/>
                                        <p:tgtEl>
                                          <p:spTgt spid="53"/>
                                        </p:tgtEl>
                                        <p:attrNameLst>
                                          <p:attrName>ppt_x</p:attrName>
                                        </p:attrNameLst>
                                      </p:cBhvr>
                                      <p:tavLst>
                                        <p:tav tm="0">
                                          <p:val>
                                            <p:strVal val="#ppt_x"/>
                                          </p:val>
                                        </p:tav>
                                        <p:tav tm="100000">
                                          <p:val>
                                            <p:strVal val="#ppt_x"/>
                                          </p:val>
                                        </p:tav>
                                      </p:tavLst>
                                    </p:anim>
                                    <p:anim calcmode="lin" valueType="num">
                                      <p:cBhvr additive="base">
                                        <p:cTn id="55" dur="500" fill="hold"/>
                                        <p:tgtEl>
                                          <p:spTgt spid="53"/>
                                        </p:tgtEl>
                                        <p:attrNameLst>
                                          <p:attrName>ppt_y</p:attrName>
                                        </p:attrNameLst>
                                      </p:cBhvr>
                                      <p:tavLst>
                                        <p:tav tm="0">
                                          <p:val>
                                            <p:strVal val="1+#ppt_h/2"/>
                                          </p:val>
                                        </p:tav>
                                        <p:tav tm="100000">
                                          <p:val>
                                            <p:strVal val="#ppt_y"/>
                                          </p:val>
                                        </p:tav>
                                      </p:tavLst>
                                    </p:anim>
                                  </p:childTnLst>
                                </p:cTn>
                              </p:par>
                            </p:childTnLst>
                          </p:cTn>
                        </p:par>
                        <p:par>
                          <p:cTn id="56" fill="hold">
                            <p:stCondLst>
                              <p:cond delay="3000"/>
                            </p:stCondLst>
                            <p:childTnLst>
                              <p:par>
                                <p:cTn id="57" presetID="16" presetClass="entr" presetSubtype="21" fill="hold" grpId="0" nodeType="afterEffect">
                                  <p:stCondLst>
                                    <p:cond delay="0"/>
                                  </p:stCondLst>
                                  <p:childTnLst>
                                    <p:set>
                                      <p:cBhvr>
                                        <p:cTn id="58" dur="1" fill="hold">
                                          <p:stCondLst>
                                            <p:cond delay="0"/>
                                          </p:stCondLst>
                                        </p:cTn>
                                        <p:tgtEl>
                                          <p:spTgt spid="56"/>
                                        </p:tgtEl>
                                        <p:attrNameLst>
                                          <p:attrName>style.visibility</p:attrName>
                                        </p:attrNameLst>
                                      </p:cBhvr>
                                      <p:to>
                                        <p:strVal val="visible"/>
                                      </p:to>
                                    </p:set>
                                    <p:animEffect transition="in" filter="barn(inVertical)">
                                      <p:cBhvr>
                                        <p:cTn id="59" dur="500"/>
                                        <p:tgtEl>
                                          <p:spTgt spid="56"/>
                                        </p:tgtEl>
                                      </p:cBhvr>
                                    </p:animEffect>
                                  </p:childTnLst>
                                </p:cTn>
                              </p:par>
                              <p:par>
                                <p:cTn id="60" presetID="2" presetClass="entr" presetSubtype="4" fill="hold" grpId="0" nodeType="withEffect">
                                  <p:stCondLst>
                                    <p:cond delay="0"/>
                                  </p:stCondLst>
                                  <p:childTnLst>
                                    <p:set>
                                      <p:cBhvr>
                                        <p:cTn id="61" dur="1" fill="hold">
                                          <p:stCondLst>
                                            <p:cond delay="0"/>
                                          </p:stCondLst>
                                        </p:cTn>
                                        <p:tgtEl>
                                          <p:spTgt spid="57"/>
                                        </p:tgtEl>
                                        <p:attrNameLst>
                                          <p:attrName>style.visibility</p:attrName>
                                        </p:attrNameLst>
                                      </p:cBhvr>
                                      <p:to>
                                        <p:strVal val="visible"/>
                                      </p:to>
                                    </p:set>
                                    <p:anim calcmode="lin" valueType="num">
                                      <p:cBhvr additive="base">
                                        <p:cTn id="62" dur="500" fill="hold"/>
                                        <p:tgtEl>
                                          <p:spTgt spid="57"/>
                                        </p:tgtEl>
                                        <p:attrNameLst>
                                          <p:attrName>ppt_x</p:attrName>
                                        </p:attrNameLst>
                                      </p:cBhvr>
                                      <p:tavLst>
                                        <p:tav tm="0">
                                          <p:val>
                                            <p:strVal val="#ppt_x"/>
                                          </p:val>
                                        </p:tav>
                                        <p:tav tm="100000">
                                          <p:val>
                                            <p:strVal val="#ppt_x"/>
                                          </p:val>
                                        </p:tav>
                                      </p:tavLst>
                                    </p:anim>
                                    <p:anim calcmode="lin" valueType="num">
                                      <p:cBhvr additive="base">
                                        <p:cTn id="63" dur="500" fill="hold"/>
                                        <p:tgtEl>
                                          <p:spTgt spid="57"/>
                                        </p:tgtEl>
                                        <p:attrNameLst>
                                          <p:attrName>ppt_y</p:attrName>
                                        </p:attrNameLst>
                                      </p:cBhvr>
                                      <p:tavLst>
                                        <p:tav tm="0">
                                          <p:val>
                                            <p:strVal val="1+#ppt_h/2"/>
                                          </p:val>
                                        </p:tav>
                                        <p:tav tm="100000">
                                          <p:val>
                                            <p:strVal val="#ppt_y"/>
                                          </p:val>
                                        </p:tav>
                                      </p:tavLst>
                                    </p:anim>
                                  </p:childTnLst>
                                </p:cTn>
                              </p:par>
                              <p:par>
                                <p:cTn id="64" presetID="2" presetClass="entr" presetSubtype="4" fill="hold" nodeType="withEffect">
                                  <p:stCondLst>
                                    <p:cond delay="0"/>
                                  </p:stCondLst>
                                  <p:childTnLst>
                                    <p:set>
                                      <p:cBhvr>
                                        <p:cTn id="65" dur="1" fill="hold">
                                          <p:stCondLst>
                                            <p:cond delay="0"/>
                                          </p:stCondLst>
                                        </p:cTn>
                                        <p:tgtEl>
                                          <p:spTgt spid="58"/>
                                        </p:tgtEl>
                                        <p:attrNameLst>
                                          <p:attrName>style.visibility</p:attrName>
                                        </p:attrNameLst>
                                      </p:cBhvr>
                                      <p:to>
                                        <p:strVal val="visible"/>
                                      </p:to>
                                    </p:set>
                                    <p:anim calcmode="lin" valueType="num">
                                      <p:cBhvr additive="base">
                                        <p:cTn id="66" dur="500" fill="hold"/>
                                        <p:tgtEl>
                                          <p:spTgt spid="58"/>
                                        </p:tgtEl>
                                        <p:attrNameLst>
                                          <p:attrName>ppt_x</p:attrName>
                                        </p:attrNameLst>
                                      </p:cBhvr>
                                      <p:tavLst>
                                        <p:tav tm="0">
                                          <p:val>
                                            <p:strVal val="#ppt_x"/>
                                          </p:val>
                                        </p:tav>
                                        <p:tav tm="100000">
                                          <p:val>
                                            <p:strVal val="#ppt_x"/>
                                          </p:val>
                                        </p:tav>
                                      </p:tavLst>
                                    </p:anim>
                                    <p:anim calcmode="lin" valueType="num">
                                      <p:cBhvr additive="base">
                                        <p:cTn id="67" dur="500" fill="hold"/>
                                        <p:tgtEl>
                                          <p:spTgt spid="5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p:bldP spid="39" grpId="0" animBg="1"/>
      <p:bldP spid="41" grpId="0"/>
      <p:bldP spid="46" grpId="0" animBg="1"/>
      <p:bldP spid="47" grpId="0"/>
      <p:bldP spid="51" grpId="0" animBg="1"/>
      <p:bldP spid="52" grpId="0"/>
      <p:bldP spid="56" grpId="0" animBg="1"/>
      <p:bldP spid="57" grpId="0"/>
      <p:bldP spid="6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★广泛开展对外友好交往，为营造良好外部环境作出积极贡献★</a:t>
            </a:r>
          </a:p>
        </p:txBody>
      </p:sp>
      <p:sp>
        <p:nvSpPr>
          <p:cNvPr id="6" name="Freeform: Shape 8">
            <a:extLst>
              <a:ext uri="{FF2B5EF4-FFF2-40B4-BE49-F238E27FC236}">
                <a16:creationId xmlns="" xmlns:a16="http://schemas.microsoft.com/office/drawing/2014/main" id="{B61AFC35-DFA1-4251-8E9D-8E426E3920A6}"/>
              </a:ext>
            </a:extLst>
          </p:cNvPr>
          <p:cNvSpPr>
            <a:spLocks/>
          </p:cNvSpPr>
          <p:nvPr/>
        </p:nvSpPr>
        <p:spPr bwMode="auto">
          <a:xfrm>
            <a:off x="4845312" y="3765437"/>
            <a:ext cx="1809985" cy="47784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0" tIns="0" rIns="0" bIns="0" anchor="ctr">
            <a:normAutofit lnSpcReduction="10000"/>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全国政协</a:t>
            </a:r>
          </a:p>
        </p:txBody>
      </p:sp>
      <p:sp>
        <p:nvSpPr>
          <p:cNvPr id="7" name="Freeform: Shape 2">
            <a:extLst>
              <a:ext uri="{FF2B5EF4-FFF2-40B4-BE49-F238E27FC236}">
                <a16:creationId xmlns="" xmlns:a16="http://schemas.microsoft.com/office/drawing/2014/main" id="{C97108B8-F375-469A-B30C-E61BF405E0F4}"/>
              </a:ext>
            </a:extLst>
          </p:cNvPr>
          <p:cNvSpPr>
            <a:spLocks/>
          </p:cNvSpPr>
          <p:nvPr/>
        </p:nvSpPr>
        <p:spPr bwMode="auto">
          <a:xfrm>
            <a:off x="4140208" y="2276899"/>
            <a:ext cx="3428989" cy="346592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0"/>
                </a:lnTo>
                <a:lnTo>
                  <a:pt x="21600" y="21599"/>
                </a:lnTo>
                <a:lnTo>
                  <a:pt x="0" y="21599"/>
                </a:lnTo>
                <a:lnTo>
                  <a:pt x="0" y="0"/>
                </a:lnTo>
                <a:cubicBezTo>
                  <a:pt x="3599" y="0"/>
                  <a:pt x="7199" y="0"/>
                  <a:pt x="10800" y="0"/>
                </a:cubicBezTo>
              </a:path>
            </a:pathLst>
          </a:custGeom>
          <a:noFill/>
          <a:ln w="50800" cap="rnd" cmpd="sng">
            <a:solidFill>
              <a:srgbClr val="C7000B"/>
            </a:solidFill>
            <a:prstDash val="sysDot"/>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8" name="Freeform: Shape 4">
            <a:extLst>
              <a:ext uri="{FF2B5EF4-FFF2-40B4-BE49-F238E27FC236}">
                <a16:creationId xmlns="" xmlns:a16="http://schemas.microsoft.com/office/drawing/2014/main" id="{D0E11CE2-7B12-40FC-B19C-D09A9C5D08A7}"/>
              </a:ext>
            </a:extLst>
          </p:cNvPr>
          <p:cNvSpPr>
            <a:spLocks/>
          </p:cNvSpPr>
          <p:nvPr/>
        </p:nvSpPr>
        <p:spPr bwMode="auto">
          <a:xfrm>
            <a:off x="3781827" y="2456876"/>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出访</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9" name="Freeform: Shape 5">
            <a:extLst>
              <a:ext uri="{FF2B5EF4-FFF2-40B4-BE49-F238E27FC236}">
                <a16:creationId xmlns="" xmlns:a16="http://schemas.microsoft.com/office/drawing/2014/main" id="{C851C170-05F7-40BD-9276-A31D88A5F7A5}"/>
              </a:ext>
            </a:extLst>
          </p:cNvPr>
          <p:cNvSpPr>
            <a:spLocks/>
          </p:cNvSpPr>
          <p:nvPr/>
        </p:nvSpPr>
        <p:spPr bwMode="auto">
          <a:xfrm>
            <a:off x="3781827" y="4860232"/>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来访</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0" name="Freeform: Shape 6">
            <a:extLst>
              <a:ext uri="{FF2B5EF4-FFF2-40B4-BE49-F238E27FC236}">
                <a16:creationId xmlns="" xmlns:a16="http://schemas.microsoft.com/office/drawing/2014/main" id="{37A210E9-272A-4586-A384-187F19977A5C}"/>
              </a:ext>
            </a:extLst>
          </p:cNvPr>
          <p:cNvSpPr>
            <a:spLocks/>
          </p:cNvSpPr>
          <p:nvPr/>
        </p:nvSpPr>
        <p:spPr bwMode="auto">
          <a:xfrm rot="5400000">
            <a:off x="6662651" y="3764680"/>
            <a:ext cx="479955" cy="47724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1" name="Freeform: Shape 7">
            <a:extLst>
              <a:ext uri="{FF2B5EF4-FFF2-40B4-BE49-F238E27FC236}">
                <a16:creationId xmlns="" xmlns:a16="http://schemas.microsoft.com/office/drawing/2014/main" id="{C147C204-6236-4003-A567-03365F105740}"/>
              </a:ext>
            </a:extLst>
          </p:cNvPr>
          <p:cNvSpPr>
            <a:spLocks/>
          </p:cNvSpPr>
          <p:nvPr/>
        </p:nvSpPr>
        <p:spPr bwMode="auto">
          <a:xfrm rot="16200000" flipH="1">
            <a:off x="4275151" y="3764676"/>
            <a:ext cx="479955" cy="4772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lnTo>
                  <a:pt x="21600" y="21600"/>
                </a:lnTo>
                <a:lnTo>
                  <a:pt x="0" y="21600"/>
                </a:ln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2" name="Freeform: Shape 9">
            <a:extLst>
              <a:ext uri="{FF2B5EF4-FFF2-40B4-BE49-F238E27FC236}">
                <a16:creationId xmlns="" xmlns:a16="http://schemas.microsoft.com/office/drawing/2014/main" id="{50EE8FB6-F28B-4BFB-A131-FC1B21CD570F}"/>
              </a:ext>
            </a:extLst>
          </p:cNvPr>
          <p:cNvSpPr>
            <a:spLocks/>
          </p:cNvSpPr>
          <p:nvPr/>
        </p:nvSpPr>
        <p:spPr bwMode="auto">
          <a:xfrm flipH="1">
            <a:off x="7235967" y="3658554"/>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国家</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3" name="Freeform: Shape 10">
            <a:extLst>
              <a:ext uri="{FF2B5EF4-FFF2-40B4-BE49-F238E27FC236}">
                <a16:creationId xmlns="" xmlns:a16="http://schemas.microsoft.com/office/drawing/2014/main" id="{405216AE-61BD-41A5-910C-0C9B359252B6}"/>
              </a:ext>
            </a:extLst>
          </p:cNvPr>
          <p:cNvSpPr>
            <a:spLocks/>
          </p:cNvSpPr>
          <p:nvPr/>
        </p:nvSpPr>
        <p:spPr bwMode="auto">
          <a:xfrm flipH="1">
            <a:off x="7235967" y="2456876"/>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机构</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4" name="Freeform: Shape 11">
            <a:extLst>
              <a:ext uri="{FF2B5EF4-FFF2-40B4-BE49-F238E27FC236}">
                <a16:creationId xmlns="" xmlns:a16="http://schemas.microsoft.com/office/drawing/2014/main" id="{4B880400-580E-46D6-8E90-079F97F24DCA}"/>
              </a:ext>
            </a:extLst>
          </p:cNvPr>
          <p:cNvSpPr>
            <a:spLocks/>
          </p:cNvSpPr>
          <p:nvPr/>
        </p:nvSpPr>
        <p:spPr bwMode="auto">
          <a:xfrm flipH="1">
            <a:off x="7235967" y="4860232"/>
            <a:ext cx="691613" cy="691613"/>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close/>
              </a:path>
            </a:pathLst>
          </a:custGeom>
          <a:solidFill>
            <a:srgbClr val="C7000B"/>
          </a:solidFill>
          <a:ln>
            <a:noFill/>
          </a:ln>
          <a:effectLst/>
          <a:extLst/>
        </p:spPr>
        <p:txBody>
          <a:bodyPr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组织</a:t>
            </a:r>
            <a:endParaRPr kumimoji="0" sz="16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15" name="文本框 14">
            <a:extLst>
              <a:ext uri="{FF2B5EF4-FFF2-40B4-BE49-F238E27FC236}">
                <a16:creationId xmlns="" xmlns:a16="http://schemas.microsoft.com/office/drawing/2014/main" id="{D877B92B-E28A-4043-8C1A-3E968253FC8B}"/>
              </a:ext>
            </a:extLst>
          </p:cNvPr>
          <p:cNvSpPr txBox="1"/>
          <p:nvPr/>
        </p:nvSpPr>
        <p:spPr>
          <a:xfrm>
            <a:off x="816318" y="2459863"/>
            <a:ext cx="2906565" cy="646331"/>
          </a:xfrm>
          <a:prstGeom prst="rect">
            <a:avLst/>
          </a:prstGeom>
          <a:noFill/>
          <a:effectLst/>
        </p:spPr>
        <p:txBody>
          <a:bodyPr wrap="none" rtlCol="0">
            <a:spAutoFit/>
          </a:bodyPr>
          <a:lstStyle/>
          <a:p>
            <a:pPr marL="0" marR="0" lvl="0" indent="0" algn="r"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组织</a:t>
            </a: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114</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个团组出访</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6" name="文本框 15">
            <a:extLst>
              <a:ext uri="{FF2B5EF4-FFF2-40B4-BE49-F238E27FC236}">
                <a16:creationId xmlns="" xmlns:a16="http://schemas.microsoft.com/office/drawing/2014/main" id="{D42C20D5-E2B2-45DA-9F90-D1B8A74B20A1}"/>
              </a:ext>
            </a:extLst>
          </p:cNvPr>
          <p:cNvSpPr txBox="1"/>
          <p:nvPr/>
        </p:nvSpPr>
        <p:spPr>
          <a:xfrm>
            <a:off x="7988190" y="2445977"/>
            <a:ext cx="1983235" cy="646331"/>
          </a:xfrm>
          <a:prstGeom prst="rect">
            <a:avLst/>
          </a:prstGeom>
          <a:noFill/>
          <a:effectLst/>
        </p:spPr>
        <p:txBody>
          <a:bodyPr wrap="non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与</a:t>
            </a: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292</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个机构</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7" name="文本框 16">
            <a:extLst>
              <a:ext uri="{FF2B5EF4-FFF2-40B4-BE49-F238E27FC236}">
                <a16:creationId xmlns="" xmlns:a16="http://schemas.microsoft.com/office/drawing/2014/main" id="{1A567486-8ED8-493E-B224-3D73B9302F55}"/>
              </a:ext>
            </a:extLst>
          </p:cNvPr>
          <p:cNvSpPr txBox="1"/>
          <p:nvPr/>
        </p:nvSpPr>
        <p:spPr>
          <a:xfrm>
            <a:off x="8027502" y="3569747"/>
            <a:ext cx="1983235" cy="646331"/>
          </a:xfrm>
          <a:prstGeom prst="rect">
            <a:avLst/>
          </a:prstGeom>
          <a:noFill/>
          <a:effectLst/>
        </p:spPr>
        <p:txBody>
          <a:bodyPr wrap="non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与</a:t>
            </a: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149</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个国家</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8" name="文本框 17">
            <a:extLst>
              <a:ext uri="{FF2B5EF4-FFF2-40B4-BE49-F238E27FC236}">
                <a16:creationId xmlns="" xmlns:a16="http://schemas.microsoft.com/office/drawing/2014/main" id="{9DC99ECE-BB09-4E12-9F58-B09AD28E99AD}"/>
              </a:ext>
            </a:extLst>
          </p:cNvPr>
          <p:cNvSpPr txBox="1"/>
          <p:nvPr/>
        </p:nvSpPr>
        <p:spPr>
          <a:xfrm>
            <a:off x="7986523" y="4775151"/>
            <a:ext cx="2101857" cy="830997"/>
          </a:xfrm>
          <a:prstGeom prst="rect">
            <a:avLst/>
          </a:prstGeom>
          <a:noFill/>
          <a:effectLst/>
        </p:spPr>
        <p:txBody>
          <a:bodyPr wrap="none" rtlCol="0">
            <a:spAutoFit/>
          </a:body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15</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个国际性或</a:t>
            </a:r>
            <a:endPar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区域性组织</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19" name="文本框 18">
            <a:extLst>
              <a:ext uri="{FF2B5EF4-FFF2-40B4-BE49-F238E27FC236}">
                <a16:creationId xmlns="" xmlns:a16="http://schemas.microsoft.com/office/drawing/2014/main" id="{DAA80037-C38E-4923-A695-CAC39C0E6996}"/>
              </a:ext>
            </a:extLst>
          </p:cNvPr>
          <p:cNvSpPr txBox="1"/>
          <p:nvPr/>
        </p:nvSpPr>
        <p:spPr>
          <a:xfrm>
            <a:off x="946527" y="4860233"/>
            <a:ext cx="2717411" cy="646331"/>
          </a:xfrm>
          <a:prstGeom prst="rect">
            <a:avLst/>
          </a:prstGeom>
          <a:noFill/>
          <a:effectLst/>
        </p:spPr>
        <p:txBody>
          <a:bodyPr wrap="none" rtlCol="0">
            <a:spAutoFit/>
          </a:bodyPr>
          <a:lstStyle/>
          <a:p>
            <a:pPr marL="0" marR="0" lvl="0" indent="0" algn="r"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接待</a:t>
            </a:r>
            <a:r>
              <a:rPr kumimoji="0" lang="en-US" altLang="zh-CN"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66</a:t>
            </a:r>
            <a:r>
              <a:rPr kumimoji="0" lang="zh-CN" altLang="en-US" sz="2400" b="1"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rPr>
              <a:t>个团组来访</a:t>
            </a:r>
            <a:endParaRPr kumimoji="0" lang="en-US" altLang="zh-CN" sz="1200" b="0" i="0" u="none" strike="noStrike" kern="1200" cap="none" spc="0" normalizeH="0" baseline="0" noProof="0" dirty="0">
              <a:ln>
                <a:noFill/>
              </a:ln>
              <a:gradFill>
                <a:gsLst>
                  <a:gs pos="0">
                    <a:prstClr val="black">
                      <a:lumMod val="75000"/>
                      <a:lumOff val="25000"/>
                    </a:prstClr>
                  </a:gs>
                  <a:gs pos="100000">
                    <a:prstClr val="black">
                      <a:lumMod val="85000"/>
                      <a:lumOff val="15000"/>
                    </a:prstClr>
                  </a:gs>
                </a:gsLst>
                <a:lin ang="18900000" scaled="1"/>
              </a:gradFill>
              <a:effectLst/>
              <a:uLnTx/>
              <a:uFillTx/>
              <a:latin typeface="微软雅黑" panose="020B0503020204020204" pitchFamily="34" charset="-122"/>
              <a:ea typeface="微软雅黑" panose="020B0503020204020204" pitchFamily="34" charset="-122"/>
              <a:cs typeface="+mn-cs"/>
            </a:endParaRPr>
          </a:p>
        </p:txBody>
      </p:sp>
      <p:sp>
        <p:nvSpPr>
          <p:cNvPr id="20" name="右大括号 19">
            <a:extLst>
              <a:ext uri="{FF2B5EF4-FFF2-40B4-BE49-F238E27FC236}">
                <a16:creationId xmlns="" xmlns:a16="http://schemas.microsoft.com/office/drawing/2014/main" id="{2B66349E-3FB7-4BEC-A4AB-EDC4BAF66871}"/>
              </a:ext>
            </a:extLst>
          </p:cNvPr>
          <p:cNvSpPr/>
          <p:nvPr/>
        </p:nvSpPr>
        <p:spPr>
          <a:xfrm>
            <a:off x="10075499" y="2802683"/>
            <a:ext cx="419100" cy="2425700"/>
          </a:xfrm>
          <a:prstGeom prst="rightBrace">
            <a:avLst/>
          </a:prstGeom>
          <a:ln>
            <a:solidFill>
              <a:srgbClr val="C7000B"/>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panose="020F0502020204030204"/>
              <a:ea typeface="宋体" panose="02010600030101010101" pitchFamily="2" charset="-122"/>
              <a:cs typeface="+mn-cs"/>
            </a:endParaRPr>
          </a:p>
        </p:txBody>
      </p:sp>
      <p:sp>
        <p:nvSpPr>
          <p:cNvPr id="21" name="圆角矩形 29">
            <a:extLst>
              <a:ext uri="{FF2B5EF4-FFF2-40B4-BE49-F238E27FC236}">
                <a16:creationId xmlns="" xmlns:a16="http://schemas.microsoft.com/office/drawing/2014/main" id="{DA12B947-8E16-4940-9889-90D7297611D0}"/>
              </a:ext>
            </a:extLst>
          </p:cNvPr>
          <p:cNvSpPr/>
          <p:nvPr/>
        </p:nvSpPr>
        <p:spPr>
          <a:xfrm>
            <a:off x="10867084" y="2812163"/>
            <a:ext cx="499417" cy="2382279"/>
          </a:xfrm>
          <a:prstGeom prst="round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1867" b="0" i="0" u="none" strike="noStrike" kern="1200" cap="none" spc="0" normalizeH="0" baseline="0" noProof="0" dirty="0">
                <a:ln>
                  <a:noFill/>
                </a:ln>
                <a:solidFill>
                  <a:prstClr val="white"/>
                </a:solidFill>
                <a:effectLst/>
                <a:uLnTx/>
                <a:uFillTx/>
                <a:latin typeface="微软雅黑" panose="020B0503020204020204" pitchFamily="34" charset="-122"/>
                <a:ea typeface="微软雅黑" panose="020B0503020204020204" pitchFamily="34" charset="-122"/>
                <a:cs typeface="+mn-cs"/>
              </a:rPr>
              <a:t>建立联系</a:t>
            </a:r>
          </a:p>
        </p:txBody>
      </p:sp>
      <p:sp>
        <p:nvSpPr>
          <p:cNvPr id="22" name="加号 21">
            <a:extLst>
              <a:ext uri="{FF2B5EF4-FFF2-40B4-BE49-F238E27FC236}">
                <a16:creationId xmlns="" xmlns:a16="http://schemas.microsoft.com/office/drawing/2014/main" id="{46FA8424-508D-47BF-B0C7-0712E409F50D}"/>
              </a:ext>
            </a:extLst>
          </p:cNvPr>
          <p:cNvSpPr/>
          <p:nvPr/>
        </p:nvSpPr>
        <p:spPr>
          <a:xfrm>
            <a:off x="1961608" y="3417051"/>
            <a:ext cx="1061741" cy="1061741"/>
          </a:xfrm>
          <a:prstGeom prst="mathPlus">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宋体" panose="02010600030101010101" pitchFamily="2" charset="-122"/>
              <a:cs typeface="+mn-cs"/>
            </a:endParaRPr>
          </a:p>
        </p:txBody>
      </p:sp>
    </p:spTree>
    <p:extLst>
      <p:ext uri="{BB962C8B-B14F-4D97-AF65-F5344CB8AC3E}">
        <p14:creationId xmlns:p14="http://schemas.microsoft.com/office/powerpoint/2010/main" val="6029410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53" presetClass="entr" presetSubtype="16"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p:cTn id="11" dur="500" fill="hold"/>
                                        <p:tgtEl>
                                          <p:spTgt spid="6"/>
                                        </p:tgtEl>
                                        <p:attrNameLst>
                                          <p:attrName>ppt_w</p:attrName>
                                        </p:attrNameLst>
                                      </p:cBhvr>
                                      <p:tavLst>
                                        <p:tav tm="0">
                                          <p:val>
                                            <p:fltVal val="0"/>
                                          </p:val>
                                        </p:tav>
                                        <p:tav tm="100000">
                                          <p:val>
                                            <p:strVal val="#ppt_w"/>
                                          </p:val>
                                        </p:tav>
                                      </p:tavLst>
                                    </p:anim>
                                    <p:anim calcmode="lin" valueType="num">
                                      <p:cBhvr>
                                        <p:cTn id="12" dur="500" fill="hold"/>
                                        <p:tgtEl>
                                          <p:spTgt spid="6"/>
                                        </p:tgtEl>
                                        <p:attrNameLst>
                                          <p:attrName>ppt_h</p:attrName>
                                        </p:attrNameLst>
                                      </p:cBhvr>
                                      <p:tavLst>
                                        <p:tav tm="0">
                                          <p:val>
                                            <p:fltVal val="0"/>
                                          </p:val>
                                        </p:tav>
                                        <p:tav tm="100000">
                                          <p:val>
                                            <p:strVal val="#ppt_h"/>
                                          </p:val>
                                        </p:tav>
                                      </p:tavLst>
                                    </p:anim>
                                    <p:animEffect transition="in" filter="fade">
                                      <p:cBhvr>
                                        <p:cTn id="13" dur="500"/>
                                        <p:tgtEl>
                                          <p:spTgt spid="6"/>
                                        </p:tgtEl>
                                      </p:cBhvr>
                                    </p:animEffect>
                                  </p:childTnLst>
                                </p:cTn>
                              </p:par>
                            </p:childTnLst>
                          </p:cTn>
                        </p:par>
                        <p:par>
                          <p:cTn id="14" fill="hold">
                            <p:stCondLst>
                              <p:cond delay="15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2" presetClass="entr" presetSubtype="2"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additive="base">
                                        <p:cTn id="20" dur="500"/>
                                        <p:tgtEl>
                                          <p:spTgt spid="11"/>
                                        </p:tgtEl>
                                        <p:attrNameLst>
                                          <p:attrName>ppt_x</p:attrName>
                                        </p:attrNameLst>
                                      </p:cBhvr>
                                      <p:tavLst>
                                        <p:tav tm="0">
                                          <p:val>
                                            <p:strVal val="#ppt_x+#ppt_w*1.125000"/>
                                          </p:val>
                                        </p:tav>
                                        <p:tav tm="100000">
                                          <p:val>
                                            <p:strVal val="#ppt_x"/>
                                          </p:val>
                                        </p:tav>
                                      </p:tavLst>
                                    </p:anim>
                                    <p:animEffect transition="in" filter="wipe(left)">
                                      <p:cBhvr>
                                        <p:cTn id="21" dur="500"/>
                                        <p:tgtEl>
                                          <p:spTgt spid="11"/>
                                        </p:tgtEl>
                                      </p:cBhvr>
                                    </p:animEffect>
                                  </p:childTnLst>
                                </p:cTn>
                              </p:par>
                            </p:childTnLst>
                          </p:cTn>
                        </p:par>
                        <p:par>
                          <p:cTn id="22" fill="hold">
                            <p:stCondLst>
                              <p:cond delay="2000"/>
                            </p:stCondLst>
                            <p:childTnLst>
                              <p:par>
                                <p:cTn id="23" presetID="53" presetClass="entr" presetSubtype="16" fill="hold" grpId="0" nodeType="after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8"/>
                                        </p:tgtEl>
                                        <p:attrNameLst>
                                          <p:attrName>style.visibility</p:attrName>
                                        </p:attrNameLst>
                                      </p:cBhvr>
                                      <p:to>
                                        <p:strVal val="visible"/>
                                      </p:to>
                                    </p:set>
                                    <p:anim calcmode="lin" valueType="num">
                                      <p:cBhvr>
                                        <p:cTn id="30" dur="500" fill="hold"/>
                                        <p:tgtEl>
                                          <p:spTgt spid="8"/>
                                        </p:tgtEl>
                                        <p:attrNameLst>
                                          <p:attrName>ppt_w</p:attrName>
                                        </p:attrNameLst>
                                      </p:cBhvr>
                                      <p:tavLst>
                                        <p:tav tm="0">
                                          <p:val>
                                            <p:fltVal val="0"/>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animEffect transition="in" filter="fade">
                                      <p:cBhvr>
                                        <p:cTn id="32" dur="500"/>
                                        <p:tgtEl>
                                          <p:spTgt spid="8"/>
                                        </p:tgtEl>
                                      </p:cBhvr>
                                    </p:animEffect>
                                  </p:childTnLst>
                                </p:cTn>
                              </p:par>
                            </p:childTnLst>
                          </p:cTn>
                        </p:par>
                        <p:par>
                          <p:cTn id="33" fill="hold">
                            <p:stCondLst>
                              <p:cond delay="2500"/>
                            </p:stCondLst>
                            <p:childTnLst>
                              <p:par>
                                <p:cTn id="34" presetID="49" presetClass="entr" presetSubtype="0" decel="100000" fill="hold" grpId="0" nodeType="afterEffect">
                                  <p:stCondLst>
                                    <p:cond delay="0"/>
                                  </p:stCondLst>
                                  <p:childTnLst>
                                    <p:set>
                                      <p:cBhvr>
                                        <p:cTn id="35" dur="1" fill="hold">
                                          <p:stCondLst>
                                            <p:cond delay="0"/>
                                          </p:stCondLst>
                                        </p:cTn>
                                        <p:tgtEl>
                                          <p:spTgt spid="22"/>
                                        </p:tgtEl>
                                        <p:attrNameLst>
                                          <p:attrName>style.visibility</p:attrName>
                                        </p:attrNameLst>
                                      </p:cBhvr>
                                      <p:to>
                                        <p:strVal val="visible"/>
                                      </p:to>
                                    </p:set>
                                    <p:anim calcmode="lin" valueType="num">
                                      <p:cBhvr>
                                        <p:cTn id="36" dur="500" fill="hold"/>
                                        <p:tgtEl>
                                          <p:spTgt spid="22"/>
                                        </p:tgtEl>
                                        <p:attrNameLst>
                                          <p:attrName>ppt_w</p:attrName>
                                        </p:attrNameLst>
                                      </p:cBhvr>
                                      <p:tavLst>
                                        <p:tav tm="0">
                                          <p:val>
                                            <p:fltVal val="0"/>
                                          </p:val>
                                        </p:tav>
                                        <p:tav tm="100000">
                                          <p:val>
                                            <p:strVal val="#ppt_w"/>
                                          </p:val>
                                        </p:tav>
                                      </p:tavLst>
                                    </p:anim>
                                    <p:anim calcmode="lin" valueType="num">
                                      <p:cBhvr>
                                        <p:cTn id="37" dur="500" fill="hold"/>
                                        <p:tgtEl>
                                          <p:spTgt spid="22"/>
                                        </p:tgtEl>
                                        <p:attrNameLst>
                                          <p:attrName>ppt_h</p:attrName>
                                        </p:attrNameLst>
                                      </p:cBhvr>
                                      <p:tavLst>
                                        <p:tav tm="0">
                                          <p:val>
                                            <p:fltVal val="0"/>
                                          </p:val>
                                        </p:tav>
                                        <p:tav tm="100000">
                                          <p:val>
                                            <p:strVal val="#ppt_h"/>
                                          </p:val>
                                        </p:tav>
                                      </p:tavLst>
                                    </p:anim>
                                    <p:anim calcmode="lin" valueType="num">
                                      <p:cBhvr>
                                        <p:cTn id="38" dur="500" fill="hold"/>
                                        <p:tgtEl>
                                          <p:spTgt spid="22"/>
                                        </p:tgtEl>
                                        <p:attrNameLst>
                                          <p:attrName>style.rotation</p:attrName>
                                        </p:attrNameLst>
                                      </p:cBhvr>
                                      <p:tavLst>
                                        <p:tav tm="0">
                                          <p:val>
                                            <p:fltVal val="360"/>
                                          </p:val>
                                        </p:tav>
                                        <p:tav tm="100000">
                                          <p:val>
                                            <p:fltVal val="0"/>
                                          </p:val>
                                        </p:tav>
                                      </p:tavLst>
                                    </p:anim>
                                    <p:animEffect transition="in" filter="fade">
                                      <p:cBhvr>
                                        <p:cTn id="39" dur="500"/>
                                        <p:tgtEl>
                                          <p:spTgt spid="22"/>
                                        </p:tgtEl>
                                      </p:cBhvr>
                                    </p:animEffect>
                                  </p:childTnLst>
                                </p:cTn>
                              </p:par>
                            </p:childTnLst>
                          </p:cTn>
                        </p:par>
                        <p:par>
                          <p:cTn id="40" fill="hold">
                            <p:stCondLst>
                              <p:cond delay="3000"/>
                            </p:stCondLst>
                            <p:childTnLst>
                              <p:par>
                                <p:cTn id="41" presetID="22" presetClass="entr" presetSubtype="1" fill="hold" grpId="0" nodeType="afterEffect">
                                  <p:stCondLst>
                                    <p:cond delay="0"/>
                                  </p:stCondLst>
                                  <p:childTnLst>
                                    <p:set>
                                      <p:cBhvr>
                                        <p:cTn id="42" dur="1" fill="hold">
                                          <p:stCondLst>
                                            <p:cond delay="0"/>
                                          </p:stCondLst>
                                        </p:cTn>
                                        <p:tgtEl>
                                          <p:spTgt spid="15"/>
                                        </p:tgtEl>
                                        <p:attrNameLst>
                                          <p:attrName>style.visibility</p:attrName>
                                        </p:attrNameLst>
                                      </p:cBhvr>
                                      <p:to>
                                        <p:strVal val="visible"/>
                                      </p:to>
                                    </p:set>
                                    <p:animEffect transition="in" filter="wipe(up)">
                                      <p:cBhvr>
                                        <p:cTn id="43" dur="500"/>
                                        <p:tgtEl>
                                          <p:spTgt spid="15"/>
                                        </p:tgtEl>
                                      </p:cBhvr>
                                    </p:animEffect>
                                  </p:childTnLst>
                                </p:cTn>
                              </p:par>
                            </p:childTnLst>
                          </p:cTn>
                        </p:par>
                        <p:par>
                          <p:cTn id="44" fill="hold">
                            <p:stCondLst>
                              <p:cond delay="3500"/>
                            </p:stCondLst>
                            <p:childTnLst>
                              <p:par>
                                <p:cTn id="45" presetID="22" presetClass="entr" presetSubtype="1" fill="hold" grpId="0" nodeType="afterEffect">
                                  <p:stCondLst>
                                    <p:cond delay="0"/>
                                  </p:stCondLst>
                                  <p:childTnLst>
                                    <p:set>
                                      <p:cBhvr>
                                        <p:cTn id="46" dur="1" fill="hold">
                                          <p:stCondLst>
                                            <p:cond delay="0"/>
                                          </p:stCondLst>
                                        </p:cTn>
                                        <p:tgtEl>
                                          <p:spTgt spid="19"/>
                                        </p:tgtEl>
                                        <p:attrNameLst>
                                          <p:attrName>style.visibility</p:attrName>
                                        </p:attrNameLst>
                                      </p:cBhvr>
                                      <p:to>
                                        <p:strVal val="visible"/>
                                      </p:to>
                                    </p:set>
                                    <p:animEffect transition="in" filter="wipe(up)">
                                      <p:cBhvr>
                                        <p:cTn id="47" dur="500"/>
                                        <p:tgtEl>
                                          <p:spTgt spid="19"/>
                                        </p:tgtEl>
                                      </p:cBhvr>
                                    </p:animEffect>
                                  </p:childTnLst>
                                </p:cTn>
                              </p:par>
                            </p:childTnLst>
                          </p:cTn>
                        </p:par>
                        <p:par>
                          <p:cTn id="48" fill="hold">
                            <p:stCondLst>
                              <p:cond delay="4000"/>
                            </p:stCondLst>
                            <p:childTnLst>
                              <p:par>
                                <p:cTn id="49" presetID="1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additive="base">
                                        <p:cTn id="51" dur="500"/>
                                        <p:tgtEl>
                                          <p:spTgt spid="10"/>
                                        </p:tgtEl>
                                        <p:attrNameLst>
                                          <p:attrName>ppt_x</p:attrName>
                                        </p:attrNameLst>
                                      </p:cBhvr>
                                      <p:tavLst>
                                        <p:tav tm="0">
                                          <p:val>
                                            <p:strVal val="#ppt_x-#ppt_w*1.125000"/>
                                          </p:val>
                                        </p:tav>
                                        <p:tav tm="100000">
                                          <p:val>
                                            <p:strVal val="#ppt_x"/>
                                          </p:val>
                                        </p:tav>
                                      </p:tavLst>
                                    </p:anim>
                                    <p:animEffect transition="in" filter="wipe(right)">
                                      <p:cBhvr>
                                        <p:cTn id="52" dur="500"/>
                                        <p:tgtEl>
                                          <p:spTgt spid="10"/>
                                        </p:tgtEl>
                                      </p:cBhvr>
                                    </p:animEffect>
                                  </p:childTnLst>
                                </p:cTn>
                              </p:par>
                            </p:childTnLst>
                          </p:cTn>
                        </p:par>
                        <p:par>
                          <p:cTn id="53" fill="hold">
                            <p:stCondLst>
                              <p:cond delay="4500"/>
                            </p:stCondLst>
                            <p:childTnLst>
                              <p:par>
                                <p:cTn id="54" presetID="53" presetClass="entr" presetSubtype="16" fill="hold" grpId="0" nodeType="afterEffect">
                                  <p:stCondLst>
                                    <p:cond delay="0"/>
                                  </p:stCondLst>
                                  <p:childTnLst>
                                    <p:set>
                                      <p:cBhvr>
                                        <p:cTn id="55" dur="1" fill="hold">
                                          <p:stCondLst>
                                            <p:cond delay="0"/>
                                          </p:stCondLst>
                                        </p:cTn>
                                        <p:tgtEl>
                                          <p:spTgt spid="13"/>
                                        </p:tgtEl>
                                        <p:attrNameLst>
                                          <p:attrName>style.visibility</p:attrName>
                                        </p:attrNameLst>
                                      </p:cBhvr>
                                      <p:to>
                                        <p:strVal val="visible"/>
                                      </p:to>
                                    </p:set>
                                    <p:anim calcmode="lin" valueType="num">
                                      <p:cBhvr>
                                        <p:cTn id="56" dur="500" fill="hold"/>
                                        <p:tgtEl>
                                          <p:spTgt spid="13"/>
                                        </p:tgtEl>
                                        <p:attrNameLst>
                                          <p:attrName>ppt_w</p:attrName>
                                        </p:attrNameLst>
                                      </p:cBhvr>
                                      <p:tavLst>
                                        <p:tav tm="0">
                                          <p:val>
                                            <p:fltVal val="0"/>
                                          </p:val>
                                        </p:tav>
                                        <p:tav tm="100000">
                                          <p:val>
                                            <p:strVal val="#ppt_w"/>
                                          </p:val>
                                        </p:tav>
                                      </p:tavLst>
                                    </p:anim>
                                    <p:anim calcmode="lin" valueType="num">
                                      <p:cBhvr>
                                        <p:cTn id="57" dur="500" fill="hold"/>
                                        <p:tgtEl>
                                          <p:spTgt spid="13"/>
                                        </p:tgtEl>
                                        <p:attrNameLst>
                                          <p:attrName>ppt_h</p:attrName>
                                        </p:attrNameLst>
                                      </p:cBhvr>
                                      <p:tavLst>
                                        <p:tav tm="0">
                                          <p:val>
                                            <p:fltVal val="0"/>
                                          </p:val>
                                        </p:tav>
                                        <p:tav tm="100000">
                                          <p:val>
                                            <p:strVal val="#ppt_h"/>
                                          </p:val>
                                        </p:tav>
                                      </p:tavLst>
                                    </p:anim>
                                    <p:animEffect transition="in" filter="fade">
                                      <p:cBhvr>
                                        <p:cTn id="58" dur="500"/>
                                        <p:tgtEl>
                                          <p:spTgt spid="13"/>
                                        </p:tgtEl>
                                      </p:cBhvr>
                                    </p:animEffect>
                                  </p:childTnLst>
                                </p:cTn>
                              </p:par>
                              <p:par>
                                <p:cTn id="59" presetID="53" presetClass="entr" presetSubtype="16" fill="hold" grpId="0" nodeType="with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animEffect transition="in" filter="fade">
                                      <p:cBhvr>
                                        <p:cTn id="63" dur="500"/>
                                        <p:tgtEl>
                                          <p:spTgt spid="12"/>
                                        </p:tgtEl>
                                      </p:cBhvr>
                                    </p:animEffect>
                                  </p:childTnLst>
                                </p:cTn>
                              </p:par>
                              <p:par>
                                <p:cTn id="64" presetID="53" presetClass="entr" presetSubtype="16" fill="hold" grpId="0" nodeType="withEffect">
                                  <p:stCondLst>
                                    <p:cond delay="0"/>
                                  </p:stCondLst>
                                  <p:childTnLst>
                                    <p:set>
                                      <p:cBhvr>
                                        <p:cTn id="65" dur="1" fill="hold">
                                          <p:stCondLst>
                                            <p:cond delay="0"/>
                                          </p:stCondLst>
                                        </p:cTn>
                                        <p:tgtEl>
                                          <p:spTgt spid="14"/>
                                        </p:tgtEl>
                                        <p:attrNameLst>
                                          <p:attrName>style.visibility</p:attrName>
                                        </p:attrNameLst>
                                      </p:cBhvr>
                                      <p:to>
                                        <p:strVal val="visible"/>
                                      </p:to>
                                    </p:set>
                                    <p:anim calcmode="lin" valueType="num">
                                      <p:cBhvr>
                                        <p:cTn id="66" dur="500" fill="hold"/>
                                        <p:tgtEl>
                                          <p:spTgt spid="14"/>
                                        </p:tgtEl>
                                        <p:attrNameLst>
                                          <p:attrName>ppt_w</p:attrName>
                                        </p:attrNameLst>
                                      </p:cBhvr>
                                      <p:tavLst>
                                        <p:tav tm="0">
                                          <p:val>
                                            <p:fltVal val="0"/>
                                          </p:val>
                                        </p:tav>
                                        <p:tav tm="100000">
                                          <p:val>
                                            <p:strVal val="#ppt_w"/>
                                          </p:val>
                                        </p:tav>
                                      </p:tavLst>
                                    </p:anim>
                                    <p:anim calcmode="lin" valueType="num">
                                      <p:cBhvr>
                                        <p:cTn id="67" dur="500" fill="hold"/>
                                        <p:tgtEl>
                                          <p:spTgt spid="14"/>
                                        </p:tgtEl>
                                        <p:attrNameLst>
                                          <p:attrName>ppt_h</p:attrName>
                                        </p:attrNameLst>
                                      </p:cBhvr>
                                      <p:tavLst>
                                        <p:tav tm="0">
                                          <p:val>
                                            <p:fltVal val="0"/>
                                          </p:val>
                                        </p:tav>
                                        <p:tav tm="100000">
                                          <p:val>
                                            <p:strVal val="#ppt_h"/>
                                          </p:val>
                                        </p:tav>
                                      </p:tavLst>
                                    </p:anim>
                                    <p:animEffect transition="in" filter="fade">
                                      <p:cBhvr>
                                        <p:cTn id="68" dur="500"/>
                                        <p:tgtEl>
                                          <p:spTgt spid="14"/>
                                        </p:tgtEl>
                                      </p:cBhvr>
                                    </p:animEffect>
                                  </p:childTnLst>
                                </p:cTn>
                              </p:par>
                            </p:childTnLst>
                          </p:cTn>
                        </p:par>
                        <p:par>
                          <p:cTn id="69" fill="hold">
                            <p:stCondLst>
                              <p:cond delay="5000"/>
                            </p:stCondLst>
                            <p:childTnLst>
                              <p:par>
                                <p:cTn id="70" presetID="22" presetClass="entr" presetSubtype="1" fill="hold" grpId="0" nodeType="afterEffect">
                                  <p:stCondLst>
                                    <p:cond delay="0"/>
                                  </p:stCondLst>
                                  <p:childTnLst>
                                    <p:set>
                                      <p:cBhvr>
                                        <p:cTn id="71" dur="1" fill="hold">
                                          <p:stCondLst>
                                            <p:cond delay="0"/>
                                          </p:stCondLst>
                                        </p:cTn>
                                        <p:tgtEl>
                                          <p:spTgt spid="16"/>
                                        </p:tgtEl>
                                        <p:attrNameLst>
                                          <p:attrName>style.visibility</p:attrName>
                                        </p:attrNameLst>
                                      </p:cBhvr>
                                      <p:to>
                                        <p:strVal val="visible"/>
                                      </p:to>
                                    </p:set>
                                    <p:animEffect transition="in" filter="wipe(up)">
                                      <p:cBhvr>
                                        <p:cTn id="72" dur="500"/>
                                        <p:tgtEl>
                                          <p:spTgt spid="16"/>
                                        </p:tgtEl>
                                      </p:cBhvr>
                                    </p:animEffect>
                                  </p:childTnLst>
                                </p:cTn>
                              </p:par>
                            </p:childTnLst>
                          </p:cTn>
                        </p:par>
                        <p:par>
                          <p:cTn id="73" fill="hold">
                            <p:stCondLst>
                              <p:cond delay="5500"/>
                            </p:stCondLst>
                            <p:childTnLst>
                              <p:par>
                                <p:cTn id="74" presetID="22" presetClass="entr" presetSubtype="1" fill="hold" grpId="0" nodeType="afterEffect">
                                  <p:stCondLst>
                                    <p:cond delay="0"/>
                                  </p:stCondLst>
                                  <p:childTnLst>
                                    <p:set>
                                      <p:cBhvr>
                                        <p:cTn id="75" dur="1" fill="hold">
                                          <p:stCondLst>
                                            <p:cond delay="0"/>
                                          </p:stCondLst>
                                        </p:cTn>
                                        <p:tgtEl>
                                          <p:spTgt spid="17"/>
                                        </p:tgtEl>
                                        <p:attrNameLst>
                                          <p:attrName>style.visibility</p:attrName>
                                        </p:attrNameLst>
                                      </p:cBhvr>
                                      <p:to>
                                        <p:strVal val="visible"/>
                                      </p:to>
                                    </p:set>
                                    <p:animEffect transition="in" filter="wipe(up)">
                                      <p:cBhvr>
                                        <p:cTn id="76" dur="500"/>
                                        <p:tgtEl>
                                          <p:spTgt spid="17"/>
                                        </p:tgtEl>
                                      </p:cBhvr>
                                    </p:animEffect>
                                  </p:childTnLst>
                                </p:cTn>
                              </p:par>
                            </p:childTnLst>
                          </p:cTn>
                        </p:par>
                        <p:par>
                          <p:cTn id="77" fill="hold">
                            <p:stCondLst>
                              <p:cond delay="6000"/>
                            </p:stCondLst>
                            <p:childTnLst>
                              <p:par>
                                <p:cTn id="78" presetID="22" presetClass="entr" presetSubtype="1" fill="hold" grpId="0" nodeType="afterEffect">
                                  <p:stCondLst>
                                    <p:cond delay="0"/>
                                  </p:stCondLst>
                                  <p:childTnLst>
                                    <p:set>
                                      <p:cBhvr>
                                        <p:cTn id="79" dur="1" fill="hold">
                                          <p:stCondLst>
                                            <p:cond delay="0"/>
                                          </p:stCondLst>
                                        </p:cTn>
                                        <p:tgtEl>
                                          <p:spTgt spid="18"/>
                                        </p:tgtEl>
                                        <p:attrNameLst>
                                          <p:attrName>style.visibility</p:attrName>
                                        </p:attrNameLst>
                                      </p:cBhvr>
                                      <p:to>
                                        <p:strVal val="visible"/>
                                      </p:to>
                                    </p:set>
                                    <p:animEffect transition="in" filter="wipe(up)">
                                      <p:cBhvr>
                                        <p:cTn id="80" dur="500"/>
                                        <p:tgtEl>
                                          <p:spTgt spid="18"/>
                                        </p:tgtEl>
                                      </p:cBhvr>
                                    </p:animEffect>
                                  </p:childTnLst>
                                </p:cTn>
                              </p:par>
                            </p:childTnLst>
                          </p:cTn>
                        </p:par>
                        <p:par>
                          <p:cTn id="81" fill="hold">
                            <p:stCondLst>
                              <p:cond delay="6500"/>
                            </p:stCondLst>
                            <p:childTnLst>
                              <p:par>
                                <p:cTn id="82" presetID="22" presetClass="entr" presetSubtype="8" fill="hold" grpId="0" nodeType="afterEffect">
                                  <p:stCondLst>
                                    <p:cond delay="0"/>
                                  </p:stCondLst>
                                  <p:childTnLst>
                                    <p:set>
                                      <p:cBhvr>
                                        <p:cTn id="83" dur="1" fill="hold">
                                          <p:stCondLst>
                                            <p:cond delay="0"/>
                                          </p:stCondLst>
                                        </p:cTn>
                                        <p:tgtEl>
                                          <p:spTgt spid="20"/>
                                        </p:tgtEl>
                                        <p:attrNameLst>
                                          <p:attrName>style.visibility</p:attrName>
                                        </p:attrNameLst>
                                      </p:cBhvr>
                                      <p:to>
                                        <p:strVal val="visible"/>
                                      </p:to>
                                    </p:set>
                                    <p:animEffect transition="in" filter="wipe(left)">
                                      <p:cBhvr>
                                        <p:cTn id="84" dur="500"/>
                                        <p:tgtEl>
                                          <p:spTgt spid="20"/>
                                        </p:tgtEl>
                                      </p:cBhvr>
                                    </p:animEffect>
                                  </p:childTnLst>
                                </p:cTn>
                              </p:par>
                            </p:childTnLst>
                          </p:cTn>
                        </p:par>
                        <p:par>
                          <p:cTn id="85" fill="hold">
                            <p:stCondLst>
                              <p:cond delay="7000"/>
                            </p:stCondLst>
                            <p:childTnLst>
                              <p:par>
                                <p:cTn id="86" presetID="31" presetClass="entr" presetSubtype="0" fill="hold" grpId="0" nodeType="afterEffect">
                                  <p:stCondLst>
                                    <p:cond delay="0"/>
                                  </p:stCondLst>
                                  <p:childTnLst>
                                    <p:set>
                                      <p:cBhvr>
                                        <p:cTn id="87" dur="1" fill="hold">
                                          <p:stCondLst>
                                            <p:cond delay="0"/>
                                          </p:stCondLst>
                                        </p:cTn>
                                        <p:tgtEl>
                                          <p:spTgt spid="21"/>
                                        </p:tgtEl>
                                        <p:attrNameLst>
                                          <p:attrName>style.visibility</p:attrName>
                                        </p:attrNameLst>
                                      </p:cBhvr>
                                      <p:to>
                                        <p:strVal val="visible"/>
                                      </p:to>
                                    </p:set>
                                    <p:anim calcmode="lin" valueType="num">
                                      <p:cBhvr>
                                        <p:cTn id="88" dur="1000" fill="hold"/>
                                        <p:tgtEl>
                                          <p:spTgt spid="21"/>
                                        </p:tgtEl>
                                        <p:attrNameLst>
                                          <p:attrName>ppt_w</p:attrName>
                                        </p:attrNameLst>
                                      </p:cBhvr>
                                      <p:tavLst>
                                        <p:tav tm="0">
                                          <p:val>
                                            <p:fltVal val="0"/>
                                          </p:val>
                                        </p:tav>
                                        <p:tav tm="100000">
                                          <p:val>
                                            <p:strVal val="#ppt_w"/>
                                          </p:val>
                                        </p:tav>
                                      </p:tavLst>
                                    </p:anim>
                                    <p:anim calcmode="lin" valueType="num">
                                      <p:cBhvr>
                                        <p:cTn id="89" dur="1000" fill="hold"/>
                                        <p:tgtEl>
                                          <p:spTgt spid="21"/>
                                        </p:tgtEl>
                                        <p:attrNameLst>
                                          <p:attrName>ppt_h</p:attrName>
                                        </p:attrNameLst>
                                      </p:cBhvr>
                                      <p:tavLst>
                                        <p:tav tm="0">
                                          <p:val>
                                            <p:fltVal val="0"/>
                                          </p:val>
                                        </p:tav>
                                        <p:tav tm="100000">
                                          <p:val>
                                            <p:strVal val="#ppt_h"/>
                                          </p:val>
                                        </p:tav>
                                      </p:tavLst>
                                    </p:anim>
                                    <p:anim calcmode="lin" valueType="num">
                                      <p:cBhvr>
                                        <p:cTn id="90" dur="1000" fill="hold"/>
                                        <p:tgtEl>
                                          <p:spTgt spid="21"/>
                                        </p:tgtEl>
                                        <p:attrNameLst>
                                          <p:attrName>style.rotation</p:attrName>
                                        </p:attrNameLst>
                                      </p:cBhvr>
                                      <p:tavLst>
                                        <p:tav tm="0">
                                          <p:val>
                                            <p:fltVal val="90"/>
                                          </p:val>
                                        </p:tav>
                                        <p:tav tm="100000">
                                          <p:val>
                                            <p:fltVal val="0"/>
                                          </p:val>
                                        </p:tav>
                                      </p:tavLst>
                                    </p:anim>
                                    <p:animEffect transition="in" filter="fade">
                                      <p:cBhvr>
                                        <p:cTn id="91"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10" grpId="0" animBg="1"/>
      <p:bldP spid="11" grpId="0" animBg="1"/>
      <p:bldP spid="12" grpId="0" animBg="1"/>
      <p:bldP spid="13" grpId="0" animBg="1"/>
      <p:bldP spid="14" grpId="0" animBg="1"/>
      <p:bldP spid="15" grpId="0"/>
      <p:bldP spid="16" grpId="0"/>
      <p:bldP spid="17" grpId="0"/>
      <p:bldP spid="18" grpId="0"/>
      <p:bldP spid="19" grpId="0"/>
      <p:bldP spid="20" grpId="0" animBg="1"/>
      <p:bldP spid="21" grpId="0" animBg="1"/>
      <p:bldP spid="22"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 xmlns:a16="http://schemas.microsoft.com/office/drawing/2014/main" id="{8799D627-15F4-47CB-AFE7-69D8CE2FD89D}"/>
              </a:ext>
            </a:extLst>
          </p:cNvPr>
          <p:cNvSpPr txBox="1"/>
          <p:nvPr/>
        </p:nvSpPr>
        <p:spPr>
          <a:xfrm>
            <a:off x="76200" y="1310253"/>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★广泛开展对外友好交往，为营造良好外部环境作出积极贡献★</a:t>
            </a:r>
          </a:p>
        </p:txBody>
      </p:sp>
      <p:sp>
        <p:nvSpPr>
          <p:cNvPr id="28" name="TextBox 119">
            <a:extLst>
              <a:ext uri="{FF2B5EF4-FFF2-40B4-BE49-F238E27FC236}">
                <a16:creationId xmlns="" xmlns:a16="http://schemas.microsoft.com/office/drawing/2014/main" id="{815E05D7-990F-46D6-8118-8B02F268B1C1}"/>
              </a:ext>
            </a:extLst>
          </p:cNvPr>
          <p:cNvSpPr txBox="1"/>
          <p:nvPr/>
        </p:nvSpPr>
        <p:spPr>
          <a:xfrm>
            <a:off x="7200503" y="2235156"/>
            <a:ext cx="4423658" cy="830997"/>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推进公共外交和人文交流，加强同外国政治组织、相关机构、媒体智库和各界人士联系沟通。</a:t>
            </a:r>
          </a:p>
        </p:txBody>
      </p:sp>
      <p:sp>
        <p:nvSpPr>
          <p:cNvPr id="31" name="TextBox 122">
            <a:extLst>
              <a:ext uri="{FF2B5EF4-FFF2-40B4-BE49-F238E27FC236}">
                <a16:creationId xmlns="" xmlns:a16="http://schemas.microsoft.com/office/drawing/2014/main" id="{3D30790F-0C7D-4ACC-A4C0-91D0745369F8}"/>
              </a:ext>
            </a:extLst>
          </p:cNvPr>
          <p:cNvSpPr txBox="1"/>
          <p:nvPr/>
        </p:nvSpPr>
        <p:spPr>
          <a:xfrm>
            <a:off x="7289340" y="3429000"/>
            <a:ext cx="4334822" cy="1200329"/>
          </a:xfrm>
          <a:prstGeom prst="rect">
            <a:avLst/>
          </a:prstGeom>
          <a:noFill/>
        </p:spPr>
        <p:txBody>
          <a:bodyPr wrap="square" rtlCol="0">
            <a:spAutoFit/>
          </a:bodyPr>
          <a:lstStyle>
            <a:defPPr>
              <a:defRPr lang="en-US"/>
            </a:defPPr>
            <a:lvl1pP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发挥专门委员会、中国经济社会理事会、中国宗教界和平委员会作用，就台湾、涉藏、涉疆等问题阐明我国主张，维护国家核心利益。</a:t>
            </a:r>
          </a:p>
        </p:txBody>
      </p:sp>
      <p:sp>
        <p:nvSpPr>
          <p:cNvPr id="34" name="TextBox 125">
            <a:extLst>
              <a:ext uri="{FF2B5EF4-FFF2-40B4-BE49-F238E27FC236}">
                <a16:creationId xmlns="" xmlns:a16="http://schemas.microsoft.com/office/drawing/2014/main" id="{4B9559D6-3B93-46F0-896C-E1431D62A521}"/>
              </a:ext>
            </a:extLst>
          </p:cNvPr>
          <p:cNvSpPr txBox="1"/>
          <p:nvPr/>
        </p:nvSpPr>
        <p:spPr>
          <a:xfrm>
            <a:off x="7217596" y="4775044"/>
            <a:ext cx="4406566" cy="1200329"/>
          </a:xfrm>
          <a:prstGeom prst="rect">
            <a:avLst/>
          </a:prstGeom>
          <a:noFill/>
        </p:spPr>
        <p:txBody>
          <a:bodyPr wrap="square" rtlCol="0">
            <a:spAutoFit/>
          </a:bodyPr>
          <a:lstStyle>
            <a:defPPr>
              <a:defRPr lang="en-US"/>
            </a:defPPr>
            <a:lvl1pP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定期召开国际形势分析会，就建立新型国际关系等提出建议，就加强我国卫生援非工作等调研协商。</a:t>
            </a:r>
          </a:p>
        </p:txBody>
      </p:sp>
      <p:sp>
        <p:nvSpPr>
          <p:cNvPr id="40" name="TextBox 155">
            <a:extLst>
              <a:ext uri="{FF2B5EF4-FFF2-40B4-BE49-F238E27FC236}">
                <a16:creationId xmlns="" xmlns:a16="http://schemas.microsoft.com/office/drawing/2014/main" id="{4CEAE012-653A-4D55-8DA5-A9821176C503}"/>
              </a:ext>
            </a:extLst>
          </p:cNvPr>
          <p:cNvSpPr txBox="1"/>
          <p:nvPr/>
        </p:nvSpPr>
        <p:spPr>
          <a:xfrm>
            <a:off x="650293" y="2300110"/>
            <a:ext cx="4423659" cy="830997"/>
          </a:xfrm>
          <a:prstGeom prst="rect">
            <a:avLst/>
          </a:prstGeom>
          <a:noFill/>
        </p:spPr>
        <p:txBody>
          <a:bodyPr wrap="square" rtlCol="0">
            <a:spAutoFit/>
          </a:bodyPr>
          <a:lstStyle/>
          <a:p>
            <a:pPr marL="0" marR="0" lvl="0" indent="0" algn="r"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服务国家外交大局，务实开展高层交往，推动共建“一带一路”、发展战略对接等方面合作。</a:t>
            </a:r>
          </a:p>
        </p:txBody>
      </p:sp>
      <p:sp>
        <p:nvSpPr>
          <p:cNvPr id="43" name="TextBox 170">
            <a:extLst>
              <a:ext uri="{FF2B5EF4-FFF2-40B4-BE49-F238E27FC236}">
                <a16:creationId xmlns="" xmlns:a16="http://schemas.microsoft.com/office/drawing/2014/main" id="{93ABCDAE-43BC-47CC-B94A-3ECF5D6CC3D5}"/>
              </a:ext>
            </a:extLst>
          </p:cNvPr>
          <p:cNvSpPr txBox="1"/>
          <p:nvPr/>
        </p:nvSpPr>
        <p:spPr>
          <a:xfrm>
            <a:off x="690435" y="3394598"/>
            <a:ext cx="4458308" cy="1200329"/>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r"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讲好中国故事，广泛宣传当代中国发展成就、中国共产党领导的多党合作和政治协商制度、社会主义协商民主、人类命运共同体理念。</a:t>
            </a:r>
          </a:p>
        </p:txBody>
      </p:sp>
      <p:sp>
        <p:nvSpPr>
          <p:cNvPr id="46" name="TextBox 173">
            <a:extLst>
              <a:ext uri="{FF2B5EF4-FFF2-40B4-BE49-F238E27FC236}">
                <a16:creationId xmlns="" xmlns:a16="http://schemas.microsoft.com/office/drawing/2014/main" id="{DBACD930-A70D-40A2-BF9E-DBA9C2A936B8}"/>
              </a:ext>
            </a:extLst>
          </p:cNvPr>
          <p:cNvSpPr txBox="1"/>
          <p:nvPr/>
        </p:nvSpPr>
        <p:spPr>
          <a:xfrm>
            <a:off x="1080600" y="4919213"/>
            <a:ext cx="3854025" cy="830997"/>
          </a:xfrm>
          <a:prstGeom prst="rect">
            <a:avLst/>
          </a:prstGeom>
          <a:noFill/>
        </p:spPr>
        <p:txBody>
          <a:bodyPr wrap="square" rtlCol="0">
            <a:spAutoFit/>
          </a:bodyPr>
          <a:lstStyle>
            <a:defPPr>
              <a:defRPr lang="en-US"/>
            </a:defPPr>
            <a:lvl1pPr algn="r" defTabSz="1219170">
              <a:lnSpc>
                <a:spcPct val="150000"/>
              </a:lnSpc>
              <a:defRPr sz="1600" b="1">
                <a:solidFill>
                  <a:srgbClr val="C7000B"/>
                </a:solidFill>
                <a:latin typeface="微软雅黑" panose="020B0503020204020204" charset="-122"/>
                <a:ea typeface="微软雅黑" panose="020B0503020204020204" charset="-122"/>
                <a:cs typeface="Aparajita" panose="020B0604020202020204" pitchFamily="34" charset="0"/>
              </a:defRPr>
            </a:lvl1pPr>
          </a:lstStyle>
          <a:p>
            <a:pPr marL="0" marR="0" lvl="0" indent="0" algn="r"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运用中欧圆桌会议等机制，加强与相关国际协会及成员的交流合作</a:t>
            </a:r>
            <a:r>
              <a:rPr kumimoji="0" lang="en-US" sz="1600" b="1" i="0" u="none" strike="noStrike" kern="1200" cap="none" spc="0" normalizeH="0" baseline="0" noProof="0" dirty="0">
                <a:ln>
                  <a:noFill/>
                </a:ln>
                <a:solidFill>
                  <a:srgbClr val="C7000B"/>
                </a:solidFill>
                <a:effectLst/>
                <a:uLnTx/>
                <a:uFillTx/>
                <a:latin typeface="微软雅黑" panose="020B0503020204020204" charset="-122"/>
                <a:ea typeface="微软雅黑" panose="020B0503020204020204" charset="-122"/>
                <a:cs typeface="Aparajita" panose="020B0604020202020204" pitchFamily="34" charset="0"/>
              </a:rPr>
              <a:t>。</a:t>
            </a:r>
          </a:p>
        </p:txBody>
      </p:sp>
      <p:grpSp>
        <p:nvGrpSpPr>
          <p:cNvPr id="3" name="组合 2">
            <a:extLst>
              <a:ext uri="{FF2B5EF4-FFF2-40B4-BE49-F238E27FC236}">
                <a16:creationId xmlns="" xmlns:a16="http://schemas.microsoft.com/office/drawing/2014/main" id="{00D52F3C-FC96-49FE-BE97-7B953F3836A9}"/>
              </a:ext>
            </a:extLst>
          </p:cNvPr>
          <p:cNvGrpSpPr/>
          <p:nvPr/>
        </p:nvGrpSpPr>
        <p:grpSpPr>
          <a:xfrm>
            <a:off x="5280967" y="2316520"/>
            <a:ext cx="1743923" cy="3299225"/>
            <a:chOff x="5280967" y="2316520"/>
            <a:chExt cx="1743923" cy="3299225"/>
          </a:xfrm>
        </p:grpSpPr>
        <p:sp>
          <p:nvSpPr>
            <p:cNvPr id="23" name="Rectangle 78">
              <a:extLst>
                <a:ext uri="{FF2B5EF4-FFF2-40B4-BE49-F238E27FC236}">
                  <a16:creationId xmlns="" xmlns:a16="http://schemas.microsoft.com/office/drawing/2014/main" id="{BDF1578D-8EEA-46CF-8A04-6544D589906B}"/>
                </a:ext>
              </a:extLst>
            </p:cNvPr>
            <p:cNvSpPr/>
            <p:nvPr/>
          </p:nvSpPr>
          <p:spPr>
            <a:xfrm>
              <a:off x="6285153" y="2326224"/>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4" name="Rectangle 81">
              <a:extLst>
                <a:ext uri="{FF2B5EF4-FFF2-40B4-BE49-F238E27FC236}">
                  <a16:creationId xmlns="" xmlns:a16="http://schemas.microsoft.com/office/drawing/2014/main" id="{C677F22D-7235-4DA6-994E-5959DF631EE8}"/>
                </a:ext>
              </a:extLst>
            </p:cNvPr>
            <p:cNvSpPr/>
            <p:nvPr/>
          </p:nvSpPr>
          <p:spPr>
            <a:xfrm>
              <a:off x="6285153" y="3624799"/>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25" name="Rectangle 115">
              <a:extLst>
                <a:ext uri="{FF2B5EF4-FFF2-40B4-BE49-F238E27FC236}">
                  <a16:creationId xmlns="" xmlns:a16="http://schemas.microsoft.com/office/drawing/2014/main" id="{C66780CC-FD96-4A24-9051-B0F88A79982C}"/>
                </a:ext>
              </a:extLst>
            </p:cNvPr>
            <p:cNvSpPr/>
            <p:nvPr/>
          </p:nvSpPr>
          <p:spPr>
            <a:xfrm>
              <a:off x="6285153" y="4875816"/>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5" name="Rectangle 139">
              <a:extLst>
                <a:ext uri="{FF2B5EF4-FFF2-40B4-BE49-F238E27FC236}">
                  <a16:creationId xmlns="" xmlns:a16="http://schemas.microsoft.com/office/drawing/2014/main" id="{8B9147EF-D11B-4764-8E4D-B172DF7A304C}"/>
                </a:ext>
              </a:extLst>
            </p:cNvPr>
            <p:cNvSpPr/>
            <p:nvPr/>
          </p:nvSpPr>
          <p:spPr>
            <a:xfrm>
              <a:off x="5280967" y="2316520"/>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6" name="Rectangle 140">
              <a:extLst>
                <a:ext uri="{FF2B5EF4-FFF2-40B4-BE49-F238E27FC236}">
                  <a16:creationId xmlns="" xmlns:a16="http://schemas.microsoft.com/office/drawing/2014/main" id="{9977B798-21C1-435D-B836-660B9C49AF9A}"/>
                </a:ext>
              </a:extLst>
            </p:cNvPr>
            <p:cNvSpPr/>
            <p:nvPr/>
          </p:nvSpPr>
          <p:spPr>
            <a:xfrm>
              <a:off x="5280967" y="3615095"/>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37" name="Rectangle 141">
              <a:extLst>
                <a:ext uri="{FF2B5EF4-FFF2-40B4-BE49-F238E27FC236}">
                  <a16:creationId xmlns="" xmlns:a16="http://schemas.microsoft.com/office/drawing/2014/main" id="{D923AE96-938A-415E-92A5-A5C79937E374}"/>
                </a:ext>
              </a:extLst>
            </p:cNvPr>
            <p:cNvSpPr/>
            <p:nvPr/>
          </p:nvSpPr>
          <p:spPr>
            <a:xfrm>
              <a:off x="5280967" y="4866112"/>
              <a:ext cx="739737" cy="739929"/>
            </a:xfrm>
            <a:prstGeom prst="rect">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lIns="91420" tIns="45711" rIns="91420" bIns="45711"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id-ID" sz="1800" b="0" i="0" u="none" strike="noStrike" kern="1200" cap="none" spc="0" normalizeH="0" baseline="0" noProof="0" dirty="0">
                <a:ln>
                  <a:noFill/>
                </a:ln>
                <a:solidFill>
                  <a:prstClr val="white"/>
                </a:solidFill>
                <a:effectLst/>
                <a:uLnTx/>
                <a:uFillTx/>
                <a:latin typeface="微软雅黑" panose="020B0503020204020204" charset="-122"/>
                <a:ea typeface="微软雅黑" panose="020B0503020204020204" charset="-122"/>
                <a:cs typeface="+mn-cs"/>
              </a:endParaRPr>
            </a:p>
          </p:txBody>
        </p:sp>
        <p:sp>
          <p:nvSpPr>
            <p:cNvPr id="53" name="文本框 52">
              <a:extLst>
                <a:ext uri="{FF2B5EF4-FFF2-40B4-BE49-F238E27FC236}">
                  <a16:creationId xmlns="" xmlns:a16="http://schemas.microsoft.com/office/drawing/2014/main" id="{CC5F5729-3E43-4490-80BA-5F644DB80558}"/>
                </a:ext>
              </a:extLst>
            </p:cNvPr>
            <p:cNvSpPr txBox="1"/>
            <p:nvPr/>
          </p:nvSpPr>
          <p:spPr>
            <a:xfrm>
              <a:off x="5280967" y="239409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01</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4" name="文本框 53">
              <a:extLst>
                <a:ext uri="{FF2B5EF4-FFF2-40B4-BE49-F238E27FC236}">
                  <a16:creationId xmlns="" xmlns:a16="http://schemas.microsoft.com/office/drawing/2014/main" id="{2C380543-6A8E-48BA-A570-3CCC44C9D79B}"/>
                </a:ext>
              </a:extLst>
            </p:cNvPr>
            <p:cNvSpPr txBox="1"/>
            <p:nvPr/>
          </p:nvSpPr>
          <p:spPr>
            <a:xfrm>
              <a:off x="6309413" y="2388967"/>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02</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5" name="文本框 54">
              <a:extLst>
                <a:ext uri="{FF2B5EF4-FFF2-40B4-BE49-F238E27FC236}">
                  <a16:creationId xmlns="" xmlns:a16="http://schemas.microsoft.com/office/drawing/2014/main" id="{53F46E05-F174-4D96-A7BD-4C626C013566}"/>
                </a:ext>
              </a:extLst>
            </p:cNvPr>
            <p:cNvSpPr txBox="1"/>
            <p:nvPr/>
          </p:nvSpPr>
          <p:spPr>
            <a:xfrm>
              <a:off x="5280967" y="3692671"/>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03</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6" name="文本框 55">
              <a:extLst>
                <a:ext uri="{FF2B5EF4-FFF2-40B4-BE49-F238E27FC236}">
                  <a16:creationId xmlns="" xmlns:a16="http://schemas.microsoft.com/office/drawing/2014/main" id="{0B0DD6D6-2922-4F8A-8CA0-14A5B5D33FF5}"/>
                </a:ext>
              </a:extLst>
            </p:cNvPr>
            <p:cNvSpPr txBox="1"/>
            <p:nvPr/>
          </p:nvSpPr>
          <p:spPr>
            <a:xfrm>
              <a:off x="6285153" y="373677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04</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7" name="文本框 56">
              <a:extLst>
                <a:ext uri="{FF2B5EF4-FFF2-40B4-BE49-F238E27FC236}">
                  <a16:creationId xmlns="" xmlns:a16="http://schemas.microsoft.com/office/drawing/2014/main" id="{181C792D-279B-4092-95AF-D1F740C2DF46}"/>
                </a:ext>
              </a:extLst>
            </p:cNvPr>
            <p:cNvSpPr txBox="1"/>
            <p:nvPr/>
          </p:nvSpPr>
          <p:spPr>
            <a:xfrm>
              <a:off x="5280967" y="4961106"/>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05</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sp>
          <p:nvSpPr>
            <p:cNvPr id="58" name="文本框 57">
              <a:extLst>
                <a:ext uri="{FF2B5EF4-FFF2-40B4-BE49-F238E27FC236}">
                  <a16:creationId xmlns="" xmlns:a16="http://schemas.microsoft.com/office/drawing/2014/main" id="{2230E2FE-A88B-4801-BC02-F8993E55E35F}"/>
                </a:ext>
              </a:extLst>
            </p:cNvPr>
            <p:cNvSpPr txBox="1"/>
            <p:nvPr/>
          </p:nvSpPr>
          <p:spPr>
            <a:xfrm>
              <a:off x="6285153" y="4975244"/>
              <a:ext cx="691215" cy="584775"/>
            </a:xfrm>
            <a:prstGeom prst="rect">
              <a:avLst/>
            </a:prstGeom>
            <a:noFill/>
          </p:spPr>
          <p:txBody>
            <a:bodyPr wrap="non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3200" b="1" i="0" u="none" strike="noStrike" kern="1200" cap="none" spc="0" normalizeH="0" baseline="0" noProof="0" dirty="0">
                  <a:ln>
                    <a:noFill/>
                  </a:ln>
                  <a:solidFill>
                    <a:prstClr val="white"/>
                  </a:solidFill>
                  <a:effectLst/>
                  <a:uLnTx/>
                  <a:uFillTx/>
                  <a:latin typeface="微软雅黑"/>
                  <a:ea typeface="微软雅黑"/>
                  <a:cs typeface="+mn-cs"/>
                </a:rPr>
                <a:t>06</a:t>
              </a:r>
              <a:endPar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endParaRPr>
            </a:p>
          </p:txBody>
        </p:sp>
      </p:grpSp>
    </p:spTree>
    <p:extLst>
      <p:ext uri="{BB962C8B-B14F-4D97-AF65-F5344CB8AC3E}">
        <p14:creationId xmlns:p14="http://schemas.microsoft.com/office/powerpoint/2010/main" val="4007000301"/>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par>
                                <p:cTn id="8" presetID="16" presetClass="entr" presetSubtype="21" fill="hold" nodeType="withEffect">
                                  <p:stCondLst>
                                    <p:cond delay="500"/>
                                  </p:stCondLst>
                                  <p:childTnLst>
                                    <p:set>
                                      <p:cBhvr>
                                        <p:cTn id="9" dur="1" fill="hold">
                                          <p:stCondLst>
                                            <p:cond delay="0"/>
                                          </p:stCondLst>
                                        </p:cTn>
                                        <p:tgtEl>
                                          <p:spTgt spid="3"/>
                                        </p:tgtEl>
                                        <p:attrNameLst>
                                          <p:attrName>style.visibility</p:attrName>
                                        </p:attrNameLst>
                                      </p:cBhvr>
                                      <p:to>
                                        <p:strVal val="visible"/>
                                      </p:to>
                                    </p:set>
                                    <p:animEffect transition="in" filter="barn(inVertical)">
                                      <p:cBhvr>
                                        <p:cTn id="10" dur="500"/>
                                        <p:tgtEl>
                                          <p:spTgt spid="3"/>
                                        </p:tgtEl>
                                      </p:cBhvr>
                                    </p:animEffect>
                                  </p:childTnLst>
                                </p:cTn>
                              </p:par>
                            </p:childTnLst>
                          </p:cTn>
                        </p:par>
                        <p:par>
                          <p:cTn id="11" fill="hold">
                            <p:stCondLst>
                              <p:cond delay="1000"/>
                            </p:stCondLst>
                            <p:childTnLst>
                              <p:par>
                                <p:cTn id="12" presetID="14" presetClass="entr" presetSubtype="10" fill="hold" grpId="0" nodeType="afterEffect">
                                  <p:stCondLst>
                                    <p:cond delay="0"/>
                                  </p:stCondLst>
                                  <p:childTnLst>
                                    <p:set>
                                      <p:cBhvr>
                                        <p:cTn id="13" dur="1" fill="hold">
                                          <p:stCondLst>
                                            <p:cond delay="0"/>
                                          </p:stCondLst>
                                        </p:cTn>
                                        <p:tgtEl>
                                          <p:spTgt spid="40"/>
                                        </p:tgtEl>
                                        <p:attrNameLst>
                                          <p:attrName>style.visibility</p:attrName>
                                        </p:attrNameLst>
                                      </p:cBhvr>
                                      <p:to>
                                        <p:strVal val="visible"/>
                                      </p:to>
                                    </p:set>
                                    <p:animEffect transition="in" filter="randombar(horizontal)">
                                      <p:cBhvr>
                                        <p:cTn id="14" dur="500"/>
                                        <p:tgtEl>
                                          <p:spTgt spid="40"/>
                                        </p:tgtEl>
                                      </p:cBhvr>
                                    </p:animEffect>
                                  </p:childTnLst>
                                </p:cTn>
                              </p:par>
                            </p:childTnLst>
                          </p:cTn>
                        </p:par>
                        <p:par>
                          <p:cTn id="15" fill="hold">
                            <p:stCondLst>
                              <p:cond delay="1500"/>
                            </p:stCondLst>
                            <p:childTnLst>
                              <p:par>
                                <p:cTn id="16" presetID="14" presetClass="entr" presetSubtype="10" fill="hold" grpId="0" nodeType="afterEffect">
                                  <p:stCondLst>
                                    <p:cond delay="0"/>
                                  </p:stCondLst>
                                  <p:childTnLst>
                                    <p:set>
                                      <p:cBhvr>
                                        <p:cTn id="17" dur="1" fill="hold">
                                          <p:stCondLst>
                                            <p:cond delay="0"/>
                                          </p:stCondLst>
                                        </p:cTn>
                                        <p:tgtEl>
                                          <p:spTgt spid="28"/>
                                        </p:tgtEl>
                                        <p:attrNameLst>
                                          <p:attrName>style.visibility</p:attrName>
                                        </p:attrNameLst>
                                      </p:cBhvr>
                                      <p:to>
                                        <p:strVal val="visible"/>
                                      </p:to>
                                    </p:set>
                                    <p:animEffect transition="in" filter="randombar(horizontal)">
                                      <p:cBhvr>
                                        <p:cTn id="18" dur="500"/>
                                        <p:tgtEl>
                                          <p:spTgt spid="28"/>
                                        </p:tgtEl>
                                      </p:cBhvr>
                                    </p:animEffect>
                                  </p:childTnLst>
                                </p:cTn>
                              </p:par>
                            </p:childTnLst>
                          </p:cTn>
                        </p:par>
                        <p:par>
                          <p:cTn id="19" fill="hold">
                            <p:stCondLst>
                              <p:cond delay="2000"/>
                            </p:stCondLst>
                            <p:childTnLst>
                              <p:par>
                                <p:cTn id="20" presetID="14" presetClass="entr" presetSubtype="10" fill="hold" grpId="0" nodeType="afterEffect">
                                  <p:stCondLst>
                                    <p:cond delay="0"/>
                                  </p:stCondLst>
                                  <p:childTnLst>
                                    <p:set>
                                      <p:cBhvr>
                                        <p:cTn id="21" dur="1" fill="hold">
                                          <p:stCondLst>
                                            <p:cond delay="0"/>
                                          </p:stCondLst>
                                        </p:cTn>
                                        <p:tgtEl>
                                          <p:spTgt spid="43"/>
                                        </p:tgtEl>
                                        <p:attrNameLst>
                                          <p:attrName>style.visibility</p:attrName>
                                        </p:attrNameLst>
                                      </p:cBhvr>
                                      <p:to>
                                        <p:strVal val="visible"/>
                                      </p:to>
                                    </p:set>
                                    <p:animEffect transition="in" filter="randombar(horizontal)">
                                      <p:cBhvr>
                                        <p:cTn id="22" dur="500"/>
                                        <p:tgtEl>
                                          <p:spTgt spid="43"/>
                                        </p:tgtEl>
                                      </p:cBhvr>
                                    </p:animEffect>
                                  </p:childTnLst>
                                </p:cTn>
                              </p:par>
                            </p:childTnLst>
                          </p:cTn>
                        </p:par>
                        <p:par>
                          <p:cTn id="23" fill="hold">
                            <p:stCondLst>
                              <p:cond delay="2500"/>
                            </p:stCondLst>
                            <p:childTnLst>
                              <p:par>
                                <p:cTn id="24" presetID="14" presetClass="entr" presetSubtype="10" fill="hold" grpId="0" nodeType="afterEffect">
                                  <p:stCondLst>
                                    <p:cond delay="0"/>
                                  </p:stCondLst>
                                  <p:childTnLst>
                                    <p:set>
                                      <p:cBhvr>
                                        <p:cTn id="25" dur="1" fill="hold">
                                          <p:stCondLst>
                                            <p:cond delay="0"/>
                                          </p:stCondLst>
                                        </p:cTn>
                                        <p:tgtEl>
                                          <p:spTgt spid="31"/>
                                        </p:tgtEl>
                                        <p:attrNameLst>
                                          <p:attrName>style.visibility</p:attrName>
                                        </p:attrNameLst>
                                      </p:cBhvr>
                                      <p:to>
                                        <p:strVal val="visible"/>
                                      </p:to>
                                    </p:set>
                                    <p:animEffect transition="in" filter="randombar(horizontal)">
                                      <p:cBhvr>
                                        <p:cTn id="26" dur="500"/>
                                        <p:tgtEl>
                                          <p:spTgt spid="31"/>
                                        </p:tgtEl>
                                      </p:cBhvr>
                                    </p:animEffect>
                                  </p:childTnLst>
                                </p:cTn>
                              </p:par>
                            </p:childTnLst>
                          </p:cTn>
                        </p:par>
                        <p:par>
                          <p:cTn id="27" fill="hold">
                            <p:stCondLst>
                              <p:cond delay="3000"/>
                            </p:stCondLst>
                            <p:childTnLst>
                              <p:par>
                                <p:cTn id="28" presetID="14" presetClass="entr" presetSubtype="10" fill="hold" grpId="0" nodeType="afterEffect">
                                  <p:stCondLst>
                                    <p:cond delay="0"/>
                                  </p:stCondLst>
                                  <p:childTnLst>
                                    <p:set>
                                      <p:cBhvr>
                                        <p:cTn id="29" dur="1" fill="hold">
                                          <p:stCondLst>
                                            <p:cond delay="0"/>
                                          </p:stCondLst>
                                        </p:cTn>
                                        <p:tgtEl>
                                          <p:spTgt spid="46"/>
                                        </p:tgtEl>
                                        <p:attrNameLst>
                                          <p:attrName>style.visibility</p:attrName>
                                        </p:attrNameLst>
                                      </p:cBhvr>
                                      <p:to>
                                        <p:strVal val="visible"/>
                                      </p:to>
                                    </p:set>
                                    <p:animEffect transition="in" filter="randombar(horizontal)">
                                      <p:cBhvr>
                                        <p:cTn id="30" dur="500"/>
                                        <p:tgtEl>
                                          <p:spTgt spid="46"/>
                                        </p:tgtEl>
                                      </p:cBhvr>
                                    </p:animEffect>
                                  </p:childTnLst>
                                </p:cTn>
                              </p:par>
                            </p:childTnLst>
                          </p:cTn>
                        </p:par>
                        <p:par>
                          <p:cTn id="31" fill="hold">
                            <p:stCondLst>
                              <p:cond delay="3500"/>
                            </p:stCondLst>
                            <p:childTnLst>
                              <p:par>
                                <p:cTn id="32" presetID="14" presetClass="entr" presetSubtype="10" fill="hold" grpId="0" nodeType="afterEffect">
                                  <p:stCondLst>
                                    <p:cond delay="0"/>
                                  </p:stCondLst>
                                  <p:childTnLst>
                                    <p:set>
                                      <p:cBhvr>
                                        <p:cTn id="33" dur="1" fill="hold">
                                          <p:stCondLst>
                                            <p:cond delay="0"/>
                                          </p:stCondLst>
                                        </p:cTn>
                                        <p:tgtEl>
                                          <p:spTgt spid="34"/>
                                        </p:tgtEl>
                                        <p:attrNameLst>
                                          <p:attrName>style.visibility</p:attrName>
                                        </p:attrNameLst>
                                      </p:cBhvr>
                                      <p:to>
                                        <p:strVal val="visible"/>
                                      </p:to>
                                    </p:set>
                                    <p:animEffect transition="in" filter="randombar(horizontal)">
                                      <p:cBhvr>
                                        <p:cTn id="34"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28" grpId="0"/>
      <p:bldP spid="31" grpId="0"/>
      <p:bldP spid="34" grpId="0"/>
      <p:bldP spid="40" grpId="0"/>
      <p:bldP spid="43" grpId="0"/>
      <p:bldP spid="4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5" name="TextBox 14">
            <a:extLst>
              <a:ext uri="{FF2B5EF4-FFF2-40B4-BE49-F238E27FC236}">
                <a16:creationId xmlns="" xmlns:a16="http://schemas.microsoft.com/office/drawing/2014/main" id="{8799D627-15F4-47CB-AFE7-69D8CE2FD89D}"/>
              </a:ext>
            </a:extLst>
          </p:cNvPr>
          <p:cNvSpPr txBox="1"/>
          <p:nvPr/>
        </p:nvSpPr>
        <p:spPr>
          <a:xfrm>
            <a:off x="0" y="1738878"/>
            <a:ext cx="11961256" cy="553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a:defRPr sz="6400">
                <a:gradFill flip="none" rotWithShape="1">
                  <a:gsLst>
                    <a:gs pos="0">
                      <a:srgbClr val="C00000"/>
                    </a:gs>
                    <a:gs pos="6000">
                      <a:srgbClr val="131D7E"/>
                    </a:gs>
                    <a:gs pos="31000">
                      <a:srgbClr val="151C83"/>
                    </a:gs>
                    <a:gs pos="47000">
                      <a:srgbClr val="C00000"/>
                    </a:gs>
                    <a:gs pos="100000">
                      <a:srgbClr val="C00000"/>
                    </a:gs>
                  </a:gsLst>
                  <a:lin ang="0" scaled="1"/>
                  <a:tileRect/>
                </a:gradFill>
                <a:latin typeface="方正粗谭黑简体" panose="02000000000000000000" pitchFamily="2" charset="-122"/>
                <a:ea typeface="方正粗谭黑简体" panose="02000000000000000000" pitchFamily="2" charset="-122"/>
              </a:defRPr>
            </a:lvl1pPr>
            <a:lvl2pPr marL="742950" indent="-285750">
              <a:defRPr>
                <a:latin typeface="Calibri" pitchFamily="34" charset="0"/>
                <a:ea typeface="宋体" charset="-122"/>
              </a:defRPr>
            </a:lvl2pPr>
            <a:lvl3pPr marL="1143000" indent="-228600">
              <a:defRPr>
                <a:latin typeface="Calibri" pitchFamily="34" charset="0"/>
                <a:ea typeface="宋体" charset="-122"/>
              </a:defRPr>
            </a:lvl3pPr>
            <a:lvl4pPr marL="1600200" indent="-228600">
              <a:defRPr>
                <a:latin typeface="Calibri" pitchFamily="34" charset="0"/>
                <a:ea typeface="宋体" charset="-122"/>
              </a:defRPr>
            </a:lvl4pPr>
            <a:lvl5pPr marL="2057400" indent="-228600">
              <a:defRPr>
                <a:latin typeface="Calibri" pitchFamily="34" charset="0"/>
                <a:ea typeface="宋体" charset="-122"/>
              </a:defRPr>
            </a:lvl5pPr>
            <a:lvl6pPr marL="2514600" indent="-228600" fontAlgn="base">
              <a:spcBef>
                <a:spcPct val="0"/>
              </a:spcBef>
              <a:spcAft>
                <a:spcPct val="0"/>
              </a:spcAft>
              <a:defRPr>
                <a:latin typeface="Calibri" pitchFamily="34" charset="0"/>
                <a:ea typeface="宋体" charset="-122"/>
              </a:defRPr>
            </a:lvl6pPr>
            <a:lvl7pPr marL="2971800" indent="-228600" fontAlgn="base">
              <a:spcBef>
                <a:spcPct val="0"/>
              </a:spcBef>
              <a:spcAft>
                <a:spcPct val="0"/>
              </a:spcAft>
              <a:defRPr>
                <a:latin typeface="Calibri" pitchFamily="34" charset="0"/>
                <a:ea typeface="宋体" charset="-122"/>
              </a:defRPr>
            </a:lvl7pPr>
            <a:lvl8pPr marL="3429000" indent="-228600" fontAlgn="base">
              <a:spcBef>
                <a:spcPct val="0"/>
              </a:spcBef>
              <a:spcAft>
                <a:spcPct val="0"/>
              </a:spcAft>
              <a:defRPr>
                <a:latin typeface="Calibri" pitchFamily="34" charset="0"/>
                <a:ea typeface="宋体" charset="-122"/>
              </a:defRPr>
            </a:lvl8pPr>
            <a:lvl9pPr marL="3886200" indent="-228600" fontAlgn="base">
              <a:spcBef>
                <a:spcPct val="0"/>
              </a:spcBef>
              <a:spcAft>
                <a:spcPct val="0"/>
              </a:spcAft>
              <a:defRPr>
                <a:latin typeface="Calibri" pitchFamily="34" charset="0"/>
                <a:ea typeface="宋体" charset="-122"/>
              </a:defRPr>
            </a:lvl9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30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rPr>
              <a:t>★大力加强自身建设，提高政协履职能力和水平★</a:t>
            </a:r>
          </a:p>
        </p:txBody>
      </p:sp>
      <p:sp>
        <p:nvSpPr>
          <p:cNvPr id="4" name="矩形 3">
            <a:extLst>
              <a:ext uri="{FF2B5EF4-FFF2-40B4-BE49-F238E27FC236}">
                <a16:creationId xmlns="" xmlns:a16="http://schemas.microsoft.com/office/drawing/2014/main" id="{1888EDD9-AD11-4271-B45D-266768427997}"/>
              </a:ext>
            </a:extLst>
          </p:cNvPr>
          <p:cNvSpPr/>
          <p:nvPr/>
        </p:nvSpPr>
        <p:spPr>
          <a:xfrm>
            <a:off x="3533275" y="2755530"/>
            <a:ext cx="6372475"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7000B"/>
                </a:solidFill>
                <a:effectLst/>
                <a:uLnTx/>
                <a:uFillTx/>
                <a:latin typeface="微软雅黑"/>
                <a:ea typeface="微软雅黑"/>
                <a:cs typeface="+mn-ea"/>
                <a:sym typeface="+mn-lt"/>
              </a:rPr>
              <a:t>着力提高工作制度化、规范化、程序化水平</a:t>
            </a:r>
          </a:p>
        </p:txBody>
      </p:sp>
      <p:grpSp>
        <p:nvGrpSpPr>
          <p:cNvPr id="6" name="组合 5">
            <a:extLst>
              <a:ext uri="{FF2B5EF4-FFF2-40B4-BE49-F238E27FC236}">
                <a16:creationId xmlns="" xmlns:a16="http://schemas.microsoft.com/office/drawing/2014/main" id="{553A0E8D-6599-42C2-AFBF-D7ED0A68E961}"/>
              </a:ext>
            </a:extLst>
          </p:cNvPr>
          <p:cNvGrpSpPr/>
          <p:nvPr/>
        </p:nvGrpSpPr>
        <p:grpSpPr>
          <a:xfrm>
            <a:off x="1565329" y="2670382"/>
            <a:ext cx="9266652" cy="608372"/>
            <a:chOff x="7189134" y="3153628"/>
            <a:chExt cx="34673353" cy="812099"/>
          </a:xfrm>
        </p:grpSpPr>
        <p:sp>
          <p:nvSpPr>
            <p:cNvPr id="7" name="圆角矩形 12">
              <a:extLst>
                <a:ext uri="{FF2B5EF4-FFF2-40B4-BE49-F238E27FC236}">
                  <a16:creationId xmlns="" xmlns:a16="http://schemas.microsoft.com/office/drawing/2014/main" id="{42F1A52E-3DBF-4340-8B65-B81D9FB8FBCB}"/>
                </a:ext>
              </a:extLst>
            </p:cNvPr>
            <p:cNvSpPr/>
            <p:nvPr/>
          </p:nvSpPr>
          <p:spPr>
            <a:xfrm>
              <a:off x="11400138" y="3153628"/>
              <a:ext cx="30462349"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8" name="圆角矩形 10">
              <a:extLst>
                <a:ext uri="{FF2B5EF4-FFF2-40B4-BE49-F238E27FC236}">
                  <a16:creationId xmlns="" xmlns:a16="http://schemas.microsoft.com/office/drawing/2014/main" id="{3F2389CE-F7FC-45CB-AF20-0AC33CBB65B6}"/>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9" name="矩形 8">
              <a:extLst>
                <a:ext uri="{FF2B5EF4-FFF2-40B4-BE49-F238E27FC236}">
                  <a16:creationId xmlns="" xmlns:a16="http://schemas.microsoft.com/office/drawing/2014/main" id="{098FD9F1-8C3E-4127-A09D-21A73A962E9D}"/>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sym typeface="+mn-lt"/>
                </a:rPr>
                <a:t>实现</a:t>
              </a:r>
              <a:endPar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endParaRPr>
            </a:p>
          </p:txBody>
        </p:sp>
      </p:grpSp>
      <p:sp>
        <p:nvSpPr>
          <p:cNvPr id="10" name="矩形 9">
            <a:extLst>
              <a:ext uri="{FF2B5EF4-FFF2-40B4-BE49-F238E27FC236}">
                <a16:creationId xmlns="" xmlns:a16="http://schemas.microsoft.com/office/drawing/2014/main" id="{49FBB4F5-35DE-4E9F-B8CC-1BD993466D2E}"/>
              </a:ext>
            </a:extLst>
          </p:cNvPr>
          <p:cNvSpPr/>
          <p:nvPr/>
        </p:nvSpPr>
        <p:spPr>
          <a:xfrm>
            <a:off x="3461084" y="3642508"/>
            <a:ext cx="6039853" cy="46166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7000B"/>
                </a:solidFill>
                <a:effectLst/>
                <a:uLnTx/>
                <a:uFillTx/>
                <a:latin typeface="微软雅黑"/>
                <a:ea typeface="微软雅黑"/>
                <a:cs typeface="+mn-ea"/>
                <a:sym typeface="+mn-lt"/>
              </a:rPr>
              <a:t>以改革创新精神做好经常性工作</a:t>
            </a:r>
          </a:p>
        </p:txBody>
      </p:sp>
      <p:grpSp>
        <p:nvGrpSpPr>
          <p:cNvPr id="11" name="组合 10">
            <a:extLst>
              <a:ext uri="{FF2B5EF4-FFF2-40B4-BE49-F238E27FC236}">
                <a16:creationId xmlns="" xmlns:a16="http://schemas.microsoft.com/office/drawing/2014/main" id="{5D9F4DBC-091A-48B5-BA93-E543E23767D5}"/>
              </a:ext>
            </a:extLst>
          </p:cNvPr>
          <p:cNvGrpSpPr/>
          <p:nvPr/>
        </p:nvGrpSpPr>
        <p:grpSpPr>
          <a:xfrm>
            <a:off x="1565329" y="3608662"/>
            <a:ext cx="9266652" cy="608372"/>
            <a:chOff x="7189134" y="3153628"/>
            <a:chExt cx="34673352" cy="812099"/>
          </a:xfrm>
        </p:grpSpPr>
        <p:sp>
          <p:nvSpPr>
            <p:cNvPr id="12" name="圆角矩形 15">
              <a:extLst>
                <a:ext uri="{FF2B5EF4-FFF2-40B4-BE49-F238E27FC236}">
                  <a16:creationId xmlns="" xmlns:a16="http://schemas.microsoft.com/office/drawing/2014/main" id="{2BE6A820-99D7-4404-B195-821A7CF66F8D}"/>
                </a:ext>
              </a:extLst>
            </p:cNvPr>
            <p:cNvSpPr/>
            <p:nvPr/>
          </p:nvSpPr>
          <p:spPr>
            <a:xfrm>
              <a:off x="11400142" y="3153628"/>
              <a:ext cx="30462344"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3" name="圆角矩形 16">
              <a:extLst>
                <a:ext uri="{FF2B5EF4-FFF2-40B4-BE49-F238E27FC236}">
                  <a16:creationId xmlns="" xmlns:a16="http://schemas.microsoft.com/office/drawing/2014/main" id="{24DCF2D3-271B-4F66-8539-DEFA66DBE298}"/>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4" name="矩形 13">
              <a:extLst>
                <a:ext uri="{FF2B5EF4-FFF2-40B4-BE49-F238E27FC236}">
                  <a16:creationId xmlns="" xmlns:a16="http://schemas.microsoft.com/office/drawing/2014/main" id="{0F782D04-D775-402C-A79A-DBFEE6A09C65}"/>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sym typeface="+mn-lt"/>
                </a:rPr>
                <a:t>实现</a:t>
              </a:r>
              <a:endPar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endParaRPr>
            </a:p>
          </p:txBody>
        </p:sp>
      </p:grpSp>
      <p:sp>
        <p:nvSpPr>
          <p:cNvPr id="15" name="矩形 14">
            <a:extLst>
              <a:ext uri="{FF2B5EF4-FFF2-40B4-BE49-F238E27FC236}">
                <a16:creationId xmlns="" xmlns:a16="http://schemas.microsoft.com/office/drawing/2014/main" id="{D61A8DD9-6B5B-4F51-8A5C-70AE1BEB15EB}"/>
              </a:ext>
            </a:extLst>
          </p:cNvPr>
          <p:cNvSpPr/>
          <p:nvPr/>
        </p:nvSpPr>
        <p:spPr>
          <a:xfrm>
            <a:off x="3243292" y="4626218"/>
            <a:ext cx="7230979" cy="461665"/>
          </a:xfrm>
          <a:prstGeom prst="rect">
            <a:avLst/>
          </a:prstGeom>
        </p:spPr>
        <p:txBody>
          <a:bodyPr wrap="square">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dirty="0">
                <a:ln>
                  <a:noFill/>
                </a:ln>
                <a:solidFill>
                  <a:srgbClr val="CD0009"/>
                </a:solidFill>
                <a:effectLst/>
                <a:uLnTx/>
                <a:uFillTx/>
                <a:latin typeface="微软雅黑"/>
                <a:ea typeface="微软雅黑"/>
                <a:cs typeface="+mn-ea"/>
                <a:sym typeface="+mn-lt"/>
              </a:rPr>
              <a:t>贯彻全面从严治党部署，把党的政治建设摆在首位</a:t>
            </a:r>
          </a:p>
        </p:txBody>
      </p:sp>
      <p:grpSp>
        <p:nvGrpSpPr>
          <p:cNvPr id="16" name="组合 15">
            <a:extLst>
              <a:ext uri="{FF2B5EF4-FFF2-40B4-BE49-F238E27FC236}">
                <a16:creationId xmlns="" xmlns:a16="http://schemas.microsoft.com/office/drawing/2014/main" id="{54A66294-A4F8-4066-99A1-58B87A3A074B}"/>
              </a:ext>
            </a:extLst>
          </p:cNvPr>
          <p:cNvGrpSpPr/>
          <p:nvPr/>
        </p:nvGrpSpPr>
        <p:grpSpPr>
          <a:xfrm>
            <a:off x="1565329" y="4552865"/>
            <a:ext cx="9266652" cy="608372"/>
            <a:chOff x="7189134" y="3153628"/>
            <a:chExt cx="34673352" cy="812099"/>
          </a:xfrm>
        </p:grpSpPr>
        <p:sp>
          <p:nvSpPr>
            <p:cNvPr id="17" name="圆角矩形 20">
              <a:extLst>
                <a:ext uri="{FF2B5EF4-FFF2-40B4-BE49-F238E27FC236}">
                  <a16:creationId xmlns="" xmlns:a16="http://schemas.microsoft.com/office/drawing/2014/main" id="{0A352E59-7C54-48DE-8674-39A7ED4415DE}"/>
                </a:ext>
              </a:extLst>
            </p:cNvPr>
            <p:cNvSpPr/>
            <p:nvPr/>
          </p:nvSpPr>
          <p:spPr>
            <a:xfrm>
              <a:off x="11400138" y="3153628"/>
              <a:ext cx="30462348" cy="812099"/>
            </a:xfrm>
            <a:prstGeom prst="roundRect">
              <a:avLst/>
            </a:prstGeom>
            <a:no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8" name="圆角矩形 21">
              <a:extLst>
                <a:ext uri="{FF2B5EF4-FFF2-40B4-BE49-F238E27FC236}">
                  <a16:creationId xmlns="" xmlns:a16="http://schemas.microsoft.com/office/drawing/2014/main" id="{68A94432-C105-49AE-9B7D-17AA1249A511}"/>
                </a:ext>
              </a:extLst>
            </p:cNvPr>
            <p:cNvSpPr/>
            <p:nvPr/>
          </p:nvSpPr>
          <p:spPr>
            <a:xfrm>
              <a:off x="7189134" y="3153628"/>
              <a:ext cx="5387522" cy="812099"/>
            </a:xfrm>
            <a:prstGeom prst="roundRect">
              <a:avLst/>
            </a:prstGeom>
            <a:solidFill>
              <a:srgbClr val="C7000B"/>
            </a:solidFill>
            <a:ln>
              <a:solidFill>
                <a:schemeClr val="bg2"/>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9" name="矩形 18">
              <a:extLst>
                <a:ext uri="{FF2B5EF4-FFF2-40B4-BE49-F238E27FC236}">
                  <a16:creationId xmlns="" xmlns:a16="http://schemas.microsoft.com/office/drawing/2014/main" id="{6ECF59A2-A115-41A3-A5C2-C495D15B0460}"/>
                </a:ext>
              </a:extLst>
            </p:cNvPr>
            <p:cNvSpPr/>
            <p:nvPr/>
          </p:nvSpPr>
          <p:spPr>
            <a:xfrm>
              <a:off x="7308318" y="3267290"/>
              <a:ext cx="5149154" cy="5847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sym typeface="+mn-lt"/>
                </a:rPr>
                <a:t>实现</a:t>
              </a:r>
              <a:endParaRPr kumimoji="0" lang="zh-CN" altLang="en-US" sz="2400" b="1" i="0" u="none" strike="noStrike" kern="1200" cap="none" spc="0" normalizeH="0" baseline="0" noProof="0" dirty="0">
                <a:ln>
                  <a:noFill/>
                </a:ln>
                <a:solidFill>
                  <a:prstClr val="white"/>
                </a:solidFill>
                <a:effectLst/>
                <a:uLnTx/>
                <a:uFillTx/>
                <a:latin typeface="微软雅黑"/>
                <a:ea typeface="微软雅黑"/>
                <a:cs typeface="+mn-ea"/>
              </a:endParaRPr>
            </a:p>
          </p:txBody>
        </p:sp>
      </p:grpSp>
    </p:spTree>
    <p:extLst>
      <p:ext uri="{BB962C8B-B14F-4D97-AF65-F5344CB8AC3E}">
        <p14:creationId xmlns:p14="http://schemas.microsoft.com/office/powerpoint/2010/main" val="3861322290"/>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1000"/>
                                        <p:tgtEl>
                                          <p:spTgt spid="5"/>
                                        </p:tgtEl>
                                      </p:cBhvr>
                                    </p:animEffect>
                                  </p:childTnLst>
                                </p:cTn>
                              </p:par>
                            </p:childTnLst>
                          </p:cTn>
                        </p:par>
                        <p:par>
                          <p:cTn id="8" fill="hold">
                            <p:stCondLst>
                              <p:cond delay="1000"/>
                            </p:stCondLst>
                            <p:childTnLst>
                              <p:par>
                                <p:cTn id="9" presetID="22" presetClass="entr" presetSubtype="8" fill="hold"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500"/>
                                        <p:tgtEl>
                                          <p:spTgt spid="6"/>
                                        </p:tgtEl>
                                      </p:cBhvr>
                                    </p:animEffect>
                                  </p:childTnLst>
                                </p:cTn>
                              </p:par>
                              <p:par>
                                <p:cTn id="12" presetID="22" presetClass="entr" presetSubtype="8" fill="hold" grpId="0" nodeType="withEffect">
                                  <p:stCondLst>
                                    <p:cond delay="0"/>
                                  </p:stCondLst>
                                  <p:childTnLst>
                                    <p:set>
                                      <p:cBhvr>
                                        <p:cTn id="13" dur="1" fill="hold">
                                          <p:stCondLst>
                                            <p:cond delay="0"/>
                                          </p:stCondLst>
                                        </p:cTn>
                                        <p:tgtEl>
                                          <p:spTgt spid="4"/>
                                        </p:tgtEl>
                                        <p:attrNameLst>
                                          <p:attrName>style.visibility</p:attrName>
                                        </p:attrNameLst>
                                      </p:cBhvr>
                                      <p:to>
                                        <p:strVal val="visible"/>
                                      </p:to>
                                    </p:set>
                                    <p:animEffect transition="in" filter="wipe(left)">
                                      <p:cBhvr>
                                        <p:cTn id="14" dur="500"/>
                                        <p:tgtEl>
                                          <p:spTgt spid="4"/>
                                        </p:tgtEl>
                                      </p:cBhvr>
                                    </p:animEffect>
                                  </p:childTnLst>
                                </p:cTn>
                              </p:par>
                            </p:childTnLst>
                          </p:cTn>
                        </p:par>
                        <p:par>
                          <p:cTn id="15" fill="hold">
                            <p:stCondLst>
                              <p:cond delay="1500"/>
                            </p:stCondLst>
                            <p:childTnLst>
                              <p:par>
                                <p:cTn id="16" presetID="22" presetClass="entr" presetSubtype="8"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left)">
                                      <p:cBhvr>
                                        <p:cTn id="18" dur="500"/>
                                        <p:tgtEl>
                                          <p:spTgt spid="1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left)">
                                      <p:cBhvr>
                                        <p:cTn id="21" dur="500"/>
                                        <p:tgtEl>
                                          <p:spTgt spid="10"/>
                                        </p:tgtEl>
                                      </p:cBhvr>
                                    </p:animEffect>
                                  </p:childTnLst>
                                </p:cTn>
                              </p:par>
                            </p:childTnLst>
                          </p:cTn>
                        </p:par>
                        <p:par>
                          <p:cTn id="22" fill="hold">
                            <p:stCondLst>
                              <p:cond delay="2000"/>
                            </p:stCondLst>
                            <p:childTnLst>
                              <p:par>
                                <p:cTn id="23" presetID="22" presetClass="entr" presetSubtype="8" fill="hold"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wipe(left)">
                                      <p:cBhvr>
                                        <p:cTn id="25" dur="500"/>
                                        <p:tgtEl>
                                          <p:spTgt spid="16"/>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left)">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0" grpId="0"/>
      <p:bldP spid="1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4" name="Title 20">
            <a:extLst>
              <a:ext uri="{FF2B5EF4-FFF2-40B4-BE49-F238E27FC236}">
                <a16:creationId xmlns="" xmlns:a16="http://schemas.microsoft.com/office/drawing/2014/main" id="{AB835BA0-A53A-4990-97DA-15EB360F8482}"/>
              </a:ext>
            </a:extLst>
          </p:cNvPr>
          <p:cNvSpPr txBox="1">
            <a:spLocks/>
          </p:cNvSpPr>
          <p:nvPr/>
        </p:nvSpPr>
        <p:spPr>
          <a:xfrm flipH="1">
            <a:off x="2018297" y="1174304"/>
            <a:ext cx="9583023" cy="697537"/>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36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着力提高工作制度化、规范化、程序化水平</a:t>
            </a:r>
          </a:p>
        </p:txBody>
      </p:sp>
      <p:sp>
        <p:nvSpPr>
          <p:cNvPr id="6" name="Title 20">
            <a:extLst>
              <a:ext uri="{FF2B5EF4-FFF2-40B4-BE49-F238E27FC236}">
                <a16:creationId xmlns="" xmlns:a16="http://schemas.microsoft.com/office/drawing/2014/main" id="{67AC0A97-35D8-42DB-AA26-4CA6C0BCDCA4}"/>
              </a:ext>
            </a:extLst>
          </p:cNvPr>
          <p:cNvSpPr txBox="1">
            <a:spLocks/>
          </p:cNvSpPr>
          <p:nvPr/>
        </p:nvSpPr>
        <p:spPr>
          <a:xfrm flipH="1">
            <a:off x="756888" y="1017707"/>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7000" b="1" i="0" u="none" strike="noStrike" kern="1200" cap="none" spc="0" normalizeH="0" baseline="0" noProof="0" dirty="0">
                <a:ln>
                  <a:noFill/>
                </a:ln>
                <a:solidFill>
                  <a:srgbClr val="C7000B"/>
                </a:solidFill>
                <a:effectLst/>
                <a:uLnTx/>
                <a:uFillTx/>
                <a:latin typeface="Aparajita" panose="020B0604020202020204" pitchFamily="34" charset="0"/>
                <a:ea typeface="微软雅黑" panose="020B0503020204020204" pitchFamily="34" charset="-122"/>
                <a:cs typeface="Aparajita" panose="020B0604020202020204" pitchFamily="34" charset="0"/>
              </a:rPr>
              <a:t>01</a:t>
            </a:r>
            <a:endParaRPr kumimoji="0" lang="zh-CN" altLang="en-US" sz="7000" b="1" i="0" u="none" strike="noStrike" kern="1200" cap="none" spc="0" normalizeH="0" baseline="0" noProof="0" dirty="0">
              <a:ln>
                <a:noFill/>
              </a:ln>
              <a:solidFill>
                <a:srgbClr val="C7000B"/>
              </a:solidFill>
              <a:effectLst/>
              <a:uLnTx/>
              <a:uFillTx/>
              <a:latin typeface="Aparajita" panose="020B0604020202020204" pitchFamily="34" charset="0"/>
              <a:ea typeface="微软雅黑" panose="020B0503020204020204" pitchFamily="34" charset="-122"/>
              <a:cs typeface="Aparajita" panose="020B0604020202020204" pitchFamily="34" charset="0"/>
            </a:endParaRPr>
          </a:p>
        </p:txBody>
      </p:sp>
      <p:grpSp>
        <p:nvGrpSpPr>
          <p:cNvPr id="3" name="组合 2">
            <a:extLst>
              <a:ext uri="{FF2B5EF4-FFF2-40B4-BE49-F238E27FC236}">
                <a16:creationId xmlns="" xmlns:a16="http://schemas.microsoft.com/office/drawing/2014/main" id="{37B962C9-9CDD-4268-A342-72B1D22E2BAE}"/>
              </a:ext>
            </a:extLst>
          </p:cNvPr>
          <p:cNvGrpSpPr/>
          <p:nvPr/>
        </p:nvGrpSpPr>
        <p:grpSpPr>
          <a:xfrm>
            <a:off x="1173496" y="2154433"/>
            <a:ext cx="5017624" cy="3968452"/>
            <a:chOff x="1299411" y="2408433"/>
            <a:chExt cx="5017624" cy="3968452"/>
          </a:xfrm>
        </p:grpSpPr>
        <p:sp>
          <p:nvSpPr>
            <p:cNvPr id="7" name="矩形 6">
              <a:extLst>
                <a:ext uri="{FF2B5EF4-FFF2-40B4-BE49-F238E27FC236}">
                  <a16:creationId xmlns="" xmlns:a16="http://schemas.microsoft.com/office/drawing/2014/main" id="{7329FCA6-22E3-4AA9-BC2D-900597775331}"/>
                </a:ext>
              </a:extLst>
            </p:cNvPr>
            <p:cNvSpPr/>
            <p:nvPr/>
          </p:nvSpPr>
          <p:spPr>
            <a:xfrm>
              <a:off x="1299411" y="2408433"/>
              <a:ext cx="4403557" cy="3431860"/>
            </a:xfrm>
            <a:prstGeom prst="rect">
              <a:avLst/>
            </a:prstGeom>
            <a:solidFill>
              <a:schemeClr val="bg1">
                <a:alpha val="85000"/>
              </a:schemeClr>
            </a:solidFill>
            <a:ln>
              <a:solidFill>
                <a:srgbClr val="C0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8" name="矩形 7">
              <a:extLst>
                <a:ext uri="{FF2B5EF4-FFF2-40B4-BE49-F238E27FC236}">
                  <a16:creationId xmlns="" xmlns:a16="http://schemas.microsoft.com/office/drawing/2014/main" id="{EE8EAE73-1761-4C88-AC62-D3DEA96F9006}"/>
                </a:ext>
              </a:extLst>
            </p:cNvPr>
            <p:cNvSpPr/>
            <p:nvPr/>
          </p:nvSpPr>
          <p:spPr>
            <a:xfrm>
              <a:off x="1466613" y="2754601"/>
              <a:ext cx="4197828" cy="2461700"/>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D0009"/>
                  </a:solidFill>
                  <a:effectLst/>
                  <a:uLnTx/>
                  <a:uFillTx/>
                  <a:latin typeface="微软雅黑"/>
                  <a:ea typeface="微软雅黑"/>
                  <a:cs typeface="+mn-ea"/>
                  <a:sym typeface="+mn-lt"/>
                </a:rPr>
                <a:t>高度重视政协章程修改工作，坚持党的领导，充分发扬民主，广泛征求意见，严格按程序积极稳妥推进，提出部分修改政协章程的建议。</a:t>
              </a:r>
            </a:p>
          </p:txBody>
        </p:sp>
        <p:pic>
          <p:nvPicPr>
            <p:cNvPr id="9" name="图片 8">
              <a:extLst>
                <a:ext uri="{FF2B5EF4-FFF2-40B4-BE49-F238E27FC236}">
                  <a16:creationId xmlns="" xmlns:a16="http://schemas.microsoft.com/office/drawing/2014/main" id="{9D8D0C34-06E3-4256-9409-272A3E38CCED}"/>
                </a:ext>
              </a:extLst>
            </p:cNvPr>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flipH="1">
              <a:off x="3714841" y="5086195"/>
              <a:ext cx="2602194" cy="1290690"/>
            </a:xfrm>
            <a:prstGeom prst="rect">
              <a:avLst/>
            </a:prstGeom>
          </p:spPr>
        </p:pic>
      </p:grpSp>
      <p:grpSp>
        <p:nvGrpSpPr>
          <p:cNvPr id="10" name="组合 9">
            <a:extLst>
              <a:ext uri="{FF2B5EF4-FFF2-40B4-BE49-F238E27FC236}">
                <a16:creationId xmlns="" xmlns:a16="http://schemas.microsoft.com/office/drawing/2014/main" id="{652304D4-A1EC-47FE-97FB-AC2FC15594A6}"/>
              </a:ext>
            </a:extLst>
          </p:cNvPr>
          <p:cNvGrpSpPr/>
          <p:nvPr/>
        </p:nvGrpSpPr>
        <p:grpSpPr>
          <a:xfrm>
            <a:off x="6583696" y="2154433"/>
            <a:ext cx="4403557" cy="3431860"/>
            <a:chOff x="1299411" y="2408433"/>
            <a:chExt cx="4403557" cy="3431860"/>
          </a:xfrm>
        </p:grpSpPr>
        <p:sp>
          <p:nvSpPr>
            <p:cNvPr id="11" name="矩形 10">
              <a:extLst>
                <a:ext uri="{FF2B5EF4-FFF2-40B4-BE49-F238E27FC236}">
                  <a16:creationId xmlns="" xmlns:a16="http://schemas.microsoft.com/office/drawing/2014/main" id="{6D604676-47E2-4C0E-9E78-ED0B8A67D19C}"/>
                </a:ext>
              </a:extLst>
            </p:cNvPr>
            <p:cNvSpPr/>
            <p:nvPr/>
          </p:nvSpPr>
          <p:spPr>
            <a:xfrm>
              <a:off x="1299411" y="2408433"/>
              <a:ext cx="4403557" cy="3431860"/>
            </a:xfrm>
            <a:prstGeom prst="rect">
              <a:avLst/>
            </a:prstGeom>
            <a:solidFill>
              <a:schemeClr val="bg1">
                <a:alpha val="85000"/>
              </a:schemeClr>
            </a:solidFill>
            <a:ln>
              <a:solidFill>
                <a:srgbClr val="C00000"/>
              </a:solid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3200" b="1" i="0" u="none" strike="noStrike" kern="1200" cap="none" spc="0" normalizeH="0" baseline="0" noProof="0">
                <a:ln>
                  <a:noFill/>
                </a:ln>
                <a:solidFill>
                  <a:prstClr val="white"/>
                </a:solidFill>
                <a:effectLst/>
                <a:uLnTx/>
                <a:uFillTx/>
                <a:latin typeface="微软雅黑"/>
                <a:ea typeface="微软雅黑"/>
                <a:cs typeface="+mn-ea"/>
              </a:endParaRPr>
            </a:p>
          </p:txBody>
        </p:sp>
        <p:sp>
          <p:nvSpPr>
            <p:cNvPr id="12" name="矩形 11">
              <a:extLst>
                <a:ext uri="{FF2B5EF4-FFF2-40B4-BE49-F238E27FC236}">
                  <a16:creationId xmlns="" xmlns:a16="http://schemas.microsoft.com/office/drawing/2014/main" id="{95DE45EF-F05C-42FC-A50D-FCEBF2D14103}"/>
                </a:ext>
              </a:extLst>
            </p:cNvPr>
            <p:cNvSpPr/>
            <p:nvPr/>
          </p:nvSpPr>
          <p:spPr>
            <a:xfrm>
              <a:off x="1430181" y="2549640"/>
              <a:ext cx="4197828" cy="3077253"/>
            </a:xfrm>
            <a:prstGeom prst="rect">
              <a:avLst/>
            </a:prstGeom>
          </p:spPr>
          <p:txBody>
            <a:bodyPr wrap="square">
              <a:spAutoFit/>
            </a:bodyPr>
            <a:lstStyle/>
            <a:p>
              <a:pPr marL="0" marR="0" lvl="0" indent="0" algn="l" defTabSz="457200" rtl="0" eaLnBrk="1" fontAlgn="auto" latinLnBrk="0" hangingPunct="1">
                <a:lnSpc>
                  <a:spcPct val="20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rgbClr val="CD0009"/>
                  </a:solidFill>
                  <a:effectLst/>
                  <a:uLnTx/>
                  <a:uFillTx/>
                  <a:latin typeface="微软雅黑"/>
                  <a:ea typeface="微软雅黑"/>
                  <a:cs typeface="+mn-ea"/>
                  <a:sym typeface="+mn-lt"/>
                </a:rPr>
                <a:t>制定修订委员履职工作规则、双周协商座谈会工作规则、各专委会工作指南等</a:t>
              </a:r>
              <a:r>
                <a:rPr kumimoji="0" lang="en-US" altLang="zh-CN" sz="2000" b="0" i="0" u="none" strike="noStrike" kern="1200" cap="none" spc="0" normalizeH="0" baseline="0" noProof="0" dirty="0">
                  <a:ln>
                    <a:noFill/>
                  </a:ln>
                  <a:solidFill>
                    <a:srgbClr val="CD0009"/>
                  </a:solidFill>
                  <a:effectLst/>
                  <a:uLnTx/>
                  <a:uFillTx/>
                  <a:latin typeface="微软雅黑"/>
                  <a:ea typeface="微软雅黑"/>
                  <a:cs typeface="+mn-ea"/>
                  <a:sym typeface="+mn-lt"/>
                </a:rPr>
                <a:t>20</a:t>
              </a:r>
              <a:r>
                <a:rPr kumimoji="0" lang="zh-CN" altLang="en-US" sz="2000" b="0" i="0" u="none" strike="noStrike" kern="1200" cap="none" spc="0" normalizeH="0" baseline="0" noProof="0" dirty="0">
                  <a:ln>
                    <a:noFill/>
                  </a:ln>
                  <a:solidFill>
                    <a:srgbClr val="CD0009"/>
                  </a:solidFill>
                  <a:effectLst/>
                  <a:uLnTx/>
                  <a:uFillTx/>
                  <a:latin typeface="微软雅黑"/>
                  <a:ea typeface="微软雅黑"/>
                  <a:cs typeface="+mn-ea"/>
                  <a:sym typeface="+mn-lt"/>
                </a:rPr>
                <a:t>项制度，推进政协协商民主、专委会工作等基础性程序机制建设，完善制度体系。</a:t>
              </a:r>
            </a:p>
          </p:txBody>
        </p:sp>
      </p:grpSp>
    </p:spTree>
    <p:extLst>
      <p:ext uri="{BB962C8B-B14F-4D97-AF65-F5344CB8AC3E}">
        <p14:creationId xmlns:p14="http://schemas.microsoft.com/office/powerpoint/2010/main" val="204156489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2" presetClass="entr" presetSubtype="4"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 calcmode="lin" valueType="num">
                                      <p:cBhvr additive="base">
                                        <p:cTn id="19" dur="500" fill="hold"/>
                                        <p:tgtEl>
                                          <p:spTgt spid="3"/>
                                        </p:tgtEl>
                                        <p:attrNameLst>
                                          <p:attrName>ppt_x</p:attrName>
                                        </p:attrNameLst>
                                      </p:cBhvr>
                                      <p:tavLst>
                                        <p:tav tm="0">
                                          <p:val>
                                            <p:strVal val="#ppt_x"/>
                                          </p:val>
                                        </p:tav>
                                        <p:tav tm="100000">
                                          <p:val>
                                            <p:strVal val="#ppt_x"/>
                                          </p:val>
                                        </p:tav>
                                      </p:tavLst>
                                    </p:anim>
                                    <p:anim calcmode="lin" valueType="num">
                                      <p:cBhvr additive="base">
                                        <p:cTn id="20" dur="500" fill="hold"/>
                                        <p:tgtEl>
                                          <p:spTgt spid="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additive="base">
                                        <p:cTn id="24" dur="500" fill="hold"/>
                                        <p:tgtEl>
                                          <p:spTgt spid="10"/>
                                        </p:tgtEl>
                                        <p:attrNameLst>
                                          <p:attrName>ppt_x</p:attrName>
                                        </p:attrNameLst>
                                      </p:cBhvr>
                                      <p:tavLst>
                                        <p:tav tm="0">
                                          <p:val>
                                            <p:strVal val="#ppt_x"/>
                                          </p:val>
                                        </p:tav>
                                        <p:tav tm="100000">
                                          <p:val>
                                            <p:strVal val="#ppt_x"/>
                                          </p:val>
                                        </p:tav>
                                      </p:tavLst>
                                    </p:anim>
                                    <p:anim calcmode="lin" valueType="num">
                                      <p:cBhvr additive="base">
                                        <p:cTn id="25"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4" name="Title 20">
            <a:extLst>
              <a:ext uri="{FF2B5EF4-FFF2-40B4-BE49-F238E27FC236}">
                <a16:creationId xmlns="" xmlns:a16="http://schemas.microsoft.com/office/drawing/2014/main" id="{640C7F0B-B162-4128-AE1F-75FCDA1B1B98}"/>
              </a:ext>
            </a:extLst>
          </p:cNvPr>
          <p:cNvSpPr txBox="1">
            <a:spLocks/>
          </p:cNvSpPr>
          <p:nvPr/>
        </p:nvSpPr>
        <p:spPr>
          <a:xfrm flipH="1">
            <a:off x="1096708" y="2560559"/>
            <a:ext cx="1107941" cy="2870555"/>
          </a:xfrm>
          <a:prstGeom prst="rect">
            <a:avLst/>
          </a:prstGeom>
        </p:spPr>
        <p:txBody>
          <a:bodyPr vert="eaVert"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l" defTabSz="91437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以改革创新精神做好经常性工作</a:t>
            </a:r>
          </a:p>
        </p:txBody>
      </p:sp>
      <p:sp>
        <p:nvSpPr>
          <p:cNvPr id="6" name="Title 20">
            <a:extLst>
              <a:ext uri="{FF2B5EF4-FFF2-40B4-BE49-F238E27FC236}">
                <a16:creationId xmlns="" xmlns:a16="http://schemas.microsoft.com/office/drawing/2014/main" id="{C09B8674-8322-4B76-B2E5-1D98789CE5F2}"/>
              </a:ext>
            </a:extLst>
          </p:cNvPr>
          <p:cNvSpPr txBox="1">
            <a:spLocks/>
          </p:cNvSpPr>
          <p:nvPr/>
        </p:nvSpPr>
        <p:spPr>
          <a:xfrm flipH="1">
            <a:off x="957686" y="1450874"/>
            <a:ext cx="1419451" cy="160041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9600" b="1" i="0" u="none" strike="noStrike" kern="1200" cap="none" spc="0" normalizeH="0" baseline="0" noProof="0" dirty="0">
                <a:ln>
                  <a:noFill/>
                </a:ln>
                <a:solidFill>
                  <a:srgbClr val="C7000B"/>
                </a:solidFill>
                <a:effectLst/>
                <a:uLnTx/>
                <a:uFillTx/>
                <a:latin typeface="Aparajita" panose="020B0604020202020204" pitchFamily="34" charset="0"/>
                <a:ea typeface="微软雅黑" panose="020B0503020204020204" pitchFamily="34" charset="-122"/>
                <a:cs typeface="Aparajita" panose="020B0604020202020204" pitchFamily="34" charset="0"/>
              </a:rPr>
              <a:t>02</a:t>
            </a:r>
            <a:endParaRPr kumimoji="0" lang="zh-CN" altLang="en-US" sz="9600" b="1" i="0" u="none" strike="noStrike" kern="1200" cap="none" spc="0" normalizeH="0" baseline="0" noProof="0" dirty="0">
              <a:ln>
                <a:noFill/>
              </a:ln>
              <a:solidFill>
                <a:srgbClr val="C7000B"/>
              </a:solidFill>
              <a:effectLst/>
              <a:uLnTx/>
              <a:uFillTx/>
              <a:latin typeface="Aparajita" panose="020B0604020202020204" pitchFamily="34" charset="0"/>
              <a:ea typeface="微软雅黑" panose="020B0503020204020204" pitchFamily="34" charset="-122"/>
              <a:cs typeface="Aparajita" panose="020B0604020202020204" pitchFamily="34" charset="0"/>
            </a:endParaRPr>
          </a:p>
        </p:txBody>
      </p:sp>
      <p:grpSp>
        <p:nvGrpSpPr>
          <p:cNvPr id="7" name="组合 6">
            <a:extLst>
              <a:ext uri="{FF2B5EF4-FFF2-40B4-BE49-F238E27FC236}">
                <a16:creationId xmlns="" xmlns:a16="http://schemas.microsoft.com/office/drawing/2014/main" id="{96E081BC-96CA-44FF-9DFE-3C06DE1644EC}"/>
              </a:ext>
            </a:extLst>
          </p:cNvPr>
          <p:cNvGrpSpPr/>
          <p:nvPr/>
        </p:nvGrpSpPr>
        <p:grpSpPr>
          <a:xfrm>
            <a:off x="2609367" y="1567909"/>
            <a:ext cx="8117361" cy="371270"/>
            <a:chOff x="6959301" y="1819501"/>
            <a:chExt cx="14086504" cy="337063"/>
          </a:xfrm>
          <a:solidFill>
            <a:srgbClr val="C7000B"/>
          </a:solidFill>
        </p:grpSpPr>
        <p:sp>
          <p:nvSpPr>
            <p:cNvPr id="8" name="圆角矩形 72">
              <a:extLst>
                <a:ext uri="{FF2B5EF4-FFF2-40B4-BE49-F238E27FC236}">
                  <a16:creationId xmlns="" xmlns:a16="http://schemas.microsoft.com/office/drawing/2014/main" id="{7CBE8D9A-7298-45BA-8B13-DF803DD26EE9}"/>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9" name="TextBox 45">
              <a:extLst>
                <a:ext uri="{FF2B5EF4-FFF2-40B4-BE49-F238E27FC236}">
                  <a16:creationId xmlns="" xmlns:a16="http://schemas.microsoft.com/office/drawing/2014/main" id="{78081494-16CB-490A-92DD-579016F02393}"/>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改进调查研究，统筹运用综合调研、蹲点调研、平行调研，着力把问题找准、原因理清、建议提实</a:t>
              </a:r>
            </a:p>
          </p:txBody>
        </p:sp>
      </p:grpSp>
      <p:grpSp>
        <p:nvGrpSpPr>
          <p:cNvPr id="19" name="组合 18">
            <a:extLst>
              <a:ext uri="{FF2B5EF4-FFF2-40B4-BE49-F238E27FC236}">
                <a16:creationId xmlns="" xmlns:a16="http://schemas.microsoft.com/office/drawing/2014/main" id="{107AE51A-580D-4588-8413-E173EB75A375}"/>
              </a:ext>
            </a:extLst>
          </p:cNvPr>
          <p:cNvGrpSpPr/>
          <p:nvPr/>
        </p:nvGrpSpPr>
        <p:grpSpPr>
          <a:xfrm>
            <a:off x="2609366" y="2113985"/>
            <a:ext cx="8117361" cy="371270"/>
            <a:chOff x="6959301" y="1819501"/>
            <a:chExt cx="14086504" cy="337063"/>
          </a:xfrm>
          <a:solidFill>
            <a:srgbClr val="C7000B"/>
          </a:solidFill>
        </p:grpSpPr>
        <p:sp>
          <p:nvSpPr>
            <p:cNvPr id="20" name="圆角矩形 72">
              <a:extLst>
                <a:ext uri="{FF2B5EF4-FFF2-40B4-BE49-F238E27FC236}">
                  <a16:creationId xmlns="" xmlns:a16="http://schemas.microsoft.com/office/drawing/2014/main" id="{EF4AB520-0CAD-4F04-8420-627B932632BE}"/>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1" name="TextBox 45">
              <a:extLst>
                <a:ext uri="{FF2B5EF4-FFF2-40B4-BE49-F238E27FC236}">
                  <a16:creationId xmlns="" xmlns:a16="http://schemas.microsoft.com/office/drawing/2014/main" id="{07125EFA-EB14-4C6C-9BAC-6B5808D17C47}"/>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提高提案质量和提案办理质量，共收到提案</a:t>
              </a:r>
              <a:r>
                <a:rPr kumimoji="0" lang="en-US" altLang="zh-CN" sz="1400" b="1" i="0" u="none" strike="noStrike" kern="0" cap="none" spc="0" normalizeH="0" baseline="0" noProof="0" dirty="0">
                  <a:ln>
                    <a:noFill/>
                  </a:ln>
                  <a:solidFill>
                    <a:prstClr val="white"/>
                  </a:solidFill>
                  <a:effectLst/>
                  <a:uLnTx/>
                  <a:uFillTx/>
                  <a:latin typeface="微软雅黑"/>
                  <a:ea typeface="微软雅黑"/>
                  <a:cs typeface="+mn-cs"/>
                </a:rPr>
                <a:t>2.9</a:t>
              </a: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万件，立案</a:t>
              </a:r>
              <a:r>
                <a:rPr kumimoji="0" lang="en-US" altLang="zh-CN" sz="1400" b="1" i="0" u="none" strike="noStrike" kern="0" cap="none" spc="0" normalizeH="0" baseline="0" noProof="0" dirty="0">
                  <a:ln>
                    <a:noFill/>
                  </a:ln>
                  <a:solidFill>
                    <a:prstClr val="white"/>
                  </a:solidFill>
                  <a:effectLst/>
                  <a:uLnTx/>
                  <a:uFillTx/>
                  <a:latin typeface="微软雅黑"/>
                  <a:ea typeface="微软雅黑"/>
                  <a:cs typeface="+mn-cs"/>
                </a:rPr>
                <a:t>2.4</a:t>
              </a: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万件，办复率</a:t>
              </a:r>
              <a:r>
                <a:rPr kumimoji="0" lang="en-US" altLang="zh-CN" sz="1400" b="1" i="0" u="none" strike="noStrike" kern="0" cap="none" spc="0" normalizeH="0" baseline="0" noProof="0" dirty="0">
                  <a:ln>
                    <a:noFill/>
                  </a:ln>
                  <a:solidFill>
                    <a:prstClr val="white"/>
                  </a:solidFill>
                  <a:effectLst/>
                  <a:uLnTx/>
                  <a:uFillTx/>
                  <a:latin typeface="微软雅黑"/>
                  <a:ea typeface="微软雅黑"/>
                  <a:cs typeface="+mn-cs"/>
                </a:rPr>
                <a:t>99%</a:t>
              </a: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a:t>
              </a:r>
            </a:p>
          </p:txBody>
        </p:sp>
      </p:grpSp>
      <p:grpSp>
        <p:nvGrpSpPr>
          <p:cNvPr id="22" name="组合 21">
            <a:extLst>
              <a:ext uri="{FF2B5EF4-FFF2-40B4-BE49-F238E27FC236}">
                <a16:creationId xmlns="" xmlns:a16="http://schemas.microsoft.com/office/drawing/2014/main" id="{906ED8D9-DD5B-4A41-A31F-79467B8A096F}"/>
              </a:ext>
            </a:extLst>
          </p:cNvPr>
          <p:cNvGrpSpPr/>
          <p:nvPr/>
        </p:nvGrpSpPr>
        <p:grpSpPr>
          <a:xfrm>
            <a:off x="2609365" y="2670430"/>
            <a:ext cx="8117361" cy="371270"/>
            <a:chOff x="6959301" y="1819501"/>
            <a:chExt cx="14086504" cy="337063"/>
          </a:xfrm>
          <a:solidFill>
            <a:srgbClr val="C7000B"/>
          </a:solidFill>
        </p:grpSpPr>
        <p:sp>
          <p:nvSpPr>
            <p:cNvPr id="23" name="圆角矩形 72">
              <a:extLst>
                <a:ext uri="{FF2B5EF4-FFF2-40B4-BE49-F238E27FC236}">
                  <a16:creationId xmlns="" xmlns:a16="http://schemas.microsoft.com/office/drawing/2014/main" id="{4AF9F75B-F205-4F39-A004-96A7C6DB577D}"/>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4" name="TextBox 45">
              <a:extLst>
                <a:ext uri="{FF2B5EF4-FFF2-40B4-BE49-F238E27FC236}">
                  <a16:creationId xmlns="" xmlns:a16="http://schemas.microsoft.com/office/drawing/2014/main" id="{CBE95EAE-61BD-46B5-85F6-2DE7DB21BBFE}"/>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重视大会发言工作，完善发言协商遴选机制，邀请地方政协委员交流履职经验。</a:t>
              </a:r>
            </a:p>
          </p:txBody>
        </p:sp>
      </p:grpSp>
      <p:grpSp>
        <p:nvGrpSpPr>
          <p:cNvPr id="25" name="组合 24">
            <a:extLst>
              <a:ext uri="{FF2B5EF4-FFF2-40B4-BE49-F238E27FC236}">
                <a16:creationId xmlns="" xmlns:a16="http://schemas.microsoft.com/office/drawing/2014/main" id="{0DE92E99-C4A2-4AE6-A544-EBD7D873C35B}"/>
              </a:ext>
            </a:extLst>
          </p:cNvPr>
          <p:cNvGrpSpPr/>
          <p:nvPr/>
        </p:nvGrpSpPr>
        <p:grpSpPr>
          <a:xfrm>
            <a:off x="2609365" y="3220846"/>
            <a:ext cx="4058684" cy="371270"/>
            <a:chOff x="6959301" y="1819501"/>
            <a:chExt cx="14086504" cy="337063"/>
          </a:xfrm>
          <a:solidFill>
            <a:srgbClr val="C7000B"/>
          </a:solidFill>
        </p:grpSpPr>
        <p:sp>
          <p:nvSpPr>
            <p:cNvPr id="26" name="圆角矩形 72">
              <a:extLst>
                <a:ext uri="{FF2B5EF4-FFF2-40B4-BE49-F238E27FC236}">
                  <a16:creationId xmlns="" xmlns:a16="http://schemas.microsoft.com/office/drawing/2014/main" id="{282A1D8D-BADE-49A5-818B-B325376F2B92}"/>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27" name="TextBox 45">
              <a:extLst>
                <a:ext uri="{FF2B5EF4-FFF2-40B4-BE49-F238E27FC236}">
                  <a16:creationId xmlns="" xmlns:a16="http://schemas.microsoft.com/office/drawing/2014/main" id="{9B24997C-AB36-49B4-AD7D-1DB6B8D991BC}"/>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强化社情民意信息舆情汇集和民意表达功能。</a:t>
              </a:r>
            </a:p>
          </p:txBody>
        </p:sp>
      </p:grpSp>
      <p:grpSp>
        <p:nvGrpSpPr>
          <p:cNvPr id="28" name="组合 27">
            <a:extLst>
              <a:ext uri="{FF2B5EF4-FFF2-40B4-BE49-F238E27FC236}">
                <a16:creationId xmlns="" xmlns:a16="http://schemas.microsoft.com/office/drawing/2014/main" id="{16ED3717-A7D8-490D-B1F4-BCF3E9F20F48}"/>
              </a:ext>
            </a:extLst>
          </p:cNvPr>
          <p:cNvGrpSpPr/>
          <p:nvPr/>
        </p:nvGrpSpPr>
        <p:grpSpPr>
          <a:xfrm>
            <a:off x="6776899" y="3224897"/>
            <a:ext cx="3949819" cy="371270"/>
            <a:chOff x="6959301" y="1819501"/>
            <a:chExt cx="14086504" cy="337063"/>
          </a:xfrm>
          <a:solidFill>
            <a:srgbClr val="C7000B"/>
          </a:solidFill>
        </p:grpSpPr>
        <p:sp>
          <p:nvSpPr>
            <p:cNvPr id="29" name="圆角矩形 72">
              <a:extLst>
                <a:ext uri="{FF2B5EF4-FFF2-40B4-BE49-F238E27FC236}">
                  <a16:creationId xmlns="" xmlns:a16="http://schemas.microsoft.com/office/drawing/2014/main" id="{985EE47E-4744-4BF8-8471-21A1D57A6720}"/>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0" name="TextBox 45">
              <a:extLst>
                <a:ext uri="{FF2B5EF4-FFF2-40B4-BE49-F238E27FC236}">
                  <a16:creationId xmlns="" xmlns:a16="http://schemas.microsoft.com/office/drawing/2014/main" id="{C06B489D-85CF-446E-A7BA-5741EA0561BF}"/>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做好来信来访工作</a:t>
              </a:r>
            </a:p>
          </p:txBody>
        </p:sp>
      </p:grpSp>
      <p:grpSp>
        <p:nvGrpSpPr>
          <p:cNvPr id="31" name="组合 30">
            <a:extLst>
              <a:ext uri="{FF2B5EF4-FFF2-40B4-BE49-F238E27FC236}">
                <a16:creationId xmlns="" xmlns:a16="http://schemas.microsoft.com/office/drawing/2014/main" id="{83EC948E-17C9-469B-933B-36F35391E44C}"/>
              </a:ext>
            </a:extLst>
          </p:cNvPr>
          <p:cNvGrpSpPr/>
          <p:nvPr/>
        </p:nvGrpSpPr>
        <p:grpSpPr>
          <a:xfrm>
            <a:off x="2590345" y="3779364"/>
            <a:ext cx="8117361" cy="371270"/>
            <a:chOff x="6959301" y="1819501"/>
            <a:chExt cx="14086504" cy="337063"/>
          </a:xfrm>
          <a:solidFill>
            <a:srgbClr val="C7000B"/>
          </a:solidFill>
        </p:grpSpPr>
        <p:sp>
          <p:nvSpPr>
            <p:cNvPr id="32" name="圆角矩形 72">
              <a:extLst>
                <a:ext uri="{FF2B5EF4-FFF2-40B4-BE49-F238E27FC236}">
                  <a16:creationId xmlns="" xmlns:a16="http://schemas.microsoft.com/office/drawing/2014/main" id="{C7CAC8B0-5C5F-4E46-9085-12933837840A}"/>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3" name="TextBox 45">
              <a:extLst>
                <a:ext uri="{FF2B5EF4-FFF2-40B4-BE49-F238E27FC236}">
                  <a16:creationId xmlns="" xmlns:a16="http://schemas.microsoft.com/office/drawing/2014/main" id="{B4CAF6BC-06FA-4027-998E-A3192EFDCB5A}"/>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做好抗日战争胜利</a:t>
              </a:r>
              <a:r>
                <a:rPr kumimoji="0" lang="en-US" altLang="zh-CN" sz="1400" b="1" i="0" u="none" strike="noStrike" kern="0" cap="none" spc="0" normalizeH="0" baseline="0" noProof="0" dirty="0">
                  <a:ln>
                    <a:noFill/>
                  </a:ln>
                  <a:solidFill>
                    <a:prstClr val="white"/>
                  </a:solidFill>
                  <a:effectLst/>
                  <a:uLnTx/>
                  <a:uFillTx/>
                  <a:latin typeface="微软雅黑"/>
                  <a:ea typeface="微软雅黑"/>
                  <a:cs typeface="+mn-cs"/>
                </a:rPr>
                <a:t>70</a:t>
              </a: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周年等重大选题史料征集出版工作</a:t>
              </a:r>
            </a:p>
          </p:txBody>
        </p:sp>
      </p:grpSp>
      <p:grpSp>
        <p:nvGrpSpPr>
          <p:cNvPr id="34" name="组合 33">
            <a:extLst>
              <a:ext uri="{FF2B5EF4-FFF2-40B4-BE49-F238E27FC236}">
                <a16:creationId xmlns="" xmlns:a16="http://schemas.microsoft.com/office/drawing/2014/main" id="{98AC97F2-474F-438F-8BE8-47364621B7CA}"/>
              </a:ext>
            </a:extLst>
          </p:cNvPr>
          <p:cNvGrpSpPr/>
          <p:nvPr/>
        </p:nvGrpSpPr>
        <p:grpSpPr>
          <a:xfrm>
            <a:off x="2590344" y="4360882"/>
            <a:ext cx="8117361" cy="371270"/>
            <a:chOff x="6959301" y="1819501"/>
            <a:chExt cx="14086504" cy="337063"/>
          </a:xfrm>
          <a:solidFill>
            <a:srgbClr val="C7000B"/>
          </a:solidFill>
        </p:grpSpPr>
        <p:sp>
          <p:nvSpPr>
            <p:cNvPr id="35" name="圆角矩形 72">
              <a:extLst>
                <a:ext uri="{FF2B5EF4-FFF2-40B4-BE49-F238E27FC236}">
                  <a16:creationId xmlns="" xmlns:a16="http://schemas.microsoft.com/office/drawing/2014/main" id="{F7FC3616-F38C-4D7B-B812-668CF6883E30}"/>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6" name="TextBox 45">
              <a:extLst>
                <a:ext uri="{FF2B5EF4-FFF2-40B4-BE49-F238E27FC236}">
                  <a16:creationId xmlns="" xmlns:a16="http://schemas.microsoft.com/office/drawing/2014/main" id="{A6B14B00-14AC-4A7E-A256-C32A51B366C6}"/>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发挥中国人民政协理论研究会作用，加强对政协协商民主、民主监督等问题的研究</a:t>
              </a:r>
            </a:p>
          </p:txBody>
        </p:sp>
      </p:grpSp>
      <p:grpSp>
        <p:nvGrpSpPr>
          <p:cNvPr id="37" name="组合 36">
            <a:extLst>
              <a:ext uri="{FF2B5EF4-FFF2-40B4-BE49-F238E27FC236}">
                <a16:creationId xmlns="" xmlns:a16="http://schemas.microsoft.com/office/drawing/2014/main" id="{CA69872A-5C68-45D3-8C3D-5F780418A013}"/>
              </a:ext>
            </a:extLst>
          </p:cNvPr>
          <p:cNvGrpSpPr/>
          <p:nvPr/>
        </p:nvGrpSpPr>
        <p:grpSpPr>
          <a:xfrm>
            <a:off x="2590339" y="4930372"/>
            <a:ext cx="8117361" cy="371270"/>
            <a:chOff x="6959301" y="1819501"/>
            <a:chExt cx="14086504" cy="337063"/>
          </a:xfrm>
          <a:solidFill>
            <a:srgbClr val="C7000B"/>
          </a:solidFill>
        </p:grpSpPr>
        <p:sp>
          <p:nvSpPr>
            <p:cNvPr id="38" name="圆角矩形 72">
              <a:extLst>
                <a:ext uri="{FF2B5EF4-FFF2-40B4-BE49-F238E27FC236}">
                  <a16:creationId xmlns="" xmlns:a16="http://schemas.microsoft.com/office/drawing/2014/main" id="{25E5B802-3450-4293-B769-E6678A4A869D}"/>
                </a:ext>
              </a:extLst>
            </p:cNvPr>
            <p:cNvSpPr/>
            <p:nvPr/>
          </p:nvSpPr>
          <p:spPr>
            <a:xfrm>
              <a:off x="6959301" y="1819501"/>
              <a:ext cx="14086504" cy="337063"/>
            </a:xfrm>
            <a:prstGeom prst="roundRect">
              <a:avLst>
                <a:gd name="adj" fmla="val 50000"/>
              </a:avLst>
            </a:prstGeom>
            <a:grpFill/>
            <a:ln w="12700" cap="flat" cmpd="sng" algn="ctr">
              <a:noFill/>
              <a:prstDash val="solid"/>
              <a:miter lim="800000"/>
            </a:ln>
            <a:effectLst>
              <a:reflection blurRad="6350" stA="52000" endA="300" endPos="35000" dir="5400000" sy="-100000" algn="bl" rotWithShape="0"/>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75" b="0" i="0" u="none" strike="noStrike" kern="0" cap="none" spc="0" normalizeH="0" baseline="0" noProof="0" dirty="0">
                <a:ln>
                  <a:noFill/>
                </a:ln>
                <a:solidFill>
                  <a:prstClr val="white"/>
                </a:solidFill>
                <a:effectLst/>
                <a:uLnTx/>
                <a:uFillTx/>
                <a:latin typeface="Calibri"/>
                <a:ea typeface="宋体" panose="02010600030101010101" pitchFamily="2" charset="-122"/>
                <a:cs typeface="+mn-cs"/>
              </a:endParaRPr>
            </a:p>
          </p:txBody>
        </p:sp>
        <p:sp>
          <p:nvSpPr>
            <p:cNvPr id="39" name="TextBox 45">
              <a:extLst>
                <a:ext uri="{FF2B5EF4-FFF2-40B4-BE49-F238E27FC236}">
                  <a16:creationId xmlns="" xmlns:a16="http://schemas.microsoft.com/office/drawing/2014/main" id="{6D728365-0570-4545-9676-C6F9F21250D5}"/>
                </a:ext>
              </a:extLst>
            </p:cNvPr>
            <p:cNvSpPr txBox="1"/>
            <p:nvPr/>
          </p:nvSpPr>
          <p:spPr>
            <a:xfrm>
              <a:off x="7201071" y="1835319"/>
              <a:ext cx="13653394" cy="276289"/>
            </a:xfrm>
            <a:prstGeom prst="rect">
              <a:avLst/>
            </a:prstGeom>
            <a:noFill/>
            <a:ln>
              <a:no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1400" b="1" i="0" u="none" strike="noStrike" kern="0" cap="none" spc="0" normalizeH="0" baseline="0" noProof="0" dirty="0">
                  <a:ln>
                    <a:noFill/>
                  </a:ln>
                  <a:solidFill>
                    <a:prstClr val="white"/>
                  </a:solidFill>
                  <a:effectLst/>
                  <a:uLnTx/>
                  <a:uFillTx/>
                  <a:latin typeface="微软雅黑"/>
                  <a:ea typeface="微软雅黑"/>
                  <a:cs typeface="+mn-cs"/>
                </a:rPr>
                <a:t>坚持正确舆论导向，加大政协履职成果宣传力度</a:t>
              </a:r>
            </a:p>
          </p:txBody>
        </p:sp>
      </p:grpSp>
    </p:spTree>
    <p:extLst>
      <p:ext uri="{BB962C8B-B14F-4D97-AF65-F5344CB8AC3E}">
        <p14:creationId xmlns:p14="http://schemas.microsoft.com/office/powerpoint/2010/main" val="157562743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22" presetClass="entr" presetSubtype="8" fill="hold"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left)">
                                      <p:cBhvr>
                                        <p:cTn id="23" dur="500"/>
                                        <p:tgtEl>
                                          <p:spTgt spid="19"/>
                                        </p:tgtEl>
                                      </p:cBhvr>
                                    </p:animEffect>
                                  </p:childTnLst>
                                </p:cTn>
                              </p:par>
                            </p:childTnLst>
                          </p:cTn>
                        </p:par>
                        <p:par>
                          <p:cTn id="24" fill="hold">
                            <p:stCondLst>
                              <p:cond delay="2000"/>
                            </p:stCondLst>
                            <p:childTnLst>
                              <p:par>
                                <p:cTn id="25" presetID="22" presetClass="entr" presetSubtype="8"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Effect transition="in" filter="wipe(left)">
                                      <p:cBhvr>
                                        <p:cTn id="27" dur="500"/>
                                        <p:tgtEl>
                                          <p:spTgt spid="22"/>
                                        </p:tgtEl>
                                      </p:cBhvr>
                                    </p:animEffect>
                                  </p:childTnLst>
                                </p:cTn>
                              </p:par>
                            </p:childTnLst>
                          </p:cTn>
                        </p:par>
                        <p:par>
                          <p:cTn id="28" fill="hold">
                            <p:stCondLst>
                              <p:cond delay="2500"/>
                            </p:stCondLst>
                            <p:childTnLst>
                              <p:par>
                                <p:cTn id="29" presetID="22" presetClass="entr" presetSubtype="8" fill="hold" nodeType="after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left)">
                                      <p:cBhvr>
                                        <p:cTn id="31" dur="500"/>
                                        <p:tgtEl>
                                          <p:spTgt spid="25"/>
                                        </p:tgtEl>
                                      </p:cBhvr>
                                    </p:animEffect>
                                  </p:childTnLst>
                                </p:cTn>
                              </p:par>
                            </p:childTnLst>
                          </p:cTn>
                        </p:par>
                        <p:par>
                          <p:cTn id="32" fill="hold">
                            <p:stCondLst>
                              <p:cond delay="3000"/>
                            </p:stCondLst>
                            <p:childTnLst>
                              <p:par>
                                <p:cTn id="33" presetID="22" presetClass="entr" presetSubtype="8" fill="hold" nodeType="after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wipe(left)">
                                      <p:cBhvr>
                                        <p:cTn id="35" dur="500"/>
                                        <p:tgtEl>
                                          <p:spTgt spid="28"/>
                                        </p:tgtEl>
                                      </p:cBhvr>
                                    </p:animEffect>
                                  </p:childTnLst>
                                </p:cTn>
                              </p:par>
                            </p:childTnLst>
                          </p:cTn>
                        </p:par>
                        <p:par>
                          <p:cTn id="36" fill="hold">
                            <p:stCondLst>
                              <p:cond delay="3500"/>
                            </p:stCondLst>
                            <p:childTnLst>
                              <p:par>
                                <p:cTn id="37" presetID="22" presetClass="entr" presetSubtype="8" fill="hold" nodeType="after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500"/>
                                        <p:tgtEl>
                                          <p:spTgt spid="31"/>
                                        </p:tgtEl>
                                      </p:cBhvr>
                                    </p:animEffect>
                                  </p:childTnLst>
                                </p:cTn>
                              </p:par>
                            </p:childTnLst>
                          </p:cTn>
                        </p:par>
                        <p:par>
                          <p:cTn id="40" fill="hold">
                            <p:stCondLst>
                              <p:cond delay="4000"/>
                            </p:stCondLst>
                            <p:childTnLst>
                              <p:par>
                                <p:cTn id="41" presetID="22" presetClass="entr" presetSubtype="8" fill="hold" nodeType="afterEffect">
                                  <p:stCondLst>
                                    <p:cond delay="0"/>
                                  </p:stCondLst>
                                  <p:childTnLst>
                                    <p:set>
                                      <p:cBhvr>
                                        <p:cTn id="42" dur="1" fill="hold">
                                          <p:stCondLst>
                                            <p:cond delay="0"/>
                                          </p:stCondLst>
                                        </p:cTn>
                                        <p:tgtEl>
                                          <p:spTgt spid="34"/>
                                        </p:tgtEl>
                                        <p:attrNameLst>
                                          <p:attrName>style.visibility</p:attrName>
                                        </p:attrNameLst>
                                      </p:cBhvr>
                                      <p:to>
                                        <p:strVal val="visible"/>
                                      </p:to>
                                    </p:set>
                                    <p:animEffect transition="in" filter="wipe(left)">
                                      <p:cBhvr>
                                        <p:cTn id="43" dur="500"/>
                                        <p:tgtEl>
                                          <p:spTgt spid="34"/>
                                        </p:tgtEl>
                                      </p:cBhvr>
                                    </p:animEffect>
                                  </p:childTnLst>
                                </p:cTn>
                              </p:par>
                            </p:childTnLst>
                          </p:cTn>
                        </p:par>
                        <p:par>
                          <p:cTn id="44" fill="hold">
                            <p:stCondLst>
                              <p:cond delay="4500"/>
                            </p:stCondLst>
                            <p:childTnLst>
                              <p:par>
                                <p:cTn id="45" presetID="22" presetClass="entr" presetSubtype="8" fill="hold" nodeType="afterEffect">
                                  <p:stCondLst>
                                    <p:cond delay="0"/>
                                  </p:stCondLst>
                                  <p:childTnLst>
                                    <p:set>
                                      <p:cBhvr>
                                        <p:cTn id="46" dur="1" fill="hold">
                                          <p:stCondLst>
                                            <p:cond delay="0"/>
                                          </p:stCondLst>
                                        </p:cTn>
                                        <p:tgtEl>
                                          <p:spTgt spid="37"/>
                                        </p:tgtEl>
                                        <p:attrNameLst>
                                          <p:attrName>style.visibility</p:attrName>
                                        </p:attrNameLst>
                                      </p:cBhvr>
                                      <p:to>
                                        <p:strVal val="visible"/>
                                      </p:to>
                                    </p:set>
                                    <p:animEffect transition="in" filter="wipe(left)">
                                      <p:cBhvr>
                                        <p:cTn id="47"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4" name="Title 20">
            <a:extLst>
              <a:ext uri="{FF2B5EF4-FFF2-40B4-BE49-F238E27FC236}">
                <a16:creationId xmlns="" xmlns:a16="http://schemas.microsoft.com/office/drawing/2014/main" id="{A0D1FE43-E864-47EF-95C4-018975D97741}"/>
              </a:ext>
            </a:extLst>
          </p:cNvPr>
          <p:cNvSpPr txBox="1">
            <a:spLocks/>
          </p:cNvSpPr>
          <p:nvPr/>
        </p:nvSpPr>
        <p:spPr>
          <a:xfrm flipH="1">
            <a:off x="10831461" y="1401121"/>
            <a:ext cx="1107941" cy="4337951"/>
          </a:xfrm>
          <a:prstGeom prst="rect">
            <a:avLst/>
          </a:prstGeom>
        </p:spPr>
        <p:txBody>
          <a:bodyPr vert="eaVert"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just" defTabSz="914377" rtl="0" eaLnBrk="1" fontAlgn="auto" latinLnBrk="0" hangingPunct="1">
              <a:lnSpc>
                <a:spcPct val="100000"/>
              </a:lnSpc>
              <a:spcBef>
                <a:spcPts val="0"/>
              </a:spcBef>
              <a:spcAft>
                <a:spcPts val="0"/>
              </a:spcAft>
              <a:buClrTx/>
              <a:buSzTx/>
              <a:buFontTx/>
              <a:buNone/>
              <a:tabLst/>
              <a:defRPr/>
            </a:pPr>
            <a:r>
              <a:rPr kumimoji="0" lang="zh-CN" altLang="en-US" sz="2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rPr>
              <a:t>贯彻全面从严治党部署，把党的政治建设摆在首位</a:t>
            </a:r>
          </a:p>
        </p:txBody>
      </p:sp>
      <p:grpSp>
        <p:nvGrpSpPr>
          <p:cNvPr id="31" name="组合 30">
            <a:extLst>
              <a:ext uri="{FF2B5EF4-FFF2-40B4-BE49-F238E27FC236}">
                <a16:creationId xmlns="" xmlns:a16="http://schemas.microsoft.com/office/drawing/2014/main" id="{E4F8C724-E98B-4490-9A2C-E9084B504D6D}"/>
              </a:ext>
            </a:extLst>
          </p:cNvPr>
          <p:cNvGrpSpPr/>
          <p:nvPr/>
        </p:nvGrpSpPr>
        <p:grpSpPr>
          <a:xfrm>
            <a:off x="469674" y="1432052"/>
            <a:ext cx="3436042" cy="3993895"/>
            <a:chOff x="1177416" y="1726095"/>
            <a:chExt cx="3436042" cy="3993895"/>
          </a:xfrm>
        </p:grpSpPr>
        <p:sp>
          <p:nvSpPr>
            <p:cNvPr id="36" name="Line 17">
              <a:extLst>
                <a:ext uri="{FF2B5EF4-FFF2-40B4-BE49-F238E27FC236}">
                  <a16:creationId xmlns="" xmlns:a16="http://schemas.microsoft.com/office/drawing/2014/main" id="{69BB204E-223F-40C0-AE46-B41D1CD7EF67}"/>
                </a:ext>
              </a:extLst>
            </p:cNvPr>
            <p:cNvSpPr>
              <a:spLocks noChangeShapeType="1"/>
            </p:cNvSpPr>
            <p:nvPr/>
          </p:nvSpPr>
          <p:spPr bwMode="auto">
            <a:xfrm>
              <a:off x="2896193" y="1726095"/>
              <a:ext cx="1" cy="3993895"/>
            </a:xfrm>
            <a:prstGeom prst="line">
              <a:avLst/>
            </a:prstGeom>
            <a:noFill/>
            <a:ln w="28575">
              <a:solidFill>
                <a:srgbClr val="CA0810">
                  <a:alpha val="50195"/>
                </a:srgbClr>
              </a:solidFill>
              <a:bevel/>
            </a:ln>
            <a:extLst>
              <a:ext uri="{909E8E84-426E-40DD-AFC4-6F175D3DCCD1}">
                <a14:hiddenFill xmlns:a14="http://schemas.microsoft.com/office/drawing/2010/main">
                  <a:noFill/>
                </a14:hiddenFill>
              </a:ext>
            </a:extLst>
          </p:spPr>
          <p:txBody>
            <a:body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Calibri"/>
                <a:ea typeface="宋体" panose="02010600030101010101" pitchFamily="2" charset="-122"/>
                <a:cs typeface="+mn-cs"/>
              </a:endParaRPr>
            </a:p>
          </p:txBody>
        </p:sp>
        <p:sp>
          <p:nvSpPr>
            <p:cNvPr id="33" name="Oval 10">
              <a:extLst>
                <a:ext uri="{FF2B5EF4-FFF2-40B4-BE49-F238E27FC236}">
                  <a16:creationId xmlns="" xmlns:a16="http://schemas.microsoft.com/office/drawing/2014/main" id="{3D05AFE2-9682-4A14-9A86-7940081CB01F}"/>
                </a:ext>
              </a:extLst>
            </p:cNvPr>
            <p:cNvSpPr>
              <a:spLocks noChangeArrowheads="1"/>
            </p:cNvSpPr>
            <p:nvPr/>
          </p:nvSpPr>
          <p:spPr bwMode="auto">
            <a:xfrm>
              <a:off x="1375446" y="2190940"/>
              <a:ext cx="3039983" cy="3064204"/>
            </a:xfrm>
            <a:prstGeom prst="ellipse">
              <a:avLst/>
            </a:prstGeom>
            <a:noFill/>
            <a:ln w="12700">
              <a:solidFill>
                <a:srgbClr val="CA0810">
                  <a:alpha val="50000"/>
                </a:srgbClr>
              </a:solidFill>
              <a:bevel/>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34" name="Oval 15">
              <a:extLst>
                <a:ext uri="{FF2B5EF4-FFF2-40B4-BE49-F238E27FC236}">
                  <a16:creationId xmlns="" xmlns:a16="http://schemas.microsoft.com/office/drawing/2014/main" id="{99F54E0E-750A-4D6D-B495-8E564315EA70}"/>
                </a:ext>
              </a:extLst>
            </p:cNvPr>
            <p:cNvSpPr>
              <a:spLocks noChangeArrowheads="1"/>
            </p:cNvSpPr>
            <p:nvPr/>
          </p:nvSpPr>
          <p:spPr bwMode="auto">
            <a:xfrm>
              <a:off x="1177416" y="1987618"/>
              <a:ext cx="3436042" cy="3470849"/>
            </a:xfrm>
            <a:prstGeom prst="ellipse">
              <a:avLst/>
            </a:prstGeom>
            <a:noFill/>
            <a:ln w="12700">
              <a:solidFill>
                <a:srgbClr val="CA0810">
                  <a:alpha val="50000"/>
                </a:srgbClr>
              </a:solidFill>
              <a:bevel/>
            </a:ln>
            <a:extLst>
              <a:ext uri="{909E8E84-426E-40DD-AFC4-6F175D3DCCD1}">
                <a14:hiddenFill xmlns:a14="http://schemas.microsoft.com/office/drawing/2010/main">
                  <a:solidFill>
                    <a:srgbClr val="FFFFFF"/>
                  </a:solidFill>
                </a14:hiddenFill>
              </a:ext>
            </a:extLst>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9170" rtl="0" eaLnBrk="1" fontAlgn="auto" latinLnBrk="0" hangingPunct="1">
                <a:lnSpc>
                  <a:spcPct val="100000"/>
                </a:lnSpc>
                <a:spcBef>
                  <a:spcPts val="0"/>
                </a:spcBef>
                <a:spcAft>
                  <a:spcPts val="0"/>
                </a:spcAft>
                <a:buClrTx/>
                <a:buSzTx/>
                <a:buFontTx/>
                <a:buNone/>
                <a:tabLst/>
                <a:defRPr/>
              </a:pPr>
              <a:endParaRPr kumimoji="0" lang="zh-CN" altLang="zh-CN" sz="1400" b="0" i="0" u="none" strike="noStrike" kern="1200" cap="none" spc="0" normalizeH="0" baseline="0" noProof="0">
                <a:ln>
                  <a:noFill/>
                </a:ln>
                <a:solidFill>
                  <a:srgbClr val="000000"/>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sp>
        <p:nvSpPr>
          <p:cNvPr id="37" name="Oval 12">
            <a:extLst>
              <a:ext uri="{FF2B5EF4-FFF2-40B4-BE49-F238E27FC236}">
                <a16:creationId xmlns="" xmlns:a16="http://schemas.microsoft.com/office/drawing/2014/main" id="{79548B40-7676-42F3-820D-360975DD39E6}"/>
              </a:ext>
            </a:extLst>
          </p:cNvPr>
          <p:cNvSpPr>
            <a:spLocks noChangeArrowheads="1"/>
          </p:cNvSpPr>
          <p:nvPr/>
        </p:nvSpPr>
        <p:spPr bwMode="auto">
          <a:xfrm>
            <a:off x="917342" y="2132936"/>
            <a:ext cx="2540704" cy="2592127"/>
          </a:xfrm>
          <a:prstGeom prst="ellipse">
            <a:avLst/>
          </a:prstGeom>
          <a:gradFill>
            <a:gsLst>
              <a:gs pos="0">
                <a:srgbClr val="E30000"/>
              </a:gs>
              <a:gs pos="100000">
                <a:srgbClr val="760303"/>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38" name="Oval 14">
            <a:extLst>
              <a:ext uri="{FF2B5EF4-FFF2-40B4-BE49-F238E27FC236}">
                <a16:creationId xmlns="" xmlns:a16="http://schemas.microsoft.com/office/drawing/2014/main" id="{00A1977A-52C9-4F3F-9F4A-4B31F9AF8ACB}"/>
              </a:ext>
            </a:extLst>
          </p:cNvPr>
          <p:cNvSpPr>
            <a:spLocks noChangeArrowheads="1"/>
          </p:cNvSpPr>
          <p:nvPr/>
        </p:nvSpPr>
        <p:spPr bwMode="auto">
          <a:xfrm>
            <a:off x="1442134" y="2667395"/>
            <a:ext cx="1491120" cy="1523209"/>
          </a:xfrm>
          <a:prstGeom prst="ellipse">
            <a:avLst/>
          </a:prstGeom>
          <a:solidFill>
            <a:srgbClr val="C7000B"/>
          </a:solidFill>
          <a:ln>
            <a:noFill/>
          </a:ln>
        </p:spPr>
        <p:txBody>
          <a:bodyPr wrap="none" anchor="ct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000" b="1" i="0" u="none" strike="noStrike" kern="1200" cap="none" spc="0" normalizeH="0" baseline="0" noProof="0" dirty="0">
              <a:ln>
                <a:noFill/>
              </a:ln>
              <a:solidFill>
                <a:srgbClr val="FFFFFF"/>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39" name="文本5">
            <a:extLst>
              <a:ext uri="{FF2B5EF4-FFF2-40B4-BE49-F238E27FC236}">
                <a16:creationId xmlns="" xmlns:a16="http://schemas.microsoft.com/office/drawing/2014/main" id="{0D8CA084-07D4-457C-A8C6-0768FD1D5E24}"/>
              </a:ext>
            </a:extLst>
          </p:cNvPr>
          <p:cNvSpPr>
            <a:spLocks noChangeArrowheads="1"/>
          </p:cNvSpPr>
          <p:nvPr/>
        </p:nvSpPr>
        <p:spPr bwMode="auto">
          <a:xfrm>
            <a:off x="3257945" y="4523867"/>
            <a:ext cx="6801910"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   多措并举推进机关建设，加大巡视整改力度，支持中央纪委驻政协机关纪检组监督执纪问责，营造良好政治生态</a:t>
            </a:r>
            <a:endPar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0" name="文本4">
            <a:extLst>
              <a:ext uri="{FF2B5EF4-FFF2-40B4-BE49-F238E27FC236}">
                <a16:creationId xmlns="" xmlns:a16="http://schemas.microsoft.com/office/drawing/2014/main" id="{3971A6DD-E7FD-4B2D-8F0C-76327E4FB22A}"/>
              </a:ext>
            </a:extLst>
          </p:cNvPr>
          <p:cNvSpPr>
            <a:spLocks noChangeArrowheads="1"/>
          </p:cNvSpPr>
          <p:nvPr/>
        </p:nvSpPr>
        <p:spPr bwMode="auto">
          <a:xfrm>
            <a:off x="4001637" y="3845038"/>
            <a:ext cx="5511501" cy="39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依章程撤销令计划、苏荣、孙怀山等</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38</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人全国政协委员资格</a:t>
            </a:r>
            <a:endPar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1" name="文本3">
            <a:extLst>
              <a:ext uri="{FF2B5EF4-FFF2-40B4-BE49-F238E27FC236}">
                <a16:creationId xmlns="" xmlns:a16="http://schemas.microsoft.com/office/drawing/2014/main" id="{3D253C6C-E9DD-465D-B859-FDA4F74640B9}"/>
              </a:ext>
            </a:extLst>
          </p:cNvPr>
          <p:cNvSpPr>
            <a:spLocks noChangeArrowheads="1"/>
          </p:cNvSpPr>
          <p:nvPr/>
        </p:nvSpPr>
        <p:spPr bwMode="auto">
          <a:xfrm>
            <a:off x="4128309" y="2762431"/>
            <a:ext cx="6019371"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制定贯彻中央八项规定精神具体措施，设立大会会风会纪督查组，严格规范履职活动，严肃会纪，改进会风文风</a:t>
            </a:r>
          </a:p>
        </p:txBody>
      </p:sp>
      <p:sp>
        <p:nvSpPr>
          <p:cNvPr id="42" name="文本2">
            <a:extLst>
              <a:ext uri="{FF2B5EF4-FFF2-40B4-BE49-F238E27FC236}">
                <a16:creationId xmlns="" xmlns:a16="http://schemas.microsoft.com/office/drawing/2014/main" id="{0DE14716-9D11-4B6C-92DE-DD6310B99088}"/>
              </a:ext>
            </a:extLst>
          </p:cNvPr>
          <p:cNvSpPr>
            <a:spLocks noChangeArrowheads="1"/>
          </p:cNvSpPr>
          <p:nvPr/>
        </p:nvSpPr>
        <p:spPr bwMode="auto">
          <a:xfrm>
            <a:off x="3678073" y="1950650"/>
            <a:ext cx="6469607"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按照懂政协、会协商、善议政和守纪律、讲规矩、重品行要求，抓好政协委员队伍建设</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举办委员特别是新任委员学习研讨班、报告会等</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32</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次，</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1</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万余人次参加</a:t>
            </a:r>
            <a:endPar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p:txBody>
      </p:sp>
      <p:sp>
        <p:nvSpPr>
          <p:cNvPr id="43" name="文本1">
            <a:extLst>
              <a:ext uri="{FF2B5EF4-FFF2-40B4-BE49-F238E27FC236}">
                <a16:creationId xmlns="" xmlns:a16="http://schemas.microsoft.com/office/drawing/2014/main" id="{E7590352-F547-405E-B2A8-F7FE98C8CFBE}"/>
              </a:ext>
            </a:extLst>
          </p:cNvPr>
          <p:cNvSpPr>
            <a:spLocks noChangeArrowheads="1"/>
          </p:cNvSpPr>
          <p:nvPr/>
        </p:nvSpPr>
        <p:spPr bwMode="auto">
          <a:xfrm>
            <a:off x="2489441" y="1224162"/>
            <a:ext cx="7658245" cy="7196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lvl1pPr>
              <a:defRPr>
                <a:solidFill>
                  <a:schemeClr val="tx1"/>
                </a:solidFill>
                <a:latin typeface="Arial" panose="020B0604020202020204" pitchFamily="34" charset="0"/>
                <a:ea typeface="宋体" panose="02010600030101010101" pitchFamily="2" charset="-122"/>
              </a:defRPr>
            </a:lvl1pPr>
            <a:lvl2pPr marL="742950" indent="-285750">
              <a:defRPr>
                <a:solidFill>
                  <a:schemeClr val="tx1"/>
                </a:solidFill>
                <a:latin typeface="Arial" panose="020B0604020202020204" pitchFamily="34" charset="0"/>
                <a:ea typeface="宋体" panose="02010600030101010101" pitchFamily="2" charset="-122"/>
              </a:defRPr>
            </a:lvl2pPr>
            <a:lvl3pPr marL="1143000" indent="-228600">
              <a:defRPr>
                <a:solidFill>
                  <a:schemeClr val="tx1"/>
                </a:solidFill>
                <a:latin typeface="Arial" panose="020B0604020202020204" pitchFamily="34" charset="0"/>
                <a:ea typeface="宋体" panose="02010600030101010101" pitchFamily="2" charset="-122"/>
              </a:defRPr>
            </a:lvl3pPr>
            <a:lvl4pPr marL="1600200" indent="-228600">
              <a:defRPr>
                <a:solidFill>
                  <a:schemeClr val="tx1"/>
                </a:solidFill>
                <a:latin typeface="Arial" panose="020B0604020202020204" pitchFamily="34" charset="0"/>
                <a:ea typeface="宋体" panose="02010600030101010101" pitchFamily="2" charset="-122"/>
              </a:defRPr>
            </a:lvl4pPr>
            <a:lvl5pPr marL="2057400" indent="-22860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完善全国政协党的领导体制，在</a:t>
            </a: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9</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个专门委员会设立分党组，加强政协党组对机关党组和各</a:t>
            </a:r>
            <a:endPar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endParaRPr>
          </a:p>
          <a:p>
            <a:pPr marL="0" marR="0" lvl="0" indent="0" algn="l" defTabSz="1219170" rtl="0" eaLnBrk="1" fontAlgn="auto" latinLnBrk="0" hangingPunct="1">
              <a:lnSpc>
                <a:spcPct val="150000"/>
              </a:lnSpc>
              <a:spcBef>
                <a:spcPts val="0"/>
              </a:spcBef>
              <a:spcAft>
                <a:spcPts val="0"/>
              </a:spcAft>
              <a:buClrTx/>
              <a:buSzTx/>
              <a:buFontTx/>
              <a:buNone/>
              <a:tabLst/>
              <a:defRPr/>
            </a:pPr>
            <a:r>
              <a:rPr kumimoji="0" lang="en-US" altLang="zh-CN"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      </a:t>
            </a: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rPr>
              <a:t>分党组的领导，从组织体系、制度机制上确保了中共中央集中统一领导在政协的贯彻落实。</a:t>
            </a:r>
          </a:p>
        </p:txBody>
      </p:sp>
      <p:sp>
        <p:nvSpPr>
          <p:cNvPr id="44" name="Oval 20">
            <a:extLst>
              <a:ext uri="{FF2B5EF4-FFF2-40B4-BE49-F238E27FC236}">
                <a16:creationId xmlns="" xmlns:a16="http://schemas.microsoft.com/office/drawing/2014/main" id="{1F335FC4-B137-4F16-A48F-3AA403616F4A}"/>
              </a:ext>
            </a:extLst>
          </p:cNvPr>
          <p:cNvSpPr>
            <a:spLocks noChangeArrowheads="1"/>
          </p:cNvSpPr>
          <p:nvPr/>
        </p:nvSpPr>
        <p:spPr bwMode="auto">
          <a:xfrm>
            <a:off x="2028387" y="1401121"/>
            <a:ext cx="300991" cy="300991"/>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nvGrpSpPr>
          <p:cNvPr id="45" name="圆圈2">
            <a:extLst>
              <a:ext uri="{FF2B5EF4-FFF2-40B4-BE49-F238E27FC236}">
                <a16:creationId xmlns="" xmlns:a16="http://schemas.microsoft.com/office/drawing/2014/main" id="{26E50859-02A7-48AF-A393-759DB5A72566}"/>
              </a:ext>
            </a:extLst>
          </p:cNvPr>
          <p:cNvGrpSpPr/>
          <p:nvPr/>
        </p:nvGrpSpPr>
        <p:grpSpPr bwMode="auto">
          <a:xfrm>
            <a:off x="3215999" y="2012565"/>
            <a:ext cx="363773" cy="363773"/>
            <a:chOff x="0" y="0"/>
            <a:chExt cx="262" cy="262"/>
          </a:xfrm>
        </p:grpSpPr>
        <p:sp>
          <p:nvSpPr>
            <p:cNvPr id="46" name="Oval 28">
              <a:extLst>
                <a:ext uri="{FF2B5EF4-FFF2-40B4-BE49-F238E27FC236}">
                  <a16:creationId xmlns="" xmlns:a16="http://schemas.microsoft.com/office/drawing/2014/main" id="{82F9E8A3-D968-41DE-B031-45820F52E0B7}"/>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47" name="Oval 29">
              <a:extLst>
                <a:ext uri="{FF2B5EF4-FFF2-40B4-BE49-F238E27FC236}">
                  <a16:creationId xmlns="" xmlns:a16="http://schemas.microsoft.com/office/drawing/2014/main" id="{CE0E3971-1BC4-4E15-8414-1D54C7E72FB8}"/>
                </a:ext>
              </a:extLst>
            </p:cNvPr>
            <p:cNvSpPr>
              <a:spLocks noChangeArrowheads="1"/>
            </p:cNvSpPr>
            <p:nvPr/>
          </p:nvSpPr>
          <p:spPr bwMode="auto">
            <a:xfrm>
              <a:off x="22"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grpSp>
        <p:nvGrpSpPr>
          <p:cNvPr id="48" name="圆圈3">
            <a:extLst>
              <a:ext uri="{FF2B5EF4-FFF2-40B4-BE49-F238E27FC236}">
                <a16:creationId xmlns="" xmlns:a16="http://schemas.microsoft.com/office/drawing/2014/main" id="{E8C54EC9-75C3-4C94-86AD-08AA25036017}"/>
              </a:ext>
            </a:extLst>
          </p:cNvPr>
          <p:cNvGrpSpPr/>
          <p:nvPr/>
        </p:nvGrpSpPr>
        <p:grpSpPr bwMode="auto">
          <a:xfrm>
            <a:off x="3693773" y="2895251"/>
            <a:ext cx="363773" cy="363775"/>
            <a:chOff x="0" y="0"/>
            <a:chExt cx="262" cy="262"/>
          </a:xfrm>
          <a:solidFill>
            <a:srgbClr val="C00000"/>
          </a:solidFill>
        </p:grpSpPr>
        <p:sp>
          <p:nvSpPr>
            <p:cNvPr id="49" name="Oval 31">
              <a:extLst>
                <a:ext uri="{FF2B5EF4-FFF2-40B4-BE49-F238E27FC236}">
                  <a16:creationId xmlns="" xmlns:a16="http://schemas.microsoft.com/office/drawing/2014/main" id="{6DD5F6EE-84FE-44E0-896A-014F65A8277A}"/>
                </a:ext>
              </a:extLst>
            </p:cNvPr>
            <p:cNvSpPr>
              <a:spLocks noChangeArrowheads="1"/>
            </p:cNvSpPr>
            <p:nvPr/>
          </p:nvSpPr>
          <p:spPr bwMode="auto">
            <a:xfrm>
              <a:off x="0" y="0"/>
              <a:ext cx="262" cy="262"/>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50" name="Oval 32">
              <a:extLst>
                <a:ext uri="{FF2B5EF4-FFF2-40B4-BE49-F238E27FC236}">
                  <a16:creationId xmlns="" xmlns:a16="http://schemas.microsoft.com/office/drawing/2014/main" id="{2A85304F-0056-4C64-BBA4-2A0840E94FB9}"/>
                </a:ext>
              </a:extLst>
            </p:cNvPr>
            <p:cNvSpPr>
              <a:spLocks noChangeArrowheads="1"/>
            </p:cNvSpPr>
            <p:nvPr/>
          </p:nvSpPr>
          <p:spPr bwMode="auto">
            <a:xfrm>
              <a:off x="22" y="22"/>
              <a:ext cx="218" cy="21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grpSp>
        <p:nvGrpSpPr>
          <p:cNvPr id="51" name="圆圈4">
            <a:extLst>
              <a:ext uri="{FF2B5EF4-FFF2-40B4-BE49-F238E27FC236}">
                <a16:creationId xmlns="" xmlns:a16="http://schemas.microsoft.com/office/drawing/2014/main" id="{B54BD3BD-C553-4F00-B42F-A92671E2EF54}"/>
              </a:ext>
            </a:extLst>
          </p:cNvPr>
          <p:cNvGrpSpPr/>
          <p:nvPr/>
        </p:nvGrpSpPr>
        <p:grpSpPr bwMode="auto">
          <a:xfrm>
            <a:off x="3626434" y="3850900"/>
            <a:ext cx="361869" cy="361869"/>
            <a:chOff x="0" y="0"/>
            <a:chExt cx="262" cy="262"/>
          </a:xfrm>
          <a:solidFill>
            <a:srgbClr val="C00000"/>
          </a:solidFill>
        </p:grpSpPr>
        <p:sp>
          <p:nvSpPr>
            <p:cNvPr id="52" name="Oval 34">
              <a:extLst>
                <a:ext uri="{FF2B5EF4-FFF2-40B4-BE49-F238E27FC236}">
                  <a16:creationId xmlns="" xmlns:a16="http://schemas.microsoft.com/office/drawing/2014/main" id="{98CA24D8-E8C6-47DC-9D28-223A419D49CF}"/>
                </a:ext>
              </a:extLst>
            </p:cNvPr>
            <p:cNvSpPr>
              <a:spLocks noChangeArrowheads="1"/>
            </p:cNvSpPr>
            <p:nvPr/>
          </p:nvSpPr>
          <p:spPr bwMode="auto">
            <a:xfrm>
              <a:off x="0" y="0"/>
              <a:ext cx="262" cy="262"/>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53" name="Oval 35">
              <a:extLst>
                <a:ext uri="{FF2B5EF4-FFF2-40B4-BE49-F238E27FC236}">
                  <a16:creationId xmlns="" xmlns:a16="http://schemas.microsoft.com/office/drawing/2014/main" id="{A7ED7AC8-43CD-4A70-B7F9-D7341BD9025B}"/>
                </a:ext>
              </a:extLst>
            </p:cNvPr>
            <p:cNvSpPr>
              <a:spLocks noChangeArrowheads="1"/>
            </p:cNvSpPr>
            <p:nvPr/>
          </p:nvSpPr>
          <p:spPr bwMode="auto">
            <a:xfrm>
              <a:off x="23" y="22"/>
              <a:ext cx="218" cy="218"/>
            </a:xfrm>
            <a:prstGeom prst="ellipse">
              <a:avLst/>
            </a:prstGeom>
            <a:grp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grpSp>
        <p:nvGrpSpPr>
          <p:cNvPr id="54" name="圆圈5">
            <a:extLst>
              <a:ext uri="{FF2B5EF4-FFF2-40B4-BE49-F238E27FC236}">
                <a16:creationId xmlns="" xmlns:a16="http://schemas.microsoft.com/office/drawing/2014/main" id="{80393AA2-CE7A-4AE3-ACEA-6D0ED4099338}"/>
              </a:ext>
            </a:extLst>
          </p:cNvPr>
          <p:cNvGrpSpPr/>
          <p:nvPr/>
        </p:nvGrpSpPr>
        <p:grpSpPr bwMode="auto">
          <a:xfrm>
            <a:off x="2981995" y="4659977"/>
            <a:ext cx="361869" cy="363773"/>
            <a:chOff x="0" y="0"/>
            <a:chExt cx="262" cy="262"/>
          </a:xfrm>
        </p:grpSpPr>
        <p:sp>
          <p:nvSpPr>
            <p:cNvPr id="55" name="Oval 37">
              <a:extLst>
                <a:ext uri="{FF2B5EF4-FFF2-40B4-BE49-F238E27FC236}">
                  <a16:creationId xmlns="" xmlns:a16="http://schemas.microsoft.com/office/drawing/2014/main" id="{E711D0A4-36FD-4646-9A6B-7B399F062A70}"/>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56" name="Oval 38">
              <a:extLst>
                <a:ext uri="{FF2B5EF4-FFF2-40B4-BE49-F238E27FC236}">
                  <a16:creationId xmlns="" xmlns:a16="http://schemas.microsoft.com/office/drawing/2014/main" id="{E30D7931-5BE1-4CE7-9400-84631B779E1D}"/>
                </a:ext>
              </a:extLst>
            </p:cNvPr>
            <p:cNvSpPr>
              <a:spLocks noChangeArrowheads="1"/>
            </p:cNvSpPr>
            <p:nvPr/>
          </p:nvSpPr>
          <p:spPr bwMode="auto">
            <a:xfrm>
              <a:off x="21"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sp>
        <p:nvSpPr>
          <p:cNvPr id="58" name="文本5">
            <a:extLst>
              <a:ext uri="{FF2B5EF4-FFF2-40B4-BE49-F238E27FC236}">
                <a16:creationId xmlns="" xmlns:a16="http://schemas.microsoft.com/office/drawing/2014/main" id="{913D12DF-20CA-4AEC-BC42-E1AA5E122A83}"/>
              </a:ext>
            </a:extLst>
          </p:cNvPr>
          <p:cNvSpPr>
            <a:spLocks noChangeArrowheads="1"/>
          </p:cNvSpPr>
          <p:nvPr/>
        </p:nvSpPr>
        <p:spPr bwMode="auto">
          <a:xfrm>
            <a:off x="2369836" y="5197871"/>
            <a:ext cx="8225898" cy="396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72576" tIns="36288" rIns="72576" bIns="36288" anchor="ctr">
            <a:spAutoFit/>
          </a:bodyPr>
          <a:lstStyle/>
          <a:p>
            <a:pPr marL="0" marR="0" lvl="0" indent="0" algn="l" defTabSz="1219170" rtl="0" eaLnBrk="1" fontAlgn="auto" latinLnBrk="0" hangingPunct="1">
              <a:lnSpc>
                <a:spcPct val="150000"/>
              </a:lnSpc>
              <a:spcBef>
                <a:spcPts val="0"/>
              </a:spcBef>
              <a:spcAft>
                <a:spcPts val="0"/>
              </a:spcAft>
              <a:buClrTx/>
              <a:buSzTx/>
              <a:buFontTx/>
              <a:buNone/>
              <a:tabLst/>
              <a:defRPr/>
            </a:pPr>
            <a:r>
              <a:rPr kumimoji="0" lang="zh-CN" altLang="en-US" sz="1400" b="1" i="0" u="none" strike="noStrike" kern="1200" cap="none" spc="0" normalizeH="0" baseline="0" noProof="0" dirty="0">
                <a:ln>
                  <a:noFill/>
                </a:ln>
                <a:solidFill>
                  <a:prstClr val="black">
                    <a:lumMod val="75000"/>
                    <a:lumOff val="25000"/>
                  </a:prstClr>
                </a:solidFill>
                <a:effectLst/>
                <a:uLnTx/>
                <a:uFillTx/>
                <a:latin typeface="微软雅黑" panose="020B0503020204020204" charset="-122"/>
                <a:ea typeface="微软雅黑" panose="020B0503020204020204" charset="-122"/>
                <a:cs typeface="+mn-cs"/>
                <a:sym typeface="Arial" panose="020B0604020202020204" pitchFamily="34" charset="0"/>
              </a:rPr>
              <a:t>召开地方政协工作经验交流会、地方政协秘书长座谈会，确保中共中央决策部署和对政协工作要求落实</a:t>
            </a:r>
          </a:p>
        </p:txBody>
      </p:sp>
      <p:grpSp>
        <p:nvGrpSpPr>
          <p:cNvPr id="59" name="圆圈5">
            <a:extLst>
              <a:ext uri="{FF2B5EF4-FFF2-40B4-BE49-F238E27FC236}">
                <a16:creationId xmlns="" xmlns:a16="http://schemas.microsoft.com/office/drawing/2014/main" id="{BB4ECA73-FA21-4FD8-8820-C3F50146BC37}"/>
              </a:ext>
            </a:extLst>
          </p:cNvPr>
          <p:cNvGrpSpPr/>
          <p:nvPr/>
        </p:nvGrpSpPr>
        <p:grpSpPr bwMode="auto">
          <a:xfrm>
            <a:off x="2006063" y="5186592"/>
            <a:ext cx="361869" cy="363773"/>
            <a:chOff x="0" y="0"/>
            <a:chExt cx="262" cy="262"/>
          </a:xfrm>
        </p:grpSpPr>
        <p:sp>
          <p:nvSpPr>
            <p:cNvPr id="60" name="Oval 37">
              <a:extLst>
                <a:ext uri="{FF2B5EF4-FFF2-40B4-BE49-F238E27FC236}">
                  <a16:creationId xmlns="" xmlns:a16="http://schemas.microsoft.com/office/drawing/2014/main" id="{578B3998-9BEB-44BE-A489-E68D0E30342E}"/>
                </a:ext>
              </a:extLst>
            </p:cNvPr>
            <p:cNvSpPr>
              <a:spLocks noChangeArrowheads="1"/>
            </p:cNvSpPr>
            <p:nvPr/>
          </p:nvSpPr>
          <p:spPr bwMode="auto">
            <a:xfrm>
              <a:off x="0" y="0"/>
              <a:ext cx="262" cy="26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sp>
          <p:nvSpPr>
            <p:cNvPr id="61" name="Oval 38">
              <a:extLst>
                <a:ext uri="{FF2B5EF4-FFF2-40B4-BE49-F238E27FC236}">
                  <a16:creationId xmlns="" xmlns:a16="http://schemas.microsoft.com/office/drawing/2014/main" id="{4793D10C-A9DE-454A-A99C-AD68C8E90D9D}"/>
                </a:ext>
              </a:extLst>
            </p:cNvPr>
            <p:cNvSpPr>
              <a:spLocks noChangeArrowheads="1"/>
            </p:cNvSpPr>
            <p:nvPr/>
          </p:nvSpPr>
          <p:spPr bwMode="auto">
            <a:xfrm>
              <a:off x="21" y="22"/>
              <a:ext cx="218" cy="218"/>
            </a:xfrm>
            <a:prstGeom prst="ellipse">
              <a:avLst/>
            </a:prstGeom>
            <a:solidFill>
              <a:srgbClr val="CA081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zh-CN" sz="1800" b="0" i="0" u="none" strike="noStrike" kern="1200" cap="none" spc="0" normalizeH="0" baseline="0" noProof="0">
                <a:ln>
                  <a:noFill/>
                </a:ln>
                <a:solidFill>
                  <a:prstClr val="white"/>
                </a:solidFill>
                <a:effectLst/>
                <a:uLnTx/>
                <a:uFillTx/>
                <a:latin typeface="微软雅黑" panose="020B0503020204020204" charset="-122"/>
                <a:ea typeface="微软雅黑" panose="020B0503020204020204" charset="-122"/>
                <a:cs typeface="+mn-cs"/>
                <a:sym typeface="Arial" panose="020B0604020202020204" pitchFamily="34" charset="0"/>
              </a:endParaRPr>
            </a:p>
          </p:txBody>
        </p:sp>
      </p:grpSp>
      <p:sp>
        <p:nvSpPr>
          <p:cNvPr id="6" name="Title 20">
            <a:extLst>
              <a:ext uri="{FF2B5EF4-FFF2-40B4-BE49-F238E27FC236}">
                <a16:creationId xmlns="" xmlns:a16="http://schemas.microsoft.com/office/drawing/2014/main" id="{9665C7D6-8FA5-4062-A89A-B99090C57243}"/>
              </a:ext>
            </a:extLst>
          </p:cNvPr>
          <p:cNvSpPr txBox="1">
            <a:spLocks/>
          </p:cNvSpPr>
          <p:nvPr/>
        </p:nvSpPr>
        <p:spPr>
          <a:xfrm flipH="1">
            <a:off x="1475260" y="2842961"/>
            <a:ext cx="1419451" cy="1200302"/>
          </a:xfrm>
          <a:prstGeom prst="rect">
            <a:avLst/>
          </a:prstGeom>
        </p:spPr>
        <p:txBody>
          <a:bodyPr vert="horz" wrap="square" lIns="121893" tIns="60947" rIns="121893" bIns="60947" rtlCol="0" anchor="ctr">
            <a:spAutoFit/>
          </a:bodyPr>
          <a:lstStyle>
            <a:lvl1pPr algn="ctr" defTabSz="457200" rtl="0" eaLnBrk="1" latinLnBrk="0" hangingPunct="1">
              <a:spcBef>
                <a:spcPct val="0"/>
              </a:spcBef>
              <a:buNone/>
              <a:defRPr sz="2900" kern="1200">
                <a:solidFill>
                  <a:schemeClr val="accent6"/>
                </a:solidFill>
                <a:latin typeface="Source Sans Pro ExtraLight"/>
                <a:ea typeface="+mj-ea"/>
                <a:cs typeface="Source Sans Pro ExtraLight"/>
              </a:defRPr>
            </a:lvl1p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en-US" altLang="zh-CN" sz="7000" b="1" i="0" u="none" strike="noStrike" kern="1200" cap="none" spc="0" normalizeH="0" baseline="0" noProof="0" dirty="0">
                <a:ln>
                  <a:noFill/>
                </a:ln>
                <a:solidFill>
                  <a:schemeClr val="bg1"/>
                </a:solidFill>
                <a:effectLst/>
                <a:uLnTx/>
                <a:uFillTx/>
                <a:latin typeface="Aparajita" panose="020B0604020202020204" pitchFamily="34" charset="0"/>
                <a:ea typeface="微软雅黑" panose="020B0503020204020204" pitchFamily="34" charset="-122"/>
                <a:cs typeface="Aparajita" panose="020B0604020202020204" pitchFamily="34" charset="0"/>
              </a:rPr>
              <a:t>03</a:t>
            </a:r>
            <a:endParaRPr kumimoji="0" lang="zh-CN" altLang="en-US" sz="7000" b="1" i="0" u="none" strike="noStrike" kern="1200" cap="none" spc="0" normalizeH="0" baseline="0" noProof="0" dirty="0">
              <a:ln>
                <a:noFill/>
              </a:ln>
              <a:solidFill>
                <a:schemeClr val="bg1"/>
              </a:solidFill>
              <a:effectLst/>
              <a:uLnTx/>
              <a:uFillTx/>
              <a:latin typeface="Aparajita" panose="020B0604020202020204" pitchFamily="34" charset="0"/>
              <a:ea typeface="微软雅黑" panose="020B0503020204020204" pitchFamily="34" charset="-122"/>
              <a:cs typeface="Aparajita" panose="020B0604020202020204" pitchFamily="34" charset="0"/>
            </a:endParaRPr>
          </a:p>
        </p:txBody>
      </p:sp>
    </p:spTree>
    <p:extLst>
      <p:ext uri="{BB962C8B-B14F-4D97-AF65-F5344CB8AC3E}">
        <p14:creationId xmlns:p14="http://schemas.microsoft.com/office/powerpoint/2010/main" val="393921705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52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anim calcmode="lin" valueType="num">
                                      <p:cBhvr>
                                        <p:cTn id="10" dur="500" fill="hold"/>
                                        <p:tgtEl>
                                          <p:spTgt spid="6"/>
                                        </p:tgtEl>
                                        <p:attrNameLst>
                                          <p:attrName>ppt_x</p:attrName>
                                        </p:attrNameLst>
                                      </p:cBhvr>
                                      <p:tavLst>
                                        <p:tav tm="0">
                                          <p:val>
                                            <p:fltVal val="0.5"/>
                                          </p:val>
                                        </p:tav>
                                        <p:tav tm="100000">
                                          <p:val>
                                            <p:strVal val="#ppt_x"/>
                                          </p:val>
                                        </p:tav>
                                      </p:tavLst>
                                    </p:anim>
                                    <p:anim calcmode="lin" valueType="num">
                                      <p:cBhvr>
                                        <p:cTn id="11" dur="500" fill="hold"/>
                                        <p:tgtEl>
                                          <p:spTgt spid="6"/>
                                        </p:tgtEl>
                                        <p:attrNameLst>
                                          <p:attrName>ppt_y</p:attrName>
                                        </p:attrNameLst>
                                      </p:cBhvr>
                                      <p:tavLst>
                                        <p:tav tm="0">
                                          <p:val>
                                            <p:fltVal val="0.5"/>
                                          </p:val>
                                        </p:tav>
                                        <p:tav tm="100000">
                                          <p:val>
                                            <p:strVal val="#ppt_y"/>
                                          </p:val>
                                        </p:tav>
                                      </p:tavLst>
                                    </p:anim>
                                  </p:childTnLst>
                                </p:cTn>
                              </p:par>
                            </p:childTnLst>
                          </p:cTn>
                        </p:par>
                        <p:par>
                          <p:cTn id="12" fill="hold">
                            <p:stCondLst>
                              <p:cond delay="500"/>
                            </p:stCondLst>
                            <p:childTnLst>
                              <p:par>
                                <p:cTn id="13" presetID="14"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randombar(horizontal)">
                                      <p:cBhvr>
                                        <p:cTn id="15" dur="500"/>
                                        <p:tgtEl>
                                          <p:spTgt spid="4"/>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p:cTn id="19" dur="250" fill="hold"/>
                                        <p:tgtEl>
                                          <p:spTgt spid="31"/>
                                        </p:tgtEl>
                                        <p:attrNameLst>
                                          <p:attrName>ppt_w</p:attrName>
                                        </p:attrNameLst>
                                      </p:cBhvr>
                                      <p:tavLst>
                                        <p:tav tm="0">
                                          <p:val>
                                            <p:fltVal val="0"/>
                                          </p:val>
                                        </p:tav>
                                        <p:tav tm="100000">
                                          <p:val>
                                            <p:strVal val="#ppt_w"/>
                                          </p:val>
                                        </p:tav>
                                      </p:tavLst>
                                    </p:anim>
                                    <p:anim calcmode="lin" valueType="num">
                                      <p:cBhvr>
                                        <p:cTn id="20" dur="250" fill="hold"/>
                                        <p:tgtEl>
                                          <p:spTgt spid="31"/>
                                        </p:tgtEl>
                                        <p:attrNameLst>
                                          <p:attrName>ppt_h</p:attrName>
                                        </p:attrNameLst>
                                      </p:cBhvr>
                                      <p:tavLst>
                                        <p:tav tm="0">
                                          <p:val>
                                            <p:fltVal val="0"/>
                                          </p:val>
                                        </p:tav>
                                        <p:tav tm="100000">
                                          <p:val>
                                            <p:strVal val="#ppt_h"/>
                                          </p:val>
                                        </p:tav>
                                      </p:tavLst>
                                    </p:anim>
                                    <p:animEffect transition="in" filter="fade">
                                      <p:cBhvr>
                                        <p:cTn id="21" dur="250"/>
                                        <p:tgtEl>
                                          <p:spTgt spid="31"/>
                                        </p:tgtEl>
                                      </p:cBhvr>
                                    </p:animEffect>
                                  </p:childTnLst>
                                </p:cTn>
                              </p:par>
                              <p:par>
                                <p:cTn id="22" presetID="6" presetClass="emph" presetSubtype="0" decel="100000" fill="hold" nodeType="withEffect">
                                  <p:stCondLst>
                                    <p:cond delay="200"/>
                                  </p:stCondLst>
                                  <p:childTnLst>
                                    <p:animScale>
                                      <p:cBhvr>
                                        <p:cTn id="23" dur="250" fill="hold"/>
                                        <p:tgtEl>
                                          <p:spTgt spid="31"/>
                                        </p:tgtEl>
                                      </p:cBhvr>
                                      <p:by x="120000" y="120000"/>
                                    </p:animScale>
                                  </p:childTnLst>
                                </p:cTn>
                              </p:par>
                              <p:par>
                                <p:cTn id="24" presetID="6" presetClass="emph" presetSubtype="0" decel="100000" fill="hold" nodeType="withEffect">
                                  <p:stCondLst>
                                    <p:cond delay="400"/>
                                  </p:stCondLst>
                                  <p:childTnLst>
                                    <p:animScale>
                                      <p:cBhvr>
                                        <p:cTn id="25" dur="250" fill="hold"/>
                                        <p:tgtEl>
                                          <p:spTgt spid="31"/>
                                        </p:tgtEl>
                                      </p:cBhvr>
                                      <p:by x="83000" y="83000"/>
                                    </p:animScale>
                                  </p:childTnLst>
                                </p:cTn>
                              </p:par>
                              <p:par>
                                <p:cTn id="26" presetID="53" presetClass="entr" presetSubtype="16" fill="hold" grpId="0" nodeType="withEffect">
                                  <p:stCondLst>
                                    <p:cond delay="400"/>
                                  </p:stCondLst>
                                  <p:childTnLst>
                                    <p:set>
                                      <p:cBhvr>
                                        <p:cTn id="27" dur="1" fill="hold">
                                          <p:stCondLst>
                                            <p:cond delay="0"/>
                                          </p:stCondLst>
                                        </p:cTn>
                                        <p:tgtEl>
                                          <p:spTgt spid="37"/>
                                        </p:tgtEl>
                                        <p:attrNameLst>
                                          <p:attrName>style.visibility</p:attrName>
                                        </p:attrNameLst>
                                      </p:cBhvr>
                                      <p:to>
                                        <p:strVal val="visible"/>
                                      </p:to>
                                    </p:set>
                                    <p:anim calcmode="lin" valueType="num">
                                      <p:cBhvr>
                                        <p:cTn id="28" dur="250" fill="hold"/>
                                        <p:tgtEl>
                                          <p:spTgt spid="37"/>
                                        </p:tgtEl>
                                        <p:attrNameLst>
                                          <p:attrName>ppt_w</p:attrName>
                                        </p:attrNameLst>
                                      </p:cBhvr>
                                      <p:tavLst>
                                        <p:tav tm="0">
                                          <p:val>
                                            <p:fltVal val="0"/>
                                          </p:val>
                                        </p:tav>
                                        <p:tav tm="100000">
                                          <p:val>
                                            <p:strVal val="#ppt_w"/>
                                          </p:val>
                                        </p:tav>
                                      </p:tavLst>
                                    </p:anim>
                                    <p:anim calcmode="lin" valueType="num">
                                      <p:cBhvr>
                                        <p:cTn id="29" dur="250" fill="hold"/>
                                        <p:tgtEl>
                                          <p:spTgt spid="37"/>
                                        </p:tgtEl>
                                        <p:attrNameLst>
                                          <p:attrName>ppt_h</p:attrName>
                                        </p:attrNameLst>
                                      </p:cBhvr>
                                      <p:tavLst>
                                        <p:tav tm="0">
                                          <p:val>
                                            <p:fltVal val="0"/>
                                          </p:val>
                                        </p:tav>
                                        <p:tav tm="100000">
                                          <p:val>
                                            <p:strVal val="#ppt_h"/>
                                          </p:val>
                                        </p:tav>
                                      </p:tavLst>
                                    </p:anim>
                                    <p:animEffect transition="in" filter="fade">
                                      <p:cBhvr>
                                        <p:cTn id="30" dur="250"/>
                                        <p:tgtEl>
                                          <p:spTgt spid="37"/>
                                        </p:tgtEl>
                                      </p:cBhvr>
                                    </p:animEffect>
                                  </p:childTnLst>
                                </p:cTn>
                              </p:par>
                              <p:par>
                                <p:cTn id="31" presetID="6" presetClass="emph" presetSubtype="0" decel="100000" fill="hold" grpId="1" nodeType="withEffect">
                                  <p:stCondLst>
                                    <p:cond delay="600"/>
                                  </p:stCondLst>
                                  <p:childTnLst>
                                    <p:animScale>
                                      <p:cBhvr>
                                        <p:cTn id="32" dur="250" fill="hold"/>
                                        <p:tgtEl>
                                          <p:spTgt spid="37"/>
                                        </p:tgtEl>
                                      </p:cBhvr>
                                      <p:by x="120000" y="120000"/>
                                    </p:animScale>
                                  </p:childTnLst>
                                </p:cTn>
                              </p:par>
                              <p:par>
                                <p:cTn id="33" presetID="6" presetClass="emph" presetSubtype="0" decel="100000" fill="hold" grpId="2" nodeType="withEffect">
                                  <p:stCondLst>
                                    <p:cond delay="800"/>
                                  </p:stCondLst>
                                  <p:childTnLst>
                                    <p:animScale>
                                      <p:cBhvr>
                                        <p:cTn id="34" dur="250" fill="hold"/>
                                        <p:tgtEl>
                                          <p:spTgt spid="37"/>
                                        </p:tgtEl>
                                      </p:cBhvr>
                                      <p:by x="83000" y="83000"/>
                                    </p:animScale>
                                  </p:childTnLst>
                                </p:cTn>
                              </p:par>
                              <p:par>
                                <p:cTn id="35" presetID="53" presetClass="entr" presetSubtype="16" fill="hold" grpId="0" nodeType="withEffect">
                                  <p:stCondLst>
                                    <p:cond delay="600"/>
                                  </p:stCondLst>
                                  <p:childTnLst>
                                    <p:set>
                                      <p:cBhvr>
                                        <p:cTn id="36" dur="1" fill="hold">
                                          <p:stCondLst>
                                            <p:cond delay="0"/>
                                          </p:stCondLst>
                                        </p:cTn>
                                        <p:tgtEl>
                                          <p:spTgt spid="38"/>
                                        </p:tgtEl>
                                        <p:attrNameLst>
                                          <p:attrName>style.visibility</p:attrName>
                                        </p:attrNameLst>
                                      </p:cBhvr>
                                      <p:to>
                                        <p:strVal val="visible"/>
                                      </p:to>
                                    </p:set>
                                    <p:anim calcmode="lin" valueType="num">
                                      <p:cBhvr>
                                        <p:cTn id="37" dur="250" fill="hold"/>
                                        <p:tgtEl>
                                          <p:spTgt spid="38"/>
                                        </p:tgtEl>
                                        <p:attrNameLst>
                                          <p:attrName>ppt_w</p:attrName>
                                        </p:attrNameLst>
                                      </p:cBhvr>
                                      <p:tavLst>
                                        <p:tav tm="0">
                                          <p:val>
                                            <p:fltVal val="0"/>
                                          </p:val>
                                        </p:tav>
                                        <p:tav tm="100000">
                                          <p:val>
                                            <p:strVal val="#ppt_w"/>
                                          </p:val>
                                        </p:tav>
                                      </p:tavLst>
                                    </p:anim>
                                    <p:anim calcmode="lin" valueType="num">
                                      <p:cBhvr>
                                        <p:cTn id="38" dur="250" fill="hold"/>
                                        <p:tgtEl>
                                          <p:spTgt spid="38"/>
                                        </p:tgtEl>
                                        <p:attrNameLst>
                                          <p:attrName>ppt_h</p:attrName>
                                        </p:attrNameLst>
                                      </p:cBhvr>
                                      <p:tavLst>
                                        <p:tav tm="0">
                                          <p:val>
                                            <p:fltVal val="0"/>
                                          </p:val>
                                        </p:tav>
                                        <p:tav tm="100000">
                                          <p:val>
                                            <p:strVal val="#ppt_h"/>
                                          </p:val>
                                        </p:tav>
                                      </p:tavLst>
                                    </p:anim>
                                    <p:animEffect transition="in" filter="fade">
                                      <p:cBhvr>
                                        <p:cTn id="39" dur="250"/>
                                        <p:tgtEl>
                                          <p:spTgt spid="38"/>
                                        </p:tgtEl>
                                      </p:cBhvr>
                                    </p:animEffect>
                                  </p:childTnLst>
                                </p:cTn>
                              </p:par>
                              <p:par>
                                <p:cTn id="40" presetID="6" presetClass="emph" presetSubtype="0" decel="100000" fill="hold" grpId="1" nodeType="withEffect">
                                  <p:stCondLst>
                                    <p:cond delay="800"/>
                                  </p:stCondLst>
                                  <p:childTnLst>
                                    <p:animScale>
                                      <p:cBhvr>
                                        <p:cTn id="41" dur="250" fill="hold"/>
                                        <p:tgtEl>
                                          <p:spTgt spid="38"/>
                                        </p:tgtEl>
                                      </p:cBhvr>
                                      <p:by x="120000" y="120000"/>
                                    </p:animScale>
                                  </p:childTnLst>
                                </p:cTn>
                              </p:par>
                              <p:par>
                                <p:cTn id="42" presetID="6" presetClass="emph" presetSubtype="0" decel="100000" fill="hold" grpId="2" nodeType="withEffect">
                                  <p:stCondLst>
                                    <p:cond delay="1000"/>
                                  </p:stCondLst>
                                  <p:childTnLst>
                                    <p:animScale>
                                      <p:cBhvr>
                                        <p:cTn id="43" dur="250" fill="hold"/>
                                        <p:tgtEl>
                                          <p:spTgt spid="38"/>
                                        </p:tgtEl>
                                      </p:cBhvr>
                                      <p:by x="83000" y="83000"/>
                                    </p:animScale>
                                  </p:childTnLst>
                                </p:cTn>
                              </p:par>
                            </p:childTnLst>
                          </p:cTn>
                        </p:par>
                        <p:par>
                          <p:cTn id="44" fill="hold">
                            <p:stCondLst>
                              <p:cond delay="2250"/>
                            </p:stCondLst>
                            <p:childTnLst>
                              <p:par>
                                <p:cTn id="45" presetID="53" presetClass="entr" presetSubtype="16" fill="hold" grpId="0" nodeType="afterEffect">
                                  <p:stCondLst>
                                    <p:cond delay="0"/>
                                  </p:stCondLst>
                                  <p:childTnLst>
                                    <p:set>
                                      <p:cBhvr>
                                        <p:cTn id="46" dur="1" fill="hold">
                                          <p:stCondLst>
                                            <p:cond delay="0"/>
                                          </p:stCondLst>
                                        </p:cTn>
                                        <p:tgtEl>
                                          <p:spTgt spid="44"/>
                                        </p:tgtEl>
                                        <p:attrNameLst>
                                          <p:attrName>style.visibility</p:attrName>
                                        </p:attrNameLst>
                                      </p:cBhvr>
                                      <p:to>
                                        <p:strVal val="visible"/>
                                      </p:to>
                                    </p:set>
                                    <p:anim calcmode="lin" valueType="num">
                                      <p:cBhvr>
                                        <p:cTn id="47" dur="500" fill="hold"/>
                                        <p:tgtEl>
                                          <p:spTgt spid="44"/>
                                        </p:tgtEl>
                                        <p:attrNameLst>
                                          <p:attrName>ppt_w</p:attrName>
                                        </p:attrNameLst>
                                      </p:cBhvr>
                                      <p:tavLst>
                                        <p:tav tm="0">
                                          <p:val>
                                            <p:fltVal val="0"/>
                                          </p:val>
                                        </p:tav>
                                        <p:tav tm="100000">
                                          <p:val>
                                            <p:strVal val="#ppt_w"/>
                                          </p:val>
                                        </p:tav>
                                      </p:tavLst>
                                    </p:anim>
                                    <p:anim calcmode="lin" valueType="num">
                                      <p:cBhvr>
                                        <p:cTn id="48" dur="500" fill="hold"/>
                                        <p:tgtEl>
                                          <p:spTgt spid="44"/>
                                        </p:tgtEl>
                                        <p:attrNameLst>
                                          <p:attrName>ppt_h</p:attrName>
                                        </p:attrNameLst>
                                      </p:cBhvr>
                                      <p:tavLst>
                                        <p:tav tm="0">
                                          <p:val>
                                            <p:fltVal val="0"/>
                                          </p:val>
                                        </p:tav>
                                        <p:tav tm="100000">
                                          <p:val>
                                            <p:strVal val="#ppt_h"/>
                                          </p:val>
                                        </p:tav>
                                      </p:tavLst>
                                    </p:anim>
                                    <p:animEffect transition="in" filter="fade">
                                      <p:cBhvr>
                                        <p:cTn id="49" dur="500"/>
                                        <p:tgtEl>
                                          <p:spTgt spid="44"/>
                                        </p:tgtEl>
                                      </p:cBhvr>
                                    </p:animEffect>
                                  </p:childTnLst>
                                </p:cTn>
                              </p:par>
                              <p:par>
                                <p:cTn id="50" presetID="53" presetClass="entr" presetSubtype="16" fill="hold" nodeType="withEffect">
                                  <p:stCondLst>
                                    <p:cond delay="150"/>
                                  </p:stCondLst>
                                  <p:childTnLst>
                                    <p:set>
                                      <p:cBhvr>
                                        <p:cTn id="51" dur="1" fill="hold">
                                          <p:stCondLst>
                                            <p:cond delay="0"/>
                                          </p:stCondLst>
                                        </p:cTn>
                                        <p:tgtEl>
                                          <p:spTgt spid="45"/>
                                        </p:tgtEl>
                                        <p:attrNameLst>
                                          <p:attrName>style.visibility</p:attrName>
                                        </p:attrNameLst>
                                      </p:cBhvr>
                                      <p:to>
                                        <p:strVal val="visible"/>
                                      </p:to>
                                    </p:set>
                                    <p:anim calcmode="lin" valueType="num">
                                      <p:cBhvr>
                                        <p:cTn id="52" dur="500" fill="hold"/>
                                        <p:tgtEl>
                                          <p:spTgt spid="45"/>
                                        </p:tgtEl>
                                        <p:attrNameLst>
                                          <p:attrName>ppt_w</p:attrName>
                                        </p:attrNameLst>
                                      </p:cBhvr>
                                      <p:tavLst>
                                        <p:tav tm="0">
                                          <p:val>
                                            <p:fltVal val="0"/>
                                          </p:val>
                                        </p:tav>
                                        <p:tav tm="100000">
                                          <p:val>
                                            <p:strVal val="#ppt_w"/>
                                          </p:val>
                                        </p:tav>
                                      </p:tavLst>
                                    </p:anim>
                                    <p:anim calcmode="lin" valueType="num">
                                      <p:cBhvr>
                                        <p:cTn id="53" dur="500" fill="hold"/>
                                        <p:tgtEl>
                                          <p:spTgt spid="45"/>
                                        </p:tgtEl>
                                        <p:attrNameLst>
                                          <p:attrName>ppt_h</p:attrName>
                                        </p:attrNameLst>
                                      </p:cBhvr>
                                      <p:tavLst>
                                        <p:tav tm="0">
                                          <p:val>
                                            <p:fltVal val="0"/>
                                          </p:val>
                                        </p:tav>
                                        <p:tav tm="100000">
                                          <p:val>
                                            <p:strVal val="#ppt_h"/>
                                          </p:val>
                                        </p:tav>
                                      </p:tavLst>
                                    </p:anim>
                                    <p:animEffect transition="in" filter="fade">
                                      <p:cBhvr>
                                        <p:cTn id="54" dur="500"/>
                                        <p:tgtEl>
                                          <p:spTgt spid="45"/>
                                        </p:tgtEl>
                                      </p:cBhvr>
                                    </p:animEffect>
                                  </p:childTnLst>
                                </p:cTn>
                              </p:par>
                              <p:par>
                                <p:cTn id="55" presetID="53" presetClass="entr" presetSubtype="16" fill="hold" nodeType="withEffect">
                                  <p:stCondLst>
                                    <p:cond delay="300"/>
                                  </p:stCondLst>
                                  <p:childTnLst>
                                    <p:set>
                                      <p:cBhvr>
                                        <p:cTn id="56" dur="1" fill="hold">
                                          <p:stCondLst>
                                            <p:cond delay="0"/>
                                          </p:stCondLst>
                                        </p:cTn>
                                        <p:tgtEl>
                                          <p:spTgt spid="48"/>
                                        </p:tgtEl>
                                        <p:attrNameLst>
                                          <p:attrName>style.visibility</p:attrName>
                                        </p:attrNameLst>
                                      </p:cBhvr>
                                      <p:to>
                                        <p:strVal val="visible"/>
                                      </p:to>
                                    </p:set>
                                    <p:anim calcmode="lin" valueType="num">
                                      <p:cBhvr>
                                        <p:cTn id="57" dur="500" fill="hold"/>
                                        <p:tgtEl>
                                          <p:spTgt spid="48"/>
                                        </p:tgtEl>
                                        <p:attrNameLst>
                                          <p:attrName>ppt_w</p:attrName>
                                        </p:attrNameLst>
                                      </p:cBhvr>
                                      <p:tavLst>
                                        <p:tav tm="0">
                                          <p:val>
                                            <p:fltVal val="0"/>
                                          </p:val>
                                        </p:tav>
                                        <p:tav tm="100000">
                                          <p:val>
                                            <p:strVal val="#ppt_w"/>
                                          </p:val>
                                        </p:tav>
                                      </p:tavLst>
                                    </p:anim>
                                    <p:anim calcmode="lin" valueType="num">
                                      <p:cBhvr>
                                        <p:cTn id="58" dur="500" fill="hold"/>
                                        <p:tgtEl>
                                          <p:spTgt spid="48"/>
                                        </p:tgtEl>
                                        <p:attrNameLst>
                                          <p:attrName>ppt_h</p:attrName>
                                        </p:attrNameLst>
                                      </p:cBhvr>
                                      <p:tavLst>
                                        <p:tav tm="0">
                                          <p:val>
                                            <p:fltVal val="0"/>
                                          </p:val>
                                        </p:tav>
                                        <p:tav tm="100000">
                                          <p:val>
                                            <p:strVal val="#ppt_h"/>
                                          </p:val>
                                        </p:tav>
                                      </p:tavLst>
                                    </p:anim>
                                    <p:animEffect transition="in" filter="fade">
                                      <p:cBhvr>
                                        <p:cTn id="59" dur="500"/>
                                        <p:tgtEl>
                                          <p:spTgt spid="48"/>
                                        </p:tgtEl>
                                      </p:cBhvr>
                                    </p:animEffect>
                                  </p:childTnLst>
                                </p:cTn>
                              </p:par>
                              <p:par>
                                <p:cTn id="60" presetID="53" presetClass="entr" presetSubtype="16" fill="hold" nodeType="withEffect">
                                  <p:stCondLst>
                                    <p:cond delay="450"/>
                                  </p:stCondLst>
                                  <p:childTnLst>
                                    <p:set>
                                      <p:cBhvr>
                                        <p:cTn id="61" dur="1" fill="hold">
                                          <p:stCondLst>
                                            <p:cond delay="0"/>
                                          </p:stCondLst>
                                        </p:cTn>
                                        <p:tgtEl>
                                          <p:spTgt spid="51"/>
                                        </p:tgtEl>
                                        <p:attrNameLst>
                                          <p:attrName>style.visibility</p:attrName>
                                        </p:attrNameLst>
                                      </p:cBhvr>
                                      <p:to>
                                        <p:strVal val="visible"/>
                                      </p:to>
                                    </p:set>
                                    <p:anim calcmode="lin" valueType="num">
                                      <p:cBhvr>
                                        <p:cTn id="62" dur="500" fill="hold"/>
                                        <p:tgtEl>
                                          <p:spTgt spid="51"/>
                                        </p:tgtEl>
                                        <p:attrNameLst>
                                          <p:attrName>ppt_w</p:attrName>
                                        </p:attrNameLst>
                                      </p:cBhvr>
                                      <p:tavLst>
                                        <p:tav tm="0">
                                          <p:val>
                                            <p:fltVal val="0"/>
                                          </p:val>
                                        </p:tav>
                                        <p:tav tm="100000">
                                          <p:val>
                                            <p:strVal val="#ppt_w"/>
                                          </p:val>
                                        </p:tav>
                                      </p:tavLst>
                                    </p:anim>
                                    <p:anim calcmode="lin" valueType="num">
                                      <p:cBhvr>
                                        <p:cTn id="63" dur="500" fill="hold"/>
                                        <p:tgtEl>
                                          <p:spTgt spid="51"/>
                                        </p:tgtEl>
                                        <p:attrNameLst>
                                          <p:attrName>ppt_h</p:attrName>
                                        </p:attrNameLst>
                                      </p:cBhvr>
                                      <p:tavLst>
                                        <p:tav tm="0">
                                          <p:val>
                                            <p:fltVal val="0"/>
                                          </p:val>
                                        </p:tav>
                                        <p:tav tm="100000">
                                          <p:val>
                                            <p:strVal val="#ppt_h"/>
                                          </p:val>
                                        </p:tav>
                                      </p:tavLst>
                                    </p:anim>
                                    <p:animEffect transition="in" filter="fade">
                                      <p:cBhvr>
                                        <p:cTn id="64" dur="500"/>
                                        <p:tgtEl>
                                          <p:spTgt spid="51"/>
                                        </p:tgtEl>
                                      </p:cBhvr>
                                    </p:animEffect>
                                  </p:childTnLst>
                                </p:cTn>
                              </p:par>
                              <p:par>
                                <p:cTn id="65" presetID="53" presetClass="entr" presetSubtype="16" fill="hold" nodeType="withEffect">
                                  <p:stCondLst>
                                    <p:cond delay="600"/>
                                  </p:stCondLst>
                                  <p:childTnLst>
                                    <p:set>
                                      <p:cBhvr>
                                        <p:cTn id="66" dur="1" fill="hold">
                                          <p:stCondLst>
                                            <p:cond delay="0"/>
                                          </p:stCondLst>
                                        </p:cTn>
                                        <p:tgtEl>
                                          <p:spTgt spid="54"/>
                                        </p:tgtEl>
                                        <p:attrNameLst>
                                          <p:attrName>style.visibility</p:attrName>
                                        </p:attrNameLst>
                                      </p:cBhvr>
                                      <p:to>
                                        <p:strVal val="visible"/>
                                      </p:to>
                                    </p:set>
                                    <p:anim calcmode="lin" valueType="num">
                                      <p:cBhvr>
                                        <p:cTn id="67" dur="500" fill="hold"/>
                                        <p:tgtEl>
                                          <p:spTgt spid="54"/>
                                        </p:tgtEl>
                                        <p:attrNameLst>
                                          <p:attrName>ppt_w</p:attrName>
                                        </p:attrNameLst>
                                      </p:cBhvr>
                                      <p:tavLst>
                                        <p:tav tm="0">
                                          <p:val>
                                            <p:fltVal val="0"/>
                                          </p:val>
                                        </p:tav>
                                        <p:tav tm="100000">
                                          <p:val>
                                            <p:strVal val="#ppt_w"/>
                                          </p:val>
                                        </p:tav>
                                      </p:tavLst>
                                    </p:anim>
                                    <p:anim calcmode="lin" valueType="num">
                                      <p:cBhvr>
                                        <p:cTn id="68" dur="500" fill="hold"/>
                                        <p:tgtEl>
                                          <p:spTgt spid="54"/>
                                        </p:tgtEl>
                                        <p:attrNameLst>
                                          <p:attrName>ppt_h</p:attrName>
                                        </p:attrNameLst>
                                      </p:cBhvr>
                                      <p:tavLst>
                                        <p:tav tm="0">
                                          <p:val>
                                            <p:fltVal val="0"/>
                                          </p:val>
                                        </p:tav>
                                        <p:tav tm="100000">
                                          <p:val>
                                            <p:strVal val="#ppt_h"/>
                                          </p:val>
                                        </p:tav>
                                      </p:tavLst>
                                    </p:anim>
                                    <p:animEffect transition="in" filter="fade">
                                      <p:cBhvr>
                                        <p:cTn id="69" dur="500"/>
                                        <p:tgtEl>
                                          <p:spTgt spid="54"/>
                                        </p:tgtEl>
                                      </p:cBhvr>
                                    </p:animEffect>
                                  </p:childTnLst>
                                </p:cTn>
                              </p:par>
                              <p:par>
                                <p:cTn id="70" presetID="53" presetClass="entr" presetSubtype="16" fill="hold" nodeType="withEffect">
                                  <p:stCondLst>
                                    <p:cond delay="750"/>
                                  </p:stCondLst>
                                  <p:childTnLst>
                                    <p:set>
                                      <p:cBhvr>
                                        <p:cTn id="71" dur="1" fill="hold">
                                          <p:stCondLst>
                                            <p:cond delay="0"/>
                                          </p:stCondLst>
                                        </p:cTn>
                                        <p:tgtEl>
                                          <p:spTgt spid="59"/>
                                        </p:tgtEl>
                                        <p:attrNameLst>
                                          <p:attrName>style.visibility</p:attrName>
                                        </p:attrNameLst>
                                      </p:cBhvr>
                                      <p:to>
                                        <p:strVal val="visible"/>
                                      </p:to>
                                    </p:set>
                                    <p:anim calcmode="lin" valueType="num">
                                      <p:cBhvr>
                                        <p:cTn id="72" dur="500" fill="hold"/>
                                        <p:tgtEl>
                                          <p:spTgt spid="59"/>
                                        </p:tgtEl>
                                        <p:attrNameLst>
                                          <p:attrName>ppt_w</p:attrName>
                                        </p:attrNameLst>
                                      </p:cBhvr>
                                      <p:tavLst>
                                        <p:tav tm="0">
                                          <p:val>
                                            <p:fltVal val="0"/>
                                          </p:val>
                                        </p:tav>
                                        <p:tav tm="100000">
                                          <p:val>
                                            <p:strVal val="#ppt_w"/>
                                          </p:val>
                                        </p:tav>
                                      </p:tavLst>
                                    </p:anim>
                                    <p:anim calcmode="lin" valueType="num">
                                      <p:cBhvr>
                                        <p:cTn id="73" dur="500" fill="hold"/>
                                        <p:tgtEl>
                                          <p:spTgt spid="59"/>
                                        </p:tgtEl>
                                        <p:attrNameLst>
                                          <p:attrName>ppt_h</p:attrName>
                                        </p:attrNameLst>
                                      </p:cBhvr>
                                      <p:tavLst>
                                        <p:tav tm="0">
                                          <p:val>
                                            <p:fltVal val="0"/>
                                          </p:val>
                                        </p:tav>
                                        <p:tav tm="100000">
                                          <p:val>
                                            <p:strVal val="#ppt_h"/>
                                          </p:val>
                                        </p:tav>
                                      </p:tavLst>
                                    </p:anim>
                                    <p:animEffect transition="in" filter="fade">
                                      <p:cBhvr>
                                        <p:cTn id="74" dur="500"/>
                                        <p:tgtEl>
                                          <p:spTgt spid="59"/>
                                        </p:tgtEl>
                                      </p:cBhvr>
                                    </p:animEffect>
                                  </p:childTnLst>
                                </p:cTn>
                              </p:par>
                            </p:childTnLst>
                          </p:cTn>
                        </p:par>
                        <p:par>
                          <p:cTn id="75" fill="hold">
                            <p:stCondLst>
                              <p:cond delay="3500"/>
                            </p:stCondLst>
                            <p:childTnLst>
                              <p:par>
                                <p:cTn id="76" presetID="2" presetClass="entr" presetSubtype="2" fill="hold" grpId="0" nodeType="afterEffect">
                                  <p:stCondLst>
                                    <p:cond delay="0"/>
                                  </p:stCondLst>
                                  <p:childTnLst>
                                    <p:set>
                                      <p:cBhvr>
                                        <p:cTn id="77" dur="1" fill="hold">
                                          <p:stCondLst>
                                            <p:cond delay="0"/>
                                          </p:stCondLst>
                                        </p:cTn>
                                        <p:tgtEl>
                                          <p:spTgt spid="43"/>
                                        </p:tgtEl>
                                        <p:attrNameLst>
                                          <p:attrName>style.visibility</p:attrName>
                                        </p:attrNameLst>
                                      </p:cBhvr>
                                      <p:to>
                                        <p:strVal val="visible"/>
                                      </p:to>
                                    </p:set>
                                    <p:anim calcmode="lin" valueType="num">
                                      <p:cBhvr additive="base">
                                        <p:cTn id="78" dur="500" fill="hold"/>
                                        <p:tgtEl>
                                          <p:spTgt spid="43"/>
                                        </p:tgtEl>
                                        <p:attrNameLst>
                                          <p:attrName>ppt_x</p:attrName>
                                        </p:attrNameLst>
                                      </p:cBhvr>
                                      <p:tavLst>
                                        <p:tav tm="0">
                                          <p:val>
                                            <p:strVal val="1+#ppt_w/2"/>
                                          </p:val>
                                        </p:tav>
                                        <p:tav tm="100000">
                                          <p:val>
                                            <p:strVal val="#ppt_x"/>
                                          </p:val>
                                        </p:tav>
                                      </p:tavLst>
                                    </p:anim>
                                    <p:anim calcmode="lin" valueType="num">
                                      <p:cBhvr additive="base">
                                        <p:cTn id="79" dur="500" fill="hold"/>
                                        <p:tgtEl>
                                          <p:spTgt spid="43"/>
                                        </p:tgtEl>
                                        <p:attrNameLst>
                                          <p:attrName>ppt_y</p:attrName>
                                        </p:attrNameLst>
                                      </p:cBhvr>
                                      <p:tavLst>
                                        <p:tav tm="0">
                                          <p:val>
                                            <p:strVal val="#ppt_y"/>
                                          </p:val>
                                        </p:tav>
                                        <p:tav tm="100000">
                                          <p:val>
                                            <p:strVal val="#ppt_y"/>
                                          </p:val>
                                        </p:tav>
                                      </p:tavLst>
                                    </p:anim>
                                  </p:childTnLst>
                                </p:cTn>
                              </p:par>
                              <p:par>
                                <p:cTn id="80" presetID="2" presetClass="entr" presetSubtype="2" fill="hold" grpId="0" nodeType="withEffect">
                                  <p:stCondLst>
                                    <p:cond delay="150"/>
                                  </p:stCondLst>
                                  <p:childTnLst>
                                    <p:set>
                                      <p:cBhvr>
                                        <p:cTn id="81" dur="1" fill="hold">
                                          <p:stCondLst>
                                            <p:cond delay="0"/>
                                          </p:stCondLst>
                                        </p:cTn>
                                        <p:tgtEl>
                                          <p:spTgt spid="42"/>
                                        </p:tgtEl>
                                        <p:attrNameLst>
                                          <p:attrName>style.visibility</p:attrName>
                                        </p:attrNameLst>
                                      </p:cBhvr>
                                      <p:to>
                                        <p:strVal val="visible"/>
                                      </p:to>
                                    </p:set>
                                    <p:anim calcmode="lin" valueType="num">
                                      <p:cBhvr additive="base">
                                        <p:cTn id="82" dur="500" fill="hold"/>
                                        <p:tgtEl>
                                          <p:spTgt spid="42"/>
                                        </p:tgtEl>
                                        <p:attrNameLst>
                                          <p:attrName>ppt_x</p:attrName>
                                        </p:attrNameLst>
                                      </p:cBhvr>
                                      <p:tavLst>
                                        <p:tav tm="0">
                                          <p:val>
                                            <p:strVal val="1+#ppt_w/2"/>
                                          </p:val>
                                        </p:tav>
                                        <p:tav tm="100000">
                                          <p:val>
                                            <p:strVal val="#ppt_x"/>
                                          </p:val>
                                        </p:tav>
                                      </p:tavLst>
                                    </p:anim>
                                    <p:anim calcmode="lin" valueType="num">
                                      <p:cBhvr additive="base">
                                        <p:cTn id="83" dur="500" fill="hold"/>
                                        <p:tgtEl>
                                          <p:spTgt spid="42"/>
                                        </p:tgtEl>
                                        <p:attrNameLst>
                                          <p:attrName>ppt_y</p:attrName>
                                        </p:attrNameLst>
                                      </p:cBhvr>
                                      <p:tavLst>
                                        <p:tav tm="0">
                                          <p:val>
                                            <p:strVal val="#ppt_y"/>
                                          </p:val>
                                        </p:tav>
                                        <p:tav tm="100000">
                                          <p:val>
                                            <p:strVal val="#ppt_y"/>
                                          </p:val>
                                        </p:tav>
                                      </p:tavLst>
                                    </p:anim>
                                  </p:childTnLst>
                                </p:cTn>
                              </p:par>
                              <p:par>
                                <p:cTn id="84" presetID="2" presetClass="entr" presetSubtype="2" fill="hold" grpId="0" nodeType="withEffect">
                                  <p:stCondLst>
                                    <p:cond delay="300"/>
                                  </p:stCondLst>
                                  <p:childTnLst>
                                    <p:set>
                                      <p:cBhvr>
                                        <p:cTn id="85" dur="1" fill="hold">
                                          <p:stCondLst>
                                            <p:cond delay="0"/>
                                          </p:stCondLst>
                                        </p:cTn>
                                        <p:tgtEl>
                                          <p:spTgt spid="41"/>
                                        </p:tgtEl>
                                        <p:attrNameLst>
                                          <p:attrName>style.visibility</p:attrName>
                                        </p:attrNameLst>
                                      </p:cBhvr>
                                      <p:to>
                                        <p:strVal val="visible"/>
                                      </p:to>
                                    </p:set>
                                    <p:anim calcmode="lin" valueType="num">
                                      <p:cBhvr additive="base">
                                        <p:cTn id="86" dur="500" fill="hold"/>
                                        <p:tgtEl>
                                          <p:spTgt spid="41"/>
                                        </p:tgtEl>
                                        <p:attrNameLst>
                                          <p:attrName>ppt_x</p:attrName>
                                        </p:attrNameLst>
                                      </p:cBhvr>
                                      <p:tavLst>
                                        <p:tav tm="0">
                                          <p:val>
                                            <p:strVal val="1+#ppt_w/2"/>
                                          </p:val>
                                        </p:tav>
                                        <p:tav tm="100000">
                                          <p:val>
                                            <p:strVal val="#ppt_x"/>
                                          </p:val>
                                        </p:tav>
                                      </p:tavLst>
                                    </p:anim>
                                    <p:anim calcmode="lin" valueType="num">
                                      <p:cBhvr additive="base">
                                        <p:cTn id="87" dur="500" fill="hold"/>
                                        <p:tgtEl>
                                          <p:spTgt spid="41"/>
                                        </p:tgtEl>
                                        <p:attrNameLst>
                                          <p:attrName>ppt_y</p:attrName>
                                        </p:attrNameLst>
                                      </p:cBhvr>
                                      <p:tavLst>
                                        <p:tav tm="0">
                                          <p:val>
                                            <p:strVal val="#ppt_y"/>
                                          </p:val>
                                        </p:tav>
                                        <p:tav tm="100000">
                                          <p:val>
                                            <p:strVal val="#ppt_y"/>
                                          </p:val>
                                        </p:tav>
                                      </p:tavLst>
                                    </p:anim>
                                  </p:childTnLst>
                                </p:cTn>
                              </p:par>
                              <p:par>
                                <p:cTn id="88" presetID="2" presetClass="entr" presetSubtype="2" fill="hold" grpId="0" nodeType="withEffect">
                                  <p:stCondLst>
                                    <p:cond delay="450"/>
                                  </p:stCondLst>
                                  <p:childTnLst>
                                    <p:set>
                                      <p:cBhvr>
                                        <p:cTn id="89" dur="1" fill="hold">
                                          <p:stCondLst>
                                            <p:cond delay="0"/>
                                          </p:stCondLst>
                                        </p:cTn>
                                        <p:tgtEl>
                                          <p:spTgt spid="40"/>
                                        </p:tgtEl>
                                        <p:attrNameLst>
                                          <p:attrName>style.visibility</p:attrName>
                                        </p:attrNameLst>
                                      </p:cBhvr>
                                      <p:to>
                                        <p:strVal val="visible"/>
                                      </p:to>
                                    </p:set>
                                    <p:anim calcmode="lin" valueType="num">
                                      <p:cBhvr additive="base">
                                        <p:cTn id="90" dur="500" fill="hold"/>
                                        <p:tgtEl>
                                          <p:spTgt spid="40"/>
                                        </p:tgtEl>
                                        <p:attrNameLst>
                                          <p:attrName>ppt_x</p:attrName>
                                        </p:attrNameLst>
                                      </p:cBhvr>
                                      <p:tavLst>
                                        <p:tav tm="0">
                                          <p:val>
                                            <p:strVal val="1+#ppt_w/2"/>
                                          </p:val>
                                        </p:tav>
                                        <p:tav tm="100000">
                                          <p:val>
                                            <p:strVal val="#ppt_x"/>
                                          </p:val>
                                        </p:tav>
                                      </p:tavLst>
                                    </p:anim>
                                    <p:anim calcmode="lin" valueType="num">
                                      <p:cBhvr additive="base">
                                        <p:cTn id="91" dur="500" fill="hold"/>
                                        <p:tgtEl>
                                          <p:spTgt spid="40"/>
                                        </p:tgtEl>
                                        <p:attrNameLst>
                                          <p:attrName>ppt_y</p:attrName>
                                        </p:attrNameLst>
                                      </p:cBhvr>
                                      <p:tavLst>
                                        <p:tav tm="0">
                                          <p:val>
                                            <p:strVal val="#ppt_y"/>
                                          </p:val>
                                        </p:tav>
                                        <p:tav tm="100000">
                                          <p:val>
                                            <p:strVal val="#ppt_y"/>
                                          </p:val>
                                        </p:tav>
                                      </p:tavLst>
                                    </p:anim>
                                  </p:childTnLst>
                                </p:cTn>
                              </p:par>
                              <p:par>
                                <p:cTn id="92" presetID="2" presetClass="entr" presetSubtype="2" fill="hold" grpId="0" nodeType="withEffect">
                                  <p:stCondLst>
                                    <p:cond delay="600"/>
                                  </p:stCondLst>
                                  <p:childTnLst>
                                    <p:set>
                                      <p:cBhvr>
                                        <p:cTn id="93" dur="1" fill="hold">
                                          <p:stCondLst>
                                            <p:cond delay="0"/>
                                          </p:stCondLst>
                                        </p:cTn>
                                        <p:tgtEl>
                                          <p:spTgt spid="39"/>
                                        </p:tgtEl>
                                        <p:attrNameLst>
                                          <p:attrName>style.visibility</p:attrName>
                                        </p:attrNameLst>
                                      </p:cBhvr>
                                      <p:to>
                                        <p:strVal val="visible"/>
                                      </p:to>
                                    </p:set>
                                    <p:anim calcmode="lin" valueType="num">
                                      <p:cBhvr additive="base">
                                        <p:cTn id="94" dur="500" fill="hold"/>
                                        <p:tgtEl>
                                          <p:spTgt spid="39"/>
                                        </p:tgtEl>
                                        <p:attrNameLst>
                                          <p:attrName>ppt_x</p:attrName>
                                        </p:attrNameLst>
                                      </p:cBhvr>
                                      <p:tavLst>
                                        <p:tav tm="0">
                                          <p:val>
                                            <p:strVal val="1+#ppt_w/2"/>
                                          </p:val>
                                        </p:tav>
                                        <p:tav tm="100000">
                                          <p:val>
                                            <p:strVal val="#ppt_x"/>
                                          </p:val>
                                        </p:tav>
                                      </p:tavLst>
                                    </p:anim>
                                    <p:anim calcmode="lin" valueType="num">
                                      <p:cBhvr additive="base">
                                        <p:cTn id="95" dur="500" fill="hold"/>
                                        <p:tgtEl>
                                          <p:spTgt spid="39"/>
                                        </p:tgtEl>
                                        <p:attrNameLst>
                                          <p:attrName>ppt_y</p:attrName>
                                        </p:attrNameLst>
                                      </p:cBhvr>
                                      <p:tavLst>
                                        <p:tav tm="0">
                                          <p:val>
                                            <p:strVal val="#ppt_y"/>
                                          </p:val>
                                        </p:tav>
                                        <p:tav tm="100000">
                                          <p:val>
                                            <p:strVal val="#ppt_y"/>
                                          </p:val>
                                        </p:tav>
                                      </p:tavLst>
                                    </p:anim>
                                  </p:childTnLst>
                                </p:cTn>
                              </p:par>
                              <p:par>
                                <p:cTn id="96" presetID="2" presetClass="entr" presetSubtype="2" fill="hold" grpId="0" nodeType="withEffect">
                                  <p:stCondLst>
                                    <p:cond delay="1000"/>
                                  </p:stCondLst>
                                  <p:childTnLst>
                                    <p:set>
                                      <p:cBhvr>
                                        <p:cTn id="97" dur="1" fill="hold">
                                          <p:stCondLst>
                                            <p:cond delay="0"/>
                                          </p:stCondLst>
                                        </p:cTn>
                                        <p:tgtEl>
                                          <p:spTgt spid="58"/>
                                        </p:tgtEl>
                                        <p:attrNameLst>
                                          <p:attrName>style.visibility</p:attrName>
                                        </p:attrNameLst>
                                      </p:cBhvr>
                                      <p:to>
                                        <p:strVal val="visible"/>
                                      </p:to>
                                    </p:set>
                                    <p:anim calcmode="lin" valueType="num">
                                      <p:cBhvr additive="base">
                                        <p:cTn id="98" dur="500" fill="hold"/>
                                        <p:tgtEl>
                                          <p:spTgt spid="58"/>
                                        </p:tgtEl>
                                        <p:attrNameLst>
                                          <p:attrName>ppt_x</p:attrName>
                                        </p:attrNameLst>
                                      </p:cBhvr>
                                      <p:tavLst>
                                        <p:tav tm="0">
                                          <p:val>
                                            <p:strVal val="1+#ppt_w/2"/>
                                          </p:val>
                                        </p:tav>
                                        <p:tav tm="100000">
                                          <p:val>
                                            <p:strVal val="#ppt_x"/>
                                          </p:val>
                                        </p:tav>
                                      </p:tavLst>
                                    </p:anim>
                                    <p:anim calcmode="lin" valueType="num">
                                      <p:cBhvr additive="base">
                                        <p:cTn id="99" dur="500" fill="hold"/>
                                        <p:tgtEl>
                                          <p:spTgt spid="5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7" grpId="0" bldLvl="0" animBg="1"/>
      <p:bldP spid="37" grpId="1" bldLvl="0" animBg="1"/>
      <p:bldP spid="37" grpId="2" bldLvl="0" animBg="1"/>
      <p:bldP spid="38" grpId="0" bldLvl="0" animBg="1"/>
      <p:bldP spid="38" grpId="1" bldLvl="0" animBg="1"/>
      <p:bldP spid="38" grpId="2" bldLvl="0" animBg="1"/>
      <p:bldP spid="39" grpId="0"/>
      <p:bldP spid="40" grpId="0"/>
      <p:bldP spid="41" grpId="0"/>
      <p:bldP spid="42" grpId="0"/>
      <p:bldP spid="43" grpId="0"/>
      <p:bldP spid="44" grpId="0" animBg="1"/>
      <p:bldP spid="58" grpId="0"/>
      <p:bldP spid="6"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图片 72" descr="图片包含 红色&#10;&#10;已生成高可信度的说明">
            <a:extLst>
              <a:ext uri="{FF2B5EF4-FFF2-40B4-BE49-F238E27FC236}">
                <a16:creationId xmlns="" xmlns:a16="http://schemas.microsoft.com/office/drawing/2014/main" id="{663FA8A9-2490-46A8-8EF1-FD6E9A995106}"/>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0"/>
            <a:ext cx="12192000" cy="3124200"/>
          </a:xfrm>
          <a:prstGeom prst="rect">
            <a:avLst/>
          </a:prstGeom>
        </p:spPr>
      </p:pic>
      <p:pic>
        <p:nvPicPr>
          <p:cNvPr id="74" name="图片 73" descr="图片包含 室内&#10;&#10;已生成高可信度的说明">
            <a:extLst>
              <a:ext uri="{FF2B5EF4-FFF2-40B4-BE49-F238E27FC236}">
                <a16:creationId xmlns="" xmlns:a16="http://schemas.microsoft.com/office/drawing/2014/main" id="{4C6A2A73-5143-4E62-B59D-31DD5367ACD5}"/>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1080703"/>
            <a:ext cx="12192000" cy="5777297"/>
          </a:xfrm>
          <a:prstGeom prst="rect">
            <a:avLst/>
          </a:prstGeom>
        </p:spPr>
      </p:pic>
      <p:pic>
        <p:nvPicPr>
          <p:cNvPr id="75" name="图片 74">
            <a:extLst>
              <a:ext uri="{FF2B5EF4-FFF2-40B4-BE49-F238E27FC236}">
                <a16:creationId xmlns="" xmlns:a16="http://schemas.microsoft.com/office/drawing/2014/main" id="{708CF937-91F6-4664-A9CB-AB1160769FE6}"/>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0" y="0"/>
            <a:ext cx="12192000" cy="6379895"/>
          </a:xfrm>
          <a:prstGeom prst="rect">
            <a:avLst/>
          </a:prstGeom>
        </p:spPr>
      </p:pic>
      <p:sp>
        <p:nvSpPr>
          <p:cNvPr id="56" name="圆角矩形 10">
            <a:extLst>
              <a:ext uri="{FF2B5EF4-FFF2-40B4-BE49-F238E27FC236}">
                <a16:creationId xmlns="" xmlns:a16="http://schemas.microsoft.com/office/drawing/2014/main" id="{5D58CC0B-6C17-4C5D-B455-D5C68CEA09C1}"/>
              </a:ext>
            </a:extLst>
          </p:cNvPr>
          <p:cNvSpPr/>
          <p:nvPr/>
        </p:nvSpPr>
        <p:spPr>
          <a:xfrm>
            <a:off x="3459961" y="1227546"/>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r">
              <a:defRPr/>
            </a:pPr>
            <a:r>
              <a:rPr lang="zh-CN" altLang="en-US" sz="3200" b="1" dirty="0">
                <a:solidFill>
                  <a:prstClr val="white"/>
                </a:solidFill>
                <a:latin typeface="微软雅黑"/>
                <a:ea typeface="微软雅黑"/>
                <a:sym typeface="+mn-lt"/>
              </a:rPr>
              <a:t>全国政协十三届一次会议简介</a:t>
            </a:r>
          </a:p>
        </p:txBody>
      </p:sp>
      <p:grpSp>
        <p:nvGrpSpPr>
          <p:cNvPr id="52" name="组合 51">
            <a:extLst>
              <a:ext uri="{FF2B5EF4-FFF2-40B4-BE49-F238E27FC236}">
                <a16:creationId xmlns="" xmlns:a16="http://schemas.microsoft.com/office/drawing/2014/main" id="{1D5ED852-7387-45A4-AD2E-DCB008625213}"/>
              </a:ext>
            </a:extLst>
          </p:cNvPr>
          <p:cNvGrpSpPr/>
          <p:nvPr/>
        </p:nvGrpSpPr>
        <p:grpSpPr>
          <a:xfrm>
            <a:off x="2620693" y="1011546"/>
            <a:ext cx="1678536" cy="1296000"/>
            <a:chOff x="3385106" y="987574"/>
            <a:chExt cx="1258902" cy="972000"/>
          </a:xfrm>
        </p:grpSpPr>
        <p:sp>
          <p:nvSpPr>
            <p:cNvPr id="53" name="椭圆 52">
              <a:extLst>
                <a:ext uri="{FF2B5EF4-FFF2-40B4-BE49-F238E27FC236}">
                  <a16:creationId xmlns="" xmlns:a16="http://schemas.microsoft.com/office/drawing/2014/main" id="{E623B827-B571-41DC-81E1-B4622FD9894B}"/>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54" name="椭圆 53">
              <a:extLst>
                <a:ext uri="{FF2B5EF4-FFF2-40B4-BE49-F238E27FC236}">
                  <a16:creationId xmlns="" xmlns:a16="http://schemas.microsoft.com/office/drawing/2014/main" id="{BEEB1763-A6D6-46E5-B318-78377E4C5B89}"/>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55" name="TextBox 14">
              <a:extLst>
                <a:ext uri="{FF2B5EF4-FFF2-40B4-BE49-F238E27FC236}">
                  <a16:creationId xmlns="" xmlns:a16="http://schemas.microsoft.com/office/drawing/2014/main" id="{247F61AB-7329-420B-B586-3B5E1DA51327}"/>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01</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57" name="圆角矩形 10">
            <a:extLst>
              <a:ext uri="{FF2B5EF4-FFF2-40B4-BE49-F238E27FC236}">
                <a16:creationId xmlns="" xmlns:a16="http://schemas.microsoft.com/office/drawing/2014/main" id="{9E3DF4A2-D95D-4377-A445-BB5EDD06DCDB}"/>
              </a:ext>
            </a:extLst>
          </p:cNvPr>
          <p:cNvSpPr/>
          <p:nvPr/>
        </p:nvSpPr>
        <p:spPr>
          <a:xfrm>
            <a:off x="3459961" y="2473931"/>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rPr>
              <a:t>五年工作的回顾</a:t>
            </a:r>
          </a:p>
        </p:txBody>
      </p:sp>
      <p:grpSp>
        <p:nvGrpSpPr>
          <p:cNvPr id="58" name="组合 57">
            <a:extLst>
              <a:ext uri="{FF2B5EF4-FFF2-40B4-BE49-F238E27FC236}">
                <a16:creationId xmlns="" xmlns:a16="http://schemas.microsoft.com/office/drawing/2014/main" id="{0A0AFF90-6BB3-49A7-A6C2-30D9215ACB72}"/>
              </a:ext>
            </a:extLst>
          </p:cNvPr>
          <p:cNvGrpSpPr/>
          <p:nvPr/>
        </p:nvGrpSpPr>
        <p:grpSpPr>
          <a:xfrm>
            <a:off x="2620693" y="2257931"/>
            <a:ext cx="1678536" cy="1296000"/>
            <a:chOff x="3385106" y="987574"/>
            <a:chExt cx="1258902" cy="972000"/>
          </a:xfrm>
        </p:grpSpPr>
        <p:sp>
          <p:nvSpPr>
            <p:cNvPr id="59" name="椭圆 58">
              <a:extLst>
                <a:ext uri="{FF2B5EF4-FFF2-40B4-BE49-F238E27FC236}">
                  <a16:creationId xmlns="" xmlns:a16="http://schemas.microsoft.com/office/drawing/2014/main" id="{AB2E247B-E9E9-4CDE-9B17-118EA066DE7B}"/>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60" name="椭圆 59">
              <a:extLst>
                <a:ext uri="{FF2B5EF4-FFF2-40B4-BE49-F238E27FC236}">
                  <a16:creationId xmlns="" xmlns:a16="http://schemas.microsoft.com/office/drawing/2014/main" id="{464597C3-E060-4368-92DA-38EC7817EDBD}"/>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1" name="TextBox 14">
              <a:extLst>
                <a:ext uri="{FF2B5EF4-FFF2-40B4-BE49-F238E27FC236}">
                  <a16:creationId xmlns="" xmlns:a16="http://schemas.microsoft.com/office/drawing/2014/main" id="{6327EED8-1966-4C98-8208-077BDB0922F3}"/>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02</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62" name="圆角矩形 10">
            <a:extLst>
              <a:ext uri="{FF2B5EF4-FFF2-40B4-BE49-F238E27FC236}">
                <a16:creationId xmlns="" xmlns:a16="http://schemas.microsoft.com/office/drawing/2014/main" id="{0ECA8CFC-C86E-4D93-856E-8EB6CCDFA6DA}"/>
              </a:ext>
            </a:extLst>
          </p:cNvPr>
          <p:cNvSpPr/>
          <p:nvPr/>
        </p:nvSpPr>
        <p:spPr>
          <a:xfrm>
            <a:off x="3459961" y="3668128"/>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prstClr val="white"/>
                </a:solidFill>
                <a:latin typeface="微软雅黑"/>
                <a:ea typeface="微软雅黑"/>
                <a:sym typeface="+mn-lt"/>
              </a:rPr>
              <a:t>五年工作的主要体会</a:t>
            </a:r>
          </a:p>
        </p:txBody>
      </p:sp>
      <p:grpSp>
        <p:nvGrpSpPr>
          <p:cNvPr id="63" name="组合 62">
            <a:extLst>
              <a:ext uri="{FF2B5EF4-FFF2-40B4-BE49-F238E27FC236}">
                <a16:creationId xmlns="" xmlns:a16="http://schemas.microsoft.com/office/drawing/2014/main" id="{7E551E9D-390D-4361-87F8-468911CF65C1}"/>
              </a:ext>
            </a:extLst>
          </p:cNvPr>
          <p:cNvGrpSpPr/>
          <p:nvPr/>
        </p:nvGrpSpPr>
        <p:grpSpPr>
          <a:xfrm>
            <a:off x="2620693" y="3452128"/>
            <a:ext cx="1678536" cy="1296000"/>
            <a:chOff x="3385106" y="987574"/>
            <a:chExt cx="1258902" cy="972000"/>
          </a:xfrm>
        </p:grpSpPr>
        <p:sp>
          <p:nvSpPr>
            <p:cNvPr id="64" name="椭圆 63">
              <a:extLst>
                <a:ext uri="{FF2B5EF4-FFF2-40B4-BE49-F238E27FC236}">
                  <a16:creationId xmlns="" xmlns:a16="http://schemas.microsoft.com/office/drawing/2014/main" id="{B1B43383-8539-4061-B2DC-B88D61AB148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65" name="椭圆 64">
              <a:extLst>
                <a:ext uri="{FF2B5EF4-FFF2-40B4-BE49-F238E27FC236}">
                  <a16:creationId xmlns="" xmlns:a16="http://schemas.microsoft.com/office/drawing/2014/main" id="{DCB62DBC-3DF4-4A8F-A883-E6BBEB4CF99C}"/>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66" name="TextBox 14">
              <a:extLst>
                <a:ext uri="{FF2B5EF4-FFF2-40B4-BE49-F238E27FC236}">
                  <a16:creationId xmlns="" xmlns:a16="http://schemas.microsoft.com/office/drawing/2014/main" id="{F7F2A4A9-B754-458C-A871-5DDB6CF98C7D}"/>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03</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67" name="圆角矩形 10">
            <a:extLst>
              <a:ext uri="{FF2B5EF4-FFF2-40B4-BE49-F238E27FC236}">
                <a16:creationId xmlns="" xmlns:a16="http://schemas.microsoft.com/office/drawing/2014/main" id="{9BB2FAC8-E0D3-4744-B8EF-2A2284103186}"/>
              </a:ext>
            </a:extLst>
          </p:cNvPr>
          <p:cNvSpPr/>
          <p:nvPr/>
        </p:nvSpPr>
        <p:spPr>
          <a:xfrm>
            <a:off x="3459961" y="4843336"/>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defRPr/>
            </a:pPr>
            <a:r>
              <a:rPr lang="zh-CN" altLang="en-US" sz="3200" b="1" dirty="0">
                <a:solidFill>
                  <a:prstClr val="white"/>
                </a:solidFill>
                <a:latin typeface="微软雅黑"/>
                <a:ea typeface="微软雅黑"/>
                <a:sym typeface="+mn-lt"/>
              </a:rPr>
              <a:t>今后工作的建议</a:t>
            </a:r>
          </a:p>
        </p:txBody>
      </p:sp>
      <p:grpSp>
        <p:nvGrpSpPr>
          <p:cNvPr id="68" name="组合 67">
            <a:extLst>
              <a:ext uri="{FF2B5EF4-FFF2-40B4-BE49-F238E27FC236}">
                <a16:creationId xmlns="" xmlns:a16="http://schemas.microsoft.com/office/drawing/2014/main" id="{413297BB-3803-466A-AB20-0E4726772480}"/>
              </a:ext>
            </a:extLst>
          </p:cNvPr>
          <p:cNvGrpSpPr/>
          <p:nvPr/>
        </p:nvGrpSpPr>
        <p:grpSpPr>
          <a:xfrm>
            <a:off x="2620693" y="4627336"/>
            <a:ext cx="1678536" cy="1296000"/>
            <a:chOff x="3385106" y="987574"/>
            <a:chExt cx="1258902" cy="972000"/>
          </a:xfrm>
        </p:grpSpPr>
        <p:sp>
          <p:nvSpPr>
            <p:cNvPr id="69" name="椭圆 68">
              <a:extLst>
                <a:ext uri="{FF2B5EF4-FFF2-40B4-BE49-F238E27FC236}">
                  <a16:creationId xmlns="" xmlns:a16="http://schemas.microsoft.com/office/drawing/2014/main" id="{4C5D024F-CF43-4BA7-ABBD-58476F32A87F}"/>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70" name="椭圆 69">
              <a:extLst>
                <a:ext uri="{FF2B5EF4-FFF2-40B4-BE49-F238E27FC236}">
                  <a16:creationId xmlns="" xmlns:a16="http://schemas.microsoft.com/office/drawing/2014/main" id="{6352BF08-B1C9-4C0A-B1DE-F18AED1083E3}"/>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71" name="TextBox 14">
              <a:extLst>
                <a:ext uri="{FF2B5EF4-FFF2-40B4-BE49-F238E27FC236}">
                  <a16:creationId xmlns="" xmlns:a16="http://schemas.microsoft.com/office/drawing/2014/main" id="{B0CDF51D-C25B-41DE-A645-00EE922885D6}"/>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04</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Tree>
    <p:extLst>
      <p:ext uri="{BB962C8B-B14F-4D97-AF65-F5344CB8AC3E}">
        <p14:creationId xmlns:p14="http://schemas.microsoft.com/office/powerpoint/2010/main" val="240987001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2"/>
                                        </p:tgtEl>
                                        <p:attrNameLst>
                                          <p:attrName>style.visibility</p:attrName>
                                        </p:attrNameLst>
                                      </p:cBhvr>
                                      <p:to>
                                        <p:strVal val="visible"/>
                                      </p:to>
                                    </p:set>
                                    <p:animEffect transition="in" filter="fade">
                                      <p:cBhvr>
                                        <p:cTn id="7" dur="750"/>
                                        <p:tgtEl>
                                          <p:spTgt spid="52"/>
                                        </p:tgtEl>
                                      </p:cBhvr>
                                    </p:animEffect>
                                    <p:anim calcmode="lin" valueType="num">
                                      <p:cBhvr>
                                        <p:cTn id="8" dur="750" fill="hold"/>
                                        <p:tgtEl>
                                          <p:spTgt spid="52"/>
                                        </p:tgtEl>
                                        <p:attrNameLst>
                                          <p:attrName>ppt_x</p:attrName>
                                        </p:attrNameLst>
                                      </p:cBhvr>
                                      <p:tavLst>
                                        <p:tav tm="0">
                                          <p:val>
                                            <p:strVal val="#ppt_x"/>
                                          </p:val>
                                        </p:tav>
                                        <p:tav tm="100000">
                                          <p:val>
                                            <p:strVal val="#ppt_x"/>
                                          </p:val>
                                        </p:tav>
                                      </p:tavLst>
                                    </p:anim>
                                    <p:anim calcmode="lin" valueType="num">
                                      <p:cBhvr>
                                        <p:cTn id="9" dur="750" fill="hold"/>
                                        <p:tgtEl>
                                          <p:spTgt spid="52"/>
                                        </p:tgtEl>
                                        <p:attrNameLst>
                                          <p:attrName>ppt_y</p:attrName>
                                        </p:attrNameLst>
                                      </p:cBhvr>
                                      <p:tavLst>
                                        <p:tav tm="0">
                                          <p:val>
                                            <p:strVal val="#ppt_y+.1"/>
                                          </p:val>
                                        </p:tav>
                                        <p:tav tm="100000">
                                          <p:val>
                                            <p:strVal val="#ppt_y"/>
                                          </p:val>
                                        </p:tav>
                                      </p:tavLst>
                                    </p:anim>
                                  </p:childTnLst>
                                </p:cTn>
                              </p:par>
                            </p:childTnLst>
                          </p:cTn>
                        </p:par>
                        <p:par>
                          <p:cTn id="10" fill="hold">
                            <p:stCondLst>
                              <p:cond delay="750"/>
                            </p:stCondLst>
                            <p:childTnLst>
                              <p:par>
                                <p:cTn id="11" presetID="16" presetClass="entr" presetSubtype="21" fill="hold" grpId="0" nodeType="afterEffect">
                                  <p:stCondLst>
                                    <p:cond delay="0"/>
                                  </p:stCondLst>
                                  <p:childTnLst>
                                    <p:set>
                                      <p:cBhvr>
                                        <p:cTn id="12" dur="1" fill="hold">
                                          <p:stCondLst>
                                            <p:cond delay="0"/>
                                          </p:stCondLst>
                                        </p:cTn>
                                        <p:tgtEl>
                                          <p:spTgt spid="56"/>
                                        </p:tgtEl>
                                        <p:attrNameLst>
                                          <p:attrName>style.visibility</p:attrName>
                                        </p:attrNameLst>
                                      </p:cBhvr>
                                      <p:to>
                                        <p:strVal val="visible"/>
                                      </p:to>
                                    </p:set>
                                    <p:animEffect transition="in" filter="barn(inVertical)">
                                      <p:cBhvr>
                                        <p:cTn id="13" dur="500"/>
                                        <p:tgtEl>
                                          <p:spTgt spid="56"/>
                                        </p:tgtEl>
                                      </p:cBhvr>
                                    </p:animEffect>
                                  </p:childTnLst>
                                </p:cTn>
                              </p:par>
                            </p:childTnLst>
                          </p:cTn>
                        </p:par>
                        <p:par>
                          <p:cTn id="14" fill="hold">
                            <p:stCondLst>
                              <p:cond delay="1250"/>
                            </p:stCondLst>
                            <p:childTnLst>
                              <p:par>
                                <p:cTn id="15" presetID="42" presetClass="entr" presetSubtype="0" fill="hold" nodeType="afterEffect">
                                  <p:stCondLst>
                                    <p:cond delay="0"/>
                                  </p:stCondLst>
                                  <p:childTnLst>
                                    <p:set>
                                      <p:cBhvr>
                                        <p:cTn id="16" dur="1" fill="hold">
                                          <p:stCondLst>
                                            <p:cond delay="0"/>
                                          </p:stCondLst>
                                        </p:cTn>
                                        <p:tgtEl>
                                          <p:spTgt spid="58"/>
                                        </p:tgtEl>
                                        <p:attrNameLst>
                                          <p:attrName>style.visibility</p:attrName>
                                        </p:attrNameLst>
                                      </p:cBhvr>
                                      <p:to>
                                        <p:strVal val="visible"/>
                                      </p:to>
                                    </p:set>
                                    <p:animEffect transition="in" filter="fade">
                                      <p:cBhvr>
                                        <p:cTn id="17" dur="750"/>
                                        <p:tgtEl>
                                          <p:spTgt spid="58"/>
                                        </p:tgtEl>
                                      </p:cBhvr>
                                    </p:animEffect>
                                    <p:anim calcmode="lin" valueType="num">
                                      <p:cBhvr>
                                        <p:cTn id="18" dur="750" fill="hold"/>
                                        <p:tgtEl>
                                          <p:spTgt spid="58"/>
                                        </p:tgtEl>
                                        <p:attrNameLst>
                                          <p:attrName>ppt_x</p:attrName>
                                        </p:attrNameLst>
                                      </p:cBhvr>
                                      <p:tavLst>
                                        <p:tav tm="0">
                                          <p:val>
                                            <p:strVal val="#ppt_x"/>
                                          </p:val>
                                        </p:tav>
                                        <p:tav tm="100000">
                                          <p:val>
                                            <p:strVal val="#ppt_x"/>
                                          </p:val>
                                        </p:tav>
                                      </p:tavLst>
                                    </p:anim>
                                    <p:anim calcmode="lin" valueType="num">
                                      <p:cBhvr>
                                        <p:cTn id="19" dur="750" fill="hold"/>
                                        <p:tgtEl>
                                          <p:spTgt spid="58"/>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16" presetClass="entr" presetSubtype="21" fill="hold" grpId="0" nodeType="afterEffect">
                                  <p:stCondLst>
                                    <p:cond delay="0"/>
                                  </p:stCondLst>
                                  <p:childTnLst>
                                    <p:set>
                                      <p:cBhvr>
                                        <p:cTn id="22" dur="1" fill="hold">
                                          <p:stCondLst>
                                            <p:cond delay="0"/>
                                          </p:stCondLst>
                                        </p:cTn>
                                        <p:tgtEl>
                                          <p:spTgt spid="57"/>
                                        </p:tgtEl>
                                        <p:attrNameLst>
                                          <p:attrName>style.visibility</p:attrName>
                                        </p:attrNameLst>
                                      </p:cBhvr>
                                      <p:to>
                                        <p:strVal val="visible"/>
                                      </p:to>
                                    </p:set>
                                    <p:animEffect transition="in" filter="barn(inVertical)">
                                      <p:cBhvr>
                                        <p:cTn id="23" dur="500"/>
                                        <p:tgtEl>
                                          <p:spTgt spid="57"/>
                                        </p:tgtEl>
                                      </p:cBhvr>
                                    </p:animEffect>
                                  </p:childTnLst>
                                </p:cTn>
                              </p:par>
                            </p:childTnLst>
                          </p:cTn>
                        </p:par>
                        <p:par>
                          <p:cTn id="24" fill="hold">
                            <p:stCondLst>
                              <p:cond delay="2500"/>
                            </p:stCondLst>
                            <p:childTnLst>
                              <p:par>
                                <p:cTn id="25" presetID="42" presetClass="entr" presetSubtype="0" fill="hold" nodeType="afterEffect">
                                  <p:stCondLst>
                                    <p:cond delay="0"/>
                                  </p:stCondLst>
                                  <p:childTnLst>
                                    <p:set>
                                      <p:cBhvr>
                                        <p:cTn id="26" dur="1" fill="hold">
                                          <p:stCondLst>
                                            <p:cond delay="0"/>
                                          </p:stCondLst>
                                        </p:cTn>
                                        <p:tgtEl>
                                          <p:spTgt spid="63"/>
                                        </p:tgtEl>
                                        <p:attrNameLst>
                                          <p:attrName>style.visibility</p:attrName>
                                        </p:attrNameLst>
                                      </p:cBhvr>
                                      <p:to>
                                        <p:strVal val="visible"/>
                                      </p:to>
                                    </p:set>
                                    <p:animEffect transition="in" filter="fade">
                                      <p:cBhvr>
                                        <p:cTn id="27" dur="750"/>
                                        <p:tgtEl>
                                          <p:spTgt spid="63"/>
                                        </p:tgtEl>
                                      </p:cBhvr>
                                    </p:animEffect>
                                    <p:anim calcmode="lin" valueType="num">
                                      <p:cBhvr>
                                        <p:cTn id="28" dur="750" fill="hold"/>
                                        <p:tgtEl>
                                          <p:spTgt spid="63"/>
                                        </p:tgtEl>
                                        <p:attrNameLst>
                                          <p:attrName>ppt_x</p:attrName>
                                        </p:attrNameLst>
                                      </p:cBhvr>
                                      <p:tavLst>
                                        <p:tav tm="0">
                                          <p:val>
                                            <p:strVal val="#ppt_x"/>
                                          </p:val>
                                        </p:tav>
                                        <p:tav tm="100000">
                                          <p:val>
                                            <p:strVal val="#ppt_x"/>
                                          </p:val>
                                        </p:tav>
                                      </p:tavLst>
                                    </p:anim>
                                    <p:anim calcmode="lin" valueType="num">
                                      <p:cBhvr>
                                        <p:cTn id="29" dur="750" fill="hold"/>
                                        <p:tgtEl>
                                          <p:spTgt spid="63"/>
                                        </p:tgtEl>
                                        <p:attrNameLst>
                                          <p:attrName>ppt_y</p:attrName>
                                        </p:attrNameLst>
                                      </p:cBhvr>
                                      <p:tavLst>
                                        <p:tav tm="0">
                                          <p:val>
                                            <p:strVal val="#ppt_y+.1"/>
                                          </p:val>
                                        </p:tav>
                                        <p:tav tm="100000">
                                          <p:val>
                                            <p:strVal val="#ppt_y"/>
                                          </p:val>
                                        </p:tav>
                                      </p:tavLst>
                                    </p:anim>
                                  </p:childTnLst>
                                </p:cTn>
                              </p:par>
                            </p:childTnLst>
                          </p:cTn>
                        </p:par>
                        <p:par>
                          <p:cTn id="30" fill="hold">
                            <p:stCondLst>
                              <p:cond delay="3250"/>
                            </p:stCondLst>
                            <p:childTnLst>
                              <p:par>
                                <p:cTn id="31" presetID="16" presetClass="entr" presetSubtype="21" fill="hold" grpId="0" nodeType="afterEffect">
                                  <p:stCondLst>
                                    <p:cond delay="0"/>
                                  </p:stCondLst>
                                  <p:childTnLst>
                                    <p:set>
                                      <p:cBhvr>
                                        <p:cTn id="32" dur="1" fill="hold">
                                          <p:stCondLst>
                                            <p:cond delay="0"/>
                                          </p:stCondLst>
                                        </p:cTn>
                                        <p:tgtEl>
                                          <p:spTgt spid="62"/>
                                        </p:tgtEl>
                                        <p:attrNameLst>
                                          <p:attrName>style.visibility</p:attrName>
                                        </p:attrNameLst>
                                      </p:cBhvr>
                                      <p:to>
                                        <p:strVal val="visible"/>
                                      </p:to>
                                    </p:set>
                                    <p:animEffect transition="in" filter="barn(inVertical)">
                                      <p:cBhvr>
                                        <p:cTn id="33" dur="500"/>
                                        <p:tgtEl>
                                          <p:spTgt spid="62"/>
                                        </p:tgtEl>
                                      </p:cBhvr>
                                    </p:animEffect>
                                  </p:childTnLst>
                                </p:cTn>
                              </p:par>
                            </p:childTnLst>
                          </p:cTn>
                        </p:par>
                        <p:par>
                          <p:cTn id="34" fill="hold">
                            <p:stCondLst>
                              <p:cond delay="3750"/>
                            </p:stCondLst>
                            <p:childTnLst>
                              <p:par>
                                <p:cTn id="35" presetID="42" presetClass="entr" presetSubtype="0" fill="hold" nodeType="afterEffect">
                                  <p:stCondLst>
                                    <p:cond delay="0"/>
                                  </p:stCondLst>
                                  <p:childTnLst>
                                    <p:set>
                                      <p:cBhvr>
                                        <p:cTn id="36" dur="1" fill="hold">
                                          <p:stCondLst>
                                            <p:cond delay="0"/>
                                          </p:stCondLst>
                                        </p:cTn>
                                        <p:tgtEl>
                                          <p:spTgt spid="68"/>
                                        </p:tgtEl>
                                        <p:attrNameLst>
                                          <p:attrName>style.visibility</p:attrName>
                                        </p:attrNameLst>
                                      </p:cBhvr>
                                      <p:to>
                                        <p:strVal val="visible"/>
                                      </p:to>
                                    </p:set>
                                    <p:animEffect transition="in" filter="fade">
                                      <p:cBhvr>
                                        <p:cTn id="37" dur="750"/>
                                        <p:tgtEl>
                                          <p:spTgt spid="68"/>
                                        </p:tgtEl>
                                      </p:cBhvr>
                                    </p:animEffect>
                                    <p:anim calcmode="lin" valueType="num">
                                      <p:cBhvr>
                                        <p:cTn id="38" dur="750" fill="hold"/>
                                        <p:tgtEl>
                                          <p:spTgt spid="68"/>
                                        </p:tgtEl>
                                        <p:attrNameLst>
                                          <p:attrName>ppt_x</p:attrName>
                                        </p:attrNameLst>
                                      </p:cBhvr>
                                      <p:tavLst>
                                        <p:tav tm="0">
                                          <p:val>
                                            <p:strVal val="#ppt_x"/>
                                          </p:val>
                                        </p:tav>
                                        <p:tav tm="100000">
                                          <p:val>
                                            <p:strVal val="#ppt_x"/>
                                          </p:val>
                                        </p:tav>
                                      </p:tavLst>
                                    </p:anim>
                                    <p:anim calcmode="lin" valueType="num">
                                      <p:cBhvr>
                                        <p:cTn id="39" dur="750" fill="hold"/>
                                        <p:tgtEl>
                                          <p:spTgt spid="68"/>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16" presetClass="entr" presetSubtype="21" fill="hold" grpId="0" nodeType="afterEffect">
                                  <p:stCondLst>
                                    <p:cond delay="0"/>
                                  </p:stCondLst>
                                  <p:childTnLst>
                                    <p:set>
                                      <p:cBhvr>
                                        <p:cTn id="42" dur="1" fill="hold">
                                          <p:stCondLst>
                                            <p:cond delay="0"/>
                                          </p:stCondLst>
                                        </p:cTn>
                                        <p:tgtEl>
                                          <p:spTgt spid="67"/>
                                        </p:tgtEl>
                                        <p:attrNameLst>
                                          <p:attrName>style.visibility</p:attrName>
                                        </p:attrNameLst>
                                      </p:cBhvr>
                                      <p:to>
                                        <p:strVal val="visible"/>
                                      </p:to>
                                    </p:set>
                                    <p:animEffect transition="in" filter="barn(inVertical)">
                                      <p:cBhvr>
                                        <p:cTn id="43"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6" grpId="0" animBg="1"/>
      <p:bldP spid="57" grpId="0" animBg="1"/>
      <p:bldP spid="62" grpId="0" animBg="1"/>
      <p:bldP spid="67" grpId="0" animBg="1"/>
    </p:bldLst>
  </p:timing>
</p:sld>
</file>

<file path=ppt/slides/slide30.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596121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 xmlns:a16="http://schemas.microsoft.com/office/drawing/2014/main" id="{85992516-9F09-48BB-A151-FC776C70DECE}"/>
              </a:ext>
            </a:extLst>
          </p:cNvPr>
          <p:cNvGrpSpPr/>
          <p:nvPr/>
        </p:nvGrpSpPr>
        <p:grpSpPr>
          <a:xfrm>
            <a:off x="1484717" y="1457617"/>
            <a:ext cx="9222566" cy="4164499"/>
            <a:chOff x="1687889" y="1457617"/>
            <a:chExt cx="9222566" cy="4164499"/>
          </a:xfrm>
        </p:grpSpPr>
        <p:sp>
          <p:nvSpPr>
            <p:cNvPr id="3" name="矩形 2">
              <a:extLst>
                <a:ext uri="{FF2B5EF4-FFF2-40B4-BE49-F238E27FC236}">
                  <a16:creationId xmlns="" xmlns:a16="http://schemas.microsoft.com/office/drawing/2014/main" id="{34CC390E-2D99-4DB2-9109-ECF6A4430163}"/>
                </a:ext>
              </a:extLst>
            </p:cNvPr>
            <p:cNvSpPr/>
            <p:nvPr/>
          </p:nvSpPr>
          <p:spPr>
            <a:xfrm>
              <a:off x="2805546" y="1457617"/>
              <a:ext cx="8104909" cy="3074626"/>
            </a:xfrm>
            <a:prstGeom prst="rect">
              <a:avLst/>
            </a:prstGeom>
            <a:no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1800" b="0" i="0" u="none" strike="noStrike" kern="1200" cap="none" spc="0" normalizeH="0" baseline="0" noProof="0">
                <a:ln>
                  <a:noFill/>
                </a:ln>
                <a:solidFill>
                  <a:srgbClr val="4EA4DD"/>
                </a:solidFill>
                <a:effectLst/>
                <a:uLnTx/>
                <a:uFillTx/>
                <a:latin typeface="微软雅黑"/>
                <a:ea typeface="微软雅黑"/>
                <a:cs typeface="+mn-cs"/>
              </a:endParaRPr>
            </a:p>
          </p:txBody>
        </p:sp>
        <p:pic>
          <p:nvPicPr>
            <p:cNvPr id="4" name="图片 3">
              <a:extLst>
                <a:ext uri="{FF2B5EF4-FFF2-40B4-BE49-F238E27FC236}">
                  <a16:creationId xmlns="" xmlns:a16="http://schemas.microsoft.com/office/drawing/2014/main" id="{CBB81D58-4E3E-46FA-97AE-B3DFD9F7347A}"/>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1687889" y="1744304"/>
              <a:ext cx="2510037" cy="2510037"/>
            </a:xfrm>
            <a:prstGeom prst="rect">
              <a:avLst/>
            </a:prstGeom>
          </p:spPr>
        </p:pic>
        <p:sp>
          <p:nvSpPr>
            <p:cNvPr id="5" name="文本框 4">
              <a:extLst>
                <a:ext uri="{FF2B5EF4-FFF2-40B4-BE49-F238E27FC236}">
                  <a16:creationId xmlns="" xmlns:a16="http://schemas.microsoft.com/office/drawing/2014/main" id="{F7CBBDA3-A533-4269-B66A-569DDC4F7A08}"/>
                </a:ext>
              </a:extLst>
            </p:cNvPr>
            <p:cNvSpPr txBox="1"/>
            <p:nvPr/>
          </p:nvSpPr>
          <p:spPr>
            <a:xfrm>
              <a:off x="5428617" y="1890847"/>
              <a:ext cx="4813077" cy="2308324"/>
            </a:xfrm>
            <a:prstGeom prst="rect">
              <a:avLst/>
            </a:prstGeom>
            <a:noFill/>
          </p:spPr>
          <p:txBody>
            <a:bodyPr wrap="square" rtlCol="0">
              <a:spAutoFit/>
            </a:bodyPr>
            <a:lstStyle/>
            <a:p>
              <a:pPr>
                <a:lnSpc>
                  <a:spcPct val="200000"/>
                </a:lnSpc>
              </a:pPr>
              <a:r>
                <a:rPr lang="zh-CN" altLang="en-US" dirty="0">
                  <a:latin typeface="微软雅黑" panose="020B0503020204020204" pitchFamily="34" charset="-122"/>
                  <a:ea typeface="微软雅黑" panose="020B0503020204020204" pitchFamily="34" charset="-122"/>
                </a:rPr>
                <a:t>该模板一共</a:t>
              </a:r>
              <a:r>
                <a:rPr lang="en-US" altLang="zh-CN" dirty="0">
                  <a:latin typeface="微软雅黑" panose="020B0503020204020204" pitchFamily="34" charset="-122"/>
                  <a:ea typeface="微软雅黑" panose="020B0503020204020204" pitchFamily="34" charset="-122"/>
                </a:rPr>
                <a:t>50</a:t>
              </a:r>
              <a:r>
                <a:rPr lang="zh-CN" altLang="en-US" dirty="0">
                  <a:latin typeface="微软雅黑" panose="020B0503020204020204" pitchFamily="34" charset="-122"/>
                  <a:ea typeface="微软雅黑" panose="020B0503020204020204" pitchFamily="34" charset="-122"/>
                </a:rPr>
                <a:t>页，有同系列</a:t>
              </a:r>
              <a:r>
                <a:rPr lang="zh-CN" altLang="en-US" dirty="0">
                  <a:solidFill>
                    <a:srgbClr val="FF0000"/>
                  </a:solidFill>
                  <a:latin typeface="微软雅黑" panose="020B0503020204020204" pitchFamily="34" charset="-122"/>
                  <a:ea typeface="微软雅黑" panose="020B0503020204020204" pitchFamily="34" charset="-122"/>
                </a:rPr>
                <a:t>模板</a:t>
              </a:r>
              <a:r>
                <a:rPr lang="en-US" altLang="zh-CN" dirty="0">
                  <a:solidFill>
                    <a:srgbClr val="FF0000"/>
                  </a:solidFill>
                  <a:latin typeface="微软雅黑" panose="020B0503020204020204" pitchFamily="34" charset="-122"/>
                  <a:ea typeface="微软雅黑" panose="020B0503020204020204" pitchFamily="34" charset="-122"/>
                </a:rPr>
                <a:t>139</a:t>
              </a:r>
              <a:r>
                <a:rPr lang="zh-CN" altLang="en-US" dirty="0">
                  <a:solidFill>
                    <a:srgbClr val="FF0000"/>
                  </a:solidFill>
                  <a:latin typeface="微软雅黑" panose="020B0503020204020204" pitchFamily="34" charset="-122"/>
                  <a:ea typeface="微软雅黑" panose="020B0503020204020204" pitchFamily="34" charset="-122"/>
                </a:rPr>
                <a:t>套</a:t>
              </a:r>
              <a:r>
                <a:rPr lang="zh-CN" altLang="en-US" dirty="0">
                  <a:latin typeface="微软雅黑" panose="020B0503020204020204" pitchFamily="34" charset="-122"/>
                  <a:ea typeface="微软雅黑" panose="020B0503020204020204" pitchFamily="34" charset="-122"/>
                </a:rPr>
                <a:t>。</a:t>
              </a:r>
              <a:endParaRPr lang="en-US" altLang="zh-CN" dirty="0">
                <a:latin typeface="微软雅黑" panose="020B0503020204020204" pitchFamily="34" charset="-122"/>
                <a:ea typeface="微软雅黑" panose="020B0503020204020204" pitchFamily="34" charset="-122"/>
              </a:endParaRPr>
            </a:p>
            <a:p>
              <a:pPr>
                <a:lnSpc>
                  <a:spcPct val="200000"/>
                </a:lnSpc>
              </a:pPr>
              <a:r>
                <a:rPr lang="zh-CN" altLang="en-US" dirty="0">
                  <a:latin typeface="微软雅黑" panose="020B0503020204020204" pitchFamily="34" charset="-122"/>
                  <a:ea typeface="微软雅黑" panose="020B0503020204020204" pitchFamily="34" charset="-122"/>
                </a:rPr>
                <a:t>请扫描上方二维码，关注“精美</a:t>
              </a:r>
              <a:r>
                <a:rPr lang="en-US" altLang="zh-CN" dirty="0">
                  <a:latin typeface="微软雅黑" panose="020B0503020204020204" pitchFamily="34" charset="-122"/>
                  <a:ea typeface="微软雅黑" panose="020B0503020204020204" pitchFamily="34" charset="-122"/>
                </a:rPr>
                <a:t>PPT</a:t>
              </a:r>
              <a:r>
                <a:rPr lang="zh-CN" altLang="en-US" dirty="0">
                  <a:latin typeface="微软雅黑" panose="020B0503020204020204" pitchFamily="34" charset="-122"/>
                  <a:ea typeface="微软雅黑" panose="020B0503020204020204" pitchFamily="34" charset="-122"/>
                </a:rPr>
                <a:t>模板”</a:t>
              </a:r>
              <a:endParaRPr lang="en-US" altLang="zh-CN" dirty="0">
                <a:latin typeface="微软雅黑" panose="020B0503020204020204" pitchFamily="34" charset="-122"/>
                <a:ea typeface="微软雅黑" panose="020B0503020204020204" pitchFamily="34" charset="-122"/>
              </a:endParaRPr>
            </a:p>
            <a:p>
              <a:pPr>
                <a:lnSpc>
                  <a:spcPct val="200000"/>
                </a:lnSpc>
              </a:pPr>
              <a:r>
                <a:rPr lang="zh-CN" altLang="en-US" dirty="0">
                  <a:latin typeface="微软雅黑" panose="020B0503020204020204" pitchFamily="34" charset="-122"/>
                  <a:ea typeface="微软雅黑" panose="020B0503020204020204" pitchFamily="34" charset="-122"/>
                </a:rPr>
                <a:t>回复“</a:t>
              </a:r>
              <a:r>
                <a:rPr lang="en-US" altLang="zh-CN" b="1" dirty="0">
                  <a:latin typeface="微软雅黑" panose="020B0503020204020204" pitchFamily="34" charset="-122"/>
                  <a:ea typeface="微软雅黑" panose="020B0503020204020204" pitchFamily="34" charset="-122"/>
                </a:rPr>
                <a:t>0410</a:t>
              </a:r>
              <a:r>
                <a:rPr lang="zh-CN" altLang="en-US" dirty="0">
                  <a:latin typeface="微软雅黑" panose="020B0503020204020204" pitchFamily="34" charset="-122"/>
                  <a:ea typeface="微软雅黑" panose="020B0503020204020204" pitchFamily="34" charset="-122"/>
                </a:rPr>
                <a:t>” ，免费获取加强版。</a:t>
              </a:r>
              <a:endParaRPr lang="en-US" altLang="zh-CN" dirty="0">
                <a:latin typeface="微软雅黑" panose="020B0503020204020204" pitchFamily="34" charset="-122"/>
                <a:ea typeface="微软雅黑" panose="020B0503020204020204" pitchFamily="34" charset="-122"/>
              </a:endParaRPr>
            </a:p>
            <a:p>
              <a:pPr>
                <a:lnSpc>
                  <a:spcPct val="200000"/>
                </a:lnSpc>
              </a:pPr>
              <a:r>
                <a:rPr lang="zh-CN" altLang="en-US" dirty="0">
                  <a:latin typeface="微软雅黑" panose="020B0503020204020204" pitchFamily="34" charset="-122"/>
                  <a:ea typeface="微软雅黑" panose="020B0503020204020204" pitchFamily="34" charset="-122"/>
                </a:rPr>
                <a:t>回复“</a:t>
              </a:r>
              <a:r>
                <a:rPr lang="en-US" altLang="zh-CN" b="1" dirty="0">
                  <a:latin typeface="微软雅黑" panose="020B0503020204020204" pitchFamily="34" charset="-122"/>
                  <a:ea typeface="微软雅黑" panose="020B0503020204020204" pitchFamily="34" charset="-122"/>
                </a:rPr>
                <a:t>139</a:t>
              </a:r>
              <a:r>
                <a:rPr lang="zh-CN" altLang="en-US" dirty="0">
                  <a:latin typeface="微软雅黑" panose="020B0503020204020204" pitchFamily="34" charset="-122"/>
                  <a:ea typeface="微软雅黑" panose="020B0503020204020204" pitchFamily="34" charset="-122"/>
                </a:rPr>
                <a:t>” ，打包下载</a:t>
              </a:r>
              <a:r>
                <a:rPr lang="en-US" altLang="zh-CN" dirty="0">
                  <a:latin typeface="微软雅黑" panose="020B0503020204020204" pitchFamily="34" charset="-122"/>
                  <a:ea typeface="微软雅黑" panose="020B0503020204020204" pitchFamily="34" charset="-122"/>
                </a:rPr>
                <a:t>139</a:t>
              </a:r>
              <a:r>
                <a:rPr lang="zh-CN" altLang="en-US" dirty="0">
                  <a:latin typeface="微软雅黑" panose="020B0503020204020204" pitchFamily="34" charset="-122"/>
                  <a:ea typeface="微软雅黑" panose="020B0503020204020204" pitchFamily="34" charset="-122"/>
                </a:rPr>
                <a:t>套两会系列。</a:t>
              </a:r>
            </a:p>
          </p:txBody>
        </p:sp>
        <p:sp>
          <p:nvSpPr>
            <p:cNvPr id="6" name="矩形 5">
              <a:extLst>
                <a:ext uri="{FF2B5EF4-FFF2-40B4-BE49-F238E27FC236}">
                  <a16:creationId xmlns="" xmlns:a16="http://schemas.microsoft.com/office/drawing/2014/main" id="{C72C7A03-D1D1-4399-A557-E65C6CF7E9E2}"/>
                </a:ext>
              </a:extLst>
            </p:cNvPr>
            <p:cNvSpPr/>
            <p:nvPr/>
          </p:nvSpPr>
          <p:spPr>
            <a:xfrm>
              <a:off x="3251172" y="4975785"/>
              <a:ext cx="6096000" cy="646331"/>
            </a:xfrm>
            <a:prstGeom prst="rect">
              <a:avLst/>
            </a:prstGeom>
          </p:spPr>
          <p:txBody>
            <a:bodyPr>
              <a:spAutoFit/>
            </a:bodyPr>
            <a:lstStyle/>
            <a:p>
              <a:pPr algn="ctr"/>
              <a:r>
                <a:rPr lang="en-US" altLang="zh-CN" dirty="0">
                  <a:solidFill>
                    <a:schemeClr val="tx2">
                      <a:lumMod val="25000"/>
                    </a:schemeClr>
                  </a:solidFill>
                </a:rPr>
                <a:t>1598</a:t>
              </a:r>
              <a:r>
                <a:rPr lang="zh-CN" altLang="en-US" dirty="0">
                  <a:solidFill>
                    <a:schemeClr val="tx2">
                      <a:lumMod val="25000"/>
                    </a:schemeClr>
                  </a:solidFill>
                </a:rPr>
                <a:t>套模板免费下载地址：</a:t>
              </a:r>
              <a:r>
                <a:rPr lang="en-US" altLang="zh-CN" dirty="0">
                  <a:solidFill>
                    <a:schemeClr val="tx2">
                      <a:lumMod val="25000"/>
                    </a:schemeClr>
                  </a:solidFill>
                </a:rPr>
                <a:t>http://mp.weixin.qq.com/s/bhnaDzj_ay8cY4GU987vZg</a:t>
              </a:r>
            </a:p>
          </p:txBody>
        </p:sp>
      </p:grpSp>
    </p:spTree>
    <p:extLst>
      <p:ext uri="{BB962C8B-B14F-4D97-AF65-F5344CB8AC3E}">
        <p14:creationId xmlns:p14="http://schemas.microsoft.com/office/powerpoint/2010/main" val="366144189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38887" y="3244334"/>
            <a:ext cx="4914230" cy="1477328"/>
          </a:xfrm>
          <a:prstGeom prst="rect">
            <a:avLst/>
          </a:prstGeom>
        </p:spPr>
        <p:txBody>
          <a:bodyPr wrap="none">
            <a:spAutoFit/>
          </a:bodyPr>
          <a:lstStyle/>
          <a:p>
            <a:pPr algn="just">
              <a:spcAft>
                <a:spcPts val="0"/>
              </a:spcAft>
            </a:pPr>
            <a:r>
              <a:rPr lang="zh-CN" altLang="zh-CN" kern="100" dirty="0">
                <a:latin typeface="Calibri" panose="020F0502020204030204" pitchFamily="34" charset="0"/>
                <a:ea typeface="宋体" panose="02010600030101010101" pitchFamily="2" charset="-122"/>
                <a:cs typeface="Times New Roman" panose="02020603050405020304" pitchFamily="18" charset="0"/>
              </a:rPr>
              <a:t>精美</a:t>
            </a:r>
            <a:r>
              <a:rPr lang="en-US" altLang="zh-CN" kern="100" dirty="0">
                <a:latin typeface="Calibri" panose="020F0502020204030204" pitchFamily="34" charset="0"/>
                <a:ea typeface="宋体" panose="02010600030101010101" pitchFamily="2" charset="-122"/>
                <a:cs typeface="Times New Roman" panose="02020603050405020304" pitchFamily="18" charset="0"/>
              </a:rPr>
              <a:t>PPT</a:t>
            </a:r>
            <a:r>
              <a:rPr lang="zh-CN" altLang="zh-CN" kern="100" dirty="0">
                <a:latin typeface="Calibri" panose="020F0502020204030204" pitchFamily="34" charset="0"/>
                <a:ea typeface="宋体" panose="02010600030101010101" pitchFamily="2" charset="-122"/>
                <a:cs typeface="Times New Roman" panose="02020603050405020304" pitchFamily="18" charset="0"/>
              </a:rPr>
              <a:t>（小二演示</a:t>
            </a:r>
            <a:r>
              <a:rPr lang="zh-CN" altLang="zh-CN" kern="100" dirty="0" smtClean="0">
                <a:latin typeface="Calibri" panose="020F0502020204030204" pitchFamily="34" charset="0"/>
                <a:ea typeface="宋体" panose="02010600030101010101" pitchFamily="2" charset="-122"/>
                <a:cs typeface="Times New Roman" panose="02020603050405020304" pitchFamily="18" charset="0"/>
              </a:rPr>
              <a:t>）</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原创作品</a:t>
            </a: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smtClean="0">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endParaRPr lang="en-US" altLang="zh-CN" kern="100" dirty="0">
              <a:effectLst/>
              <a:latin typeface="Calibri" panose="020F0502020204030204" pitchFamily="34" charset="0"/>
              <a:ea typeface="宋体" panose="02010600030101010101" pitchFamily="2" charset="-122"/>
              <a:cs typeface="Times New Roman" panose="02020603050405020304" pitchFamily="18" charset="0"/>
            </a:endParaRPr>
          </a:p>
          <a:p>
            <a:pPr algn="just">
              <a:spcAft>
                <a:spcPts val="0"/>
              </a:spcAft>
            </a:pP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51PPT</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模板网   </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hlinkClick r:id="rId2"/>
              </a:rPr>
              <a:t>www.51pptmoban.com</a:t>
            </a:r>
            <a:r>
              <a:rPr lang="en-US" altLang="zh-CN" kern="100" dirty="0" smtClean="0">
                <a:latin typeface="Calibri" panose="020F0502020204030204" pitchFamily="34" charset="0"/>
                <a:ea typeface="宋体" panose="02010600030101010101" pitchFamily="2" charset="-122"/>
                <a:cs typeface="Times New Roman" panose="02020603050405020304" pitchFamily="18" charset="0"/>
              </a:rPr>
              <a:t>   </a:t>
            </a:r>
            <a:r>
              <a:rPr lang="zh-CN" altLang="en-US" kern="100" dirty="0" smtClean="0">
                <a:latin typeface="Calibri" panose="020F0502020204030204" pitchFamily="34" charset="0"/>
                <a:ea typeface="宋体" panose="02010600030101010101" pitchFamily="2" charset="-122"/>
                <a:cs typeface="Times New Roman" panose="02020603050405020304" pitchFamily="18" charset="0"/>
              </a:rPr>
              <a:t>授权发布</a:t>
            </a:r>
            <a:endParaRPr lang="zh-CN" altLang="zh-CN" kern="100" dirty="0">
              <a:effectLst/>
              <a:latin typeface="Calibri" panose="020F0502020204030204" pitchFamily="34" charset="0"/>
              <a:ea typeface="宋体" panose="02010600030101010101" pitchFamily="2" charset="-122"/>
              <a:cs typeface="Times New Roman" panose="02020603050405020304" pitchFamily="18" charset="0"/>
            </a:endParaRPr>
          </a:p>
        </p:txBody>
      </p:sp>
    </p:spTree>
    <p:extLst>
      <p:ext uri="{BB962C8B-B14F-4D97-AF65-F5344CB8AC3E}">
        <p14:creationId xmlns:p14="http://schemas.microsoft.com/office/powerpoint/2010/main" val="790449906"/>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4">
            <a:extLst>
              <a:ext uri="{FF2B5EF4-FFF2-40B4-BE49-F238E27FC236}">
                <a16:creationId xmlns=""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01</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rPr>
              <a:t>全国政协十三届一次会议简介</a:t>
            </a:r>
          </a:p>
        </p:txBody>
      </p:sp>
    </p:spTree>
    <p:extLst>
      <p:ext uri="{BB962C8B-B14F-4D97-AF65-F5344CB8AC3E}">
        <p14:creationId xmlns:p14="http://schemas.microsoft.com/office/powerpoint/2010/main" val="1911922205"/>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anim calcmode="lin" valueType="num">
                                      <p:cBhvr>
                                        <p:cTn id="13" dur="750" fill="hold"/>
                                        <p:tgtEl>
                                          <p:spTgt spid="13"/>
                                        </p:tgtEl>
                                        <p:attrNameLst>
                                          <p:attrName>ppt_x</p:attrName>
                                        </p:attrNameLst>
                                      </p:cBhvr>
                                      <p:tavLst>
                                        <p:tav tm="0">
                                          <p:val>
                                            <p:strVal val="#ppt_x"/>
                                          </p:val>
                                        </p:tav>
                                        <p:tav tm="100000">
                                          <p:val>
                                            <p:strVal val="#ppt_x"/>
                                          </p:val>
                                        </p:tav>
                                      </p:tavLst>
                                    </p:anim>
                                    <p:anim calcmode="lin" valueType="num">
                                      <p:cBhvr>
                                        <p:cTn id="14" dur="75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全国政协十三届一次会议简介</a:t>
            </a:r>
          </a:p>
        </p:txBody>
      </p:sp>
      <p:sp>
        <p:nvSpPr>
          <p:cNvPr id="10" name="文本框 9">
            <a:extLst>
              <a:ext uri="{FF2B5EF4-FFF2-40B4-BE49-F238E27FC236}">
                <a16:creationId xmlns="" xmlns:a16="http://schemas.microsoft.com/office/drawing/2014/main" id="{0650E000-E1C1-4591-ABF0-13943F3B456A}"/>
              </a:ext>
            </a:extLst>
          </p:cNvPr>
          <p:cNvSpPr txBox="1"/>
          <p:nvPr/>
        </p:nvSpPr>
        <p:spPr>
          <a:xfrm>
            <a:off x="0" y="1447490"/>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全国政协十三届一次会议简介</a:t>
            </a:r>
          </a:p>
        </p:txBody>
      </p:sp>
      <p:sp>
        <p:nvSpPr>
          <p:cNvPr id="11" name="TextBox 9">
            <a:extLst>
              <a:ext uri="{FF2B5EF4-FFF2-40B4-BE49-F238E27FC236}">
                <a16:creationId xmlns="" xmlns:a16="http://schemas.microsoft.com/office/drawing/2014/main" id="{4A237FB2-8890-4346-8C7A-4A69A38AAAE0}"/>
              </a:ext>
            </a:extLst>
          </p:cNvPr>
          <p:cNvSpPr txBox="1"/>
          <p:nvPr/>
        </p:nvSpPr>
        <p:spPr>
          <a:xfrm>
            <a:off x="1709466" y="4787389"/>
            <a:ext cx="9103284" cy="830997"/>
          </a:xfrm>
          <a:prstGeom prst="rect">
            <a:avLst/>
          </a:prstGeom>
          <a:noFill/>
        </p:spPr>
        <p:txBody>
          <a:bodyPr wrap="square" lIns="91440" tIns="45720" rIns="91440" bIns="45720" rtlCol="0">
            <a:spAutoFit/>
          </a:bodyPr>
          <a:lstStyle/>
          <a:p>
            <a:pPr marL="0" marR="0" lvl="0" indent="0" algn="ctr" defTabSz="914377" rtl="0" eaLnBrk="0" fontAlgn="auto" latinLnBrk="0" hangingPunct="0">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sym typeface="微软雅黑" pitchFamily="34" charset="-122"/>
              </a:rPr>
              <a:t>中共中央总书记、国家主席、中央军委主席习近平等党和国家领导同志，中共中央、全国人大常委会、国务院有关部门负责同志，以及外国驻华使节、新闻官和海外侨胞等应邀参加今天的会议</a:t>
            </a:r>
          </a:p>
        </p:txBody>
      </p:sp>
      <p:sp>
        <p:nvSpPr>
          <p:cNvPr id="12" name="文本框 11">
            <a:extLst>
              <a:ext uri="{FF2B5EF4-FFF2-40B4-BE49-F238E27FC236}">
                <a16:creationId xmlns="" xmlns:a16="http://schemas.microsoft.com/office/drawing/2014/main" id="{2A2DBF1F-6535-407B-845A-448324EEE1EF}"/>
              </a:ext>
            </a:extLst>
          </p:cNvPr>
          <p:cNvSpPr txBox="1"/>
          <p:nvPr/>
        </p:nvSpPr>
        <p:spPr>
          <a:xfrm>
            <a:off x="2464958" y="2428819"/>
            <a:ext cx="3796150" cy="646331"/>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时间：</a:t>
            </a:r>
            <a:r>
              <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2018</a:t>
            </a: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年</a:t>
            </a:r>
            <a:r>
              <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03</a:t>
            </a: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月</a:t>
            </a:r>
            <a:r>
              <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03</a:t>
            </a: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日 </a:t>
            </a:r>
            <a:endPar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grpSp>
        <p:nvGrpSpPr>
          <p:cNvPr id="29" name="组合 28">
            <a:extLst>
              <a:ext uri="{FF2B5EF4-FFF2-40B4-BE49-F238E27FC236}">
                <a16:creationId xmlns="" xmlns:a16="http://schemas.microsoft.com/office/drawing/2014/main" id="{A4411DDF-AE3C-48DB-B250-B04F5E2C7A68}"/>
              </a:ext>
            </a:extLst>
          </p:cNvPr>
          <p:cNvGrpSpPr/>
          <p:nvPr/>
        </p:nvGrpSpPr>
        <p:grpSpPr>
          <a:xfrm>
            <a:off x="1771066" y="2489302"/>
            <a:ext cx="582202" cy="584775"/>
            <a:chOff x="3934326" y="4996466"/>
            <a:chExt cx="861285" cy="861285"/>
          </a:xfrm>
        </p:grpSpPr>
        <p:sp>
          <p:nvSpPr>
            <p:cNvPr id="14" name="圆: 空心 13">
              <a:extLst>
                <a:ext uri="{FF2B5EF4-FFF2-40B4-BE49-F238E27FC236}">
                  <a16:creationId xmlns="" xmlns:a16="http://schemas.microsoft.com/office/drawing/2014/main" id="{9487F18E-D7A7-492E-B72B-765ED516082B}"/>
                </a:ext>
              </a:extLst>
            </p:cNvPr>
            <p:cNvSpPr/>
            <p:nvPr/>
          </p:nvSpPr>
          <p:spPr>
            <a:xfrm>
              <a:off x="3934326" y="4996466"/>
              <a:ext cx="861285" cy="861285"/>
            </a:xfrm>
            <a:prstGeom prst="donut">
              <a:avLst>
                <a:gd name="adj" fmla="val 10205"/>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pic>
          <p:nvPicPr>
            <p:cNvPr id="16" name="图片 15">
              <a:extLst>
                <a:ext uri="{FF2B5EF4-FFF2-40B4-BE49-F238E27FC236}">
                  <a16:creationId xmlns="" xmlns:a16="http://schemas.microsoft.com/office/drawing/2014/main" id="{4BADA3D4-43FA-4B85-90DB-D3D9BB3ACE8A}"/>
                </a:ext>
              </a:extLst>
            </p:cNvPr>
            <p:cNvPicPr>
              <a:picLocks noChangeAspect="1"/>
            </p:cNvPicPr>
            <p:nvPr/>
          </p:nvPicPr>
          <p:blipFill>
            <a:blip r:embed="rId3" cstate="email">
              <a:duotone>
                <a:schemeClr val="accent2">
                  <a:shade val="45000"/>
                  <a:satMod val="135000"/>
                </a:schemeClr>
                <a:prstClr val="white"/>
              </a:duotone>
              <a:extLst>
                <a:ext uri="{28A0092B-C50C-407E-A947-70E740481C1C}">
                  <a14:useLocalDpi xmlns:a14="http://schemas.microsoft.com/office/drawing/2010/main"/>
                </a:ext>
              </a:extLst>
            </a:blip>
            <a:stretch>
              <a:fillRect/>
            </a:stretch>
          </p:blipFill>
          <p:spPr>
            <a:xfrm>
              <a:off x="4340904" y="5184024"/>
              <a:ext cx="216009" cy="430642"/>
            </a:xfrm>
            <a:prstGeom prst="rect">
              <a:avLst/>
            </a:prstGeom>
          </p:spPr>
        </p:pic>
        <p:cxnSp>
          <p:nvCxnSpPr>
            <p:cNvPr id="18" name="直接连接符 17">
              <a:extLst>
                <a:ext uri="{FF2B5EF4-FFF2-40B4-BE49-F238E27FC236}">
                  <a16:creationId xmlns="" xmlns:a16="http://schemas.microsoft.com/office/drawing/2014/main" id="{E74BF81B-E8C3-4FFE-886F-8B22624CD3A3}"/>
                </a:ext>
              </a:extLst>
            </p:cNvPr>
            <p:cNvCxnSpPr>
              <a:cxnSpLocks/>
              <a:stCxn id="14" idx="0"/>
            </p:cNvCxnSpPr>
            <p:nvPr/>
          </p:nvCxnSpPr>
          <p:spPr>
            <a:xfrm>
              <a:off x="4364969" y="4996466"/>
              <a:ext cx="0" cy="187558"/>
            </a:xfrm>
            <a:prstGeom prst="line">
              <a:avLst/>
            </a:prstGeom>
            <a:ln w="2540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24" name="直接连接符 23">
              <a:extLst>
                <a:ext uri="{FF2B5EF4-FFF2-40B4-BE49-F238E27FC236}">
                  <a16:creationId xmlns="" xmlns:a16="http://schemas.microsoft.com/office/drawing/2014/main" id="{E872E8CB-BD58-4F09-8C98-427B75E14F0B}"/>
                </a:ext>
              </a:extLst>
            </p:cNvPr>
            <p:cNvCxnSpPr>
              <a:cxnSpLocks/>
            </p:cNvCxnSpPr>
            <p:nvPr/>
          </p:nvCxnSpPr>
          <p:spPr>
            <a:xfrm>
              <a:off x="4372991" y="5630137"/>
              <a:ext cx="0" cy="187558"/>
            </a:xfrm>
            <a:prstGeom prst="line">
              <a:avLst/>
            </a:prstGeom>
            <a:ln w="25400">
              <a:solidFill>
                <a:srgbClr val="C7000B"/>
              </a:solidFill>
            </a:ln>
          </p:spPr>
          <p:style>
            <a:lnRef idx="1">
              <a:schemeClr val="accent1"/>
            </a:lnRef>
            <a:fillRef idx="0">
              <a:schemeClr val="accent1"/>
            </a:fillRef>
            <a:effectRef idx="0">
              <a:schemeClr val="accent1"/>
            </a:effectRef>
            <a:fontRef idx="minor">
              <a:schemeClr val="tx1"/>
            </a:fontRef>
          </p:style>
        </p:cxnSp>
        <p:cxnSp>
          <p:nvCxnSpPr>
            <p:cNvPr id="26" name="直接连接符 25">
              <a:extLst>
                <a:ext uri="{FF2B5EF4-FFF2-40B4-BE49-F238E27FC236}">
                  <a16:creationId xmlns="" xmlns:a16="http://schemas.microsoft.com/office/drawing/2014/main" id="{D881F868-19CA-49EC-98A5-EC99BA9BA5C5}"/>
                </a:ext>
              </a:extLst>
            </p:cNvPr>
            <p:cNvCxnSpPr>
              <a:cxnSpLocks/>
              <a:stCxn id="14" idx="2"/>
            </p:cNvCxnSpPr>
            <p:nvPr/>
          </p:nvCxnSpPr>
          <p:spPr>
            <a:xfrm>
              <a:off x="3934326" y="5427109"/>
              <a:ext cx="2286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28" name="直接连接符 27">
              <a:extLst>
                <a:ext uri="{FF2B5EF4-FFF2-40B4-BE49-F238E27FC236}">
                  <a16:creationId xmlns="" xmlns:a16="http://schemas.microsoft.com/office/drawing/2014/main" id="{7772B9B4-0F9E-40FE-8540-83A9B36F1F04}"/>
                </a:ext>
              </a:extLst>
            </p:cNvPr>
            <p:cNvCxnSpPr>
              <a:cxnSpLocks/>
            </p:cNvCxnSpPr>
            <p:nvPr/>
          </p:nvCxnSpPr>
          <p:spPr>
            <a:xfrm>
              <a:off x="4552905" y="5427109"/>
              <a:ext cx="228600" cy="0"/>
            </a:xfrm>
            <a:prstGeom prst="line">
              <a:avLst/>
            </a:prstGeom>
            <a:ln w="25400">
              <a:solidFill>
                <a:srgbClr val="C00000"/>
              </a:solidFill>
            </a:ln>
          </p:spPr>
          <p:style>
            <a:lnRef idx="1">
              <a:schemeClr val="accent1"/>
            </a:lnRef>
            <a:fillRef idx="0">
              <a:schemeClr val="accent1"/>
            </a:fillRef>
            <a:effectRef idx="0">
              <a:schemeClr val="accent1"/>
            </a:effectRef>
            <a:fontRef idx="minor">
              <a:schemeClr val="tx1"/>
            </a:fontRef>
          </p:style>
        </p:cxnSp>
      </p:grpSp>
      <p:grpSp>
        <p:nvGrpSpPr>
          <p:cNvPr id="32" name="组合 31">
            <a:extLst>
              <a:ext uri="{FF2B5EF4-FFF2-40B4-BE49-F238E27FC236}">
                <a16:creationId xmlns="" xmlns:a16="http://schemas.microsoft.com/office/drawing/2014/main" id="{D4C3E64D-7E22-43E5-8C5E-368E0E706CF6}"/>
              </a:ext>
            </a:extLst>
          </p:cNvPr>
          <p:cNvGrpSpPr/>
          <p:nvPr/>
        </p:nvGrpSpPr>
        <p:grpSpPr>
          <a:xfrm>
            <a:off x="6665690" y="2530610"/>
            <a:ext cx="312149" cy="566485"/>
            <a:chOff x="6315907" y="3055019"/>
            <a:chExt cx="312149" cy="566485"/>
          </a:xfrm>
        </p:grpSpPr>
        <p:sp>
          <p:nvSpPr>
            <p:cNvPr id="30" name="泪滴形 29">
              <a:extLst>
                <a:ext uri="{FF2B5EF4-FFF2-40B4-BE49-F238E27FC236}">
                  <a16:creationId xmlns="" xmlns:a16="http://schemas.microsoft.com/office/drawing/2014/main" id="{89BFAF57-E56A-44AF-BE9E-B145F84912ED}"/>
                </a:ext>
              </a:extLst>
            </p:cNvPr>
            <p:cNvSpPr/>
            <p:nvPr/>
          </p:nvSpPr>
          <p:spPr>
            <a:xfrm rot="8105010">
              <a:off x="6315907" y="3055019"/>
              <a:ext cx="312149" cy="323310"/>
            </a:xfrm>
            <a:prstGeom prst="teardrop">
              <a:avLst>
                <a:gd name="adj" fmla="val 127841"/>
              </a:avLst>
            </a:prstGeom>
            <a:solidFill>
              <a:srgbClr val="C7000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31" name="椭圆 30">
              <a:extLst>
                <a:ext uri="{FF2B5EF4-FFF2-40B4-BE49-F238E27FC236}">
                  <a16:creationId xmlns="" xmlns:a16="http://schemas.microsoft.com/office/drawing/2014/main" id="{E89D616D-F5B7-4DEF-AB44-AB4BDF1D1EA2}"/>
                </a:ext>
              </a:extLst>
            </p:cNvPr>
            <p:cNvSpPr/>
            <p:nvPr/>
          </p:nvSpPr>
          <p:spPr>
            <a:xfrm>
              <a:off x="6424865" y="3520316"/>
              <a:ext cx="101188" cy="101188"/>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grpSp>
      <p:sp>
        <p:nvSpPr>
          <p:cNvPr id="33" name="文本框 32">
            <a:extLst>
              <a:ext uri="{FF2B5EF4-FFF2-40B4-BE49-F238E27FC236}">
                <a16:creationId xmlns="" xmlns:a16="http://schemas.microsoft.com/office/drawing/2014/main" id="{B92AB545-32AD-4166-B501-B5C563AB05FF}"/>
              </a:ext>
            </a:extLst>
          </p:cNvPr>
          <p:cNvSpPr txBox="1"/>
          <p:nvPr/>
        </p:nvSpPr>
        <p:spPr>
          <a:xfrm>
            <a:off x="7158118" y="2416747"/>
            <a:ext cx="3489832" cy="646331"/>
          </a:xfrm>
          <a:prstGeom prst="rect">
            <a:avLst/>
          </a:prstGeom>
          <a:noFill/>
        </p:spPr>
        <p:txBody>
          <a:bodyPr wrap="square" rtlCol="0">
            <a:spAutoFit/>
          </a:bodyPr>
          <a:lstStyle/>
          <a:p>
            <a:pPr marL="0" marR="0" lvl="0" indent="0" algn="l" defTabSz="914377" rtl="0" eaLnBrk="1" fontAlgn="auto" latinLnBrk="0" hangingPunct="1">
              <a:lnSpc>
                <a:spcPct val="150000"/>
              </a:lnSpc>
              <a:spcBef>
                <a:spcPts val="0"/>
              </a:spcBef>
              <a:spcAft>
                <a:spcPts val="0"/>
              </a:spcAft>
              <a:buClrTx/>
              <a:buSzTx/>
              <a:buFontTx/>
              <a:buNone/>
              <a:tabLst/>
              <a:defRPr/>
            </a:pPr>
            <a:r>
              <a:rPr kumimoji="0" lang="zh-CN" altLang="en-US"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地点：北京人民大会堂</a:t>
            </a:r>
            <a:endParaRPr kumimoji="0" lang="en-US" altLang="zh-CN" sz="24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pic>
        <p:nvPicPr>
          <p:cNvPr id="34" name="Picture 24">
            <a:extLst>
              <a:ext uri="{FF2B5EF4-FFF2-40B4-BE49-F238E27FC236}">
                <a16:creationId xmlns="" xmlns:a16="http://schemas.microsoft.com/office/drawing/2014/main" id="{FC39B056-FDDB-49A1-93F7-68F0A34790DC}"/>
              </a:ext>
            </a:extLst>
          </p:cNvPr>
          <p:cNvPicPr>
            <a:picLocks noChangeAspect="1" noChangeArrowheads="1"/>
          </p:cNvPicPr>
          <p:nvPr/>
        </p:nvPicPr>
        <p:blipFill>
          <a:blip r:embed="rId4" cstate="email">
            <a:clrChange>
              <a:clrFrom>
                <a:srgbClr val="FFFFFF"/>
              </a:clrFrom>
              <a:clrTo>
                <a:srgbClr val="FFFFFF">
                  <a:alpha val="0"/>
                </a:srgbClr>
              </a:clrTo>
            </a:clrChange>
            <a:extLst>
              <a:ext uri="{BEBA8EAE-BF5A-486C-A8C5-ECC9F3942E4B}">
                <a14:imgProps xmlns:a14="http://schemas.microsoft.com/office/drawing/2010/main">
                  <a14:imgLayer r:embed="rId5">
                    <a14:imgEffect>
                      <a14:colorTemperature colorTemp="5300"/>
                    </a14:imgEffect>
                  </a14:imgLayer>
                </a14:imgProps>
              </a:ext>
              <a:ext uri="{28A0092B-C50C-407E-A947-70E740481C1C}">
                <a14:useLocalDpi xmlns:a14="http://schemas.microsoft.com/office/drawing/2010/main"/>
              </a:ext>
            </a:extLst>
          </a:blip>
          <a:srcRect/>
          <a:stretch>
            <a:fillRect/>
          </a:stretch>
        </p:blipFill>
        <p:spPr bwMode="auto">
          <a:xfrm>
            <a:off x="1723437" y="3764036"/>
            <a:ext cx="673876" cy="566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5" name="TextBox 147">
            <a:extLst>
              <a:ext uri="{FF2B5EF4-FFF2-40B4-BE49-F238E27FC236}">
                <a16:creationId xmlns="" xmlns:a16="http://schemas.microsoft.com/office/drawing/2014/main" id="{8F09D2E6-67E6-46C2-B489-AC329ADB81F3}"/>
              </a:ext>
            </a:extLst>
          </p:cNvPr>
          <p:cNvSpPr txBox="1">
            <a:spLocks noChangeArrowheads="1"/>
          </p:cNvSpPr>
          <p:nvPr/>
        </p:nvSpPr>
        <p:spPr bwMode="auto">
          <a:xfrm>
            <a:off x="2276512" y="3778077"/>
            <a:ext cx="1673459" cy="6503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38208" tIns="69103" rIns="138208" bIns="69103"/>
          <a:lstStyle>
            <a:defPPr>
              <a:defRPr lang="en-US"/>
            </a:defPPr>
            <a:lvl1pPr algn="ctr" defTabSz="1217613" fontAlgn="base">
              <a:spcBef>
                <a:spcPct val="0"/>
              </a:spcBef>
              <a:spcAft>
                <a:spcPct val="0"/>
              </a:spcAft>
              <a:defRPr sz="3600" b="1">
                <a:solidFill>
                  <a:srgbClr val="E62921"/>
                </a:solidFill>
                <a:latin typeface="微软雅黑" panose="020B0503020204020204" pitchFamily="34" charset="-122"/>
                <a:ea typeface="微软雅黑" panose="020B0503020204020204" pitchFamily="34" charset="-122"/>
              </a:defRPr>
            </a:lvl1pPr>
            <a:lvl2pPr marL="742950" indent="-285750" defTabSz="1217613" eaLnBrk="0" hangingPunct="0">
              <a:defRPr>
                <a:latin typeface="Arial" panose="020B0604020202020204" pitchFamily="34" charset="0"/>
                <a:ea typeface="宋体" panose="02010600030101010101" pitchFamily="2" charset="-122"/>
              </a:defRPr>
            </a:lvl2pPr>
            <a:lvl3pPr marL="1143000" indent="-228600" defTabSz="1217613" eaLnBrk="0" hangingPunct="0">
              <a:defRPr>
                <a:latin typeface="Arial" panose="020B0604020202020204" pitchFamily="34" charset="0"/>
                <a:ea typeface="宋体" panose="02010600030101010101" pitchFamily="2" charset="-122"/>
              </a:defRPr>
            </a:lvl3pPr>
            <a:lvl4pPr marL="1600200" indent="-228600" defTabSz="1217613" eaLnBrk="0" hangingPunct="0">
              <a:defRPr>
                <a:latin typeface="Arial" panose="020B0604020202020204" pitchFamily="34" charset="0"/>
                <a:ea typeface="宋体" panose="02010600030101010101" pitchFamily="2" charset="-122"/>
              </a:defRPr>
            </a:lvl4pPr>
            <a:lvl5pPr marL="2057400" indent="-228600" defTabSz="1217613" eaLnBrk="0" hangingPunct="0">
              <a:defRPr>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latin typeface="Arial" panose="020B0604020202020204" pitchFamily="34" charset="0"/>
                <a:ea typeface="宋体" panose="02010600030101010101" pitchFamily="2" charset="-122"/>
              </a:defRPr>
            </a:lvl9pPr>
          </a:lstStyle>
          <a:p>
            <a:pPr marL="0" marR="0" lvl="0" indent="0" algn="ctr" defTabSz="1217613" rtl="0" eaLnBrk="1" fontAlgn="base" latinLnBrk="0" hangingPunct="1">
              <a:lnSpc>
                <a:spcPct val="100000"/>
              </a:lnSpc>
              <a:spcBef>
                <a:spcPct val="0"/>
              </a:spcBef>
              <a:spcAft>
                <a:spcPct val="0"/>
              </a:spcAft>
              <a:buClrTx/>
              <a:buSzTx/>
              <a:buFontTx/>
              <a:buNone/>
              <a:tabLst/>
              <a:defRPr/>
            </a:pPr>
            <a:r>
              <a:rPr kumimoji="0" lang="zh-CN" altLang="en-US" sz="2400" b="1" i="0" u="none" strike="noStrike" kern="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出席人员</a:t>
            </a:r>
          </a:p>
        </p:txBody>
      </p:sp>
      <p:sp>
        <p:nvSpPr>
          <p:cNvPr id="36" name="TextBox 147">
            <a:extLst>
              <a:ext uri="{FF2B5EF4-FFF2-40B4-BE49-F238E27FC236}">
                <a16:creationId xmlns="" xmlns:a16="http://schemas.microsoft.com/office/drawing/2014/main" id="{7C892CA4-C267-4B1D-81CA-23A300C4E189}"/>
              </a:ext>
            </a:extLst>
          </p:cNvPr>
          <p:cNvSpPr txBox="1">
            <a:spLocks noChangeArrowheads="1"/>
          </p:cNvSpPr>
          <p:nvPr/>
        </p:nvSpPr>
        <p:spPr bwMode="auto">
          <a:xfrm>
            <a:off x="4058790" y="3321790"/>
            <a:ext cx="3791534" cy="5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03643" tIns="51821" rIns="103643" bIns="51821"/>
          <a:lstStyle>
            <a:lvl1pPr defTabSz="1217613" eaLnBrk="0" hangingPunct="0">
              <a:defRPr>
                <a:solidFill>
                  <a:schemeClr val="tx1"/>
                </a:solidFill>
                <a:latin typeface="Arial" panose="020B0604020202020204" pitchFamily="34" charset="0"/>
                <a:ea typeface="宋体" panose="02010600030101010101" pitchFamily="2" charset="-122"/>
              </a:defRPr>
            </a:lvl1pPr>
            <a:lvl2pPr marL="742950" indent="-285750" defTabSz="1217613" eaLnBrk="0" hangingPunct="0">
              <a:defRPr>
                <a:solidFill>
                  <a:schemeClr val="tx1"/>
                </a:solidFill>
                <a:latin typeface="Arial" panose="020B0604020202020204" pitchFamily="34" charset="0"/>
                <a:ea typeface="宋体" panose="02010600030101010101" pitchFamily="2" charset="-122"/>
              </a:defRPr>
            </a:lvl2pPr>
            <a:lvl3pPr marL="1143000" indent="-228600" defTabSz="1217613" eaLnBrk="0" hangingPunct="0">
              <a:defRPr>
                <a:solidFill>
                  <a:schemeClr val="tx1"/>
                </a:solidFill>
                <a:latin typeface="Arial" panose="020B0604020202020204" pitchFamily="34" charset="0"/>
                <a:ea typeface="宋体" panose="02010600030101010101" pitchFamily="2" charset="-122"/>
              </a:defRPr>
            </a:lvl3pPr>
            <a:lvl4pPr marL="1600200" indent="-228600" defTabSz="1217613" eaLnBrk="0" hangingPunct="0">
              <a:defRPr>
                <a:solidFill>
                  <a:schemeClr val="tx1"/>
                </a:solidFill>
                <a:latin typeface="Arial" panose="020B0604020202020204" pitchFamily="34" charset="0"/>
                <a:ea typeface="宋体" panose="02010600030101010101" pitchFamily="2" charset="-122"/>
              </a:defRPr>
            </a:lvl4pPr>
            <a:lvl5pPr marL="2057400" indent="-228600" defTabSz="1217613" eaLnBrk="0" hangingPunct="0">
              <a:defRPr>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613"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应出席委员：</a:t>
            </a:r>
            <a:r>
              <a:rPr kumimoji="0" lang="en-US" altLang="zh-CN"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2158</a:t>
            </a:r>
            <a:r>
              <a:rPr kumimoji="0" lang="zh-CN" altLang="en-US"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人</a:t>
            </a:r>
          </a:p>
        </p:txBody>
      </p:sp>
      <p:sp>
        <p:nvSpPr>
          <p:cNvPr id="37" name="左中括号 36">
            <a:extLst>
              <a:ext uri="{FF2B5EF4-FFF2-40B4-BE49-F238E27FC236}">
                <a16:creationId xmlns="" xmlns:a16="http://schemas.microsoft.com/office/drawing/2014/main" id="{B82E9D2B-DFE0-4D0A-99D3-F36AF2ACFC57}"/>
              </a:ext>
            </a:extLst>
          </p:cNvPr>
          <p:cNvSpPr/>
          <p:nvPr/>
        </p:nvSpPr>
        <p:spPr>
          <a:xfrm>
            <a:off x="3887498" y="3515134"/>
            <a:ext cx="240631" cy="995741"/>
          </a:xfrm>
          <a:prstGeom prst="leftBracket">
            <a:avLst/>
          </a:prstGeom>
          <a:noFill/>
          <a:ln w="50800" cap="flat" cmpd="sng" algn="ctr">
            <a:solidFill>
              <a:srgbClr val="C7000B"/>
            </a:solidFill>
            <a:prstDash val="solid"/>
            <a:miter lim="800000"/>
          </a:ln>
          <a:effectLst/>
        </p:spPr>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black"/>
              </a:solidFill>
              <a:effectLst/>
              <a:uLnTx/>
              <a:uFillTx/>
              <a:latin typeface="Calibri"/>
              <a:ea typeface="等线" panose="02010600030101010101" pitchFamily="2" charset="-122"/>
              <a:cs typeface="+mn-cs"/>
            </a:endParaRPr>
          </a:p>
        </p:txBody>
      </p:sp>
      <p:sp>
        <p:nvSpPr>
          <p:cNvPr id="38" name="TextBox 147">
            <a:extLst>
              <a:ext uri="{FF2B5EF4-FFF2-40B4-BE49-F238E27FC236}">
                <a16:creationId xmlns="" xmlns:a16="http://schemas.microsoft.com/office/drawing/2014/main" id="{16714404-E52F-476D-813A-21032D39D2F3}"/>
              </a:ext>
            </a:extLst>
          </p:cNvPr>
          <p:cNvSpPr txBox="1">
            <a:spLocks noChangeArrowheads="1"/>
          </p:cNvSpPr>
          <p:nvPr/>
        </p:nvSpPr>
        <p:spPr bwMode="auto">
          <a:xfrm>
            <a:off x="4058790" y="4281647"/>
            <a:ext cx="2855286" cy="532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round/>
                <a:headEnd/>
                <a:tailEnd/>
              </a14:hiddenLine>
            </a:ext>
          </a:extLst>
        </p:spPr>
        <p:txBody>
          <a:bodyPr lIns="103643" tIns="51821" rIns="103643" bIns="51821"/>
          <a:lstStyle>
            <a:lvl1pPr defTabSz="1217613" eaLnBrk="0" hangingPunct="0">
              <a:defRPr>
                <a:solidFill>
                  <a:schemeClr val="tx1"/>
                </a:solidFill>
                <a:latin typeface="Arial" panose="020B0604020202020204" pitchFamily="34" charset="0"/>
                <a:ea typeface="宋体" panose="02010600030101010101" pitchFamily="2" charset="-122"/>
              </a:defRPr>
            </a:lvl1pPr>
            <a:lvl2pPr marL="742950" indent="-285750" defTabSz="1217613" eaLnBrk="0" hangingPunct="0">
              <a:defRPr>
                <a:solidFill>
                  <a:schemeClr val="tx1"/>
                </a:solidFill>
                <a:latin typeface="Arial" panose="020B0604020202020204" pitchFamily="34" charset="0"/>
                <a:ea typeface="宋体" panose="02010600030101010101" pitchFamily="2" charset="-122"/>
              </a:defRPr>
            </a:lvl2pPr>
            <a:lvl3pPr marL="1143000" indent="-228600" defTabSz="1217613" eaLnBrk="0" hangingPunct="0">
              <a:defRPr>
                <a:solidFill>
                  <a:schemeClr val="tx1"/>
                </a:solidFill>
                <a:latin typeface="Arial" panose="020B0604020202020204" pitchFamily="34" charset="0"/>
                <a:ea typeface="宋体" panose="02010600030101010101" pitchFamily="2" charset="-122"/>
              </a:defRPr>
            </a:lvl3pPr>
            <a:lvl4pPr marL="1600200" indent="-228600" defTabSz="1217613" eaLnBrk="0" hangingPunct="0">
              <a:defRPr>
                <a:solidFill>
                  <a:schemeClr val="tx1"/>
                </a:solidFill>
                <a:latin typeface="Arial" panose="020B0604020202020204" pitchFamily="34" charset="0"/>
                <a:ea typeface="宋体" panose="02010600030101010101" pitchFamily="2" charset="-122"/>
              </a:defRPr>
            </a:lvl4pPr>
            <a:lvl5pPr marL="2057400" indent="-228600" defTabSz="1217613" eaLnBrk="0" hangingPunct="0">
              <a:defRPr>
                <a:solidFill>
                  <a:schemeClr val="tx1"/>
                </a:solidFill>
                <a:latin typeface="Arial" panose="020B0604020202020204" pitchFamily="34" charset="0"/>
                <a:ea typeface="宋体" panose="02010600030101010101" pitchFamily="2" charset="-122"/>
              </a:defRPr>
            </a:lvl5pPr>
            <a:lvl6pPr marL="25146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defTabSz="1217613"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1217613" rtl="0" eaLnBrk="1" fontAlgn="base" latinLnBrk="0" hangingPunct="1">
              <a:lnSpc>
                <a:spcPct val="100000"/>
              </a:lnSpc>
              <a:spcBef>
                <a:spcPct val="0"/>
              </a:spcBef>
              <a:spcAft>
                <a:spcPct val="0"/>
              </a:spcAft>
              <a:buClrTx/>
              <a:buSzTx/>
              <a:buFontTx/>
              <a:buNone/>
              <a:tabLst/>
              <a:defRPr/>
            </a:pPr>
            <a:r>
              <a:rPr kumimoji="0" lang="zh-CN" altLang="en-US"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实际出席委员：</a:t>
            </a:r>
            <a:r>
              <a:rPr kumimoji="0" lang="en-US" altLang="zh-CN"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2149</a:t>
            </a:r>
            <a:r>
              <a:rPr kumimoji="0" lang="zh-CN" altLang="en-US" sz="18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人</a:t>
            </a:r>
          </a:p>
        </p:txBody>
      </p:sp>
      <p:sp>
        <p:nvSpPr>
          <p:cNvPr id="43" name="TextBox 9">
            <a:extLst>
              <a:ext uri="{FF2B5EF4-FFF2-40B4-BE49-F238E27FC236}">
                <a16:creationId xmlns="" xmlns:a16="http://schemas.microsoft.com/office/drawing/2014/main" id="{DFCDA2B2-B488-4E64-B918-6C2F1003F3C7}"/>
              </a:ext>
            </a:extLst>
          </p:cNvPr>
          <p:cNvSpPr txBox="1"/>
          <p:nvPr/>
        </p:nvSpPr>
        <p:spPr>
          <a:xfrm>
            <a:off x="7046428" y="3582188"/>
            <a:ext cx="2381587" cy="738664"/>
          </a:xfrm>
          <a:prstGeom prst="rect">
            <a:avLst/>
          </a:prstGeom>
          <a:noFill/>
        </p:spPr>
        <p:txBody>
          <a:bodyPr wrap="square" lIns="91440" tIns="45720" rIns="91440" bIns="45720" rtlCol="0">
            <a:spAutoFit/>
          </a:bodyPr>
          <a:lstStyle/>
          <a:p>
            <a:pPr marL="0" marR="0" lvl="0" indent="0" algn="ctr" defTabSz="914377" rtl="0" eaLnBrk="0" fontAlgn="auto" latinLnBrk="0" hangingPunct="0">
              <a:lnSpc>
                <a:spcPct val="150000"/>
              </a:lnSpc>
              <a:spcBef>
                <a:spcPts val="0"/>
              </a:spcBef>
              <a:spcAft>
                <a:spcPts val="0"/>
              </a:spcAft>
              <a:buClrTx/>
              <a:buSzTx/>
              <a:buFontTx/>
              <a:buNone/>
              <a:tabLst/>
              <a:defRPr/>
            </a:pPr>
            <a:r>
              <a:rPr kumimoji="0" lang="zh-CN" altLang="en-US" sz="2800"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sym typeface="微软雅黑" pitchFamily="34" charset="-122"/>
              </a:rPr>
              <a:t>符合规定人数</a:t>
            </a:r>
          </a:p>
        </p:txBody>
      </p:sp>
      <p:sp>
        <p:nvSpPr>
          <p:cNvPr id="44" name="右中括号 43">
            <a:extLst>
              <a:ext uri="{FF2B5EF4-FFF2-40B4-BE49-F238E27FC236}">
                <a16:creationId xmlns="" xmlns:a16="http://schemas.microsoft.com/office/drawing/2014/main" id="{EF0B9E17-AD08-45F3-8CD7-1578D7A3B7E4}"/>
              </a:ext>
            </a:extLst>
          </p:cNvPr>
          <p:cNvSpPr/>
          <p:nvPr/>
        </p:nvSpPr>
        <p:spPr>
          <a:xfrm>
            <a:off x="6609133" y="3441032"/>
            <a:ext cx="278735" cy="1081875"/>
          </a:xfrm>
          <a:prstGeom prst="rightBracket">
            <a:avLst/>
          </a:prstGeom>
          <a:ln w="50800">
            <a:solidFill>
              <a:srgbClr val="C7000B"/>
            </a:solidFill>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微软雅黑"/>
              <a:ea typeface="微软雅黑"/>
              <a:cs typeface="+mn-cs"/>
            </a:endParaRPr>
          </a:p>
        </p:txBody>
      </p:sp>
      <p:pic>
        <p:nvPicPr>
          <p:cNvPr id="4" name="图片 3">
            <a:extLst>
              <a:ext uri="{FF2B5EF4-FFF2-40B4-BE49-F238E27FC236}">
                <a16:creationId xmlns="" xmlns:a16="http://schemas.microsoft.com/office/drawing/2014/main" id="{ECD8F638-F15E-4288-809C-1ECE767BBEC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9428015" y="1375574"/>
            <a:ext cx="940220" cy="940220"/>
          </a:xfrm>
          <a:prstGeom prst="rect">
            <a:avLst/>
          </a:prstGeom>
        </p:spPr>
      </p:pic>
      <p:pic>
        <p:nvPicPr>
          <p:cNvPr id="39" name="图片 38">
            <a:extLst>
              <a:ext uri="{FF2B5EF4-FFF2-40B4-BE49-F238E27FC236}">
                <a16:creationId xmlns="" xmlns:a16="http://schemas.microsoft.com/office/drawing/2014/main" id="{C92D1EDE-C2F4-44E4-8186-699C7ECC6253}"/>
              </a:ext>
            </a:extLst>
          </p:cNvPr>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806402" y="1357128"/>
            <a:ext cx="940220" cy="940220"/>
          </a:xfrm>
          <a:prstGeom prst="rect">
            <a:avLst/>
          </a:prstGeom>
        </p:spPr>
      </p:pic>
    </p:spTree>
    <p:extLst>
      <p:ext uri="{BB962C8B-B14F-4D97-AF65-F5344CB8AC3E}">
        <p14:creationId xmlns:p14="http://schemas.microsoft.com/office/powerpoint/2010/main" val="324627235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par>
                                <p:cTn id="10" presetID="42" presetClass="entr" presetSubtype="0" fill="hold" nodeType="with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fade">
                                      <p:cBhvr>
                                        <p:cTn id="12" dur="750"/>
                                        <p:tgtEl>
                                          <p:spTgt spid="29"/>
                                        </p:tgtEl>
                                      </p:cBhvr>
                                    </p:animEffect>
                                    <p:anim calcmode="lin" valueType="num">
                                      <p:cBhvr>
                                        <p:cTn id="13" dur="750" fill="hold"/>
                                        <p:tgtEl>
                                          <p:spTgt spid="29"/>
                                        </p:tgtEl>
                                        <p:attrNameLst>
                                          <p:attrName>ppt_x</p:attrName>
                                        </p:attrNameLst>
                                      </p:cBhvr>
                                      <p:tavLst>
                                        <p:tav tm="0">
                                          <p:val>
                                            <p:strVal val="#ppt_x"/>
                                          </p:val>
                                        </p:tav>
                                        <p:tav tm="100000">
                                          <p:val>
                                            <p:strVal val="#ppt_x"/>
                                          </p:val>
                                        </p:tav>
                                      </p:tavLst>
                                    </p:anim>
                                    <p:anim calcmode="lin" valueType="num">
                                      <p:cBhvr>
                                        <p:cTn id="14" dur="750" fill="hold"/>
                                        <p:tgtEl>
                                          <p:spTgt spid="2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14" presetClass="entr" presetSubtype="10" fill="hold" grpId="0" nodeType="afterEffect">
                                  <p:stCondLst>
                                    <p:cond delay="0"/>
                                  </p:stCondLst>
                                  <p:childTnLst>
                                    <p:set>
                                      <p:cBhvr>
                                        <p:cTn id="17" dur="1" fill="hold">
                                          <p:stCondLst>
                                            <p:cond delay="0"/>
                                          </p:stCondLst>
                                        </p:cTn>
                                        <p:tgtEl>
                                          <p:spTgt spid="12"/>
                                        </p:tgtEl>
                                        <p:attrNameLst>
                                          <p:attrName>style.visibility</p:attrName>
                                        </p:attrNameLst>
                                      </p:cBhvr>
                                      <p:to>
                                        <p:strVal val="visible"/>
                                      </p:to>
                                    </p:set>
                                    <p:animEffect transition="in" filter="randombar(horizontal)">
                                      <p:cBhvr>
                                        <p:cTn id="18" dur="900"/>
                                        <p:tgtEl>
                                          <p:spTgt spid="12"/>
                                        </p:tgtEl>
                                      </p:cBhvr>
                                    </p:animEffect>
                                  </p:childTnLst>
                                </p:cTn>
                              </p:par>
                            </p:childTnLst>
                          </p:cTn>
                        </p:par>
                        <p:par>
                          <p:cTn id="19" fill="hold">
                            <p:stCondLst>
                              <p:cond delay="1900"/>
                            </p:stCondLst>
                            <p:childTnLst>
                              <p:par>
                                <p:cTn id="20" presetID="42" presetClass="entr" presetSubtype="0" fill="hold" nodeType="afterEffect">
                                  <p:stCondLst>
                                    <p:cond delay="0"/>
                                  </p:stCondLst>
                                  <p:childTnLst>
                                    <p:set>
                                      <p:cBhvr>
                                        <p:cTn id="21" dur="1" fill="hold">
                                          <p:stCondLst>
                                            <p:cond delay="0"/>
                                          </p:stCondLst>
                                        </p:cTn>
                                        <p:tgtEl>
                                          <p:spTgt spid="32"/>
                                        </p:tgtEl>
                                        <p:attrNameLst>
                                          <p:attrName>style.visibility</p:attrName>
                                        </p:attrNameLst>
                                      </p:cBhvr>
                                      <p:to>
                                        <p:strVal val="visible"/>
                                      </p:to>
                                    </p:set>
                                    <p:animEffect transition="in" filter="fade">
                                      <p:cBhvr>
                                        <p:cTn id="22" dur="750"/>
                                        <p:tgtEl>
                                          <p:spTgt spid="32"/>
                                        </p:tgtEl>
                                      </p:cBhvr>
                                    </p:animEffect>
                                    <p:anim calcmode="lin" valueType="num">
                                      <p:cBhvr>
                                        <p:cTn id="23" dur="750" fill="hold"/>
                                        <p:tgtEl>
                                          <p:spTgt spid="32"/>
                                        </p:tgtEl>
                                        <p:attrNameLst>
                                          <p:attrName>ppt_x</p:attrName>
                                        </p:attrNameLst>
                                      </p:cBhvr>
                                      <p:tavLst>
                                        <p:tav tm="0">
                                          <p:val>
                                            <p:strVal val="#ppt_x"/>
                                          </p:val>
                                        </p:tav>
                                        <p:tav tm="100000">
                                          <p:val>
                                            <p:strVal val="#ppt_x"/>
                                          </p:val>
                                        </p:tav>
                                      </p:tavLst>
                                    </p:anim>
                                    <p:anim calcmode="lin" valueType="num">
                                      <p:cBhvr>
                                        <p:cTn id="24" dur="750" fill="hold"/>
                                        <p:tgtEl>
                                          <p:spTgt spid="32"/>
                                        </p:tgtEl>
                                        <p:attrNameLst>
                                          <p:attrName>ppt_y</p:attrName>
                                        </p:attrNameLst>
                                      </p:cBhvr>
                                      <p:tavLst>
                                        <p:tav tm="0">
                                          <p:val>
                                            <p:strVal val="#ppt_y+.1"/>
                                          </p:val>
                                        </p:tav>
                                        <p:tav tm="100000">
                                          <p:val>
                                            <p:strVal val="#ppt_y"/>
                                          </p:val>
                                        </p:tav>
                                      </p:tavLst>
                                    </p:anim>
                                  </p:childTnLst>
                                </p:cTn>
                              </p:par>
                            </p:childTnLst>
                          </p:cTn>
                        </p:par>
                        <p:par>
                          <p:cTn id="25" fill="hold">
                            <p:stCondLst>
                              <p:cond delay="2650"/>
                            </p:stCondLst>
                            <p:childTnLst>
                              <p:par>
                                <p:cTn id="26" presetID="14" presetClass="entr" presetSubtype="1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Effect transition="in" filter="randombar(horizontal)">
                                      <p:cBhvr>
                                        <p:cTn id="28" dur="900"/>
                                        <p:tgtEl>
                                          <p:spTgt spid="33"/>
                                        </p:tgtEl>
                                      </p:cBhvr>
                                    </p:animEffect>
                                  </p:childTnLst>
                                </p:cTn>
                              </p:par>
                            </p:childTnLst>
                          </p:cTn>
                        </p:par>
                        <p:par>
                          <p:cTn id="29" fill="hold">
                            <p:stCondLst>
                              <p:cond delay="3550"/>
                            </p:stCondLst>
                            <p:childTnLst>
                              <p:par>
                                <p:cTn id="30" presetID="52" presetClass="entr" presetSubtype="0" fill="hold" nodeType="afterEffect">
                                  <p:stCondLst>
                                    <p:cond delay="0"/>
                                  </p:stCondLst>
                                  <p:childTnLst>
                                    <p:set>
                                      <p:cBhvr>
                                        <p:cTn id="31" dur="1" fill="hold">
                                          <p:stCondLst>
                                            <p:cond delay="0"/>
                                          </p:stCondLst>
                                        </p:cTn>
                                        <p:tgtEl>
                                          <p:spTgt spid="34"/>
                                        </p:tgtEl>
                                        <p:attrNameLst>
                                          <p:attrName>style.visibility</p:attrName>
                                        </p:attrNameLst>
                                      </p:cBhvr>
                                      <p:to>
                                        <p:strVal val="visible"/>
                                      </p:to>
                                    </p:set>
                                    <p:animScale>
                                      <p:cBhvr>
                                        <p:cTn id="32"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34"/>
                                        </p:tgtEl>
                                        <p:attrNameLst>
                                          <p:attrName>ppt_x</p:attrName>
                                          <p:attrName>ppt_y</p:attrName>
                                        </p:attrNameLst>
                                      </p:cBhvr>
                                    </p:animMotion>
                                    <p:animEffect transition="in" filter="fade">
                                      <p:cBhvr>
                                        <p:cTn id="34" dur="1000"/>
                                        <p:tgtEl>
                                          <p:spTgt spid="34"/>
                                        </p:tgtEl>
                                      </p:cBhvr>
                                    </p:animEffect>
                                  </p:childTnLst>
                                </p:cTn>
                              </p:par>
                            </p:childTnLst>
                          </p:cTn>
                        </p:par>
                        <p:par>
                          <p:cTn id="35" fill="hold">
                            <p:stCondLst>
                              <p:cond delay="4550"/>
                            </p:stCondLst>
                            <p:childTnLst>
                              <p:par>
                                <p:cTn id="36" presetID="53" presetClass="entr" presetSubtype="16"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 calcmode="lin" valueType="num">
                                      <p:cBhvr>
                                        <p:cTn id="38" dur="500" fill="hold"/>
                                        <p:tgtEl>
                                          <p:spTgt spid="35"/>
                                        </p:tgtEl>
                                        <p:attrNameLst>
                                          <p:attrName>ppt_w</p:attrName>
                                        </p:attrNameLst>
                                      </p:cBhvr>
                                      <p:tavLst>
                                        <p:tav tm="0">
                                          <p:val>
                                            <p:fltVal val="0"/>
                                          </p:val>
                                        </p:tav>
                                        <p:tav tm="100000">
                                          <p:val>
                                            <p:strVal val="#ppt_w"/>
                                          </p:val>
                                        </p:tav>
                                      </p:tavLst>
                                    </p:anim>
                                    <p:anim calcmode="lin" valueType="num">
                                      <p:cBhvr>
                                        <p:cTn id="39" dur="500" fill="hold"/>
                                        <p:tgtEl>
                                          <p:spTgt spid="35"/>
                                        </p:tgtEl>
                                        <p:attrNameLst>
                                          <p:attrName>ppt_h</p:attrName>
                                        </p:attrNameLst>
                                      </p:cBhvr>
                                      <p:tavLst>
                                        <p:tav tm="0">
                                          <p:val>
                                            <p:fltVal val="0"/>
                                          </p:val>
                                        </p:tav>
                                        <p:tav tm="100000">
                                          <p:val>
                                            <p:strVal val="#ppt_h"/>
                                          </p:val>
                                        </p:tav>
                                      </p:tavLst>
                                    </p:anim>
                                    <p:animEffect transition="in" filter="fade">
                                      <p:cBhvr>
                                        <p:cTn id="40" dur="500"/>
                                        <p:tgtEl>
                                          <p:spTgt spid="35"/>
                                        </p:tgtEl>
                                      </p:cBhvr>
                                    </p:animEffect>
                                  </p:childTnLst>
                                </p:cTn>
                              </p:par>
                            </p:childTnLst>
                          </p:cTn>
                        </p:par>
                        <p:par>
                          <p:cTn id="41" fill="hold">
                            <p:stCondLst>
                              <p:cond delay="5050"/>
                            </p:stCondLst>
                            <p:childTnLst>
                              <p:par>
                                <p:cTn id="42" presetID="22" presetClass="entr" presetSubtype="8" fill="hold" grpId="0" nodeType="afterEffect">
                                  <p:stCondLst>
                                    <p:cond delay="0"/>
                                  </p:stCondLst>
                                  <p:childTnLst>
                                    <p:set>
                                      <p:cBhvr>
                                        <p:cTn id="43" dur="1" fill="hold">
                                          <p:stCondLst>
                                            <p:cond delay="0"/>
                                          </p:stCondLst>
                                        </p:cTn>
                                        <p:tgtEl>
                                          <p:spTgt spid="37"/>
                                        </p:tgtEl>
                                        <p:attrNameLst>
                                          <p:attrName>style.visibility</p:attrName>
                                        </p:attrNameLst>
                                      </p:cBhvr>
                                      <p:to>
                                        <p:strVal val="visible"/>
                                      </p:to>
                                    </p:set>
                                    <p:animEffect transition="in" filter="wipe(left)">
                                      <p:cBhvr>
                                        <p:cTn id="44" dur="500"/>
                                        <p:tgtEl>
                                          <p:spTgt spid="37"/>
                                        </p:tgtEl>
                                      </p:cBhvr>
                                    </p:animEffect>
                                  </p:childTnLst>
                                </p:cTn>
                              </p:par>
                            </p:childTnLst>
                          </p:cTn>
                        </p:par>
                        <p:par>
                          <p:cTn id="45" fill="hold">
                            <p:stCondLst>
                              <p:cond delay="5550"/>
                            </p:stCondLst>
                            <p:childTnLst>
                              <p:par>
                                <p:cTn id="46" presetID="1" presetClass="entr" presetSubtype="0" fill="hold" grpId="0" nodeType="afterEffect">
                                  <p:stCondLst>
                                    <p:cond delay="0"/>
                                  </p:stCondLst>
                                  <p:iterate type="lt">
                                    <p:tmAbs val="75"/>
                                  </p:iterate>
                                  <p:childTnLst>
                                    <p:set>
                                      <p:cBhvr>
                                        <p:cTn id="47" dur="1" fill="hold">
                                          <p:stCondLst>
                                            <p:cond delay="74"/>
                                          </p:stCondLst>
                                        </p:cTn>
                                        <p:tgtEl>
                                          <p:spTgt spid="36"/>
                                        </p:tgtEl>
                                        <p:attrNameLst>
                                          <p:attrName>style.visibility</p:attrName>
                                        </p:attrNameLst>
                                      </p:cBhvr>
                                      <p:to>
                                        <p:strVal val="visible"/>
                                      </p:to>
                                    </p:set>
                                  </p:childTnLst>
                                </p:cTn>
                              </p:par>
                            </p:childTnLst>
                          </p:cTn>
                        </p:par>
                        <p:par>
                          <p:cTn id="48" fill="hold">
                            <p:stCondLst>
                              <p:cond delay="6375"/>
                            </p:stCondLst>
                            <p:childTnLst>
                              <p:par>
                                <p:cTn id="49" presetID="1" presetClass="entr" presetSubtype="0" fill="hold" grpId="0" nodeType="afterEffect">
                                  <p:stCondLst>
                                    <p:cond delay="0"/>
                                  </p:stCondLst>
                                  <p:iterate type="lt">
                                    <p:tmAbs val="75"/>
                                  </p:iterate>
                                  <p:childTnLst>
                                    <p:set>
                                      <p:cBhvr>
                                        <p:cTn id="50" dur="1" fill="hold">
                                          <p:stCondLst>
                                            <p:cond delay="74"/>
                                          </p:stCondLst>
                                        </p:cTn>
                                        <p:tgtEl>
                                          <p:spTgt spid="38"/>
                                        </p:tgtEl>
                                        <p:attrNameLst>
                                          <p:attrName>style.visibility</p:attrName>
                                        </p:attrNameLst>
                                      </p:cBhvr>
                                      <p:to>
                                        <p:strVal val="visible"/>
                                      </p:to>
                                    </p:set>
                                  </p:childTnLst>
                                </p:cTn>
                              </p:par>
                            </p:childTnLst>
                          </p:cTn>
                        </p:par>
                        <p:par>
                          <p:cTn id="51" fill="hold">
                            <p:stCondLst>
                              <p:cond delay="7275"/>
                            </p:stCondLst>
                            <p:childTnLst>
                              <p:par>
                                <p:cTn id="52" presetID="16" presetClass="entr" presetSubtype="26" fill="hold" grpId="0" nodeType="after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barn(inHorizontal)">
                                      <p:cBhvr>
                                        <p:cTn id="54" dur="500"/>
                                        <p:tgtEl>
                                          <p:spTgt spid="44"/>
                                        </p:tgtEl>
                                      </p:cBhvr>
                                    </p:animEffect>
                                  </p:childTnLst>
                                </p:cTn>
                              </p:par>
                            </p:childTnLst>
                          </p:cTn>
                        </p:par>
                        <p:par>
                          <p:cTn id="55" fill="hold">
                            <p:stCondLst>
                              <p:cond delay="7775"/>
                            </p:stCondLst>
                            <p:childTnLst>
                              <p:par>
                                <p:cTn id="56" presetID="22" presetClass="entr" presetSubtype="1" fill="hold" grpId="0" nodeType="afterEffect">
                                  <p:stCondLst>
                                    <p:cond delay="0"/>
                                  </p:stCondLst>
                                  <p:childTnLst>
                                    <p:set>
                                      <p:cBhvr>
                                        <p:cTn id="57" dur="1" fill="hold">
                                          <p:stCondLst>
                                            <p:cond delay="0"/>
                                          </p:stCondLst>
                                        </p:cTn>
                                        <p:tgtEl>
                                          <p:spTgt spid="43"/>
                                        </p:tgtEl>
                                        <p:attrNameLst>
                                          <p:attrName>style.visibility</p:attrName>
                                        </p:attrNameLst>
                                      </p:cBhvr>
                                      <p:to>
                                        <p:strVal val="visible"/>
                                      </p:to>
                                    </p:set>
                                    <p:animEffect transition="in" filter="wipe(up)">
                                      <p:cBhvr>
                                        <p:cTn id="58" dur="1200"/>
                                        <p:tgtEl>
                                          <p:spTgt spid="43"/>
                                        </p:tgtEl>
                                      </p:cBhvr>
                                    </p:animEffect>
                                  </p:childTnLst>
                                </p:cTn>
                              </p:par>
                            </p:childTnLst>
                          </p:cTn>
                        </p:par>
                        <p:par>
                          <p:cTn id="59" fill="hold">
                            <p:stCondLst>
                              <p:cond delay="8975"/>
                            </p:stCondLst>
                            <p:childTnLst>
                              <p:par>
                                <p:cTn id="60" presetID="22" presetClass="entr" presetSubtype="1" fill="hold" grpId="0" nodeType="afterEffect">
                                  <p:stCondLst>
                                    <p:cond delay="0"/>
                                  </p:stCondLst>
                                  <p:childTnLst>
                                    <p:set>
                                      <p:cBhvr>
                                        <p:cTn id="61" dur="1" fill="hold">
                                          <p:stCondLst>
                                            <p:cond delay="0"/>
                                          </p:stCondLst>
                                        </p:cTn>
                                        <p:tgtEl>
                                          <p:spTgt spid="11"/>
                                        </p:tgtEl>
                                        <p:attrNameLst>
                                          <p:attrName>style.visibility</p:attrName>
                                        </p:attrNameLst>
                                      </p:cBhvr>
                                      <p:to>
                                        <p:strVal val="visible"/>
                                      </p:to>
                                    </p:set>
                                    <p:animEffect transition="in" filter="wipe(up)">
                                      <p:cBhvr>
                                        <p:cTn id="62" dur="12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1" grpId="0"/>
      <p:bldP spid="12" grpId="0"/>
      <p:bldP spid="33" grpId="0"/>
      <p:bldP spid="35" grpId="0"/>
      <p:bldP spid="36" grpId="0" autoUpdateAnimBg="0"/>
      <p:bldP spid="37" grpId="0" animBg="1"/>
      <p:bldP spid="38" grpId="0" autoUpdateAnimBg="0"/>
      <p:bldP spid="43" grpId="0"/>
      <p:bldP spid="4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全国政协十三届一次会议简介</a:t>
            </a:r>
          </a:p>
        </p:txBody>
      </p:sp>
      <p:sp>
        <p:nvSpPr>
          <p:cNvPr id="10" name="文本框 9">
            <a:extLst>
              <a:ext uri="{FF2B5EF4-FFF2-40B4-BE49-F238E27FC236}">
                <a16:creationId xmlns="" xmlns:a16="http://schemas.microsoft.com/office/drawing/2014/main" id="{0650E000-E1C1-4591-ABF0-13943F3B456A}"/>
              </a:ext>
            </a:extLst>
          </p:cNvPr>
          <p:cNvSpPr txBox="1"/>
          <p:nvPr/>
        </p:nvSpPr>
        <p:spPr>
          <a:xfrm>
            <a:off x="-23093" y="1476459"/>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★全国政协会议议程★</a:t>
            </a:r>
          </a:p>
        </p:txBody>
      </p:sp>
      <p:cxnSp>
        <p:nvCxnSpPr>
          <p:cNvPr id="27" name="直接箭头连接符 26">
            <a:extLst>
              <a:ext uri="{FF2B5EF4-FFF2-40B4-BE49-F238E27FC236}">
                <a16:creationId xmlns="" xmlns:a16="http://schemas.microsoft.com/office/drawing/2014/main" id="{9CF5D3AE-492C-42EE-BDB8-2A5D9A7B808D}"/>
              </a:ext>
            </a:extLst>
          </p:cNvPr>
          <p:cNvCxnSpPr/>
          <p:nvPr/>
        </p:nvCxnSpPr>
        <p:spPr>
          <a:xfrm>
            <a:off x="643986" y="4027210"/>
            <a:ext cx="10946261" cy="0"/>
          </a:xfrm>
          <a:prstGeom prst="straightConnector1">
            <a:avLst/>
          </a:prstGeom>
          <a:ln>
            <a:solidFill>
              <a:srgbClr val="C7000B"/>
            </a:solidFill>
            <a:tailEnd type="triangle"/>
          </a:ln>
        </p:spPr>
        <p:style>
          <a:lnRef idx="1">
            <a:schemeClr val="accent1"/>
          </a:lnRef>
          <a:fillRef idx="0">
            <a:schemeClr val="accent1"/>
          </a:fillRef>
          <a:effectRef idx="0">
            <a:schemeClr val="accent1"/>
          </a:effectRef>
          <a:fontRef idx="minor">
            <a:schemeClr val="tx1"/>
          </a:fontRef>
        </p:style>
      </p:cxnSp>
      <p:sp>
        <p:nvSpPr>
          <p:cNvPr id="39" name="椭圆 38">
            <a:extLst>
              <a:ext uri="{FF2B5EF4-FFF2-40B4-BE49-F238E27FC236}">
                <a16:creationId xmlns="" xmlns:a16="http://schemas.microsoft.com/office/drawing/2014/main" id="{51FC8C41-D27A-4FB8-A005-FCC1F26C4B3E}"/>
              </a:ext>
            </a:extLst>
          </p:cNvPr>
          <p:cNvSpPr/>
          <p:nvPr/>
        </p:nvSpPr>
        <p:spPr>
          <a:xfrm>
            <a:off x="1115727" y="3815176"/>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1</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41" name="矩形 40">
            <a:extLst>
              <a:ext uri="{FF2B5EF4-FFF2-40B4-BE49-F238E27FC236}">
                <a16:creationId xmlns="" xmlns:a16="http://schemas.microsoft.com/office/drawing/2014/main" id="{379ACC73-5095-46E0-95C3-3A45C5CD66D1}"/>
              </a:ext>
            </a:extLst>
          </p:cNvPr>
          <p:cNvSpPr/>
          <p:nvPr/>
        </p:nvSpPr>
        <p:spPr>
          <a:xfrm>
            <a:off x="711572" y="2544374"/>
            <a:ext cx="1656447" cy="1015471"/>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听取和审议政协全国委员会常务委员会工作报告</a:t>
            </a:r>
          </a:p>
        </p:txBody>
      </p:sp>
      <p:sp>
        <p:nvSpPr>
          <p:cNvPr id="45" name="椭圆 44">
            <a:extLst>
              <a:ext uri="{FF2B5EF4-FFF2-40B4-BE49-F238E27FC236}">
                <a16:creationId xmlns="" xmlns:a16="http://schemas.microsoft.com/office/drawing/2014/main" id="{23D5ED06-A0F7-42A3-BE0F-FAA77367B481}"/>
              </a:ext>
            </a:extLst>
          </p:cNvPr>
          <p:cNvSpPr/>
          <p:nvPr/>
        </p:nvSpPr>
        <p:spPr>
          <a:xfrm>
            <a:off x="2508531"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2</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46" name="矩形 45">
            <a:extLst>
              <a:ext uri="{FF2B5EF4-FFF2-40B4-BE49-F238E27FC236}">
                <a16:creationId xmlns="" xmlns:a16="http://schemas.microsoft.com/office/drawing/2014/main" id="{CEE00DF5-90DE-4501-812A-E05F144035A8}"/>
              </a:ext>
            </a:extLst>
          </p:cNvPr>
          <p:cNvSpPr/>
          <p:nvPr/>
        </p:nvSpPr>
        <p:spPr>
          <a:xfrm>
            <a:off x="1727197" y="4380310"/>
            <a:ext cx="1986736" cy="1015471"/>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a:ln w="3175">
                  <a:noFill/>
                </a:ln>
                <a:solidFill>
                  <a:srgbClr val="C7000B"/>
                </a:solidFill>
                <a:effectLst/>
                <a:uLnTx/>
                <a:uFillTx/>
                <a:latin typeface="微软雅黑" panose="020B0503020204020204" pitchFamily="34" charset="-122"/>
                <a:ea typeface="微软雅黑" panose="020B0503020204020204" pitchFamily="34" charset="-122"/>
                <a:cs typeface="+mn-cs"/>
              </a:rPr>
              <a:t>听取和审议政协全国委员会常务委员会关于提案工作情况的报告</a:t>
            </a:r>
            <a:endPar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47" name="椭圆 46">
            <a:extLst>
              <a:ext uri="{FF2B5EF4-FFF2-40B4-BE49-F238E27FC236}">
                <a16:creationId xmlns="" xmlns:a16="http://schemas.microsoft.com/office/drawing/2014/main" id="{B43D38A7-75EF-4488-9A8A-0E33432F9CCE}"/>
              </a:ext>
            </a:extLst>
          </p:cNvPr>
          <p:cNvSpPr/>
          <p:nvPr/>
        </p:nvSpPr>
        <p:spPr>
          <a:xfrm>
            <a:off x="3992590" y="3794622"/>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3</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48" name="矩形 47">
            <a:extLst>
              <a:ext uri="{FF2B5EF4-FFF2-40B4-BE49-F238E27FC236}">
                <a16:creationId xmlns="" xmlns:a16="http://schemas.microsoft.com/office/drawing/2014/main" id="{80F954C1-7221-458A-BCB0-59CF017FEA58}"/>
              </a:ext>
            </a:extLst>
          </p:cNvPr>
          <p:cNvSpPr/>
          <p:nvPr/>
        </p:nvSpPr>
        <p:spPr>
          <a:xfrm>
            <a:off x="2816124" y="2471439"/>
            <a:ext cx="2911425" cy="1323183"/>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列席第十三届全国人民代表大会第一次会议，听取并讨论政府工作报告及其他有关报告，讨论宪法修正案草案和监察法草案等</a:t>
            </a:r>
          </a:p>
        </p:txBody>
      </p:sp>
      <p:sp>
        <p:nvSpPr>
          <p:cNvPr id="49" name="椭圆 48">
            <a:extLst>
              <a:ext uri="{FF2B5EF4-FFF2-40B4-BE49-F238E27FC236}">
                <a16:creationId xmlns="" xmlns:a16="http://schemas.microsoft.com/office/drawing/2014/main" id="{E0AD91C1-93BF-410B-83FA-57E609AFC374}"/>
              </a:ext>
            </a:extLst>
          </p:cNvPr>
          <p:cNvSpPr/>
          <p:nvPr/>
        </p:nvSpPr>
        <p:spPr>
          <a:xfrm>
            <a:off x="5372330"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4</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0" name="矩形 49">
            <a:extLst>
              <a:ext uri="{FF2B5EF4-FFF2-40B4-BE49-F238E27FC236}">
                <a16:creationId xmlns="" xmlns:a16="http://schemas.microsoft.com/office/drawing/2014/main" id="{3BE38FF2-AF70-4B75-A9C0-7AE88B103130}"/>
              </a:ext>
            </a:extLst>
          </p:cNvPr>
          <p:cNvSpPr/>
          <p:nvPr/>
        </p:nvSpPr>
        <p:spPr>
          <a:xfrm>
            <a:off x="4590996" y="4380310"/>
            <a:ext cx="1986736" cy="707758"/>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审议通过中国人民政治协商会议章程修正案</a:t>
            </a:r>
          </a:p>
        </p:txBody>
      </p:sp>
      <p:sp>
        <p:nvSpPr>
          <p:cNvPr id="51" name="椭圆 50">
            <a:extLst>
              <a:ext uri="{FF2B5EF4-FFF2-40B4-BE49-F238E27FC236}">
                <a16:creationId xmlns="" xmlns:a16="http://schemas.microsoft.com/office/drawing/2014/main" id="{B5A16E88-91A2-4847-8D0E-1BEA5FD41B3B}"/>
              </a:ext>
            </a:extLst>
          </p:cNvPr>
          <p:cNvSpPr/>
          <p:nvPr/>
        </p:nvSpPr>
        <p:spPr>
          <a:xfrm>
            <a:off x="6641330" y="3794953"/>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5</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2" name="矩形 51">
            <a:extLst>
              <a:ext uri="{FF2B5EF4-FFF2-40B4-BE49-F238E27FC236}">
                <a16:creationId xmlns="" xmlns:a16="http://schemas.microsoft.com/office/drawing/2014/main" id="{78F6FF15-5AD8-434D-A0FF-97CF057E0524}"/>
              </a:ext>
            </a:extLst>
          </p:cNvPr>
          <p:cNvSpPr/>
          <p:nvPr/>
        </p:nvSpPr>
        <p:spPr>
          <a:xfrm>
            <a:off x="5913946" y="2599937"/>
            <a:ext cx="2063261" cy="1015471"/>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选举政协第十三届全国委员会主席、副主席、秘书长、常务委员</a:t>
            </a:r>
          </a:p>
        </p:txBody>
      </p:sp>
      <p:sp>
        <p:nvSpPr>
          <p:cNvPr id="53" name="椭圆 52">
            <a:extLst>
              <a:ext uri="{FF2B5EF4-FFF2-40B4-BE49-F238E27FC236}">
                <a16:creationId xmlns="" xmlns:a16="http://schemas.microsoft.com/office/drawing/2014/main" id="{024C670B-AD16-45FE-8F82-1AE5E2B2EC8E}"/>
              </a:ext>
            </a:extLst>
          </p:cNvPr>
          <p:cNvSpPr/>
          <p:nvPr/>
        </p:nvSpPr>
        <p:spPr>
          <a:xfrm>
            <a:off x="7934668" y="3804574"/>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6</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4" name="矩形 53">
            <a:extLst>
              <a:ext uri="{FF2B5EF4-FFF2-40B4-BE49-F238E27FC236}">
                <a16:creationId xmlns="" xmlns:a16="http://schemas.microsoft.com/office/drawing/2014/main" id="{5C21B275-0DF3-48D5-88DB-6BF61FB78451}"/>
              </a:ext>
            </a:extLst>
          </p:cNvPr>
          <p:cNvSpPr/>
          <p:nvPr/>
        </p:nvSpPr>
        <p:spPr>
          <a:xfrm>
            <a:off x="7153335" y="4380310"/>
            <a:ext cx="1986736" cy="1015471"/>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审议通过政协第十三届全国委员会第一次会议政治决议</a:t>
            </a:r>
          </a:p>
        </p:txBody>
      </p:sp>
      <p:sp>
        <p:nvSpPr>
          <p:cNvPr id="55" name="椭圆 54">
            <a:extLst>
              <a:ext uri="{FF2B5EF4-FFF2-40B4-BE49-F238E27FC236}">
                <a16:creationId xmlns="" xmlns:a16="http://schemas.microsoft.com/office/drawing/2014/main" id="{05225088-88E6-4C78-8C5C-B0720E44CA1D}"/>
              </a:ext>
            </a:extLst>
          </p:cNvPr>
          <p:cNvSpPr/>
          <p:nvPr/>
        </p:nvSpPr>
        <p:spPr>
          <a:xfrm>
            <a:off x="9288484" y="3794953"/>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7</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6" name="矩形 55">
            <a:extLst>
              <a:ext uri="{FF2B5EF4-FFF2-40B4-BE49-F238E27FC236}">
                <a16:creationId xmlns="" xmlns:a16="http://schemas.microsoft.com/office/drawing/2014/main" id="{B90D7C3D-4D8A-4CDC-8DCA-7D393FB89696}"/>
              </a:ext>
            </a:extLst>
          </p:cNvPr>
          <p:cNvSpPr/>
          <p:nvPr/>
        </p:nvSpPr>
        <p:spPr>
          <a:xfrm>
            <a:off x="8570315" y="2491993"/>
            <a:ext cx="1860405" cy="1323183"/>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a:ln w="3175">
                  <a:noFill/>
                </a:ln>
                <a:solidFill>
                  <a:srgbClr val="C7000B"/>
                </a:solidFill>
                <a:effectLst/>
                <a:uLnTx/>
                <a:uFillTx/>
                <a:latin typeface="微软雅黑" panose="020B0503020204020204" pitchFamily="34" charset="-122"/>
                <a:ea typeface="微软雅黑" panose="020B0503020204020204" pitchFamily="34" charset="-122"/>
                <a:cs typeface="+mn-cs"/>
              </a:rPr>
              <a:t>审议通过政协第十三届全国委员会第一次会议关于常务委员会工作报告的决议</a:t>
            </a:r>
            <a:endPar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endParaRPr>
          </a:p>
        </p:txBody>
      </p:sp>
      <p:sp>
        <p:nvSpPr>
          <p:cNvPr id="57" name="椭圆 56">
            <a:extLst>
              <a:ext uri="{FF2B5EF4-FFF2-40B4-BE49-F238E27FC236}">
                <a16:creationId xmlns="" xmlns:a16="http://schemas.microsoft.com/office/drawing/2014/main" id="{9E5B4FEB-A56F-408A-94D9-91FA46EF22DF}"/>
              </a:ext>
            </a:extLst>
          </p:cNvPr>
          <p:cNvSpPr/>
          <p:nvPr/>
        </p:nvSpPr>
        <p:spPr>
          <a:xfrm>
            <a:off x="10611340" y="3794622"/>
            <a:ext cx="424069" cy="424069"/>
          </a:xfrm>
          <a:prstGeom prst="ellipse">
            <a:avLst/>
          </a:prstGeom>
          <a:solidFill>
            <a:srgbClr val="C7000B"/>
          </a:solidFill>
          <a:ln>
            <a:solidFill>
              <a:srgbClr val="C7000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377" rtl="0" eaLnBrk="1" fontAlgn="auto" latinLnBrk="0" hangingPunct="1">
              <a:lnSpc>
                <a:spcPct val="150000"/>
              </a:lnSpc>
              <a:spcBef>
                <a:spcPts val="0"/>
              </a:spcBef>
              <a:spcAft>
                <a:spcPts val="0"/>
              </a:spcAft>
              <a:buClrTx/>
              <a:buSzTx/>
              <a:buFontTx/>
              <a:buNone/>
              <a:tabLst/>
              <a:defRPr/>
            </a:pPr>
            <a:r>
              <a:rPr kumimoji="0" lang="en-US" altLang="zh-CN"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rPr>
              <a:t>8</a:t>
            </a:r>
            <a:endParaRPr kumimoji="0" lang="zh-CN" altLang="en-US" sz="1800" b="0" i="0" u="none" strike="noStrike" kern="1200" cap="none" spc="0" normalizeH="0" baseline="0" noProof="0" dirty="0">
              <a:ln>
                <a:noFill/>
              </a:ln>
              <a:solidFill>
                <a:prstClr val="white"/>
              </a:solidFill>
              <a:effectLst/>
              <a:uLnTx/>
              <a:uFillTx/>
              <a:latin typeface="Agency FB" panose="020B0503020202020204" pitchFamily="34" charset="0"/>
              <a:ea typeface="微软雅黑" panose="020B0503020204020204" pitchFamily="34" charset="-122"/>
              <a:cs typeface="+mn-cs"/>
            </a:endParaRPr>
          </a:p>
        </p:txBody>
      </p:sp>
      <p:sp>
        <p:nvSpPr>
          <p:cNvPr id="58" name="矩形 57">
            <a:extLst>
              <a:ext uri="{FF2B5EF4-FFF2-40B4-BE49-F238E27FC236}">
                <a16:creationId xmlns="" xmlns:a16="http://schemas.microsoft.com/office/drawing/2014/main" id="{69548CEE-92DF-4987-9F73-12591F06CF8D}"/>
              </a:ext>
            </a:extLst>
          </p:cNvPr>
          <p:cNvSpPr/>
          <p:nvPr/>
        </p:nvSpPr>
        <p:spPr>
          <a:xfrm>
            <a:off x="9610807" y="4282542"/>
            <a:ext cx="2425136" cy="1323183"/>
          </a:xfrm>
          <a:prstGeom prst="rect">
            <a:avLst/>
          </a:prstGeom>
        </p:spPr>
        <p:txBody>
          <a:bodyPr wrap="square">
            <a:spAutoFit/>
          </a:bodyPr>
          <a:lstStyle/>
          <a:p>
            <a:pPr marL="0" marR="0" lvl="0" indent="0" algn="ctr" defTabSz="1219170" rtl="0" eaLnBrk="1" fontAlgn="base" latinLnBrk="0" hangingPunct="1">
              <a:lnSpc>
                <a:spcPct val="150000"/>
              </a:lnSpc>
              <a:spcBef>
                <a:spcPct val="0"/>
              </a:spcBef>
              <a:spcAft>
                <a:spcPct val="0"/>
              </a:spcAft>
              <a:buClrTx/>
              <a:buSzTx/>
              <a:buFontTx/>
              <a:buNone/>
              <a:tabLst/>
              <a:defRPr/>
            </a:pPr>
            <a:r>
              <a:rPr kumimoji="0" lang="zh-CN" altLang="en-US" sz="1333" b="1" i="0" u="none" strike="noStrike" kern="0" cap="none" spc="0" normalizeH="0" baseline="0" noProof="0" dirty="0">
                <a:ln w="3175">
                  <a:noFill/>
                </a:ln>
                <a:solidFill>
                  <a:srgbClr val="C7000B"/>
                </a:solidFill>
                <a:effectLst/>
                <a:uLnTx/>
                <a:uFillTx/>
                <a:latin typeface="微软雅黑" panose="020B0503020204020204" pitchFamily="34" charset="-122"/>
                <a:ea typeface="微软雅黑" panose="020B0503020204020204" pitchFamily="34" charset="-122"/>
                <a:cs typeface="+mn-cs"/>
              </a:rPr>
              <a:t>审议通过政协第十三届全国委员会第一次会议提案审查委员会关于政协十三届一次会议提案审查情况的报告</a:t>
            </a:r>
          </a:p>
        </p:txBody>
      </p:sp>
    </p:spTree>
    <p:extLst>
      <p:ext uri="{BB962C8B-B14F-4D97-AF65-F5344CB8AC3E}">
        <p14:creationId xmlns:p14="http://schemas.microsoft.com/office/powerpoint/2010/main" val="943193763"/>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22" presetClass="entr" presetSubtype="8"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wipe(left)">
                                      <p:cBhvr>
                                        <p:cTn id="13" dur="500"/>
                                        <p:tgtEl>
                                          <p:spTgt spid="27"/>
                                        </p:tgtEl>
                                      </p:cBhvr>
                                    </p:animEffect>
                                  </p:childTnLst>
                                </p:cTn>
                              </p:par>
                            </p:childTnLst>
                          </p:cTn>
                        </p:par>
                        <p:par>
                          <p:cTn id="14" fill="hold">
                            <p:stCondLst>
                              <p:cond delay="1500"/>
                            </p:stCondLst>
                            <p:childTnLst>
                              <p:par>
                                <p:cTn id="15" presetID="49" presetClass="entr" presetSubtype="0" decel="100000" fill="hold" grpId="0" nodeType="afterEffect">
                                  <p:stCondLst>
                                    <p:cond delay="0"/>
                                  </p:stCondLst>
                                  <p:childTnLst>
                                    <p:set>
                                      <p:cBhvr>
                                        <p:cTn id="16" dur="1" fill="hold">
                                          <p:stCondLst>
                                            <p:cond delay="0"/>
                                          </p:stCondLst>
                                        </p:cTn>
                                        <p:tgtEl>
                                          <p:spTgt spid="39"/>
                                        </p:tgtEl>
                                        <p:attrNameLst>
                                          <p:attrName>style.visibility</p:attrName>
                                        </p:attrNameLst>
                                      </p:cBhvr>
                                      <p:to>
                                        <p:strVal val="visible"/>
                                      </p:to>
                                    </p:set>
                                    <p:anim calcmode="lin" valueType="num">
                                      <p:cBhvr>
                                        <p:cTn id="17" dur="500" fill="hold"/>
                                        <p:tgtEl>
                                          <p:spTgt spid="39"/>
                                        </p:tgtEl>
                                        <p:attrNameLst>
                                          <p:attrName>ppt_w</p:attrName>
                                        </p:attrNameLst>
                                      </p:cBhvr>
                                      <p:tavLst>
                                        <p:tav tm="0">
                                          <p:val>
                                            <p:fltVal val="0"/>
                                          </p:val>
                                        </p:tav>
                                        <p:tav tm="100000">
                                          <p:val>
                                            <p:strVal val="#ppt_w"/>
                                          </p:val>
                                        </p:tav>
                                      </p:tavLst>
                                    </p:anim>
                                    <p:anim calcmode="lin" valueType="num">
                                      <p:cBhvr>
                                        <p:cTn id="18" dur="500" fill="hold"/>
                                        <p:tgtEl>
                                          <p:spTgt spid="39"/>
                                        </p:tgtEl>
                                        <p:attrNameLst>
                                          <p:attrName>ppt_h</p:attrName>
                                        </p:attrNameLst>
                                      </p:cBhvr>
                                      <p:tavLst>
                                        <p:tav tm="0">
                                          <p:val>
                                            <p:fltVal val="0"/>
                                          </p:val>
                                        </p:tav>
                                        <p:tav tm="100000">
                                          <p:val>
                                            <p:strVal val="#ppt_h"/>
                                          </p:val>
                                        </p:tav>
                                      </p:tavLst>
                                    </p:anim>
                                    <p:anim calcmode="lin" valueType="num">
                                      <p:cBhvr>
                                        <p:cTn id="19" dur="500" fill="hold"/>
                                        <p:tgtEl>
                                          <p:spTgt spid="39"/>
                                        </p:tgtEl>
                                        <p:attrNameLst>
                                          <p:attrName>style.rotation</p:attrName>
                                        </p:attrNameLst>
                                      </p:cBhvr>
                                      <p:tavLst>
                                        <p:tav tm="0">
                                          <p:val>
                                            <p:fltVal val="360"/>
                                          </p:val>
                                        </p:tav>
                                        <p:tav tm="100000">
                                          <p:val>
                                            <p:fltVal val="0"/>
                                          </p:val>
                                        </p:tav>
                                      </p:tavLst>
                                    </p:anim>
                                    <p:animEffect transition="in" filter="fade">
                                      <p:cBhvr>
                                        <p:cTn id="20" dur="500"/>
                                        <p:tgtEl>
                                          <p:spTgt spid="39"/>
                                        </p:tgtEl>
                                      </p:cBhvr>
                                    </p:animEffect>
                                  </p:childTnLst>
                                </p:cTn>
                              </p:par>
                            </p:childTnLst>
                          </p:cTn>
                        </p:par>
                        <p:par>
                          <p:cTn id="21" fill="hold">
                            <p:stCondLst>
                              <p:cond delay="2000"/>
                            </p:stCondLst>
                            <p:childTnLst>
                              <p:par>
                                <p:cTn id="22" presetID="47" presetClass="entr" presetSubtype="0" fill="hold" grpId="0" nodeType="afterEffect">
                                  <p:stCondLst>
                                    <p:cond delay="0"/>
                                  </p:stCondLst>
                                  <p:childTnLst>
                                    <p:set>
                                      <p:cBhvr>
                                        <p:cTn id="23" dur="1" fill="hold">
                                          <p:stCondLst>
                                            <p:cond delay="0"/>
                                          </p:stCondLst>
                                        </p:cTn>
                                        <p:tgtEl>
                                          <p:spTgt spid="41"/>
                                        </p:tgtEl>
                                        <p:attrNameLst>
                                          <p:attrName>style.visibility</p:attrName>
                                        </p:attrNameLst>
                                      </p:cBhvr>
                                      <p:to>
                                        <p:strVal val="visible"/>
                                      </p:to>
                                    </p:set>
                                    <p:animEffect transition="in" filter="fade">
                                      <p:cBhvr>
                                        <p:cTn id="24" dur="1000"/>
                                        <p:tgtEl>
                                          <p:spTgt spid="41"/>
                                        </p:tgtEl>
                                      </p:cBhvr>
                                    </p:animEffect>
                                    <p:anim calcmode="lin" valueType="num">
                                      <p:cBhvr>
                                        <p:cTn id="25" dur="1000" fill="hold"/>
                                        <p:tgtEl>
                                          <p:spTgt spid="41"/>
                                        </p:tgtEl>
                                        <p:attrNameLst>
                                          <p:attrName>ppt_x</p:attrName>
                                        </p:attrNameLst>
                                      </p:cBhvr>
                                      <p:tavLst>
                                        <p:tav tm="0">
                                          <p:val>
                                            <p:strVal val="#ppt_x"/>
                                          </p:val>
                                        </p:tav>
                                        <p:tav tm="100000">
                                          <p:val>
                                            <p:strVal val="#ppt_x"/>
                                          </p:val>
                                        </p:tav>
                                      </p:tavLst>
                                    </p:anim>
                                    <p:anim calcmode="lin" valueType="num">
                                      <p:cBhvr>
                                        <p:cTn id="26" dur="1000" fill="hold"/>
                                        <p:tgtEl>
                                          <p:spTgt spid="41"/>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49" presetClass="entr" presetSubtype="0" decel="100000" fill="hold" grpId="0" nodeType="afterEffect">
                                  <p:stCondLst>
                                    <p:cond delay="0"/>
                                  </p:stCondLst>
                                  <p:childTnLst>
                                    <p:set>
                                      <p:cBhvr>
                                        <p:cTn id="29" dur="1" fill="hold">
                                          <p:stCondLst>
                                            <p:cond delay="0"/>
                                          </p:stCondLst>
                                        </p:cTn>
                                        <p:tgtEl>
                                          <p:spTgt spid="45"/>
                                        </p:tgtEl>
                                        <p:attrNameLst>
                                          <p:attrName>style.visibility</p:attrName>
                                        </p:attrNameLst>
                                      </p:cBhvr>
                                      <p:to>
                                        <p:strVal val="visible"/>
                                      </p:to>
                                    </p:set>
                                    <p:anim calcmode="lin" valueType="num">
                                      <p:cBhvr>
                                        <p:cTn id="30" dur="500" fill="hold"/>
                                        <p:tgtEl>
                                          <p:spTgt spid="45"/>
                                        </p:tgtEl>
                                        <p:attrNameLst>
                                          <p:attrName>ppt_w</p:attrName>
                                        </p:attrNameLst>
                                      </p:cBhvr>
                                      <p:tavLst>
                                        <p:tav tm="0">
                                          <p:val>
                                            <p:fltVal val="0"/>
                                          </p:val>
                                        </p:tav>
                                        <p:tav tm="100000">
                                          <p:val>
                                            <p:strVal val="#ppt_w"/>
                                          </p:val>
                                        </p:tav>
                                      </p:tavLst>
                                    </p:anim>
                                    <p:anim calcmode="lin" valueType="num">
                                      <p:cBhvr>
                                        <p:cTn id="31" dur="500" fill="hold"/>
                                        <p:tgtEl>
                                          <p:spTgt spid="45"/>
                                        </p:tgtEl>
                                        <p:attrNameLst>
                                          <p:attrName>ppt_h</p:attrName>
                                        </p:attrNameLst>
                                      </p:cBhvr>
                                      <p:tavLst>
                                        <p:tav tm="0">
                                          <p:val>
                                            <p:fltVal val="0"/>
                                          </p:val>
                                        </p:tav>
                                        <p:tav tm="100000">
                                          <p:val>
                                            <p:strVal val="#ppt_h"/>
                                          </p:val>
                                        </p:tav>
                                      </p:tavLst>
                                    </p:anim>
                                    <p:anim calcmode="lin" valueType="num">
                                      <p:cBhvr>
                                        <p:cTn id="32" dur="500" fill="hold"/>
                                        <p:tgtEl>
                                          <p:spTgt spid="45"/>
                                        </p:tgtEl>
                                        <p:attrNameLst>
                                          <p:attrName>style.rotation</p:attrName>
                                        </p:attrNameLst>
                                      </p:cBhvr>
                                      <p:tavLst>
                                        <p:tav tm="0">
                                          <p:val>
                                            <p:fltVal val="360"/>
                                          </p:val>
                                        </p:tav>
                                        <p:tav tm="100000">
                                          <p:val>
                                            <p:fltVal val="0"/>
                                          </p:val>
                                        </p:tav>
                                      </p:tavLst>
                                    </p:anim>
                                    <p:animEffect transition="in" filter="fade">
                                      <p:cBhvr>
                                        <p:cTn id="33" dur="500"/>
                                        <p:tgtEl>
                                          <p:spTgt spid="45"/>
                                        </p:tgtEl>
                                      </p:cBhvr>
                                    </p:animEffect>
                                  </p:childTnLst>
                                </p:cTn>
                              </p:par>
                            </p:childTnLst>
                          </p:cTn>
                        </p:par>
                        <p:par>
                          <p:cTn id="34" fill="hold">
                            <p:stCondLst>
                              <p:cond delay="3500"/>
                            </p:stCondLst>
                            <p:childTnLst>
                              <p:par>
                                <p:cTn id="35" presetID="42" presetClass="entr" presetSubtype="0" fill="hold" grpId="0" nodeType="afterEffect">
                                  <p:stCondLst>
                                    <p:cond delay="0"/>
                                  </p:stCondLst>
                                  <p:childTnLst>
                                    <p:set>
                                      <p:cBhvr>
                                        <p:cTn id="36" dur="1" fill="hold">
                                          <p:stCondLst>
                                            <p:cond delay="0"/>
                                          </p:stCondLst>
                                        </p:cTn>
                                        <p:tgtEl>
                                          <p:spTgt spid="46"/>
                                        </p:tgtEl>
                                        <p:attrNameLst>
                                          <p:attrName>style.visibility</p:attrName>
                                        </p:attrNameLst>
                                      </p:cBhvr>
                                      <p:to>
                                        <p:strVal val="visible"/>
                                      </p:to>
                                    </p:set>
                                    <p:animEffect transition="in" filter="fade">
                                      <p:cBhvr>
                                        <p:cTn id="37" dur="1000"/>
                                        <p:tgtEl>
                                          <p:spTgt spid="46"/>
                                        </p:tgtEl>
                                      </p:cBhvr>
                                    </p:animEffect>
                                    <p:anim calcmode="lin" valueType="num">
                                      <p:cBhvr>
                                        <p:cTn id="38" dur="1000" fill="hold"/>
                                        <p:tgtEl>
                                          <p:spTgt spid="46"/>
                                        </p:tgtEl>
                                        <p:attrNameLst>
                                          <p:attrName>ppt_x</p:attrName>
                                        </p:attrNameLst>
                                      </p:cBhvr>
                                      <p:tavLst>
                                        <p:tav tm="0">
                                          <p:val>
                                            <p:strVal val="#ppt_x"/>
                                          </p:val>
                                        </p:tav>
                                        <p:tav tm="100000">
                                          <p:val>
                                            <p:strVal val="#ppt_x"/>
                                          </p:val>
                                        </p:tav>
                                      </p:tavLst>
                                    </p:anim>
                                    <p:anim calcmode="lin" valueType="num">
                                      <p:cBhvr>
                                        <p:cTn id="39" dur="1000" fill="hold"/>
                                        <p:tgtEl>
                                          <p:spTgt spid="46"/>
                                        </p:tgtEl>
                                        <p:attrNameLst>
                                          <p:attrName>ppt_y</p:attrName>
                                        </p:attrNameLst>
                                      </p:cBhvr>
                                      <p:tavLst>
                                        <p:tav tm="0">
                                          <p:val>
                                            <p:strVal val="#ppt_y+.1"/>
                                          </p:val>
                                        </p:tav>
                                        <p:tav tm="100000">
                                          <p:val>
                                            <p:strVal val="#ppt_y"/>
                                          </p:val>
                                        </p:tav>
                                      </p:tavLst>
                                    </p:anim>
                                  </p:childTnLst>
                                </p:cTn>
                              </p:par>
                            </p:childTnLst>
                          </p:cTn>
                        </p:par>
                        <p:par>
                          <p:cTn id="40" fill="hold">
                            <p:stCondLst>
                              <p:cond delay="4500"/>
                            </p:stCondLst>
                            <p:childTnLst>
                              <p:par>
                                <p:cTn id="41" presetID="49" presetClass="entr" presetSubtype="0" decel="100000"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p:cTn id="43" dur="500" fill="hold"/>
                                        <p:tgtEl>
                                          <p:spTgt spid="47"/>
                                        </p:tgtEl>
                                        <p:attrNameLst>
                                          <p:attrName>ppt_w</p:attrName>
                                        </p:attrNameLst>
                                      </p:cBhvr>
                                      <p:tavLst>
                                        <p:tav tm="0">
                                          <p:val>
                                            <p:fltVal val="0"/>
                                          </p:val>
                                        </p:tav>
                                        <p:tav tm="100000">
                                          <p:val>
                                            <p:strVal val="#ppt_w"/>
                                          </p:val>
                                        </p:tav>
                                      </p:tavLst>
                                    </p:anim>
                                    <p:anim calcmode="lin" valueType="num">
                                      <p:cBhvr>
                                        <p:cTn id="44" dur="500" fill="hold"/>
                                        <p:tgtEl>
                                          <p:spTgt spid="47"/>
                                        </p:tgtEl>
                                        <p:attrNameLst>
                                          <p:attrName>ppt_h</p:attrName>
                                        </p:attrNameLst>
                                      </p:cBhvr>
                                      <p:tavLst>
                                        <p:tav tm="0">
                                          <p:val>
                                            <p:fltVal val="0"/>
                                          </p:val>
                                        </p:tav>
                                        <p:tav tm="100000">
                                          <p:val>
                                            <p:strVal val="#ppt_h"/>
                                          </p:val>
                                        </p:tav>
                                      </p:tavLst>
                                    </p:anim>
                                    <p:anim calcmode="lin" valueType="num">
                                      <p:cBhvr>
                                        <p:cTn id="45" dur="500" fill="hold"/>
                                        <p:tgtEl>
                                          <p:spTgt spid="47"/>
                                        </p:tgtEl>
                                        <p:attrNameLst>
                                          <p:attrName>style.rotation</p:attrName>
                                        </p:attrNameLst>
                                      </p:cBhvr>
                                      <p:tavLst>
                                        <p:tav tm="0">
                                          <p:val>
                                            <p:fltVal val="360"/>
                                          </p:val>
                                        </p:tav>
                                        <p:tav tm="100000">
                                          <p:val>
                                            <p:fltVal val="0"/>
                                          </p:val>
                                        </p:tav>
                                      </p:tavLst>
                                    </p:anim>
                                    <p:animEffect transition="in" filter="fade">
                                      <p:cBhvr>
                                        <p:cTn id="46" dur="500"/>
                                        <p:tgtEl>
                                          <p:spTgt spid="47"/>
                                        </p:tgtEl>
                                      </p:cBhvr>
                                    </p:animEffect>
                                  </p:childTnLst>
                                </p:cTn>
                              </p:par>
                            </p:childTnLst>
                          </p:cTn>
                        </p:par>
                        <p:par>
                          <p:cTn id="47" fill="hold">
                            <p:stCondLst>
                              <p:cond delay="5000"/>
                            </p:stCondLst>
                            <p:childTnLst>
                              <p:par>
                                <p:cTn id="48" presetID="47" presetClass="entr" presetSubtype="0" fill="hold" grpId="0" nodeType="afterEffect">
                                  <p:stCondLst>
                                    <p:cond delay="0"/>
                                  </p:stCondLst>
                                  <p:childTnLst>
                                    <p:set>
                                      <p:cBhvr>
                                        <p:cTn id="49" dur="1" fill="hold">
                                          <p:stCondLst>
                                            <p:cond delay="0"/>
                                          </p:stCondLst>
                                        </p:cTn>
                                        <p:tgtEl>
                                          <p:spTgt spid="48"/>
                                        </p:tgtEl>
                                        <p:attrNameLst>
                                          <p:attrName>style.visibility</p:attrName>
                                        </p:attrNameLst>
                                      </p:cBhvr>
                                      <p:to>
                                        <p:strVal val="visible"/>
                                      </p:to>
                                    </p:set>
                                    <p:animEffect transition="in" filter="fade">
                                      <p:cBhvr>
                                        <p:cTn id="50" dur="1000"/>
                                        <p:tgtEl>
                                          <p:spTgt spid="48"/>
                                        </p:tgtEl>
                                      </p:cBhvr>
                                    </p:animEffect>
                                    <p:anim calcmode="lin" valueType="num">
                                      <p:cBhvr>
                                        <p:cTn id="51" dur="1000" fill="hold"/>
                                        <p:tgtEl>
                                          <p:spTgt spid="48"/>
                                        </p:tgtEl>
                                        <p:attrNameLst>
                                          <p:attrName>ppt_x</p:attrName>
                                        </p:attrNameLst>
                                      </p:cBhvr>
                                      <p:tavLst>
                                        <p:tav tm="0">
                                          <p:val>
                                            <p:strVal val="#ppt_x"/>
                                          </p:val>
                                        </p:tav>
                                        <p:tav tm="100000">
                                          <p:val>
                                            <p:strVal val="#ppt_x"/>
                                          </p:val>
                                        </p:tav>
                                      </p:tavLst>
                                    </p:anim>
                                    <p:anim calcmode="lin" valueType="num">
                                      <p:cBhvr>
                                        <p:cTn id="52" dur="1000" fill="hold"/>
                                        <p:tgtEl>
                                          <p:spTgt spid="48"/>
                                        </p:tgtEl>
                                        <p:attrNameLst>
                                          <p:attrName>ppt_y</p:attrName>
                                        </p:attrNameLst>
                                      </p:cBhvr>
                                      <p:tavLst>
                                        <p:tav tm="0">
                                          <p:val>
                                            <p:strVal val="#ppt_y-.1"/>
                                          </p:val>
                                        </p:tav>
                                        <p:tav tm="100000">
                                          <p:val>
                                            <p:strVal val="#ppt_y"/>
                                          </p:val>
                                        </p:tav>
                                      </p:tavLst>
                                    </p:anim>
                                  </p:childTnLst>
                                </p:cTn>
                              </p:par>
                            </p:childTnLst>
                          </p:cTn>
                        </p:par>
                        <p:par>
                          <p:cTn id="53" fill="hold">
                            <p:stCondLst>
                              <p:cond delay="6000"/>
                            </p:stCondLst>
                            <p:childTnLst>
                              <p:par>
                                <p:cTn id="54" presetID="49" presetClass="entr" presetSubtype="0" decel="100000" fill="hold" grpId="0"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500" fill="hold"/>
                                        <p:tgtEl>
                                          <p:spTgt spid="49"/>
                                        </p:tgtEl>
                                        <p:attrNameLst>
                                          <p:attrName>ppt_w</p:attrName>
                                        </p:attrNameLst>
                                      </p:cBhvr>
                                      <p:tavLst>
                                        <p:tav tm="0">
                                          <p:val>
                                            <p:fltVal val="0"/>
                                          </p:val>
                                        </p:tav>
                                        <p:tav tm="100000">
                                          <p:val>
                                            <p:strVal val="#ppt_w"/>
                                          </p:val>
                                        </p:tav>
                                      </p:tavLst>
                                    </p:anim>
                                    <p:anim calcmode="lin" valueType="num">
                                      <p:cBhvr>
                                        <p:cTn id="57" dur="500" fill="hold"/>
                                        <p:tgtEl>
                                          <p:spTgt spid="49"/>
                                        </p:tgtEl>
                                        <p:attrNameLst>
                                          <p:attrName>ppt_h</p:attrName>
                                        </p:attrNameLst>
                                      </p:cBhvr>
                                      <p:tavLst>
                                        <p:tav tm="0">
                                          <p:val>
                                            <p:fltVal val="0"/>
                                          </p:val>
                                        </p:tav>
                                        <p:tav tm="100000">
                                          <p:val>
                                            <p:strVal val="#ppt_h"/>
                                          </p:val>
                                        </p:tav>
                                      </p:tavLst>
                                    </p:anim>
                                    <p:anim calcmode="lin" valueType="num">
                                      <p:cBhvr>
                                        <p:cTn id="58" dur="500" fill="hold"/>
                                        <p:tgtEl>
                                          <p:spTgt spid="49"/>
                                        </p:tgtEl>
                                        <p:attrNameLst>
                                          <p:attrName>style.rotation</p:attrName>
                                        </p:attrNameLst>
                                      </p:cBhvr>
                                      <p:tavLst>
                                        <p:tav tm="0">
                                          <p:val>
                                            <p:fltVal val="360"/>
                                          </p:val>
                                        </p:tav>
                                        <p:tav tm="100000">
                                          <p:val>
                                            <p:fltVal val="0"/>
                                          </p:val>
                                        </p:tav>
                                      </p:tavLst>
                                    </p:anim>
                                    <p:animEffect transition="in" filter="fade">
                                      <p:cBhvr>
                                        <p:cTn id="59" dur="500"/>
                                        <p:tgtEl>
                                          <p:spTgt spid="49"/>
                                        </p:tgtEl>
                                      </p:cBhvr>
                                    </p:animEffect>
                                  </p:childTnLst>
                                </p:cTn>
                              </p:par>
                            </p:childTnLst>
                          </p:cTn>
                        </p:par>
                        <p:par>
                          <p:cTn id="60" fill="hold">
                            <p:stCondLst>
                              <p:cond delay="6500"/>
                            </p:stCondLst>
                            <p:childTnLst>
                              <p:par>
                                <p:cTn id="61" presetID="42" presetClass="entr" presetSubtype="0" fill="hold" grpId="0" nodeType="afterEffect">
                                  <p:stCondLst>
                                    <p:cond delay="0"/>
                                  </p:stCondLst>
                                  <p:childTnLst>
                                    <p:set>
                                      <p:cBhvr>
                                        <p:cTn id="62" dur="1" fill="hold">
                                          <p:stCondLst>
                                            <p:cond delay="0"/>
                                          </p:stCondLst>
                                        </p:cTn>
                                        <p:tgtEl>
                                          <p:spTgt spid="50"/>
                                        </p:tgtEl>
                                        <p:attrNameLst>
                                          <p:attrName>style.visibility</p:attrName>
                                        </p:attrNameLst>
                                      </p:cBhvr>
                                      <p:to>
                                        <p:strVal val="visible"/>
                                      </p:to>
                                    </p:set>
                                    <p:animEffect transition="in" filter="fade">
                                      <p:cBhvr>
                                        <p:cTn id="63" dur="1000"/>
                                        <p:tgtEl>
                                          <p:spTgt spid="50"/>
                                        </p:tgtEl>
                                      </p:cBhvr>
                                    </p:animEffect>
                                    <p:anim calcmode="lin" valueType="num">
                                      <p:cBhvr>
                                        <p:cTn id="64" dur="1000" fill="hold"/>
                                        <p:tgtEl>
                                          <p:spTgt spid="50"/>
                                        </p:tgtEl>
                                        <p:attrNameLst>
                                          <p:attrName>ppt_x</p:attrName>
                                        </p:attrNameLst>
                                      </p:cBhvr>
                                      <p:tavLst>
                                        <p:tav tm="0">
                                          <p:val>
                                            <p:strVal val="#ppt_x"/>
                                          </p:val>
                                        </p:tav>
                                        <p:tav tm="100000">
                                          <p:val>
                                            <p:strVal val="#ppt_x"/>
                                          </p:val>
                                        </p:tav>
                                      </p:tavLst>
                                    </p:anim>
                                    <p:anim calcmode="lin" valueType="num">
                                      <p:cBhvr>
                                        <p:cTn id="65" dur="1000" fill="hold"/>
                                        <p:tgtEl>
                                          <p:spTgt spid="50"/>
                                        </p:tgtEl>
                                        <p:attrNameLst>
                                          <p:attrName>ppt_y</p:attrName>
                                        </p:attrNameLst>
                                      </p:cBhvr>
                                      <p:tavLst>
                                        <p:tav tm="0">
                                          <p:val>
                                            <p:strVal val="#ppt_y+.1"/>
                                          </p:val>
                                        </p:tav>
                                        <p:tav tm="100000">
                                          <p:val>
                                            <p:strVal val="#ppt_y"/>
                                          </p:val>
                                        </p:tav>
                                      </p:tavLst>
                                    </p:anim>
                                  </p:childTnLst>
                                </p:cTn>
                              </p:par>
                            </p:childTnLst>
                          </p:cTn>
                        </p:par>
                        <p:par>
                          <p:cTn id="66" fill="hold">
                            <p:stCondLst>
                              <p:cond delay="7500"/>
                            </p:stCondLst>
                            <p:childTnLst>
                              <p:par>
                                <p:cTn id="67" presetID="49" presetClass="entr" presetSubtype="0" decel="100000" fill="hold" grpId="0" nodeType="afterEffect">
                                  <p:stCondLst>
                                    <p:cond delay="0"/>
                                  </p:stCondLst>
                                  <p:childTnLst>
                                    <p:set>
                                      <p:cBhvr>
                                        <p:cTn id="68" dur="1" fill="hold">
                                          <p:stCondLst>
                                            <p:cond delay="0"/>
                                          </p:stCondLst>
                                        </p:cTn>
                                        <p:tgtEl>
                                          <p:spTgt spid="51"/>
                                        </p:tgtEl>
                                        <p:attrNameLst>
                                          <p:attrName>style.visibility</p:attrName>
                                        </p:attrNameLst>
                                      </p:cBhvr>
                                      <p:to>
                                        <p:strVal val="visible"/>
                                      </p:to>
                                    </p:set>
                                    <p:anim calcmode="lin" valueType="num">
                                      <p:cBhvr>
                                        <p:cTn id="69" dur="500" fill="hold"/>
                                        <p:tgtEl>
                                          <p:spTgt spid="51"/>
                                        </p:tgtEl>
                                        <p:attrNameLst>
                                          <p:attrName>ppt_w</p:attrName>
                                        </p:attrNameLst>
                                      </p:cBhvr>
                                      <p:tavLst>
                                        <p:tav tm="0">
                                          <p:val>
                                            <p:fltVal val="0"/>
                                          </p:val>
                                        </p:tav>
                                        <p:tav tm="100000">
                                          <p:val>
                                            <p:strVal val="#ppt_w"/>
                                          </p:val>
                                        </p:tav>
                                      </p:tavLst>
                                    </p:anim>
                                    <p:anim calcmode="lin" valueType="num">
                                      <p:cBhvr>
                                        <p:cTn id="70" dur="500" fill="hold"/>
                                        <p:tgtEl>
                                          <p:spTgt spid="51"/>
                                        </p:tgtEl>
                                        <p:attrNameLst>
                                          <p:attrName>ppt_h</p:attrName>
                                        </p:attrNameLst>
                                      </p:cBhvr>
                                      <p:tavLst>
                                        <p:tav tm="0">
                                          <p:val>
                                            <p:fltVal val="0"/>
                                          </p:val>
                                        </p:tav>
                                        <p:tav tm="100000">
                                          <p:val>
                                            <p:strVal val="#ppt_h"/>
                                          </p:val>
                                        </p:tav>
                                      </p:tavLst>
                                    </p:anim>
                                    <p:anim calcmode="lin" valueType="num">
                                      <p:cBhvr>
                                        <p:cTn id="71" dur="500" fill="hold"/>
                                        <p:tgtEl>
                                          <p:spTgt spid="51"/>
                                        </p:tgtEl>
                                        <p:attrNameLst>
                                          <p:attrName>style.rotation</p:attrName>
                                        </p:attrNameLst>
                                      </p:cBhvr>
                                      <p:tavLst>
                                        <p:tav tm="0">
                                          <p:val>
                                            <p:fltVal val="360"/>
                                          </p:val>
                                        </p:tav>
                                        <p:tav tm="100000">
                                          <p:val>
                                            <p:fltVal val="0"/>
                                          </p:val>
                                        </p:tav>
                                      </p:tavLst>
                                    </p:anim>
                                    <p:animEffect transition="in" filter="fade">
                                      <p:cBhvr>
                                        <p:cTn id="72" dur="500"/>
                                        <p:tgtEl>
                                          <p:spTgt spid="51"/>
                                        </p:tgtEl>
                                      </p:cBhvr>
                                    </p:animEffect>
                                  </p:childTnLst>
                                </p:cTn>
                              </p:par>
                            </p:childTnLst>
                          </p:cTn>
                        </p:par>
                        <p:par>
                          <p:cTn id="73" fill="hold">
                            <p:stCondLst>
                              <p:cond delay="8000"/>
                            </p:stCondLst>
                            <p:childTnLst>
                              <p:par>
                                <p:cTn id="74" presetID="47"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1000"/>
                                        <p:tgtEl>
                                          <p:spTgt spid="52"/>
                                        </p:tgtEl>
                                      </p:cBhvr>
                                    </p:animEffect>
                                    <p:anim calcmode="lin" valueType="num">
                                      <p:cBhvr>
                                        <p:cTn id="77" dur="1000" fill="hold"/>
                                        <p:tgtEl>
                                          <p:spTgt spid="52"/>
                                        </p:tgtEl>
                                        <p:attrNameLst>
                                          <p:attrName>ppt_x</p:attrName>
                                        </p:attrNameLst>
                                      </p:cBhvr>
                                      <p:tavLst>
                                        <p:tav tm="0">
                                          <p:val>
                                            <p:strVal val="#ppt_x"/>
                                          </p:val>
                                        </p:tav>
                                        <p:tav tm="100000">
                                          <p:val>
                                            <p:strVal val="#ppt_x"/>
                                          </p:val>
                                        </p:tav>
                                      </p:tavLst>
                                    </p:anim>
                                    <p:anim calcmode="lin" valueType="num">
                                      <p:cBhvr>
                                        <p:cTn id="78" dur="1000" fill="hold"/>
                                        <p:tgtEl>
                                          <p:spTgt spid="52"/>
                                        </p:tgtEl>
                                        <p:attrNameLst>
                                          <p:attrName>ppt_y</p:attrName>
                                        </p:attrNameLst>
                                      </p:cBhvr>
                                      <p:tavLst>
                                        <p:tav tm="0">
                                          <p:val>
                                            <p:strVal val="#ppt_y-.1"/>
                                          </p:val>
                                        </p:tav>
                                        <p:tav tm="100000">
                                          <p:val>
                                            <p:strVal val="#ppt_y"/>
                                          </p:val>
                                        </p:tav>
                                      </p:tavLst>
                                    </p:anim>
                                  </p:childTnLst>
                                </p:cTn>
                              </p:par>
                            </p:childTnLst>
                          </p:cTn>
                        </p:par>
                        <p:par>
                          <p:cTn id="79" fill="hold">
                            <p:stCondLst>
                              <p:cond delay="9000"/>
                            </p:stCondLst>
                            <p:childTnLst>
                              <p:par>
                                <p:cTn id="80" presetID="49" presetClass="entr" presetSubtype="0" decel="100000" fill="hold" grpId="0" nodeType="afterEffect">
                                  <p:stCondLst>
                                    <p:cond delay="0"/>
                                  </p:stCondLst>
                                  <p:childTnLst>
                                    <p:set>
                                      <p:cBhvr>
                                        <p:cTn id="81" dur="1" fill="hold">
                                          <p:stCondLst>
                                            <p:cond delay="0"/>
                                          </p:stCondLst>
                                        </p:cTn>
                                        <p:tgtEl>
                                          <p:spTgt spid="53"/>
                                        </p:tgtEl>
                                        <p:attrNameLst>
                                          <p:attrName>style.visibility</p:attrName>
                                        </p:attrNameLst>
                                      </p:cBhvr>
                                      <p:to>
                                        <p:strVal val="visible"/>
                                      </p:to>
                                    </p:set>
                                    <p:anim calcmode="lin" valueType="num">
                                      <p:cBhvr>
                                        <p:cTn id="82" dur="500" fill="hold"/>
                                        <p:tgtEl>
                                          <p:spTgt spid="53"/>
                                        </p:tgtEl>
                                        <p:attrNameLst>
                                          <p:attrName>ppt_w</p:attrName>
                                        </p:attrNameLst>
                                      </p:cBhvr>
                                      <p:tavLst>
                                        <p:tav tm="0">
                                          <p:val>
                                            <p:fltVal val="0"/>
                                          </p:val>
                                        </p:tav>
                                        <p:tav tm="100000">
                                          <p:val>
                                            <p:strVal val="#ppt_w"/>
                                          </p:val>
                                        </p:tav>
                                      </p:tavLst>
                                    </p:anim>
                                    <p:anim calcmode="lin" valueType="num">
                                      <p:cBhvr>
                                        <p:cTn id="83" dur="500" fill="hold"/>
                                        <p:tgtEl>
                                          <p:spTgt spid="53"/>
                                        </p:tgtEl>
                                        <p:attrNameLst>
                                          <p:attrName>ppt_h</p:attrName>
                                        </p:attrNameLst>
                                      </p:cBhvr>
                                      <p:tavLst>
                                        <p:tav tm="0">
                                          <p:val>
                                            <p:fltVal val="0"/>
                                          </p:val>
                                        </p:tav>
                                        <p:tav tm="100000">
                                          <p:val>
                                            <p:strVal val="#ppt_h"/>
                                          </p:val>
                                        </p:tav>
                                      </p:tavLst>
                                    </p:anim>
                                    <p:anim calcmode="lin" valueType="num">
                                      <p:cBhvr>
                                        <p:cTn id="84" dur="500" fill="hold"/>
                                        <p:tgtEl>
                                          <p:spTgt spid="53"/>
                                        </p:tgtEl>
                                        <p:attrNameLst>
                                          <p:attrName>style.rotation</p:attrName>
                                        </p:attrNameLst>
                                      </p:cBhvr>
                                      <p:tavLst>
                                        <p:tav tm="0">
                                          <p:val>
                                            <p:fltVal val="360"/>
                                          </p:val>
                                        </p:tav>
                                        <p:tav tm="100000">
                                          <p:val>
                                            <p:fltVal val="0"/>
                                          </p:val>
                                        </p:tav>
                                      </p:tavLst>
                                    </p:anim>
                                    <p:animEffect transition="in" filter="fade">
                                      <p:cBhvr>
                                        <p:cTn id="85" dur="500"/>
                                        <p:tgtEl>
                                          <p:spTgt spid="53"/>
                                        </p:tgtEl>
                                      </p:cBhvr>
                                    </p:animEffect>
                                  </p:childTnLst>
                                </p:cTn>
                              </p:par>
                            </p:childTnLst>
                          </p:cTn>
                        </p:par>
                        <p:par>
                          <p:cTn id="86" fill="hold">
                            <p:stCondLst>
                              <p:cond delay="9500"/>
                            </p:stCondLst>
                            <p:childTnLst>
                              <p:par>
                                <p:cTn id="87" presetID="42" presetClass="entr" presetSubtype="0" fill="hold" grpId="0" nodeType="after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1000"/>
                                        <p:tgtEl>
                                          <p:spTgt spid="54"/>
                                        </p:tgtEl>
                                      </p:cBhvr>
                                    </p:animEffect>
                                    <p:anim calcmode="lin" valueType="num">
                                      <p:cBhvr>
                                        <p:cTn id="90" dur="1000" fill="hold"/>
                                        <p:tgtEl>
                                          <p:spTgt spid="54"/>
                                        </p:tgtEl>
                                        <p:attrNameLst>
                                          <p:attrName>ppt_x</p:attrName>
                                        </p:attrNameLst>
                                      </p:cBhvr>
                                      <p:tavLst>
                                        <p:tav tm="0">
                                          <p:val>
                                            <p:strVal val="#ppt_x"/>
                                          </p:val>
                                        </p:tav>
                                        <p:tav tm="100000">
                                          <p:val>
                                            <p:strVal val="#ppt_x"/>
                                          </p:val>
                                        </p:tav>
                                      </p:tavLst>
                                    </p:anim>
                                    <p:anim calcmode="lin" valueType="num">
                                      <p:cBhvr>
                                        <p:cTn id="91" dur="1000" fill="hold"/>
                                        <p:tgtEl>
                                          <p:spTgt spid="54"/>
                                        </p:tgtEl>
                                        <p:attrNameLst>
                                          <p:attrName>ppt_y</p:attrName>
                                        </p:attrNameLst>
                                      </p:cBhvr>
                                      <p:tavLst>
                                        <p:tav tm="0">
                                          <p:val>
                                            <p:strVal val="#ppt_y+.1"/>
                                          </p:val>
                                        </p:tav>
                                        <p:tav tm="100000">
                                          <p:val>
                                            <p:strVal val="#ppt_y"/>
                                          </p:val>
                                        </p:tav>
                                      </p:tavLst>
                                    </p:anim>
                                  </p:childTnLst>
                                </p:cTn>
                              </p:par>
                            </p:childTnLst>
                          </p:cTn>
                        </p:par>
                        <p:par>
                          <p:cTn id="92" fill="hold">
                            <p:stCondLst>
                              <p:cond delay="10500"/>
                            </p:stCondLst>
                            <p:childTnLst>
                              <p:par>
                                <p:cTn id="93" presetID="49" presetClass="entr" presetSubtype="0" decel="100000" fill="hold" grpId="0" nodeType="afterEffect">
                                  <p:stCondLst>
                                    <p:cond delay="0"/>
                                  </p:stCondLst>
                                  <p:childTnLst>
                                    <p:set>
                                      <p:cBhvr>
                                        <p:cTn id="94" dur="1" fill="hold">
                                          <p:stCondLst>
                                            <p:cond delay="0"/>
                                          </p:stCondLst>
                                        </p:cTn>
                                        <p:tgtEl>
                                          <p:spTgt spid="55"/>
                                        </p:tgtEl>
                                        <p:attrNameLst>
                                          <p:attrName>style.visibility</p:attrName>
                                        </p:attrNameLst>
                                      </p:cBhvr>
                                      <p:to>
                                        <p:strVal val="visible"/>
                                      </p:to>
                                    </p:set>
                                    <p:anim calcmode="lin" valueType="num">
                                      <p:cBhvr>
                                        <p:cTn id="95" dur="500" fill="hold"/>
                                        <p:tgtEl>
                                          <p:spTgt spid="55"/>
                                        </p:tgtEl>
                                        <p:attrNameLst>
                                          <p:attrName>ppt_w</p:attrName>
                                        </p:attrNameLst>
                                      </p:cBhvr>
                                      <p:tavLst>
                                        <p:tav tm="0">
                                          <p:val>
                                            <p:fltVal val="0"/>
                                          </p:val>
                                        </p:tav>
                                        <p:tav tm="100000">
                                          <p:val>
                                            <p:strVal val="#ppt_w"/>
                                          </p:val>
                                        </p:tav>
                                      </p:tavLst>
                                    </p:anim>
                                    <p:anim calcmode="lin" valueType="num">
                                      <p:cBhvr>
                                        <p:cTn id="96" dur="500" fill="hold"/>
                                        <p:tgtEl>
                                          <p:spTgt spid="55"/>
                                        </p:tgtEl>
                                        <p:attrNameLst>
                                          <p:attrName>ppt_h</p:attrName>
                                        </p:attrNameLst>
                                      </p:cBhvr>
                                      <p:tavLst>
                                        <p:tav tm="0">
                                          <p:val>
                                            <p:fltVal val="0"/>
                                          </p:val>
                                        </p:tav>
                                        <p:tav tm="100000">
                                          <p:val>
                                            <p:strVal val="#ppt_h"/>
                                          </p:val>
                                        </p:tav>
                                      </p:tavLst>
                                    </p:anim>
                                    <p:anim calcmode="lin" valueType="num">
                                      <p:cBhvr>
                                        <p:cTn id="97" dur="500" fill="hold"/>
                                        <p:tgtEl>
                                          <p:spTgt spid="55"/>
                                        </p:tgtEl>
                                        <p:attrNameLst>
                                          <p:attrName>style.rotation</p:attrName>
                                        </p:attrNameLst>
                                      </p:cBhvr>
                                      <p:tavLst>
                                        <p:tav tm="0">
                                          <p:val>
                                            <p:fltVal val="360"/>
                                          </p:val>
                                        </p:tav>
                                        <p:tav tm="100000">
                                          <p:val>
                                            <p:fltVal val="0"/>
                                          </p:val>
                                        </p:tav>
                                      </p:tavLst>
                                    </p:anim>
                                    <p:animEffect transition="in" filter="fade">
                                      <p:cBhvr>
                                        <p:cTn id="98" dur="500"/>
                                        <p:tgtEl>
                                          <p:spTgt spid="55"/>
                                        </p:tgtEl>
                                      </p:cBhvr>
                                    </p:animEffect>
                                  </p:childTnLst>
                                </p:cTn>
                              </p:par>
                            </p:childTnLst>
                          </p:cTn>
                        </p:par>
                        <p:par>
                          <p:cTn id="99" fill="hold">
                            <p:stCondLst>
                              <p:cond delay="11000"/>
                            </p:stCondLst>
                            <p:childTnLst>
                              <p:par>
                                <p:cTn id="100" presetID="47" presetClass="entr" presetSubtype="0" fill="hold" grpId="0" nodeType="afterEffect">
                                  <p:stCondLst>
                                    <p:cond delay="0"/>
                                  </p:stCondLst>
                                  <p:childTnLst>
                                    <p:set>
                                      <p:cBhvr>
                                        <p:cTn id="101" dur="1" fill="hold">
                                          <p:stCondLst>
                                            <p:cond delay="0"/>
                                          </p:stCondLst>
                                        </p:cTn>
                                        <p:tgtEl>
                                          <p:spTgt spid="56"/>
                                        </p:tgtEl>
                                        <p:attrNameLst>
                                          <p:attrName>style.visibility</p:attrName>
                                        </p:attrNameLst>
                                      </p:cBhvr>
                                      <p:to>
                                        <p:strVal val="visible"/>
                                      </p:to>
                                    </p:set>
                                    <p:animEffect transition="in" filter="fade">
                                      <p:cBhvr>
                                        <p:cTn id="102" dur="1000"/>
                                        <p:tgtEl>
                                          <p:spTgt spid="56"/>
                                        </p:tgtEl>
                                      </p:cBhvr>
                                    </p:animEffect>
                                    <p:anim calcmode="lin" valueType="num">
                                      <p:cBhvr>
                                        <p:cTn id="103" dur="1000" fill="hold"/>
                                        <p:tgtEl>
                                          <p:spTgt spid="56"/>
                                        </p:tgtEl>
                                        <p:attrNameLst>
                                          <p:attrName>ppt_x</p:attrName>
                                        </p:attrNameLst>
                                      </p:cBhvr>
                                      <p:tavLst>
                                        <p:tav tm="0">
                                          <p:val>
                                            <p:strVal val="#ppt_x"/>
                                          </p:val>
                                        </p:tav>
                                        <p:tav tm="100000">
                                          <p:val>
                                            <p:strVal val="#ppt_x"/>
                                          </p:val>
                                        </p:tav>
                                      </p:tavLst>
                                    </p:anim>
                                    <p:anim calcmode="lin" valueType="num">
                                      <p:cBhvr>
                                        <p:cTn id="104" dur="1000" fill="hold"/>
                                        <p:tgtEl>
                                          <p:spTgt spid="56"/>
                                        </p:tgtEl>
                                        <p:attrNameLst>
                                          <p:attrName>ppt_y</p:attrName>
                                        </p:attrNameLst>
                                      </p:cBhvr>
                                      <p:tavLst>
                                        <p:tav tm="0">
                                          <p:val>
                                            <p:strVal val="#ppt_y-.1"/>
                                          </p:val>
                                        </p:tav>
                                        <p:tav tm="100000">
                                          <p:val>
                                            <p:strVal val="#ppt_y"/>
                                          </p:val>
                                        </p:tav>
                                      </p:tavLst>
                                    </p:anim>
                                  </p:childTnLst>
                                </p:cTn>
                              </p:par>
                            </p:childTnLst>
                          </p:cTn>
                        </p:par>
                        <p:par>
                          <p:cTn id="105" fill="hold">
                            <p:stCondLst>
                              <p:cond delay="12000"/>
                            </p:stCondLst>
                            <p:childTnLst>
                              <p:par>
                                <p:cTn id="106" presetID="49" presetClass="entr" presetSubtype="0" decel="100000" fill="hold" grpId="0" nodeType="afterEffect">
                                  <p:stCondLst>
                                    <p:cond delay="0"/>
                                  </p:stCondLst>
                                  <p:childTnLst>
                                    <p:set>
                                      <p:cBhvr>
                                        <p:cTn id="107" dur="1" fill="hold">
                                          <p:stCondLst>
                                            <p:cond delay="0"/>
                                          </p:stCondLst>
                                        </p:cTn>
                                        <p:tgtEl>
                                          <p:spTgt spid="57"/>
                                        </p:tgtEl>
                                        <p:attrNameLst>
                                          <p:attrName>style.visibility</p:attrName>
                                        </p:attrNameLst>
                                      </p:cBhvr>
                                      <p:to>
                                        <p:strVal val="visible"/>
                                      </p:to>
                                    </p:set>
                                    <p:anim calcmode="lin" valueType="num">
                                      <p:cBhvr>
                                        <p:cTn id="108" dur="500" fill="hold"/>
                                        <p:tgtEl>
                                          <p:spTgt spid="57"/>
                                        </p:tgtEl>
                                        <p:attrNameLst>
                                          <p:attrName>ppt_w</p:attrName>
                                        </p:attrNameLst>
                                      </p:cBhvr>
                                      <p:tavLst>
                                        <p:tav tm="0">
                                          <p:val>
                                            <p:fltVal val="0"/>
                                          </p:val>
                                        </p:tav>
                                        <p:tav tm="100000">
                                          <p:val>
                                            <p:strVal val="#ppt_w"/>
                                          </p:val>
                                        </p:tav>
                                      </p:tavLst>
                                    </p:anim>
                                    <p:anim calcmode="lin" valueType="num">
                                      <p:cBhvr>
                                        <p:cTn id="109" dur="500" fill="hold"/>
                                        <p:tgtEl>
                                          <p:spTgt spid="57"/>
                                        </p:tgtEl>
                                        <p:attrNameLst>
                                          <p:attrName>ppt_h</p:attrName>
                                        </p:attrNameLst>
                                      </p:cBhvr>
                                      <p:tavLst>
                                        <p:tav tm="0">
                                          <p:val>
                                            <p:fltVal val="0"/>
                                          </p:val>
                                        </p:tav>
                                        <p:tav tm="100000">
                                          <p:val>
                                            <p:strVal val="#ppt_h"/>
                                          </p:val>
                                        </p:tav>
                                      </p:tavLst>
                                    </p:anim>
                                    <p:anim calcmode="lin" valueType="num">
                                      <p:cBhvr>
                                        <p:cTn id="110" dur="500" fill="hold"/>
                                        <p:tgtEl>
                                          <p:spTgt spid="57"/>
                                        </p:tgtEl>
                                        <p:attrNameLst>
                                          <p:attrName>style.rotation</p:attrName>
                                        </p:attrNameLst>
                                      </p:cBhvr>
                                      <p:tavLst>
                                        <p:tav tm="0">
                                          <p:val>
                                            <p:fltVal val="360"/>
                                          </p:val>
                                        </p:tav>
                                        <p:tav tm="100000">
                                          <p:val>
                                            <p:fltVal val="0"/>
                                          </p:val>
                                        </p:tav>
                                      </p:tavLst>
                                    </p:anim>
                                    <p:animEffect transition="in" filter="fade">
                                      <p:cBhvr>
                                        <p:cTn id="111" dur="500"/>
                                        <p:tgtEl>
                                          <p:spTgt spid="57"/>
                                        </p:tgtEl>
                                      </p:cBhvr>
                                    </p:animEffect>
                                  </p:childTnLst>
                                </p:cTn>
                              </p:par>
                            </p:childTnLst>
                          </p:cTn>
                        </p:par>
                        <p:par>
                          <p:cTn id="112" fill="hold">
                            <p:stCondLst>
                              <p:cond delay="12500"/>
                            </p:stCondLst>
                            <p:childTnLst>
                              <p:par>
                                <p:cTn id="113" presetID="42" presetClass="entr" presetSubtype="0" fill="hold" grpId="0" nodeType="afterEffect">
                                  <p:stCondLst>
                                    <p:cond delay="0"/>
                                  </p:stCondLst>
                                  <p:childTnLst>
                                    <p:set>
                                      <p:cBhvr>
                                        <p:cTn id="114" dur="1" fill="hold">
                                          <p:stCondLst>
                                            <p:cond delay="0"/>
                                          </p:stCondLst>
                                        </p:cTn>
                                        <p:tgtEl>
                                          <p:spTgt spid="58"/>
                                        </p:tgtEl>
                                        <p:attrNameLst>
                                          <p:attrName>style.visibility</p:attrName>
                                        </p:attrNameLst>
                                      </p:cBhvr>
                                      <p:to>
                                        <p:strVal val="visible"/>
                                      </p:to>
                                    </p:set>
                                    <p:animEffect transition="in" filter="fade">
                                      <p:cBhvr>
                                        <p:cTn id="115" dur="1000"/>
                                        <p:tgtEl>
                                          <p:spTgt spid="58"/>
                                        </p:tgtEl>
                                      </p:cBhvr>
                                    </p:animEffect>
                                    <p:anim calcmode="lin" valueType="num">
                                      <p:cBhvr>
                                        <p:cTn id="116" dur="1000" fill="hold"/>
                                        <p:tgtEl>
                                          <p:spTgt spid="58"/>
                                        </p:tgtEl>
                                        <p:attrNameLst>
                                          <p:attrName>ppt_x</p:attrName>
                                        </p:attrNameLst>
                                      </p:cBhvr>
                                      <p:tavLst>
                                        <p:tav tm="0">
                                          <p:val>
                                            <p:strVal val="#ppt_x"/>
                                          </p:val>
                                        </p:tav>
                                        <p:tav tm="100000">
                                          <p:val>
                                            <p:strVal val="#ppt_x"/>
                                          </p:val>
                                        </p:tav>
                                      </p:tavLst>
                                    </p:anim>
                                    <p:anim calcmode="lin" valueType="num">
                                      <p:cBhvr>
                                        <p:cTn id="117" dur="1000" fill="hold"/>
                                        <p:tgtEl>
                                          <p:spTgt spid="5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39" grpId="0" animBg="1"/>
      <p:bldP spid="41" grpId="0"/>
      <p:bldP spid="45" grpId="0" animBg="1"/>
      <p:bldP spid="46" grpId="0"/>
      <p:bldP spid="47" grpId="0" animBg="1"/>
      <p:bldP spid="48" grpId="0"/>
      <p:bldP spid="49" grpId="0" animBg="1"/>
      <p:bldP spid="50" grpId="0"/>
      <p:bldP spid="51" grpId="0" animBg="1"/>
      <p:bldP spid="52" grpId="0"/>
      <p:bldP spid="53" grpId="0" animBg="1"/>
      <p:bldP spid="54" grpId="0"/>
      <p:bldP spid="55" grpId="0" animBg="1"/>
      <p:bldP spid="56" grpId="0"/>
      <p:bldP spid="57" grpId="0" animBg="1"/>
      <p:bldP spid="5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全国政协十三届一次会议简介</a:t>
            </a:r>
          </a:p>
        </p:txBody>
      </p:sp>
      <p:sp>
        <p:nvSpPr>
          <p:cNvPr id="10" name="文本框 9">
            <a:extLst>
              <a:ext uri="{FF2B5EF4-FFF2-40B4-BE49-F238E27FC236}">
                <a16:creationId xmlns="" xmlns:a16="http://schemas.microsoft.com/office/drawing/2014/main" id="{0650E000-E1C1-4591-ABF0-13943F3B456A}"/>
              </a:ext>
            </a:extLst>
          </p:cNvPr>
          <p:cNvSpPr txBox="1"/>
          <p:nvPr/>
        </p:nvSpPr>
        <p:spPr>
          <a:xfrm>
            <a:off x="0" y="1738943"/>
            <a:ext cx="12192000" cy="707886"/>
          </a:xfrm>
          <a:prstGeom prst="rect">
            <a:avLst/>
          </a:prstGeom>
          <a:noFill/>
        </p:spPr>
        <p:txBody>
          <a:bodyPr wrap="square" rtlCol="0">
            <a:spAutoFit/>
          </a:bodyPr>
          <a:lstStyle/>
          <a:p>
            <a:pPr marL="0" marR="0" lvl="0" indent="0" algn="ctr" defTabSz="914377" rtl="0" eaLnBrk="1" fontAlgn="auto" latinLnBrk="0" hangingPunct="1">
              <a:lnSpc>
                <a:spcPct val="100000"/>
              </a:lnSpc>
              <a:spcBef>
                <a:spcPts val="0"/>
              </a:spcBef>
              <a:spcAft>
                <a:spcPts val="0"/>
              </a:spcAft>
              <a:buClrTx/>
              <a:buSzTx/>
              <a:buFontTx/>
              <a:buNone/>
              <a:tabLst/>
              <a:defRPr/>
            </a:pPr>
            <a:r>
              <a:rPr kumimoji="0" lang="zh-CN" altLang="en-US" sz="4000" b="1" i="0" u="none" strike="noStrike" kern="1200" cap="none" spc="0" normalizeH="0" baseline="0" noProof="0" dirty="0">
                <a:ln>
                  <a:noFill/>
                </a:ln>
                <a:solidFill>
                  <a:srgbClr val="C7000B"/>
                </a:solidFill>
                <a:effectLst/>
                <a:uLnTx/>
                <a:uFillTx/>
                <a:latin typeface="微软雅黑" panose="020B0503020204020204" pitchFamily="34" charset="-122"/>
                <a:ea typeface="微软雅黑" panose="020B0503020204020204" pitchFamily="34" charset="-122"/>
                <a:cs typeface="+mn-cs"/>
              </a:rPr>
              <a:t>★携手新征程 奋进新时代★</a:t>
            </a:r>
          </a:p>
        </p:txBody>
      </p:sp>
      <p:sp>
        <p:nvSpPr>
          <p:cNvPr id="24" name="TextBox 9">
            <a:extLst>
              <a:ext uri="{FF2B5EF4-FFF2-40B4-BE49-F238E27FC236}">
                <a16:creationId xmlns="" xmlns:a16="http://schemas.microsoft.com/office/drawing/2014/main" id="{8305C99C-8D91-4CDC-9F96-F57F91198E88}"/>
              </a:ext>
            </a:extLst>
          </p:cNvPr>
          <p:cNvSpPr txBox="1"/>
          <p:nvPr/>
        </p:nvSpPr>
        <p:spPr>
          <a:xfrm>
            <a:off x="1830805" y="2446829"/>
            <a:ext cx="8530390" cy="2718180"/>
          </a:xfrm>
          <a:prstGeom prst="rect">
            <a:avLst/>
          </a:prstGeom>
          <a:noFill/>
        </p:spPr>
        <p:txBody>
          <a:bodyPr wrap="square" lIns="91440" tIns="45720" rIns="91440" bIns="45720" rtlCol="0">
            <a:spAutoFit/>
          </a:bodyPr>
          <a:lstStyle/>
          <a:p>
            <a:pPr marL="0" marR="0" lvl="0" indent="0" algn="ctr" defTabSz="914377" rtl="0" eaLnBrk="0" fontAlgn="auto" latinLnBrk="0" hangingPunct="0">
              <a:lnSpc>
                <a:spcPct val="200000"/>
              </a:lnSpc>
              <a:spcBef>
                <a:spcPts val="0"/>
              </a:spcBef>
              <a:spcAft>
                <a:spcPts val="0"/>
              </a:spcAft>
              <a:buClrTx/>
              <a:buSzTx/>
              <a:buFontTx/>
              <a:buNone/>
              <a:tabLst/>
              <a:defRPr/>
            </a:pPr>
            <a:r>
              <a:rPr kumimoji="0" lang="zh-CN" altLang="en-US" sz="2133" b="1" i="0" u="none" strike="noStrike" kern="0" cap="none" spc="0" normalizeH="0" baseline="0" noProof="0" dirty="0">
                <a:ln>
                  <a:noFill/>
                </a:ln>
                <a:solidFill>
                  <a:srgbClr val="C7000B"/>
                </a:solidFill>
                <a:effectLst/>
                <a:uLnTx/>
                <a:uFillTx/>
                <a:latin typeface="微软雅黑" pitchFamily="34" charset="-122"/>
                <a:ea typeface="微软雅黑" pitchFamily="34" charset="-122"/>
                <a:cs typeface="+mn-cs"/>
                <a:sym typeface="微软雅黑" pitchFamily="34" charset="-122"/>
              </a:rPr>
              <a:t>共商发展大计，共谋发展良策。今年两会是党的十九大后的第一次全国两会。开好今年两会，有利于把全党全国各族人民思想和行动统一到党的十九大精神上来，凝聚起１３亿多人民的智慧和力量，共同为开创新时代中国特色社会主义事业新局面而不懈奋斗。</a:t>
            </a:r>
          </a:p>
        </p:txBody>
      </p:sp>
    </p:spTree>
    <p:extLst>
      <p:ext uri="{BB962C8B-B14F-4D97-AF65-F5344CB8AC3E}">
        <p14:creationId xmlns:p14="http://schemas.microsoft.com/office/powerpoint/2010/main" val="227481895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000" fill="hold"/>
                                        <p:tgtEl>
                                          <p:spTgt spid="10"/>
                                        </p:tgtEl>
                                        <p:attrNameLst>
                                          <p:attrName>ppt_w</p:attrName>
                                        </p:attrNameLst>
                                      </p:cBhvr>
                                      <p:tavLst>
                                        <p:tav tm="0">
                                          <p:val>
                                            <p:fltVal val="0"/>
                                          </p:val>
                                        </p:tav>
                                        <p:tav tm="100000">
                                          <p:val>
                                            <p:strVal val="#ppt_w"/>
                                          </p:val>
                                        </p:tav>
                                      </p:tavLst>
                                    </p:anim>
                                    <p:anim calcmode="lin" valueType="num">
                                      <p:cBhvr>
                                        <p:cTn id="8" dur="1000" fill="hold"/>
                                        <p:tgtEl>
                                          <p:spTgt spid="10"/>
                                        </p:tgtEl>
                                        <p:attrNameLst>
                                          <p:attrName>ppt_h</p:attrName>
                                        </p:attrNameLst>
                                      </p:cBhvr>
                                      <p:tavLst>
                                        <p:tav tm="0">
                                          <p:val>
                                            <p:fltVal val="0"/>
                                          </p:val>
                                        </p:tav>
                                        <p:tav tm="100000">
                                          <p:val>
                                            <p:strVal val="#ppt_h"/>
                                          </p:val>
                                        </p:tav>
                                      </p:tavLst>
                                    </p:anim>
                                    <p:animEffect transition="in" filter="fade">
                                      <p:cBhvr>
                                        <p:cTn id="9" dur="1000"/>
                                        <p:tgtEl>
                                          <p:spTgt spid="10"/>
                                        </p:tgtEl>
                                      </p:cBhvr>
                                    </p:animEffect>
                                  </p:childTnLst>
                                </p:cTn>
                              </p:par>
                            </p:childTnLst>
                          </p:cTn>
                        </p:par>
                        <p:par>
                          <p:cTn id="10" fill="hold">
                            <p:stCondLst>
                              <p:cond delay="1000"/>
                            </p:stCondLst>
                            <p:childTnLst>
                              <p:par>
                                <p:cTn id="11" presetID="22" presetClass="entr" presetSubtype="1"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wipe(up)">
                                      <p:cBhvr>
                                        <p:cTn id="13" dur="12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Box 14">
            <a:extLst>
              <a:ext uri="{FF2B5EF4-FFF2-40B4-BE49-F238E27FC236}">
                <a16:creationId xmlns="" xmlns:a16="http://schemas.microsoft.com/office/drawing/2014/main" id="{8F14F9ED-2BDE-4816-B503-8E33328B380A}"/>
              </a:ext>
            </a:extLst>
          </p:cNvPr>
          <p:cNvSpPr txBox="1"/>
          <p:nvPr/>
        </p:nvSpPr>
        <p:spPr>
          <a:xfrm>
            <a:off x="4234177" y="1792355"/>
            <a:ext cx="1267876"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第</a:t>
            </a:r>
          </a:p>
        </p:txBody>
      </p:sp>
      <p:sp>
        <p:nvSpPr>
          <p:cNvPr id="12" name="TextBox 14">
            <a:extLst>
              <a:ext uri="{FF2B5EF4-FFF2-40B4-BE49-F238E27FC236}">
                <a16:creationId xmlns="" xmlns:a16="http://schemas.microsoft.com/office/drawing/2014/main" id="{CDEF1AD5-2D54-4A89-87D3-FE6488553651}"/>
              </a:ext>
            </a:extLst>
          </p:cNvPr>
          <p:cNvSpPr txBox="1"/>
          <p:nvPr/>
        </p:nvSpPr>
        <p:spPr>
          <a:xfrm>
            <a:off x="6730453" y="1792355"/>
            <a:ext cx="1152128" cy="947595"/>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zh-CN" altLang="en-US" sz="5333" b="1" i="0" u="none" strike="noStrike" kern="0" cap="none" spc="0" normalizeH="0" baseline="0" noProof="0" dirty="0">
                <a:ln w="3175">
                  <a:noFill/>
                </a:ln>
                <a:solidFill>
                  <a:srgbClr val="C7000B"/>
                </a:solidFill>
                <a:effectLst>
                  <a:outerShdw blurRad="127000" sx="102000" sy="102000" algn="ctr" rotWithShape="0">
                    <a:sysClr val="window" lastClr="FFFFFF">
                      <a:alpha val="84000"/>
                    </a:sysClr>
                  </a:outerShdw>
                </a:effectLst>
                <a:uLnTx/>
                <a:uFillTx/>
                <a:latin typeface="微软雅黑" pitchFamily="34" charset="-122"/>
                <a:ea typeface="微软雅黑" pitchFamily="34" charset="-122"/>
                <a:cs typeface="+mn-cs"/>
              </a:rPr>
              <a:t>章</a:t>
            </a:r>
          </a:p>
        </p:txBody>
      </p:sp>
      <p:grpSp>
        <p:nvGrpSpPr>
          <p:cNvPr id="13" name="组合 12">
            <a:extLst>
              <a:ext uri="{FF2B5EF4-FFF2-40B4-BE49-F238E27FC236}">
                <a16:creationId xmlns="" xmlns:a16="http://schemas.microsoft.com/office/drawing/2014/main" id="{1E7B27D5-7591-4900-8C11-FD663E679866}"/>
              </a:ext>
            </a:extLst>
          </p:cNvPr>
          <p:cNvGrpSpPr/>
          <p:nvPr/>
        </p:nvGrpSpPr>
        <p:grpSpPr>
          <a:xfrm>
            <a:off x="5243939" y="1604798"/>
            <a:ext cx="1678536" cy="1296000"/>
            <a:chOff x="3385106" y="987574"/>
            <a:chExt cx="1258902" cy="972000"/>
          </a:xfrm>
        </p:grpSpPr>
        <p:sp>
          <p:nvSpPr>
            <p:cNvPr id="14" name="椭圆 13">
              <a:extLst>
                <a:ext uri="{FF2B5EF4-FFF2-40B4-BE49-F238E27FC236}">
                  <a16:creationId xmlns="" xmlns:a16="http://schemas.microsoft.com/office/drawing/2014/main" id="{42CE2BE9-4329-47BB-B024-6C5D5DB0D8FC}"/>
                </a:ext>
              </a:extLst>
            </p:cNvPr>
            <p:cNvSpPr/>
            <p:nvPr/>
          </p:nvSpPr>
          <p:spPr>
            <a:xfrm>
              <a:off x="3528557" y="987574"/>
              <a:ext cx="972000" cy="972000"/>
            </a:xfrm>
            <a:prstGeom prst="ellipse">
              <a:avLst/>
            </a:prstGeom>
            <a:solidFill>
              <a:schemeClr val="bg2">
                <a:lumMod val="20000"/>
                <a:lumOff val="80000"/>
                <a:alpha val="50000"/>
              </a:schemeClr>
            </a:solidFill>
            <a:ln w="25400" cap="flat" cmpd="sng" algn="ctr">
              <a:noFill/>
              <a:prstDash val="solid"/>
            </a:ln>
            <a:effectLst/>
          </p:spPr>
          <p:txBody>
            <a:bodyPr rtlCol="0" anchor="ctr"/>
            <a:lstStyle/>
            <a:p>
              <a:pPr marL="0" marR="0" lvl="0" indent="0" algn="ctr" defTabSz="121917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a:ln>
                  <a:noFill/>
                </a:ln>
                <a:solidFill>
                  <a:sysClr val="window" lastClr="FFFFFF"/>
                </a:solidFill>
                <a:effectLst/>
                <a:uLnTx/>
                <a:uFillTx/>
                <a:latin typeface="微软雅黑"/>
                <a:ea typeface="微软雅黑"/>
                <a:cs typeface="+mn-cs"/>
              </a:endParaRPr>
            </a:p>
          </p:txBody>
        </p:sp>
        <p:sp>
          <p:nvSpPr>
            <p:cNvPr id="15" name="椭圆 14">
              <a:extLst>
                <a:ext uri="{FF2B5EF4-FFF2-40B4-BE49-F238E27FC236}">
                  <a16:creationId xmlns="" xmlns:a16="http://schemas.microsoft.com/office/drawing/2014/main" id="{47EE24AE-DE96-450B-9F25-E3A4141FCF28}"/>
                </a:ext>
              </a:extLst>
            </p:cNvPr>
            <p:cNvSpPr/>
            <p:nvPr/>
          </p:nvSpPr>
          <p:spPr>
            <a:xfrm>
              <a:off x="3618557" y="1077574"/>
              <a:ext cx="792000" cy="792000"/>
            </a:xfrm>
            <a:prstGeom prst="ellipse">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微软雅黑"/>
                <a:ea typeface="微软雅黑"/>
                <a:cs typeface="+mn-cs"/>
              </a:endParaRPr>
            </a:p>
          </p:txBody>
        </p:sp>
        <p:sp>
          <p:nvSpPr>
            <p:cNvPr id="16" name="TextBox 14">
              <a:extLst>
                <a:ext uri="{FF2B5EF4-FFF2-40B4-BE49-F238E27FC236}">
                  <a16:creationId xmlns="" xmlns:a16="http://schemas.microsoft.com/office/drawing/2014/main" id="{1B60D85A-D1AD-4185-AF4B-D640EF3AF631}"/>
                </a:ext>
              </a:extLst>
            </p:cNvPr>
            <p:cNvSpPr txBox="1"/>
            <p:nvPr/>
          </p:nvSpPr>
          <p:spPr>
            <a:xfrm>
              <a:off x="3385106" y="1148980"/>
              <a:ext cx="1258902" cy="649189"/>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5695" tIns="62847" rIns="125695" bIns="62847">
              <a:spAutoFit/>
            </a:bodyPr>
            <a:lstStyle>
              <a:defPPr>
                <a:defRPr lang="zh-CN"/>
              </a:defPPr>
              <a:lvl1pPr algn="ctr" fontAlgn="base">
                <a:spcBef>
                  <a:spcPct val="0"/>
                </a:spcBef>
                <a:spcAft>
                  <a:spcPct val="0"/>
                </a:spcAft>
                <a:defRPr sz="4500" b="1">
                  <a:ln w="3175">
                    <a:noFill/>
                  </a:ln>
                  <a:gradFill>
                    <a:gsLst>
                      <a:gs pos="25000">
                        <a:srgbClr val="FF0000"/>
                      </a:gs>
                      <a:gs pos="100000">
                        <a:schemeClr val="accent2">
                          <a:shade val="45000"/>
                          <a:satMod val="165000"/>
                        </a:schemeClr>
                      </a:gs>
                    </a:gsLst>
                    <a:lin ang="5400000"/>
                  </a:gradFill>
                  <a:effectLst>
                    <a:outerShdw blurRad="127000" sx="102000" sy="102000" algn="ctr" rotWithShape="0">
                      <a:schemeClr val="bg1">
                        <a:alpha val="84000"/>
                      </a:schemeClr>
                    </a:outerShdw>
                  </a:effectLst>
                  <a:latin typeface="微软雅黑" pitchFamily="34" charset="-122"/>
                  <a:ea typeface="微软雅黑" pitchFamily="34" charset="-122"/>
                </a:defRPr>
              </a:lvl1pPr>
            </a:lstStyle>
            <a:p>
              <a:pPr marL="0" marR="0" lvl="0" indent="0" algn="ctr" defTabSz="1219170" rtl="0" eaLnBrk="1" fontAlgn="base" latinLnBrk="0" hangingPunct="1">
                <a:lnSpc>
                  <a:spcPct val="100000"/>
                </a:lnSpc>
                <a:spcBef>
                  <a:spcPct val="0"/>
                </a:spcBef>
                <a:spcAft>
                  <a:spcPct val="0"/>
                </a:spcAft>
                <a:buClrTx/>
                <a:buSzTx/>
                <a:buFontTx/>
                <a:buNone/>
                <a:tabLst/>
                <a:defRPr/>
              </a:pPr>
              <a:r>
                <a:rPr kumimoji="0" lang="en-US" altLang="zh-CN"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rPr>
                <a:t>02</a:t>
              </a:r>
              <a:endParaRPr kumimoji="0" lang="zh-CN" altLang="en-US" sz="4800" b="1" i="0" u="none" strike="noStrike" kern="0" cap="none" spc="0" normalizeH="0" baseline="0" noProof="0" dirty="0">
                <a:ln w="3175">
                  <a:noFill/>
                </a:ln>
                <a:solidFill>
                  <a:sysClr val="window" lastClr="FFFFFF"/>
                </a:solidFill>
                <a:effectLst/>
                <a:uLnTx/>
                <a:uFillTx/>
                <a:latin typeface="微软雅黑" pitchFamily="34" charset="-122"/>
                <a:ea typeface="微软雅黑" pitchFamily="34" charset="-122"/>
                <a:cs typeface="+mn-cs"/>
              </a:endParaRPr>
            </a:p>
          </p:txBody>
        </p:sp>
      </p:grpSp>
      <p:sp>
        <p:nvSpPr>
          <p:cNvPr id="23" name="圆角矩形 10">
            <a:extLst>
              <a:ext uri="{FF2B5EF4-FFF2-40B4-BE49-F238E27FC236}">
                <a16:creationId xmlns="" xmlns:a16="http://schemas.microsoft.com/office/drawing/2014/main" id="{A2966399-7DFE-4061-81C8-91659F66FB3D}"/>
              </a:ext>
            </a:extLst>
          </p:cNvPr>
          <p:cNvSpPr/>
          <p:nvPr/>
        </p:nvSpPr>
        <p:spPr>
          <a:xfrm>
            <a:off x="2976000" y="3237075"/>
            <a:ext cx="6240000" cy="864000"/>
          </a:xfrm>
          <a:prstGeom prst="roundRect">
            <a:avLst>
              <a:gd name="adj" fmla="val 50000"/>
            </a:avLst>
          </a:prstGeom>
          <a:solidFill>
            <a:srgbClr val="C7000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3200" b="1" i="0" u="none" strike="noStrike" kern="1200" cap="none" spc="0" normalizeH="0" baseline="0" noProof="0" dirty="0">
                <a:ln>
                  <a:noFill/>
                </a:ln>
                <a:solidFill>
                  <a:prstClr val="white"/>
                </a:solidFill>
                <a:effectLst/>
                <a:uLnTx/>
                <a:uFillTx/>
                <a:latin typeface="微软雅黑"/>
                <a:ea typeface="微软雅黑"/>
                <a:cs typeface="+mn-cs"/>
                <a:sym typeface="+mn-lt"/>
              </a:rPr>
              <a:t>五年工作的回顾</a:t>
            </a:r>
          </a:p>
        </p:txBody>
      </p:sp>
    </p:spTree>
    <p:extLst>
      <p:ext uri="{BB962C8B-B14F-4D97-AF65-F5344CB8AC3E}">
        <p14:creationId xmlns:p14="http://schemas.microsoft.com/office/powerpoint/2010/main" val="3801209507"/>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50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750"/>
                                        <p:tgtEl>
                                          <p:spTgt spid="11"/>
                                        </p:tgtEl>
                                      </p:cBhvr>
                                    </p:animEffect>
                                    <p:anim calcmode="lin" valueType="num">
                                      <p:cBhvr>
                                        <p:cTn id="8" dur="750" fill="hold"/>
                                        <p:tgtEl>
                                          <p:spTgt spid="11"/>
                                        </p:tgtEl>
                                        <p:attrNameLst>
                                          <p:attrName>ppt_x</p:attrName>
                                        </p:attrNameLst>
                                      </p:cBhvr>
                                      <p:tavLst>
                                        <p:tav tm="0">
                                          <p:val>
                                            <p:strVal val="#ppt_x"/>
                                          </p:val>
                                        </p:tav>
                                        <p:tav tm="100000">
                                          <p:val>
                                            <p:strVal val="#ppt_x"/>
                                          </p:val>
                                        </p:tav>
                                      </p:tavLst>
                                    </p:anim>
                                    <p:anim calcmode="lin" valueType="num">
                                      <p:cBhvr>
                                        <p:cTn id="9" dur="750" fill="hold"/>
                                        <p:tgtEl>
                                          <p:spTgt spid="11"/>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50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750"/>
                                        <p:tgtEl>
                                          <p:spTgt spid="13"/>
                                        </p:tgtEl>
                                      </p:cBhvr>
                                    </p:animEffect>
                                    <p:anim calcmode="lin" valueType="num">
                                      <p:cBhvr>
                                        <p:cTn id="13" dur="750" fill="hold"/>
                                        <p:tgtEl>
                                          <p:spTgt spid="13"/>
                                        </p:tgtEl>
                                        <p:attrNameLst>
                                          <p:attrName>ppt_x</p:attrName>
                                        </p:attrNameLst>
                                      </p:cBhvr>
                                      <p:tavLst>
                                        <p:tav tm="0">
                                          <p:val>
                                            <p:strVal val="#ppt_x"/>
                                          </p:val>
                                        </p:tav>
                                        <p:tav tm="100000">
                                          <p:val>
                                            <p:strVal val="#ppt_x"/>
                                          </p:val>
                                        </p:tav>
                                      </p:tavLst>
                                    </p:anim>
                                    <p:anim calcmode="lin" valueType="num">
                                      <p:cBhvr>
                                        <p:cTn id="14" dur="750" fill="hold"/>
                                        <p:tgtEl>
                                          <p:spTgt spid="13"/>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50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750"/>
                                        <p:tgtEl>
                                          <p:spTgt spid="12"/>
                                        </p:tgtEl>
                                      </p:cBhvr>
                                    </p:animEffect>
                                    <p:anim calcmode="lin" valueType="num">
                                      <p:cBhvr>
                                        <p:cTn id="18" dur="750" fill="hold"/>
                                        <p:tgtEl>
                                          <p:spTgt spid="12"/>
                                        </p:tgtEl>
                                        <p:attrNameLst>
                                          <p:attrName>ppt_x</p:attrName>
                                        </p:attrNameLst>
                                      </p:cBhvr>
                                      <p:tavLst>
                                        <p:tav tm="0">
                                          <p:val>
                                            <p:strVal val="#ppt_x"/>
                                          </p:val>
                                        </p:tav>
                                        <p:tav tm="100000">
                                          <p:val>
                                            <p:strVal val="#ppt_x"/>
                                          </p:val>
                                        </p:tav>
                                      </p:tavLst>
                                    </p:anim>
                                    <p:anim calcmode="lin" valueType="num">
                                      <p:cBhvr>
                                        <p:cTn id="19" dur="750" fill="hold"/>
                                        <p:tgtEl>
                                          <p:spTgt spid="12"/>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16" presetClass="entr" presetSubtype="21" fill="hold" grpId="0" nodeType="afterEffect">
                                  <p:stCondLst>
                                    <p:cond delay="0"/>
                                  </p:stCondLst>
                                  <p:childTnLst>
                                    <p:set>
                                      <p:cBhvr>
                                        <p:cTn id="22" dur="1" fill="hold">
                                          <p:stCondLst>
                                            <p:cond delay="0"/>
                                          </p:stCondLst>
                                        </p:cTn>
                                        <p:tgtEl>
                                          <p:spTgt spid="23"/>
                                        </p:tgtEl>
                                        <p:attrNameLst>
                                          <p:attrName>style.visibility</p:attrName>
                                        </p:attrNameLst>
                                      </p:cBhvr>
                                      <p:to>
                                        <p:strVal val="visible"/>
                                      </p:to>
                                    </p:set>
                                    <p:animEffect transition="in" filter="barn(inVertical)">
                                      <p:cBhvr>
                                        <p:cTn id="2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3"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 xmlns:a16="http://schemas.microsoft.com/office/drawing/2014/main" id="{3F33A202-5F2A-41AF-8E61-E10A0098E86D}"/>
              </a:ext>
            </a:extLst>
          </p:cNvPr>
          <p:cNvSpPr>
            <a:spLocks noGrp="1"/>
          </p:cNvSpPr>
          <p:nvPr>
            <p:ph type="title"/>
          </p:nvPr>
        </p:nvSpPr>
        <p:spPr/>
        <p:txBody>
          <a:bodyPr/>
          <a:lstStyle/>
          <a:p>
            <a:r>
              <a:rPr lang="zh-CN" altLang="en-US" dirty="0"/>
              <a:t>五年工作的回顾</a:t>
            </a:r>
          </a:p>
        </p:txBody>
      </p:sp>
      <p:sp>
        <p:nvSpPr>
          <p:cNvPr id="221" name="ï$líḍè">
            <a:extLst>
              <a:ext uri="{FF2B5EF4-FFF2-40B4-BE49-F238E27FC236}">
                <a16:creationId xmlns="" xmlns:a16="http://schemas.microsoft.com/office/drawing/2014/main" id="{92A90A24-B01A-47CA-ADFE-8F4EA798A59B}"/>
              </a:ext>
            </a:extLst>
          </p:cNvPr>
          <p:cNvSpPr/>
          <p:nvPr/>
        </p:nvSpPr>
        <p:spPr bwMode="auto">
          <a:xfrm>
            <a:off x="1520747" y="4152992"/>
            <a:ext cx="9152388" cy="910171"/>
          </a:xfrm>
          <a:prstGeom prst="roundRect">
            <a:avLst>
              <a:gd name="adj" fmla="val 50000"/>
            </a:avLst>
          </a:prstGeom>
          <a:solidFill>
            <a:srgbClr val="C7000B"/>
          </a:solidFill>
          <a:ln w="38100" cap="flat" cmpd="sng" algn="ctr">
            <a:noFill/>
            <a:prstDash val="solid"/>
            <a:miter lim="800000"/>
          </a:ln>
          <a:effectLst/>
          <a:extLst/>
        </p:spPr>
        <p:txBody>
          <a:bodyPr rtlCol="0" anchor="ctr">
            <a:noAutofit/>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1600" b="1" i="0" u="none" strike="noStrike" kern="0" cap="none" spc="0" normalizeH="0" baseline="0" noProof="0" dirty="0">
                <a:ln>
                  <a:noFill/>
                </a:ln>
                <a:solidFill>
                  <a:srgbClr val="FFFFFF"/>
                </a:solidFill>
                <a:effectLst/>
                <a:uLnTx/>
                <a:uFillTx/>
                <a:latin typeface="Arial"/>
                <a:ea typeface="微软雅黑"/>
                <a:cs typeface="+mn-cs"/>
              </a:rPr>
              <a:t>以习近平同志为核心的中共中央团结带领全党全国各族人民，推动党和国家事业取得历史性成就、发生历史性变革，中国特色社会主义进入了新时代。</a:t>
            </a:r>
          </a:p>
        </p:txBody>
      </p:sp>
      <p:sp>
        <p:nvSpPr>
          <p:cNvPr id="222" name="ïṥḻïḍê">
            <a:extLst>
              <a:ext uri="{FF2B5EF4-FFF2-40B4-BE49-F238E27FC236}">
                <a16:creationId xmlns="" xmlns:a16="http://schemas.microsoft.com/office/drawing/2014/main" id="{BC2574F6-8493-4A9E-A4D7-6384CBE569F1}"/>
              </a:ext>
            </a:extLst>
          </p:cNvPr>
          <p:cNvSpPr/>
          <p:nvPr/>
        </p:nvSpPr>
        <p:spPr>
          <a:xfrm>
            <a:off x="1892018" y="1784084"/>
            <a:ext cx="8407964" cy="993225"/>
          </a:xfrm>
          <a:prstGeom prst="rect">
            <a:avLst/>
          </a:prstGeom>
          <a:noFill/>
          <a:ln w="12700" cap="flat" cmpd="sng" algn="ctr">
            <a:solidFill>
              <a:srgbClr val="C00000"/>
            </a:solidFill>
            <a:prstDash val="solid"/>
            <a:miter lim="800000"/>
          </a:ln>
          <a:effectLst/>
        </p:spPr>
        <p:txBody>
          <a:bodyPr wrap="none" anchor="ctr">
            <a:normAutofit/>
          </a:bodyPr>
          <a:lstStyle/>
          <a:p>
            <a:pPr marL="0" marR="0" lvl="0" indent="0" algn="ctr" defTabSz="1219170" rtl="0" eaLnBrk="1" fontAlgn="auto" latinLnBrk="0" hangingPunct="1">
              <a:lnSpc>
                <a:spcPct val="150000"/>
              </a:lnSpc>
              <a:spcBef>
                <a:spcPts val="0"/>
              </a:spcBef>
              <a:spcAft>
                <a:spcPts val="0"/>
              </a:spcAft>
              <a:buClrTx/>
              <a:buSzTx/>
              <a:buFontTx/>
              <a:buNone/>
              <a:tabLst/>
              <a:defRPr/>
            </a:pPr>
            <a:r>
              <a:rPr kumimoji="0" lang="zh-CN" altLang="en-US" sz="1800" b="1" i="0" u="none" strike="noStrike" kern="0" cap="none" spc="0" normalizeH="0" baseline="0" noProof="0" dirty="0">
                <a:ln>
                  <a:noFill/>
                </a:ln>
                <a:solidFill>
                  <a:srgbClr val="000000">
                    <a:lumMod val="85000"/>
                    <a:lumOff val="15000"/>
                  </a:srgbClr>
                </a:solidFill>
                <a:effectLst/>
                <a:uLnTx/>
                <a:uFillTx/>
                <a:latin typeface="Arial"/>
                <a:ea typeface="微软雅黑"/>
                <a:cs typeface="+mn-cs"/>
              </a:rPr>
              <a:t>统揽伟大斗争、伟大工程、伟大事业、伟大梦想</a:t>
            </a:r>
          </a:p>
        </p:txBody>
      </p:sp>
      <p:sp>
        <p:nvSpPr>
          <p:cNvPr id="223" name="íṣḻîḍe">
            <a:extLst>
              <a:ext uri="{FF2B5EF4-FFF2-40B4-BE49-F238E27FC236}">
                <a16:creationId xmlns="" xmlns:a16="http://schemas.microsoft.com/office/drawing/2014/main" id="{505E2E1F-77C9-4F11-A8BA-12636C89EC17}"/>
              </a:ext>
            </a:extLst>
          </p:cNvPr>
          <p:cNvSpPr/>
          <p:nvPr/>
        </p:nvSpPr>
        <p:spPr>
          <a:xfrm>
            <a:off x="1892018" y="2979306"/>
            <a:ext cx="4159814" cy="628646"/>
          </a:xfrm>
          <a:prstGeom prst="rect">
            <a:avLst/>
          </a:prstGeom>
          <a:noFill/>
          <a:ln w="12700" cap="flat" cmpd="sng" algn="ctr">
            <a:solidFill>
              <a:srgbClr val="C00000"/>
            </a:solidFill>
            <a:prstDash val="solid"/>
            <a:miter lim="800000"/>
          </a:ln>
          <a:effectLst/>
        </p:spPr>
        <p:txBody>
          <a:bodyPr wrap="none" anchor="ctr">
            <a:norm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867" b="1" i="0" u="none" strike="noStrike" kern="0" cap="none" spc="0" normalizeH="0" baseline="0" noProof="0" dirty="0">
                <a:ln>
                  <a:noFill/>
                </a:ln>
                <a:solidFill>
                  <a:srgbClr val="000000">
                    <a:lumMod val="85000"/>
                    <a:lumOff val="15000"/>
                  </a:srgbClr>
                </a:solidFill>
                <a:effectLst/>
                <a:uLnTx/>
                <a:uFillTx/>
                <a:latin typeface="Arial"/>
                <a:ea typeface="微软雅黑"/>
                <a:cs typeface="+mn-cs"/>
              </a:rPr>
              <a:t>统筹推进“五位一体”总体布局</a:t>
            </a:r>
          </a:p>
        </p:txBody>
      </p:sp>
      <p:sp>
        <p:nvSpPr>
          <p:cNvPr id="224" name="ïšḻídè">
            <a:extLst>
              <a:ext uri="{FF2B5EF4-FFF2-40B4-BE49-F238E27FC236}">
                <a16:creationId xmlns="" xmlns:a16="http://schemas.microsoft.com/office/drawing/2014/main" id="{3D8E9AF8-59DB-46CE-BC33-022492A416A0}"/>
              </a:ext>
            </a:extLst>
          </p:cNvPr>
          <p:cNvSpPr/>
          <p:nvPr/>
        </p:nvSpPr>
        <p:spPr>
          <a:xfrm>
            <a:off x="6140169" y="2979306"/>
            <a:ext cx="4159813" cy="628646"/>
          </a:xfrm>
          <a:prstGeom prst="rect">
            <a:avLst/>
          </a:prstGeom>
          <a:noFill/>
          <a:ln w="12700" cap="flat" cmpd="sng" algn="ctr">
            <a:solidFill>
              <a:srgbClr val="C00000"/>
            </a:solidFill>
            <a:prstDash val="solid"/>
            <a:miter lim="800000"/>
          </a:ln>
          <a:effectLst/>
        </p:spPr>
        <p:txBody>
          <a:bodyPr wrap="none" anchor="ctr">
            <a:normAutofit/>
          </a:bodyPr>
          <a:lstStyle/>
          <a:p>
            <a:pPr marL="0" marR="0" lvl="0" indent="0" algn="l" defTabSz="1219170" rtl="0" eaLnBrk="1" fontAlgn="auto" latinLnBrk="0" hangingPunct="1">
              <a:lnSpc>
                <a:spcPct val="100000"/>
              </a:lnSpc>
              <a:spcBef>
                <a:spcPts val="0"/>
              </a:spcBef>
              <a:spcAft>
                <a:spcPts val="0"/>
              </a:spcAft>
              <a:buClrTx/>
              <a:buSzTx/>
              <a:buFontTx/>
              <a:buNone/>
              <a:tabLst/>
              <a:defRPr/>
            </a:pPr>
            <a:r>
              <a:rPr kumimoji="0" lang="zh-CN" altLang="en-US" sz="1867" b="1" i="0" u="none" strike="noStrike" kern="0" cap="none" spc="0" normalizeH="0" baseline="0" noProof="0">
                <a:ln>
                  <a:noFill/>
                </a:ln>
                <a:solidFill>
                  <a:srgbClr val="000000">
                    <a:lumMod val="85000"/>
                    <a:lumOff val="15000"/>
                  </a:srgbClr>
                </a:solidFill>
                <a:effectLst/>
                <a:uLnTx/>
                <a:uFillTx/>
                <a:latin typeface="Arial"/>
                <a:ea typeface="微软雅黑"/>
                <a:cs typeface="+mn-cs"/>
              </a:rPr>
              <a:t>协调推进“四个全面”战略布局</a:t>
            </a:r>
            <a:endParaRPr kumimoji="0" lang="zh-CN" altLang="en-US" sz="1867" b="1" i="0" u="none" strike="noStrike" kern="0" cap="none" spc="0" normalizeH="0" baseline="0" noProof="0" dirty="0">
              <a:ln>
                <a:noFill/>
              </a:ln>
              <a:solidFill>
                <a:srgbClr val="000000">
                  <a:lumMod val="85000"/>
                  <a:lumOff val="15000"/>
                </a:srgbClr>
              </a:solidFill>
              <a:effectLst/>
              <a:uLnTx/>
              <a:uFillTx/>
              <a:latin typeface="Arial"/>
              <a:ea typeface="微软雅黑"/>
              <a:cs typeface="+mn-cs"/>
            </a:endParaRPr>
          </a:p>
        </p:txBody>
      </p:sp>
    </p:spTree>
    <p:extLst>
      <p:ext uri="{BB962C8B-B14F-4D97-AF65-F5344CB8AC3E}">
        <p14:creationId xmlns:p14="http://schemas.microsoft.com/office/powerpoint/2010/main" val="2207743784"/>
      </p:ext>
    </p:extLst>
  </p:cSld>
  <p:clrMapOvr>
    <a:masterClrMapping/>
  </p:clrMapOvr>
  <mc:AlternateContent xmlns:mc="http://schemas.openxmlformats.org/markup-compatibility/2006" xmlns:p14="http://schemas.microsoft.com/office/powerpoint/2010/main">
    <mc:Choice Requires="p14">
      <p:transition spd="slow" p14:dur="1500" advClick="0" advTm="4000">
        <p:random/>
      </p:transition>
    </mc:Choice>
    <mc:Fallback xmlns="">
      <p:transition spd="slow" advClick="0" advTm="4000">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decel="100000" fill="hold" grpId="0" nodeType="afterEffect">
                                  <p:stCondLst>
                                    <p:cond delay="0"/>
                                  </p:stCondLst>
                                  <p:childTnLst>
                                    <p:set>
                                      <p:cBhvr>
                                        <p:cTn id="6" dur="1" fill="hold">
                                          <p:stCondLst>
                                            <p:cond delay="0"/>
                                          </p:stCondLst>
                                        </p:cTn>
                                        <p:tgtEl>
                                          <p:spTgt spid="221"/>
                                        </p:tgtEl>
                                        <p:attrNameLst>
                                          <p:attrName>style.visibility</p:attrName>
                                        </p:attrNameLst>
                                      </p:cBhvr>
                                      <p:to>
                                        <p:strVal val="visible"/>
                                      </p:to>
                                    </p:set>
                                    <p:anim calcmode="lin" valueType="num">
                                      <p:cBhvr additive="base">
                                        <p:cTn id="7" dur="1000" fill="hold"/>
                                        <p:tgtEl>
                                          <p:spTgt spid="221"/>
                                        </p:tgtEl>
                                        <p:attrNameLst>
                                          <p:attrName>ppt_x</p:attrName>
                                        </p:attrNameLst>
                                      </p:cBhvr>
                                      <p:tavLst>
                                        <p:tav tm="0">
                                          <p:val>
                                            <p:strVal val="#ppt_x"/>
                                          </p:val>
                                        </p:tav>
                                        <p:tav tm="100000">
                                          <p:val>
                                            <p:strVal val="#ppt_x"/>
                                          </p:val>
                                        </p:tav>
                                      </p:tavLst>
                                    </p:anim>
                                    <p:anim calcmode="lin" valueType="num">
                                      <p:cBhvr additive="base">
                                        <p:cTn id="8" dur="1000" fill="hold"/>
                                        <p:tgtEl>
                                          <p:spTgt spid="221"/>
                                        </p:tgtEl>
                                        <p:attrNameLst>
                                          <p:attrName>ppt_y</p:attrName>
                                        </p:attrNameLst>
                                      </p:cBhvr>
                                      <p:tavLst>
                                        <p:tav tm="0">
                                          <p:val>
                                            <p:strVal val="1+#ppt_h/2"/>
                                          </p:val>
                                        </p:tav>
                                        <p:tav tm="100000">
                                          <p:val>
                                            <p:strVal val="#ppt_y"/>
                                          </p:val>
                                        </p:tav>
                                      </p:tavLst>
                                    </p:anim>
                                  </p:childTnLst>
                                </p:cTn>
                              </p:par>
                            </p:childTnLst>
                          </p:cTn>
                        </p:par>
                        <p:par>
                          <p:cTn id="9" fill="hold">
                            <p:stCondLst>
                              <p:cond delay="1000"/>
                            </p:stCondLst>
                            <p:childTnLst>
                              <p:par>
                                <p:cTn id="10" presetID="22" presetClass="entr" presetSubtype="8" fill="hold" grpId="0" nodeType="afterEffect">
                                  <p:stCondLst>
                                    <p:cond delay="0"/>
                                  </p:stCondLst>
                                  <p:childTnLst>
                                    <p:set>
                                      <p:cBhvr>
                                        <p:cTn id="11" dur="1" fill="hold">
                                          <p:stCondLst>
                                            <p:cond delay="0"/>
                                          </p:stCondLst>
                                        </p:cTn>
                                        <p:tgtEl>
                                          <p:spTgt spid="222"/>
                                        </p:tgtEl>
                                        <p:attrNameLst>
                                          <p:attrName>style.visibility</p:attrName>
                                        </p:attrNameLst>
                                      </p:cBhvr>
                                      <p:to>
                                        <p:strVal val="visible"/>
                                      </p:to>
                                    </p:set>
                                    <p:animEffect transition="in" filter="wipe(left)">
                                      <p:cBhvr>
                                        <p:cTn id="12" dur="900"/>
                                        <p:tgtEl>
                                          <p:spTgt spid="222"/>
                                        </p:tgtEl>
                                      </p:cBhvr>
                                    </p:animEffect>
                                  </p:childTnLst>
                                </p:cTn>
                              </p:par>
                            </p:childTnLst>
                          </p:cTn>
                        </p:par>
                        <p:par>
                          <p:cTn id="13" fill="hold">
                            <p:stCondLst>
                              <p:cond delay="1900"/>
                            </p:stCondLst>
                            <p:childTnLst>
                              <p:par>
                                <p:cTn id="14" presetID="22" presetClass="entr" presetSubtype="8" fill="hold" grpId="0" nodeType="afterEffect">
                                  <p:stCondLst>
                                    <p:cond delay="0"/>
                                  </p:stCondLst>
                                  <p:childTnLst>
                                    <p:set>
                                      <p:cBhvr>
                                        <p:cTn id="15" dur="1" fill="hold">
                                          <p:stCondLst>
                                            <p:cond delay="0"/>
                                          </p:stCondLst>
                                        </p:cTn>
                                        <p:tgtEl>
                                          <p:spTgt spid="223"/>
                                        </p:tgtEl>
                                        <p:attrNameLst>
                                          <p:attrName>style.visibility</p:attrName>
                                        </p:attrNameLst>
                                      </p:cBhvr>
                                      <p:to>
                                        <p:strVal val="visible"/>
                                      </p:to>
                                    </p:set>
                                    <p:animEffect transition="in" filter="wipe(left)">
                                      <p:cBhvr>
                                        <p:cTn id="16" dur="800"/>
                                        <p:tgtEl>
                                          <p:spTgt spid="223"/>
                                        </p:tgtEl>
                                      </p:cBhvr>
                                    </p:animEffect>
                                  </p:childTnLst>
                                </p:cTn>
                              </p:par>
                            </p:childTnLst>
                          </p:cTn>
                        </p:par>
                        <p:par>
                          <p:cTn id="17" fill="hold">
                            <p:stCondLst>
                              <p:cond delay="2700"/>
                            </p:stCondLst>
                            <p:childTnLst>
                              <p:par>
                                <p:cTn id="18" presetID="22" presetClass="entr" presetSubtype="8" fill="hold" grpId="0" nodeType="afterEffect">
                                  <p:stCondLst>
                                    <p:cond delay="0"/>
                                  </p:stCondLst>
                                  <p:childTnLst>
                                    <p:set>
                                      <p:cBhvr>
                                        <p:cTn id="19" dur="1" fill="hold">
                                          <p:stCondLst>
                                            <p:cond delay="0"/>
                                          </p:stCondLst>
                                        </p:cTn>
                                        <p:tgtEl>
                                          <p:spTgt spid="224"/>
                                        </p:tgtEl>
                                        <p:attrNameLst>
                                          <p:attrName>style.visibility</p:attrName>
                                        </p:attrNameLst>
                                      </p:cBhvr>
                                      <p:to>
                                        <p:strVal val="visible"/>
                                      </p:to>
                                    </p:set>
                                    <p:animEffect transition="in" filter="wipe(left)">
                                      <p:cBhvr>
                                        <p:cTn id="20" dur="900"/>
                                        <p:tgtEl>
                                          <p:spTgt spid="2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1" grpId="0" animBg="1"/>
      <p:bldP spid="222" grpId="0" animBg="1"/>
      <p:bldP spid="223" grpId="0" animBg="1"/>
      <p:bldP spid="224" grpId="0" animBg="1"/>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9DA8-5249-43F7-9380-3853A5C609F5"/>
  <p:tag name="ISPRING_SCORM_RATE_SLIDES" val="1"/>
  <p:tag name="ISPRINGONLINEFOLDERID" val="0"/>
  <p:tag name="ISPRINGONLINEFOLDERPATH" val="内容列表"/>
  <p:tag name="ISPRINGCLOUDFOLDERID" val="0"/>
  <p:tag name="ISPRINGCLOUDFOLDERPATH" val="资源库"/>
  <p:tag name="ISPRING_PLAYERS_CUSTOMIZATION" val="UEsDBBQAAgAIAAGhQUwVDq0oZAQAAAcRAAAdAAAAdW5pdmVyc2FsL2NvbW1vbl9tZXNzYWdlcy5sbmetWG1v2zYQ/l6g/4EQUGADtrQd0KIYEge0xNhEZMmV6DjZCwRGYmwilJjpxW32ab9mP2y/ZEfKTuK+QFISwDZMyvfc8e6eu6MPjz/nCm1EWUldHDlvD944SBSpzmSxOnIW7OTnDw6qal5kXOlCHDmFdtDx6OWLQ8WLVcNXAr6/fIHQYS6qCpbVyKzu10hmR858nLjhbI6Di8QPJ2EyphNn5Or8hhe3yNcr/Uf5wy/vP3x+++79j4evt5J9gOIZ9v19KGSR3r3pARSwKPQTQCN+EpBz5ozM5zC5cMF8GhBntP0yTHoekTNnZD475RZRRAKWxD71SELjJAiZ9YVPGPGc0YVu0JpvBKo12kjxCdVrAZGsZSlQpWRmH6QaNopGdCnzwhmmQRKRmEXUZTQMnFGsy/L2JwvLm3qtS1BXoUxW/FKJzOqEnLHPb0pRgWpeQ04heNVrCb/UOZfFQafqCC9pMElYGPpxQgJvt+OMSJEhr+RGzUCUCMckAoCSV6J8hGxis8yKI6zUMIQpnUx9eDNjwlSu1gre9VA75gRiMBdFlxTkCIkgu+J4GUaecRqoQhzd8Kr6pMtsLz8eBqoLmAZuCCnosgfgzGDsgCHGEipHWYq07gKbkTjGE5KMw3NIZOBdOEQiPAW6nQ6RuCAxUITEXTIBPqMTbBLeUGyX/zt+pdyks7pFPE1BzrhvI3VTwY5xKbDAMq06GKYmJh8XEDaK/e/QuEUF79rVSm4E2FFmouxUBJXFJZ7Joo8L+ltygqlPvATSyguXCbMlz2jM+S0qdI14tuFFKtClSHkDuX4LzzKZ2Wcmzlb/X438G/F6W1VebQtS4JHzV0Pt2ath3zCrqcCmuhb5Td2l2jhsa/5jrDA5/V0T+hz9cfpjlwQ4ouHzRKaSeaPaqvvk+NxZNjRGnUY80VP9o/XclsRtbR1TKFhjqftLEOimpn9AA1T9pWhwAormbYmGGk6LqwE6g3ALEGj0WIwzcNWeCWfgwgHySzKOKYPZaCkuK1l3jh2WjW2Avh3aFOY8JWpxT8ZLcaVhwlGCb9rpA7qQjXRnQB8MN3utglHmg8kBAK7a5AFIJXOwP+uBuZiRnQfaAr93kqVuVGbJq+S1LfLg2yYXX49NV6XO7a7i1S552yZz/BQr2sNFrdL5gPZ/x7/e8XlAv8dHKSY4cqeJiwOXmEHfcFX1FAIKGFf4LE58PDbiwIWc1+kamumVboqsJ1A7q3vkBAPY9syx4GW6/u+ff3tifGFJu4u2u78OAgFimypI7sB+D3Qtqj+7QBge78vZRR+p7d1mJ9fzqsMoZOGz3CF421pyncPWQbdeSPJt0DBj2J3OgAexTXvdlDC6DUGY4egUapmdwp3RjJfXUAiZ1moQinW1ScB6mPb762VTK1mIIbJPayXmwIzOE+x59q4N5FMyvW57ZgY3inR76VZw6e4L5k5xAHX2CzyRyXogoG1NuyoERG/X9zTffN2p7laV/cvi8PWDfzD+B1BLAwQUAAIACAABoUFMCH4LIykDAACGDAAAJwAAAHVuaXZlcnNhbC9mbGFzaF9wdWJsaXNoaW5nX3NldHRpbmdzLnhtbNVX3W7aMBS+5yksT70saTu6diihqgpo1VpAhW3tVWViQ6w6dhbbUHq1p9mD7Ul2HAMFtevSH6RNCBGfn+/8n5jw6DYVaMJyzZWM8G51ByMmY0W5HEf4y6C9fYiRNkRSIpRkEZYKo6NGJczsUHCd9JkxIKoRwEhdz0yEE2OyehBMp9Mq11nuuEpYA/i6Gqs0yHKmmTQsDzJBZvBjZhnTeI5QAgC+qZJztUalglDokc4VtYIhTsFzyV1QRLQF0QkOvNiQxDfjXFlJT5RQOcrHwwi/Ozx2n4WMh2rylEmXE90AoiObOqGUOy+I6PM7hhLGxwm4e1DDaMqpSSK8V3MoIB08RCmwfejEoZwoyIE0c/iUGUKJIf7o7Rl2a/SC4El0JknK4wFwkIs/ws3B9aerXuvi7LTz+XrQ7Z4NTnveiUInWMcJg3VDITikbB6zpZ2QGEPiBPwGnRERmoXBKmkhNlJyzTl3RkMlIPeFFrRROmS0Q1K2Uo3+DZdtkNzFaASBiFmEj3NOBEbcEMHjpbK2Q224KareXpVEgAXtydB5H9+b99mJE5JrturWgqNdzuPGN2UFRTNlkeA3DBmFIH6bwlPC0Gpx0ChXaUGF9jFICw4WJ5xNGT0qcjoH/JOhKzCRWtCEXs0EM97Cd8vv0JCNVA64jEygs4HOtcevPgs4I1rfg5KFj1v9s9Nm6/q002xdbrkACZ0QGT8THArO0sxsBJ/MkFRmoQfpiInVrCgK5bTglYmt+vIyaJ5a4cv81sVYgd5gSTZj5TmF+asHpc0mZFIMohuuAhpGkENJPCYwYlgXXFpWFjAmEikpZojEsNa0G+sJV1YDxQ+wh9Yv99DrIy6L0xhWG1jMKctLQe7s7r2v7X84OPxYrwa/fvzcflJpvvB7gjhzfuOfPLnyl2v/4TYMA7elH1/aJrf/5s7uXbS+lslrp3U5KFXSVr8UXLeMVPdzGakL/5LprbxgSrkAS2nshwzWkuApN4y+ZYu9oE1e9W73PbaZNtlgzK8Zjf8mZH9aXhPX7oVh8OjF1XFSLnkKiXArcXnbbezXduCm+SirUgG09f8OjcpvUEsDBBQAAgAIAAGhQUy1/AlkugIAAFUKAAAhAAAAdW5pdmVyc2FsL2ZsYXNoX3NraW5fc2V0dGluZ3MueG1slVZtb+IwDP5+vwJx3+nulZ3UITHGSZN2t+k27XvamjYiTaokZce/vzhN1gQo9LAmEft5bMexzVK1pXzxYTJJc8GEfAatKS8VarxuQoubadZqLfgsF1wD1zMuZE3YdPHxp/2kiUVeYokdyLGcDcmhDzO3nzEUF+PbHGWIkIu6IXz/IEoxy0i+LaVoeXExtWrfgGSUbw3y6sd8tR4MwKjS9xrqKKf1Nco4SiNBKcCUvq9RLrIYyYD5SFf2M5LThzp/+wPajiqqLW35CWWI1pAS4iJfL1GG8dx4j19ljnKeoOGvNtAvn1EGoYzsQcbO776iDDJE0zb/0yONFCUWNOacf8R3DhOkMOOHWV2hXCTghTDQxVdw5bF3vQtA7ms49ymOqxTsCet6sBDw0TMGCy1bSBN/6myqEm+PrTbzAYsNYcoAQlUPejJJP5FWeTexrsf9gTfKi9CX0/SQV8HaGlZdwoG7WN/jV6tbuytCp++6IEMJO6cMUuyVPfK3qesRMlD2yGdGC3jkbH+cwaGpI/lHviXuOc/X31iBE3MsnNWfvBUjPeDoqiBVp/CYWhSwUJjOC60B3y1NrK5LKTnKKeVkR0uiqeC/EJft7WVUmhwYXK+d7qxUU83gVMPZHM2aDstlz3E/OmvckN3PQn+57jzRZovfTInWJK9q87OkphPHM2NiCjNNTjNwTxo4yHu+EQHHxh4i1URuQb4IwcaG4UKDGutedMM1BE+ToAZpcrrKqXNyqvy8rTOQa/NqFJSvcqzsgBUtK2b+9CuFNygOGAPWjqor448T+t6XgcI1ARCZV75ru0NnqVumKYMd+OEPFPbKQ3dLlenSoYZb6gfY6LDlnGZUT7pd0fdKvEMC/Qn8q0krcnxgGdH2mmTK3iyafL+G+1yixezXGTZfuMns2fVS5NjYjytolPjv5D9QSwMEFAACAAgAAaFBTCqWD2f+AgAAlwsAACYAAAB1bml2ZXJzYWwvaHRtbF9wdWJsaXNoaW5nX3NldHRpbmdzLnhtbM2Wb08aMRjA3/Mpmi6+lFPnpiN3GCMYiU6IsE1fmXItXGOvvbU98Hy1T7MPtk+yp1dAiI6dRpaFEOjTPr/nX/u04dF9KtCEacOVjPBufQcjJmNFuRxH+MvgdPsQI2OJpEQoySIsFUZHzVqY5UPBTdJn1sJSgwAjTSOzEU6szRpBMJ1O69xk2s0qkVvgm3qs0iDTzDBpmQ4yQQr4sUXGDJ4RKgDgmyo5U2vWagiFnvRZ0VwwxCl4LrkLiogzmwoc+FVDEt+NtcolPVFCaaTHwwi/Ozx2n/kaT2rxlEmXEtMEoRPbBqGUOyeI6PMHhhLGxwl4e7CP0ZRTm0R4b99RYHXwlFKyfeTEUU4UpEDaGT5lllBiiR96e5bdWzMXeBEtJEl5PIAZ5MKPcGtwe3bTa19ddC7Pbwfd7sWg0/NOlDrBKicMVg2F4JDKdcwWdkJiLYkT8Bt0RkQYFgbLovmykZIrzrkxGioBqS+1MBqBp6KI8LHmRGDELRE8XsxaosfMnnIBMTjd3fpIWvwI9PHGCdGGLRuazxiXxbj5TeWCokLlSPA7hqxCEFGewr+EoeV0o5FWaSkVxFhkBKcMTTibMnpUZmkG/JOhGzCR5qAJmy8TzHoL33P+gIZspDRwGZnAVgU5N55ffxE4I8Y8Qsncx63+RafVvu1cttrXWy5AQidExi+EQwlZmtmN8EmBpLJzPUhHTHLDyqJQTsu5KrHVX18Gw9Nc+DK/dTGW0BssyWasvKQwf/WgstmETMqD6A5XiYYjyKEkngkTMRx3LnNWFRgTiZQUBSIxNCrjjvWEq9yAxB9gjzav99DrIy7L0RhuDrCoKdOVkDu7e+/3P3w8OPzUqAe/fvzcXqs0a+E9QZw538NP1jbxRSN/2g3DwPXO59uw1fm/6sK9q/bXKpm6bF8PKhWp3a+E61ZZ1T2vsurKXxu9pSujkgvQZsb+2ECjETzlltG33DSvKPz6+9dvizcq/AajWLt9/98g/Gjx3Fp5X4XBsw/AGshXH9PN2m9QSwMEFAACAAgAAaFBTGhxUpGaAQAAHwYAAB8AAAB1bml2ZXJzYWwvaHRtbF9za2luX3NldHRpbmdzLmpzjZRNb8IwDIbv/AqUXSfEPmG7ocGkSRwmjdu0QyimVKRJlaQdHeK/rw5fTeqOxRfy8uR17CredrrVYhHrPne37rfbv/t7pwFqVudw7euiRU9RZ0YkC5glKYhEAguQ4nj0JO/OBGXMpDOdlx9oa2p+TOE/Sy5MHc8IC01ohjpcEOA3oW2owz8nsVOra19TrdHz3Fole5GSFqTtSaVT7hh29epWvcQAVgXoC+iSR+CZDtxqI8+ODwOMOhepNOOynKpY9eY8Wsda5XLRln9VZqCrT77eA/2nwcvEsxOJsW8W0jDxZIjRTmYajIFD3scJBgkLPgdR8+279QfqGTcLCugiMYk90qMbjDqd8RgaXRqOMHxMVl6Nbg4wmpyFjd0Td7cYHiF4CbphNb7H8ECV5dk/PmCmVYwdaaDNnp9QofgikfEhdR+D5PCyaNvWvXOh7vpj5j0hFTyhFfX80rbZEYKGAK03lo55TZB3StkJSpREDkVo1LQq6DliwzmC+88u49byaJVW46EajlUbuF6Dniklqtt/XbpnmKuz+wVQSwMEFAACAAgAAaFBTD08L9HBAAAA5QEAABoAAAB1bml2ZXJzYWwvaTE4bl9wcmVzZXRzLnhtbJ2RsQrCMBCG9z5FuN3EbqUkdRPcHHSWmqYaaS8ll1of35SKdJGAQyD/8X0/JCd3r75jT+PJOlSQ8y0wg9o1Fm8Kzqf9pgBGocam7hwaBeiA7apM2rzAozdkArFYgaTgHsJQCjFNE7c0+NhArhtDLCauXS/i6R2K2RTDosLilvYv+zODKssYk9fRduGAVbzHtCCMvFYwOxeN3GLrQPwCGpMATKrBUAJofQJ4DAnAjytAiu+b56RHCvGjYpBitZ4qewNQSwMEFAACAAgAAaFBTJr5lmRrAAAAawAAABwAAAB1bml2ZXJzYWwvbG9jYWxfc2V0dGluZ3MueG1ss7GvyM1RKEstKs7Mz7NVMtQzUFJIzUvOT8nMS7dVCg1x07VQUiguScxLSczJz0u1VcrLV1Kwt+OyyclPTswJTi0pASosVijISaxMLQpJzQUySlL9EnOBKp/tmfJ8ya5n09qfr9ivpG/HBQB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AaFBTLCHI/RsAQAA9wIAACkAAAB1bml2ZXJzYWwvc2tpbl9jdXN0b21pemF0aW9uX3NldHRpbmdzLnhtbI1S20okMRB99yuCPzBJKreGdiC3lnlR0QGfm+ns0qyml07EZcnHm3Z3GEdHNPVUdU6doiqnTb/GaJ9Snh7Hv30ep3gXch7jz7Q+Q6jdTQ/TfDOHFHJaHSr3Yxym5038MS21Wk25j0M/D3ZB0xqj7vUhJbVyqmbMMIok89Qr5Dy3FWvANWAr5iix7eqdxD/dOexCzKdV29UR+rFhE1OY8yYO4c8ajtlvoeMNLud+GCsvrQVbouynFseWQIxwyX2hGgAEstwRh4uUjdQEecw4hmIUBQqIcE4aUYikHGrWNaKqMN8IxCRj1BXqae1GWhtHbZHQEKLrNK8aW7rOSIwRIQSYK1xAZzCqbKgaGtRyQHBgQBRtNFGAOtuZjhXvvLAcKeoFxoUZAxgfjnvY7u25DtVvr7M/5xeCJ7/gJLp4a3XCXO3uaZ4reRsefz/0OaBxuDi/ufV3/mqrt5vrq/P/vnz18J61mLVu/am3XwBQSwMEFAACAAgAAqFBTLDdIuDqDAAA1hoAABcAAAB1bml2ZXJzYWwvdW5pdmVyc2FsLnBuZ+2ZaVBTWb7AL0ij0wygLQoIhHEZ9TVNAAcJsg4QoK0WIgYEhBBpmqUJiSIBGgKEdp6gLNKOb0AJkCEIYQ0ie8LidGxS3THQPJYASUAmkkAiiRqTGEKSufQyNTVVU/U+vI/cqlv3d8499/7PfztLnTsXw0PNPzzyIQAA5uc/hV8CgD3BAGDcuc8UrDnOOPwZ+DDKuhQaCNAm7TfAgklqQFgAAPRUmW0nfgCWf3P909gsAHAo3bmNqtbeJAPAEcx5eEDkVwmbAkTHCeUiazUvLM9oDBj8+pMTdpnW8Ogjt7+5Cnc3iwj4xuREZjM8MNDjI+PMeyaHTIJN4SfobgeMp+uJlP9FyO6LYZowjsAwea4rS0I4FI9HREflRmerN7bwUep43gUmlVxE17xmWsLk4wb9Qym3ew8AxOc1ZbbnthNEqyFWOqGjIS0VVCWGJCG71QVPsxyJ/PB9APD48lxAasS776zRfQdBJTpRyh/7vVpodr8BX+XMBXGXC9WCnBMA8HQpyhIlDQGbPNoP2uWP7hEmAAA/uIu7uIu7uIu7uIu7uIu7uIu7uIv//9iHIReqFsE93O/+ctoYACh3joFY+3/DeqcyP83L+xy2y/hInmoxFVblq1oQlfpvr2KpsmjBOJ2cTWSsAcDVURF2Hkd4096qRRdpeSuQflTczLxPkl5G7y6jG6h8mr9Xmd/WehMHUfT2vmpymSbRz+tk1XuBYqXmxZ8scTxLuQtlAINZpCc3zLlHY0m6/coHkCfbLC+vsoSvVm+pLJZlkqJcdlbEuIZzbRIvrIbkrzdytPJxInuNqJOiYVM+iucP0TpJ9GCFGL9cpN20k+otie+ZYUIRq7mFxOJI3OxmdAqyYeRL/tD2j6xsXtbLM7ikFXyVv/795NpIq2aGzv7q/hOYTTFWwnx91nT6NRutf4KSxYbNcBimyoUElUVVU9N6++FUgRyXB6V4QMcV9fI6bFqOsEY2LG6Ig3b8tZ2N2TPCzxPXp1LZG56VV9SHgvond/bWdomRq26Q8rej8sJrmB/nC7KvKObxSfG+Lh+7p/M9/ad4Gw3HazLtGC0dyV3SbvGNSrKY8Ql1mRnPxV5zBZr9ThPefn+Kpy4/u1FdOM/pPam0QYtKKaGhEblUWhkub7LD4xhG2BeOOd5LSrlsNyswxWzaPoDBpXSLYT8obV5rb9Nf8yiwddKF2Wg8BOnwQh/1hvQeiEqi5/tV+JYeslUk1HvLhprMOxJBs4wMRrBdJ+W1tOo8HzLiUPDKM4gIuWlu+iK97fg+uvpO/8+d8FDG5LKLIJT1uonEkNKQC9jIKbsB3gLyHaeN9YVmIcpnduPMZen2Qjly9Qzl0d8/v4CcUDTeTBrmUvWj0h6Byv6cHDuryW+QkXDPpgsWk7UnVa7kz0F1oz8r5D4iVMU04TSpAh8MUq6rUeqOReADkvb028E6EH8XIyTe/Uf9VCHX8wVJMEqa7b7sItvDyRf8K6SvWlasHXgNx61HK4OovFwDlELwbQjM5QFftAa1zW/7UppxDs/pefOtFk3SakMMZf3mhGk6DDfAP10/V3K90hq+0inr0Xo0tTL0x8osuAIPwHZ+m2lc//NX7UU5I3F7WfuDrd09LjIygxw+6sfWfkjZgoaqUR+Fd1h8TQrC68MjUH4W95wUuWUpZ3We250Vcu1sspBeglr5ryWl/fA61t6r/rTxi/Z85Vw0T33rrHSe2UlK5SwXKDg5vvaSuHLK2vX1ofL1ajHF4g7lwwasf3a83ZLQTMa8kfSXmVZlfKYrhJT/Scj7SPys8NK017fZ8Ev1d796IG6TPkxqCvyiIdX2ZG/h1D0FP8TXpWrYZTDOSvemipjhsqKENTKwwPzm7Pj1fIZk/rsdsdCtz/pAK6TvycrIwPX64L+0KeU4bzL8oIguqZdPV8W+I8KP4RNDS95/gJKJaYkmMw9wRa9Cns6uZdOdPCWZcqiLeLSSPnngSim/BpWYEyGQZpK2mlSD4zqsFEPkrTX/JPGY/zjK8amzr2FbAZvgEoQ+MvW4QScS+xs0ojZqwxLBd407rldWSlsVCp9mWsfE3MYNvp+A/iBb8Qqpbq7OHMvgs67c3cp1DtUxkEKMbk6T51tNX6aPLIvFedWTvdCS8oLxT62MTnFHId7K0tczCH+dIVrfRbQWzYSD7u+MLqx5RPD3nB1I/O+AUResHQ09PqbOlwSNHfFf5lUT+vR69TgZ5XdTaCPY2pH6h5JzFz6OFLEn9tYILgqdbDCtyRB23NeRzBhHRgl9tFY0MqkFg9KkLl6db59jzt74Rc6Mt3xkZszavqmkpzHh4xIRO8SKYyc55OpI3H6zuHY8Jf1Bd+pGJWzZk5SybIZUzF9MdEcQWnH1YHipbIOcV4Yy4qwq39S7IZxzb03f/jZ5u1LJwAjqQ31h9Own5aeNw2kEXwtGiduY9yZ+0PypF2qimzP3mP87R8I1SYF18NoUUa8A5VilL/Qn+qsanhu5G3d6d8r2C7we7mhlmfRw6mBwcifLTXfDoRoZHPGf/pst38Nqb/RYxghHKhbafO3OFi2ndVduPalLiUfAnh91VUEr5ccr02Igl3J/6X1bY3W/LM4Zvbm4eDiYnWjrcdwE80Dtwwk/FNwcd4pxm+KwTJCPclyK3pT3nnrWCe3IFPg87aJzhY8xNkLGz9ZDqv2ud2KZ7+8V90z73WwpKbu15ReBPTjJRdZwJ3QZy2bun7eHY5aPSF4/cdPH/KwTMkgg7+H31/EoaQmTl9hn0dyChfhKMsucsu5fzWwUQilxDeEfIHxj5Qz5GGeqSNXLAaOj8H6oYyFe8SfH7RcZRzJNtNndrESu60QutV42YBRDZUEInYUuniHmigZKz6p/RaWqh5Vq8u0ZIH1hMNHfAPzNE4/TmGFZ6/Pfg1lEPjJxo0IeMDeOsZGmbBMaupEBUcx9P2i0YLiM1zgEK/lgOyglbRVt2OKKvt4L8TQj51NwCn7WVH0YEpwpBdlGhrlRSCmKeYOu6ZsBhx3pux+cuvvkH7BaE7mmmjNlP3i+wmqkWaUZC1OEugGHSzm/Wj3xE9YIlVqSRGlVfTN3cWbSzdPCwR60+a8yG1UmuvVQ//Sg1n8R5C08OOT2XDgxzvqSupOg0sVUMnbF0iKKSTN/Cy2baLx2tuJia6N3AS5PkGQZYc4eDWNJ5lk/qSrSxvPoSTEh0yMVQcGILvIV6+ZJrk/SsNNpVnYNEh7he4qu7Kk6XTtLjI8t/c6ZmUqWEw1a0opOlksaXM4vdxI11yR4eV/486bEEkyecyHqfH6L/o93ES30NzyoiwC753ECueDt98PE1r/OTrynebapn9amaMwy+++ha6pi2hW854qoExXsUNe66EG/FIGPdlZ3hVblVUGDOhLy0rdjSpprW+bP16MhUBiNOlDPSk7SJbjvL82HzmZR4hy1tynndcWBhaVptr7KF/o1F+I5pLhG6Jj38h6HaenPx+GztNLAYlJ2d00SvpuFklRd0d17NbG5Rfpxxy05tgb0dNRsV3ksbGppVCMibdI9nw0eDl4pweWlqMEIX6TOZr2OXIPCKNInebVLYblcVK7gjEN0kLURv5Mwat/0y4TUuQKuqvhjLp2xgxBQCYzqWzOXPunqRUrajSlfNd/Ku5l3G8reGNMK5AMzmVrpsX92CbmOsyv+LcJP84V2+fFlgRc4XHVG6Zb4eZYkO/g03CpZ8u9tHQvfTd8aQ+Pn8NKr4Mx92bHgdQDD4u7RspOC1SylA2Ut5N1bQrAFmbFE3/ciRSBds1l5RooUhIDdfNkq/x+8/ABm1tkAer8yoVA5l6Op+n3ZSeXMksDSeXsDQaT3GKFAC0pLD0uow2JzLO0u1HgodsezDmLe6EmXmeCq35tedRi7o67jBQy+6sU19A8/V+t3FlOyap+XyJfcBMJmxp7rtr5afqFaQLJGF/QIXohUqi1p98pHAP/V3/Y6ZqBdWJ7Ko+bZgmw7MEK+EVMMxOlN2ljQjLO6s2VDhCpX6Ilwnr1DcHT/mKXz946G9ywSmOF9leTwsDgFnvvBNsJBTiiDtdEn2Z7VNsXKGK263GKRhlJAepEFNvl4K9R3pxbdnGRgDPhocdMI4taMx80ScQNBllFbOyDaoJkBxddCC68OTLh64Rk5XYkxbHyZZVDVXcqNdkQBYtWHfCz65ay6XPK40QtlOn0Q4ZOZExNReRAOAIPUjj5O/u2kQcxMjcFGXEax6h55+4PoDcvRX9smi0VdFtLzAKC4I9jKCACm4QcAYH/YT0gr1GvEm/vAd/0dELoKzCOGw69HLGP6Lek/j1h426mPB8F2nyIdIpmxVnOv12rQAwfBJXxnmHLKBgePMEeDjhOVu4ylpYK1Q5KdEx49LMPDsLftzzVrbU4nXgHgdT44HE4LvHrzH1BLAwQUAAIACAACoUFMbVEZO0oAAABqAAAAGwAAAHVuaXZlcnNhbC91bml2ZXJzYWwucG5nLnhtbLOxr8jNUShLLSrOzM+zVTLUM1Cyt+PlsikoSi3LTC1XqACKGekZQICSQiUqtzwzpSTDVsnC0BghlpGamZ5RYqtkZmgAF9QHGgkAUEsBAgAAFAACAAgAAaFBTBUOrShkBAAABxEAAB0AAAAAAAAAAQAAAAAAAAAAAHVuaXZlcnNhbC9jb21tb25fbWVzc2FnZXMubG5nUEsBAgAAFAACAAgAAaFBTAh+CyMpAwAAhgwAACcAAAAAAAAAAQAAAAAAnwQAAHVuaXZlcnNhbC9mbGFzaF9wdWJsaXNoaW5nX3NldHRpbmdzLnhtbFBLAQIAABQAAgAIAAGhQUy1/AlkugIAAFUKAAAhAAAAAAAAAAEAAAAAAA0IAAB1bml2ZXJzYWwvZmxhc2hfc2tpbl9zZXR0aW5ncy54bWxQSwECAAAUAAIACAABoUFMKpYPZ/4CAACXCwAAJgAAAAAAAAABAAAAAAAGCwAAdW5pdmVyc2FsL2h0bWxfcHVibGlzaGluZ19zZXR0aW5ncy54bWxQSwECAAAUAAIACAABoUFMaHFSkZoBAAAfBgAAHwAAAAAAAAABAAAAAABIDgAAdW5pdmVyc2FsL2h0bWxfc2tpbl9zZXR0aW5ncy5qc1BLAQIAABQAAgAIAAGhQUw9PC/RwQAAAOUBAAAaAAAAAAAAAAEAAAAAAB8QAAB1bml2ZXJzYWwvaTE4bl9wcmVzZXRzLnhtbFBLAQIAABQAAgAIAAGhQUya+ZZkawAAAGsAAAAcAAAAAAAAAAEAAAAAABgRAAB1bml2ZXJzYWwvbG9jYWxfc2V0dGluZ3MueG1sUEsBAgAAFAACAAgARJRXRyO0Tvv7AgAAsAgAABQAAAAAAAAAAQAAAAAAvREAAHVuaXZlcnNhbC9wbGF5ZXIueG1sUEsBAgAAFAACAAgAAaFBTLCHI/RsAQAA9wIAACkAAAAAAAAAAQAAAAAA6hQAAHVuaXZlcnNhbC9za2luX2N1c3RvbWl6YXRpb25fc2V0dGluZ3MueG1sUEsBAgAAFAACAAgAAqFBTLDdIuDqDAAA1hoAABcAAAAAAAAAAAAAAAAAnRYAAHVuaXZlcnNhbC91bml2ZXJzYWwucG5nUEsBAgAAFAACAAgAAqFBTG1RGTtKAAAAagAAABsAAAAAAAAAAQAAAAAAvCMAAHVuaXZlcnNhbC91bml2ZXJzYWwucG5nLnhtbFBLBQYAAAAACwALAEkDAAA/JAAAAAA="/>
  <p:tag name="ISPRING_SCORM_ENDPOINT" val="&lt;endpoint&gt;&lt;enable&gt;0&lt;/enable&gt;&lt;lrs&gt;http://&lt;/lrs&gt;&lt;auth&gt;0&lt;/auth&gt;&lt;login&gt;&lt;/login&gt;&lt;password&gt;&lt;/password&gt;&lt;key&gt;&lt;/key&gt;&lt;name&gt;&lt;/name&gt;&lt;email&gt;&lt;/email&gt;&lt;/endpoint&gt;&#10;"/>
  <p:tag name="ISPRING_PRESENTATION_TITLE" val="78"/>
</p:tagLst>
</file>

<file path=ppt/theme/theme1.xml><?xml version="1.0" encoding="utf-8"?>
<a:theme xmlns:a="http://schemas.openxmlformats.org/drawingml/2006/main" name="Office">
  <a:themeElements>
    <a:clrScheme name="自定义 22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C00000"/>
      </a:hlink>
      <a:folHlink>
        <a:srgbClr val="C00000"/>
      </a:folHlink>
    </a:clrScheme>
    <a:fontScheme name="Office 主题​​">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81</TotalTime>
  <Words>7049</Words>
  <Application>Microsoft Office PowerPoint</Application>
  <PresentationFormat>宽屏</PresentationFormat>
  <Paragraphs>278</Paragraphs>
  <Slides>32</Slides>
  <Notes>30</Notes>
  <HiddenSlides>0</HiddenSlides>
  <MMClips>1</MMClips>
  <ScaleCrop>false</ScaleCrop>
  <HeadingPairs>
    <vt:vector size="6" baseType="variant">
      <vt:variant>
        <vt:lpstr>已用的字体</vt:lpstr>
      </vt:variant>
      <vt:variant>
        <vt:i4>18</vt:i4>
      </vt:variant>
      <vt:variant>
        <vt:lpstr>主题</vt:lpstr>
      </vt:variant>
      <vt:variant>
        <vt:i4>1</vt:i4>
      </vt:variant>
      <vt:variant>
        <vt:lpstr>幻灯片标题</vt:lpstr>
      </vt:variant>
      <vt:variant>
        <vt:i4>32</vt:i4>
      </vt:variant>
    </vt:vector>
  </HeadingPairs>
  <TitlesOfParts>
    <vt:vector size="51" baseType="lpstr">
      <vt:lpstr>Aparajita</vt:lpstr>
      <vt:lpstr>Clear Sans</vt:lpstr>
      <vt:lpstr>Gill Sans</vt:lpstr>
      <vt:lpstr>等线</vt:lpstr>
      <vt:lpstr>华康俪金黑W8</vt:lpstr>
      <vt:lpstr>华文黑体</vt:lpstr>
      <vt:lpstr>宋体</vt:lpstr>
      <vt:lpstr>微软雅黑</vt:lpstr>
      <vt:lpstr>微软雅黑 Light</vt:lpstr>
      <vt:lpstr>造字工房尚雅（非商用）常规体</vt:lpstr>
      <vt:lpstr>Agency FB</vt:lpstr>
      <vt:lpstr>Arial</vt:lpstr>
      <vt:lpstr>Arial Rounded MT Bold</vt:lpstr>
      <vt:lpstr>Calibri</vt:lpstr>
      <vt:lpstr>Century Gothic</vt:lpstr>
      <vt:lpstr>Source Sans Pro ExtraLight</vt:lpstr>
      <vt:lpstr>Times New Roman</vt:lpstr>
      <vt:lpstr>Wingdings</vt:lpstr>
      <vt:lpstr>Office</vt:lpstr>
      <vt:lpstr>PowerPoint 演示文稿</vt:lpstr>
      <vt:lpstr>PowerPoint 演示文稿</vt:lpstr>
      <vt:lpstr>PowerPoint 演示文稿</vt:lpstr>
      <vt:lpstr>PowerPoint 演示文稿</vt:lpstr>
      <vt:lpstr>全国政协十三届一次会议简介</vt:lpstr>
      <vt:lpstr>全国政协十三届一次会议简介</vt:lpstr>
      <vt:lpstr>全国政协十三届一次会议简介</vt:lpstr>
      <vt:lpstr>PowerPoint 演示文稿</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五年工作的回顾</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c:title>
  <dc:creator>精美PPT（小二演示）</dc:creator>
  <cp:keywords>www.51pptmoban.com</cp:keywords>
  <cp:lastModifiedBy>YANGS</cp:lastModifiedBy>
  <cp:revision>18</cp:revision>
  <dcterms:created xsi:type="dcterms:W3CDTF">2018-03-07T12:14:31Z</dcterms:created>
  <dcterms:modified xsi:type="dcterms:W3CDTF">2018-04-09T14:48:36Z</dcterms:modified>
</cp:coreProperties>
</file>