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5" r:id="rId3"/>
    <p:sldId id="276" r:id="rId4"/>
    <p:sldId id="277" r:id="rId5"/>
    <p:sldId id="278" r:id="rId6"/>
    <p:sldId id="279" r:id="rId7"/>
    <p:sldId id="280" r:id="rId8"/>
    <p:sldId id="282" r:id="rId9"/>
    <p:sldId id="281" r:id="rId10"/>
    <p:sldId id="284" r:id="rId11"/>
    <p:sldId id="283" r:id="rId12"/>
    <p:sldId id="286" r:id="rId13"/>
    <p:sldId id="285" r:id="rId14"/>
    <p:sldId id="287" r:id="rId15"/>
    <p:sldId id="288" r:id="rId16"/>
    <p:sldId id="290" r:id="rId17"/>
    <p:sldId id="291" r:id="rId1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311A"/>
    <a:srgbClr val="F7923F"/>
    <a:srgbClr val="C0EE4C"/>
    <a:srgbClr val="8ABA12"/>
    <a:srgbClr val="ACE816"/>
    <a:srgbClr val="009600"/>
    <a:srgbClr val="11FF7D"/>
    <a:srgbClr val="004821"/>
    <a:srgbClr val="4FC937"/>
    <a:srgbClr val="45B3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p:cViewPr>
        <p:scale>
          <a:sx n="66" d="100"/>
          <a:sy n="66" d="100"/>
        </p:scale>
        <p:origin x="1506" y="60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矩形 6"/>
          <p:cNvSpPr/>
          <p:nvPr userDrawn="1"/>
        </p:nvSpPr>
        <p:spPr>
          <a:xfrm>
            <a:off x="90000" y="87750"/>
            <a:ext cx="8964000" cy="4968000"/>
          </a:xfrm>
          <a:prstGeom prst="rect">
            <a:avLst/>
          </a:prstGeom>
          <a:solidFill>
            <a:srgbClr val="19311A"/>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userDrawn="1"/>
        </p:nvSpPr>
        <p:spPr>
          <a:xfrm>
            <a:off x="6804248" y="87486"/>
            <a:ext cx="360040" cy="108000"/>
          </a:xfrm>
          <a:prstGeom prst="rect">
            <a:avLst/>
          </a:prstGeom>
          <a:solidFill>
            <a:srgbClr val="00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604448" y="87486"/>
            <a:ext cx="360040" cy="108000"/>
          </a:xfrm>
          <a:prstGeom prst="rect">
            <a:avLst/>
          </a:prstGeom>
          <a:solidFill>
            <a:srgbClr val="F7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7254298" y="87486"/>
            <a:ext cx="360040" cy="108000"/>
          </a:xfrm>
          <a:prstGeom prst="rect">
            <a:avLst/>
          </a:prstGeom>
          <a:solidFill>
            <a:srgbClr val="82D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8154398" y="87486"/>
            <a:ext cx="360040" cy="10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7704348" y="87486"/>
            <a:ext cx="360040" cy="108000"/>
          </a:xfrm>
          <a:prstGeom prst="rect">
            <a:avLst/>
          </a:prstGeom>
          <a:solidFill>
            <a:srgbClr val="8ABA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7.png"/><Relationship Id="rId5" Type="http://schemas.microsoft.com/office/2007/relationships/hdphoto" Target="../media/hdphoto12.wdp"/><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7.jpeg"/><Relationship Id="rId2" Type="http://schemas.openxmlformats.org/officeDocument/2006/relationships/image" Target="../media/image2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9.png"/><Relationship Id="rId4" Type="http://schemas.microsoft.com/office/2007/relationships/hdphoto" Target="../media/hdphoto12.wdp"/></Relationships>
</file>

<file path=ppt/slides/_rels/slide1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2.jpeg"/><Relationship Id="rId4" Type="http://schemas.microsoft.com/office/2007/relationships/hdphoto" Target="../media/hdphoto13.wdp"/></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microsoft.com/office/2007/relationships/hdphoto" Target="../media/hdphoto14.wdp"/><Relationship Id="rId12"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4.png"/><Relationship Id="rId11" Type="http://schemas.microsoft.com/office/2007/relationships/hdphoto" Target="../media/hdphoto15.wdp"/><Relationship Id="rId5" Type="http://schemas.openxmlformats.org/officeDocument/2006/relationships/image" Target="../media/image7.jpeg"/><Relationship Id="rId10" Type="http://schemas.openxmlformats.org/officeDocument/2006/relationships/image" Target="../media/image36.png"/><Relationship Id="rId4" Type="http://schemas.microsoft.com/office/2007/relationships/hdphoto" Target="../media/hdphoto13.wdp"/><Relationship Id="rId9" Type="http://schemas.openxmlformats.org/officeDocument/2006/relationships/image" Target="../media/image2.jpeg"/></Relationships>
</file>

<file path=ppt/slides/_rels/slide15.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7.jpeg"/><Relationship Id="rId7" Type="http://schemas.openxmlformats.org/officeDocument/2006/relationships/image" Target="../media/image40.png"/><Relationship Id="rId12" Type="http://schemas.microsoft.com/office/2007/relationships/hdphoto" Target="../media/hdphoto19.wdp"/><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2.jpeg"/><Relationship Id="rId11" Type="http://schemas.openxmlformats.org/officeDocument/2006/relationships/image" Target="../media/image42.png"/><Relationship Id="rId5" Type="http://schemas.microsoft.com/office/2007/relationships/hdphoto" Target="../media/hdphoto16.wdp"/><Relationship Id="rId10" Type="http://schemas.microsoft.com/office/2007/relationships/hdphoto" Target="../media/hdphoto18.wdp"/><Relationship Id="rId4" Type="http://schemas.openxmlformats.org/officeDocument/2006/relationships/image" Target="../media/image39.png"/><Relationship Id="rId9"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0.png"/><Relationship Id="rId10" Type="http://schemas.microsoft.com/office/2007/relationships/hdphoto" Target="../media/hdphoto3.wdp"/><Relationship Id="rId4" Type="http://schemas.openxmlformats.org/officeDocument/2006/relationships/image" Target="../media/image2.jpe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jpeg"/><Relationship Id="rId5" Type="http://schemas.microsoft.com/office/2007/relationships/hdphoto" Target="../media/hdphoto4.wdp"/><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jpeg"/><Relationship Id="rId2" Type="http://schemas.openxmlformats.org/officeDocument/2006/relationships/image" Target="../media/image14.jpe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5.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9.png"/><Relationship Id="rId7" Type="http://schemas.microsoft.com/office/2007/relationships/hdphoto" Target="../media/hdphoto7.wdp"/><Relationship Id="rId12" Type="http://schemas.openxmlformats.org/officeDocument/2006/relationships/image" Target="../media/image20.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9.png"/><Relationship Id="rId5" Type="http://schemas.microsoft.com/office/2007/relationships/hdphoto" Target="../media/hdphoto6.wdp"/><Relationship Id="rId10" Type="http://schemas.microsoft.com/office/2007/relationships/hdphoto" Target="../media/hdphoto8.wdp"/><Relationship Id="rId4" Type="http://schemas.openxmlformats.org/officeDocument/2006/relationships/image" Target="../media/image16.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hdphoto" Target="../media/hdphoto10.wdp"/><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jpeg"/><Relationship Id="rId5" Type="http://schemas.microsoft.com/office/2007/relationships/hdphoto" Target="../media/hdphoto11.wdp"/><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397074" y="1644300"/>
            <a:ext cx="6375463" cy="923330"/>
          </a:xfrm>
          <a:prstGeom prst="rect">
            <a:avLst/>
          </a:prstGeom>
          <a:noFill/>
        </p:spPr>
        <p:txBody>
          <a:bodyPr wrap="none" rtlCol="0">
            <a:spAutoFit/>
          </a:bodyPr>
          <a:lstStyle/>
          <a:p>
            <a:r>
              <a:rPr lang="zh-CN" altLang="en-US" sz="5400" b="1" dirty="0">
                <a:blipFill>
                  <a:blip r:embed="rId2"/>
                  <a:tile tx="0" ty="0" sx="100000" sy="100000" flip="none" algn="tl"/>
                </a:blipFill>
              </a:rPr>
              <a:t>粉笔</a:t>
            </a:r>
            <a:r>
              <a:rPr lang="zh-CN" altLang="en-US" sz="5400" b="1" dirty="0" smtClean="0">
                <a:blipFill>
                  <a:blip r:embed="rId2"/>
                  <a:tile tx="0" ty="0" sx="100000" sy="100000" flip="none" algn="tl"/>
                </a:blipFill>
              </a:rPr>
              <a:t>字论文答辩</a:t>
            </a:r>
            <a:r>
              <a:rPr lang="en-US" altLang="zh-CN" sz="5400" b="1" dirty="0" smtClean="0">
                <a:blipFill>
                  <a:blip r:embed="rId2"/>
                  <a:tile tx="0" ty="0" sx="100000" sy="100000" flip="none" algn="tl"/>
                </a:blipFill>
              </a:rPr>
              <a:t>PPT</a:t>
            </a:r>
            <a:endParaRPr lang="zh-CN" altLang="en-US" sz="5400" b="1" dirty="0">
              <a:blipFill>
                <a:blip r:embed="rId2"/>
                <a:tile tx="0" ty="0" sx="100000" sy="100000" flip="none" algn="tl"/>
              </a:blipFill>
            </a:endParaRPr>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150" y="4941450"/>
            <a:ext cx="609600"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5281" y="4941330"/>
            <a:ext cx="390525"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74" y="4646175"/>
            <a:ext cx="118110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C:\Users\Administrator\Desktop\新建文件夹\PNG\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7753" y="3708060"/>
            <a:ext cx="1479273" cy="12904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0"/>
          <p:cNvSpPr txBox="1"/>
          <p:nvPr/>
        </p:nvSpPr>
        <p:spPr>
          <a:xfrm>
            <a:off x="3170460" y="2567630"/>
            <a:ext cx="2698175" cy="523220"/>
          </a:xfrm>
          <a:prstGeom prst="rect">
            <a:avLst/>
          </a:prstGeom>
          <a:noFill/>
        </p:spPr>
        <p:txBody>
          <a:bodyPr wrap="none" rtlCol="0">
            <a:spAutoFit/>
          </a:bodyPr>
          <a:lstStyle/>
          <a:p>
            <a:r>
              <a:rPr lang="zh-CN" altLang="en-US" sz="2800" b="1" dirty="0" smtClean="0">
                <a:blipFill>
                  <a:blip r:embed="rId2"/>
                  <a:tile tx="0" ty="0" sx="100000" sy="100000" flip="none" algn="tl"/>
                </a:blipFill>
              </a:rPr>
              <a:t>点击输入副标题</a:t>
            </a:r>
            <a:endParaRPr lang="zh-CN" altLang="en-US" sz="2800" b="1" dirty="0">
              <a:blipFill>
                <a:blip r:embed="rId2"/>
                <a:tile tx="0" ty="0" sx="100000" sy="100000" flip="none" algn="tl"/>
              </a:blipFill>
            </a:endParaRPr>
          </a:p>
        </p:txBody>
      </p:sp>
    </p:spTree>
    <p:extLst>
      <p:ext uri="{BB962C8B-B14F-4D97-AF65-F5344CB8AC3E}">
        <p14:creationId xmlns:p14="http://schemas.microsoft.com/office/powerpoint/2010/main" val="18079801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3"/>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Cement/>
                    </a14:imgEffect>
                  </a14:imgLayer>
                </a14:imgProps>
              </a:ext>
              <a:ext uri="{28A0092B-C50C-407E-A947-70E740481C1C}">
                <a14:useLocalDpi xmlns:a14="http://schemas.microsoft.com/office/drawing/2010/main" val="0"/>
              </a:ext>
            </a:extLst>
          </a:blip>
          <a:srcRect l="33429" t="16475" r="33142" b="33525"/>
          <a:stretch/>
        </p:blipFill>
        <p:spPr bwMode="auto">
          <a:xfrm>
            <a:off x="3076835" y="2283718"/>
            <a:ext cx="340162" cy="48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r="9292"/>
          <a:stretch/>
        </p:blipFill>
        <p:spPr bwMode="auto">
          <a:xfrm>
            <a:off x="3267416" y="2285677"/>
            <a:ext cx="3705112"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descr="C:\Users\Administrator\Desktop\教育\PNG\0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1473" y="1845480"/>
            <a:ext cx="840560" cy="1526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5557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教育\PNG\0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556" y="443966"/>
            <a:ext cx="259683" cy="471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Cement/>
                    </a14:imgEffect>
                  </a14:imgLayer>
                </a14:imgProps>
              </a:ext>
              <a:ext uri="{28A0092B-C50C-407E-A947-70E740481C1C}">
                <a14:useLocalDpi xmlns:a14="http://schemas.microsoft.com/office/drawing/2010/main" val="0"/>
              </a:ext>
            </a:extLst>
          </a:blip>
          <a:srcRect l="15082" r="9292"/>
          <a:stretch/>
        </p:blipFill>
        <p:spPr bwMode="auto">
          <a:xfrm>
            <a:off x="683568" y="356709"/>
            <a:ext cx="3089071"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右箭头 7"/>
          <p:cNvSpPr/>
          <p:nvPr/>
        </p:nvSpPr>
        <p:spPr>
          <a:xfrm>
            <a:off x="107504" y="2824850"/>
            <a:ext cx="8927992" cy="180020"/>
          </a:xfrm>
          <a:prstGeom prst="rightArrow">
            <a:avLst/>
          </a:prstGeom>
          <a:blipFill>
            <a:blip r:embed="rId5">
              <a:extLst>
                <a:ext uri="{BEBA8EAE-BF5A-486C-A8C5-ECC9F3942E4B}">
                  <a14:imgProps xmlns:a14="http://schemas.microsoft.com/office/drawing/2010/main">
                    <a14:imgLayer r:embed="rId6">
                      <a14:imgEffect>
                        <a14:artisticPastelsSmooth/>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946972" y="2823798"/>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cxnSp>
        <p:nvCxnSpPr>
          <p:cNvPr id="23" name="直接连接符 22"/>
          <p:cNvCxnSpPr/>
          <p:nvPr/>
        </p:nvCxnSpPr>
        <p:spPr>
          <a:xfrm>
            <a:off x="2023665" y="1275606"/>
            <a:ext cx="1" cy="1550336"/>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023666" y="1275606"/>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900" dirty="0" smtClean="0">
              <a:latin typeface="+mn-ea"/>
            </a:endParaRPr>
          </a:p>
          <a:p>
            <a:pPr>
              <a:lnSpc>
                <a:spcPct val="120000"/>
              </a:lnSpc>
            </a:pPr>
            <a:endParaRPr lang="en-US" altLang="zh-CN" sz="900" dirty="0" smtClean="0">
              <a:latin typeface="+mn-ea"/>
            </a:endParaRPr>
          </a:p>
          <a:p>
            <a:pPr>
              <a:lnSpc>
                <a:spcPct val="120000"/>
              </a:lnSpc>
            </a:pPr>
            <a:r>
              <a:rPr lang="zh-CN" altLang="zh-CN" sz="900" dirty="0" smtClean="0">
                <a:latin typeface="+mn-ea"/>
              </a:rPr>
              <a:t>目前国内个性化教育培训领域的领先者,教育培训机构十大品牌,美国上市公司,总部设在北京,学大教育集团</a:t>
            </a:r>
            <a:endParaRPr lang="zh-CN" altLang="zh-CN" sz="900" dirty="0">
              <a:latin typeface="+mn-ea"/>
            </a:endParaRPr>
          </a:p>
        </p:txBody>
      </p:sp>
      <p:sp>
        <p:nvSpPr>
          <p:cNvPr id="25" name="矩形 24"/>
          <p:cNvSpPr/>
          <p:nvPr/>
        </p:nvSpPr>
        <p:spPr>
          <a:xfrm>
            <a:off x="2023664" y="1275606"/>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学大教育</a:t>
            </a:r>
            <a:endParaRPr lang="zh-CN" altLang="en-US" sz="1400" dirty="0">
              <a:solidFill>
                <a:srgbClr val="19311A"/>
              </a:solidFill>
            </a:endParaRPr>
          </a:p>
        </p:txBody>
      </p:sp>
      <p:sp>
        <p:nvSpPr>
          <p:cNvPr id="37" name="椭圆 36"/>
          <p:cNvSpPr/>
          <p:nvPr/>
        </p:nvSpPr>
        <p:spPr>
          <a:xfrm>
            <a:off x="3680904" y="2823798"/>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cxnSp>
        <p:nvCxnSpPr>
          <p:cNvPr id="38" name="直接连接符 37"/>
          <p:cNvCxnSpPr/>
          <p:nvPr/>
        </p:nvCxnSpPr>
        <p:spPr>
          <a:xfrm>
            <a:off x="3757597" y="1275606"/>
            <a:ext cx="1" cy="1550336"/>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757598" y="1275606"/>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900" dirty="0" smtClean="0">
              <a:latin typeface="+mn-ea"/>
            </a:endParaRPr>
          </a:p>
          <a:p>
            <a:pPr>
              <a:lnSpc>
                <a:spcPct val="120000"/>
              </a:lnSpc>
            </a:pPr>
            <a:endParaRPr lang="en-US" altLang="zh-CN" sz="900" dirty="0">
              <a:latin typeface="+mn-ea"/>
            </a:endParaRPr>
          </a:p>
          <a:p>
            <a:pPr>
              <a:lnSpc>
                <a:spcPct val="120000"/>
              </a:lnSpc>
            </a:pPr>
            <a:r>
              <a:rPr lang="zh-CN" altLang="zh-CN" sz="900" dirty="0" smtClean="0">
                <a:latin typeface="+mn-ea"/>
              </a:rPr>
              <a:t>国内</a:t>
            </a:r>
            <a:r>
              <a:rPr lang="zh-CN" altLang="zh-CN" sz="900" dirty="0">
                <a:latin typeface="+mn-ea"/>
              </a:rPr>
              <a:t>规模最大并在美国上市的连锁外语培训机构之一,国内知名连锁培训机构,北京环球天下教育科技有限公司</a:t>
            </a:r>
          </a:p>
        </p:txBody>
      </p:sp>
      <p:sp>
        <p:nvSpPr>
          <p:cNvPr id="40" name="矩形 39"/>
          <p:cNvSpPr/>
          <p:nvPr/>
        </p:nvSpPr>
        <p:spPr>
          <a:xfrm>
            <a:off x="3757596" y="1275606"/>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环球雅思</a:t>
            </a:r>
            <a:endParaRPr lang="zh-CN" altLang="en-US" sz="1400" dirty="0">
              <a:solidFill>
                <a:srgbClr val="19311A"/>
              </a:solidFill>
            </a:endParaRPr>
          </a:p>
        </p:txBody>
      </p:sp>
      <p:sp>
        <p:nvSpPr>
          <p:cNvPr id="42" name="椭圆 41"/>
          <p:cNvSpPr/>
          <p:nvPr/>
        </p:nvSpPr>
        <p:spPr>
          <a:xfrm>
            <a:off x="5409096" y="2823798"/>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cxnSp>
        <p:nvCxnSpPr>
          <p:cNvPr id="43" name="直接连接符 42"/>
          <p:cNvCxnSpPr/>
          <p:nvPr/>
        </p:nvCxnSpPr>
        <p:spPr>
          <a:xfrm>
            <a:off x="5485789" y="1275606"/>
            <a:ext cx="1" cy="1550336"/>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485790" y="1275606"/>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900" dirty="0" smtClean="0">
              <a:latin typeface="+mn-ea"/>
            </a:endParaRPr>
          </a:p>
          <a:p>
            <a:pPr>
              <a:lnSpc>
                <a:spcPct val="120000"/>
              </a:lnSpc>
            </a:pPr>
            <a:endParaRPr lang="en-US" altLang="zh-CN" sz="900" dirty="0">
              <a:latin typeface="+mn-ea"/>
            </a:endParaRPr>
          </a:p>
          <a:p>
            <a:pPr>
              <a:lnSpc>
                <a:spcPct val="120000"/>
              </a:lnSpc>
            </a:pPr>
            <a:r>
              <a:rPr lang="zh-CN" altLang="zh-CN" sz="900" dirty="0" smtClean="0">
                <a:latin typeface="+mn-ea"/>
              </a:rPr>
              <a:t>国内</a:t>
            </a:r>
            <a:r>
              <a:rPr lang="zh-CN" altLang="zh-CN" sz="900" dirty="0">
                <a:latin typeface="+mn-ea"/>
              </a:rPr>
              <a:t>第一个真正以升学与就业两大关键需求为导向的全国性教育服务品牌,美国上市公司,安博教育</a:t>
            </a:r>
            <a:r>
              <a:rPr lang="zh-CN" altLang="zh-CN" sz="900" dirty="0" smtClean="0">
                <a:latin typeface="+mn-ea"/>
              </a:rPr>
              <a:t>集团</a:t>
            </a:r>
            <a:endParaRPr lang="zh-CN" altLang="zh-CN" sz="900" dirty="0">
              <a:latin typeface="+mn-ea"/>
            </a:endParaRPr>
          </a:p>
        </p:txBody>
      </p:sp>
      <p:sp>
        <p:nvSpPr>
          <p:cNvPr id="45" name="矩形 44"/>
          <p:cNvSpPr/>
          <p:nvPr/>
        </p:nvSpPr>
        <p:spPr>
          <a:xfrm>
            <a:off x="5485788" y="1275606"/>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安博教育</a:t>
            </a:r>
            <a:endParaRPr lang="zh-CN" altLang="en-US" sz="1400" dirty="0">
              <a:solidFill>
                <a:srgbClr val="19311A"/>
              </a:solidFill>
            </a:endParaRPr>
          </a:p>
        </p:txBody>
      </p:sp>
      <p:sp>
        <p:nvSpPr>
          <p:cNvPr id="47" name="椭圆 46"/>
          <p:cNvSpPr/>
          <p:nvPr/>
        </p:nvSpPr>
        <p:spPr>
          <a:xfrm>
            <a:off x="7164288"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cxnSp>
        <p:nvCxnSpPr>
          <p:cNvPr id="48" name="直接连接符 47"/>
          <p:cNvCxnSpPr/>
          <p:nvPr/>
        </p:nvCxnSpPr>
        <p:spPr>
          <a:xfrm>
            <a:off x="7240981" y="1275606"/>
            <a:ext cx="1" cy="1550336"/>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7240982" y="1275606"/>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900" dirty="0" smtClean="0">
              <a:latin typeface="+mn-ea"/>
            </a:endParaRPr>
          </a:p>
          <a:p>
            <a:pPr>
              <a:lnSpc>
                <a:spcPct val="120000"/>
              </a:lnSpc>
            </a:pPr>
            <a:endParaRPr lang="en-US" altLang="zh-CN" sz="900" dirty="0">
              <a:latin typeface="+mn-ea"/>
            </a:endParaRPr>
          </a:p>
          <a:p>
            <a:pPr>
              <a:lnSpc>
                <a:spcPct val="120000"/>
              </a:lnSpc>
            </a:pPr>
            <a:r>
              <a:rPr lang="zh-CN" altLang="zh-CN" sz="900" dirty="0" smtClean="0">
                <a:latin typeface="+mn-ea"/>
              </a:rPr>
              <a:t>国内</a:t>
            </a:r>
            <a:r>
              <a:rPr lang="zh-CN" altLang="zh-CN" sz="900" dirty="0">
                <a:latin typeface="+mn-ea"/>
              </a:rPr>
              <a:t>最具知名度的中小学教育培训机构之一,中小学教育培训领先品牌,美国上市公司,学而思国际教育集团</a:t>
            </a:r>
          </a:p>
        </p:txBody>
      </p:sp>
      <p:sp>
        <p:nvSpPr>
          <p:cNvPr id="50" name="矩形 49"/>
          <p:cNvSpPr/>
          <p:nvPr/>
        </p:nvSpPr>
        <p:spPr>
          <a:xfrm>
            <a:off x="7240980" y="1275606"/>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学而思教育</a:t>
            </a:r>
            <a:endParaRPr lang="zh-CN" altLang="en-US" sz="1400" dirty="0">
              <a:solidFill>
                <a:srgbClr val="19311A"/>
              </a:solidFill>
            </a:endParaRPr>
          </a:p>
        </p:txBody>
      </p:sp>
      <p:sp>
        <p:nvSpPr>
          <p:cNvPr id="52" name="椭圆 51"/>
          <p:cNvSpPr/>
          <p:nvPr/>
        </p:nvSpPr>
        <p:spPr>
          <a:xfrm>
            <a:off x="218780" y="2823798"/>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cxnSp>
        <p:nvCxnSpPr>
          <p:cNvPr id="53" name="直接连接符 52"/>
          <p:cNvCxnSpPr/>
          <p:nvPr/>
        </p:nvCxnSpPr>
        <p:spPr>
          <a:xfrm>
            <a:off x="295473" y="1275606"/>
            <a:ext cx="1" cy="1550336"/>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295474" y="1275606"/>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900" dirty="0" smtClean="0">
              <a:solidFill>
                <a:schemeClr val="bg1"/>
              </a:solidFill>
              <a:latin typeface="+mn-ea"/>
            </a:endParaRPr>
          </a:p>
          <a:p>
            <a:pPr>
              <a:lnSpc>
                <a:spcPct val="120000"/>
              </a:lnSpc>
            </a:pPr>
            <a:endParaRPr lang="en-US" altLang="zh-CN" sz="900" dirty="0" smtClean="0">
              <a:solidFill>
                <a:schemeClr val="bg1"/>
              </a:solidFill>
              <a:latin typeface="+mn-ea"/>
            </a:endParaRPr>
          </a:p>
          <a:p>
            <a:pPr>
              <a:lnSpc>
                <a:spcPct val="120000"/>
              </a:lnSpc>
            </a:pPr>
            <a:r>
              <a:rPr lang="zh-CN" altLang="zh-CN" sz="900" dirty="0" smtClean="0">
                <a:solidFill>
                  <a:schemeClr val="bg1"/>
                </a:solidFill>
                <a:latin typeface="+mn-ea"/>
              </a:rPr>
              <a:t>集</a:t>
            </a:r>
            <a:r>
              <a:rPr lang="zh-CN" altLang="zh-CN" sz="900" dirty="0">
                <a:solidFill>
                  <a:schemeClr val="bg1"/>
                </a:solidFill>
                <a:latin typeface="+mn-ea"/>
              </a:rPr>
              <a:t>教育培训/教育产品研发/服务等于一体的大型教育科技集团,美国上市,北京新东方教育科技(集团)</a:t>
            </a:r>
            <a:r>
              <a:rPr lang="zh-CN" altLang="zh-CN" sz="900" dirty="0" smtClean="0">
                <a:solidFill>
                  <a:schemeClr val="bg1"/>
                </a:solidFill>
                <a:latin typeface="+mn-ea"/>
              </a:rPr>
              <a:t>有限公司</a:t>
            </a:r>
            <a:endParaRPr lang="zh-CN" altLang="zh-CN" sz="900" dirty="0">
              <a:solidFill>
                <a:schemeClr val="bg1"/>
              </a:solidFill>
              <a:latin typeface="+mn-ea"/>
            </a:endParaRPr>
          </a:p>
        </p:txBody>
      </p:sp>
      <p:sp>
        <p:nvSpPr>
          <p:cNvPr id="55" name="矩形 54"/>
          <p:cNvSpPr/>
          <p:nvPr/>
        </p:nvSpPr>
        <p:spPr>
          <a:xfrm>
            <a:off x="295472" y="1275606"/>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新东方</a:t>
            </a:r>
            <a:endParaRPr lang="zh-CN" altLang="en-US" sz="1400" dirty="0">
              <a:solidFill>
                <a:srgbClr val="19311A"/>
              </a:solidFill>
            </a:endParaRPr>
          </a:p>
        </p:txBody>
      </p:sp>
      <p:sp>
        <p:nvSpPr>
          <p:cNvPr id="62" name="椭圆 61"/>
          <p:cNvSpPr/>
          <p:nvPr/>
        </p:nvSpPr>
        <p:spPr>
          <a:xfrm>
            <a:off x="6221374"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sp>
        <p:nvSpPr>
          <p:cNvPr id="64" name="矩形 63"/>
          <p:cNvSpPr/>
          <p:nvPr/>
        </p:nvSpPr>
        <p:spPr>
          <a:xfrm>
            <a:off x="5485623" y="3118602"/>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sz="900" dirty="0">
                <a:latin typeface="+mn-ea"/>
              </a:rPr>
              <a:t>知名教育产品开发商和教育解决方案提供商,以学前教育为主的高新技术企业,北京洪恩教育科技股份有限公司</a:t>
            </a:r>
          </a:p>
        </p:txBody>
      </p:sp>
      <p:sp>
        <p:nvSpPr>
          <p:cNvPr id="65" name="矩形 64"/>
          <p:cNvSpPr/>
          <p:nvPr/>
        </p:nvSpPr>
        <p:spPr>
          <a:xfrm>
            <a:off x="5485621" y="4299974"/>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洪恩教育</a:t>
            </a:r>
            <a:endParaRPr lang="zh-CN" altLang="en-US" sz="1400" dirty="0">
              <a:solidFill>
                <a:srgbClr val="19311A"/>
              </a:solidFill>
            </a:endParaRPr>
          </a:p>
        </p:txBody>
      </p:sp>
      <p:cxnSp>
        <p:nvCxnSpPr>
          <p:cNvPr id="66" name="直接连接符 65"/>
          <p:cNvCxnSpPr>
            <a:stCxn id="62" idx="4"/>
          </p:cNvCxnSpPr>
          <p:nvPr/>
        </p:nvCxnSpPr>
        <p:spPr>
          <a:xfrm>
            <a:off x="6311374" y="3004860"/>
            <a:ext cx="1" cy="108000"/>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4493351"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sp>
        <p:nvSpPr>
          <p:cNvPr id="72" name="矩形 71"/>
          <p:cNvSpPr/>
          <p:nvPr/>
        </p:nvSpPr>
        <p:spPr>
          <a:xfrm>
            <a:off x="3757600" y="3118602"/>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sz="900" dirty="0">
                <a:latin typeface="+mn-ea"/>
              </a:rPr>
              <a:t>我国最大IT职业教育机构之一,致力培养中国IT技能紧缺型实用人才,北京阿博泰克北大青鸟信息技术有限公司</a:t>
            </a:r>
          </a:p>
        </p:txBody>
      </p:sp>
      <p:sp>
        <p:nvSpPr>
          <p:cNvPr id="73" name="矩形 72"/>
          <p:cNvSpPr/>
          <p:nvPr/>
        </p:nvSpPr>
        <p:spPr>
          <a:xfrm>
            <a:off x="3757598" y="4299974"/>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北大青鸟</a:t>
            </a:r>
            <a:endParaRPr lang="zh-CN" altLang="en-US" sz="1400" dirty="0">
              <a:solidFill>
                <a:srgbClr val="19311A"/>
              </a:solidFill>
            </a:endParaRPr>
          </a:p>
        </p:txBody>
      </p:sp>
      <p:cxnSp>
        <p:nvCxnSpPr>
          <p:cNvPr id="74" name="直接连接符 73"/>
          <p:cNvCxnSpPr>
            <a:stCxn id="71" idx="4"/>
          </p:cNvCxnSpPr>
          <p:nvPr/>
        </p:nvCxnSpPr>
        <p:spPr>
          <a:xfrm>
            <a:off x="4583351" y="3004860"/>
            <a:ext cx="1" cy="108000"/>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2759417"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sp>
        <p:nvSpPr>
          <p:cNvPr id="77" name="矩形 76"/>
          <p:cNvSpPr/>
          <p:nvPr/>
        </p:nvSpPr>
        <p:spPr>
          <a:xfrm>
            <a:off x="2023666" y="3118602"/>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sz="900" dirty="0">
                <a:latin typeface="+mn-ea"/>
              </a:rPr>
              <a:t>国内首个成功登陆海外资本市场的网络教育全面服务提供商,十大教育培训机构品牌,总部设在北京,弘成教育集团</a:t>
            </a:r>
          </a:p>
        </p:txBody>
      </p:sp>
      <p:sp>
        <p:nvSpPr>
          <p:cNvPr id="78" name="矩形 77"/>
          <p:cNvSpPr/>
          <p:nvPr/>
        </p:nvSpPr>
        <p:spPr>
          <a:xfrm>
            <a:off x="2023664" y="4299974"/>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弘成教育</a:t>
            </a:r>
            <a:endParaRPr lang="zh-CN" altLang="en-US" sz="1400" dirty="0">
              <a:solidFill>
                <a:srgbClr val="19311A"/>
              </a:solidFill>
            </a:endParaRPr>
          </a:p>
        </p:txBody>
      </p:sp>
      <p:cxnSp>
        <p:nvCxnSpPr>
          <p:cNvPr id="79" name="直接连接符 78"/>
          <p:cNvCxnSpPr>
            <a:stCxn id="76" idx="4"/>
          </p:cNvCxnSpPr>
          <p:nvPr/>
        </p:nvCxnSpPr>
        <p:spPr>
          <a:xfrm>
            <a:off x="2849417" y="3004860"/>
            <a:ext cx="1" cy="108000"/>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1031227"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sp>
        <p:nvSpPr>
          <p:cNvPr id="82" name="矩形 81"/>
          <p:cNvSpPr/>
          <p:nvPr/>
        </p:nvSpPr>
        <p:spPr>
          <a:xfrm>
            <a:off x="295476" y="3118602"/>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sz="900" dirty="0">
                <a:latin typeface="+mn-ea"/>
              </a:rPr>
              <a:t>纽约上市,高新技术企业,具备网络教育资质、经教育部批准开展远程教育的专业公司,京东大正保科技有限公司</a:t>
            </a:r>
          </a:p>
        </p:txBody>
      </p:sp>
      <p:sp>
        <p:nvSpPr>
          <p:cNvPr id="83" name="矩形 82"/>
          <p:cNvSpPr/>
          <p:nvPr/>
        </p:nvSpPr>
        <p:spPr>
          <a:xfrm>
            <a:off x="295474" y="4299974"/>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正保远程教育</a:t>
            </a:r>
            <a:endParaRPr lang="zh-CN" altLang="en-US" sz="1400" dirty="0">
              <a:solidFill>
                <a:srgbClr val="19311A"/>
              </a:solidFill>
            </a:endParaRPr>
          </a:p>
        </p:txBody>
      </p:sp>
      <p:cxnSp>
        <p:nvCxnSpPr>
          <p:cNvPr id="84" name="直接连接符 83"/>
          <p:cNvCxnSpPr>
            <a:stCxn id="81" idx="4"/>
          </p:cNvCxnSpPr>
          <p:nvPr/>
        </p:nvCxnSpPr>
        <p:spPr>
          <a:xfrm>
            <a:off x="1121227" y="3004860"/>
            <a:ext cx="1" cy="108000"/>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7976731" y="2824860"/>
            <a:ext cx="180000" cy="180000"/>
          </a:xfrm>
          <a:prstGeom prst="ellipse">
            <a:avLst/>
          </a:prstGeom>
          <a:solidFill>
            <a:srgbClr val="19311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p>
        </p:txBody>
      </p:sp>
      <p:sp>
        <p:nvSpPr>
          <p:cNvPr id="87" name="矩形 86"/>
          <p:cNvSpPr/>
          <p:nvPr/>
        </p:nvSpPr>
        <p:spPr>
          <a:xfrm>
            <a:off x="7240980" y="3118602"/>
            <a:ext cx="1651498" cy="146937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sz="900" dirty="0">
                <a:latin typeface="+mn-ea"/>
              </a:rPr>
              <a:t>最早进入中国电脑动画领域的企业之一,中国最具价值培训品牌之一,高新技术企业,北京火星时代科技有限公司</a:t>
            </a:r>
          </a:p>
        </p:txBody>
      </p:sp>
      <p:sp>
        <p:nvSpPr>
          <p:cNvPr id="88" name="矩形 87"/>
          <p:cNvSpPr/>
          <p:nvPr/>
        </p:nvSpPr>
        <p:spPr>
          <a:xfrm>
            <a:off x="7240978" y="4299974"/>
            <a:ext cx="1651500" cy="288000"/>
          </a:xfrm>
          <a:prstGeom prst="rect">
            <a:avLst/>
          </a:prstGeom>
          <a:blipFill>
            <a:blip r:embed="rId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火星时代</a:t>
            </a:r>
            <a:endParaRPr lang="zh-CN" altLang="en-US" sz="1400" dirty="0">
              <a:solidFill>
                <a:srgbClr val="19311A"/>
              </a:solidFill>
            </a:endParaRPr>
          </a:p>
        </p:txBody>
      </p:sp>
      <p:cxnSp>
        <p:nvCxnSpPr>
          <p:cNvPr id="89" name="直接连接符 88"/>
          <p:cNvCxnSpPr>
            <a:stCxn id="86" idx="4"/>
          </p:cNvCxnSpPr>
          <p:nvPr/>
        </p:nvCxnSpPr>
        <p:spPr>
          <a:xfrm>
            <a:off x="8066731" y="3004860"/>
            <a:ext cx="1" cy="108000"/>
          </a:xfrm>
          <a:prstGeom prst="line">
            <a:avLst/>
          </a:prstGeom>
          <a:ln w="19050" cap="rnd">
            <a:solidFill>
              <a:schemeClr val="bg1"/>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54260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3"/>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Cement/>
                    </a14:imgEffect>
                  </a14:imgLayer>
                </a14:imgProps>
              </a:ext>
              <a:ext uri="{28A0092B-C50C-407E-A947-70E740481C1C}">
                <a14:useLocalDpi xmlns:a14="http://schemas.microsoft.com/office/drawing/2010/main" val="0"/>
              </a:ext>
            </a:extLst>
          </a:blip>
          <a:srcRect l="33429" t="16475" r="33142" b="33525"/>
          <a:stretch/>
        </p:blipFill>
        <p:spPr bwMode="auto">
          <a:xfrm>
            <a:off x="3919155" y="2330847"/>
            <a:ext cx="340162" cy="48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descr="C:\Users\Administrator\Desktop\教育\PNG\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4650" y="2139751"/>
            <a:ext cx="1394505" cy="8639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p:cNvPicPr>
            <a:picLocks noChangeAspect="1" noChangeArrowheads="1"/>
          </p:cNvPicPr>
          <p:nvPr/>
        </p:nvPicPr>
        <p:blipFill rotWithShape="1">
          <a:blip r:embed="rId5">
            <a:extLst>
              <a:ext uri="{BEBA8EAE-BF5A-486C-A8C5-ECC9F3942E4B}">
                <a14:imgProps xmlns:a14="http://schemas.microsoft.com/office/drawing/2010/main">
                  <a14:imgLayer r:embed="rId6">
                    <a14:imgEffect>
                      <a14:artisticCement/>
                    </a14:imgEffect>
                  </a14:imgLayer>
                </a14:imgProps>
              </a:ext>
              <a:ext uri="{28A0092B-C50C-407E-A947-70E740481C1C}">
                <a14:useLocalDpi xmlns:a14="http://schemas.microsoft.com/office/drawing/2010/main" val="0"/>
              </a:ext>
            </a:extLst>
          </a:blip>
          <a:srcRect r="37003"/>
          <a:stretch/>
        </p:blipFill>
        <p:spPr bwMode="auto">
          <a:xfrm>
            <a:off x="4046168" y="2332806"/>
            <a:ext cx="2573182"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8915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教育\PNG\00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812" y="443965"/>
            <a:ext cx="761169" cy="471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Cement/>
                    </a14:imgEffect>
                  </a14:imgLayer>
                </a14:imgProps>
              </a:ext>
              <a:ext uri="{28A0092B-C50C-407E-A947-70E740481C1C}">
                <a14:useLocalDpi xmlns:a14="http://schemas.microsoft.com/office/drawing/2010/main" val="0"/>
              </a:ext>
            </a:extLst>
          </a:blip>
          <a:srcRect l="14956" r="37003"/>
          <a:stretch/>
        </p:blipFill>
        <p:spPr bwMode="auto">
          <a:xfrm>
            <a:off x="903981" y="356708"/>
            <a:ext cx="196229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4085659"/>
            <a:ext cx="8297076" cy="646331"/>
          </a:xfrm>
          <a:prstGeom prst="rect">
            <a:avLst/>
          </a:prstGeom>
        </p:spPr>
        <p:txBody>
          <a:bodyPr wrap="square">
            <a:spAutoFit/>
          </a:bodyPr>
          <a:lstStyle/>
          <a:p>
            <a:pPr>
              <a:lnSpc>
                <a:spcPct val="150000"/>
              </a:lnSpc>
            </a:pPr>
            <a:r>
              <a:rPr lang="zh-CN" altLang="zh-CN" sz="1200" dirty="0">
                <a:blipFill>
                  <a:blip r:embed="rId5"/>
                  <a:tile tx="0" ty="0" sx="100000" sy="100000" flip="none" algn="tl"/>
                </a:blipFill>
                <a:latin typeface="+mn-ea"/>
              </a:rPr>
              <a:t>慧师启航教育是一家专注于提升学生学习能力的课外辅导教育机构，由慧师启航教育联合耀文教育管理咨询集团统一经营管理，总部校区位于宜昌市西陵区解放路</a:t>
            </a:r>
            <a:r>
              <a:rPr lang="en-US" altLang="zh-CN" sz="1200" dirty="0">
                <a:blipFill>
                  <a:blip r:embed="rId5"/>
                  <a:tile tx="0" ty="0" sx="100000" sy="100000" flip="none" algn="tl"/>
                </a:blipFill>
                <a:latin typeface="+mn-ea"/>
              </a:rPr>
              <a:t>6</a:t>
            </a:r>
            <a:r>
              <a:rPr lang="zh-CN" altLang="zh-CN" sz="1200" dirty="0">
                <a:blipFill>
                  <a:blip r:embed="rId5"/>
                  <a:tile tx="0" ty="0" sx="100000" sy="100000" flip="none" algn="tl"/>
                </a:blipFill>
                <a:latin typeface="+mn-ea"/>
              </a:rPr>
              <a:t>号，是一家单个校区年营业额可达</a:t>
            </a:r>
            <a:r>
              <a:rPr lang="en-US" altLang="zh-CN" sz="1200" b="1" dirty="0">
                <a:blipFill>
                  <a:blip r:embed="rId5"/>
                  <a:tile tx="0" ty="0" sx="100000" sy="100000" flip="none" algn="tl"/>
                </a:blipFill>
                <a:latin typeface="+mn-ea"/>
              </a:rPr>
              <a:t>1000</a:t>
            </a:r>
            <a:r>
              <a:rPr lang="zh-CN" altLang="zh-CN" sz="1200" b="1" dirty="0">
                <a:blipFill>
                  <a:blip r:embed="rId5"/>
                  <a:tile tx="0" ty="0" sx="100000" sy="100000" flip="none" algn="tl"/>
                </a:blipFill>
                <a:latin typeface="+mn-ea"/>
              </a:rPr>
              <a:t>万</a:t>
            </a:r>
            <a:r>
              <a:rPr lang="zh-CN" altLang="zh-CN" sz="1200" dirty="0">
                <a:blipFill>
                  <a:blip r:embed="rId5"/>
                  <a:tile tx="0" ty="0" sx="100000" sy="100000" flip="none" algn="tl"/>
                </a:blipFill>
                <a:latin typeface="+mn-ea"/>
              </a:rPr>
              <a:t>，净利润超过</a:t>
            </a:r>
            <a:r>
              <a:rPr lang="en-US" altLang="zh-CN" sz="1200" b="1" dirty="0">
                <a:blipFill>
                  <a:blip r:embed="rId5"/>
                  <a:tile tx="0" ty="0" sx="100000" sy="100000" flip="none" algn="tl"/>
                </a:blipFill>
                <a:latin typeface="+mn-ea"/>
              </a:rPr>
              <a:t>300</a:t>
            </a:r>
            <a:r>
              <a:rPr lang="zh-CN" altLang="zh-CN" sz="1200" b="1" dirty="0">
                <a:blipFill>
                  <a:blip r:embed="rId5"/>
                  <a:tile tx="0" ty="0" sx="100000" sy="100000" flip="none" algn="tl"/>
                </a:blipFill>
                <a:latin typeface="+mn-ea"/>
              </a:rPr>
              <a:t>万</a:t>
            </a:r>
            <a:r>
              <a:rPr lang="zh-CN" altLang="zh-CN" sz="1200" dirty="0">
                <a:blipFill>
                  <a:blip r:embed="rId5"/>
                  <a:tile tx="0" ty="0" sx="100000" sy="100000" flip="none" algn="tl"/>
                </a:blipFill>
                <a:latin typeface="+mn-ea"/>
              </a:rPr>
              <a:t>的教育培训企业。</a:t>
            </a:r>
          </a:p>
        </p:txBody>
      </p:sp>
      <p:pic>
        <p:nvPicPr>
          <p:cNvPr id="13313"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0537" y="929672"/>
            <a:ext cx="5621337" cy="3055938"/>
          </a:xfrm>
          <a:prstGeom prst="rect">
            <a:avLst/>
          </a:prstGeom>
          <a:noFill/>
          <a:ln w="381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任意多边形 6"/>
          <p:cNvSpPr>
            <a:spLocks noChangeAspect="1"/>
          </p:cNvSpPr>
          <p:nvPr/>
        </p:nvSpPr>
        <p:spPr>
          <a:xfrm rot="21177184">
            <a:off x="3717496" y="774067"/>
            <a:ext cx="1552865" cy="252000"/>
          </a:xfrm>
          <a:custGeom>
            <a:avLst/>
            <a:gdLst>
              <a:gd name="connsiteX0" fmla="*/ 33337 w 2171700"/>
              <a:gd name="connsiteY0" fmla="*/ 0 h 352425"/>
              <a:gd name="connsiteX1" fmla="*/ 2128837 w 2171700"/>
              <a:gd name="connsiteY1" fmla="*/ 0 h 352425"/>
              <a:gd name="connsiteX2" fmla="*/ 2009775 w 2171700"/>
              <a:gd name="connsiteY2" fmla="*/ 61913 h 352425"/>
              <a:gd name="connsiteX3" fmla="*/ 2133600 w 2171700"/>
              <a:gd name="connsiteY3" fmla="*/ 128588 h 352425"/>
              <a:gd name="connsiteX4" fmla="*/ 1985962 w 2171700"/>
              <a:gd name="connsiteY4" fmla="*/ 185738 h 352425"/>
              <a:gd name="connsiteX5" fmla="*/ 2171700 w 2171700"/>
              <a:gd name="connsiteY5" fmla="*/ 261938 h 352425"/>
              <a:gd name="connsiteX6" fmla="*/ 2085975 w 2171700"/>
              <a:gd name="connsiteY6" fmla="*/ 309563 h 352425"/>
              <a:gd name="connsiteX7" fmla="*/ 2162175 w 2171700"/>
              <a:gd name="connsiteY7" fmla="*/ 352425 h 352425"/>
              <a:gd name="connsiteX8" fmla="*/ 38100 w 2171700"/>
              <a:gd name="connsiteY8" fmla="*/ 352425 h 352425"/>
              <a:gd name="connsiteX9" fmla="*/ 171450 w 2171700"/>
              <a:gd name="connsiteY9" fmla="*/ 309563 h 352425"/>
              <a:gd name="connsiteX10" fmla="*/ 80962 w 2171700"/>
              <a:gd name="connsiteY10" fmla="*/ 285750 h 352425"/>
              <a:gd name="connsiteX11" fmla="*/ 214312 w 2171700"/>
              <a:gd name="connsiteY11" fmla="*/ 233363 h 352425"/>
              <a:gd name="connsiteX12" fmla="*/ 57150 w 2171700"/>
              <a:gd name="connsiteY12" fmla="*/ 195263 h 352425"/>
              <a:gd name="connsiteX13" fmla="*/ 123825 w 2171700"/>
              <a:gd name="connsiteY13" fmla="*/ 147638 h 352425"/>
              <a:gd name="connsiteX14" fmla="*/ 0 w 2171700"/>
              <a:gd name="connsiteY14" fmla="*/ 104775 h 352425"/>
              <a:gd name="connsiteX15" fmla="*/ 104775 w 2171700"/>
              <a:gd name="connsiteY15" fmla="*/ 66675 h 352425"/>
              <a:gd name="connsiteX16" fmla="*/ 33337 w 2171700"/>
              <a:gd name="connsiteY16" fmla="*/ 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1700" h="352425">
                <a:moveTo>
                  <a:pt x="33337" y="0"/>
                </a:moveTo>
                <a:lnTo>
                  <a:pt x="2128837" y="0"/>
                </a:lnTo>
                <a:lnTo>
                  <a:pt x="2009775" y="61913"/>
                </a:lnTo>
                <a:lnTo>
                  <a:pt x="2133600" y="128588"/>
                </a:lnTo>
                <a:lnTo>
                  <a:pt x="1985962" y="185738"/>
                </a:lnTo>
                <a:lnTo>
                  <a:pt x="2171700" y="261938"/>
                </a:lnTo>
                <a:lnTo>
                  <a:pt x="2085975" y="309563"/>
                </a:lnTo>
                <a:lnTo>
                  <a:pt x="2162175" y="352425"/>
                </a:lnTo>
                <a:lnTo>
                  <a:pt x="38100" y="352425"/>
                </a:lnTo>
                <a:lnTo>
                  <a:pt x="171450" y="309563"/>
                </a:lnTo>
                <a:lnTo>
                  <a:pt x="80962" y="285750"/>
                </a:lnTo>
                <a:lnTo>
                  <a:pt x="214312" y="233363"/>
                </a:lnTo>
                <a:lnTo>
                  <a:pt x="57150" y="195263"/>
                </a:lnTo>
                <a:lnTo>
                  <a:pt x="123825" y="147638"/>
                </a:lnTo>
                <a:lnTo>
                  <a:pt x="0" y="104775"/>
                </a:lnTo>
                <a:lnTo>
                  <a:pt x="104775" y="66675"/>
                </a:lnTo>
                <a:lnTo>
                  <a:pt x="33337" y="0"/>
                </a:lnTo>
                <a:close/>
              </a:path>
            </a:pathLst>
          </a:custGeom>
          <a:solidFill>
            <a:srgbClr val="FFFF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4531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教育\PNG\00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812" y="443965"/>
            <a:ext cx="761169" cy="4716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2"/>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Cement/>
                    </a14:imgEffect>
                  </a14:imgLayer>
                </a14:imgProps>
              </a:ext>
              <a:ext uri="{28A0092B-C50C-407E-A947-70E740481C1C}">
                <a14:useLocalDpi xmlns:a14="http://schemas.microsoft.com/office/drawing/2010/main" val="0"/>
              </a:ext>
            </a:extLst>
          </a:blip>
          <a:srcRect l="14956" r="37003"/>
          <a:stretch/>
        </p:blipFill>
        <p:spPr bwMode="auto">
          <a:xfrm>
            <a:off x="903981" y="356708"/>
            <a:ext cx="196229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467363" y="-491585"/>
            <a:ext cx="1723549" cy="461665"/>
          </a:xfrm>
          <a:prstGeom prst="rect">
            <a:avLst/>
          </a:prstGeom>
        </p:spPr>
        <p:txBody>
          <a:bodyPr wrap="none">
            <a:spAutoFit/>
          </a:bodyPr>
          <a:lstStyle/>
          <a:p>
            <a:r>
              <a:rPr lang="zh-CN" altLang="en-US" sz="2400" dirty="0">
                <a:blipFill>
                  <a:blip r:embed="rId5"/>
                  <a:tile tx="0" ty="0" sx="100000" sy="100000" flip="none" algn="tl"/>
                </a:blipFill>
                <a:latin typeface="汉仪菱心体简" pitchFamily="49" charset="-122"/>
                <a:ea typeface="汉仪菱心体简" pitchFamily="49" charset="-122"/>
              </a:rPr>
              <a:t>愿</a:t>
            </a:r>
            <a:r>
              <a:rPr lang="zh-CN" altLang="en-US" sz="2400" dirty="0" smtClean="0">
                <a:blipFill>
                  <a:blip r:embed="rId5"/>
                  <a:tile tx="0" ty="0" sx="100000" sy="100000" flip="none" algn="tl"/>
                </a:blipFill>
                <a:latin typeface="汉仪菱心体简" pitchFamily="49" charset="-122"/>
                <a:ea typeface="汉仪菱心体简" pitchFamily="49" charset="-122"/>
              </a:rPr>
              <a:t>景和使命</a:t>
            </a:r>
            <a:endParaRPr lang="zh-CN" altLang="en-US" sz="2400" dirty="0">
              <a:blipFill>
                <a:blip r:embed="rId5"/>
                <a:tile tx="0" ty="0" sx="100000" sy="100000" flip="none" algn="tl"/>
              </a:blipFill>
              <a:latin typeface="汉仪菱心体简" pitchFamily="49" charset="-122"/>
              <a:ea typeface="汉仪菱心体简" pitchFamily="49" charset="-122"/>
            </a:endParaRPr>
          </a:p>
        </p:txBody>
      </p:sp>
      <p:pic>
        <p:nvPicPr>
          <p:cNvPr id="12290" name="Picture 2"/>
          <p:cNvPicPr>
            <a:picLocks noChangeAspect="1" noChangeArrowheads="1"/>
          </p:cNvPicPr>
          <p:nvPr/>
        </p:nvPicPr>
        <p:blipFill rotWithShape="1">
          <a:blip r:embed="rId6">
            <a:extLst>
              <a:ext uri="{BEBA8EAE-BF5A-486C-A8C5-ECC9F3942E4B}">
                <a14:imgProps xmlns:a14="http://schemas.microsoft.com/office/drawing/2010/main">
                  <a14:imgLayer r:embed="rId7">
                    <a14:imgEffect>
                      <a14:artisticCement/>
                    </a14:imgEffect>
                  </a14:imgLayer>
                </a14:imgProps>
              </a:ext>
              <a:ext uri="{28A0092B-C50C-407E-A947-70E740481C1C}">
                <a14:useLocalDpi xmlns:a14="http://schemas.microsoft.com/office/drawing/2010/main" val="0"/>
              </a:ext>
            </a:extLst>
          </a:blip>
          <a:srcRect l="10431" t="16575" r="8263" b="18228"/>
          <a:stretch/>
        </p:blipFill>
        <p:spPr bwMode="auto">
          <a:xfrm>
            <a:off x="1403648" y="1887519"/>
            <a:ext cx="1098182" cy="300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descr="C:\Users\Administrator\Desktop\教育\PNG\00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5616" y="1635710"/>
            <a:ext cx="260854" cy="576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043608" y="2187689"/>
            <a:ext cx="3528392" cy="1477328"/>
          </a:xfrm>
          <a:prstGeom prst="rect">
            <a:avLst/>
          </a:prstGeom>
        </p:spPr>
        <p:txBody>
          <a:bodyPr wrap="square">
            <a:spAutoFit/>
          </a:bodyPr>
          <a:lstStyle/>
          <a:p>
            <a:pPr eaLnBrk="0" hangingPunct="0">
              <a:lnSpc>
                <a:spcPct val="150000"/>
              </a:lnSpc>
            </a:pPr>
            <a:r>
              <a:rPr lang="zh-CN" altLang="zh-CN" sz="1100" dirty="0">
                <a:blipFill>
                  <a:blip r:embed="rId9"/>
                  <a:tile tx="0" ty="0" sx="100000" sy="100000" flip="none" algn="tl"/>
                </a:blipFill>
                <a:latin typeface="+mn-ea"/>
              </a:rPr>
              <a:t>成为优秀的教育机构 　　　</a:t>
            </a:r>
          </a:p>
          <a:p>
            <a:pPr eaLnBrk="0" hangingPunct="0">
              <a:lnSpc>
                <a:spcPct val="150000"/>
              </a:lnSpc>
            </a:pPr>
            <a:r>
              <a:rPr lang="zh-CN" altLang="zh-CN" sz="900" dirty="0">
                <a:blipFill>
                  <a:blip r:embed="rId9"/>
                  <a:tile tx="0" ty="0" sx="100000" sy="100000" flip="none" algn="tl"/>
                </a:blipFill>
                <a:latin typeface="+mn-ea"/>
              </a:rPr>
              <a:t>Becoming an OutstandingEducational Organization </a:t>
            </a:r>
            <a:endParaRPr lang="en-US" altLang="zh-CN" sz="900" dirty="0" smtClean="0">
              <a:blipFill>
                <a:blip r:embed="rId9"/>
                <a:tile tx="0" ty="0" sx="100000" sy="100000" flip="none" algn="tl"/>
              </a:blipFill>
              <a:latin typeface="+mn-ea"/>
            </a:endParaRPr>
          </a:p>
          <a:p>
            <a:pPr eaLnBrk="0" hangingPunct="0">
              <a:lnSpc>
                <a:spcPct val="150000"/>
              </a:lnSpc>
            </a:pPr>
            <a:r>
              <a:rPr lang="zh-CN" altLang="zh-CN" sz="1100" dirty="0">
                <a:blipFill>
                  <a:blip r:embed="rId9"/>
                  <a:tile tx="0" ty="0" sx="100000" sy="100000" flip="none" algn="tl"/>
                </a:blipFill>
                <a:latin typeface="+mn-ea"/>
              </a:rPr>
              <a:t>培养成就中国的精英 　　</a:t>
            </a:r>
          </a:p>
          <a:p>
            <a:pPr eaLnBrk="0" hangingPunct="0">
              <a:lnSpc>
                <a:spcPct val="150000"/>
              </a:lnSpc>
            </a:pPr>
            <a:r>
              <a:rPr lang="zh-CN" altLang="zh-CN" sz="900" dirty="0" smtClean="0">
                <a:blipFill>
                  <a:blip r:embed="rId9"/>
                  <a:tile tx="0" ty="0" sx="100000" sy="100000" flip="none" algn="tl"/>
                </a:blipFill>
                <a:latin typeface="+mn-ea"/>
              </a:rPr>
              <a:t>Educating </a:t>
            </a:r>
            <a:r>
              <a:rPr lang="zh-CN" altLang="zh-CN" sz="900" dirty="0">
                <a:blipFill>
                  <a:blip r:embed="rId9"/>
                  <a:tile tx="0" ty="0" sx="100000" sy="100000" flip="none" algn="tl"/>
                </a:blipFill>
                <a:latin typeface="+mn-ea"/>
              </a:rPr>
              <a:t>the Next Generation ofChinese </a:t>
            </a:r>
            <a:r>
              <a:rPr lang="zh-CN" altLang="zh-CN" sz="900" dirty="0" smtClean="0">
                <a:blipFill>
                  <a:blip r:embed="rId9"/>
                  <a:tile tx="0" ty="0" sx="100000" sy="100000" flip="none" algn="tl"/>
                </a:blipFill>
                <a:latin typeface="+mn-ea"/>
              </a:rPr>
              <a:t>Leaders</a:t>
            </a:r>
            <a:endParaRPr lang="en-US" altLang="zh-CN" sz="900" dirty="0" smtClean="0">
              <a:blipFill>
                <a:blip r:embed="rId9"/>
                <a:tile tx="0" ty="0" sx="100000" sy="100000" flip="none" algn="tl"/>
              </a:blipFill>
              <a:latin typeface="+mn-ea"/>
            </a:endParaRPr>
          </a:p>
          <a:p>
            <a:pPr eaLnBrk="0" hangingPunct="0">
              <a:lnSpc>
                <a:spcPct val="150000"/>
              </a:lnSpc>
            </a:pPr>
            <a:r>
              <a:rPr lang="zh-CN" altLang="zh-CN" sz="1100" dirty="0">
                <a:blipFill>
                  <a:blip r:embed="rId9"/>
                  <a:tile tx="0" ty="0" sx="100000" sy="100000" flip="none" algn="tl"/>
                </a:blipFill>
                <a:latin typeface="+mn-ea"/>
              </a:rPr>
              <a:t>推动中西文化的融合 　　</a:t>
            </a:r>
            <a:r>
              <a:rPr lang="zh-CN" altLang="zh-CN" sz="1100" dirty="0" smtClean="0">
                <a:blipFill>
                  <a:blip r:embed="rId9"/>
                  <a:tile tx="0" ty="0" sx="100000" sy="100000" flip="none" algn="tl"/>
                </a:blipFill>
                <a:latin typeface="+mn-ea"/>
              </a:rPr>
              <a:t> </a:t>
            </a:r>
            <a:r>
              <a:rPr lang="zh-CN" altLang="zh-CN" sz="1100" dirty="0">
                <a:blipFill>
                  <a:blip r:embed="rId9"/>
                  <a:tile tx="0" ty="0" sx="100000" sy="100000" flip="none" algn="tl"/>
                </a:blipFill>
                <a:latin typeface="+mn-ea"/>
              </a:rPr>
              <a:t>　　</a:t>
            </a:r>
          </a:p>
          <a:p>
            <a:pPr eaLnBrk="0" hangingPunct="0">
              <a:lnSpc>
                <a:spcPct val="150000"/>
              </a:lnSpc>
            </a:pPr>
            <a:r>
              <a:rPr lang="zh-CN" altLang="zh-CN" sz="900" dirty="0">
                <a:blipFill>
                  <a:blip r:embed="rId9"/>
                  <a:tile tx="0" ty="0" sx="100000" sy="100000" flip="none" algn="tl"/>
                </a:blipFill>
                <a:latin typeface="+mn-ea"/>
              </a:rPr>
              <a:t>Promoting Cultural Exchangebetween China and the World</a:t>
            </a:r>
          </a:p>
        </p:txBody>
      </p:sp>
      <p:sp>
        <p:nvSpPr>
          <p:cNvPr id="6" name="矩形 5"/>
          <p:cNvSpPr/>
          <p:nvPr/>
        </p:nvSpPr>
        <p:spPr>
          <a:xfrm>
            <a:off x="4841874" y="2187689"/>
            <a:ext cx="3351956" cy="738664"/>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4254" y="-491584"/>
            <a:ext cx="1723549" cy="461665"/>
          </a:xfrm>
          <a:prstGeom prst="rect">
            <a:avLst/>
          </a:prstGeom>
        </p:spPr>
        <p:txBody>
          <a:bodyPr wrap="none">
            <a:spAutoFit/>
          </a:bodyPr>
          <a:lstStyle/>
          <a:p>
            <a:r>
              <a:rPr lang="zh-CN" altLang="en-US" sz="2400" dirty="0" smtClean="0">
                <a:blipFill>
                  <a:blip r:embed="rId5"/>
                  <a:tile tx="0" ty="0" sx="100000" sy="100000" flip="none" algn="tl"/>
                </a:blipFill>
                <a:latin typeface="汉仪菱心体简" pitchFamily="49" charset="-122"/>
                <a:ea typeface="汉仪菱心体简" pitchFamily="49" charset="-122"/>
              </a:rPr>
              <a:t>核心价值观</a:t>
            </a:r>
            <a:endParaRPr lang="zh-CN" altLang="en-US" sz="2400" dirty="0">
              <a:blipFill>
                <a:blip r:embed="rId5"/>
                <a:tile tx="0" ty="0" sx="100000" sy="100000" flip="none" algn="tl"/>
              </a:blipFill>
              <a:latin typeface="汉仪菱心体简" pitchFamily="49" charset="-122"/>
              <a:ea typeface="汉仪菱心体简" pitchFamily="49" charset="-122"/>
            </a:endParaRPr>
          </a:p>
        </p:txBody>
      </p:sp>
      <p:pic>
        <p:nvPicPr>
          <p:cNvPr id="12294" name="Picture 6"/>
          <p:cNvPicPr>
            <a:picLocks noChangeAspect="1" noChangeArrowheads="1"/>
          </p:cNvPicPr>
          <p:nvPr/>
        </p:nvPicPr>
        <p:blipFill>
          <a:blip r:embed="rId10">
            <a:extLst>
              <a:ext uri="{BEBA8EAE-BF5A-486C-A8C5-ECC9F3942E4B}">
                <a14:imgProps xmlns:a14="http://schemas.microsoft.com/office/drawing/2010/main">
                  <a14:imgLayer r:embed="rId11">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5092839" y="1807118"/>
            <a:ext cx="1352333" cy="460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1076028" y="2187689"/>
            <a:ext cx="3351956" cy="1477328"/>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92" name="Picture 4" descr="C:\Users\Administrator\Desktop\教育\PNG\006.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90151" y="1749604"/>
            <a:ext cx="501929" cy="576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88024" y="2427734"/>
            <a:ext cx="3474542" cy="292388"/>
          </a:xfrm>
          <a:prstGeom prst="rect">
            <a:avLst/>
          </a:prstGeom>
        </p:spPr>
        <p:txBody>
          <a:bodyPr wrap="square">
            <a:spAutoFit/>
          </a:bodyPr>
          <a:lstStyle/>
          <a:p>
            <a:r>
              <a:rPr lang="zh-CN" altLang="zh-CN" sz="1300" b="1" dirty="0">
                <a:blipFill>
                  <a:blip r:embed="rId9"/>
                  <a:tile tx="0" ty="0" sx="100000" sy="100000" flip="none" algn="tl"/>
                </a:blipFill>
                <a:latin typeface="宋体" pitchFamily="2" charset="-122"/>
              </a:rPr>
              <a:t>诚信负责 、真情关爱、好学精进、志高行远</a:t>
            </a:r>
          </a:p>
        </p:txBody>
      </p:sp>
    </p:spTree>
    <p:extLst>
      <p:ext uri="{BB962C8B-B14F-4D97-AF65-F5344CB8AC3E}">
        <p14:creationId xmlns:p14="http://schemas.microsoft.com/office/powerpoint/2010/main" val="14903879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C:\Users\Administrator\Desktop\教育\PNG\00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285" y="443964"/>
            <a:ext cx="708222" cy="4716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96285" y="-491584"/>
            <a:ext cx="1415772" cy="461665"/>
          </a:xfrm>
          <a:prstGeom prst="rect">
            <a:avLst/>
          </a:prstGeom>
        </p:spPr>
        <p:txBody>
          <a:bodyPr wrap="none">
            <a:spAutoFit/>
          </a:bodyPr>
          <a:lstStyle/>
          <a:p>
            <a:r>
              <a:rPr lang="zh-CN" altLang="en-US" sz="2400" dirty="0" smtClean="0">
                <a:blipFill>
                  <a:blip r:embed="rId3"/>
                  <a:tile tx="0" ty="0" sx="100000" sy="100000" flip="none" algn="tl"/>
                </a:blipFill>
                <a:latin typeface="汉仪菱心体简" pitchFamily="49" charset="-122"/>
                <a:ea typeface="汉仪菱心体简" pitchFamily="49" charset="-122"/>
              </a:rPr>
              <a:t>特色简介</a:t>
            </a:r>
            <a:endParaRPr lang="zh-CN" altLang="en-US" sz="2400" dirty="0">
              <a:blipFill>
                <a:blip r:embed="rId3"/>
                <a:tile tx="0" ty="0" sx="100000" sy="100000" flip="none" algn="tl"/>
              </a:blipFill>
              <a:latin typeface="汉仪菱心体简" pitchFamily="49" charset="-122"/>
              <a:ea typeface="汉仪菱心体简" pitchFamily="49" charset="-122"/>
            </a:endParaRPr>
          </a:p>
        </p:txBody>
      </p:sp>
      <p:pic>
        <p:nvPicPr>
          <p:cNvPr id="16388" name="Picture 4"/>
          <p:cNvPicPr>
            <a:picLocks noChangeAspect="1" noChangeArrowheads="1"/>
          </p:cNvPicPr>
          <p:nvPr/>
        </p:nvPicPr>
        <p:blipFill>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755576" y="356708"/>
            <a:ext cx="15906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14"/>
          <p:cNvSpPr txBox="1">
            <a:spLocks noChangeArrowheads="1"/>
          </p:cNvSpPr>
          <p:nvPr/>
        </p:nvSpPr>
        <p:spPr bwMode="auto">
          <a:xfrm>
            <a:off x="807872" y="2211710"/>
            <a:ext cx="70523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1200" dirty="0">
                <a:blipFill>
                  <a:blip r:embed="rId6"/>
                  <a:tile tx="0" ty="0" sx="100000" sy="100000" flip="none" algn="tl"/>
                </a:blipFill>
                <a:latin typeface="+mn-ea"/>
                <a:ea typeface="+mn-ea"/>
              </a:rPr>
              <a:t>优质的服务：</a:t>
            </a:r>
            <a:r>
              <a:rPr lang="en-US" altLang="zh-CN" sz="1200" dirty="0">
                <a:blipFill>
                  <a:blip r:embed="rId6"/>
                  <a:tile tx="0" ty="0" sx="100000" sy="100000" flip="none" algn="tl"/>
                </a:blipFill>
                <a:latin typeface="+mn-ea"/>
                <a:ea typeface="+mn-ea"/>
              </a:rPr>
              <a:t>7</a:t>
            </a:r>
            <a:r>
              <a:rPr lang="zh-CN" altLang="zh-CN" sz="1200" dirty="0">
                <a:blipFill>
                  <a:blip r:embed="rId6"/>
                  <a:tile tx="0" ty="0" sx="100000" sy="100000" flip="none" algn="tl"/>
                </a:blipFill>
                <a:latin typeface="+mn-ea"/>
                <a:ea typeface="+mn-ea"/>
              </a:rPr>
              <a:t>对</a:t>
            </a:r>
            <a:r>
              <a:rPr lang="en-US" altLang="zh-CN" sz="1200" dirty="0">
                <a:blipFill>
                  <a:blip r:embed="rId6"/>
                  <a:tile tx="0" ty="0" sx="100000" sy="100000" flip="none" algn="tl"/>
                </a:blipFill>
                <a:latin typeface="+mn-ea"/>
                <a:ea typeface="+mn-ea"/>
              </a:rPr>
              <a:t>1</a:t>
            </a:r>
            <a:r>
              <a:rPr lang="zh-CN" altLang="zh-CN" sz="1200" dirty="0">
                <a:blipFill>
                  <a:blip r:embed="rId6"/>
                  <a:tile tx="0" ty="0" sx="100000" sy="100000" flip="none" algn="tl"/>
                </a:blipFill>
                <a:latin typeface="+mn-ea"/>
                <a:ea typeface="+mn-ea"/>
              </a:rPr>
              <a:t>服务</a:t>
            </a:r>
            <a:r>
              <a:rPr lang="zh-CN" sz="1200" dirty="0">
                <a:blipFill>
                  <a:blip r:embed="rId6"/>
                  <a:tile tx="0" ty="0" sx="100000" sy="100000" flip="none" algn="tl"/>
                </a:blipFill>
                <a:latin typeface="+mn-ea"/>
                <a:ea typeface="+mn-ea"/>
              </a:rPr>
              <a:t>　　</a:t>
            </a:r>
          </a:p>
        </p:txBody>
      </p:sp>
      <p:sp>
        <p:nvSpPr>
          <p:cNvPr id="9" name="Text Box 15"/>
          <p:cNvSpPr txBox="1">
            <a:spLocks noChangeArrowheads="1"/>
          </p:cNvSpPr>
          <p:nvPr/>
        </p:nvSpPr>
        <p:spPr bwMode="auto">
          <a:xfrm>
            <a:off x="794119" y="2859782"/>
            <a:ext cx="781032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1200" dirty="0">
                <a:blipFill>
                  <a:blip r:embed="rId6"/>
                  <a:tile tx="0" ty="0" sx="100000" sy="100000" flip="none" algn="tl"/>
                </a:blipFill>
                <a:latin typeface="+mn-ea"/>
                <a:ea typeface="+mn-ea"/>
              </a:rPr>
              <a:t>独创的教学形式：</a:t>
            </a:r>
            <a:r>
              <a:rPr lang="zh-CN" altLang="zh-CN" sz="1200" dirty="0">
                <a:blipFill>
                  <a:blip r:embed="rId6"/>
                  <a:tile tx="0" ty="0" sx="100000" sy="100000" flip="none" algn="tl"/>
                </a:blipFill>
                <a:latin typeface="+mn-ea"/>
                <a:ea typeface="+mn-ea"/>
              </a:rPr>
              <a:t>首课制，以潜能激发、励志影片、儒学弟子规、拜师入学仪式和目标信念系统融为一体，提升学生思想境界，形成正确的学习观念。</a:t>
            </a:r>
            <a:endParaRPr lang="en-US" altLang="zh-CN" sz="1200" dirty="0">
              <a:blipFill>
                <a:blip r:embed="rId6"/>
                <a:tile tx="0" ty="0" sx="100000" sy="100000" flip="none" algn="tl"/>
              </a:blipFill>
              <a:latin typeface="+mn-ea"/>
              <a:ea typeface="+mn-ea"/>
            </a:endParaRPr>
          </a:p>
          <a:p>
            <a:pPr>
              <a:lnSpc>
                <a:spcPct val="150000"/>
              </a:lnSpc>
            </a:pPr>
            <a:r>
              <a:rPr lang="zh-CN" altLang="zh-CN" sz="1200" dirty="0">
                <a:blipFill>
                  <a:blip r:embed="rId6"/>
                  <a:tile tx="0" ty="0" sx="100000" sy="100000" flip="none" algn="tl"/>
                </a:blipFill>
                <a:latin typeface="+mn-ea"/>
                <a:ea typeface="+mn-ea"/>
              </a:rPr>
              <a:t>周口述题汇演活动，让家长、教师亲眼见证学生每周上课的效率和效果，让学生踏踏实实地学会每一个知识点，同时培养学生公众演说的自信和举一反三的能力</a:t>
            </a:r>
            <a:endParaRPr lang="zh-CN" sz="1200" dirty="0">
              <a:blipFill>
                <a:blip r:embed="rId6"/>
                <a:tile tx="0" ty="0" sx="100000" sy="100000" flip="none" algn="tl"/>
              </a:blipFill>
              <a:latin typeface="+mn-ea"/>
              <a:ea typeface="+mn-ea"/>
            </a:endParaRPr>
          </a:p>
        </p:txBody>
      </p:sp>
      <p:sp>
        <p:nvSpPr>
          <p:cNvPr id="10" name="Rectangle 17"/>
          <p:cNvSpPr>
            <a:spLocks noChangeArrowheads="1"/>
          </p:cNvSpPr>
          <p:nvPr/>
        </p:nvSpPr>
        <p:spPr bwMode="auto">
          <a:xfrm>
            <a:off x="827584" y="1635646"/>
            <a:ext cx="7677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pPr>
            <a:r>
              <a:rPr lang="zh-CN" altLang="zh-CN" sz="1200" dirty="0">
                <a:blipFill>
                  <a:blip r:embed="rId6"/>
                  <a:tile tx="0" ty="0" sx="100000" sy="100000" flip="none" algn="tl"/>
                </a:blipFill>
                <a:latin typeface="+mn-ea"/>
              </a:rPr>
              <a:t>丰富的教育产品</a:t>
            </a:r>
            <a:r>
              <a:rPr lang="zh-CN" altLang="en-US" sz="1200" dirty="0">
                <a:blipFill>
                  <a:blip r:embed="rId6"/>
                  <a:tile tx="0" ty="0" sx="100000" sy="100000" flip="none" algn="tl"/>
                </a:blipFill>
                <a:latin typeface="+mn-ea"/>
              </a:rPr>
              <a:t>：</a:t>
            </a:r>
            <a:r>
              <a:rPr lang="en-US" altLang="zh-CN" sz="1200" dirty="0">
                <a:blipFill>
                  <a:blip r:embed="rId6"/>
                  <a:tile tx="0" ty="0" sx="100000" sy="100000" flip="none" algn="tl"/>
                </a:blipFill>
                <a:latin typeface="+mn-ea"/>
              </a:rPr>
              <a:t>1</a:t>
            </a:r>
            <a:r>
              <a:rPr lang="zh-CN" altLang="zh-CN" sz="1200" dirty="0">
                <a:blipFill>
                  <a:blip r:embed="rId6"/>
                  <a:tile tx="0" ty="0" sx="100000" sy="100000" flip="none" algn="tl"/>
                </a:blipFill>
                <a:latin typeface="+mn-ea"/>
              </a:rPr>
              <a:t>对</a:t>
            </a:r>
            <a:r>
              <a:rPr lang="en-US" altLang="zh-CN" sz="1200" dirty="0">
                <a:blipFill>
                  <a:blip r:embed="rId6"/>
                  <a:tile tx="0" ty="0" sx="100000" sy="100000" flip="none" algn="tl"/>
                </a:blipFill>
                <a:latin typeface="+mn-ea"/>
              </a:rPr>
              <a:t>1</a:t>
            </a:r>
            <a:r>
              <a:rPr lang="zh-CN" altLang="zh-CN" sz="1200" dirty="0">
                <a:blipFill>
                  <a:blip r:embed="rId6"/>
                  <a:tile tx="0" ty="0" sx="100000" sy="100000" flip="none" algn="tl"/>
                </a:blipFill>
                <a:latin typeface="+mn-ea"/>
              </a:rPr>
              <a:t>、养成吧、家教通、家庭教育、潜能开发、游学营</a:t>
            </a:r>
            <a:r>
              <a:rPr lang="zh-CN" altLang="en-US" sz="1200" dirty="0">
                <a:blipFill>
                  <a:blip r:embed="rId6"/>
                  <a:tile tx="0" ty="0" sx="100000" sy="100000" flip="none" algn="tl"/>
                </a:blipFill>
                <a:latin typeface="+mn-ea"/>
              </a:rPr>
              <a:t>等</a:t>
            </a:r>
            <a:endParaRPr lang="zh-CN" sz="1200" dirty="0">
              <a:blipFill>
                <a:blip r:embed="rId6"/>
                <a:tile tx="0" ty="0" sx="100000" sy="100000" flip="none" algn="tl"/>
              </a:blipFill>
              <a:latin typeface="+mn-ea"/>
            </a:endParaRPr>
          </a:p>
        </p:txBody>
      </p:sp>
      <p:sp>
        <p:nvSpPr>
          <p:cNvPr id="4" name="TextBox 3"/>
          <p:cNvSpPr txBox="1"/>
          <p:nvPr/>
        </p:nvSpPr>
        <p:spPr>
          <a:xfrm>
            <a:off x="1933182" y="-472534"/>
            <a:ext cx="391454" cy="461665"/>
          </a:xfrm>
          <a:prstGeom prst="rect">
            <a:avLst/>
          </a:prstGeom>
          <a:noFill/>
        </p:spPr>
        <p:txBody>
          <a:bodyPr wrap="none" rtlCol="0">
            <a:spAutoFit/>
          </a:bodyPr>
          <a:lstStyle/>
          <a:p>
            <a:r>
              <a:rPr lang="en-US" altLang="zh-CN" sz="2400" b="1" dirty="0">
                <a:blipFill>
                  <a:blip r:embed="rId3"/>
                  <a:tile tx="0" ty="0" sx="100000" sy="100000" flip="none" algn="tl"/>
                </a:blipFill>
              </a:rPr>
              <a:t>C</a:t>
            </a:r>
            <a:endParaRPr lang="zh-CN" altLang="en-US" sz="2400" b="1" dirty="0">
              <a:blipFill>
                <a:blip r:embed="rId3"/>
                <a:tile tx="0" ty="0" sx="100000" sy="100000" flip="none" algn="tl"/>
              </a:blipFill>
            </a:endParaRPr>
          </a:p>
        </p:txBody>
      </p:sp>
      <p:pic>
        <p:nvPicPr>
          <p:cNvPr id="16390" name="Picture 6"/>
          <p:cNvPicPr>
            <a:picLocks noChangeAspect="1" noChangeArrowheads="1"/>
          </p:cNvPicPr>
          <p:nvPr/>
        </p:nvPicPr>
        <p:blipFill rotWithShape="1">
          <a:blip r:embed="rId7">
            <a:extLst>
              <a:ext uri="{BEBA8EAE-BF5A-486C-A8C5-ECC9F3942E4B}">
                <a14:imgProps xmlns:a14="http://schemas.microsoft.com/office/drawing/2010/main">
                  <a14:imgLayer r:embed="rId8">
                    <a14:imgEffect>
                      <a14:artisticCement/>
                    </a14:imgEffect>
                  </a14:imgLayer>
                </a14:imgProps>
              </a:ext>
              <a:ext uri="{28A0092B-C50C-407E-A947-70E740481C1C}">
                <a14:useLocalDpi xmlns:a14="http://schemas.microsoft.com/office/drawing/2010/main" val="0"/>
              </a:ext>
            </a:extLst>
          </a:blip>
          <a:srcRect l="27850" t="11145" r="31787" b="31693"/>
          <a:stretch/>
        </p:blipFill>
        <p:spPr bwMode="auto">
          <a:xfrm>
            <a:off x="581503" y="1635646"/>
            <a:ext cx="239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1" name="Picture 7"/>
          <p:cNvPicPr>
            <a:picLocks noChangeAspect="1" noChangeArrowheads="1"/>
          </p:cNvPicPr>
          <p:nvPr/>
        </p:nvPicPr>
        <p:blipFill rotWithShape="1">
          <a:blip r:embed="rId9">
            <a:extLst>
              <a:ext uri="{BEBA8EAE-BF5A-486C-A8C5-ECC9F3942E4B}">
                <a14:imgProps xmlns:a14="http://schemas.microsoft.com/office/drawing/2010/main">
                  <a14:imgLayer r:embed="rId10">
                    <a14:imgEffect>
                      <a14:artisticCement/>
                    </a14:imgEffect>
                  </a14:imgLayer>
                </a14:imgProps>
              </a:ext>
              <a:ext uri="{28A0092B-C50C-407E-A947-70E740481C1C}">
                <a14:useLocalDpi xmlns:a14="http://schemas.microsoft.com/office/drawing/2010/main" val="0"/>
              </a:ext>
            </a:extLst>
          </a:blip>
          <a:srcRect l="14959" t="19168" r="14959" b="31538"/>
          <a:stretch/>
        </p:blipFill>
        <p:spPr bwMode="auto">
          <a:xfrm>
            <a:off x="502414" y="2285180"/>
            <a:ext cx="397178" cy="31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2" name="Picture 8"/>
          <p:cNvPicPr>
            <a:picLocks noChangeAspect="1" noChangeArrowheads="1"/>
          </p:cNvPicPr>
          <p:nvPr/>
        </p:nvPicPr>
        <p:blipFill rotWithShape="1">
          <a:blip r:embed="rId11">
            <a:extLst>
              <a:ext uri="{BEBA8EAE-BF5A-486C-A8C5-ECC9F3942E4B}">
                <a14:imgProps xmlns:a14="http://schemas.microsoft.com/office/drawing/2010/main">
                  <a14:imgLayer r:embed="rId12">
                    <a14:imgEffect>
                      <a14:artisticCement/>
                    </a14:imgEffect>
                  </a14:imgLayer>
                </a14:imgProps>
              </a:ext>
              <a:ext uri="{28A0092B-C50C-407E-A947-70E740481C1C}">
                <a14:useLocalDpi xmlns:a14="http://schemas.microsoft.com/office/drawing/2010/main" val="0"/>
              </a:ext>
            </a:extLst>
          </a:blip>
          <a:srcRect l="16213" t="20059" r="15406" b="39971"/>
          <a:stretch/>
        </p:blipFill>
        <p:spPr bwMode="auto">
          <a:xfrm>
            <a:off x="502895" y="2883882"/>
            <a:ext cx="396216" cy="258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77410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粉笔画.png"/>
          <p:cNvPicPr>
            <a:picLocks noChangeAspect="1"/>
          </p:cNvPicPr>
          <p:nvPr/>
        </p:nvPicPr>
        <p:blipFill rotWithShape="1">
          <a:blip r:embed="rId2" cstate="print"/>
          <a:srcRect l="53473" t="49892" r="6443" b="24506"/>
          <a:stretch/>
        </p:blipFill>
        <p:spPr>
          <a:xfrm>
            <a:off x="6492646" y="4048110"/>
            <a:ext cx="2687866" cy="1115928"/>
          </a:xfrm>
          <a:prstGeom prst="rect">
            <a:avLst/>
          </a:prstGeom>
        </p:spPr>
      </p:pic>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150" y="4941450"/>
            <a:ext cx="609600"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5281" y="4941330"/>
            <a:ext cx="390525"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74" y="4646175"/>
            <a:ext cx="118110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Box 22"/>
          <p:cNvSpPr txBox="1">
            <a:spLocks noChangeArrowheads="1"/>
          </p:cNvSpPr>
          <p:nvPr/>
        </p:nvSpPr>
        <p:spPr bwMode="auto">
          <a:xfrm>
            <a:off x="2915816" y="1995686"/>
            <a:ext cx="31683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buClr>
                <a:schemeClr val="tx1"/>
              </a:buClr>
            </a:pPr>
            <a:r>
              <a:rPr lang="en-US" altLang="zh-CN" sz="4400" dirty="0" smtClean="0">
                <a:blipFill>
                  <a:blip r:embed="rId6"/>
                  <a:tile tx="0" ty="0" sx="100000" sy="100000" flip="none" algn="tl"/>
                </a:blipFill>
                <a:latin typeface="汉仪菱心体简" pitchFamily="49" charset="-122"/>
                <a:ea typeface="汉仪菱心体简" pitchFamily="49" charset="-122"/>
              </a:rPr>
              <a:t>THANKS</a:t>
            </a:r>
            <a:endParaRPr lang="zh-CN" sz="4400" dirty="0">
              <a:blipFill>
                <a:blip r:embed="rId6"/>
                <a:tile tx="0" ty="0" sx="100000" sy="100000" flip="none" algn="tl"/>
              </a:blipFill>
              <a:latin typeface="汉仪菱心体简" pitchFamily="49" charset="-122"/>
              <a:ea typeface="汉仪菱心体简" pitchFamily="49" charset="-122"/>
            </a:endParaRPr>
          </a:p>
        </p:txBody>
      </p:sp>
    </p:spTree>
    <p:extLst>
      <p:ext uri="{BB962C8B-B14F-4D97-AF65-F5344CB8AC3E}">
        <p14:creationId xmlns:p14="http://schemas.microsoft.com/office/powerpoint/2010/main" val="41484769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5656" y="3435846"/>
            <a:ext cx="559358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153591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2150" y="4941450"/>
            <a:ext cx="609600"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5281" y="4941330"/>
            <a:ext cx="390525" cy="11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974" y="4646175"/>
            <a:ext cx="118110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4" descr="C:\Users\Administrator\Desktop\新建文件夹\PNG\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87753" y="3708060"/>
            <a:ext cx="1479273" cy="12904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22"/>
          <p:cNvSpPr txBox="1">
            <a:spLocks noChangeArrowheads="1"/>
          </p:cNvSpPr>
          <p:nvPr/>
        </p:nvSpPr>
        <p:spPr bwMode="auto">
          <a:xfrm>
            <a:off x="3707889" y="1384797"/>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6"/>
                  <a:tile tx="0" ty="0" sx="100000" sy="100000" flip="none" algn="tl"/>
                </a:blipFill>
                <a:latin typeface="汉仪菱心体简" pitchFamily="49" charset="-122"/>
                <a:ea typeface="汉仪菱心体简" pitchFamily="49" charset="-122"/>
              </a:rPr>
              <a:t>01.</a:t>
            </a:r>
            <a:r>
              <a:rPr lang="zh-CN" altLang="en-US" sz="2400" dirty="0" smtClean="0">
                <a:blipFill>
                  <a:blip r:embed="rId6"/>
                  <a:tile tx="0" ty="0" sx="100000" sy="100000" flip="none" algn="tl"/>
                </a:blipFill>
                <a:latin typeface="汉仪菱心体简" pitchFamily="49" charset="-122"/>
                <a:ea typeface="汉仪菱心体简" pitchFamily="49" charset="-122"/>
              </a:rPr>
              <a:t>立题依据</a:t>
            </a:r>
            <a:endParaRPr lang="zh-CN" sz="2400" dirty="0">
              <a:blipFill>
                <a:blip r:embed="rId6"/>
                <a:tile tx="0" ty="0" sx="100000" sy="100000" flip="none" algn="tl"/>
              </a:blipFill>
              <a:latin typeface="汉仪菱心体简" pitchFamily="49" charset="-122"/>
              <a:ea typeface="汉仪菱心体简" pitchFamily="49" charset="-122"/>
            </a:endParaRPr>
          </a:p>
        </p:txBody>
      </p:sp>
      <p:sp>
        <p:nvSpPr>
          <p:cNvPr id="20" name="Text Box 23"/>
          <p:cNvSpPr txBox="1">
            <a:spLocks noChangeArrowheads="1"/>
          </p:cNvSpPr>
          <p:nvPr/>
        </p:nvSpPr>
        <p:spPr bwMode="auto">
          <a:xfrm>
            <a:off x="3707889" y="2044275"/>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6"/>
                  <a:tile tx="0" ty="0" sx="100000" sy="100000" flip="none" algn="tl"/>
                </a:blipFill>
                <a:latin typeface="汉仪菱心体简" pitchFamily="49" charset="-122"/>
                <a:ea typeface="汉仪菱心体简" pitchFamily="49" charset="-122"/>
              </a:rPr>
              <a:t>02.</a:t>
            </a:r>
            <a:r>
              <a:rPr lang="zh-CN" altLang="en-US" sz="2400" dirty="0" smtClean="0">
                <a:blipFill>
                  <a:blip r:embed="rId6"/>
                  <a:tile tx="0" ty="0" sx="100000" sy="100000" flip="none" algn="tl"/>
                </a:blipFill>
                <a:latin typeface="汉仪菱心体简" pitchFamily="49" charset="-122"/>
                <a:ea typeface="汉仪菱心体简" pitchFamily="49" charset="-122"/>
              </a:rPr>
              <a:t>意义和价值</a:t>
            </a:r>
            <a:endParaRPr lang="zh-CN" sz="2400" dirty="0">
              <a:blipFill>
                <a:blip r:embed="rId6"/>
                <a:tile tx="0" ty="0" sx="100000" sy="100000" flip="none" algn="tl"/>
              </a:blipFill>
              <a:latin typeface="汉仪菱心体简" pitchFamily="49" charset="-122"/>
              <a:ea typeface="汉仪菱心体简" pitchFamily="49" charset="-122"/>
            </a:endParaRPr>
          </a:p>
        </p:txBody>
      </p:sp>
      <p:sp>
        <p:nvSpPr>
          <p:cNvPr id="21" name="Text Box 24"/>
          <p:cNvSpPr txBox="1">
            <a:spLocks noChangeArrowheads="1"/>
          </p:cNvSpPr>
          <p:nvPr/>
        </p:nvSpPr>
        <p:spPr bwMode="auto">
          <a:xfrm>
            <a:off x="3707889" y="2703753"/>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6"/>
                  <a:tile tx="0" ty="0" sx="100000" sy="100000" flip="none" algn="tl"/>
                </a:blipFill>
                <a:latin typeface="汉仪菱心体简" pitchFamily="49" charset="-122"/>
                <a:ea typeface="汉仪菱心体简" pitchFamily="49" charset="-122"/>
              </a:rPr>
              <a:t>03.</a:t>
            </a:r>
            <a:r>
              <a:rPr lang="zh-CN" altLang="en-US" sz="2400" dirty="0" smtClean="0">
                <a:blipFill>
                  <a:blip r:embed="rId6"/>
                  <a:tile tx="0" ty="0" sx="100000" sy="100000" flip="none" algn="tl"/>
                </a:blipFill>
                <a:latin typeface="汉仪菱心体简" pitchFamily="49" charset="-122"/>
                <a:ea typeface="汉仪菱心体简" pitchFamily="49" charset="-122"/>
              </a:rPr>
              <a:t>项目方案</a:t>
            </a:r>
            <a:endParaRPr lang="zh-CN" sz="2400" dirty="0">
              <a:blipFill>
                <a:blip r:embed="rId6"/>
                <a:tile tx="0" ty="0" sx="100000" sy="100000" flip="none" algn="tl"/>
              </a:blipFill>
              <a:latin typeface="汉仪菱心体简" pitchFamily="49" charset="-122"/>
              <a:ea typeface="汉仪菱心体简" pitchFamily="49" charset="-122"/>
            </a:endParaRPr>
          </a:p>
        </p:txBody>
      </p:sp>
      <p:sp>
        <p:nvSpPr>
          <p:cNvPr id="22" name="Text Box 25"/>
          <p:cNvSpPr txBox="1">
            <a:spLocks noChangeArrowheads="1"/>
          </p:cNvSpPr>
          <p:nvPr/>
        </p:nvSpPr>
        <p:spPr bwMode="auto">
          <a:xfrm>
            <a:off x="3707889" y="4022708"/>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6"/>
                  <a:tile tx="0" ty="0" sx="100000" sy="100000" flip="none" algn="tl"/>
                </a:blipFill>
                <a:latin typeface="汉仪菱心体简" pitchFamily="49" charset="-122"/>
                <a:ea typeface="汉仪菱心体简" pitchFamily="49" charset="-122"/>
              </a:rPr>
              <a:t>05.</a:t>
            </a:r>
            <a:r>
              <a:rPr lang="zh-CN" altLang="en-US" sz="2400" dirty="0" smtClean="0">
                <a:blipFill>
                  <a:blip r:embed="rId6"/>
                  <a:tile tx="0" ty="0" sx="100000" sy="100000" flip="none" algn="tl"/>
                </a:blipFill>
                <a:latin typeface="汉仪菱心体简" pitchFamily="49" charset="-122"/>
                <a:ea typeface="汉仪菱心体简" pitchFamily="49" charset="-122"/>
              </a:rPr>
              <a:t>参考文献</a:t>
            </a:r>
            <a:endParaRPr lang="zh-CN" sz="2400" dirty="0">
              <a:blipFill>
                <a:blip r:embed="rId6"/>
                <a:tile tx="0" ty="0" sx="100000" sy="100000" flip="none" algn="tl"/>
              </a:blipFill>
              <a:latin typeface="汉仪菱心体简" pitchFamily="49" charset="-122"/>
              <a:ea typeface="汉仪菱心体简" pitchFamily="49" charset="-122"/>
            </a:endParaRPr>
          </a:p>
        </p:txBody>
      </p:sp>
      <p:sp>
        <p:nvSpPr>
          <p:cNvPr id="3" name="矩形 2"/>
          <p:cNvSpPr/>
          <p:nvPr/>
        </p:nvSpPr>
        <p:spPr>
          <a:xfrm>
            <a:off x="3131825" y="1290231"/>
            <a:ext cx="646331" cy="646331"/>
          </a:xfrm>
          <a:prstGeom prst="rect">
            <a:avLst/>
          </a:prstGeom>
        </p:spPr>
        <p:txBody>
          <a:bodyPr wrap="none">
            <a:spAutoFit/>
          </a:bodyPr>
          <a:lstStyle/>
          <a:p>
            <a:r>
              <a:rPr lang="en-US" altLang="zh-CN" sz="3600" b="1" dirty="0">
                <a:blipFill>
                  <a:blip r:embed="rId6"/>
                  <a:tile tx="0" ty="0" sx="100000" sy="100000" flip="none" algn="tl"/>
                </a:blipFill>
                <a:latin typeface="华文仿宋" pitchFamily="2" charset="-122"/>
                <a:ea typeface="华文仿宋" pitchFamily="2" charset="-122"/>
              </a:rPr>
              <a:t>§</a:t>
            </a:r>
            <a:endParaRPr lang="zh-CN" altLang="en-US" sz="3600" b="1" dirty="0">
              <a:blipFill>
                <a:blip r:embed="rId6"/>
                <a:tile tx="0" ty="0" sx="100000" sy="100000" flip="none" algn="tl"/>
              </a:blipFill>
              <a:latin typeface="华文仿宋" pitchFamily="2" charset="-122"/>
              <a:ea typeface="华文仿宋" pitchFamily="2" charset="-122"/>
            </a:endParaRPr>
          </a:p>
        </p:txBody>
      </p:sp>
      <p:sp>
        <p:nvSpPr>
          <p:cNvPr id="23" name="Text Box 25"/>
          <p:cNvSpPr txBox="1">
            <a:spLocks noChangeArrowheads="1"/>
          </p:cNvSpPr>
          <p:nvPr/>
        </p:nvSpPr>
        <p:spPr bwMode="auto">
          <a:xfrm>
            <a:off x="3707889" y="3363231"/>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6"/>
                  <a:tile tx="0" ty="0" sx="100000" sy="100000" flip="none" algn="tl"/>
                </a:blipFill>
                <a:latin typeface="汉仪菱心体简" pitchFamily="49" charset="-122"/>
                <a:ea typeface="汉仪菱心体简" pitchFamily="49" charset="-122"/>
              </a:rPr>
              <a:t>04.</a:t>
            </a:r>
            <a:r>
              <a:rPr lang="zh-CN" altLang="en-US" sz="2400" dirty="0" smtClean="0">
                <a:blipFill>
                  <a:blip r:embed="rId6"/>
                  <a:tile tx="0" ty="0" sx="100000" sy="100000" flip="none" algn="tl"/>
                </a:blipFill>
                <a:latin typeface="汉仪菱心体简" pitchFamily="49" charset="-122"/>
                <a:ea typeface="汉仪菱心体简" pitchFamily="49" charset="-122"/>
              </a:rPr>
              <a:t>目标成果</a:t>
            </a:r>
            <a:endParaRPr lang="zh-CN" sz="2400" dirty="0">
              <a:blipFill>
                <a:blip r:embed="rId6"/>
                <a:tile tx="0" ty="0" sx="100000" sy="100000" flip="none" algn="tl"/>
              </a:blipFill>
              <a:latin typeface="汉仪菱心体简" pitchFamily="49" charset="-122"/>
              <a:ea typeface="汉仪菱心体简" pitchFamily="49" charset="-122"/>
            </a:endParaRPr>
          </a:p>
        </p:txBody>
      </p:sp>
      <p:sp>
        <p:nvSpPr>
          <p:cNvPr id="18" name="矩形 17"/>
          <p:cNvSpPr/>
          <p:nvPr/>
        </p:nvSpPr>
        <p:spPr>
          <a:xfrm>
            <a:off x="3131825" y="1918369"/>
            <a:ext cx="646331" cy="646331"/>
          </a:xfrm>
          <a:prstGeom prst="rect">
            <a:avLst/>
          </a:prstGeom>
        </p:spPr>
        <p:txBody>
          <a:bodyPr wrap="none">
            <a:spAutoFit/>
          </a:bodyPr>
          <a:lstStyle/>
          <a:p>
            <a:r>
              <a:rPr lang="en-US" altLang="zh-CN" sz="3600" b="1" dirty="0">
                <a:blipFill>
                  <a:blip r:embed="rId6"/>
                  <a:tile tx="0" ty="0" sx="100000" sy="100000" flip="none" algn="tl"/>
                </a:blipFill>
                <a:latin typeface="华文仿宋" pitchFamily="2" charset="-122"/>
                <a:ea typeface="华文仿宋" pitchFamily="2" charset="-122"/>
              </a:rPr>
              <a:t>§</a:t>
            </a:r>
            <a:endParaRPr lang="zh-CN" altLang="en-US" sz="3600" b="1" dirty="0">
              <a:blipFill>
                <a:blip r:embed="rId6"/>
                <a:tile tx="0" ty="0" sx="100000" sy="100000" flip="none" algn="tl"/>
              </a:blipFill>
              <a:latin typeface="华文仿宋" pitchFamily="2" charset="-122"/>
              <a:ea typeface="华文仿宋" pitchFamily="2" charset="-122"/>
            </a:endParaRPr>
          </a:p>
        </p:txBody>
      </p:sp>
      <p:sp>
        <p:nvSpPr>
          <p:cNvPr id="26" name="矩形 25"/>
          <p:cNvSpPr/>
          <p:nvPr/>
        </p:nvSpPr>
        <p:spPr>
          <a:xfrm>
            <a:off x="3131825" y="2588523"/>
            <a:ext cx="646331" cy="646331"/>
          </a:xfrm>
          <a:prstGeom prst="rect">
            <a:avLst/>
          </a:prstGeom>
        </p:spPr>
        <p:txBody>
          <a:bodyPr wrap="none">
            <a:spAutoFit/>
          </a:bodyPr>
          <a:lstStyle/>
          <a:p>
            <a:r>
              <a:rPr lang="en-US" altLang="zh-CN" sz="3600" b="1" dirty="0">
                <a:blipFill>
                  <a:blip r:embed="rId6"/>
                  <a:tile tx="0" ty="0" sx="100000" sy="100000" flip="none" algn="tl"/>
                </a:blipFill>
                <a:latin typeface="华文仿宋" pitchFamily="2" charset="-122"/>
                <a:ea typeface="华文仿宋" pitchFamily="2" charset="-122"/>
              </a:rPr>
              <a:t>§</a:t>
            </a:r>
            <a:endParaRPr lang="zh-CN" altLang="en-US" sz="3600" b="1" dirty="0">
              <a:blipFill>
                <a:blip r:embed="rId6"/>
                <a:tile tx="0" ty="0" sx="100000" sy="100000" flip="none" algn="tl"/>
              </a:blipFill>
              <a:latin typeface="华文仿宋" pitchFamily="2" charset="-122"/>
              <a:ea typeface="华文仿宋" pitchFamily="2" charset="-122"/>
            </a:endParaRPr>
          </a:p>
        </p:txBody>
      </p:sp>
      <p:sp>
        <p:nvSpPr>
          <p:cNvPr id="27" name="矩形 26"/>
          <p:cNvSpPr/>
          <p:nvPr/>
        </p:nvSpPr>
        <p:spPr>
          <a:xfrm>
            <a:off x="3131825" y="3258677"/>
            <a:ext cx="646331" cy="646331"/>
          </a:xfrm>
          <a:prstGeom prst="rect">
            <a:avLst/>
          </a:prstGeom>
        </p:spPr>
        <p:txBody>
          <a:bodyPr wrap="none">
            <a:spAutoFit/>
          </a:bodyPr>
          <a:lstStyle/>
          <a:p>
            <a:r>
              <a:rPr lang="en-US" altLang="zh-CN" sz="3600" b="1" dirty="0">
                <a:blipFill>
                  <a:blip r:embed="rId6"/>
                  <a:tile tx="0" ty="0" sx="100000" sy="100000" flip="none" algn="tl"/>
                </a:blipFill>
                <a:latin typeface="华文仿宋" pitchFamily="2" charset="-122"/>
                <a:ea typeface="华文仿宋" pitchFamily="2" charset="-122"/>
              </a:rPr>
              <a:t>§</a:t>
            </a:r>
            <a:endParaRPr lang="zh-CN" altLang="en-US" sz="3600" b="1" dirty="0">
              <a:blipFill>
                <a:blip r:embed="rId6"/>
                <a:tile tx="0" ty="0" sx="100000" sy="100000" flip="none" algn="tl"/>
              </a:blipFill>
              <a:latin typeface="华文仿宋" pitchFamily="2" charset="-122"/>
              <a:ea typeface="华文仿宋" pitchFamily="2" charset="-122"/>
            </a:endParaRPr>
          </a:p>
        </p:txBody>
      </p:sp>
      <p:sp>
        <p:nvSpPr>
          <p:cNvPr id="28" name="矩形 27"/>
          <p:cNvSpPr/>
          <p:nvPr/>
        </p:nvSpPr>
        <p:spPr>
          <a:xfrm>
            <a:off x="3131825" y="3898408"/>
            <a:ext cx="646331" cy="646331"/>
          </a:xfrm>
          <a:prstGeom prst="rect">
            <a:avLst/>
          </a:prstGeom>
        </p:spPr>
        <p:txBody>
          <a:bodyPr wrap="none">
            <a:spAutoFit/>
          </a:bodyPr>
          <a:lstStyle/>
          <a:p>
            <a:r>
              <a:rPr lang="en-US" altLang="zh-CN" sz="3600" b="1" dirty="0">
                <a:blipFill>
                  <a:blip r:embed="rId6"/>
                  <a:tile tx="0" ty="0" sx="100000" sy="100000" flip="none" algn="tl"/>
                </a:blipFill>
                <a:latin typeface="华文仿宋" pitchFamily="2" charset="-122"/>
                <a:ea typeface="华文仿宋" pitchFamily="2" charset="-122"/>
              </a:rPr>
              <a:t>§</a:t>
            </a:r>
            <a:endParaRPr lang="zh-CN" altLang="en-US" sz="3600" b="1" dirty="0">
              <a:blipFill>
                <a:blip r:embed="rId6"/>
                <a:tile tx="0" ty="0" sx="100000" sy="100000" flip="none" algn="tl"/>
              </a:blipFill>
              <a:latin typeface="华文仿宋" pitchFamily="2" charset="-122"/>
              <a:ea typeface="华文仿宋" pitchFamily="2" charset="-122"/>
            </a:endParaRPr>
          </a:p>
        </p:txBody>
      </p:sp>
      <p:sp>
        <p:nvSpPr>
          <p:cNvPr id="29" name="Text Box 22"/>
          <p:cNvSpPr txBox="1">
            <a:spLocks noChangeArrowheads="1"/>
          </p:cNvSpPr>
          <p:nvPr/>
        </p:nvSpPr>
        <p:spPr bwMode="auto">
          <a:xfrm>
            <a:off x="2915816" y="302927"/>
            <a:ext cx="23042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buClr>
                <a:schemeClr val="tx1"/>
              </a:buClr>
            </a:pPr>
            <a:r>
              <a:rPr lang="zh-CN" altLang="en-US" sz="3600" dirty="0" smtClean="0">
                <a:blipFill>
                  <a:blip r:embed="rId6"/>
                  <a:tile tx="0" ty="0" sx="100000" sy="100000" flip="none" algn="tl"/>
                </a:blipFill>
                <a:latin typeface="汉仪菱心体简" pitchFamily="49" charset="-122"/>
                <a:ea typeface="汉仪菱心体简" pitchFamily="49" charset="-122"/>
              </a:rPr>
              <a:t>目录</a:t>
            </a:r>
            <a:endParaRPr lang="zh-CN" sz="3600" dirty="0">
              <a:blipFill>
                <a:blip r:embed="rId6"/>
                <a:tile tx="0" ty="0" sx="100000" sy="100000" flip="none" algn="tl"/>
              </a:blipFill>
              <a:latin typeface="汉仪菱心体简" pitchFamily="49" charset="-122"/>
              <a:ea typeface="汉仪菱心体简" pitchFamily="49" charset="-122"/>
            </a:endParaRPr>
          </a:p>
        </p:txBody>
      </p:sp>
    </p:spTree>
    <p:extLst>
      <p:ext uri="{BB962C8B-B14F-4D97-AF65-F5344CB8AC3E}">
        <p14:creationId xmlns:p14="http://schemas.microsoft.com/office/powerpoint/2010/main" val="35458486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教育\PNG\未标题-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5729" y="1584027"/>
            <a:ext cx="2233612" cy="1881188"/>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22"/>
          <p:cNvSpPr txBox="1">
            <a:spLocks noChangeArrowheads="1"/>
          </p:cNvSpPr>
          <p:nvPr/>
        </p:nvSpPr>
        <p:spPr bwMode="auto">
          <a:xfrm>
            <a:off x="5148064" y="2283718"/>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3"/>
                  <a:tile tx="0" ty="0" sx="100000" sy="100000" flip="none" algn="tl"/>
                </a:blipFill>
                <a:latin typeface="汉仪菱心体简" pitchFamily="49" charset="-122"/>
                <a:ea typeface="汉仪菱心体简" pitchFamily="49" charset="-122"/>
              </a:rPr>
              <a:t>01.</a:t>
            </a:r>
            <a:r>
              <a:rPr lang="zh-CN" altLang="en-US" sz="2400" dirty="0" smtClean="0">
                <a:blipFill>
                  <a:blip r:embed="rId3"/>
                  <a:tile tx="0" ty="0" sx="100000" sy="100000" flip="none" algn="tl"/>
                </a:blipFill>
                <a:latin typeface="汉仪菱心体简" pitchFamily="49" charset="-122"/>
                <a:ea typeface="汉仪菱心体简" pitchFamily="49" charset="-122"/>
              </a:rPr>
              <a:t>立题依据</a:t>
            </a:r>
            <a:endParaRPr lang="zh-CN" sz="2400" dirty="0">
              <a:blipFill>
                <a:blip r:embed="rId3"/>
                <a:tile tx="0" ty="0" sx="100000" sy="100000" flip="none" algn="tl"/>
              </a:blipFill>
              <a:latin typeface="汉仪菱心体简" pitchFamily="49" charset="-122"/>
              <a:ea typeface="汉仪菱心体简" pitchFamily="49" charset="-122"/>
            </a:endParaRPr>
          </a:p>
        </p:txBody>
      </p:sp>
      <p:sp>
        <p:nvSpPr>
          <p:cNvPr id="7" name="矩形 6"/>
          <p:cNvSpPr/>
          <p:nvPr/>
        </p:nvSpPr>
        <p:spPr>
          <a:xfrm>
            <a:off x="4572000" y="2189152"/>
            <a:ext cx="646331" cy="646331"/>
          </a:xfrm>
          <a:prstGeom prst="rect">
            <a:avLst/>
          </a:prstGeom>
        </p:spPr>
        <p:txBody>
          <a:bodyPr wrap="none">
            <a:spAutoFit/>
          </a:bodyPr>
          <a:lstStyle/>
          <a:p>
            <a:r>
              <a:rPr lang="en-US" altLang="zh-CN" sz="3600" b="1" dirty="0">
                <a:blipFill>
                  <a:blip r:embed="rId3"/>
                  <a:tile tx="0" ty="0" sx="100000" sy="100000" flip="none" algn="tl"/>
                </a:blipFill>
                <a:latin typeface="华文仿宋" pitchFamily="2" charset="-122"/>
                <a:ea typeface="华文仿宋" pitchFamily="2" charset="-122"/>
              </a:rPr>
              <a:t>§</a:t>
            </a:r>
            <a:endParaRPr lang="zh-CN" altLang="en-US" sz="3600" b="1" dirty="0">
              <a:blipFill>
                <a:blip r:embed="rId3"/>
                <a:tile tx="0" ty="0" sx="100000" sy="100000" flip="none" algn="tl"/>
              </a:blipFill>
              <a:latin typeface="华文仿宋" pitchFamily="2" charset="-122"/>
              <a:ea typeface="华文仿宋" pitchFamily="2" charset="-122"/>
            </a:endParaRPr>
          </a:p>
        </p:txBody>
      </p:sp>
    </p:spTree>
    <p:extLst>
      <p:ext uri="{BB962C8B-B14F-4D97-AF65-F5344CB8AC3E}">
        <p14:creationId xmlns:p14="http://schemas.microsoft.com/office/powerpoint/2010/main" val="37232208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教育\PNG\未标题-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173" y="445269"/>
            <a:ext cx="558403" cy="47029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76374" y="-596602"/>
            <a:ext cx="1415772" cy="461665"/>
          </a:xfrm>
          <a:prstGeom prst="rect">
            <a:avLst/>
          </a:prstGeom>
        </p:spPr>
        <p:txBody>
          <a:bodyPr wrap="none">
            <a:spAutoFit/>
          </a:bodyPr>
          <a:lstStyle/>
          <a:p>
            <a:r>
              <a:rPr lang="zh-CN" altLang="en-US" sz="2400" dirty="0" smtClean="0">
                <a:blipFill>
                  <a:blip r:embed="rId3"/>
                  <a:tile tx="0" ty="0" sx="100000" sy="100000" flip="none" algn="tl"/>
                </a:blipFill>
                <a:latin typeface="汉仪菱心体简" pitchFamily="49" charset="-122"/>
                <a:ea typeface="汉仪菱心体简" pitchFamily="49" charset="-122"/>
              </a:rPr>
              <a:t>选题</a:t>
            </a:r>
            <a:r>
              <a:rPr lang="zh-CN" altLang="en-US" sz="2400" dirty="0">
                <a:blipFill>
                  <a:blip r:embed="rId3"/>
                  <a:tile tx="0" ty="0" sx="100000" sy="100000" flip="none" algn="tl"/>
                </a:blipFill>
                <a:latin typeface="汉仪菱心体简" pitchFamily="49" charset="-122"/>
                <a:ea typeface="汉仪菱心体简" pitchFamily="49" charset="-122"/>
              </a:rPr>
              <a:t>依据</a:t>
            </a:r>
          </a:p>
        </p:txBody>
      </p:sp>
      <p:sp>
        <p:nvSpPr>
          <p:cNvPr id="4" name="矩形 3"/>
          <p:cNvSpPr/>
          <p:nvPr/>
        </p:nvSpPr>
        <p:spPr>
          <a:xfrm>
            <a:off x="785154" y="1851670"/>
            <a:ext cx="7963310" cy="923330"/>
          </a:xfrm>
          <a:prstGeom prst="rect">
            <a:avLst/>
          </a:prstGeom>
        </p:spPr>
        <p:txBody>
          <a:bodyPr wrap="square">
            <a:spAutoFit/>
          </a:bodyPr>
          <a:lstStyle/>
          <a:p>
            <a:pPr>
              <a:lnSpc>
                <a:spcPct val="150000"/>
              </a:lnSpc>
            </a:pPr>
            <a:r>
              <a:rPr lang="zh-CN" altLang="en-US" sz="1200" dirty="0">
                <a:blipFill>
                  <a:blip r:embed="rId4"/>
                  <a:tile tx="0" ty="0" sx="100000" sy="100000" flip="none" algn="tl"/>
                </a:blipFill>
                <a:latin typeface="+mn-ea"/>
              </a:rPr>
              <a:t>本人</a:t>
            </a:r>
            <a:r>
              <a:rPr lang="zh-CN" altLang="en-US" sz="1200" dirty="0" smtClean="0">
                <a:blipFill>
                  <a:blip r:embed="rId4"/>
                  <a:tile tx="0" ty="0" sx="100000" sy="100000" flip="none" algn="tl"/>
                </a:blipFill>
                <a:latin typeface="+mn-ea"/>
              </a:rPr>
              <a:t>参与与选题</a:t>
            </a:r>
            <a:r>
              <a:rPr lang="zh-CN" altLang="en-US" sz="1200" dirty="0">
                <a:blipFill>
                  <a:blip r:embed="rId4"/>
                  <a:tile tx="0" ty="0" sx="100000" sy="100000" flip="none" algn="tl"/>
                </a:blipFill>
                <a:latin typeface="+mn-ea"/>
              </a:rPr>
              <a:t>相关工程项目</a:t>
            </a:r>
            <a:r>
              <a:rPr lang="en-US" altLang="zh-CN" sz="1200" dirty="0">
                <a:blipFill>
                  <a:blip r:embed="rId4"/>
                  <a:tile tx="0" ty="0" sx="100000" sy="100000" flip="none" algn="tl"/>
                </a:blipFill>
                <a:latin typeface="+mn-ea"/>
              </a:rPr>
              <a:t>《XXX</a:t>
            </a:r>
            <a:r>
              <a:rPr lang="zh-CN" altLang="en-US" sz="1200" dirty="0">
                <a:blipFill>
                  <a:blip r:embed="rId4"/>
                  <a:tile tx="0" ty="0" sx="100000" sy="100000" flip="none" algn="tl"/>
                </a:blipFill>
                <a:latin typeface="+mn-ea"/>
              </a:rPr>
              <a:t>管理局弱电工程方案</a:t>
            </a:r>
            <a:r>
              <a:rPr lang="en-US" altLang="zh-CN" sz="1200" dirty="0">
                <a:blipFill>
                  <a:blip r:embed="rId4"/>
                  <a:tile tx="0" ty="0" sx="100000" sy="100000" flip="none" algn="tl"/>
                </a:blipFill>
                <a:latin typeface="+mn-ea"/>
              </a:rPr>
              <a:t>》</a:t>
            </a:r>
            <a:r>
              <a:rPr lang="zh-CN" altLang="en-US" sz="1200" dirty="0">
                <a:blipFill>
                  <a:blip r:embed="rId4"/>
                  <a:tile tx="0" ty="0" sx="100000" sy="100000" flip="none" algn="tl"/>
                </a:blipFill>
                <a:latin typeface="+mn-ea"/>
              </a:rPr>
              <a:t>设计、施工、运维工作</a:t>
            </a:r>
            <a:r>
              <a:rPr lang="zh-CN" altLang="en-US" sz="1200" dirty="0" smtClean="0">
                <a:blipFill>
                  <a:blip r:embed="rId4"/>
                  <a:tile tx="0" ty="0" sx="100000" sy="100000" flip="none" algn="tl"/>
                </a:blipFill>
                <a:latin typeface="+mn-ea"/>
              </a:rPr>
              <a:t>。</a:t>
            </a:r>
            <a:endParaRPr lang="en-US" altLang="zh-CN" sz="1200" dirty="0" smtClean="0">
              <a:blipFill>
                <a:blip r:embed="rId4"/>
                <a:tile tx="0" ty="0" sx="100000" sy="100000" flip="none" algn="tl"/>
              </a:blipFill>
              <a:latin typeface="+mn-ea"/>
            </a:endParaRPr>
          </a:p>
          <a:p>
            <a:pPr>
              <a:lnSpc>
                <a:spcPct val="150000"/>
              </a:lnSpc>
            </a:pPr>
            <a:r>
              <a:rPr lang="zh-CN" altLang="en-US" sz="1200" dirty="0" smtClean="0">
                <a:blipFill>
                  <a:blip r:embed="rId4"/>
                  <a:tile tx="0" ty="0" sx="100000" sy="100000" flip="none" algn="tl"/>
                </a:blipFill>
                <a:latin typeface="+mn-ea"/>
              </a:rPr>
              <a:t>该</a:t>
            </a:r>
            <a:r>
              <a:rPr lang="zh-CN" altLang="en-US" sz="1200" dirty="0">
                <a:blipFill>
                  <a:blip r:embed="rId4"/>
                  <a:tile tx="0" ty="0" sx="100000" sy="100000" flip="none" algn="tl"/>
                </a:blipFill>
                <a:latin typeface="+mn-ea"/>
              </a:rPr>
              <a:t>工程项目局域网覆盖约</a:t>
            </a:r>
            <a:r>
              <a:rPr lang="en-US" altLang="zh-CN" sz="1200" dirty="0">
                <a:blipFill>
                  <a:blip r:embed="rId4"/>
                  <a:tile tx="0" ty="0" sx="100000" sy="100000" flip="none" algn="tl"/>
                </a:blipFill>
                <a:latin typeface="+mn-ea"/>
              </a:rPr>
              <a:t>1</a:t>
            </a:r>
            <a:r>
              <a:rPr lang="zh-CN" altLang="en-US" sz="1200" dirty="0">
                <a:blipFill>
                  <a:blip r:embed="rId4"/>
                  <a:tile tx="0" ty="0" sx="100000" sy="100000" flip="none" algn="tl"/>
                </a:blipFill>
                <a:latin typeface="+mn-ea"/>
              </a:rPr>
              <a:t>平方公里地域，连接</a:t>
            </a:r>
            <a:r>
              <a:rPr lang="en-US" altLang="zh-CN" sz="1200" dirty="0">
                <a:blipFill>
                  <a:blip r:embed="rId4"/>
                  <a:tile tx="0" ty="0" sx="100000" sy="100000" flip="none" algn="tl"/>
                </a:blipFill>
                <a:latin typeface="+mn-ea"/>
              </a:rPr>
              <a:t>5</a:t>
            </a:r>
            <a:r>
              <a:rPr lang="zh-CN" altLang="en-US" sz="1200" dirty="0">
                <a:blipFill>
                  <a:blip r:embed="rId4"/>
                  <a:tile tx="0" ty="0" sx="100000" sy="100000" flip="none" algn="tl"/>
                </a:blipFill>
                <a:latin typeface="+mn-ea"/>
              </a:rPr>
              <a:t>个办公区，近</a:t>
            </a:r>
            <a:r>
              <a:rPr lang="en-US" altLang="zh-CN" sz="1200" dirty="0">
                <a:blipFill>
                  <a:blip r:embed="rId4"/>
                  <a:tile tx="0" ty="0" sx="100000" sy="100000" flip="none" algn="tl"/>
                </a:blipFill>
                <a:latin typeface="+mn-ea"/>
              </a:rPr>
              <a:t>5000</a:t>
            </a:r>
            <a:r>
              <a:rPr lang="zh-CN" altLang="en-US" sz="1200" dirty="0">
                <a:blipFill>
                  <a:blip r:embed="rId4"/>
                  <a:tile tx="0" ty="0" sx="100000" sy="100000" flip="none" algn="tl"/>
                </a:blipFill>
                <a:latin typeface="+mn-ea"/>
              </a:rPr>
              <a:t>个信息点</a:t>
            </a:r>
            <a:r>
              <a:rPr lang="zh-CN" altLang="en-US" sz="1200" dirty="0" smtClean="0">
                <a:blipFill>
                  <a:blip r:embed="rId4"/>
                  <a:tile tx="0" ty="0" sx="100000" sy="100000" flip="none" algn="tl"/>
                </a:blipFill>
                <a:latin typeface="+mn-ea"/>
              </a:rPr>
              <a:t>。</a:t>
            </a:r>
            <a:endParaRPr lang="en-US" altLang="zh-CN" sz="1200" dirty="0" smtClean="0">
              <a:blipFill>
                <a:blip r:embed="rId4"/>
                <a:tile tx="0" ty="0" sx="100000" sy="100000" flip="none" algn="tl"/>
              </a:blipFill>
              <a:latin typeface="+mn-ea"/>
            </a:endParaRPr>
          </a:p>
          <a:p>
            <a:pPr>
              <a:lnSpc>
                <a:spcPct val="150000"/>
              </a:lnSpc>
            </a:pPr>
            <a:r>
              <a:rPr lang="zh-CN" altLang="en-US" sz="1200" dirty="0" smtClean="0">
                <a:blipFill>
                  <a:blip r:embed="rId4"/>
                  <a:tile tx="0" ty="0" sx="100000" sy="100000" flip="none" algn="tl"/>
                </a:blipFill>
                <a:latin typeface="+mn-ea"/>
              </a:rPr>
              <a:t>网络</a:t>
            </a:r>
            <a:r>
              <a:rPr lang="zh-CN" altLang="en-US" sz="1200" dirty="0">
                <a:blipFill>
                  <a:blip r:embed="rId4"/>
                  <a:tile tx="0" ty="0" sx="100000" sy="100000" flip="none" algn="tl"/>
                </a:blipFill>
                <a:latin typeface="+mn-ea"/>
              </a:rPr>
              <a:t>集成办公、业务、视频监控、语音广播、周界防护、门禁系统、消防系统、楼宇控制、机房环境监控等为一体。</a:t>
            </a:r>
          </a:p>
        </p:txBody>
      </p:sp>
      <p:pic>
        <p:nvPicPr>
          <p:cNvPr id="3074" name="Picture 2"/>
          <p:cNvPicPr>
            <a:picLocks noChangeAspect="1" noChangeArrowheads="1"/>
          </p:cNvPicPr>
          <p:nvPr/>
        </p:nvPicPr>
        <p:blipFill>
          <a:blip r:embed="rId5">
            <a:extLst>
              <a:ext uri="{BEBA8EAE-BF5A-486C-A8C5-ECC9F3942E4B}">
                <a14:imgProps xmlns:a14="http://schemas.microsoft.com/office/drawing/2010/main">
                  <a14:imgLayer r:embed="rId6">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719712" y="1493594"/>
            <a:ext cx="1260000" cy="511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直角三角形 4"/>
          <p:cNvSpPr/>
          <p:nvPr/>
        </p:nvSpPr>
        <p:spPr>
          <a:xfrm rot="13500000">
            <a:off x="653760" y="3187696"/>
            <a:ext cx="144000" cy="144000"/>
          </a:xfrm>
          <a:prstGeom prst="rtTriangle">
            <a:avLst/>
          </a:prstGeom>
          <a:blipFill>
            <a:blip r:embed="rId7">
              <a:extLst>
                <a:ext uri="{BEBA8EAE-BF5A-486C-A8C5-ECC9F3942E4B}">
                  <a14:imgProps xmlns:a14="http://schemas.microsoft.com/office/drawing/2010/main">
                    <a14:imgLayer r:embed="rId8">
                      <a14:imgEffect>
                        <a14:artisticCement/>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p:cNvPicPr>
            <a:picLocks noChangeAspect="1" noChangeArrowheads="1"/>
          </p:cNvPicPr>
          <p:nvPr/>
        </p:nvPicPr>
        <p:blipFill>
          <a:blip r:embed="rId9">
            <a:extLst>
              <a:ext uri="{BEBA8EAE-BF5A-486C-A8C5-ECC9F3942E4B}">
                <a14:imgProps xmlns:a14="http://schemas.microsoft.com/office/drawing/2010/main">
                  <a14:imgLayer r:embed="rId10">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719712" y="3003798"/>
            <a:ext cx="1260000" cy="511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直角三角形 10"/>
          <p:cNvSpPr/>
          <p:nvPr/>
        </p:nvSpPr>
        <p:spPr>
          <a:xfrm rot="13500000">
            <a:off x="653760" y="1665470"/>
            <a:ext cx="144000" cy="144000"/>
          </a:xfrm>
          <a:prstGeom prst="rtTriangle">
            <a:avLst/>
          </a:prstGeom>
          <a:blipFill>
            <a:blip r:embed="rId7">
              <a:extLst>
                <a:ext uri="{BEBA8EAE-BF5A-486C-A8C5-ECC9F3942E4B}">
                  <a14:imgProps xmlns:a14="http://schemas.microsoft.com/office/drawing/2010/main">
                    <a14:imgLayer r:embed="rId8">
                      <a14:imgEffect>
                        <a14:artisticCement/>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3446879"/>
            <a:ext cx="7920880" cy="276999"/>
          </a:xfrm>
          <a:prstGeom prst="rect">
            <a:avLst/>
          </a:prstGeom>
        </p:spPr>
        <p:txBody>
          <a:bodyPr wrap="square">
            <a:spAutoFit/>
          </a:bodyPr>
          <a:lstStyle/>
          <a:p>
            <a:r>
              <a:rPr lang="zh-CN" altLang="en-US" sz="1200" dirty="0">
                <a:blipFill>
                  <a:blip r:embed="rId4"/>
                  <a:tile tx="0" ty="0" sx="100000" sy="100000" flip="none" algn="tl"/>
                </a:blipFill>
                <a:latin typeface="+mn-ea"/>
              </a:rPr>
              <a:t>本文依据</a:t>
            </a:r>
            <a:r>
              <a:rPr lang="en-US" altLang="zh-CN" sz="1200" dirty="0">
                <a:blipFill>
                  <a:blip r:embed="rId4"/>
                  <a:tile tx="0" ty="0" sx="100000" sy="100000" flip="none" algn="tl"/>
                </a:blipFill>
                <a:latin typeface="+mn-ea"/>
              </a:rPr>
              <a:t>《XXX</a:t>
            </a:r>
            <a:r>
              <a:rPr lang="zh-CN" altLang="en-US" sz="1200" dirty="0">
                <a:blipFill>
                  <a:blip r:embed="rId4"/>
                  <a:tile tx="0" ty="0" sx="100000" sy="100000" flip="none" algn="tl"/>
                </a:blipFill>
                <a:latin typeface="+mn-ea"/>
              </a:rPr>
              <a:t>管理局弱电工程方案</a:t>
            </a:r>
            <a:r>
              <a:rPr lang="en-US" altLang="zh-CN" sz="1200" dirty="0">
                <a:blipFill>
                  <a:blip r:embed="rId4"/>
                  <a:tile tx="0" ty="0" sx="100000" sy="100000" flip="none" algn="tl"/>
                </a:blipFill>
                <a:latin typeface="+mn-ea"/>
              </a:rPr>
              <a:t>》</a:t>
            </a:r>
            <a:r>
              <a:rPr lang="zh-CN" altLang="en-US" sz="1200" dirty="0">
                <a:blipFill>
                  <a:blip r:embed="rId4"/>
                  <a:tile tx="0" ty="0" sx="100000" sy="100000" flip="none" algn="tl"/>
                </a:blipFill>
                <a:latin typeface="+mn-ea"/>
              </a:rPr>
              <a:t>展开探讨，着重就企事业局域网与物联网</a:t>
            </a:r>
            <a:r>
              <a:rPr lang="en-US" altLang="zh-CN" sz="1200" dirty="0">
                <a:blipFill>
                  <a:blip r:embed="rId4"/>
                  <a:tile tx="0" ty="0" sx="100000" sy="100000" flip="none" algn="tl"/>
                </a:blipFill>
                <a:latin typeface="+mn-ea"/>
              </a:rPr>
              <a:t>(</a:t>
            </a:r>
            <a:r>
              <a:rPr lang="zh-CN" altLang="en-US" sz="1200" dirty="0">
                <a:blipFill>
                  <a:blip r:embed="rId4"/>
                  <a:tile tx="0" ty="0" sx="100000" sy="100000" flip="none" algn="tl"/>
                </a:blipFill>
                <a:latin typeface="+mn-ea"/>
              </a:rPr>
              <a:t>弱电系统</a:t>
            </a:r>
            <a:r>
              <a:rPr lang="en-US" altLang="zh-CN" sz="1200" dirty="0">
                <a:blipFill>
                  <a:blip r:embed="rId4"/>
                  <a:tile tx="0" ty="0" sx="100000" sy="100000" flip="none" algn="tl"/>
                </a:blipFill>
                <a:latin typeface="+mn-ea"/>
              </a:rPr>
              <a:t>)</a:t>
            </a:r>
            <a:r>
              <a:rPr lang="zh-CN" altLang="en-US" sz="1200" dirty="0">
                <a:blipFill>
                  <a:blip r:embed="rId4"/>
                  <a:tile tx="0" ty="0" sx="100000" sy="100000" flip="none" algn="tl"/>
                </a:blipFill>
                <a:latin typeface="+mn-ea"/>
              </a:rPr>
              <a:t>集成应用进行探讨和研究。</a:t>
            </a:r>
          </a:p>
        </p:txBody>
      </p:sp>
      <p:sp>
        <p:nvSpPr>
          <p:cNvPr id="12" name="Text Box 22"/>
          <p:cNvSpPr txBox="1">
            <a:spLocks noChangeArrowheads="1"/>
          </p:cNvSpPr>
          <p:nvPr/>
        </p:nvSpPr>
        <p:spPr bwMode="auto">
          <a:xfrm>
            <a:off x="827584" y="443888"/>
            <a:ext cx="230428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Clr>
                <a:schemeClr val="tx1"/>
              </a:buClr>
            </a:pPr>
            <a:r>
              <a:rPr lang="en-US" altLang="zh-CN" sz="2400" dirty="0" smtClean="0">
                <a:blipFill>
                  <a:blip r:embed="rId3"/>
                  <a:tile tx="0" ty="0" sx="100000" sy="100000" flip="none" algn="tl"/>
                </a:blipFill>
                <a:latin typeface="汉仪菱心体简" pitchFamily="49" charset="-122"/>
                <a:ea typeface="汉仪菱心体简" pitchFamily="49" charset="-122"/>
              </a:rPr>
              <a:t>01.</a:t>
            </a:r>
            <a:r>
              <a:rPr lang="zh-CN" altLang="en-US" sz="2400" dirty="0" smtClean="0">
                <a:blipFill>
                  <a:blip r:embed="rId3"/>
                  <a:tile tx="0" ty="0" sx="100000" sy="100000" flip="none" algn="tl"/>
                </a:blipFill>
                <a:latin typeface="汉仪菱心体简" pitchFamily="49" charset="-122"/>
                <a:ea typeface="汉仪菱心体简" pitchFamily="49" charset="-122"/>
              </a:rPr>
              <a:t>立题依据</a:t>
            </a:r>
            <a:endParaRPr lang="zh-CN" sz="2400" dirty="0">
              <a:blipFill>
                <a:blip r:embed="rId3"/>
                <a:tile tx="0" ty="0" sx="100000" sy="100000" flip="none" algn="tl"/>
              </a:blipFill>
              <a:latin typeface="汉仪菱心体简" pitchFamily="49" charset="-122"/>
              <a:ea typeface="汉仪菱心体简" pitchFamily="49" charset="-122"/>
            </a:endParaRPr>
          </a:p>
        </p:txBody>
      </p:sp>
    </p:spTree>
    <p:extLst>
      <p:ext uri="{BB962C8B-B14F-4D97-AF65-F5344CB8AC3E}">
        <p14:creationId xmlns:p14="http://schemas.microsoft.com/office/powerpoint/2010/main" val="3310935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教育\PNG\未标题-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173" y="445269"/>
            <a:ext cx="558403" cy="47029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97173" y="-491583"/>
            <a:ext cx="4185761" cy="461665"/>
          </a:xfrm>
          <a:prstGeom prst="rect">
            <a:avLst/>
          </a:prstGeom>
        </p:spPr>
        <p:txBody>
          <a:bodyPr wrap="none">
            <a:spAutoFit/>
          </a:bodyPr>
          <a:lstStyle/>
          <a:p>
            <a:r>
              <a:rPr lang="zh-CN" altLang="zh-CN" sz="2400" dirty="0">
                <a:blipFill>
                  <a:blip r:embed="rId3"/>
                  <a:tile tx="0" ty="0" sx="100000" sy="100000" flip="none" algn="tl"/>
                </a:blipFill>
                <a:latin typeface="汉仪菱心体简" pitchFamily="49" charset="-122"/>
                <a:ea typeface="汉仪菱心体简" pitchFamily="49" charset="-122"/>
              </a:rPr>
              <a:t>教育培训业近两年的发展特点</a:t>
            </a:r>
            <a:endParaRPr lang="zh-CN" altLang="en-US" sz="2400" dirty="0">
              <a:blipFill>
                <a:blip r:embed="rId3"/>
                <a:tile tx="0" ty="0" sx="100000" sy="100000" flip="none" algn="tl"/>
              </a:blipFill>
              <a:latin typeface="汉仪菱心体简" pitchFamily="49" charset="-122"/>
              <a:ea typeface="汉仪菱心体简" pitchFamily="49" charset="-122"/>
            </a:endParaRPr>
          </a:p>
        </p:txBody>
      </p:sp>
      <p:pic>
        <p:nvPicPr>
          <p:cNvPr id="5122" name="Picture 2"/>
          <p:cNvPicPr>
            <a:picLocks noChangeAspect="1" noChangeArrowheads="1"/>
          </p:cNvPicPr>
          <p:nvPr/>
        </p:nvPicPr>
        <p:blipFill>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611560" y="357360"/>
            <a:ext cx="43338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组合 22"/>
          <p:cNvGrpSpPr/>
          <p:nvPr/>
        </p:nvGrpSpPr>
        <p:grpSpPr>
          <a:xfrm>
            <a:off x="755668" y="2823830"/>
            <a:ext cx="1656000" cy="468000"/>
            <a:chOff x="227639" y="2631132"/>
            <a:chExt cx="1656000" cy="468000"/>
          </a:xfrm>
        </p:grpSpPr>
        <p:grpSp>
          <p:nvGrpSpPr>
            <p:cNvPr id="13" name="组合 12"/>
            <p:cNvGrpSpPr/>
            <p:nvPr/>
          </p:nvGrpSpPr>
          <p:grpSpPr>
            <a:xfrm>
              <a:off x="227639" y="2631132"/>
              <a:ext cx="1656000" cy="468000"/>
              <a:chOff x="1043608" y="1779662"/>
              <a:chExt cx="1656000" cy="468000"/>
            </a:xfrm>
          </p:grpSpPr>
          <p:sp>
            <p:nvSpPr>
              <p:cNvPr id="7" name="矩形 6"/>
              <p:cNvSpPr/>
              <p:nvPr/>
            </p:nvSpPr>
            <p:spPr>
              <a:xfrm>
                <a:off x="1043608" y="1779662"/>
                <a:ext cx="1656000" cy="468000"/>
              </a:xfrm>
              <a:prstGeom prst="rect">
                <a:avLst/>
              </a:prstGeom>
              <a:pattFill prst="dkUpDiag">
                <a:fgClr>
                  <a:schemeClr val="bg1"/>
                </a:fgClr>
                <a:bgClr>
                  <a:srgbClr val="19311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5626" y="1849367"/>
                <a:ext cx="1512000" cy="324000"/>
              </a:xfrm>
              <a:prstGeom prst="rect">
                <a:avLst/>
              </a:prstGeom>
              <a:solidFill>
                <a:srgbClr val="193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334947" y="2708949"/>
              <a:ext cx="1441420" cy="307777"/>
            </a:xfrm>
            <a:prstGeom prst="rect">
              <a:avLst/>
            </a:prstGeom>
            <a:noFill/>
          </p:spPr>
          <p:txBody>
            <a:bodyPr wrap="none" rtlCol="0">
              <a:spAutoFit/>
            </a:bodyPr>
            <a:lstStyle/>
            <a:p>
              <a:r>
                <a:rPr lang="zh-CN" altLang="en-US" sz="1400" dirty="0">
                  <a:blipFill>
                    <a:blip r:embed="rId6"/>
                    <a:tile tx="0" ty="0" sx="100000" sy="100000" flip="none" algn="tl"/>
                  </a:blipFill>
                </a:rPr>
                <a:t>品牌</a:t>
              </a:r>
              <a:r>
                <a:rPr lang="zh-CN" altLang="en-US" sz="1400" dirty="0" smtClean="0">
                  <a:blipFill>
                    <a:blip r:embed="rId6"/>
                    <a:tile tx="0" ty="0" sx="100000" sy="100000" flip="none" algn="tl"/>
                  </a:blipFill>
                </a:rPr>
                <a:t>教育综合化</a:t>
              </a:r>
              <a:endParaRPr lang="zh-CN" altLang="en-US" sz="1400" dirty="0">
                <a:blipFill>
                  <a:blip r:embed="rId6"/>
                  <a:tile tx="0" ty="0" sx="100000" sy="100000" flip="none" algn="tl"/>
                </a:blipFill>
              </a:endParaRPr>
            </a:p>
          </p:txBody>
        </p:sp>
      </p:grpSp>
      <p:grpSp>
        <p:nvGrpSpPr>
          <p:cNvPr id="22" name="组合 21"/>
          <p:cNvGrpSpPr/>
          <p:nvPr/>
        </p:nvGrpSpPr>
        <p:grpSpPr>
          <a:xfrm>
            <a:off x="2579748" y="2823830"/>
            <a:ext cx="3624281" cy="468000"/>
            <a:chOff x="2027839" y="2637950"/>
            <a:chExt cx="3624281" cy="468000"/>
          </a:xfrm>
        </p:grpSpPr>
        <p:grpSp>
          <p:nvGrpSpPr>
            <p:cNvPr id="15" name="组合 14"/>
            <p:cNvGrpSpPr/>
            <p:nvPr/>
          </p:nvGrpSpPr>
          <p:grpSpPr>
            <a:xfrm>
              <a:off x="2027839" y="2637950"/>
              <a:ext cx="3624281" cy="468000"/>
              <a:chOff x="1082472" y="1779662"/>
              <a:chExt cx="1583957" cy="468000"/>
            </a:xfrm>
          </p:grpSpPr>
          <p:sp>
            <p:nvSpPr>
              <p:cNvPr id="16" name="矩形 15"/>
              <p:cNvSpPr/>
              <p:nvPr/>
            </p:nvSpPr>
            <p:spPr>
              <a:xfrm>
                <a:off x="1082472" y="1779662"/>
                <a:ext cx="1583957" cy="468000"/>
              </a:xfrm>
              <a:prstGeom prst="rect">
                <a:avLst/>
              </a:prstGeom>
              <a:pattFill prst="dkUpDiag">
                <a:fgClr>
                  <a:schemeClr val="bg1"/>
                </a:fgClr>
                <a:bgClr>
                  <a:srgbClr val="19311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5626" y="1849367"/>
                <a:ext cx="1512000" cy="324000"/>
              </a:xfrm>
              <a:prstGeom prst="rect">
                <a:avLst/>
              </a:prstGeom>
              <a:solidFill>
                <a:srgbClr val="193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 Box 15"/>
            <p:cNvSpPr txBox="1">
              <a:spLocks noChangeArrowheads="1"/>
            </p:cNvSpPr>
            <p:nvPr/>
          </p:nvSpPr>
          <p:spPr bwMode="auto">
            <a:xfrm>
              <a:off x="2123728" y="2715766"/>
              <a:ext cx="34563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sz="1400" dirty="0">
                  <a:blipFill>
                    <a:blip r:embed="rId6"/>
                    <a:tile tx="0" ty="0" sx="100000" sy="100000" flip="none" algn="tl"/>
                  </a:blipFill>
                  <a:ea typeface="微软雅黑" pitchFamily="34" charset="-122"/>
                </a:rPr>
                <a:t>专业教育机构连锁化和品牌教育项目连锁</a:t>
              </a:r>
            </a:p>
          </p:txBody>
        </p:sp>
      </p:grpSp>
      <p:grpSp>
        <p:nvGrpSpPr>
          <p:cNvPr id="14" name="组合 13"/>
          <p:cNvGrpSpPr/>
          <p:nvPr/>
        </p:nvGrpSpPr>
        <p:grpSpPr>
          <a:xfrm>
            <a:off x="6372108" y="2823830"/>
            <a:ext cx="2016224" cy="468000"/>
            <a:chOff x="5652120" y="2643766"/>
            <a:chExt cx="2016224" cy="468000"/>
          </a:xfrm>
        </p:grpSpPr>
        <p:grpSp>
          <p:nvGrpSpPr>
            <p:cNvPr id="18" name="组合 17"/>
            <p:cNvGrpSpPr/>
            <p:nvPr/>
          </p:nvGrpSpPr>
          <p:grpSpPr>
            <a:xfrm>
              <a:off x="5652120" y="2643766"/>
              <a:ext cx="2016224" cy="468000"/>
              <a:chOff x="1043608" y="1779662"/>
              <a:chExt cx="1656000" cy="468000"/>
            </a:xfrm>
          </p:grpSpPr>
          <p:sp>
            <p:nvSpPr>
              <p:cNvPr id="19" name="矩形 18"/>
              <p:cNvSpPr/>
              <p:nvPr/>
            </p:nvSpPr>
            <p:spPr>
              <a:xfrm>
                <a:off x="1043608" y="1779662"/>
                <a:ext cx="1656000" cy="468000"/>
              </a:xfrm>
              <a:prstGeom prst="rect">
                <a:avLst/>
              </a:prstGeom>
              <a:pattFill prst="dkUpDiag">
                <a:fgClr>
                  <a:schemeClr val="bg1"/>
                </a:fgClr>
                <a:bgClr>
                  <a:srgbClr val="19311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15626" y="1849367"/>
                <a:ext cx="1512000" cy="324000"/>
              </a:xfrm>
              <a:prstGeom prst="rect">
                <a:avLst/>
              </a:prstGeom>
              <a:solidFill>
                <a:srgbClr val="193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 Box 14"/>
            <p:cNvSpPr txBox="1">
              <a:spLocks noChangeArrowheads="1"/>
            </p:cNvSpPr>
            <p:nvPr/>
          </p:nvSpPr>
          <p:spPr bwMode="auto">
            <a:xfrm>
              <a:off x="5796905" y="2723878"/>
              <a:ext cx="17994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sz="1400" dirty="0">
                  <a:blipFill>
                    <a:blip r:embed="rId6"/>
                    <a:tile tx="0" ty="0" sx="100000" sy="100000" flip="none" algn="tl"/>
                  </a:blipFill>
                  <a:ea typeface="微软雅黑" pitchFamily="34" charset="-122"/>
                </a:rPr>
                <a:t>融资机构并购趋势化</a:t>
              </a:r>
            </a:p>
          </p:txBody>
        </p:sp>
      </p:grpSp>
      <p:sp>
        <p:nvSpPr>
          <p:cNvPr id="25" name="TextBox 24"/>
          <p:cNvSpPr txBox="1"/>
          <p:nvPr/>
        </p:nvSpPr>
        <p:spPr>
          <a:xfrm>
            <a:off x="6927211" y="2067694"/>
            <a:ext cx="906017" cy="830997"/>
          </a:xfrm>
          <a:prstGeom prst="rect">
            <a:avLst/>
          </a:prstGeom>
          <a:noFill/>
        </p:spPr>
        <p:txBody>
          <a:bodyPr wrap="none" rtlCol="0">
            <a:spAutoFit/>
          </a:bodyPr>
          <a:lstStyle/>
          <a:p>
            <a:r>
              <a:rPr lang="en-US" altLang="zh-CN" sz="4800" dirty="0" smtClean="0">
                <a:blipFill>
                  <a:blip r:embed="rId3"/>
                  <a:tile tx="0" ty="0" sx="100000" sy="100000" flip="none" algn="tl"/>
                </a:blipFill>
              </a:rPr>
              <a:t>03</a:t>
            </a:r>
            <a:endParaRPr lang="zh-CN" altLang="en-US" sz="4800" dirty="0">
              <a:blipFill>
                <a:blip r:embed="rId3"/>
                <a:tile tx="0" ty="0" sx="100000" sy="100000" flip="none" algn="tl"/>
              </a:blipFill>
            </a:endParaRPr>
          </a:p>
        </p:txBody>
      </p:sp>
      <p:sp>
        <p:nvSpPr>
          <p:cNvPr id="28" name="TextBox 27"/>
          <p:cNvSpPr txBox="1"/>
          <p:nvPr/>
        </p:nvSpPr>
        <p:spPr>
          <a:xfrm>
            <a:off x="1145703" y="2067694"/>
            <a:ext cx="906017" cy="830997"/>
          </a:xfrm>
          <a:prstGeom prst="rect">
            <a:avLst/>
          </a:prstGeom>
          <a:noFill/>
        </p:spPr>
        <p:txBody>
          <a:bodyPr wrap="none" rtlCol="0">
            <a:spAutoFit/>
          </a:bodyPr>
          <a:lstStyle/>
          <a:p>
            <a:r>
              <a:rPr lang="en-US" altLang="zh-CN" sz="4800" dirty="0" smtClean="0">
                <a:blipFill>
                  <a:blip r:embed="rId3"/>
                  <a:tile tx="0" ty="0" sx="100000" sy="100000" flip="none" algn="tl"/>
                </a:blipFill>
              </a:rPr>
              <a:t>01</a:t>
            </a:r>
            <a:endParaRPr lang="zh-CN" altLang="en-US" sz="4800" dirty="0">
              <a:blipFill>
                <a:blip r:embed="rId3"/>
                <a:tile tx="0" ty="0" sx="100000" sy="100000" flip="none" algn="tl"/>
              </a:blipFill>
            </a:endParaRPr>
          </a:p>
        </p:txBody>
      </p:sp>
      <p:sp>
        <p:nvSpPr>
          <p:cNvPr id="29" name="TextBox 28"/>
          <p:cNvSpPr txBox="1"/>
          <p:nvPr/>
        </p:nvSpPr>
        <p:spPr>
          <a:xfrm>
            <a:off x="3950820" y="2067694"/>
            <a:ext cx="906017" cy="830997"/>
          </a:xfrm>
          <a:prstGeom prst="rect">
            <a:avLst/>
          </a:prstGeom>
          <a:noFill/>
        </p:spPr>
        <p:txBody>
          <a:bodyPr wrap="none" rtlCol="0">
            <a:spAutoFit/>
          </a:bodyPr>
          <a:lstStyle/>
          <a:p>
            <a:r>
              <a:rPr lang="en-US" altLang="zh-CN" sz="4800" dirty="0" smtClean="0">
                <a:blipFill>
                  <a:blip r:embed="rId3"/>
                  <a:tile tx="0" ty="0" sx="100000" sy="100000" flip="none" algn="tl"/>
                </a:blipFill>
              </a:rPr>
              <a:t>02</a:t>
            </a:r>
            <a:endParaRPr lang="zh-CN" altLang="en-US" sz="4800" dirty="0">
              <a:blipFill>
                <a:blip r:embed="rId3"/>
                <a:tile tx="0" ty="0" sx="100000" sy="100000" flip="none" algn="tl"/>
              </a:blipFill>
            </a:endParaRPr>
          </a:p>
        </p:txBody>
      </p:sp>
    </p:spTree>
    <p:extLst>
      <p:ext uri="{BB962C8B-B14F-4D97-AF65-F5344CB8AC3E}">
        <p14:creationId xmlns:p14="http://schemas.microsoft.com/office/powerpoint/2010/main" val="23399339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683568" y="1147305"/>
            <a:ext cx="3319582" cy="34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0000"/>
              </a:lnSpc>
              <a:spcBef>
                <a:spcPct val="50000"/>
              </a:spcBef>
            </a:pPr>
            <a:r>
              <a:rPr lang="en-US" altLang="zh-CN" sz="1600" dirty="0" smtClean="0">
                <a:blipFill>
                  <a:blip r:embed="rId2"/>
                  <a:tile tx="0" ty="0" sx="100000" sy="100000" flip="none" algn="tl"/>
                </a:blipFill>
                <a:latin typeface="+mn-ea"/>
                <a:ea typeface="+mn-ea"/>
                <a:cs typeface="Arial" pitchFamily="34" charset="0"/>
              </a:rPr>
              <a:t>01.</a:t>
            </a:r>
            <a:r>
              <a:rPr lang="zh-CN" sz="1600" dirty="0" smtClean="0">
                <a:blipFill>
                  <a:blip r:embed="rId2"/>
                  <a:tile tx="0" ty="0" sx="100000" sy="100000" flip="none" algn="tl"/>
                </a:blipFill>
                <a:latin typeface="+mn-ea"/>
                <a:ea typeface="+mn-ea"/>
                <a:cs typeface="Arial" pitchFamily="34" charset="0"/>
              </a:rPr>
              <a:t>中小学</a:t>
            </a:r>
            <a:r>
              <a:rPr lang="zh-CN" sz="1600" dirty="0">
                <a:blipFill>
                  <a:blip r:embed="rId2"/>
                  <a:tile tx="0" ty="0" sx="100000" sy="100000" flip="none" algn="tl"/>
                </a:blipFill>
                <a:latin typeface="+mn-ea"/>
                <a:ea typeface="+mn-ea"/>
                <a:cs typeface="Arial" pitchFamily="34" charset="0"/>
              </a:rPr>
              <a:t>英语培训市场的竞争分析</a:t>
            </a:r>
          </a:p>
        </p:txBody>
      </p:sp>
      <p:sp>
        <p:nvSpPr>
          <p:cNvPr id="3" name="Text Box 8"/>
          <p:cNvSpPr txBox="1">
            <a:spLocks noChangeArrowheads="1"/>
          </p:cNvSpPr>
          <p:nvPr/>
        </p:nvSpPr>
        <p:spPr bwMode="auto">
          <a:xfrm>
            <a:off x="683568" y="3003798"/>
            <a:ext cx="375920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0000"/>
              </a:lnSpc>
              <a:spcBef>
                <a:spcPct val="50000"/>
              </a:spcBef>
            </a:pPr>
            <a:r>
              <a:rPr lang="en-US" altLang="zh-CN" sz="1600" dirty="0" smtClean="0">
                <a:blipFill>
                  <a:blip r:embed="rId2"/>
                  <a:tile tx="0" ty="0" sx="100000" sy="100000" flip="none" algn="tl"/>
                </a:blipFill>
                <a:latin typeface="+mn-ea"/>
                <a:ea typeface="+mn-ea"/>
                <a:cs typeface="Arial" pitchFamily="34" charset="0"/>
              </a:rPr>
              <a:t>02.</a:t>
            </a:r>
            <a:r>
              <a:rPr lang="zh-CN" sz="1600" dirty="0" smtClean="0">
                <a:blipFill>
                  <a:blip r:embed="rId2"/>
                  <a:tile tx="0" ty="0" sx="100000" sy="100000" flip="none" algn="tl"/>
                </a:blipFill>
                <a:latin typeface="+mn-ea"/>
                <a:ea typeface="+mn-ea"/>
                <a:cs typeface="Arial" pitchFamily="34" charset="0"/>
              </a:rPr>
              <a:t>课外辅导</a:t>
            </a:r>
            <a:r>
              <a:rPr lang="zh-CN" sz="1600" dirty="0">
                <a:blipFill>
                  <a:blip r:embed="rId2"/>
                  <a:tile tx="0" ty="0" sx="100000" sy="100000" flip="none" algn="tl"/>
                </a:blipFill>
                <a:latin typeface="+mn-ea"/>
                <a:ea typeface="+mn-ea"/>
                <a:cs typeface="Arial" pitchFamily="34" charset="0"/>
              </a:rPr>
              <a:t>市场的竞争分析</a:t>
            </a:r>
            <a:endParaRPr lang="zh-CN" sz="1200" dirty="0">
              <a:blipFill>
                <a:blip r:embed="rId2"/>
                <a:tile tx="0" ty="0" sx="100000" sy="100000" flip="none" algn="tl"/>
              </a:blipFill>
              <a:latin typeface="+mn-ea"/>
              <a:ea typeface="+mn-ea"/>
            </a:endParaRPr>
          </a:p>
        </p:txBody>
      </p:sp>
      <p:pic>
        <p:nvPicPr>
          <p:cNvPr id="4" name="Picture 2" descr="C:\Users\Administrator\Desktop\教育\PNG\未标题-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173" y="445269"/>
            <a:ext cx="558403" cy="4702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97173" y="-491583"/>
            <a:ext cx="3877985" cy="461665"/>
          </a:xfrm>
          <a:prstGeom prst="rect">
            <a:avLst/>
          </a:prstGeom>
        </p:spPr>
        <p:txBody>
          <a:bodyPr wrap="none">
            <a:spAutoFit/>
          </a:bodyPr>
          <a:lstStyle/>
          <a:p>
            <a:r>
              <a:rPr lang="zh-CN" altLang="en-US" sz="2400" dirty="0" smtClean="0">
                <a:blipFill>
                  <a:blip r:embed="rId4"/>
                  <a:tile tx="0" ty="0" sx="100000" sy="100000" flip="none" algn="tl"/>
                </a:blipFill>
                <a:latin typeface="汉仪菱心体简" pitchFamily="49" charset="-122"/>
                <a:ea typeface="汉仪菱心体简" pitchFamily="49" charset="-122"/>
              </a:rPr>
              <a:t>教育培训业的主要竞争领域</a:t>
            </a:r>
            <a:endParaRPr lang="zh-CN" altLang="en-US" sz="2400" dirty="0">
              <a:blipFill>
                <a:blip r:embed="rId4"/>
                <a:tile tx="0" ty="0" sx="100000" sy="100000" flip="none" algn="tl"/>
              </a:blipFill>
              <a:latin typeface="汉仪菱心体简" pitchFamily="49" charset="-122"/>
              <a:ea typeface="汉仪菱心体简" pitchFamily="49" charset="-122"/>
            </a:endParaRPr>
          </a:p>
        </p:txBody>
      </p:sp>
      <p:pic>
        <p:nvPicPr>
          <p:cNvPr id="6146" name="Picture 2"/>
          <p:cNvPicPr>
            <a:picLocks noChangeAspect="1" noChangeArrowheads="1"/>
          </p:cNvPicPr>
          <p:nvPr/>
        </p:nvPicPr>
        <p:blipFill>
          <a:blip r:embed="rId5">
            <a:extLst>
              <a:ext uri="{BEBA8EAE-BF5A-486C-A8C5-ECC9F3942E4B}">
                <a14:imgProps xmlns:a14="http://schemas.microsoft.com/office/drawing/2010/main">
                  <a14:imgLayer r:embed="rId6">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611560" y="357360"/>
            <a:ext cx="40290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a:xfrm>
            <a:off x="755576" y="3366974"/>
            <a:ext cx="3168352" cy="0"/>
          </a:xfrm>
          <a:prstGeom prst="line">
            <a:avLst/>
          </a:prstGeom>
          <a:ln w="19050" cap="sq" cmpd="sng">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0" name="Text Box 10"/>
          <p:cNvSpPr txBox="1">
            <a:spLocks noChangeArrowheads="1"/>
          </p:cNvSpPr>
          <p:nvPr/>
        </p:nvSpPr>
        <p:spPr bwMode="auto">
          <a:xfrm>
            <a:off x="683568" y="1491630"/>
            <a:ext cx="655272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latin typeface="微软雅黑" pitchFamily="34" charset="-122"/>
                <a:ea typeface="微软雅黑" pitchFamily="34" charset="-122"/>
              </a:rPr>
              <a:t>目前我国英语培训市场的市场总值已达</a:t>
            </a:r>
            <a:r>
              <a:rPr lang="zh-CN" altLang="zh-CN" sz="1400" b="1" dirty="0">
                <a:blipFill>
                  <a:blip r:embed="rId7"/>
                  <a:tile tx="0" ty="0" sx="100000" sy="100000" flip="none" algn="tl"/>
                </a:blipFill>
                <a:latin typeface="微软雅黑" pitchFamily="34" charset="-122"/>
                <a:ea typeface="微软雅黑" pitchFamily="34" charset="-122"/>
              </a:rPr>
              <a:t>150</a:t>
            </a:r>
            <a:r>
              <a:rPr lang="zh-CN" sz="1400" b="1" dirty="0">
                <a:blipFill>
                  <a:blip r:embed="rId7"/>
                  <a:tile tx="0" ty="0" sx="100000" sy="100000" flip="none" algn="tl"/>
                </a:blipFill>
                <a:latin typeface="微软雅黑" pitchFamily="34" charset="-122"/>
                <a:ea typeface="微软雅黑" pitchFamily="34" charset="-122"/>
              </a:rPr>
              <a:t>亿元</a:t>
            </a:r>
            <a:r>
              <a:rPr lang="zh-CN" sz="1200" dirty="0">
                <a:solidFill>
                  <a:schemeClr val="bg1"/>
                </a:solidFill>
                <a:latin typeface="微软雅黑" pitchFamily="34" charset="-122"/>
                <a:ea typeface="微软雅黑" pitchFamily="34" charset="-122"/>
              </a:rPr>
              <a:t>，到</a:t>
            </a:r>
            <a:r>
              <a:rPr lang="zh-CN" altLang="zh-CN" sz="1200" dirty="0">
                <a:solidFill>
                  <a:schemeClr val="bg1"/>
                </a:solidFill>
                <a:latin typeface="微软雅黑" pitchFamily="34" charset="-122"/>
                <a:ea typeface="微软雅黑" pitchFamily="34" charset="-122"/>
              </a:rPr>
              <a:t>2010</a:t>
            </a:r>
            <a:r>
              <a:rPr lang="zh-CN" sz="1200" dirty="0">
                <a:solidFill>
                  <a:schemeClr val="bg1"/>
                </a:solidFill>
                <a:latin typeface="微软雅黑" pitchFamily="34" charset="-122"/>
                <a:ea typeface="微软雅黑" pitchFamily="34" charset="-122"/>
              </a:rPr>
              <a:t>年，可望达到</a:t>
            </a:r>
            <a:r>
              <a:rPr lang="zh-CN" altLang="zh-CN" sz="1400" b="1" dirty="0">
                <a:blipFill>
                  <a:blip r:embed="rId7"/>
                  <a:tile tx="0" ty="0" sx="100000" sy="100000" flip="none" algn="tl"/>
                </a:blipFill>
                <a:latin typeface="微软雅黑" pitchFamily="34" charset="-122"/>
                <a:ea typeface="微软雅黑" pitchFamily="34" charset="-122"/>
              </a:rPr>
              <a:t>300</a:t>
            </a:r>
            <a:r>
              <a:rPr lang="zh-CN" sz="1400" b="1" dirty="0">
                <a:blipFill>
                  <a:blip r:embed="rId7"/>
                  <a:tile tx="0" ty="0" sx="100000" sy="100000" flip="none" algn="tl"/>
                </a:blipFill>
                <a:latin typeface="微软雅黑" pitchFamily="34" charset="-122"/>
                <a:ea typeface="微软雅黑" pitchFamily="34" charset="-122"/>
              </a:rPr>
              <a:t>亿元</a:t>
            </a:r>
            <a:r>
              <a:rPr lang="zh-CN"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pPr eaLnBrk="1" hangingPunct="1">
              <a:lnSpc>
                <a:spcPct val="150000"/>
              </a:lnSpc>
            </a:pPr>
            <a:r>
              <a:rPr lang="zh-CN" sz="1200" dirty="0" smtClean="0">
                <a:solidFill>
                  <a:schemeClr val="bg1"/>
                </a:solidFill>
                <a:latin typeface="微软雅黑" pitchFamily="34" charset="-122"/>
                <a:ea typeface="微软雅黑" pitchFamily="34" charset="-122"/>
              </a:rPr>
              <a:t>可见</a:t>
            </a:r>
            <a:r>
              <a:rPr lang="zh-CN" sz="1200" dirty="0">
                <a:solidFill>
                  <a:schemeClr val="bg1"/>
                </a:solidFill>
                <a:latin typeface="微软雅黑" pitchFamily="34" charset="-122"/>
                <a:ea typeface="微软雅黑" pitchFamily="34" charset="-122"/>
              </a:rPr>
              <a:t>这将是一个发展十分迅猛、蕴含巨大商机的行业</a:t>
            </a:r>
          </a:p>
        </p:txBody>
      </p:sp>
      <p:sp>
        <p:nvSpPr>
          <p:cNvPr id="11" name="Text Box 11"/>
          <p:cNvSpPr txBox="1">
            <a:spLocks noChangeArrowheads="1"/>
          </p:cNvSpPr>
          <p:nvPr/>
        </p:nvSpPr>
        <p:spPr bwMode="auto">
          <a:xfrm>
            <a:off x="682303" y="2474656"/>
            <a:ext cx="345757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ea typeface="微软雅黑" pitchFamily="34" charset="-122"/>
              </a:rPr>
              <a:t>每个教育机构又都有自己的</a:t>
            </a:r>
            <a:r>
              <a:rPr lang="zh-CN" sz="1400" b="1" dirty="0">
                <a:blipFill>
                  <a:blip r:embed="rId7"/>
                  <a:tile tx="0" ty="0" sx="100000" sy="100000" flip="none" algn="tl"/>
                </a:blipFill>
                <a:ea typeface="微软雅黑" pitchFamily="34" charset="-122"/>
              </a:rPr>
              <a:t>特色</a:t>
            </a:r>
          </a:p>
        </p:txBody>
      </p:sp>
      <p:sp>
        <p:nvSpPr>
          <p:cNvPr id="12" name="Text Box 12"/>
          <p:cNvSpPr txBox="1">
            <a:spLocks noChangeArrowheads="1"/>
          </p:cNvSpPr>
          <p:nvPr/>
        </p:nvSpPr>
        <p:spPr bwMode="auto">
          <a:xfrm>
            <a:off x="683568" y="2105324"/>
            <a:ext cx="590465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ea typeface="微软雅黑" pitchFamily="34" charset="-122"/>
              </a:rPr>
              <a:t>英语培训已经进入品牌化时代，市场将面临残酷的</a:t>
            </a:r>
            <a:r>
              <a:rPr lang="zh-CN" sz="1400" b="1" dirty="0">
                <a:blipFill>
                  <a:blip r:embed="rId7"/>
                  <a:tile tx="0" ty="0" sx="100000" sy="100000" flip="none" algn="tl"/>
                </a:blipFill>
                <a:ea typeface="微软雅黑" pitchFamily="34" charset="-122"/>
              </a:rPr>
              <a:t>重新洗牌</a:t>
            </a:r>
          </a:p>
        </p:txBody>
      </p:sp>
      <p:cxnSp>
        <p:nvCxnSpPr>
          <p:cNvPr id="13" name="直接连接符 12"/>
          <p:cNvCxnSpPr/>
          <p:nvPr/>
        </p:nvCxnSpPr>
        <p:spPr>
          <a:xfrm>
            <a:off x="755576" y="1491630"/>
            <a:ext cx="3168352" cy="0"/>
          </a:xfrm>
          <a:prstGeom prst="line">
            <a:avLst/>
          </a:prstGeom>
          <a:ln w="19050" cap="sq" cmpd="sng">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4" name="Text Box 13"/>
          <p:cNvSpPr txBox="1">
            <a:spLocks noChangeArrowheads="1"/>
          </p:cNvSpPr>
          <p:nvPr/>
        </p:nvSpPr>
        <p:spPr bwMode="auto">
          <a:xfrm>
            <a:off x="682303" y="3363838"/>
            <a:ext cx="633796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ea typeface="微软雅黑" pitchFamily="34" charset="-122"/>
              </a:rPr>
              <a:t>时下，中小学生的课外学习辅导市场</a:t>
            </a:r>
            <a:r>
              <a:rPr lang="zh-CN" sz="1400" b="1" dirty="0">
                <a:blipFill>
                  <a:blip r:embed="rId7"/>
                  <a:tile tx="0" ty="0" sx="100000" sy="100000" flip="none" algn="tl"/>
                </a:blipFill>
                <a:ea typeface="微软雅黑" pitchFamily="34" charset="-122"/>
              </a:rPr>
              <a:t>日益升温</a:t>
            </a:r>
            <a:r>
              <a:rPr lang="zh-CN" sz="1200" dirty="0">
                <a:solidFill>
                  <a:schemeClr val="bg1"/>
                </a:solidFill>
                <a:ea typeface="微软雅黑" pitchFamily="34" charset="-122"/>
              </a:rPr>
              <a:t>，这与家庭对教育资源的巨大需求密不可分。</a:t>
            </a:r>
          </a:p>
        </p:txBody>
      </p:sp>
      <p:sp>
        <p:nvSpPr>
          <p:cNvPr id="15" name="Text Box 14"/>
          <p:cNvSpPr txBox="1">
            <a:spLocks noChangeArrowheads="1"/>
          </p:cNvSpPr>
          <p:nvPr/>
        </p:nvSpPr>
        <p:spPr bwMode="auto">
          <a:xfrm>
            <a:off x="682303" y="3733170"/>
            <a:ext cx="626469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ea typeface="微软雅黑" pitchFamily="34" charset="-122"/>
              </a:rPr>
              <a:t>在国内，课外辅导机构在种类和数量上都已经</a:t>
            </a:r>
            <a:r>
              <a:rPr lang="zh-CN" sz="1400" b="1" dirty="0">
                <a:blipFill>
                  <a:blip r:embed="rId7"/>
                  <a:tile tx="0" ty="0" sx="100000" sy="100000" flip="none" algn="tl"/>
                </a:blipFill>
                <a:ea typeface="微软雅黑" pitchFamily="34" charset="-122"/>
              </a:rPr>
              <a:t>初具规模</a:t>
            </a:r>
          </a:p>
        </p:txBody>
      </p:sp>
      <p:sp>
        <p:nvSpPr>
          <p:cNvPr id="16" name="Text Box 15"/>
          <p:cNvSpPr txBox="1">
            <a:spLocks noChangeArrowheads="1"/>
          </p:cNvSpPr>
          <p:nvPr/>
        </p:nvSpPr>
        <p:spPr bwMode="auto">
          <a:xfrm>
            <a:off x="682303" y="4102502"/>
            <a:ext cx="460851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200" dirty="0">
                <a:solidFill>
                  <a:schemeClr val="bg1"/>
                </a:solidFill>
                <a:ea typeface="微软雅黑" pitchFamily="34" charset="-122"/>
              </a:rPr>
              <a:t>课外辅导市场最大的竞争就是</a:t>
            </a:r>
            <a:r>
              <a:rPr lang="zh-CN" sz="1400" b="1" dirty="0">
                <a:blipFill>
                  <a:blip r:embed="rId7"/>
                  <a:tile tx="0" ty="0" sx="100000" sy="100000" flip="none" algn="tl"/>
                </a:blipFill>
                <a:ea typeface="微软雅黑" pitchFamily="34" charset="-122"/>
              </a:rPr>
              <a:t>师资的竞争</a:t>
            </a:r>
          </a:p>
        </p:txBody>
      </p:sp>
    </p:spTree>
    <p:extLst>
      <p:ext uri="{BB962C8B-B14F-4D97-AF65-F5344CB8AC3E}">
        <p14:creationId xmlns:p14="http://schemas.microsoft.com/office/powerpoint/2010/main" val="1246006281"/>
      </p:ext>
    </p:extLst>
  </p:cSld>
  <p:clrMapOvr>
    <a:masterClrMapping/>
  </p:clrMapOvr>
  <p:timing>
    <p:tnLst>
      <p:par>
        <p:cTn id="1" dur="indefinite" restart="never" nodeType="tmRoot"/>
      </p:par>
    </p:tnLst>
    <p:bldLst>
      <p:bldP spid="3" grpId="0" bldLvl="0" autoUpdateAnimBg="0"/>
      <p:bldP spid="3" grpId="1" bldLvl="0" autoUpdateAnimBg="0"/>
      <p:bldP spid="3" grpId="2"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27584" y="3111810"/>
            <a:ext cx="3672408" cy="324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4008" y="3111810"/>
            <a:ext cx="3672408" cy="324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27584" y="2643758"/>
            <a:ext cx="3672408" cy="324036"/>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44008" y="2643758"/>
            <a:ext cx="3672408" cy="324036"/>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27584" y="1131590"/>
            <a:ext cx="3672408" cy="1836204"/>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7584" y="3111810"/>
            <a:ext cx="3672408" cy="1836204"/>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44008" y="3111810"/>
            <a:ext cx="3672408" cy="1836204"/>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44008" y="1131590"/>
            <a:ext cx="3672408" cy="1836204"/>
          </a:xfrm>
          <a:prstGeom prst="rect">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2" descr="C:\Users\Administrator\Desktop\教育\PNG\未标题-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173" y="445269"/>
            <a:ext cx="558403" cy="47029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97173" y="-491583"/>
            <a:ext cx="4493538" cy="461665"/>
          </a:xfrm>
          <a:prstGeom prst="rect">
            <a:avLst/>
          </a:prstGeom>
        </p:spPr>
        <p:txBody>
          <a:bodyPr wrap="none">
            <a:spAutoFit/>
          </a:bodyPr>
          <a:lstStyle/>
          <a:p>
            <a:r>
              <a:rPr lang="zh-CN" altLang="en-US" sz="2400" dirty="0" smtClean="0">
                <a:blipFill>
                  <a:blip r:embed="rId2"/>
                  <a:tile tx="0" ty="0" sx="100000" sy="100000" flip="none" algn="tl"/>
                </a:blipFill>
                <a:latin typeface="汉仪菱心体简" pitchFamily="49" charset="-122"/>
                <a:ea typeface="汉仪菱心体简" pitchFamily="49" charset="-122"/>
              </a:rPr>
              <a:t>中国教育培训业的未来发展趋势</a:t>
            </a:r>
            <a:endParaRPr lang="zh-CN" altLang="en-US" sz="2400" dirty="0">
              <a:blipFill>
                <a:blip r:embed="rId2"/>
                <a:tile tx="0" ty="0" sx="100000" sy="100000" flip="none" algn="tl"/>
              </a:blipFill>
              <a:latin typeface="汉仪菱心体简" pitchFamily="49" charset="-122"/>
              <a:ea typeface="汉仪菱心体简" pitchFamily="49" charset="-122"/>
            </a:endParaRPr>
          </a:p>
        </p:txBody>
      </p:sp>
      <p:pic>
        <p:nvPicPr>
          <p:cNvPr id="7170" name="Picture 2"/>
          <p:cNvPicPr>
            <a:picLocks noChangeAspect="1" noChangeArrowheads="1"/>
          </p:cNvPicPr>
          <p:nvPr/>
        </p:nvPicPr>
        <p:blipFill>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611560" y="357361"/>
            <a:ext cx="46386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11"/>
          <p:cNvSpPr txBox="1">
            <a:spLocks noChangeArrowheads="1"/>
          </p:cNvSpPr>
          <p:nvPr/>
        </p:nvSpPr>
        <p:spPr bwMode="auto">
          <a:xfrm>
            <a:off x="827584" y="3128069"/>
            <a:ext cx="3672408" cy="307777"/>
          </a:xfrm>
          <a:prstGeom prst="rect">
            <a:avLst/>
          </a:prstGeom>
          <a:blipFill>
            <a:blip r:embed="rId2"/>
            <a:tile tx="0" ty="0" sx="100000" sy="100000" flip="none" algn="tl"/>
          </a:blip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1400" dirty="0">
                <a:solidFill>
                  <a:srgbClr val="19311A"/>
                </a:solidFill>
                <a:latin typeface="+mn-ea"/>
                <a:ea typeface="+mn-ea"/>
              </a:rPr>
              <a:t>早教市场并购整合将是重头戏</a:t>
            </a:r>
          </a:p>
        </p:txBody>
      </p:sp>
      <p:sp>
        <p:nvSpPr>
          <p:cNvPr id="18" name="Text Box 12"/>
          <p:cNvSpPr txBox="1">
            <a:spLocks noChangeArrowheads="1"/>
          </p:cNvSpPr>
          <p:nvPr/>
        </p:nvSpPr>
        <p:spPr bwMode="auto">
          <a:xfrm>
            <a:off x="1692275" y="2624790"/>
            <a:ext cx="1511573"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sz="1400" dirty="0">
                <a:solidFill>
                  <a:srgbClr val="19311A"/>
                </a:solidFill>
                <a:latin typeface="+mn-ea"/>
                <a:ea typeface="+mn-ea"/>
              </a:rPr>
              <a:t>品牌化格局形成</a:t>
            </a:r>
          </a:p>
        </p:txBody>
      </p:sp>
      <p:sp>
        <p:nvSpPr>
          <p:cNvPr id="19" name="Text Box 13"/>
          <p:cNvSpPr txBox="1">
            <a:spLocks noChangeArrowheads="1"/>
          </p:cNvSpPr>
          <p:nvPr/>
        </p:nvSpPr>
        <p:spPr bwMode="auto">
          <a:xfrm>
            <a:off x="5256250" y="2662107"/>
            <a:ext cx="24479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1400" dirty="0">
                <a:solidFill>
                  <a:srgbClr val="19311A"/>
                </a:solidFill>
                <a:latin typeface="+mn-ea"/>
                <a:ea typeface="+mn-ea"/>
              </a:rPr>
              <a:t> </a:t>
            </a:r>
            <a:r>
              <a:rPr lang="zh-CN" sz="1400" dirty="0">
                <a:solidFill>
                  <a:srgbClr val="19311A"/>
                </a:solidFill>
                <a:latin typeface="+mn-ea"/>
                <a:ea typeface="+mn-ea"/>
              </a:rPr>
              <a:t>进入国际市场竞争</a:t>
            </a:r>
          </a:p>
        </p:txBody>
      </p:sp>
      <p:sp>
        <p:nvSpPr>
          <p:cNvPr id="20" name="Text Box 14"/>
          <p:cNvSpPr txBox="1">
            <a:spLocks noChangeArrowheads="1"/>
          </p:cNvSpPr>
          <p:nvPr/>
        </p:nvSpPr>
        <p:spPr bwMode="auto">
          <a:xfrm>
            <a:off x="4644009" y="3111846"/>
            <a:ext cx="3672408" cy="324000"/>
          </a:xfrm>
          <a:prstGeom prst="rect">
            <a:avLst/>
          </a:prstGeom>
          <a:blipFill>
            <a:blip r:embed="rId2"/>
            <a:tile tx="0" ty="0" sx="100000" sy="100000" flip="none" algn="tl"/>
          </a:blip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1400" dirty="0">
                <a:solidFill>
                  <a:srgbClr val="19311A"/>
                </a:solidFill>
                <a:latin typeface="+mn-ea"/>
                <a:ea typeface="+mn-ea"/>
              </a:rPr>
              <a:t>中小学课外辅导市场大有可为</a:t>
            </a:r>
          </a:p>
        </p:txBody>
      </p:sp>
      <p:pic>
        <p:nvPicPr>
          <p:cNvPr id="7172" name="Picture 4"/>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2122026" y="1203598"/>
            <a:ext cx="937806" cy="483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11"/>
          <p:cNvSpPr txBox="1">
            <a:spLocks noChangeArrowheads="1"/>
          </p:cNvSpPr>
          <p:nvPr/>
        </p:nvSpPr>
        <p:spPr bwMode="auto">
          <a:xfrm>
            <a:off x="827584" y="1841943"/>
            <a:ext cx="1466952" cy="37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400" b="1" dirty="0">
                <a:blipFill>
                  <a:blip r:embed="rId8"/>
                  <a:tile tx="0" ty="0" sx="100000" sy="100000" flip="none" algn="tl"/>
                </a:blipFill>
                <a:ea typeface="微软雅黑" pitchFamily="34" charset="-122"/>
              </a:rPr>
              <a:t>职业教育</a:t>
            </a:r>
            <a:endParaRPr lang="zh-CN" sz="1400" b="1" dirty="0">
              <a:blipFill>
                <a:blip r:embed="rId8"/>
                <a:tile tx="0" ty="0" sx="100000" sy="100000" flip="none" algn="tl"/>
              </a:blipFill>
              <a:ea typeface="微软雅黑" pitchFamily="34" charset="-122"/>
            </a:endParaRPr>
          </a:p>
        </p:txBody>
      </p:sp>
      <p:pic>
        <p:nvPicPr>
          <p:cNvPr id="7173" name="Picture 5"/>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artisticCement/>
                    </a14:imgEffect>
                  </a14:imgLayer>
                </a14:imgProps>
              </a:ext>
              <a:ext uri="{28A0092B-C50C-407E-A947-70E740481C1C}">
                <a14:useLocalDpi xmlns:a14="http://schemas.microsoft.com/office/drawing/2010/main" val="0"/>
              </a:ext>
            </a:extLst>
          </a:blip>
          <a:srcRect t="2752" b="2752"/>
          <a:stretch/>
        </p:blipFill>
        <p:spPr bwMode="auto">
          <a:xfrm>
            <a:off x="3147583" y="1204571"/>
            <a:ext cx="482400" cy="48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 Box 11"/>
          <p:cNvSpPr txBox="1">
            <a:spLocks noChangeArrowheads="1"/>
          </p:cNvSpPr>
          <p:nvPr/>
        </p:nvSpPr>
        <p:spPr bwMode="auto">
          <a:xfrm>
            <a:off x="827584" y="1252087"/>
            <a:ext cx="146695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400" b="1" dirty="0" smtClean="0">
                <a:blipFill>
                  <a:blip r:embed="rId8"/>
                  <a:tile tx="0" ty="0" sx="100000" sy="100000" flip="none" algn="tl"/>
                </a:blipFill>
                <a:ea typeface="微软雅黑" pitchFamily="34" charset="-122"/>
              </a:rPr>
              <a:t>英语培训领域</a:t>
            </a:r>
            <a:endParaRPr lang="zh-CN" sz="1400" b="1" dirty="0">
              <a:blipFill>
                <a:blip r:embed="rId8"/>
                <a:tile tx="0" ty="0" sx="100000" sy="100000" flip="none" algn="tl"/>
              </a:blipFill>
              <a:ea typeface="微软雅黑" pitchFamily="34" charset="-122"/>
            </a:endParaRPr>
          </a:p>
        </p:txBody>
      </p:sp>
      <p:pic>
        <p:nvPicPr>
          <p:cNvPr id="7174" name="Picture 6"/>
          <p:cNvPicPr>
            <a:picLocks noChangeAspect="1" noChangeArrowheads="1"/>
          </p:cNvPicPr>
          <p:nvPr/>
        </p:nvPicPr>
        <p:blipFill rotWithShape="1">
          <a:blip r:embed="rId11">
            <a:extLst>
              <a:ext uri="{28A0092B-C50C-407E-A947-70E740481C1C}">
                <a14:useLocalDpi xmlns:a14="http://schemas.microsoft.com/office/drawing/2010/main" val="0"/>
              </a:ext>
            </a:extLst>
          </a:blip>
          <a:srcRect l="7613" t="8234" r="10261" b="8234"/>
          <a:stretch/>
        </p:blipFill>
        <p:spPr bwMode="auto">
          <a:xfrm>
            <a:off x="2122026" y="1808492"/>
            <a:ext cx="482400" cy="48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64986" y="1808492"/>
            <a:ext cx="1236058" cy="48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 Box 37"/>
          <p:cNvSpPr txBox="1">
            <a:spLocks noChangeArrowheads="1"/>
          </p:cNvSpPr>
          <p:nvPr/>
        </p:nvSpPr>
        <p:spPr bwMode="auto">
          <a:xfrm>
            <a:off x="5956995" y="1203598"/>
            <a:ext cx="2226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600" dirty="0">
                <a:blipFill>
                  <a:blip r:embed="rId8"/>
                  <a:tile tx="0" ty="0" sx="100000" sy="100000" flip="none" algn="tl"/>
                </a:blipFill>
                <a:latin typeface="+mn-ea"/>
                <a:ea typeface="+mn-ea"/>
              </a:rPr>
              <a:t>本土品牌需要联手行动</a:t>
            </a:r>
          </a:p>
        </p:txBody>
      </p:sp>
      <p:sp>
        <p:nvSpPr>
          <p:cNvPr id="28" name="Text Box 38"/>
          <p:cNvSpPr txBox="1">
            <a:spLocks noChangeArrowheads="1"/>
          </p:cNvSpPr>
          <p:nvPr/>
        </p:nvSpPr>
        <p:spPr bwMode="auto">
          <a:xfrm>
            <a:off x="6549220" y="1654229"/>
            <a:ext cx="163402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sz="1400" dirty="0">
                <a:blipFill>
                  <a:blip r:embed="rId8"/>
                  <a:tile tx="0" ty="0" sx="100000" sy="100000" flip="none" algn="tl"/>
                </a:blipFill>
                <a:latin typeface="+mn-ea"/>
                <a:ea typeface="+mn-ea"/>
              </a:rPr>
              <a:t>认真分析细分市场</a:t>
            </a:r>
          </a:p>
        </p:txBody>
      </p:sp>
      <p:sp>
        <p:nvSpPr>
          <p:cNvPr id="29" name="Text Box 39"/>
          <p:cNvSpPr txBox="1">
            <a:spLocks noChangeArrowheads="1"/>
          </p:cNvSpPr>
          <p:nvPr/>
        </p:nvSpPr>
        <p:spPr bwMode="auto">
          <a:xfrm>
            <a:off x="1044941" y="3971260"/>
            <a:ext cx="32551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b="1" dirty="0">
                <a:blipFill>
                  <a:blip r:embed="rId8"/>
                  <a:tile tx="0" ty="0" sx="100000" sy="100000" flip="none" algn="tl"/>
                </a:blipFill>
                <a:latin typeface="+mn-ea"/>
                <a:ea typeface="+mn-ea"/>
              </a:rPr>
              <a:t>学前教育领域的格局是最分散</a:t>
            </a:r>
          </a:p>
        </p:txBody>
      </p:sp>
      <p:sp>
        <p:nvSpPr>
          <p:cNvPr id="30" name="Text Box 40"/>
          <p:cNvSpPr txBox="1">
            <a:spLocks noChangeArrowheads="1"/>
          </p:cNvSpPr>
          <p:nvPr/>
        </p:nvSpPr>
        <p:spPr bwMode="auto">
          <a:xfrm>
            <a:off x="4897475" y="3955871"/>
            <a:ext cx="3165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b="1" dirty="0">
                <a:blipFill>
                  <a:blip r:embed="rId8"/>
                  <a:tile tx="0" ty="0" sx="100000" sy="100000" flip="none" algn="tl"/>
                </a:blipFill>
                <a:latin typeface="+mn-ea"/>
                <a:ea typeface="+mn-ea"/>
              </a:rPr>
              <a:t>弥补学校</a:t>
            </a:r>
            <a:r>
              <a:rPr lang="zh-CN" b="1" dirty="0" smtClean="0">
                <a:blipFill>
                  <a:blip r:embed="rId8"/>
                  <a:tile tx="0" ty="0" sx="100000" sy="100000" flip="none" algn="tl"/>
                </a:blipFill>
                <a:latin typeface="+mn-ea"/>
                <a:ea typeface="+mn-ea"/>
              </a:rPr>
              <a:t>教育</a:t>
            </a:r>
            <a:r>
              <a:rPr lang="en-US" altLang="zh-CN" sz="2000" b="1" dirty="0" smtClean="0">
                <a:blipFill>
                  <a:blip r:embed="rId8"/>
                  <a:tile tx="0" ty="0" sx="100000" sy="100000" flip="none" algn="tl"/>
                </a:blipFill>
                <a:latin typeface="+mn-ea"/>
                <a:ea typeface="+mn-ea"/>
              </a:rPr>
              <a:t>70%</a:t>
            </a:r>
            <a:r>
              <a:rPr lang="zh-CN" b="1" dirty="0" smtClean="0">
                <a:blipFill>
                  <a:blip r:embed="rId8"/>
                  <a:tile tx="0" ty="0" sx="100000" sy="100000" flip="none" algn="tl"/>
                </a:blipFill>
                <a:latin typeface="+mn-ea"/>
                <a:ea typeface="+mn-ea"/>
              </a:rPr>
              <a:t>的</a:t>
            </a:r>
            <a:r>
              <a:rPr lang="zh-CN" b="1" dirty="0">
                <a:blipFill>
                  <a:blip r:embed="rId8"/>
                  <a:tile tx="0" ty="0" sx="100000" sy="100000" flip="none" algn="tl"/>
                </a:blipFill>
                <a:latin typeface="+mn-ea"/>
                <a:ea typeface="+mn-ea"/>
              </a:rPr>
              <a:t>不足</a:t>
            </a:r>
          </a:p>
        </p:txBody>
      </p:sp>
      <p:grpSp>
        <p:nvGrpSpPr>
          <p:cNvPr id="6" name="组合 5"/>
          <p:cNvGrpSpPr/>
          <p:nvPr/>
        </p:nvGrpSpPr>
        <p:grpSpPr>
          <a:xfrm>
            <a:off x="4139952" y="2643758"/>
            <a:ext cx="864096" cy="864096"/>
            <a:chOff x="4139952" y="2643758"/>
            <a:chExt cx="864096" cy="864096"/>
          </a:xfrm>
        </p:grpSpPr>
        <p:sp>
          <p:nvSpPr>
            <p:cNvPr id="4" name="椭圆 3"/>
            <p:cNvSpPr/>
            <p:nvPr/>
          </p:nvSpPr>
          <p:spPr>
            <a:xfrm>
              <a:off x="4139952" y="2643758"/>
              <a:ext cx="864096" cy="864096"/>
            </a:xfrm>
            <a:prstGeom prst="ellipse">
              <a:avLst/>
            </a:prstGeom>
            <a:solidFill>
              <a:srgbClr val="193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300131" y="2787774"/>
              <a:ext cx="543739" cy="523220"/>
            </a:xfrm>
            <a:prstGeom prst="rect">
              <a:avLst/>
            </a:prstGeom>
            <a:noFill/>
          </p:spPr>
          <p:txBody>
            <a:bodyPr wrap="none" rtlCol="0">
              <a:spAutoFit/>
            </a:bodyPr>
            <a:lstStyle/>
            <a:p>
              <a:r>
                <a:rPr lang="zh-CN" altLang="en-US" sz="1400" dirty="0" smtClean="0">
                  <a:solidFill>
                    <a:schemeClr val="bg1"/>
                  </a:solidFill>
                  <a:latin typeface="+mn-ea"/>
                </a:rPr>
                <a:t>发展</a:t>
              </a:r>
              <a:endParaRPr lang="en-US" altLang="zh-CN" sz="1400" dirty="0" smtClean="0">
                <a:solidFill>
                  <a:schemeClr val="bg1"/>
                </a:solidFill>
                <a:latin typeface="+mn-ea"/>
              </a:endParaRPr>
            </a:p>
            <a:p>
              <a:r>
                <a:rPr lang="zh-CN" altLang="en-US" sz="1400" dirty="0" smtClean="0">
                  <a:solidFill>
                    <a:schemeClr val="bg1"/>
                  </a:solidFill>
                  <a:latin typeface="+mn-ea"/>
                </a:rPr>
                <a:t>趋势</a:t>
              </a:r>
              <a:endParaRPr lang="zh-CN" altLang="en-US" sz="1400" dirty="0">
                <a:solidFill>
                  <a:schemeClr val="bg1"/>
                </a:solidFill>
                <a:latin typeface="+mn-ea"/>
              </a:endParaRPr>
            </a:p>
          </p:txBody>
        </p:sp>
      </p:grpSp>
    </p:spTree>
    <p:extLst>
      <p:ext uri="{BB962C8B-B14F-4D97-AF65-F5344CB8AC3E}">
        <p14:creationId xmlns:p14="http://schemas.microsoft.com/office/powerpoint/2010/main" val="6032294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84303" y="2042344"/>
            <a:ext cx="3175395" cy="1033462"/>
            <a:chOff x="3203848" y="2042344"/>
            <a:chExt cx="3175395" cy="1033462"/>
          </a:xfrm>
        </p:grpSpPr>
        <p:pic>
          <p:nvPicPr>
            <p:cNvPr id="5" name="Picture 10"/>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Cement/>
                      </a14:imgEffect>
                    </a14:imgLayer>
                  </a14:imgProps>
                </a:ext>
                <a:ext uri="{28A0092B-C50C-407E-A947-70E740481C1C}">
                  <a14:useLocalDpi xmlns:a14="http://schemas.microsoft.com/office/drawing/2010/main" val="0"/>
                </a:ext>
              </a:extLst>
            </a:blip>
            <a:srcRect r="53370"/>
            <a:stretch/>
          </p:blipFill>
          <p:spPr bwMode="auto">
            <a:xfrm>
              <a:off x="4474579" y="2285677"/>
              <a:ext cx="1904664"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13"/>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l="33429" t="16475" r="33142" b="33525"/>
            <a:stretch/>
          </p:blipFill>
          <p:spPr bwMode="auto">
            <a:xfrm>
              <a:off x="4283997" y="2283718"/>
              <a:ext cx="340162" cy="48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descr="C:\Users\Administrator\Desktop\教育\PNG\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848" y="2042344"/>
              <a:ext cx="1017588" cy="103346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168168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596602"/>
            <a:ext cx="1415772" cy="461665"/>
          </a:xfrm>
          <a:prstGeom prst="rect">
            <a:avLst/>
          </a:prstGeom>
        </p:spPr>
        <p:txBody>
          <a:bodyPr wrap="none">
            <a:spAutoFit/>
          </a:bodyPr>
          <a:lstStyle/>
          <a:p>
            <a:r>
              <a:rPr lang="zh-CN" altLang="en-US" sz="2400" dirty="0" smtClean="0">
                <a:blipFill>
                  <a:blip r:embed="rId2"/>
                  <a:tile tx="0" ty="0" sx="100000" sy="100000" flip="none" algn="tl"/>
                </a:blipFill>
                <a:latin typeface="汉仪菱心体简" pitchFamily="49" charset="-122"/>
                <a:ea typeface="汉仪菱心体简" pitchFamily="49" charset="-122"/>
              </a:rPr>
              <a:t>行业分析</a:t>
            </a:r>
            <a:endParaRPr lang="zh-CN" altLang="en-US" sz="2400" dirty="0">
              <a:blipFill>
                <a:blip r:embed="rId2"/>
                <a:tile tx="0" ty="0" sx="100000" sy="100000" flip="none" algn="tl"/>
              </a:blipFill>
              <a:latin typeface="汉仪菱心体简" pitchFamily="49" charset="-122"/>
              <a:ea typeface="汉仪菱心体简" pitchFamily="49" charset="-122"/>
            </a:endParaRPr>
          </a:p>
        </p:txBody>
      </p:sp>
      <p:pic>
        <p:nvPicPr>
          <p:cNvPr id="5" name="Picture 2" descr="C:\Users\Administrator\Desktop\教育\PNG\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220" y="443966"/>
            <a:ext cx="464356" cy="471600"/>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a:blip r:embed="rId4">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668124" y="356710"/>
            <a:ext cx="15906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等腰三角形 5"/>
          <p:cNvSpPr/>
          <p:nvPr/>
        </p:nvSpPr>
        <p:spPr>
          <a:xfrm>
            <a:off x="683568" y="1358692"/>
            <a:ext cx="3662438" cy="315727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4521852" y="1358692"/>
            <a:ext cx="3662438" cy="315727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2602710" y="1275606"/>
            <a:ext cx="3662438" cy="315727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21852" y="4187830"/>
            <a:ext cx="3672408" cy="328136"/>
          </a:xfrm>
          <a:custGeom>
            <a:avLst/>
            <a:gdLst>
              <a:gd name="connsiteX0" fmla="*/ 0 w 3672408"/>
              <a:gd name="connsiteY0" fmla="*/ 0 h 324036"/>
              <a:gd name="connsiteX1" fmla="*/ 3672408 w 3672408"/>
              <a:gd name="connsiteY1" fmla="*/ 0 h 324036"/>
              <a:gd name="connsiteX2" fmla="*/ 3672408 w 3672408"/>
              <a:gd name="connsiteY2" fmla="*/ 324036 h 324036"/>
              <a:gd name="connsiteX3" fmla="*/ 0 w 3672408"/>
              <a:gd name="connsiteY3" fmla="*/ 324036 h 324036"/>
              <a:gd name="connsiteX4" fmla="*/ 0 w 3672408"/>
              <a:gd name="connsiteY4" fmla="*/ 0 h 324036"/>
              <a:gd name="connsiteX0" fmla="*/ 184520 w 3672408"/>
              <a:gd name="connsiteY0" fmla="*/ 0 h 328136"/>
              <a:gd name="connsiteX1" fmla="*/ 3672408 w 3672408"/>
              <a:gd name="connsiteY1" fmla="*/ 4100 h 328136"/>
              <a:gd name="connsiteX2" fmla="*/ 3672408 w 3672408"/>
              <a:gd name="connsiteY2" fmla="*/ 328136 h 328136"/>
              <a:gd name="connsiteX3" fmla="*/ 0 w 3672408"/>
              <a:gd name="connsiteY3" fmla="*/ 328136 h 328136"/>
              <a:gd name="connsiteX4" fmla="*/ 184520 w 3672408"/>
              <a:gd name="connsiteY4" fmla="*/ 0 h 328136"/>
              <a:gd name="connsiteX0" fmla="*/ 184520 w 3672408"/>
              <a:gd name="connsiteY0" fmla="*/ 0 h 328136"/>
              <a:gd name="connsiteX1" fmla="*/ 3475587 w 3672408"/>
              <a:gd name="connsiteY1" fmla="*/ 0 h 328136"/>
              <a:gd name="connsiteX2" fmla="*/ 3672408 w 3672408"/>
              <a:gd name="connsiteY2" fmla="*/ 328136 h 328136"/>
              <a:gd name="connsiteX3" fmla="*/ 0 w 3672408"/>
              <a:gd name="connsiteY3" fmla="*/ 328136 h 328136"/>
              <a:gd name="connsiteX4" fmla="*/ 184520 w 3672408"/>
              <a:gd name="connsiteY4" fmla="*/ 0 h 32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2408" h="328136">
                <a:moveTo>
                  <a:pt x="184520" y="0"/>
                </a:moveTo>
                <a:lnTo>
                  <a:pt x="3475587" y="0"/>
                </a:lnTo>
                <a:lnTo>
                  <a:pt x="3672408" y="328136"/>
                </a:lnTo>
                <a:lnTo>
                  <a:pt x="0" y="328136"/>
                </a:lnTo>
                <a:lnTo>
                  <a:pt x="184520" y="0"/>
                </a:lnTo>
                <a:close/>
              </a:path>
            </a:pathLst>
          </a:cu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19311A"/>
                </a:solidFill>
              </a:rPr>
              <a:t>发展</a:t>
            </a:r>
            <a:r>
              <a:rPr lang="zh-CN" altLang="en-US" sz="1400" dirty="0" smtClean="0">
                <a:solidFill>
                  <a:srgbClr val="19311A"/>
                </a:solidFill>
              </a:rPr>
              <a:t>模式与趋势分析</a:t>
            </a:r>
            <a:endParaRPr lang="zh-CN" altLang="en-US" sz="1400" dirty="0">
              <a:solidFill>
                <a:srgbClr val="19311A"/>
              </a:solidFill>
            </a:endParaRPr>
          </a:p>
        </p:txBody>
      </p:sp>
      <p:sp>
        <p:nvSpPr>
          <p:cNvPr id="12" name="矩形 10"/>
          <p:cNvSpPr/>
          <p:nvPr/>
        </p:nvSpPr>
        <p:spPr>
          <a:xfrm>
            <a:off x="683568" y="4187830"/>
            <a:ext cx="3672408" cy="328136"/>
          </a:xfrm>
          <a:custGeom>
            <a:avLst/>
            <a:gdLst>
              <a:gd name="connsiteX0" fmla="*/ 0 w 3672408"/>
              <a:gd name="connsiteY0" fmla="*/ 0 h 324036"/>
              <a:gd name="connsiteX1" fmla="*/ 3672408 w 3672408"/>
              <a:gd name="connsiteY1" fmla="*/ 0 h 324036"/>
              <a:gd name="connsiteX2" fmla="*/ 3672408 w 3672408"/>
              <a:gd name="connsiteY2" fmla="*/ 324036 h 324036"/>
              <a:gd name="connsiteX3" fmla="*/ 0 w 3672408"/>
              <a:gd name="connsiteY3" fmla="*/ 324036 h 324036"/>
              <a:gd name="connsiteX4" fmla="*/ 0 w 3672408"/>
              <a:gd name="connsiteY4" fmla="*/ 0 h 324036"/>
              <a:gd name="connsiteX0" fmla="*/ 184520 w 3672408"/>
              <a:gd name="connsiteY0" fmla="*/ 0 h 328136"/>
              <a:gd name="connsiteX1" fmla="*/ 3672408 w 3672408"/>
              <a:gd name="connsiteY1" fmla="*/ 4100 h 328136"/>
              <a:gd name="connsiteX2" fmla="*/ 3672408 w 3672408"/>
              <a:gd name="connsiteY2" fmla="*/ 328136 h 328136"/>
              <a:gd name="connsiteX3" fmla="*/ 0 w 3672408"/>
              <a:gd name="connsiteY3" fmla="*/ 328136 h 328136"/>
              <a:gd name="connsiteX4" fmla="*/ 184520 w 3672408"/>
              <a:gd name="connsiteY4" fmla="*/ 0 h 328136"/>
              <a:gd name="connsiteX0" fmla="*/ 184520 w 3672408"/>
              <a:gd name="connsiteY0" fmla="*/ 0 h 328136"/>
              <a:gd name="connsiteX1" fmla="*/ 3475587 w 3672408"/>
              <a:gd name="connsiteY1" fmla="*/ 0 h 328136"/>
              <a:gd name="connsiteX2" fmla="*/ 3672408 w 3672408"/>
              <a:gd name="connsiteY2" fmla="*/ 328136 h 328136"/>
              <a:gd name="connsiteX3" fmla="*/ 0 w 3672408"/>
              <a:gd name="connsiteY3" fmla="*/ 328136 h 328136"/>
              <a:gd name="connsiteX4" fmla="*/ 184520 w 3672408"/>
              <a:gd name="connsiteY4" fmla="*/ 0 h 32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2408" h="328136">
                <a:moveTo>
                  <a:pt x="184520" y="0"/>
                </a:moveTo>
                <a:lnTo>
                  <a:pt x="3475587" y="0"/>
                </a:lnTo>
                <a:lnTo>
                  <a:pt x="3672408" y="328136"/>
                </a:lnTo>
                <a:lnTo>
                  <a:pt x="0" y="328136"/>
                </a:lnTo>
                <a:lnTo>
                  <a:pt x="184520" y="0"/>
                </a:lnTo>
                <a:close/>
              </a:path>
            </a:pathLst>
          </a:cu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19311A"/>
                </a:solidFill>
              </a:rPr>
              <a:t>发展现状</a:t>
            </a:r>
            <a:endParaRPr lang="zh-CN" altLang="en-US" sz="1400" dirty="0">
              <a:solidFill>
                <a:srgbClr val="19311A"/>
              </a:solidFill>
            </a:endParaRPr>
          </a:p>
        </p:txBody>
      </p:sp>
      <p:sp>
        <p:nvSpPr>
          <p:cNvPr id="13" name="矩形 10"/>
          <p:cNvSpPr/>
          <p:nvPr/>
        </p:nvSpPr>
        <p:spPr>
          <a:xfrm flipV="1">
            <a:off x="2597725" y="1275606"/>
            <a:ext cx="3672408" cy="328136"/>
          </a:xfrm>
          <a:custGeom>
            <a:avLst/>
            <a:gdLst>
              <a:gd name="connsiteX0" fmla="*/ 0 w 3672408"/>
              <a:gd name="connsiteY0" fmla="*/ 0 h 324036"/>
              <a:gd name="connsiteX1" fmla="*/ 3672408 w 3672408"/>
              <a:gd name="connsiteY1" fmla="*/ 0 h 324036"/>
              <a:gd name="connsiteX2" fmla="*/ 3672408 w 3672408"/>
              <a:gd name="connsiteY2" fmla="*/ 324036 h 324036"/>
              <a:gd name="connsiteX3" fmla="*/ 0 w 3672408"/>
              <a:gd name="connsiteY3" fmla="*/ 324036 h 324036"/>
              <a:gd name="connsiteX4" fmla="*/ 0 w 3672408"/>
              <a:gd name="connsiteY4" fmla="*/ 0 h 324036"/>
              <a:gd name="connsiteX0" fmla="*/ 184520 w 3672408"/>
              <a:gd name="connsiteY0" fmla="*/ 0 h 328136"/>
              <a:gd name="connsiteX1" fmla="*/ 3672408 w 3672408"/>
              <a:gd name="connsiteY1" fmla="*/ 4100 h 328136"/>
              <a:gd name="connsiteX2" fmla="*/ 3672408 w 3672408"/>
              <a:gd name="connsiteY2" fmla="*/ 328136 h 328136"/>
              <a:gd name="connsiteX3" fmla="*/ 0 w 3672408"/>
              <a:gd name="connsiteY3" fmla="*/ 328136 h 328136"/>
              <a:gd name="connsiteX4" fmla="*/ 184520 w 3672408"/>
              <a:gd name="connsiteY4" fmla="*/ 0 h 328136"/>
              <a:gd name="connsiteX0" fmla="*/ 184520 w 3672408"/>
              <a:gd name="connsiteY0" fmla="*/ 0 h 328136"/>
              <a:gd name="connsiteX1" fmla="*/ 3475587 w 3672408"/>
              <a:gd name="connsiteY1" fmla="*/ 0 h 328136"/>
              <a:gd name="connsiteX2" fmla="*/ 3672408 w 3672408"/>
              <a:gd name="connsiteY2" fmla="*/ 328136 h 328136"/>
              <a:gd name="connsiteX3" fmla="*/ 0 w 3672408"/>
              <a:gd name="connsiteY3" fmla="*/ 328136 h 328136"/>
              <a:gd name="connsiteX4" fmla="*/ 184520 w 3672408"/>
              <a:gd name="connsiteY4" fmla="*/ 0 h 32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2408" h="328136">
                <a:moveTo>
                  <a:pt x="184520" y="0"/>
                </a:moveTo>
                <a:lnTo>
                  <a:pt x="3475587" y="0"/>
                </a:lnTo>
                <a:lnTo>
                  <a:pt x="3672408" y="328136"/>
                </a:lnTo>
                <a:lnTo>
                  <a:pt x="0" y="328136"/>
                </a:lnTo>
                <a:lnTo>
                  <a:pt x="184520" y="0"/>
                </a:lnTo>
                <a:close/>
              </a:path>
            </a:pathLst>
          </a:cu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19311A"/>
              </a:solidFill>
            </a:endParaRPr>
          </a:p>
        </p:txBody>
      </p:sp>
      <p:sp>
        <p:nvSpPr>
          <p:cNvPr id="10" name="矩形 9"/>
          <p:cNvSpPr/>
          <p:nvPr/>
        </p:nvSpPr>
        <p:spPr>
          <a:xfrm>
            <a:off x="3982523" y="1275606"/>
            <a:ext cx="902811" cy="307777"/>
          </a:xfrm>
          <a:prstGeom prst="rect">
            <a:avLst/>
          </a:prstGeom>
        </p:spPr>
        <p:txBody>
          <a:bodyPr wrap="none">
            <a:spAutoFit/>
          </a:bodyPr>
          <a:lstStyle/>
          <a:p>
            <a:pPr algn="ctr"/>
            <a:r>
              <a:rPr lang="zh-CN" altLang="en-US" sz="1400" dirty="0">
                <a:solidFill>
                  <a:srgbClr val="19311A"/>
                </a:solidFill>
              </a:rPr>
              <a:t>市场分析</a:t>
            </a:r>
          </a:p>
        </p:txBody>
      </p:sp>
      <p:sp>
        <p:nvSpPr>
          <p:cNvPr id="16" name="Rectangle 4"/>
          <p:cNvSpPr>
            <a:spLocks noChangeArrowheads="1"/>
          </p:cNvSpPr>
          <p:nvPr/>
        </p:nvSpPr>
        <p:spPr bwMode="auto">
          <a:xfrm>
            <a:off x="1412658" y="3485032"/>
            <a:ext cx="22142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400" dirty="0">
                <a:blipFill>
                  <a:blip r:embed="rId6"/>
                  <a:tile tx="0" ty="0" sx="100000" sy="100000" flip="none" algn="tl"/>
                </a:blipFill>
                <a:latin typeface="+mn-ea"/>
              </a:rPr>
              <a:t>多种办学主体的市场格局</a:t>
            </a:r>
          </a:p>
        </p:txBody>
      </p:sp>
      <p:sp>
        <p:nvSpPr>
          <p:cNvPr id="17" name="Text Box 17"/>
          <p:cNvSpPr txBox="1">
            <a:spLocks noChangeArrowheads="1"/>
          </p:cNvSpPr>
          <p:nvPr/>
        </p:nvSpPr>
        <p:spPr bwMode="auto">
          <a:xfrm>
            <a:off x="1849510" y="3033617"/>
            <a:ext cx="1340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1400" dirty="0">
                <a:blipFill>
                  <a:blip r:embed="rId6"/>
                  <a:tile tx="0" ty="0" sx="100000" sy="100000" flip="none" algn="tl"/>
                </a:blipFill>
                <a:latin typeface="+mn-ea"/>
                <a:ea typeface="+mn-ea"/>
              </a:rPr>
              <a:t>超过</a:t>
            </a:r>
            <a:r>
              <a:rPr lang="zh-CN" altLang="zh-CN" dirty="0">
                <a:blipFill>
                  <a:blip r:embed="rId6"/>
                  <a:tile tx="0" ty="0" sx="100000" sy="100000" flip="none" algn="tl"/>
                </a:blipFill>
                <a:latin typeface="+mn-ea"/>
                <a:ea typeface="+mn-ea"/>
              </a:rPr>
              <a:t>10</a:t>
            </a:r>
            <a:r>
              <a:rPr lang="zh-CN" dirty="0">
                <a:blipFill>
                  <a:blip r:embed="rId6"/>
                  <a:tile tx="0" ty="0" sx="100000" sy="100000" flip="none" algn="tl"/>
                </a:blipFill>
                <a:latin typeface="+mn-ea"/>
                <a:ea typeface="+mn-ea"/>
              </a:rPr>
              <a:t>万</a:t>
            </a:r>
            <a:r>
              <a:rPr lang="zh-CN" sz="1400" dirty="0">
                <a:blipFill>
                  <a:blip r:embed="rId6"/>
                  <a:tile tx="0" ty="0" sx="100000" sy="100000" flip="none" algn="tl"/>
                </a:blipFill>
                <a:latin typeface="+mn-ea"/>
                <a:ea typeface="+mn-ea"/>
              </a:rPr>
              <a:t>家</a:t>
            </a:r>
          </a:p>
        </p:txBody>
      </p:sp>
      <p:sp>
        <p:nvSpPr>
          <p:cNvPr id="18" name="Text Box 18"/>
          <p:cNvSpPr txBox="1">
            <a:spLocks noChangeArrowheads="1"/>
          </p:cNvSpPr>
          <p:nvPr/>
        </p:nvSpPr>
        <p:spPr bwMode="auto">
          <a:xfrm>
            <a:off x="1893250" y="2643758"/>
            <a:ext cx="12530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1400" dirty="0">
                <a:blipFill>
                  <a:blip r:embed="rId6"/>
                  <a:tile tx="0" ty="0" sx="100000" sy="100000" flip="none" algn="tl"/>
                </a:blipFill>
                <a:latin typeface="+mn-ea"/>
                <a:ea typeface="+mn-ea"/>
              </a:rPr>
              <a:t>大多小而散</a:t>
            </a:r>
          </a:p>
        </p:txBody>
      </p:sp>
      <p:sp>
        <p:nvSpPr>
          <p:cNvPr id="19" name="Rectangle 15"/>
          <p:cNvSpPr>
            <a:spLocks noChangeArrowheads="1"/>
          </p:cNvSpPr>
          <p:nvPr/>
        </p:nvSpPr>
        <p:spPr bwMode="auto">
          <a:xfrm>
            <a:off x="3101471" y="2067694"/>
            <a:ext cx="26649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100" dirty="0">
                <a:blipFill>
                  <a:blip r:embed="rId6"/>
                  <a:tile tx="0" ty="0" sx="100000" sy="100000" flip="none" algn="tl"/>
                </a:blipFill>
              </a:rPr>
              <a:t>受风险资本青睐，获得投资金额最高</a:t>
            </a:r>
          </a:p>
        </p:txBody>
      </p:sp>
      <p:sp>
        <p:nvSpPr>
          <p:cNvPr id="20" name="Rectangle 19"/>
          <p:cNvSpPr>
            <a:spLocks noChangeArrowheads="1"/>
          </p:cNvSpPr>
          <p:nvPr/>
        </p:nvSpPr>
        <p:spPr bwMode="auto">
          <a:xfrm>
            <a:off x="3462181" y="2382148"/>
            <a:ext cx="194349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100" dirty="0">
                <a:blipFill>
                  <a:blip r:embed="rId6"/>
                  <a:tile tx="0" ty="0" sx="100000" sy="100000" flip="none" algn="tl"/>
                </a:blipFill>
              </a:rPr>
              <a:t>市场潜力巨大，不断增长</a:t>
            </a:r>
          </a:p>
        </p:txBody>
      </p:sp>
      <p:sp>
        <p:nvSpPr>
          <p:cNvPr id="21" name="Rectangle 20"/>
          <p:cNvSpPr>
            <a:spLocks noChangeArrowheads="1"/>
          </p:cNvSpPr>
          <p:nvPr/>
        </p:nvSpPr>
        <p:spPr bwMode="auto">
          <a:xfrm>
            <a:off x="2957778" y="1717442"/>
            <a:ext cx="29523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200" dirty="0">
                <a:blipFill>
                  <a:blip r:embed="rId6"/>
                  <a:tile tx="0" ty="0" sx="100000" sy="100000" flip="none" algn="tl"/>
                </a:blipFill>
              </a:rPr>
              <a:t>工程建设业培训市场增长率远超平均水平</a:t>
            </a:r>
          </a:p>
        </p:txBody>
      </p:sp>
      <p:sp>
        <p:nvSpPr>
          <p:cNvPr id="22" name="Rectangle 16"/>
          <p:cNvSpPr>
            <a:spLocks noChangeArrowheads="1"/>
          </p:cNvSpPr>
          <p:nvPr/>
        </p:nvSpPr>
        <p:spPr bwMode="auto">
          <a:xfrm>
            <a:off x="5580112" y="2490450"/>
            <a:ext cx="15121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900" dirty="0">
                <a:blipFill>
                  <a:blip r:embed="rId6"/>
                  <a:tile tx="0" ty="0" sx="100000" sy="100000" flip="none" algn="tl"/>
                </a:blipFill>
              </a:rPr>
              <a:t>体制灵活的民营</a:t>
            </a:r>
            <a:r>
              <a:rPr lang="zh-CN" sz="900" dirty="0" smtClean="0">
                <a:blipFill>
                  <a:blip r:embed="rId6"/>
                  <a:tile tx="0" ty="0" sx="100000" sy="100000" flip="none" algn="tl"/>
                </a:blipFill>
              </a:rPr>
              <a:t>教育企业</a:t>
            </a:r>
            <a:r>
              <a:rPr lang="zh-CN" sz="900" dirty="0">
                <a:blipFill>
                  <a:blip r:embed="rId6"/>
                  <a:tile tx="0" ty="0" sx="100000" sy="100000" flip="none" algn="tl"/>
                </a:blipFill>
              </a:rPr>
              <a:t>逐渐占领主要市场</a:t>
            </a:r>
          </a:p>
        </p:txBody>
      </p:sp>
      <p:sp>
        <p:nvSpPr>
          <p:cNvPr id="23" name="Rectangle 21"/>
          <p:cNvSpPr>
            <a:spLocks noChangeArrowheads="1"/>
          </p:cNvSpPr>
          <p:nvPr/>
        </p:nvSpPr>
        <p:spPr bwMode="auto">
          <a:xfrm>
            <a:off x="5337045" y="2922498"/>
            <a:ext cx="19712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900" dirty="0">
                <a:blipFill>
                  <a:blip r:embed="rId6"/>
                  <a:tile tx="0" ty="0" sx="100000" sy="100000" flip="none" algn="tl"/>
                </a:blipFill>
              </a:rPr>
              <a:t>竞争加剧，市场份额进一步集中到大的品牌培训机构</a:t>
            </a:r>
          </a:p>
        </p:txBody>
      </p:sp>
      <p:sp>
        <p:nvSpPr>
          <p:cNvPr id="24" name="Rectangle 22"/>
          <p:cNvSpPr>
            <a:spLocks noChangeArrowheads="1"/>
          </p:cNvSpPr>
          <p:nvPr/>
        </p:nvSpPr>
        <p:spPr bwMode="auto">
          <a:xfrm>
            <a:off x="5091976" y="3637062"/>
            <a:ext cx="250436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900" dirty="0">
                <a:blipFill>
                  <a:blip r:embed="rId6"/>
                  <a:tile tx="0" ty="0" sx="100000" sy="100000" flip="none" algn="tl"/>
                </a:blipFill>
              </a:rPr>
              <a:t>区域型向连锁型过渡，逐渐形成规模型发展</a:t>
            </a:r>
          </a:p>
        </p:txBody>
      </p:sp>
      <p:sp>
        <p:nvSpPr>
          <p:cNvPr id="25" name="Rectangle 23"/>
          <p:cNvSpPr>
            <a:spLocks noChangeArrowheads="1"/>
          </p:cNvSpPr>
          <p:nvPr/>
        </p:nvSpPr>
        <p:spPr bwMode="auto">
          <a:xfrm>
            <a:off x="5132263" y="3349030"/>
            <a:ext cx="246407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900" dirty="0">
                <a:blipFill>
                  <a:blip r:embed="rId6"/>
                  <a:tile tx="0" ty="0" sx="100000" sy="100000" flip="none" algn="tl"/>
                </a:blipFill>
              </a:rPr>
              <a:t>多元型、单纯项目型向专业细分综合型发展</a:t>
            </a:r>
          </a:p>
        </p:txBody>
      </p:sp>
      <p:sp>
        <p:nvSpPr>
          <p:cNvPr id="26" name="Rectangle 24"/>
          <p:cNvSpPr>
            <a:spLocks noChangeArrowheads="1"/>
          </p:cNvSpPr>
          <p:nvPr/>
        </p:nvSpPr>
        <p:spPr bwMode="auto">
          <a:xfrm>
            <a:off x="4716016" y="3939902"/>
            <a:ext cx="325588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900" dirty="0">
                <a:blipFill>
                  <a:blip r:embed="rId6"/>
                  <a:tile tx="0" ty="0" sx="100000" sy="100000" flip="none" algn="tl"/>
                </a:blipFill>
              </a:rPr>
              <a:t>单一直营型、项目合作型向“直营</a:t>
            </a:r>
            <a:r>
              <a:rPr lang="zh-CN" altLang="zh-CN" sz="900" dirty="0">
                <a:blipFill>
                  <a:blip r:embed="rId6"/>
                  <a:tile tx="0" ty="0" sx="100000" sy="100000" flip="none" algn="tl"/>
                </a:blipFill>
              </a:rPr>
              <a:t>+</a:t>
            </a:r>
            <a:r>
              <a:rPr lang="zh-CN" sz="900" dirty="0">
                <a:blipFill>
                  <a:blip r:embed="rId6"/>
                  <a:tile tx="0" ty="0" sx="100000" sy="100000" flip="none" algn="tl"/>
                </a:blipFill>
              </a:rPr>
              <a:t>特许加盟”混合型发展</a:t>
            </a:r>
          </a:p>
        </p:txBody>
      </p:sp>
    </p:spTree>
    <p:extLst>
      <p:ext uri="{BB962C8B-B14F-4D97-AF65-F5344CB8AC3E}">
        <p14:creationId xmlns:p14="http://schemas.microsoft.com/office/powerpoint/2010/main" val="3280568079"/>
      </p:ext>
    </p:extLst>
  </p:cSld>
  <p:clrMapOvr>
    <a:masterClrMapping/>
  </p:clrMapOvr>
  <p:timing>
    <p:tnLst>
      <p:par>
        <p:cTn id="1" dur="indefinite" restart="never" nodeType="tmRoot"/>
      </p:par>
    </p:tnLst>
    <p:bldLst>
      <p:bldP spid="22" grpId="0" bldLvl="0" autoUpdateAnimBg="0"/>
      <p:bldP spid="22" grpId="1" bldLvl="0" autoUpdateAnimBg="0"/>
      <p:bldP spid="22" grpId="2" bldLvl="0" autoUpdateAnimBg="0"/>
      <p:bldP spid="22" grpId="3" bldLvl="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TotalTime>
  <Words>1690</Words>
  <Application>Microsoft Office PowerPoint</Application>
  <PresentationFormat>全屏显示(16:9)</PresentationFormat>
  <Paragraphs>114</Paragraphs>
  <Slides>17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汉仪菱心体简</vt:lpstr>
      <vt:lpstr>华文仿宋</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53</cp:revision>
  <dcterms:created xsi:type="dcterms:W3CDTF">2013-04-01T14:59:30Z</dcterms:created>
  <dcterms:modified xsi:type="dcterms:W3CDTF">2018-05-14T14:11:31Z</dcterms:modified>
</cp:coreProperties>
</file>