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56" r:id="rId4"/>
    <p:sldId id="258" r:id="rId5"/>
    <p:sldId id="259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A50DB-F56C-468B-A2D5-7AA32D319797}" type="datetimeFigureOut">
              <a:rPr lang="en-US"/>
              <a:pPr>
                <a:defRPr/>
              </a:pPr>
              <a:t>5/22/2018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F9F58-78DA-4BF2-8A75-64C57D58F5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58402-3818-4904-8939-2EE78C97B27B}" type="datetimeFigureOut">
              <a:rPr lang="en-US"/>
              <a:pPr>
                <a:defRPr/>
              </a:pPr>
              <a:t>5/22/2018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FAE7F-05CE-4029-AE87-7E985C7C87C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058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30323-E022-46C4-8466-6DF4C317887D}" type="datetimeFigureOut">
              <a:rPr lang="en-US"/>
              <a:pPr>
                <a:defRPr/>
              </a:pPr>
              <a:t>5/22/2018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187B8-A45A-4312-B07C-264318617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154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3886200"/>
            <a:ext cx="9144000" cy="2971800"/>
            <a:chOff x="0" y="3886200"/>
            <a:chExt cx="9144000" cy="2971800"/>
          </a:xfrm>
        </p:grpSpPr>
        <p:sp>
          <p:nvSpPr>
            <p:cNvPr id="7" name="Rectangle 6"/>
            <p:cNvSpPr/>
            <p:nvPr/>
          </p:nvSpPr>
          <p:spPr>
            <a:xfrm rot="10800000">
              <a:off x="0" y="5105398"/>
              <a:ext cx="9144000" cy="1752602"/>
            </a:xfrm>
            <a:prstGeom prst="rect">
              <a:avLst/>
            </a:prstGeom>
            <a:gradFill>
              <a:gsLst>
                <a:gs pos="2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3886200"/>
              <a:ext cx="9144000" cy="1219200"/>
            </a:xfrm>
            <a:prstGeom prst="rect">
              <a:avLst/>
            </a:prstGeom>
            <a:gradFill>
              <a:gsLst>
                <a:gs pos="2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sp>
        <p:nvSpPr>
          <p:cNvPr id="9" name="Rectangle 8"/>
          <p:cNvSpPr/>
          <p:nvPr/>
        </p:nvSpPr>
        <p:spPr>
          <a:xfrm>
            <a:off x="4807643" y="1359006"/>
            <a:ext cx="1974088" cy="1906016"/>
          </a:xfrm>
          <a:prstGeom prst="rect">
            <a:avLst/>
          </a:prstGeom>
          <a:gradFill>
            <a:gsLst>
              <a:gs pos="100000">
                <a:srgbClr val="FF0000"/>
              </a:gs>
              <a:gs pos="50000">
                <a:srgbClr val="C00000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461314" y="1359006"/>
            <a:ext cx="1974088" cy="1906016"/>
          </a:xfrm>
          <a:prstGeom prst="rect">
            <a:avLst/>
          </a:prstGeom>
          <a:gradFill>
            <a:gsLst>
              <a:gs pos="100000">
                <a:schemeClr val="accent1"/>
              </a:gs>
              <a:gs pos="50000">
                <a:schemeClr val="accent2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utoShape 64"/>
          <p:cNvSpPr>
            <a:spLocks noChangeArrowheads="1"/>
          </p:cNvSpPr>
          <p:nvPr/>
        </p:nvSpPr>
        <p:spPr bwMode="gray">
          <a:xfrm>
            <a:off x="2789937" y="1767438"/>
            <a:ext cx="1284859" cy="115722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S</a:t>
            </a:r>
          </a:p>
        </p:txBody>
      </p:sp>
      <p:sp>
        <p:nvSpPr>
          <p:cNvPr id="14" name="AutoShape 64"/>
          <p:cNvSpPr>
            <a:spLocks noChangeArrowheads="1"/>
          </p:cNvSpPr>
          <p:nvPr/>
        </p:nvSpPr>
        <p:spPr bwMode="gray">
          <a:xfrm>
            <a:off x="5140961" y="1767438"/>
            <a:ext cx="1284859" cy="115722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W</a:t>
            </a:r>
          </a:p>
        </p:txBody>
      </p:sp>
      <p:sp>
        <p:nvSpPr>
          <p:cNvPr id="17" name="AutoShape 64"/>
          <p:cNvSpPr>
            <a:spLocks noChangeArrowheads="1"/>
          </p:cNvSpPr>
          <p:nvPr/>
        </p:nvSpPr>
        <p:spPr bwMode="gray">
          <a:xfrm>
            <a:off x="2458966" y="698938"/>
            <a:ext cx="1974088" cy="408432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Positive</a:t>
            </a:r>
          </a:p>
        </p:txBody>
      </p:sp>
      <p:sp>
        <p:nvSpPr>
          <p:cNvPr id="18" name="AutoShape 64"/>
          <p:cNvSpPr>
            <a:spLocks noChangeArrowheads="1"/>
          </p:cNvSpPr>
          <p:nvPr/>
        </p:nvSpPr>
        <p:spPr bwMode="gray">
          <a:xfrm>
            <a:off x="4800601" y="698938"/>
            <a:ext cx="1974088" cy="408432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Negative</a:t>
            </a:r>
          </a:p>
        </p:txBody>
      </p:sp>
      <p:sp>
        <p:nvSpPr>
          <p:cNvPr id="19" name="AutoShape 64"/>
          <p:cNvSpPr>
            <a:spLocks noChangeArrowheads="1"/>
          </p:cNvSpPr>
          <p:nvPr/>
        </p:nvSpPr>
        <p:spPr bwMode="gray">
          <a:xfrm rot="16200000">
            <a:off x="1193766" y="4344232"/>
            <a:ext cx="1974088" cy="408432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External Factors</a:t>
            </a:r>
          </a:p>
        </p:txBody>
      </p:sp>
      <p:sp>
        <p:nvSpPr>
          <p:cNvPr id="20" name="AutoShape 64"/>
          <p:cNvSpPr>
            <a:spLocks noChangeArrowheads="1"/>
          </p:cNvSpPr>
          <p:nvPr/>
        </p:nvSpPr>
        <p:spPr bwMode="gray">
          <a:xfrm rot="16200000">
            <a:off x="1193766" y="2091367"/>
            <a:ext cx="1974088" cy="408432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Internal Factors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461314" y="3642386"/>
            <a:ext cx="1974088" cy="1906016"/>
          </a:xfrm>
          <a:prstGeom prst="rect">
            <a:avLst/>
          </a:prstGeom>
          <a:gradFill>
            <a:gsLst>
              <a:gs pos="100000">
                <a:schemeClr val="accent1"/>
              </a:gs>
              <a:gs pos="50000">
                <a:schemeClr val="accent2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809991" y="3642386"/>
            <a:ext cx="1974088" cy="1906016"/>
          </a:xfrm>
          <a:prstGeom prst="rect">
            <a:avLst/>
          </a:prstGeom>
          <a:gradFill>
            <a:gsLst>
              <a:gs pos="100000">
                <a:schemeClr val="accent6"/>
              </a:gs>
              <a:gs pos="50000">
                <a:schemeClr val="accent5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utoShape 64"/>
          <p:cNvSpPr>
            <a:spLocks noChangeArrowheads="1"/>
          </p:cNvSpPr>
          <p:nvPr/>
        </p:nvSpPr>
        <p:spPr bwMode="gray">
          <a:xfrm>
            <a:off x="2806368" y="4048470"/>
            <a:ext cx="1284859" cy="115722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O</a:t>
            </a:r>
          </a:p>
        </p:txBody>
      </p:sp>
      <p:sp>
        <p:nvSpPr>
          <p:cNvPr id="16" name="AutoShape 64"/>
          <p:cNvSpPr>
            <a:spLocks noChangeArrowheads="1"/>
          </p:cNvSpPr>
          <p:nvPr/>
        </p:nvSpPr>
        <p:spPr bwMode="gray">
          <a:xfrm>
            <a:off x="5171476" y="4048470"/>
            <a:ext cx="1284859" cy="115722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T</a:t>
            </a:r>
          </a:p>
        </p:txBody>
      </p:sp>
      <p:sp>
        <p:nvSpPr>
          <p:cNvPr id="26" name="Rounded Rectangle 25"/>
          <p:cNvSpPr/>
          <p:nvPr/>
        </p:nvSpPr>
        <p:spPr>
          <a:xfrm rot="16200000">
            <a:off x="3429001" y="1924050"/>
            <a:ext cx="2286000" cy="5334000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/>
          <p:cNvSpPr/>
          <p:nvPr/>
        </p:nvSpPr>
        <p:spPr>
          <a:xfrm rot="16200000">
            <a:off x="3429001" y="-357352"/>
            <a:ext cx="2286000" cy="5334000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 rot="16200000" flipH="1">
            <a:off x="2096954" y="3415722"/>
            <a:ext cx="5029200" cy="279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tx1">
                    <a:lumMod val="40000"/>
                    <a:lumOff val="60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4266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>
          <a:xfrm>
            <a:off x="0" y="3886200"/>
            <a:ext cx="9144000" cy="2971800"/>
            <a:chOff x="0" y="3886200"/>
            <a:chExt cx="9144000" cy="2971800"/>
          </a:xfrm>
        </p:grpSpPr>
        <p:sp>
          <p:nvSpPr>
            <p:cNvPr id="7" name="Rectangle 6"/>
            <p:cNvSpPr/>
            <p:nvPr/>
          </p:nvSpPr>
          <p:spPr>
            <a:xfrm rot="10800000">
              <a:off x="0" y="5105398"/>
              <a:ext cx="9144000" cy="1752602"/>
            </a:xfrm>
            <a:prstGeom prst="rect">
              <a:avLst/>
            </a:prstGeom>
            <a:gradFill>
              <a:gsLst>
                <a:gs pos="2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3886200"/>
              <a:ext cx="9144000" cy="1219200"/>
            </a:xfrm>
            <a:prstGeom prst="rect">
              <a:avLst/>
            </a:prstGeom>
            <a:gradFill>
              <a:gsLst>
                <a:gs pos="2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sp>
        <p:nvSpPr>
          <p:cNvPr id="52" name="Rectangle 51"/>
          <p:cNvSpPr/>
          <p:nvPr/>
        </p:nvSpPr>
        <p:spPr>
          <a:xfrm>
            <a:off x="4742903" y="1610064"/>
            <a:ext cx="1813360" cy="1750831"/>
          </a:xfrm>
          <a:prstGeom prst="rect">
            <a:avLst/>
          </a:prstGeom>
          <a:gradFill>
            <a:gsLst>
              <a:gs pos="100000">
                <a:srgbClr val="FF0000"/>
              </a:gs>
              <a:gs pos="50000">
                <a:srgbClr val="C00000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4742903" y="3675347"/>
            <a:ext cx="1813360" cy="1750831"/>
          </a:xfrm>
          <a:prstGeom prst="rect">
            <a:avLst/>
          </a:prstGeom>
          <a:gradFill>
            <a:gsLst>
              <a:gs pos="100000">
                <a:srgbClr val="FF0000"/>
              </a:gs>
              <a:gs pos="50000">
                <a:srgbClr val="C00000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2575145" y="3675347"/>
            <a:ext cx="1813360" cy="1750831"/>
          </a:xfrm>
          <a:prstGeom prst="rect">
            <a:avLst/>
          </a:prstGeom>
          <a:gradFill>
            <a:gsLst>
              <a:gs pos="100000">
                <a:schemeClr val="accent1"/>
              </a:gs>
              <a:gs pos="50000">
                <a:schemeClr val="accent2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utoShape 64"/>
          <p:cNvSpPr>
            <a:spLocks noChangeArrowheads="1"/>
          </p:cNvSpPr>
          <p:nvPr/>
        </p:nvSpPr>
        <p:spPr bwMode="gray">
          <a:xfrm>
            <a:off x="295274" y="190500"/>
            <a:ext cx="8543926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SWOT Analysis</a:t>
            </a:r>
          </a:p>
        </p:txBody>
      </p:sp>
      <p:sp>
        <p:nvSpPr>
          <p:cNvPr id="27" name="Rectangle 26"/>
          <p:cNvSpPr/>
          <p:nvPr/>
        </p:nvSpPr>
        <p:spPr>
          <a:xfrm>
            <a:off x="2575145" y="1596926"/>
            <a:ext cx="1813360" cy="1750831"/>
          </a:xfrm>
          <a:prstGeom prst="rect">
            <a:avLst/>
          </a:prstGeom>
          <a:gradFill>
            <a:gsLst>
              <a:gs pos="100000">
                <a:schemeClr val="accent1"/>
              </a:gs>
              <a:gs pos="50000">
                <a:schemeClr val="accent2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utoShape 64"/>
          <p:cNvSpPr>
            <a:spLocks noChangeArrowheads="1"/>
          </p:cNvSpPr>
          <p:nvPr/>
        </p:nvSpPr>
        <p:spPr bwMode="gray">
          <a:xfrm>
            <a:off x="2597526" y="1905000"/>
            <a:ext cx="1752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S</a:t>
            </a:r>
          </a:p>
        </p:txBody>
      </p:sp>
      <p:sp>
        <p:nvSpPr>
          <p:cNvPr id="14" name="AutoShape 64"/>
          <p:cNvSpPr>
            <a:spLocks noChangeArrowheads="1"/>
          </p:cNvSpPr>
          <p:nvPr/>
        </p:nvSpPr>
        <p:spPr bwMode="gray">
          <a:xfrm>
            <a:off x="4731126" y="1905000"/>
            <a:ext cx="18288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W</a:t>
            </a:r>
          </a:p>
        </p:txBody>
      </p:sp>
      <p:sp>
        <p:nvSpPr>
          <p:cNvPr id="17" name="AutoShape 64"/>
          <p:cNvSpPr>
            <a:spLocks noChangeArrowheads="1"/>
          </p:cNvSpPr>
          <p:nvPr/>
        </p:nvSpPr>
        <p:spPr bwMode="gray">
          <a:xfrm>
            <a:off x="2572988" y="990600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Positive</a:t>
            </a:r>
          </a:p>
        </p:txBody>
      </p:sp>
      <p:sp>
        <p:nvSpPr>
          <p:cNvPr id="18" name="AutoShape 64"/>
          <p:cNvSpPr>
            <a:spLocks noChangeArrowheads="1"/>
          </p:cNvSpPr>
          <p:nvPr/>
        </p:nvSpPr>
        <p:spPr bwMode="gray">
          <a:xfrm>
            <a:off x="4723970" y="990600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Negative</a:t>
            </a:r>
          </a:p>
        </p:txBody>
      </p:sp>
      <p:sp>
        <p:nvSpPr>
          <p:cNvPr id="15" name="AutoShape 64"/>
          <p:cNvSpPr>
            <a:spLocks noChangeArrowheads="1"/>
          </p:cNvSpPr>
          <p:nvPr/>
        </p:nvSpPr>
        <p:spPr bwMode="gray">
          <a:xfrm>
            <a:off x="2597526" y="3886200"/>
            <a:ext cx="1752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O</a:t>
            </a:r>
          </a:p>
        </p:txBody>
      </p:sp>
      <p:sp>
        <p:nvSpPr>
          <p:cNvPr id="16" name="AutoShape 64"/>
          <p:cNvSpPr>
            <a:spLocks noChangeArrowheads="1"/>
          </p:cNvSpPr>
          <p:nvPr/>
        </p:nvSpPr>
        <p:spPr bwMode="gray">
          <a:xfrm>
            <a:off x="4731126" y="3886200"/>
            <a:ext cx="18288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T</a:t>
            </a:r>
          </a:p>
        </p:txBody>
      </p:sp>
      <p:sp>
        <p:nvSpPr>
          <p:cNvPr id="29" name="Rounded Rectangle 28"/>
          <p:cNvSpPr/>
          <p:nvPr/>
        </p:nvSpPr>
        <p:spPr>
          <a:xfrm rot="16200000">
            <a:off x="1429557" y="401310"/>
            <a:ext cx="2099877" cy="4137713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AutoShape 64"/>
          <p:cNvSpPr>
            <a:spLocks noChangeArrowheads="1"/>
          </p:cNvSpPr>
          <p:nvPr/>
        </p:nvSpPr>
        <p:spPr bwMode="gray">
          <a:xfrm>
            <a:off x="2584826" y="2895600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Strengths</a:t>
            </a:r>
          </a:p>
        </p:txBody>
      </p:sp>
      <p:sp>
        <p:nvSpPr>
          <p:cNvPr id="38" name="AutoShape 64"/>
          <p:cNvSpPr>
            <a:spLocks noChangeArrowheads="1"/>
          </p:cNvSpPr>
          <p:nvPr/>
        </p:nvSpPr>
        <p:spPr bwMode="gray">
          <a:xfrm>
            <a:off x="4743826" y="2895600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Weaknesses</a:t>
            </a:r>
          </a:p>
        </p:txBody>
      </p:sp>
      <p:sp>
        <p:nvSpPr>
          <p:cNvPr id="39" name="AutoShape 64"/>
          <p:cNvSpPr>
            <a:spLocks noChangeArrowheads="1"/>
          </p:cNvSpPr>
          <p:nvPr/>
        </p:nvSpPr>
        <p:spPr bwMode="gray">
          <a:xfrm>
            <a:off x="2584826" y="4924183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Opportunities</a:t>
            </a:r>
          </a:p>
        </p:txBody>
      </p:sp>
      <p:sp>
        <p:nvSpPr>
          <p:cNvPr id="40" name="AutoShape 64"/>
          <p:cNvSpPr>
            <a:spLocks noChangeArrowheads="1"/>
          </p:cNvSpPr>
          <p:nvPr/>
        </p:nvSpPr>
        <p:spPr bwMode="gray">
          <a:xfrm>
            <a:off x="4743826" y="4924183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Threats</a:t>
            </a:r>
          </a:p>
        </p:txBody>
      </p:sp>
      <p:sp>
        <p:nvSpPr>
          <p:cNvPr id="35" name="Rounded Rectangle 34"/>
          <p:cNvSpPr/>
          <p:nvPr/>
        </p:nvSpPr>
        <p:spPr>
          <a:xfrm rot="16200000">
            <a:off x="5568005" y="401310"/>
            <a:ext cx="2099877" cy="4137713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 rot="16200000">
            <a:off x="1429557" y="2498982"/>
            <a:ext cx="2099877" cy="4137713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ounded Rectangle 41"/>
          <p:cNvSpPr/>
          <p:nvPr/>
        </p:nvSpPr>
        <p:spPr>
          <a:xfrm rot="16200000">
            <a:off x="5568005" y="2498982"/>
            <a:ext cx="2099877" cy="4137713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 Box 394"/>
          <p:cNvSpPr txBox="1">
            <a:spLocks noChangeArrowheads="1"/>
          </p:cNvSpPr>
          <p:nvPr/>
        </p:nvSpPr>
        <p:spPr bwMode="auto">
          <a:xfrm>
            <a:off x="533400" y="1600200"/>
            <a:ext cx="1905000" cy="166821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 Your Text Here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 Your Text Here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 Your Text Here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 Your Text Here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 Your Text Here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44" name="Text Box 394"/>
          <p:cNvSpPr txBox="1">
            <a:spLocks noChangeArrowheads="1"/>
          </p:cNvSpPr>
          <p:nvPr/>
        </p:nvSpPr>
        <p:spPr bwMode="auto">
          <a:xfrm>
            <a:off x="533400" y="3715407"/>
            <a:ext cx="1905000" cy="166821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 Your Text Here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 Your Text Here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 Your Text Here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 Your Text Here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 Your Text Here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45" name="Text Box 394"/>
          <p:cNvSpPr txBox="1">
            <a:spLocks noChangeArrowheads="1"/>
          </p:cNvSpPr>
          <p:nvPr/>
        </p:nvSpPr>
        <p:spPr bwMode="auto">
          <a:xfrm>
            <a:off x="6658303" y="3715407"/>
            <a:ext cx="1905000" cy="166821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 Your Text Here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 Your Text Here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 Your Text Here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 Your Text Here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 Your Text Here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46" name="Text Box 394"/>
          <p:cNvSpPr txBox="1">
            <a:spLocks noChangeArrowheads="1"/>
          </p:cNvSpPr>
          <p:nvPr/>
        </p:nvSpPr>
        <p:spPr bwMode="auto">
          <a:xfrm>
            <a:off x="6658303" y="1644869"/>
            <a:ext cx="1905000" cy="166821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 Your Text Here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 Your Text Here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 Your Text Here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 Your Text Here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 Your Text Here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12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5"/>
          <p:cNvGrpSpPr/>
          <p:nvPr/>
        </p:nvGrpSpPr>
        <p:grpSpPr>
          <a:xfrm>
            <a:off x="0" y="3886200"/>
            <a:ext cx="9144000" cy="2971800"/>
            <a:chOff x="0" y="3886200"/>
            <a:chExt cx="9144000" cy="2971800"/>
          </a:xfrm>
        </p:grpSpPr>
        <p:sp>
          <p:nvSpPr>
            <p:cNvPr id="44" name="Rectangle 43"/>
            <p:cNvSpPr/>
            <p:nvPr/>
          </p:nvSpPr>
          <p:spPr>
            <a:xfrm rot="10800000">
              <a:off x="0" y="5105398"/>
              <a:ext cx="9144000" cy="1752602"/>
            </a:xfrm>
            <a:prstGeom prst="rect">
              <a:avLst/>
            </a:prstGeom>
            <a:gradFill>
              <a:gsLst>
                <a:gs pos="2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0" y="3886200"/>
              <a:ext cx="9144000" cy="1219200"/>
            </a:xfrm>
            <a:prstGeom prst="rect">
              <a:avLst/>
            </a:prstGeom>
            <a:gradFill>
              <a:gsLst>
                <a:gs pos="2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sp>
        <p:nvSpPr>
          <p:cNvPr id="37" name="AutoShape 64"/>
          <p:cNvSpPr>
            <a:spLocks noChangeArrowheads="1"/>
          </p:cNvSpPr>
          <p:nvPr/>
        </p:nvSpPr>
        <p:spPr bwMode="gray">
          <a:xfrm>
            <a:off x="295274" y="190500"/>
            <a:ext cx="8543926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SWOT Analysis</a:t>
            </a: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>
            <a:off x="4787900" y="1295400"/>
            <a:ext cx="2070100" cy="20018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98"/>
              </a:cxn>
              <a:cxn ang="0">
                <a:pos x="221" y="534"/>
              </a:cxn>
              <a:cxn ang="0">
                <a:pos x="552" y="534"/>
              </a:cxn>
              <a:cxn ang="0">
                <a:pos x="552" y="0"/>
              </a:cxn>
              <a:cxn ang="0">
                <a:pos x="0" y="0"/>
              </a:cxn>
            </a:cxnLst>
            <a:rect l="0" t="0" r="r" b="b"/>
            <a:pathLst>
              <a:path w="552" h="534">
                <a:moveTo>
                  <a:pt x="0" y="0"/>
                </a:moveTo>
                <a:cubicBezTo>
                  <a:pt x="0" y="298"/>
                  <a:pt x="0" y="298"/>
                  <a:pt x="0" y="298"/>
                </a:cubicBezTo>
                <a:cubicBezTo>
                  <a:pt x="112" y="328"/>
                  <a:pt x="198" y="420"/>
                  <a:pt x="221" y="534"/>
                </a:cubicBezTo>
                <a:cubicBezTo>
                  <a:pt x="552" y="534"/>
                  <a:pt x="552" y="534"/>
                  <a:pt x="552" y="534"/>
                </a:cubicBezTo>
                <a:cubicBezTo>
                  <a:pt x="552" y="0"/>
                  <a:pt x="552" y="0"/>
                  <a:pt x="552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04" name="Freeform 8"/>
          <p:cNvSpPr>
            <a:spLocks/>
          </p:cNvSpPr>
          <p:nvPr/>
        </p:nvSpPr>
        <p:spPr bwMode="auto">
          <a:xfrm>
            <a:off x="4800600" y="3752850"/>
            <a:ext cx="2070100" cy="2001838"/>
          </a:xfrm>
          <a:custGeom>
            <a:avLst/>
            <a:gdLst/>
            <a:ahLst/>
            <a:cxnLst>
              <a:cxn ang="0">
                <a:pos x="222" y="0"/>
              </a:cxn>
              <a:cxn ang="0">
                <a:pos x="0" y="237"/>
              </a:cxn>
              <a:cxn ang="0">
                <a:pos x="0" y="534"/>
              </a:cxn>
              <a:cxn ang="0">
                <a:pos x="552" y="534"/>
              </a:cxn>
              <a:cxn ang="0">
                <a:pos x="552" y="0"/>
              </a:cxn>
              <a:cxn ang="0">
                <a:pos x="222" y="0"/>
              </a:cxn>
            </a:cxnLst>
            <a:rect l="0" t="0" r="r" b="b"/>
            <a:pathLst>
              <a:path w="552" h="534">
                <a:moveTo>
                  <a:pt x="222" y="0"/>
                </a:moveTo>
                <a:cubicBezTo>
                  <a:pt x="199" y="115"/>
                  <a:pt x="112" y="207"/>
                  <a:pt x="0" y="237"/>
                </a:cubicBezTo>
                <a:cubicBezTo>
                  <a:pt x="0" y="534"/>
                  <a:pt x="0" y="534"/>
                  <a:pt x="0" y="534"/>
                </a:cubicBezTo>
                <a:cubicBezTo>
                  <a:pt x="552" y="534"/>
                  <a:pt x="552" y="534"/>
                  <a:pt x="552" y="534"/>
                </a:cubicBezTo>
                <a:cubicBezTo>
                  <a:pt x="552" y="0"/>
                  <a:pt x="552" y="0"/>
                  <a:pt x="552" y="0"/>
                </a:cubicBezTo>
                <a:lnTo>
                  <a:pt x="222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08" name="Freeform 12"/>
          <p:cNvSpPr>
            <a:spLocks/>
          </p:cNvSpPr>
          <p:nvPr/>
        </p:nvSpPr>
        <p:spPr bwMode="auto">
          <a:xfrm>
            <a:off x="2133600" y="1304925"/>
            <a:ext cx="2070100" cy="2001838"/>
          </a:xfrm>
          <a:custGeom>
            <a:avLst/>
            <a:gdLst/>
            <a:ahLst/>
            <a:cxnLst>
              <a:cxn ang="0">
                <a:pos x="552" y="299"/>
              </a:cxn>
              <a:cxn ang="0">
                <a:pos x="552" y="0"/>
              </a:cxn>
              <a:cxn ang="0">
                <a:pos x="0" y="0"/>
              </a:cxn>
              <a:cxn ang="0">
                <a:pos x="0" y="534"/>
              </a:cxn>
              <a:cxn ang="0">
                <a:pos x="332" y="534"/>
              </a:cxn>
              <a:cxn ang="0">
                <a:pos x="552" y="299"/>
              </a:cxn>
            </a:cxnLst>
            <a:rect l="0" t="0" r="r" b="b"/>
            <a:pathLst>
              <a:path w="552" h="534">
                <a:moveTo>
                  <a:pt x="552" y="299"/>
                </a:moveTo>
                <a:cubicBezTo>
                  <a:pt x="552" y="0"/>
                  <a:pt x="552" y="0"/>
                  <a:pt x="55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34"/>
                  <a:pt x="0" y="534"/>
                  <a:pt x="0" y="534"/>
                </a:cubicBezTo>
                <a:cubicBezTo>
                  <a:pt x="332" y="534"/>
                  <a:pt x="332" y="534"/>
                  <a:pt x="332" y="534"/>
                </a:cubicBezTo>
                <a:cubicBezTo>
                  <a:pt x="355" y="420"/>
                  <a:pt x="441" y="329"/>
                  <a:pt x="552" y="29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12" name="Freeform 16"/>
          <p:cNvSpPr>
            <a:spLocks/>
          </p:cNvSpPr>
          <p:nvPr/>
        </p:nvSpPr>
        <p:spPr bwMode="auto">
          <a:xfrm>
            <a:off x="2133600" y="3741737"/>
            <a:ext cx="2070100" cy="2001838"/>
          </a:xfrm>
          <a:custGeom>
            <a:avLst/>
            <a:gdLst/>
            <a:ahLst/>
            <a:cxnLst>
              <a:cxn ang="0">
                <a:pos x="332" y="0"/>
              </a:cxn>
              <a:cxn ang="0">
                <a:pos x="0" y="0"/>
              </a:cxn>
              <a:cxn ang="0">
                <a:pos x="0" y="534"/>
              </a:cxn>
              <a:cxn ang="0">
                <a:pos x="552" y="534"/>
              </a:cxn>
              <a:cxn ang="0">
                <a:pos x="552" y="237"/>
              </a:cxn>
              <a:cxn ang="0">
                <a:pos x="332" y="0"/>
              </a:cxn>
            </a:cxnLst>
            <a:rect l="0" t="0" r="r" b="b"/>
            <a:pathLst>
              <a:path w="552" h="534">
                <a:moveTo>
                  <a:pt x="33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34"/>
                  <a:pt x="0" y="534"/>
                  <a:pt x="0" y="534"/>
                </a:cubicBezTo>
                <a:cubicBezTo>
                  <a:pt x="552" y="534"/>
                  <a:pt x="552" y="534"/>
                  <a:pt x="552" y="534"/>
                </a:cubicBezTo>
                <a:cubicBezTo>
                  <a:pt x="552" y="237"/>
                  <a:pt x="552" y="237"/>
                  <a:pt x="552" y="237"/>
                </a:cubicBezTo>
                <a:cubicBezTo>
                  <a:pt x="440" y="206"/>
                  <a:pt x="354" y="115"/>
                  <a:pt x="33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 descr="Y:\Projects\SmileTemplates\CHARTS\Diagrams &amp; Charts\SWOT analysis\bo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2209800"/>
            <a:ext cx="1917700" cy="2514586"/>
          </a:xfrm>
          <a:prstGeom prst="rect">
            <a:avLst/>
          </a:prstGeom>
          <a:noFill/>
        </p:spPr>
      </p:pic>
      <p:sp>
        <p:nvSpPr>
          <p:cNvPr id="12" name="AutoShape 64"/>
          <p:cNvSpPr>
            <a:spLocks noChangeArrowheads="1"/>
          </p:cNvSpPr>
          <p:nvPr/>
        </p:nvSpPr>
        <p:spPr bwMode="gray">
          <a:xfrm>
            <a:off x="2070100" y="1524000"/>
            <a:ext cx="1752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S</a:t>
            </a:r>
          </a:p>
        </p:txBody>
      </p:sp>
      <p:sp>
        <p:nvSpPr>
          <p:cNvPr id="13" name="AutoShape 64"/>
          <p:cNvSpPr>
            <a:spLocks noChangeArrowheads="1"/>
          </p:cNvSpPr>
          <p:nvPr/>
        </p:nvSpPr>
        <p:spPr bwMode="gray">
          <a:xfrm>
            <a:off x="2057400" y="2514600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Strengths</a:t>
            </a:r>
          </a:p>
        </p:txBody>
      </p:sp>
      <p:sp>
        <p:nvSpPr>
          <p:cNvPr id="14" name="AutoShape 64"/>
          <p:cNvSpPr>
            <a:spLocks noChangeArrowheads="1"/>
          </p:cNvSpPr>
          <p:nvPr/>
        </p:nvSpPr>
        <p:spPr bwMode="gray">
          <a:xfrm>
            <a:off x="5029200" y="1447800"/>
            <a:ext cx="18288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W</a:t>
            </a:r>
          </a:p>
        </p:txBody>
      </p:sp>
      <p:sp>
        <p:nvSpPr>
          <p:cNvPr id="15" name="AutoShape 64"/>
          <p:cNvSpPr>
            <a:spLocks noChangeArrowheads="1"/>
          </p:cNvSpPr>
          <p:nvPr/>
        </p:nvSpPr>
        <p:spPr bwMode="gray">
          <a:xfrm>
            <a:off x="2146300" y="4219817"/>
            <a:ext cx="1752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O</a:t>
            </a:r>
          </a:p>
        </p:txBody>
      </p:sp>
      <p:sp>
        <p:nvSpPr>
          <p:cNvPr id="16" name="AutoShape 64"/>
          <p:cNvSpPr>
            <a:spLocks noChangeArrowheads="1"/>
          </p:cNvSpPr>
          <p:nvPr/>
        </p:nvSpPr>
        <p:spPr bwMode="gray">
          <a:xfrm>
            <a:off x="5029200" y="4219817"/>
            <a:ext cx="18288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T</a:t>
            </a:r>
          </a:p>
        </p:txBody>
      </p:sp>
      <p:sp>
        <p:nvSpPr>
          <p:cNvPr id="18" name="AutoShape 64"/>
          <p:cNvSpPr>
            <a:spLocks noChangeArrowheads="1"/>
          </p:cNvSpPr>
          <p:nvPr/>
        </p:nvSpPr>
        <p:spPr bwMode="gray">
          <a:xfrm>
            <a:off x="5041900" y="2438400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Weaknesses</a:t>
            </a:r>
          </a:p>
        </p:txBody>
      </p:sp>
      <p:sp>
        <p:nvSpPr>
          <p:cNvPr id="19" name="AutoShape 64"/>
          <p:cNvSpPr>
            <a:spLocks noChangeArrowheads="1"/>
          </p:cNvSpPr>
          <p:nvPr/>
        </p:nvSpPr>
        <p:spPr bwMode="gray">
          <a:xfrm>
            <a:off x="2133600" y="5257800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Opportunities</a:t>
            </a:r>
          </a:p>
        </p:txBody>
      </p:sp>
      <p:sp>
        <p:nvSpPr>
          <p:cNvPr id="20" name="AutoShape 64"/>
          <p:cNvSpPr>
            <a:spLocks noChangeArrowheads="1"/>
          </p:cNvSpPr>
          <p:nvPr/>
        </p:nvSpPr>
        <p:spPr bwMode="gray">
          <a:xfrm>
            <a:off x="5041900" y="5257800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Threats</a:t>
            </a:r>
          </a:p>
        </p:txBody>
      </p:sp>
    </p:spTree>
    <p:extLst>
      <p:ext uri="{BB962C8B-B14F-4D97-AF65-F5344CB8AC3E}">
        <p14:creationId xmlns:p14="http://schemas.microsoft.com/office/powerpoint/2010/main" val="412120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24000" y="1914525"/>
            <a:ext cx="5943600" cy="3657600"/>
          </a:xfrm>
          <a:prstGeom prst="rect">
            <a:avLst/>
          </a:prstGeom>
          <a:gradFill flip="none" rotWithShape="1">
            <a:gsLst>
              <a:gs pos="0">
                <a:srgbClr val="4D4D4D">
                  <a:shade val="30000"/>
                  <a:satMod val="115000"/>
                </a:srgbClr>
              </a:gs>
              <a:gs pos="50000">
                <a:srgbClr val="4D4D4D">
                  <a:shade val="67500"/>
                  <a:satMod val="115000"/>
                </a:srgb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utoShape 64"/>
          <p:cNvSpPr>
            <a:spLocks noChangeArrowheads="1"/>
          </p:cNvSpPr>
          <p:nvPr/>
        </p:nvSpPr>
        <p:spPr bwMode="gray">
          <a:xfrm>
            <a:off x="457200" y="228600"/>
            <a:ext cx="62484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/>
              <a:t>PEST analysis</a:t>
            </a:r>
            <a:r>
              <a:rPr lang="en-US" sz="2800" b="1" dirty="0" smtClean="0">
                <a:solidFill>
                  <a:schemeClr val="tx1">
                    <a:lumMod val="50000"/>
                  </a:schemeClr>
                </a:solidFill>
              </a:rPr>
              <a:t> – 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</a:rPr>
              <a:t>Your Text Here</a:t>
            </a:r>
            <a:endParaRPr lang="en-US" sz="2800" b="1" dirty="0" smtClean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066800" y="1457325"/>
            <a:ext cx="3429000" cy="2286000"/>
          </a:xfrm>
          <a:prstGeom prst="round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5400000" scaled="1"/>
            <a:tileRect/>
          </a:gradFill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4572000" y="1457325"/>
            <a:ext cx="3429000" cy="2286000"/>
          </a:xfrm>
          <a:prstGeom prst="round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5400000" scaled="1"/>
            <a:tileRect/>
          </a:gradFill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066800" y="3810000"/>
            <a:ext cx="3429000" cy="2286000"/>
          </a:xfrm>
          <a:prstGeom prst="round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2700">
            <a:solidFill>
              <a:schemeClr val="bg1">
                <a:lumMod val="6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4572000" y="3810000"/>
            <a:ext cx="3429000" cy="2286000"/>
          </a:xfrm>
          <a:prstGeom prst="round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2700">
            <a:solidFill>
              <a:schemeClr val="bg1">
                <a:lumMod val="6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438400" y="1600200"/>
            <a:ext cx="678336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500" b="1" dirty="0" smtClean="0">
                <a:solidFill>
                  <a:srgbClr val="000000"/>
                </a:solidFill>
                <a:cs typeface="Arial" pitchFamily="34" charset="0"/>
              </a:rPr>
              <a:t>S</a:t>
            </a:r>
            <a:endParaRPr lang="en-US" sz="166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38400" y="4127570"/>
            <a:ext cx="678336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500" b="1" dirty="0" smtClean="0">
                <a:solidFill>
                  <a:srgbClr val="000000"/>
                </a:solidFill>
                <a:cs typeface="Arial" pitchFamily="34" charset="0"/>
              </a:rPr>
              <a:t>O</a:t>
            </a:r>
            <a:endParaRPr lang="en-US" sz="166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14260" y="4114800"/>
            <a:ext cx="678336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500" b="1" dirty="0" smtClean="0">
                <a:solidFill>
                  <a:srgbClr val="000000"/>
                </a:solidFill>
                <a:cs typeface="Arial" pitchFamily="34" charset="0"/>
              </a:rPr>
              <a:t>T</a:t>
            </a:r>
            <a:endParaRPr lang="en-US" sz="166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943600" y="1587430"/>
            <a:ext cx="678336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500" b="1" dirty="0" smtClean="0">
                <a:solidFill>
                  <a:srgbClr val="000000"/>
                </a:solidFill>
                <a:cs typeface="Arial" pitchFamily="34" charset="0"/>
              </a:rPr>
              <a:t>W</a:t>
            </a:r>
            <a:endParaRPr lang="en-US" sz="16600" b="1" dirty="0">
              <a:solidFill>
                <a:srgbClr val="0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479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64"/>
          <p:cNvSpPr>
            <a:spLocks noChangeArrowheads="1"/>
          </p:cNvSpPr>
          <p:nvPr/>
        </p:nvSpPr>
        <p:spPr bwMode="gray">
          <a:xfrm>
            <a:off x="457200" y="228600"/>
            <a:ext cx="61722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/>
              <a:t>PORTERS FIVE FORCES </a:t>
            </a:r>
            <a:r>
              <a:rPr lang="en-US" sz="2800" b="1" dirty="0" smtClean="0">
                <a:solidFill>
                  <a:schemeClr val="tx1">
                    <a:lumMod val="50000"/>
                  </a:schemeClr>
                </a:solidFill>
              </a:rPr>
              <a:t>– 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</a:rPr>
              <a:t>Your Text Here</a:t>
            </a:r>
            <a:endParaRPr lang="en-US" sz="2800" b="1" dirty="0" smtClean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2701945" y="1595883"/>
            <a:ext cx="3691656" cy="3784076"/>
          </a:xfrm>
          <a:prstGeom prst="rect">
            <a:avLst/>
          </a:prstGeom>
          <a:gradFill flip="none" rotWithShape="1">
            <a:gsLst>
              <a:gs pos="0">
                <a:srgbClr val="3B3B3B">
                  <a:shade val="30000"/>
                  <a:satMod val="115000"/>
                </a:srgbClr>
              </a:gs>
              <a:gs pos="50000">
                <a:srgbClr val="3B3B3B">
                  <a:shade val="67500"/>
                  <a:satMod val="115000"/>
                </a:srgbClr>
              </a:gs>
              <a:gs pos="100000">
                <a:srgbClr val="3B3B3B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25"/>
          <p:cNvGrpSpPr/>
          <p:nvPr/>
        </p:nvGrpSpPr>
        <p:grpSpPr>
          <a:xfrm>
            <a:off x="2140574" y="1219200"/>
            <a:ext cx="2312572" cy="2301034"/>
            <a:chOff x="2209800" y="1371600"/>
            <a:chExt cx="2312572" cy="230103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2269807" y="1415452"/>
              <a:ext cx="2252565" cy="2257182"/>
            </a:xfrm>
            <a:custGeom>
              <a:avLst/>
              <a:gdLst/>
              <a:ahLst/>
              <a:cxnLst>
                <a:cxn ang="0">
                  <a:pos x="413" y="346"/>
                </a:cxn>
                <a:cxn ang="0">
                  <a:pos x="345" y="414"/>
                </a:cxn>
                <a:cxn ang="0">
                  <a:pos x="68" y="414"/>
                </a:cxn>
                <a:cxn ang="0">
                  <a:pos x="0" y="346"/>
                </a:cxn>
                <a:cxn ang="0">
                  <a:pos x="0" y="68"/>
                </a:cxn>
                <a:cxn ang="0">
                  <a:pos x="68" y="0"/>
                </a:cxn>
                <a:cxn ang="0">
                  <a:pos x="345" y="0"/>
                </a:cxn>
                <a:cxn ang="0">
                  <a:pos x="413" y="68"/>
                </a:cxn>
                <a:cxn ang="0">
                  <a:pos x="413" y="346"/>
                </a:cxn>
              </a:cxnLst>
              <a:rect l="0" t="0" r="r" b="b"/>
              <a:pathLst>
                <a:path w="413" h="414">
                  <a:moveTo>
                    <a:pt x="413" y="346"/>
                  </a:moveTo>
                  <a:cubicBezTo>
                    <a:pt x="413" y="383"/>
                    <a:pt x="383" y="414"/>
                    <a:pt x="345" y="414"/>
                  </a:cubicBezTo>
                  <a:cubicBezTo>
                    <a:pt x="68" y="414"/>
                    <a:pt x="68" y="414"/>
                    <a:pt x="68" y="414"/>
                  </a:cubicBezTo>
                  <a:cubicBezTo>
                    <a:pt x="30" y="414"/>
                    <a:pt x="0" y="383"/>
                    <a:pt x="0" y="34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0" y="0"/>
                    <a:pt x="68" y="0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383" y="0"/>
                    <a:pt x="413" y="31"/>
                    <a:pt x="413" y="68"/>
                  </a:cubicBezTo>
                  <a:lnTo>
                    <a:pt x="413" y="34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2209800" y="1371600"/>
              <a:ext cx="2257181" cy="2257182"/>
            </a:xfrm>
            <a:custGeom>
              <a:avLst/>
              <a:gdLst/>
              <a:ahLst/>
              <a:cxnLst>
                <a:cxn ang="0">
                  <a:pos x="414" y="346"/>
                </a:cxn>
                <a:cxn ang="0">
                  <a:pos x="346" y="414"/>
                </a:cxn>
                <a:cxn ang="0">
                  <a:pos x="68" y="414"/>
                </a:cxn>
                <a:cxn ang="0">
                  <a:pos x="0" y="346"/>
                </a:cxn>
                <a:cxn ang="0">
                  <a:pos x="0" y="68"/>
                </a:cxn>
                <a:cxn ang="0">
                  <a:pos x="68" y="0"/>
                </a:cxn>
                <a:cxn ang="0">
                  <a:pos x="346" y="0"/>
                </a:cxn>
                <a:cxn ang="0">
                  <a:pos x="414" y="68"/>
                </a:cxn>
                <a:cxn ang="0">
                  <a:pos x="414" y="346"/>
                </a:cxn>
              </a:cxnLst>
              <a:rect l="0" t="0" r="r" b="b"/>
              <a:pathLst>
                <a:path w="414" h="414">
                  <a:moveTo>
                    <a:pt x="414" y="346"/>
                  </a:moveTo>
                  <a:cubicBezTo>
                    <a:pt x="414" y="383"/>
                    <a:pt x="383" y="414"/>
                    <a:pt x="346" y="414"/>
                  </a:cubicBezTo>
                  <a:cubicBezTo>
                    <a:pt x="68" y="414"/>
                    <a:pt x="68" y="414"/>
                    <a:pt x="68" y="414"/>
                  </a:cubicBezTo>
                  <a:cubicBezTo>
                    <a:pt x="31" y="414"/>
                    <a:pt x="0" y="383"/>
                    <a:pt x="0" y="34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1" y="0"/>
                    <a:pt x="68" y="0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83" y="0"/>
                    <a:pt x="414" y="31"/>
                    <a:pt x="414" y="68"/>
                  </a:cubicBezTo>
                  <a:lnTo>
                    <a:pt x="414" y="3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2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2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9525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28"/>
          <p:cNvGrpSpPr/>
          <p:nvPr/>
        </p:nvGrpSpPr>
        <p:grpSpPr>
          <a:xfrm>
            <a:off x="2140574" y="3617168"/>
            <a:ext cx="2312572" cy="2301032"/>
            <a:chOff x="2209800" y="3769568"/>
            <a:chExt cx="2312572" cy="2301032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2269807" y="3769568"/>
              <a:ext cx="2252565" cy="2257182"/>
            </a:xfrm>
            <a:custGeom>
              <a:avLst/>
              <a:gdLst/>
              <a:ahLst/>
              <a:cxnLst>
                <a:cxn ang="0">
                  <a:pos x="413" y="346"/>
                </a:cxn>
                <a:cxn ang="0">
                  <a:pos x="345" y="414"/>
                </a:cxn>
                <a:cxn ang="0">
                  <a:pos x="68" y="414"/>
                </a:cxn>
                <a:cxn ang="0">
                  <a:pos x="0" y="346"/>
                </a:cxn>
                <a:cxn ang="0">
                  <a:pos x="0" y="68"/>
                </a:cxn>
                <a:cxn ang="0">
                  <a:pos x="68" y="0"/>
                </a:cxn>
                <a:cxn ang="0">
                  <a:pos x="345" y="0"/>
                </a:cxn>
                <a:cxn ang="0">
                  <a:pos x="413" y="68"/>
                </a:cxn>
                <a:cxn ang="0">
                  <a:pos x="413" y="346"/>
                </a:cxn>
              </a:cxnLst>
              <a:rect l="0" t="0" r="r" b="b"/>
              <a:pathLst>
                <a:path w="413" h="414">
                  <a:moveTo>
                    <a:pt x="413" y="346"/>
                  </a:moveTo>
                  <a:cubicBezTo>
                    <a:pt x="413" y="383"/>
                    <a:pt x="383" y="414"/>
                    <a:pt x="345" y="414"/>
                  </a:cubicBezTo>
                  <a:cubicBezTo>
                    <a:pt x="68" y="414"/>
                    <a:pt x="68" y="414"/>
                    <a:pt x="68" y="414"/>
                  </a:cubicBezTo>
                  <a:cubicBezTo>
                    <a:pt x="30" y="414"/>
                    <a:pt x="0" y="383"/>
                    <a:pt x="0" y="34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0" y="0"/>
                    <a:pt x="68" y="0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383" y="0"/>
                    <a:pt x="413" y="31"/>
                    <a:pt x="413" y="68"/>
                  </a:cubicBezTo>
                  <a:lnTo>
                    <a:pt x="413" y="34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2209800" y="3813418"/>
              <a:ext cx="2257181" cy="2257182"/>
            </a:xfrm>
            <a:custGeom>
              <a:avLst/>
              <a:gdLst/>
              <a:ahLst/>
              <a:cxnLst>
                <a:cxn ang="0">
                  <a:pos x="414" y="346"/>
                </a:cxn>
                <a:cxn ang="0">
                  <a:pos x="346" y="414"/>
                </a:cxn>
                <a:cxn ang="0">
                  <a:pos x="68" y="414"/>
                </a:cxn>
                <a:cxn ang="0">
                  <a:pos x="0" y="346"/>
                </a:cxn>
                <a:cxn ang="0">
                  <a:pos x="0" y="68"/>
                </a:cxn>
                <a:cxn ang="0">
                  <a:pos x="68" y="0"/>
                </a:cxn>
                <a:cxn ang="0">
                  <a:pos x="346" y="0"/>
                </a:cxn>
                <a:cxn ang="0">
                  <a:pos x="414" y="68"/>
                </a:cxn>
                <a:cxn ang="0">
                  <a:pos x="414" y="346"/>
                </a:cxn>
              </a:cxnLst>
              <a:rect l="0" t="0" r="r" b="b"/>
              <a:pathLst>
                <a:path w="414" h="414">
                  <a:moveTo>
                    <a:pt x="414" y="346"/>
                  </a:moveTo>
                  <a:cubicBezTo>
                    <a:pt x="414" y="383"/>
                    <a:pt x="383" y="414"/>
                    <a:pt x="346" y="414"/>
                  </a:cubicBezTo>
                  <a:cubicBezTo>
                    <a:pt x="68" y="414"/>
                    <a:pt x="68" y="414"/>
                    <a:pt x="68" y="414"/>
                  </a:cubicBezTo>
                  <a:cubicBezTo>
                    <a:pt x="31" y="414"/>
                    <a:pt x="0" y="383"/>
                    <a:pt x="0" y="34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1" y="0"/>
                    <a:pt x="68" y="0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83" y="0"/>
                    <a:pt x="414" y="31"/>
                    <a:pt x="414" y="68"/>
                  </a:cubicBezTo>
                  <a:lnTo>
                    <a:pt x="414" y="3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31"/>
          <p:cNvGrpSpPr/>
          <p:nvPr/>
        </p:nvGrpSpPr>
        <p:grpSpPr>
          <a:xfrm>
            <a:off x="4600819" y="1219200"/>
            <a:ext cx="2306920" cy="2301034"/>
            <a:chOff x="4670045" y="1371600"/>
            <a:chExt cx="2306920" cy="2301034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4670045" y="1415452"/>
              <a:ext cx="2257181" cy="2257182"/>
            </a:xfrm>
            <a:custGeom>
              <a:avLst/>
              <a:gdLst/>
              <a:ahLst/>
              <a:cxnLst>
                <a:cxn ang="0">
                  <a:pos x="414" y="346"/>
                </a:cxn>
                <a:cxn ang="0">
                  <a:pos x="346" y="414"/>
                </a:cxn>
                <a:cxn ang="0">
                  <a:pos x="68" y="414"/>
                </a:cxn>
                <a:cxn ang="0">
                  <a:pos x="0" y="346"/>
                </a:cxn>
                <a:cxn ang="0">
                  <a:pos x="0" y="68"/>
                </a:cxn>
                <a:cxn ang="0">
                  <a:pos x="68" y="0"/>
                </a:cxn>
                <a:cxn ang="0">
                  <a:pos x="346" y="0"/>
                </a:cxn>
                <a:cxn ang="0">
                  <a:pos x="414" y="68"/>
                </a:cxn>
                <a:cxn ang="0">
                  <a:pos x="414" y="346"/>
                </a:cxn>
              </a:cxnLst>
              <a:rect l="0" t="0" r="r" b="b"/>
              <a:pathLst>
                <a:path w="414" h="414">
                  <a:moveTo>
                    <a:pt x="414" y="346"/>
                  </a:moveTo>
                  <a:cubicBezTo>
                    <a:pt x="414" y="383"/>
                    <a:pt x="383" y="414"/>
                    <a:pt x="346" y="414"/>
                  </a:cubicBezTo>
                  <a:cubicBezTo>
                    <a:pt x="68" y="414"/>
                    <a:pt x="68" y="414"/>
                    <a:pt x="68" y="414"/>
                  </a:cubicBezTo>
                  <a:cubicBezTo>
                    <a:pt x="31" y="414"/>
                    <a:pt x="0" y="383"/>
                    <a:pt x="0" y="34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1" y="0"/>
                    <a:pt x="68" y="0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83" y="0"/>
                    <a:pt x="414" y="31"/>
                    <a:pt x="414" y="68"/>
                  </a:cubicBezTo>
                  <a:lnTo>
                    <a:pt x="414" y="34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4724400" y="1371600"/>
              <a:ext cx="2252565" cy="2257182"/>
            </a:xfrm>
            <a:custGeom>
              <a:avLst/>
              <a:gdLst/>
              <a:ahLst/>
              <a:cxnLst>
                <a:cxn ang="0">
                  <a:pos x="413" y="346"/>
                </a:cxn>
                <a:cxn ang="0">
                  <a:pos x="345" y="414"/>
                </a:cxn>
                <a:cxn ang="0">
                  <a:pos x="68" y="414"/>
                </a:cxn>
                <a:cxn ang="0">
                  <a:pos x="0" y="346"/>
                </a:cxn>
                <a:cxn ang="0">
                  <a:pos x="0" y="68"/>
                </a:cxn>
                <a:cxn ang="0">
                  <a:pos x="68" y="0"/>
                </a:cxn>
                <a:cxn ang="0">
                  <a:pos x="345" y="0"/>
                </a:cxn>
                <a:cxn ang="0">
                  <a:pos x="413" y="68"/>
                </a:cxn>
                <a:cxn ang="0">
                  <a:pos x="413" y="346"/>
                </a:cxn>
              </a:cxnLst>
              <a:rect l="0" t="0" r="r" b="b"/>
              <a:pathLst>
                <a:path w="413" h="414">
                  <a:moveTo>
                    <a:pt x="413" y="346"/>
                  </a:moveTo>
                  <a:cubicBezTo>
                    <a:pt x="413" y="383"/>
                    <a:pt x="383" y="414"/>
                    <a:pt x="345" y="414"/>
                  </a:cubicBezTo>
                  <a:cubicBezTo>
                    <a:pt x="68" y="414"/>
                    <a:pt x="68" y="414"/>
                    <a:pt x="68" y="414"/>
                  </a:cubicBezTo>
                  <a:cubicBezTo>
                    <a:pt x="30" y="414"/>
                    <a:pt x="0" y="383"/>
                    <a:pt x="0" y="34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0" y="0"/>
                    <a:pt x="68" y="0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383" y="0"/>
                    <a:pt x="413" y="31"/>
                    <a:pt x="413" y="68"/>
                  </a:cubicBezTo>
                  <a:lnTo>
                    <a:pt x="413" y="34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030A0">
                    <a:shade val="30000"/>
                    <a:satMod val="115000"/>
                  </a:srgbClr>
                </a:gs>
                <a:gs pos="50000">
                  <a:srgbClr val="7030A0">
                    <a:shade val="67500"/>
                    <a:satMod val="115000"/>
                  </a:srgbClr>
                </a:gs>
                <a:gs pos="100000">
                  <a:srgbClr val="7030A0">
                    <a:shade val="100000"/>
                    <a:satMod val="115000"/>
                  </a:srgbClr>
                </a:gs>
              </a:gsLst>
              <a:lin ang="8100000" scaled="1"/>
              <a:tileRect/>
            </a:gradFill>
            <a:ln w="9525">
              <a:solidFill>
                <a:srgbClr val="461E6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34"/>
          <p:cNvGrpSpPr/>
          <p:nvPr/>
        </p:nvGrpSpPr>
        <p:grpSpPr>
          <a:xfrm>
            <a:off x="4626244" y="3617168"/>
            <a:ext cx="2307956" cy="2301032"/>
            <a:chOff x="4695470" y="3769568"/>
            <a:chExt cx="2307956" cy="2301032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36" name="Freeform 15"/>
            <p:cNvSpPr>
              <a:spLocks/>
            </p:cNvSpPr>
            <p:nvPr/>
          </p:nvSpPr>
          <p:spPr bwMode="auto">
            <a:xfrm>
              <a:off x="4695470" y="3769568"/>
              <a:ext cx="2257181" cy="2257182"/>
            </a:xfrm>
            <a:custGeom>
              <a:avLst/>
              <a:gdLst/>
              <a:ahLst/>
              <a:cxnLst>
                <a:cxn ang="0">
                  <a:pos x="414" y="346"/>
                </a:cxn>
                <a:cxn ang="0">
                  <a:pos x="346" y="414"/>
                </a:cxn>
                <a:cxn ang="0">
                  <a:pos x="68" y="414"/>
                </a:cxn>
                <a:cxn ang="0">
                  <a:pos x="0" y="346"/>
                </a:cxn>
                <a:cxn ang="0">
                  <a:pos x="0" y="68"/>
                </a:cxn>
                <a:cxn ang="0">
                  <a:pos x="68" y="0"/>
                </a:cxn>
                <a:cxn ang="0">
                  <a:pos x="346" y="0"/>
                </a:cxn>
                <a:cxn ang="0">
                  <a:pos x="414" y="68"/>
                </a:cxn>
                <a:cxn ang="0">
                  <a:pos x="414" y="346"/>
                </a:cxn>
              </a:cxnLst>
              <a:rect l="0" t="0" r="r" b="b"/>
              <a:pathLst>
                <a:path w="414" h="414">
                  <a:moveTo>
                    <a:pt x="414" y="346"/>
                  </a:moveTo>
                  <a:cubicBezTo>
                    <a:pt x="414" y="383"/>
                    <a:pt x="383" y="414"/>
                    <a:pt x="346" y="414"/>
                  </a:cubicBezTo>
                  <a:cubicBezTo>
                    <a:pt x="68" y="414"/>
                    <a:pt x="68" y="414"/>
                    <a:pt x="68" y="414"/>
                  </a:cubicBezTo>
                  <a:cubicBezTo>
                    <a:pt x="31" y="414"/>
                    <a:pt x="0" y="383"/>
                    <a:pt x="0" y="34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1" y="0"/>
                    <a:pt x="68" y="0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83" y="0"/>
                    <a:pt x="414" y="31"/>
                    <a:pt x="414" y="68"/>
                  </a:cubicBezTo>
                  <a:lnTo>
                    <a:pt x="414" y="34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auto">
            <a:xfrm>
              <a:off x="4750861" y="3813418"/>
              <a:ext cx="2252565" cy="2257182"/>
            </a:xfrm>
            <a:custGeom>
              <a:avLst/>
              <a:gdLst/>
              <a:ahLst/>
              <a:cxnLst>
                <a:cxn ang="0">
                  <a:pos x="413" y="346"/>
                </a:cxn>
                <a:cxn ang="0">
                  <a:pos x="345" y="414"/>
                </a:cxn>
                <a:cxn ang="0">
                  <a:pos x="68" y="414"/>
                </a:cxn>
                <a:cxn ang="0">
                  <a:pos x="0" y="346"/>
                </a:cxn>
                <a:cxn ang="0">
                  <a:pos x="0" y="68"/>
                </a:cxn>
                <a:cxn ang="0">
                  <a:pos x="68" y="0"/>
                </a:cxn>
                <a:cxn ang="0">
                  <a:pos x="345" y="0"/>
                </a:cxn>
                <a:cxn ang="0">
                  <a:pos x="413" y="68"/>
                </a:cxn>
                <a:cxn ang="0">
                  <a:pos x="413" y="346"/>
                </a:cxn>
              </a:cxnLst>
              <a:rect l="0" t="0" r="r" b="b"/>
              <a:pathLst>
                <a:path w="413" h="414">
                  <a:moveTo>
                    <a:pt x="413" y="346"/>
                  </a:moveTo>
                  <a:cubicBezTo>
                    <a:pt x="413" y="383"/>
                    <a:pt x="383" y="414"/>
                    <a:pt x="345" y="414"/>
                  </a:cubicBezTo>
                  <a:cubicBezTo>
                    <a:pt x="68" y="414"/>
                    <a:pt x="68" y="414"/>
                    <a:pt x="68" y="414"/>
                  </a:cubicBezTo>
                  <a:cubicBezTo>
                    <a:pt x="30" y="414"/>
                    <a:pt x="0" y="383"/>
                    <a:pt x="0" y="34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0" y="0"/>
                    <a:pt x="68" y="0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383" y="0"/>
                    <a:pt x="413" y="31"/>
                    <a:pt x="413" y="68"/>
                  </a:cubicBezTo>
                  <a:lnTo>
                    <a:pt x="413" y="3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9525">
              <a:solidFill>
                <a:schemeClr val="accent3">
                  <a:lumMod val="50000"/>
                </a:schemeClr>
              </a:solidFill>
              <a:round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" name="Oval 44"/>
          <p:cNvSpPr/>
          <p:nvPr/>
        </p:nvSpPr>
        <p:spPr>
          <a:xfrm>
            <a:off x="3810000" y="2743200"/>
            <a:ext cx="1447800" cy="144780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76200">
            <a:gradFill>
              <a:gsLst>
                <a:gs pos="0">
                  <a:schemeClr val="bg1"/>
                </a:gs>
                <a:gs pos="50000">
                  <a:schemeClr val="bg1">
                    <a:lumMod val="75000"/>
                  </a:schemeClr>
                </a:gs>
                <a:gs pos="100000">
                  <a:srgbClr val="000000"/>
                </a:gs>
              </a:gsLst>
              <a:lin ang="5400000" scaled="0"/>
            </a:gradFill>
          </a:ln>
          <a:effectLst>
            <a:outerShdw blurRad="63500" sx="102000" sy="102000" algn="c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038600" y="3200400"/>
            <a:ext cx="1143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00"/>
                </a:solidFill>
                <a:latin typeface="+mn-lt"/>
              </a:rPr>
              <a:t>Rivalry</a:t>
            </a:r>
            <a:endParaRPr lang="en-US" sz="2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667000" y="1752600"/>
            <a:ext cx="1396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+mn-lt"/>
              </a:rPr>
              <a:t>Threat Of Substitute Products Or Services</a:t>
            </a:r>
            <a:endParaRPr lang="en-US" sz="16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156400" y="1828800"/>
            <a:ext cx="12222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b="1" dirty="0" smtClean="0">
                <a:solidFill>
                  <a:schemeClr val="bg1"/>
                </a:solidFill>
                <a:latin typeface="+mn-lt"/>
              </a:rPr>
              <a:t>Threat Of New </a:t>
            </a:r>
            <a:r>
              <a:rPr lang="en-US" sz="1600" b="1" dirty="0" err="1" smtClean="0">
                <a:solidFill>
                  <a:schemeClr val="bg1"/>
                </a:solidFill>
                <a:latin typeface="+mn-lt"/>
              </a:rPr>
              <a:t>Entrans</a:t>
            </a:r>
            <a:endParaRPr lang="en-US" sz="16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667000" y="4343400"/>
            <a:ext cx="1396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+mn-lt"/>
              </a:rPr>
              <a:t>Bargaining Power Of Suppliers</a:t>
            </a:r>
            <a:endParaRPr lang="en-US" sz="16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080200" y="4343400"/>
            <a:ext cx="1396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b="1" dirty="0" smtClean="0">
                <a:solidFill>
                  <a:schemeClr val="bg1"/>
                </a:solidFill>
                <a:latin typeface="+mn-lt"/>
              </a:rPr>
              <a:t>Bargaining Power Of Buyers</a:t>
            </a:r>
            <a:endParaRPr lang="en-US" sz="1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2658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64"/>
          <p:cNvSpPr>
            <a:spLocks noChangeArrowheads="1"/>
          </p:cNvSpPr>
          <p:nvPr/>
        </p:nvSpPr>
        <p:spPr bwMode="gray">
          <a:xfrm>
            <a:off x="457200" y="228600"/>
            <a:ext cx="61722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/>
              <a:t>PORTERS FIVE FORCES </a:t>
            </a:r>
            <a:r>
              <a:rPr lang="en-US" sz="2800" b="1" dirty="0" smtClean="0">
                <a:solidFill>
                  <a:schemeClr val="tx1">
                    <a:lumMod val="50000"/>
                  </a:schemeClr>
                </a:solidFill>
              </a:rPr>
              <a:t>– 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</a:rPr>
              <a:t>Your Text Here</a:t>
            </a:r>
            <a:endParaRPr lang="en-US" sz="2800" b="1" dirty="0" smtClean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2701945" y="1697483"/>
            <a:ext cx="3691656" cy="3784076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25"/>
          <p:cNvGrpSpPr/>
          <p:nvPr/>
        </p:nvGrpSpPr>
        <p:grpSpPr>
          <a:xfrm>
            <a:off x="2140574" y="1320800"/>
            <a:ext cx="2312572" cy="2301034"/>
            <a:chOff x="2209800" y="1371600"/>
            <a:chExt cx="2312572" cy="2301034"/>
          </a:xfrm>
        </p:grpSpPr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2269807" y="1415452"/>
              <a:ext cx="2252565" cy="2257182"/>
            </a:xfrm>
            <a:custGeom>
              <a:avLst/>
              <a:gdLst/>
              <a:ahLst/>
              <a:cxnLst>
                <a:cxn ang="0">
                  <a:pos x="413" y="346"/>
                </a:cxn>
                <a:cxn ang="0">
                  <a:pos x="345" y="414"/>
                </a:cxn>
                <a:cxn ang="0">
                  <a:pos x="68" y="414"/>
                </a:cxn>
                <a:cxn ang="0">
                  <a:pos x="0" y="346"/>
                </a:cxn>
                <a:cxn ang="0">
                  <a:pos x="0" y="68"/>
                </a:cxn>
                <a:cxn ang="0">
                  <a:pos x="68" y="0"/>
                </a:cxn>
                <a:cxn ang="0">
                  <a:pos x="345" y="0"/>
                </a:cxn>
                <a:cxn ang="0">
                  <a:pos x="413" y="68"/>
                </a:cxn>
                <a:cxn ang="0">
                  <a:pos x="413" y="346"/>
                </a:cxn>
              </a:cxnLst>
              <a:rect l="0" t="0" r="r" b="b"/>
              <a:pathLst>
                <a:path w="413" h="414">
                  <a:moveTo>
                    <a:pt x="413" y="346"/>
                  </a:moveTo>
                  <a:cubicBezTo>
                    <a:pt x="413" y="383"/>
                    <a:pt x="383" y="414"/>
                    <a:pt x="345" y="414"/>
                  </a:cubicBezTo>
                  <a:cubicBezTo>
                    <a:pt x="68" y="414"/>
                    <a:pt x="68" y="414"/>
                    <a:pt x="68" y="414"/>
                  </a:cubicBezTo>
                  <a:cubicBezTo>
                    <a:pt x="30" y="414"/>
                    <a:pt x="0" y="383"/>
                    <a:pt x="0" y="34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0" y="0"/>
                    <a:pt x="68" y="0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383" y="0"/>
                    <a:pt x="413" y="31"/>
                    <a:pt x="413" y="68"/>
                  </a:cubicBezTo>
                  <a:lnTo>
                    <a:pt x="413" y="34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>
                    <a:shade val="30000"/>
                    <a:satMod val="115000"/>
                  </a:srgbClr>
                </a:gs>
                <a:gs pos="50000">
                  <a:srgbClr val="4D4D4D">
                    <a:shade val="67500"/>
                    <a:satMod val="115000"/>
                  </a:srgbClr>
                </a:gs>
                <a:gs pos="100000">
                  <a:srgbClr val="4D4D4D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2209800" y="1371600"/>
              <a:ext cx="2257181" cy="2257182"/>
            </a:xfrm>
            <a:custGeom>
              <a:avLst/>
              <a:gdLst/>
              <a:ahLst/>
              <a:cxnLst>
                <a:cxn ang="0">
                  <a:pos x="414" y="346"/>
                </a:cxn>
                <a:cxn ang="0">
                  <a:pos x="346" y="414"/>
                </a:cxn>
                <a:cxn ang="0">
                  <a:pos x="68" y="414"/>
                </a:cxn>
                <a:cxn ang="0">
                  <a:pos x="0" y="346"/>
                </a:cxn>
                <a:cxn ang="0">
                  <a:pos x="0" y="68"/>
                </a:cxn>
                <a:cxn ang="0">
                  <a:pos x="68" y="0"/>
                </a:cxn>
                <a:cxn ang="0">
                  <a:pos x="346" y="0"/>
                </a:cxn>
                <a:cxn ang="0">
                  <a:pos x="414" y="68"/>
                </a:cxn>
                <a:cxn ang="0">
                  <a:pos x="414" y="346"/>
                </a:cxn>
              </a:cxnLst>
              <a:rect l="0" t="0" r="r" b="b"/>
              <a:pathLst>
                <a:path w="414" h="414">
                  <a:moveTo>
                    <a:pt x="414" y="346"/>
                  </a:moveTo>
                  <a:cubicBezTo>
                    <a:pt x="414" y="383"/>
                    <a:pt x="383" y="414"/>
                    <a:pt x="346" y="414"/>
                  </a:cubicBezTo>
                  <a:cubicBezTo>
                    <a:pt x="68" y="414"/>
                    <a:pt x="68" y="414"/>
                    <a:pt x="68" y="414"/>
                  </a:cubicBezTo>
                  <a:cubicBezTo>
                    <a:pt x="31" y="414"/>
                    <a:pt x="0" y="383"/>
                    <a:pt x="0" y="34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1" y="0"/>
                    <a:pt x="68" y="0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83" y="0"/>
                    <a:pt x="414" y="31"/>
                    <a:pt x="414" y="68"/>
                  </a:cubicBezTo>
                  <a:lnTo>
                    <a:pt x="414" y="3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28"/>
          <p:cNvGrpSpPr/>
          <p:nvPr/>
        </p:nvGrpSpPr>
        <p:grpSpPr>
          <a:xfrm>
            <a:off x="2140574" y="3718768"/>
            <a:ext cx="2312572" cy="2301032"/>
            <a:chOff x="2209800" y="3769568"/>
            <a:chExt cx="2312572" cy="2301032"/>
          </a:xfrm>
        </p:grpSpPr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2269807" y="3769568"/>
              <a:ext cx="2252565" cy="2257182"/>
            </a:xfrm>
            <a:custGeom>
              <a:avLst/>
              <a:gdLst/>
              <a:ahLst/>
              <a:cxnLst>
                <a:cxn ang="0">
                  <a:pos x="413" y="346"/>
                </a:cxn>
                <a:cxn ang="0">
                  <a:pos x="345" y="414"/>
                </a:cxn>
                <a:cxn ang="0">
                  <a:pos x="68" y="414"/>
                </a:cxn>
                <a:cxn ang="0">
                  <a:pos x="0" y="346"/>
                </a:cxn>
                <a:cxn ang="0">
                  <a:pos x="0" y="68"/>
                </a:cxn>
                <a:cxn ang="0">
                  <a:pos x="68" y="0"/>
                </a:cxn>
                <a:cxn ang="0">
                  <a:pos x="345" y="0"/>
                </a:cxn>
                <a:cxn ang="0">
                  <a:pos x="413" y="68"/>
                </a:cxn>
                <a:cxn ang="0">
                  <a:pos x="413" y="346"/>
                </a:cxn>
              </a:cxnLst>
              <a:rect l="0" t="0" r="r" b="b"/>
              <a:pathLst>
                <a:path w="413" h="414">
                  <a:moveTo>
                    <a:pt x="413" y="346"/>
                  </a:moveTo>
                  <a:cubicBezTo>
                    <a:pt x="413" y="383"/>
                    <a:pt x="383" y="414"/>
                    <a:pt x="345" y="414"/>
                  </a:cubicBezTo>
                  <a:cubicBezTo>
                    <a:pt x="68" y="414"/>
                    <a:pt x="68" y="414"/>
                    <a:pt x="68" y="414"/>
                  </a:cubicBezTo>
                  <a:cubicBezTo>
                    <a:pt x="30" y="414"/>
                    <a:pt x="0" y="383"/>
                    <a:pt x="0" y="34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0" y="0"/>
                    <a:pt x="68" y="0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383" y="0"/>
                    <a:pt x="413" y="31"/>
                    <a:pt x="413" y="68"/>
                  </a:cubicBezTo>
                  <a:lnTo>
                    <a:pt x="413" y="34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>
                    <a:shade val="30000"/>
                    <a:satMod val="115000"/>
                  </a:srgbClr>
                </a:gs>
                <a:gs pos="50000">
                  <a:srgbClr val="4D4D4D">
                    <a:shade val="67500"/>
                    <a:satMod val="115000"/>
                  </a:srgbClr>
                </a:gs>
                <a:gs pos="100000">
                  <a:srgbClr val="4D4D4D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2209800" y="3813418"/>
              <a:ext cx="2257181" cy="2257182"/>
            </a:xfrm>
            <a:custGeom>
              <a:avLst/>
              <a:gdLst/>
              <a:ahLst/>
              <a:cxnLst>
                <a:cxn ang="0">
                  <a:pos x="414" y="346"/>
                </a:cxn>
                <a:cxn ang="0">
                  <a:pos x="346" y="414"/>
                </a:cxn>
                <a:cxn ang="0">
                  <a:pos x="68" y="414"/>
                </a:cxn>
                <a:cxn ang="0">
                  <a:pos x="0" y="346"/>
                </a:cxn>
                <a:cxn ang="0">
                  <a:pos x="0" y="68"/>
                </a:cxn>
                <a:cxn ang="0">
                  <a:pos x="68" y="0"/>
                </a:cxn>
                <a:cxn ang="0">
                  <a:pos x="346" y="0"/>
                </a:cxn>
                <a:cxn ang="0">
                  <a:pos x="414" y="68"/>
                </a:cxn>
                <a:cxn ang="0">
                  <a:pos x="414" y="346"/>
                </a:cxn>
              </a:cxnLst>
              <a:rect l="0" t="0" r="r" b="b"/>
              <a:pathLst>
                <a:path w="414" h="414">
                  <a:moveTo>
                    <a:pt x="414" y="346"/>
                  </a:moveTo>
                  <a:cubicBezTo>
                    <a:pt x="414" y="383"/>
                    <a:pt x="383" y="414"/>
                    <a:pt x="346" y="414"/>
                  </a:cubicBezTo>
                  <a:cubicBezTo>
                    <a:pt x="68" y="414"/>
                    <a:pt x="68" y="414"/>
                    <a:pt x="68" y="414"/>
                  </a:cubicBezTo>
                  <a:cubicBezTo>
                    <a:pt x="31" y="414"/>
                    <a:pt x="0" y="383"/>
                    <a:pt x="0" y="34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1" y="0"/>
                    <a:pt x="68" y="0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83" y="0"/>
                    <a:pt x="414" y="31"/>
                    <a:pt x="414" y="68"/>
                  </a:cubicBezTo>
                  <a:lnTo>
                    <a:pt x="414" y="3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31"/>
          <p:cNvGrpSpPr/>
          <p:nvPr/>
        </p:nvGrpSpPr>
        <p:grpSpPr>
          <a:xfrm>
            <a:off x="4626244" y="1320800"/>
            <a:ext cx="2281495" cy="2301034"/>
            <a:chOff x="4695470" y="1371600"/>
            <a:chExt cx="2281495" cy="2301034"/>
          </a:xfrm>
        </p:grpSpPr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4695470" y="1415452"/>
              <a:ext cx="2257181" cy="2257182"/>
            </a:xfrm>
            <a:custGeom>
              <a:avLst/>
              <a:gdLst/>
              <a:ahLst/>
              <a:cxnLst>
                <a:cxn ang="0">
                  <a:pos x="414" y="346"/>
                </a:cxn>
                <a:cxn ang="0">
                  <a:pos x="346" y="414"/>
                </a:cxn>
                <a:cxn ang="0">
                  <a:pos x="68" y="414"/>
                </a:cxn>
                <a:cxn ang="0">
                  <a:pos x="0" y="346"/>
                </a:cxn>
                <a:cxn ang="0">
                  <a:pos x="0" y="68"/>
                </a:cxn>
                <a:cxn ang="0">
                  <a:pos x="68" y="0"/>
                </a:cxn>
                <a:cxn ang="0">
                  <a:pos x="346" y="0"/>
                </a:cxn>
                <a:cxn ang="0">
                  <a:pos x="414" y="68"/>
                </a:cxn>
                <a:cxn ang="0">
                  <a:pos x="414" y="346"/>
                </a:cxn>
              </a:cxnLst>
              <a:rect l="0" t="0" r="r" b="b"/>
              <a:pathLst>
                <a:path w="414" h="414">
                  <a:moveTo>
                    <a:pt x="414" y="346"/>
                  </a:moveTo>
                  <a:cubicBezTo>
                    <a:pt x="414" y="383"/>
                    <a:pt x="383" y="414"/>
                    <a:pt x="346" y="414"/>
                  </a:cubicBezTo>
                  <a:cubicBezTo>
                    <a:pt x="68" y="414"/>
                    <a:pt x="68" y="414"/>
                    <a:pt x="68" y="414"/>
                  </a:cubicBezTo>
                  <a:cubicBezTo>
                    <a:pt x="31" y="414"/>
                    <a:pt x="0" y="383"/>
                    <a:pt x="0" y="34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1" y="0"/>
                    <a:pt x="68" y="0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83" y="0"/>
                    <a:pt x="414" y="31"/>
                    <a:pt x="414" y="68"/>
                  </a:cubicBezTo>
                  <a:lnTo>
                    <a:pt x="414" y="34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>
                    <a:shade val="30000"/>
                    <a:satMod val="115000"/>
                  </a:srgbClr>
                </a:gs>
                <a:gs pos="50000">
                  <a:srgbClr val="4D4D4D">
                    <a:shade val="67500"/>
                    <a:satMod val="115000"/>
                  </a:srgbClr>
                </a:gs>
                <a:gs pos="100000">
                  <a:srgbClr val="4D4D4D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4724400" y="1371600"/>
              <a:ext cx="2252565" cy="2257182"/>
            </a:xfrm>
            <a:custGeom>
              <a:avLst/>
              <a:gdLst/>
              <a:ahLst/>
              <a:cxnLst>
                <a:cxn ang="0">
                  <a:pos x="413" y="346"/>
                </a:cxn>
                <a:cxn ang="0">
                  <a:pos x="345" y="414"/>
                </a:cxn>
                <a:cxn ang="0">
                  <a:pos x="68" y="414"/>
                </a:cxn>
                <a:cxn ang="0">
                  <a:pos x="0" y="346"/>
                </a:cxn>
                <a:cxn ang="0">
                  <a:pos x="0" y="68"/>
                </a:cxn>
                <a:cxn ang="0">
                  <a:pos x="68" y="0"/>
                </a:cxn>
                <a:cxn ang="0">
                  <a:pos x="345" y="0"/>
                </a:cxn>
                <a:cxn ang="0">
                  <a:pos x="413" y="68"/>
                </a:cxn>
                <a:cxn ang="0">
                  <a:pos x="413" y="346"/>
                </a:cxn>
              </a:cxnLst>
              <a:rect l="0" t="0" r="r" b="b"/>
              <a:pathLst>
                <a:path w="413" h="414">
                  <a:moveTo>
                    <a:pt x="413" y="346"/>
                  </a:moveTo>
                  <a:cubicBezTo>
                    <a:pt x="413" y="383"/>
                    <a:pt x="383" y="414"/>
                    <a:pt x="345" y="414"/>
                  </a:cubicBezTo>
                  <a:cubicBezTo>
                    <a:pt x="68" y="414"/>
                    <a:pt x="68" y="414"/>
                    <a:pt x="68" y="414"/>
                  </a:cubicBezTo>
                  <a:cubicBezTo>
                    <a:pt x="30" y="414"/>
                    <a:pt x="0" y="383"/>
                    <a:pt x="0" y="34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0" y="0"/>
                    <a:pt x="68" y="0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383" y="0"/>
                    <a:pt x="413" y="31"/>
                    <a:pt x="413" y="68"/>
                  </a:cubicBezTo>
                  <a:lnTo>
                    <a:pt x="413" y="3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34"/>
          <p:cNvGrpSpPr/>
          <p:nvPr/>
        </p:nvGrpSpPr>
        <p:grpSpPr>
          <a:xfrm>
            <a:off x="4626244" y="3718768"/>
            <a:ext cx="2307956" cy="2301032"/>
            <a:chOff x="4695470" y="3769568"/>
            <a:chExt cx="2307956" cy="2301032"/>
          </a:xfrm>
        </p:grpSpPr>
        <p:sp>
          <p:nvSpPr>
            <p:cNvPr id="36" name="Freeform 15"/>
            <p:cNvSpPr>
              <a:spLocks/>
            </p:cNvSpPr>
            <p:nvPr/>
          </p:nvSpPr>
          <p:spPr bwMode="auto">
            <a:xfrm>
              <a:off x="4695470" y="3769568"/>
              <a:ext cx="2257181" cy="2257182"/>
            </a:xfrm>
            <a:custGeom>
              <a:avLst/>
              <a:gdLst/>
              <a:ahLst/>
              <a:cxnLst>
                <a:cxn ang="0">
                  <a:pos x="414" y="346"/>
                </a:cxn>
                <a:cxn ang="0">
                  <a:pos x="346" y="414"/>
                </a:cxn>
                <a:cxn ang="0">
                  <a:pos x="68" y="414"/>
                </a:cxn>
                <a:cxn ang="0">
                  <a:pos x="0" y="346"/>
                </a:cxn>
                <a:cxn ang="0">
                  <a:pos x="0" y="68"/>
                </a:cxn>
                <a:cxn ang="0">
                  <a:pos x="68" y="0"/>
                </a:cxn>
                <a:cxn ang="0">
                  <a:pos x="346" y="0"/>
                </a:cxn>
                <a:cxn ang="0">
                  <a:pos x="414" y="68"/>
                </a:cxn>
                <a:cxn ang="0">
                  <a:pos x="414" y="346"/>
                </a:cxn>
              </a:cxnLst>
              <a:rect l="0" t="0" r="r" b="b"/>
              <a:pathLst>
                <a:path w="414" h="414">
                  <a:moveTo>
                    <a:pt x="414" y="346"/>
                  </a:moveTo>
                  <a:cubicBezTo>
                    <a:pt x="414" y="383"/>
                    <a:pt x="383" y="414"/>
                    <a:pt x="346" y="414"/>
                  </a:cubicBezTo>
                  <a:cubicBezTo>
                    <a:pt x="68" y="414"/>
                    <a:pt x="68" y="414"/>
                    <a:pt x="68" y="414"/>
                  </a:cubicBezTo>
                  <a:cubicBezTo>
                    <a:pt x="31" y="414"/>
                    <a:pt x="0" y="383"/>
                    <a:pt x="0" y="34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1" y="0"/>
                    <a:pt x="68" y="0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83" y="0"/>
                    <a:pt x="414" y="31"/>
                    <a:pt x="414" y="68"/>
                  </a:cubicBezTo>
                  <a:lnTo>
                    <a:pt x="414" y="34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>
                    <a:shade val="30000"/>
                    <a:satMod val="115000"/>
                  </a:srgbClr>
                </a:gs>
                <a:gs pos="50000">
                  <a:srgbClr val="4D4D4D">
                    <a:shade val="67500"/>
                    <a:satMod val="115000"/>
                  </a:srgbClr>
                </a:gs>
                <a:gs pos="100000">
                  <a:srgbClr val="4D4D4D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auto">
            <a:xfrm>
              <a:off x="4750861" y="3813418"/>
              <a:ext cx="2252565" cy="2257182"/>
            </a:xfrm>
            <a:custGeom>
              <a:avLst/>
              <a:gdLst/>
              <a:ahLst/>
              <a:cxnLst>
                <a:cxn ang="0">
                  <a:pos x="413" y="346"/>
                </a:cxn>
                <a:cxn ang="0">
                  <a:pos x="345" y="414"/>
                </a:cxn>
                <a:cxn ang="0">
                  <a:pos x="68" y="414"/>
                </a:cxn>
                <a:cxn ang="0">
                  <a:pos x="0" y="346"/>
                </a:cxn>
                <a:cxn ang="0">
                  <a:pos x="0" y="68"/>
                </a:cxn>
                <a:cxn ang="0">
                  <a:pos x="68" y="0"/>
                </a:cxn>
                <a:cxn ang="0">
                  <a:pos x="345" y="0"/>
                </a:cxn>
                <a:cxn ang="0">
                  <a:pos x="413" y="68"/>
                </a:cxn>
                <a:cxn ang="0">
                  <a:pos x="413" y="346"/>
                </a:cxn>
              </a:cxnLst>
              <a:rect l="0" t="0" r="r" b="b"/>
              <a:pathLst>
                <a:path w="413" h="414">
                  <a:moveTo>
                    <a:pt x="413" y="346"/>
                  </a:moveTo>
                  <a:cubicBezTo>
                    <a:pt x="413" y="383"/>
                    <a:pt x="383" y="414"/>
                    <a:pt x="345" y="414"/>
                  </a:cubicBezTo>
                  <a:cubicBezTo>
                    <a:pt x="68" y="414"/>
                    <a:pt x="68" y="414"/>
                    <a:pt x="68" y="414"/>
                  </a:cubicBezTo>
                  <a:cubicBezTo>
                    <a:pt x="30" y="414"/>
                    <a:pt x="0" y="383"/>
                    <a:pt x="0" y="34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0" y="0"/>
                    <a:pt x="68" y="0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383" y="0"/>
                    <a:pt x="413" y="31"/>
                    <a:pt x="413" y="68"/>
                  </a:cubicBezTo>
                  <a:lnTo>
                    <a:pt x="413" y="3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" name="Oval 44"/>
          <p:cNvSpPr/>
          <p:nvPr/>
        </p:nvSpPr>
        <p:spPr>
          <a:xfrm>
            <a:off x="3810000" y="2844800"/>
            <a:ext cx="1447800" cy="1447800"/>
          </a:xfrm>
          <a:prstGeom prst="ellipse">
            <a:avLst/>
          </a:prstGeom>
          <a:gradFill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/>
              </a:gs>
            </a:gsLst>
            <a:lin ang="5400000" scaled="1"/>
          </a:gradFill>
          <a:ln w="76200">
            <a:gradFill>
              <a:gsLst>
                <a:gs pos="0">
                  <a:schemeClr val="bg1"/>
                </a:gs>
                <a:gs pos="50000">
                  <a:schemeClr val="bg1">
                    <a:lumMod val="75000"/>
                  </a:schemeClr>
                </a:gs>
                <a:gs pos="100000">
                  <a:srgbClr val="000000"/>
                </a:gs>
              </a:gsLst>
              <a:lin ang="5400000" scaled="0"/>
            </a:gradFill>
          </a:ln>
          <a:effectLst>
            <a:outerShdw blurRad="63500" sx="102000" sy="102000" algn="c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038600" y="3302000"/>
            <a:ext cx="1143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00"/>
                </a:solidFill>
                <a:latin typeface="+mn-lt"/>
              </a:rPr>
              <a:t>SWOT</a:t>
            </a:r>
            <a:endParaRPr lang="en-US" sz="2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667000" y="1854200"/>
            <a:ext cx="1396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n-lt"/>
              </a:rPr>
              <a:t>Threat Of Substitute Products Or Services</a:t>
            </a:r>
            <a:endParaRPr lang="en-US" sz="16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156400" y="1930400"/>
            <a:ext cx="12222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b="1" dirty="0" smtClean="0">
                <a:solidFill>
                  <a:srgbClr val="000000"/>
                </a:solidFill>
                <a:latin typeface="+mn-lt"/>
              </a:rPr>
              <a:t>Threat Of New </a:t>
            </a:r>
            <a:r>
              <a:rPr lang="en-US" sz="1600" b="1" dirty="0" err="1" smtClean="0">
                <a:solidFill>
                  <a:srgbClr val="000000"/>
                </a:solidFill>
                <a:latin typeface="+mn-lt"/>
              </a:rPr>
              <a:t>Entrans</a:t>
            </a:r>
            <a:endParaRPr lang="en-US" sz="16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667000" y="4445000"/>
            <a:ext cx="1396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  <a:latin typeface="+mn-lt"/>
              </a:rPr>
              <a:t>Bargaining Power Of Suppliers</a:t>
            </a:r>
            <a:endParaRPr lang="en-US" sz="16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080200" y="4445000"/>
            <a:ext cx="1396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b="1" dirty="0" smtClean="0">
                <a:solidFill>
                  <a:srgbClr val="000000"/>
                </a:solidFill>
                <a:latin typeface="+mn-lt"/>
              </a:rPr>
              <a:t>Bargaining Power Of Buyers</a:t>
            </a:r>
            <a:endParaRPr lang="en-US" sz="1600" b="1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699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5"/>
          <p:cNvGrpSpPr/>
          <p:nvPr/>
        </p:nvGrpSpPr>
        <p:grpSpPr>
          <a:xfrm>
            <a:off x="0" y="4038600"/>
            <a:ext cx="9144000" cy="2743200"/>
            <a:chOff x="0" y="3886200"/>
            <a:chExt cx="9144000" cy="2971800"/>
          </a:xfrm>
        </p:grpSpPr>
        <p:sp>
          <p:nvSpPr>
            <p:cNvPr id="27" name="Rectangle 26"/>
            <p:cNvSpPr/>
            <p:nvPr/>
          </p:nvSpPr>
          <p:spPr>
            <a:xfrm rot="10800000">
              <a:off x="0" y="5105398"/>
              <a:ext cx="9144000" cy="1752602"/>
            </a:xfrm>
            <a:prstGeom prst="rect">
              <a:avLst/>
            </a:prstGeom>
            <a:gradFill>
              <a:gsLst>
                <a:gs pos="2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0" y="3886200"/>
              <a:ext cx="9144000" cy="1219200"/>
            </a:xfrm>
            <a:prstGeom prst="rect">
              <a:avLst/>
            </a:prstGeom>
            <a:gradFill>
              <a:gsLst>
                <a:gs pos="2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219201" y="1100522"/>
            <a:ext cx="3124200" cy="2099877"/>
            <a:chOff x="1219201" y="1100522"/>
            <a:chExt cx="3124200" cy="2099877"/>
          </a:xfrm>
        </p:grpSpPr>
        <p:sp>
          <p:nvSpPr>
            <p:cNvPr id="6" name="Rounded Rectangle 5"/>
            <p:cNvSpPr/>
            <p:nvPr/>
          </p:nvSpPr>
          <p:spPr>
            <a:xfrm rot="16200000">
              <a:off x="1728981" y="590743"/>
              <a:ext cx="2099877" cy="311943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ounded Rectangle 12"/>
            <p:cNvSpPr/>
            <p:nvPr/>
          </p:nvSpPr>
          <p:spPr>
            <a:xfrm rot="16200000">
              <a:off x="2581277" y="-261547"/>
              <a:ext cx="400047" cy="3124200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chemeClr val="accent1"/>
                </a:gs>
                <a:gs pos="50000">
                  <a:schemeClr val="accent2"/>
                </a:gs>
              </a:gsLst>
              <a:lin ang="10800000" scaled="0"/>
            </a:gradFill>
            <a:ln w="6350"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724400" y="1100523"/>
            <a:ext cx="3124200" cy="2099877"/>
            <a:chOff x="4724400" y="1100523"/>
            <a:chExt cx="3124200" cy="2099877"/>
          </a:xfrm>
        </p:grpSpPr>
        <p:sp>
          <p:nvSpPr>
            <p:cNvPr id="15" name="Rounded Rectangle 14"/>
            <p:cNvSpPr/>
            <p:nvPr/>
          </p:nvSpPr>
          <p:spPr>
            <a:xfrm rot="16200000">
              <a:off x="5234180" y="590744"/>
              <a:ext cx="2099877" cy="311943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 rot="16200000">
              <a:off x="6086476" y="-261546"/>
              <a:ext cx="400047" cy="3124200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rgbClr val="FF0000"/>
                </a:gs>
                <a:gs pos="50000">
                  <a:srgbClr val="C00000"/>
                </a:gs>
              </a:gsLst>
              <a:lin ang="10800000" scaled="0"/>
            </a:gradFill>
            <a:ln w="6350"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219201" y="3612495"/>
            <a:ext cx="3124200" cy="2099877"/>
            <a:chOff x="1219201" y="3612495"/>
            <a:chExt cx="3124200" cy="2099877"/>
          </a:xfrm>
        </p:grpSpPr>
        <p:sp>
          <p:nvSpPr>
            <p:cNvPr id="18" name="Rounded Rectangle 17"/>
            <p:cNvSpPr/>
            <p:nvPr/>
          </p:nvSpPr>
          <p:spPr>
            <a:xfrm rot="16200000">
              <a:off x="1728981" y="3102716"/>
              <a:ext cx="2099877" cy="311943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ounded Rectangle 18"/>
            <p:cNvSpPr/>
            <p:nvPr/>
          </p:nvSpPr>
          <p:spPr>
            <a:xfrm rot="16200000">
              <a:off x="2581277" y="2250426"/>
              <a:ext cx="400047" cy="3124200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chemeClr val="accent1"/>
                </a:gs>
                <a:gs pos="50000">
                  <a:schemeClr val="accent2"/>
                </a:gs>
              </a:gsLst>
              <a:lin ang="10800000" scaled="0"/>
            </a:gradFill>
            <a:ln w="6350"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724400" y="3615123"/>
            <a:ext cx="3124200" cy="2099877"/>
            <a:chOff x="4724400" y="3615123"/>
            <a:chExt cx="3124200" cy="2099877"/>
          </a:xfrm>
        </p:grpSpPr>
        <p:sp>
          <p:nvSpPr>
            <p:cNvPr id="20" name="Rounded Rectangle 19"/>
            <p:cNvSpPr/>
            <p:nvPr/>
          </p:nvSpPr>
          <p:spPr>
            <a:xfrm rot="16200000">
              <a:off x="5234180" y="3105344"/>
              <a:ext cx="2099877" cy="311943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ounded Rectangle 20"/>
            <p:cNvSpPr/>
            <p:nvPr/>
          </p:nvSpPr>
          <p:spPr>
            <a:xfrm rot="16200000">
              <a:off x="6086476" y="2253054"/>
              <a:ext cx="400047" cy="3124200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rgbClr val="FF0000"/>
                </a:gs>
                <a:gs pos="50000">
                  <a:srgbClr val="C00000"/>
                </a:gs>
              </a:gsLst>
              <a:lin ang="10800000" scaled="0"/>
            </a:gradFill>
            <a:ln w="6350"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AutoShape 64"/>
          <p:cNvSpPr>
            <a:spLocks noChangeArrowheads="1"/>
          </p:cNvSpPr>
          <p:nvPr/>
        </p:nvSpPr>
        <p:spPr bwMode="gray">
          <a:xfrm>
            <a:off x="295274" y="190500"/>
            <a:ext cx="8543926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SWOT Analysis</a:t>
            </a:r>
            <a:endParaRPr lang="en-US" altLang="ko-KR" sz="2500" b="1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32" name="AutoShape 64"/>
          <p:cNvSpPr>
            <a:spLocks noChangeArrowheads="1"/>
          </p:cNvSpPr>
          <p:nvPr/>
        </p:nvSpPr>
        <p:spPr bwMode="gray">
          <a:xfrm>
            <a:off x="2832100" y="2082800"/>
            <a:ext cx="1371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rgbClr val="ECECEC"/>
                </a:solidFill>
                <a:ea typeface="굴림" charset="-127"/>
                <a:cs typeface="Arial" pitchFamily="34" charset="0"/>
              </a:rPr>
              <a:t>S</a:t>
            </a:r>
          </a:p>
        </p:txBody>
      </p:sp>
      <p:sp>
        <p:nvSpPr>
          <p:cNvPr id="33" name="AutoShape 64"/>
          <p:cNvSpPr>
            <a:spLocks noChangeArrowheads="1"/>
          </p:cNvSpPr>
          <p:nvPr/>
        </p:nvSpPr>
        <p:spPr bwMode="gray">
          <a:xfrm>
            <a:off x="4864100" y="2082800"/>
            <a:ext cx="1371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rgbClr val="ECECEC"/>
                </a:solidFill>
                <a:ea typeface="굴림" charset="-127"/>
                <a:cs typeface="Arial" pitchFamily="34" charset="0"/>
              </a:rPr>
              <a:t>W</a:t>
            </a:r>
          </a:p>
        </p:txBody>
      </p:sp>
      <p:sp>
        <p:nvSpPr>
          <p:cNvPr id="34" name="AutoShape 64"/>
          <p:cNvSpPr>
            <a:spLocks noChangeArrowheads="1"/>
          </p:cNvSpPr>
          <p:nvPr/>
        </p:nvSpPr>
        <p:spPr bwMode="gray">
          <a:xfrm>
            <a:off x="2895600" y="4559300"/>
            <a:ext cx="1371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rgbClr val="ECECEC"/>
                </a:solidFill>
                <a:ea typeface="굴림" charset="-127"/>
                <a:cs typeface="Arial" pitchFamily="34" charset="0"/>
              </a:rPr>
              <a:t>O</a:t>
            </a:r>
          </a:p>
        </p:txBody>
      </p:sp>
      <p:sp>
        <p:nvSpPr>
          <p:cNvPr id="35" name="AutoShape 64"/>
          <p:cNvSpPr>
            <a:spLocks noChangeArrowheads="1"/>
          </p:cNvSpPr>
          <p:nvPr/>
        </p:nvSpPr>
        <p:spPr bwMode="gray">
          <a:xfrm>
            <a:off x="4826000" y="4559300"/>
            <a:ext cx="1371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rgbClr val="ECECEC"/>
                </a:solidFill>
                <a:ea typeface="굴림" charset="-127"/>
                <a:cs typeface="Arial" pitchFamily="34" charset="0"/>
              </a:rPr>
              <a:t>T</a:t>
            </a:r>
          </a:p>
        </p:txBody>
      </p:sp>
      <p:sp>
        <p:nvSpPr>
          <p:cNvPr id="36" name="Text Box 394"/>
          <p:cNvSpPr txBox="1">
            <a:spLocks noChangeArrowheads="1"/>
          </p:cNvSpPr>
          <p:nvPr/>
        </p:nvSpPr>
        <p:spPr bwMode="auto">
          <a:xfrm>
            <a:off x="1447800" y="1647825"/>
            <a:ext cx="2590800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1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Lorem is simp dummy text of then and scrambled it to make a type specimen book.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2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It has onvece. Lorem is simply dummy make a type specimen book.</a:t>
            </a:r>
          </a:p>
        </p:txBody>
      </p:sp>
      <p:sp>
        <p:nvSpPr>
          <p:cNvPr id="37" name="Text Box 394"/>
          <p:cNvSpPr txBox="1">
            <a:spLocks noChangeArrowheads="1"/>
          </p:cNvSpPr>
          <p:nvPr/>
        </p:nvSpPr>
        <p:spPr bwMode="auto">
          <a:xfrm>
            <a:off x="5000625" y="1647825"/>
            <a:ext cx="2590800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1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Lorem is simp dummy text of then and scrambled it to make a type specimen book.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2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It has onvece. Lorem is simply dummy make a type specimen book.</a:t>
            </a:r>
          </a:p>
        </p:txBody>
      </p:sp>
      <p:sp>
        <p:nvSpPr>
          <p:cNvPr id="38" name="Text Box 394"/>
          <p:cNvSpPr txBox="1">
            <a:spLocks noChangeArrowheads="1"/>
          </p:cNvSpPr>
          <p:nvPr/>
        </p:nvSpPr>
        <p:spPr bwMode="auto">
          <a:xfrm>
            <a:off x="5000625" y="4181475"/>
            <a:ext cx="2590800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1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Lorem is simp dummy text of then and scrambled it to make a type specimen book.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2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It has onvece. Lorem is simply dummy make a type specimen book.</a:t>
            </a:r>
          </a:p>
        </p:txBody>
      </p:sp>
      <p:sp>
        <p:nvSpPr>
          <p:cNvPr id="39" name="Text Box 394"/>
          <p:cNvSpPr txBox="1">
            <a:spLocks noChangeArrowheads="1"/>
          </p:cNvSpPr>
          <p:nvPr/>
        </p:nvSpPr>
        <p:spPr bwMode="auto">
          <a:xfrm>
            <a:off x="1466850" y="4181475"/>
            <a:ext cx="2590800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1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Lorem is simp dummy text of then and scrambled it to make a type specimen book.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2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It has onvece. Lorem is simply dummy make a type specimen book.</a:t>
            </a:r>
          </a:p>
        </p:txBody>
      </p:sp>
      <p:sp>
        <p:nvSpPr>
          <p:cNvPr id="40" name="AutoShape 64"/>
          <p:cNvSpPr>
            <a:spLocks noChangeArrowheads="1"/>
          </p:cNvSpPr>
          <p:nvPr/>
        </p:nvSpPr>
        <p:spPr bwMode="gray">
          <a:xfrm>
            <a:off x="4724400" y="1104900"/>
            <a:ext cx="31242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WEAKNESSES</a:t>
            </a:r>
          </a:p>
        </p:txBody>
      </p:sp>
      <p:sp>
        <p:nvSpPr>
          <p:cNvPr id="41" name="AutoShape 64"/>
          <p:cNvSpPr>
            <a:spLocks noChangeArrowheads="1"/>
          </p:cNvSpPr>
          <p:nvPr/>
        </p:nvSpPr>
        <p:spPr bwMode="gray">
          <a:xfrm>
            <a:off x="1206500" y="1104900"/>
            <a:ext cx="31242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STRENGTHS</a:t>
            </a:r>
          </a:p>
        </p:txBody>
      </p:sp>
      <p:sp>
        <p:nvSpPr>
          <p:cNvPr id="42" name="AutoShape 64"/>
          <p:cNvSpPr>
            <a:spLocks noChangeArrowheads="1"/>
          </p:cNvSpPr>
          <p:nvPr/>
        </p:nvSpPr>
        <p:spPr bwMode="gray">
          <a:xfrm>
            <a:off x="1206500" y="3606800"/>
            <a:ext cx="31242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OPPORTUNITIES</a:t>
            </a:r>
          </a:p>
        </p:txBody>
      </p:sp>
      <p:sp>
        <p:nvSpPr>
          <p:cNvPr id="43" name="AutoShape 64"/>
          <p:cNvSpPr>
            <a:spLocks noChangeArrowheads="1"/>
          </p:cNvSpPr>
          <p:nvPr/>
        </p:nvSpPr>
        <p:spPr bwMode="gray">
          <a:xfrm>
            <a:off x="4724400" y="3606800"/>
            <a:ext cx="31242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THREATS</a:t>
            </a:r>
          </a:p>
        </p:txBody>
      </p:sp>
      <p:sp>
        <p:nvSpPr>
          <p:cNvPr id="48" name="AutoShape 64"/>
          <p:cNvSpPr>
            <a:spLocks noChangeArrowheads="1"/>
          </p:cNvSpPr>
          <p:nvPr/>
        </p:nvSpPr>
        <p:spPr bwMode="gray">
          <a:xfrm rot="16200000">
            <a:off x="-109490" y="1953731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Internal Factors</a:t>
            </a:r>
          </a:p>
        </p:txBody>
      </p:sp>
      <p:sp>
        <p:nvSpPr>
          <p:cNvPr id="50" name="AutoShape 64"/>
          <p:cNvSpPr>
            <a:spLocks noChangeArrowheads="1"/>
          </p:cNvSpPr>
          <p:nvPr/>
        </p:nvSpPr>
        <p:spPr bwMode="gray">
          <a:xfrm rot="16200000">
            <a:off x="-109491" y="4468331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External Factors</a:t>
            </a:r>
          </a:p>
        </p:txBody>
      </p:sp>
    </p:spTree>
    <p:extLst>
      <p:ext uri="{BB962C8B-B14F-4D97-AF65-F5344CB8AC3E}">
        <p14:creationId xmlns:p14="http://schemas.microsoft.com/office/powerpoint/2010/main" val="308221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87857" y="4162567"/>
            <a:ext cx="4967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319204312"/>
      </p:ext>
    </p:extLst>
  </p:cSld>
  <p:clrMapOvr>
    <a:masterClrMapping/>
  </p:clrMapOvr>
</p:sld>
</file>

<file path=ppt/theme/theme1.xml><?xml version="1.0" encoding="utf-8"?>
<a:theme xmlns:a="http://schemas.openxmlformats.org/drawingml/2006/main" name="Puzzle">
  <a:themeElements>
    <a:clrScheme name="Custom 7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4307</TotalTime>
  <Words>353</Words>
  <Application>Microsoft Office PowerPoint</Application>
  <PresentationFormat>全屏显示(4:3)</PresentationFormat>
  <Paragraphs>89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굴림</vt:lpstr>
      <vt:lpstr>宋体</vt:lpstr>
      <vt:lpstr>Arial</vt:lpstr>
      <vt:lpstr>Calibri</vt:lpstr>
      <vt:lpstr>Puzzle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Design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DG-阵列</dc:subject>
  <dc:creator>user</dc:creator>
  <cp:keywords>user</cp:keywords>
  <dc:description>www.smiletemplates.com</dc:description>
  <cp:lastModifiedBy>YANGS</cp:lastModifiedBy>
  <cp:revision>470</cp:revision>
  <dcterms:created xsi:type="dcterms:W3CDTF">2009-10-08T11:02:59Z</dcterms:created>
  <dcterms:modified xsi:type="dcterms:W3CDTF">2018-05-22T13:28:27Z</dcterms:modified>
  <cp:category>UDi-逻辑图示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