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62" r:id="rId2"/>
    <p:sldId id="257" r:id="rId3"/>
    <p:sldId id="263" r:id="rId4"/>
    <p:sldId id="283" r:id="rId5"/>
    <p:sldId id="288" r:id="rId6"/>
    <p:sldId id="264" r:id="rId7"/>
    <p:sldId id="289" r:id="rId8"/>
    <p:sldId id="268" r:id="rId9"/>
    <p:sldId id="269" r:id="rId10"/>
    <p:sldId id="290" r:id="rId11"/>
    <p:sldId id="284" r:id="rId12"/>
    <p:sldId id="265" r:id="rId13"/>
    <p:sldId id="271" r:id="rId14"/>
    <p:sldId id="291" r:id="rId15"/>
    <p:sldId id="274" r:id="rId16"/>
    <p:sldId id="287" r:id="rId17"/>
    <p:sldId id="285" r:id="rId18"/>
    <p:sldId id="266" r:id="rId19"/>
    <p:sldId id="286" r:id="rId20"/>
    <p:sldId id="275" r:id="rId21"/>
    <p:sldId id="276" r:id="rId22"/>
    <p:sldId id="294" r:id="rId23"/>
    <p:sldId id="293" r:id="rId24"/>
    <p:sldId id="267" r:id="rId25"/>
    <p:sldId id="279" r:id="rId26"/>
    <p:sldId id="280" r:id="rId27"/>
    <p:sldId id="281" r:id="rId28"/>
    <p:sldId id="282" r:id="rId29"/>
    <p:sldId id="292" r:id="rId30"/>
    <p:sldId id="295" r:id="rId31"/>
    <p:sldId id="296" r:id="rId32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73DD"/>
    <a:srgbClr val="262626"/>
    <a:srgbClr val="FAFAF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574" y="1524"/>
      </p:cViewPr>
      <p:guideLst>
        <p:guide orient="horz" pos="431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C9E3D-00C2-4382-9C50-ECF13B6A20D7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5730A-1D0D-44A1-BAF1-4B44F7366C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8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720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23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92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14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58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84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041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63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8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11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137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45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80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791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812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17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32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7633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571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770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155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05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590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07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80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9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64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2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08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730A-1D0D-44A1-BAF1-4B44F7366C7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71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65F3-5DA7-4373-861B-6BA4BD956664}" type="datetimeFigureOut">
              <a:rPr lang="zh-CN" altLang="en-US" smtClean="0"/>
              <a:pPr/>
              <a:t>2018/8/1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84B43-C793-443C-8C90-494BA4BA6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-6288"/>
            <a:ext cx="12190413" cy="6858000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TextBox 59"/>
          <p:cNvSpPr>
            <a:spLocks noChangeArrowheads="1"/>
          </p:cNvSpPr>
          <p:nvPr/>
        </p:nvSpPr>
        <p:spPr bwMode="auto">
          <a:xfrm flipH="1">
            <a:off x="3718942" y="1124744"/>
            <a:ext cx="475252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201X</a:t>
            </a:r>
            <a:endParaRPr lang="en-US" altLang="zh-CN" sz="9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2206774" y="4489183"/>
            <a:ext cx="7776864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5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 Business Plan Startup Plan PPT Template, Complete Framework</a:t>
            </a:r>
            <a:endParaRPr lang="zh-CN" sz="1050" b="0" dirty="0"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23" name="TextBox 59"/>
          <p:cNvSpPr>
            <a:spLocks noChangeArrowheads="1"/>
          </p:cNvSpPr>
          <p:nvPr/>
        </p:nvSpPr>
        <p:spPr bwMode="auto">
          <a:xfrm flipH="1">
            <a:off x="2530810" y="2864859"/>
            <a:ext cx="712879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蓝色述职报告</a:t>
            </a:r>
            <a:r>
              <a:rPr lang="en-US" altLang="zh-CN" sz="5400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PPT</a:t>
            </a:r>
          </a:p>
          <a:p>
            <a:pPr algn="ctr"/>
            <a:r>
              <a:rPr lang="en-US" altLang="zh-CN" sz="5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DEBRIEFING REPORT</a:t>
            </a: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3267532" y="4820917"/>
            <a:ext cx="565534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汇报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：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 </a:t>
            </a:r>
            <a:r>
              <a:rPr lang="en-US" altLang="zh-CN" sz="1600" b="0" dirty="0" err="1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 </a:t>
            </a:r>
            <a:r>
              <a:rPr lang="en-US" altLang="zh-CN" sz="1600" b="0" dirty="0" err="1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       </a:t>
            </a:r>
            <a:r>
              <a:rPr lang="zh-CN" altLang="en-US" sz="160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部门：市场部       日期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：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201X.10.1</a:t>
            </a:r>
            <a:endParaRPr lang="en-US" altLang="zh-CN" sz="1600" b="0" dirty="0"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 rot="2700000">
            <a:off x="5339122" y="-815438"/>
            <a:ext cx="1512168" cy="151216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 rot="2700000">
            <a:off x="5339122" y="6348113"/>
            <a:ext cx="1512168" cy="151216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 rot="2700000">
            <a:off x="5854310" y="5871761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5955183" y="137891"/>
            <a:ext cx="280046" cy="280046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46" grpId="0"/>
      <p:bldP spid="2" grpId="0" animBg="1"/>
      <p:bldP spid="47" grpId="0" animBg="1"/>
      <p:bldP spid="48" grpId="0" animBg="1"/>
      <p:bldP spid="4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工作完成进度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375077" y="3429000"/>
            <a:ext cx="0" cy="5427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 rot="2700000">
            <a:off x="506357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6" name="矩形 55"/>
          <p:cNvSpPr/>
          <p:nvPr/>
        </p:nvSpPr>
        <p:spPr>
          <a:xfrm rot="2700000">
            <a:off x="1308807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7" name="矩形 56"/>
          <p:cNvSpPr/>
          <p:nvPr/>
        </p:nvSpPr>
        <p:spPr>
          <a:xfrm rot="2700000">
            <a:off x="2964991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8" name="矩形 57"/>
          <p:cNvSpPr/>
          <p:nvPr/>
        </p:nvSpPr>
        <p:spPr>
          <a:xfrm rot="2700000">
            <a:off x="3790365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9" name="矩形 58"/>
          <p:cNvSpPr/>
          <p:nvPr/>
        </p:nvSpPr>
        <p:spPr>
          <a:xfrm rot="2700000">
            <a:off x="5474909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0" name="矩形 59"/>
          <p:cNvSpPr/>
          <p:nvPr/>
        </p:nvSpPr>
        <p:spPr>
          <a:xfrm rot="2700000">
            <a:off x="6277359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1" name="矩形 60"/>
          <p:cNvSpPr/>
          <p:nvPr/>
        </p:nvSpPr>
        <p:spPr>
          <a:xfrm rot="2700000">
            <a:off x="7933543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2" name="矩形 61"/>
          <p:cNvSpPr/>
          <p:nvPr/>
        </p:nvSpPr>
        <p:spPr>
          <a:xfrm rot="2700000">
            <a:off x="8758917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3" name="矩形 62"/>
          <p:cNvSpPr/>
          <p:nvPr/>
        </p:nvSpPr>
        <p:spPr>
          <a:xfrm rot="2700000">
            <a:off x="10415101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1245911" y="2952719"/>
            <a:ext cx="481792" cy="48179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5" name="TextBox 59"/>
          <p:cNvSpPr>
            <a:spLocks noChangeArrowheads="1"/>
          </p:cNvSpPr>
          <p:nvPr/>
        </p:nvSpPr>
        <p:spPr bwMode="auto">
          <a:xfrm flipH="1">
            <a:off x="1342678" y="2411596"/>
            <a:ext cx="20974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第一季度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66" name="Group 3"/>
          <p:cNvGrpSpPr/>
          <p:nvPr/>
        </p:nvGrpSpPr>
        <p:grpSpPr>
          <a:xfrm>
            <a:off x="1028202" y="4005064"/>
            <a:ext cx="2717176" cy="1038655"/>
            <a:chOff x="8163822" y="2318337"/>
            <a:chExt cx="2321270" cy="1038655"/>
          </a:xfrm>
        </p:grpSpPr>
        <p:sp>
          <p:nvSpPr>
            <p:cNvPr id="67" name="TextBox 66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202740" y="2710661"/>
              <a:ext cx="2198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4868921" y="3470465"/>
            <a:ext cx="0" cy="5427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59"/>
          <p:cNvSpPr>
            <a:spLocks noChangeArrowheads="1"/>
          </p:cNvSpPr>
          <p:nvPr/>
        </p:nvSpPr>
        <p:spPr bwMode="auto">
          <a:xfrm flipH="1">
            <a:off x="3836522" y="2411596"/>
            <a:ext cx="20974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第二季度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71" name="Group 3"/>
          <p:cNvGrpSpPr/>
          <p:nvPr/>
        </p:nvGrpSpPr>
        <p:grpSpPr>
          <a:xfrm>
            <a:off x="3522046" y="4046529"/>
            <a:ext cx="2717176" cy="1038655"/>
            <a:chOff x="8163822" y="2318337"/>
            <a:chExt cx="2321270" cy="1038655"/>
          </a:xfrm>
        </p:grpSpPr>
        <p:sp>
          <p:nvSpPr>
            <p:cNvPr id="72" name="TextBox 71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202740" y="2710661"/>
              <a:ext cx="2198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7343629" y="3458617"/>
            <a:ext cx="0" cy="5427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59"/>
          <p:cNvSpPr>
            <a:spLocks noChangeArrowheads="1"/>
          </p:cNvSpPr>
          <p:nvPr/>
        </p:nvSpPr>
        <p:spPr bwMode="auto">
          <a:xfrm flipH="1">
            <a:off x="6321298" y="2411596"/>
            <a:ext cx="20974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第三季度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76" name="Group 3"/>
          <p:cNvGrpSpPr/>
          <p:nvPr/>
        </p:nvGrpSpPr>
        <p:grpSpPr>
          <a:xfrm>
            <a:off x="6006822" y="4034681"/>
            <a:ext cx="2717176" cy="1038655"/>
            <a:chOff x="8163822" y="2318337"/>
            <a:chExt cx="2321270" cy="1038655"/>
          </a:xfrm>
        </p:grpSpPr>
        <p:sp>
          <p:nvSpPr>
            <p:cNvPr id="77" name="TextBox 76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202740" y="2710661"/>
              <a:ext cx="2198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9818345" y="3458617"/>
            <a:ext cx="0" cy="5427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59"/>
          <p:cNvSpPr>
            <a:spLocks noChangeArrowheads="1"/>
          </p:cNvSpPr>
          <p:nvPr/>
        </p:nvSpPr>
        <p:spPr bwMode="auto">
          <a:xfrm flipH="1">
            <a:off x="8785946" y="2411596"/>
            <a:ext cx="20974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第四季度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81" name="Group 3"/>
          <p:cNvGrpSpPr/>
          <p:nvPr/>
        </p:nvGrpSpPr>
        <p:grpSpPr>
          <a:xfrm>
            <a:off x="8471470" y="4034681"/>
            <a:ext cx="2717176" cy="1038655"/>
            <a:chOff x="8163822" y="2318337"/>
            <a:chExt cx="2321270" cy="1038655"/>
          </a:xfrm>
        </p:grpSpPr>
        <p:sp>
          <p:nvSpPr>
            <p:cNvPr id="82" name="TextBox 81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202740" y="2710661"/>
              <a:ext cx="2198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 rot="2700000">
            <a:off x="2134181" y="29527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5" name="矩形 84"/>
          <p:cNvSpPr/>
          <p:nvPr/>
        </p:nvSpPr>
        <p:spPr>
          <a:xfrm rot="2700000">
            <a:off x="4621175" y="29527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6" name="矩形 85"/>
          <p:cNvSpPr/>
          <p:nvPr/>
        </p:nvSpPr>
        <p:spPr>
          <a:xfrm rot="2700000">
            <a:off x="7102733" y="29527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7" name="矩形 86"/>
          <p:cNvSpPr/>
          <p:nvPr/>
        </p:nvSpPr>
        <p:spPr>
          <a:xfrm rot="2700000">
            <a:off x="9589727" y="29527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70" grpId="0"/>
      <p:bldP spid="75" grpId="0"/>
      <p:bldP spid="80" grpId="0"/>
      <p:bldP spid="84" grpId="0" animBg="1"/>
      <p:bldP spid="85" grpId="0" animBg="1"/>
      <p:bldP spid="86" grpId="0" animBg="1"/>
      <p:bldP spid="8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年度培训情况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50" name="Rectangle 1"/>
          <p:cNvSpPr/>
          <p:nvPr/>
        </p:nvSpPr>
        <p:spPr>
          <a:xfrm>
            <a:off x="0" y="1079351"/>
            <a:ext cx="12215886" cy="3768793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1" name="矩形 7"/>
          <p:cNvSpPr/>
          <p:nvPr/>
        </p:nvSpPr>
        <p:spPr>
          <a:xfrm rot="2700000">
            <a:off x="4007766" y="855995"/>
            <a:ext cx="4171808" cy="4169800"/>
          </a:xfrm>
          <a:custGeom>
            <a:avLst/>
            <a:gdLst>
              <a:gd name="connsiteX0" fmla="*/ 0 w 4161532"/>
              <a:gd name="connsiteY0" fmla="*/ 0 h 4161532"/>
              <a:gd name="connsiteX1" fmla="*/ 4161532 w 4161532"/>
              <a:gd name="connsiteY1" fmla="*/ 0 h 4161532"/>
              <a:gd name="connsiteX2" fmla="*/ 4161532 w 4161532"/>
              <a:gd name="connsiteY2" fmla="*/ 4161532 h 4161532"/>
              <a:gd name="connsiteX3" fmla="*/ 0 w 4161532"/>
              <a:gd name="connsiteY3" fmla="*/ 4161532 h 4161532"/>
              <a:gd name="connsiteX4" fmla="*/ 0 w 4161532"/>
              <a:gd name="connsiteY4" fmla="*/ 0 h 4161532"/>
              <a:gd name="connsiteX0-1" fmla="*/ 2055 w 4163587"/>
              <a:gd name="connsiteY0-2" fmla="*/ 0 h 4161532"/>
              <a:gd name="connsiteX1-3" fmla="*/ 4163587 w 4163587"/>
              <a:gd name="connsiteY1-4" fmla="*/ 0 h 4161532"/>
              <a:gd name="connsiteX2-5" fmla="*/ 4163587 w 4163587"/>
              <a:gd name="connsiteY2-6" fmla="*/ 4161532 h 4161532"/>
              <a:gd name="connsiteX3-7" fmla="*/ 2055 w 4163587"/>
              <a:gd name="connsiteY3-8" fmla="*/ 4161532 h 4161532"/>
              <a:gd name="connsiteX4-9" fmla="*/ 0 w 4163587"/>
              <a:gd name="connsiteY4-10" fmla="*/ 1531897 h 4161532"/>
              <a:gd name="connsiteX5" fmla="*/ 2055 w 4163587"/>
              <a:gd name="connsiteY5" fmla="*/ 0 h 4161532"/>
              <a:gd name="connsiteX0-11" fmla="*/ 2055 w 4163587"/>
              <a:gd name="connsiteY0-12" fmla="*/ 0 h 4161532"/>
              <a:gd name="connsiteX1-13" fmla="*/ 1540784 w 4163587"/>
              <a:gd name="connsiteY1-14" fmla="*/ 4871 h 4161532"/>
              <a:gd name="connsiteX2-15" fmla="*/ 4163587 w 4163587"/>
              <a:gd name="connsiteY2-16" fmla="*/ 0 h 4161532"/>
              <a:gd name="connsiteX3-17" fmla="*/ 4163587 w 4163587"/>
              <a:gd name="connsiteY3-18" fmla="*/ 4161532 h 4161532"/>
              <a:gd name="connsiteX4-19" fmla="*/ 2055 w 4163587"/>
              <a:gd name="connsiteY4-20" fmla="*/ 4161532 h 4161532"/>
              <a:gd name="connsiteX5-21" fmla="*/ 0 w 4163587"/>
              <a:gd name="connsiteY5-22" fmla="*/ 1531897 h 4161532"/>
              <a:gd name="connsiteX6" fmla="*/ 2055 w 4163587"/>
              <a:gd name="connsiteY6" fmla="*/ 0 h 4161532"/>
              <a:gd name="connsiteX0-23" fmla="*/ 0 w 4163587"/>
              <a:gd name="connsiteY0-24" fmla="*/ 1531897 h 4161532"/>
              <a:gd name="connsiteX1-25" fmla="*/ 1540784 w 4163587"/>
              <a:gd name="connsiteY1-26" fmla="*/ 4871 h 4161532"/>
              <a:gd name="connsiteX2-27" fmla="*/ 4163587 w 4163587"/>
              <a:gd name="connsiteY2-28" fmla="*/ 0 h 4161532"/>
              <a:gd name="connsiteX3-29" fmla="*/ 4163587 w 4163587"/>
              <a:gd name="connsiteY3-30" fmla="*/ 4161532 h 4161532"/>
              <a:gd name="connsiteX4-31" fmla="*/ 2055 w 4163587"/>
              <a:gd name="connsiteY4-32" fmla="*/ 4161532 h 4161532"/>
              <a:gd name="connsiteX5-33" fmla="*/ 0 w 4163587"/>
              <a:gd name="connsiteY5-34" fmla="*/ 1531897 h 4161532"/>
              <a:gd name="connsiteX0-35" fmla="*/ 0 w 4163587"/>
              <a:gd name="connsiteY0-36" fmla="*/ 1531897 h 4169800"/>
              <a:gd name="connsiteX1-37" fmla="*/ 1540784 w 4163587"/>
              <a:gd name="connsiteY1-38" fmla="*/ 4871 h 4169800"/>
              <a:gd name="connsiteX2-39" fmla="*/ 4163587 w 4163587"/>
              <a:gd name="connsiteY2-40" fmla="*/ 0 h 4169800"/>
              <a:gd name="connsiteX3-41" fmla="*/ 4163587 w 4163587"/>
              <a:gd name="connsiteY3-42" fmla="*/ 4161532 h 4169800"/>
              <a:gd name="connsiteX4-43" fmla="*/ 2727324 w 4163587"/>
              <a:gd name="connsiteY4-44" fmla="*/ 4169800 h 4169800"/>
              <a:gd name="connsiteX5-45" fmla="*/ 2055 w 4163587"/>
              <a:gd name="connsiteY5-46" fmla="*/ 4161532 h 4169800"/>
              <a:gd name="connsiteX6-47" fmla="*/ 0 w 4163587"/>
              <a:gd name="connsiteY6-48" fmla="*/ 1531897 h 4169800"/>
              <a:gd name="connsiteX0-49" fmla="*/ 0 w 4171808"/>
              <a:gd name="connsiteY0-50" fmla="*/ 1531897 h 4169800"/>
              <a:gd name="connsiteX1-51" fmla="*/ 1540784 w 4171808"/>
              <a:gd name="connsiteY1-52" fmla="*/ 4871 h 4169800"/>
              <a:gd name="connsiteX2-53" fmla="*/ 4163587 w 4171808"/>
              <a:gd name="connsiteY2-54" fmla="*/ 0 h 4169800"/>
              <a:gd name="connsiteX3-55" fmla="*/ 4171808 w 4171808"/>
              <a:gd name="connsiteY3-56" fmla="*/ 2725316 h 4169800"/>
              <a:gd name="connsiteX4-57" fmla="*/ 4163587 w 4171808"/>
              <a:gd name="connsiteY4-58" fmla="*/ 4161532 h 4169800"/>
              <a:gd name="connsiteX5-59" fmla="*/ 2727324 w 4171808"/>
              <a:gd name="connsiteY5-60" fmla="*/ 4169800 h 4169800"/>
              <a:gd name="connsiteX6-61" fmla="*/ 2055 w 4171808"/>
              <a:gd name="connsiteY6-62" fmla="*/ 4161532 h 4169800"/>
              <a:gd name="connsiteX7" fmla="*/ 0 w 4171808"/>
              <a:gd name="connsiteY7" fmla="*/ 1531897 h 4169800"/>
              <a:gd name="connsiteX0-63" fmla="*/ 0 w 4171808"/>
              <a:gd name="connsiteY0-64" fmla="*/ 1531897 h 4169800"/>
              <a:gd name="connsiteX1-65" fmla="*/ 1540784 w 4171808"/>
              <a:gd name="connsiteY1-66" fmla="*/ 4871 h 4169800"/>
              <a:gd name="connsiteX2-67" fmla="*/ 4163587 w 4171808"/>
              <a:gd name="connsiteY2-68" fmla="*/ 0 h 4169800"/>
              <a:gd name="connsiteX3-69" fmla="*/ 4171808 w 4171808"/>
              <a:gd name="connsiteY3-70" fmla="*/ 2725316 h 4169800"/>
              <a:gd name="connsiteX4-71" fmla="*/ 2727324 w 4171808"/>
              <a:gd name="connsiteY4-72" fmla="*/ 4169800 h 4169800"/>
              <a:gd name="connsiteX5-73" fmla="*/ 2055 w 4171808"/>
              <a:gd name="connsiteY5-74" fmla="*/ 4161532 h 4169800"/>
              <a:gd name="connsiteX6-75" fmla="*/ 0 w 4171808"/>
              <a:gd name="connsiteY6-76" fmla="*/ 1531897 h 4169800"/>
              <a:gd name="connsiteX0-77" fmla="*/ 0 w 4171808"/>
              <a:gd name="connsiteY0-78" fmla="*/ 1531897 h 4169800"/>
              <a:gd name="connsiteX1-79" fmla="*/ 1540784 w 4171808"/>
              <a:gd name="connsiteY1-80" fmla="*/ 4871 h 4169800"/>
              <a:gd name="connsiteX2-81" fmla="*/ 4163587 w 4171808"/>
              <a:gd name="connsiteY2-82" fmla="*/ 0 h 4169800"/>
              <a:gd name="connsiteX3-83" fmla="*/ 4171808 w 4171808"/>
              <a:gd name="connsiteY3-84" fmla="*/ 2725316 h 4169800"/>
              <a:gd name="connsiteX4-85" fmla="*/ 2727324 w 4171808"/>
              <a:gd name="connsiteY4-86" fmla="*/ 4169800 h 4169800"/>
              <a:gd name="connsiteX5-87" fmla="*/ 2055 w 4171808"/>
              <a:gd name="connsiteY5-88" fmla="*/ 4161532 h 4169800"/>
              <a:gd name="connsiteX6-89" fmla="*/ 0 w 4171808"/>
              <a:gd name="connsiteY6-90" fmla="*/ 1531897 h 4169800"/>
              <a:gd name="connsiteX0-91" fmla="*/ 0 w 4171808"/>
              <a:gd name="connsiteY0-92" fmla="*/ 1531897 h 4169800"/>
              <a:gd name="connsiteX1-93" fmla="*/ 1540784 w 4171808"/>
              <a:gd name="connsiteY1-94" fmla="*/ 4871 h 4169800"/>
              <a:gd name="connsiteX2-95" fmla="*/ 4163587 w 4171808"/>
              <a:gd name="connsiteY2-96" fmla="*/ 0 h 4169800"/>
              <a:gd name="connsiteX3-97" fmla="*/ 4171808 w 4171808"/>
              <a:gd name="connsiteY3-98" fmla="*/ 2725316 h 4169800"/>
              <a:gd name="connsiteX4-99" fmla="*/ 2727324 w 4171808"/>
              <a:gd name="connsiteY4-100" fmla="*/ 4169800 h 4169800"/>
              <a:gd name="connsiteX5-101" fmla="*/ 2055 w 4171808"/>
              <a:gd name="connsiteY5-102" fmla="*/ 4161532 h 4169800"/>
              <a:gd name="connsiteX6-103" fmla="*/ 0 w 4171808"/>
              <a:gd name="connsiteY6-104" fmla="*/ 1531897 h 4169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47" y="connsiteY6-48"/>
              </a:cxn>
            </a:cxnLst>
            <a:rect l="l" t="t" r="r" b="b"/>
            <a:pathLst>
              <a:path w="4171808" h="4169800">
                <a:moveTo>
                  <a:pt x="0" y="1531897"/>
                </a:moveTo>
                <a:lnTo>
                  <a:pt x="1540784" y="4871"/>
                </a:lnTo>
                <a:lnTo>
                  <a:pt x="4163587" y="0"/>
                </a:lnTo>
                <a:cubicBezTo>
                  <a:pt x="4166327" y="908439"/>
                  <a:pt x="4169068" y="1816877"/>
                  <a:pt x="4171808" y="2725316"/>
                </a:cubicBezTo>
                <a:cubicBezTo>
                  <a:pt x="3468132" y="3464995"/>
                  <a:pt x="3449797" y="3455815"/>
                  <a:pt x="2727324" y="4169800"/>
                </a:cubicBezTo>
                <a:lnTo>
                  <a:pt x="2055" y="4161532"/>
                </a:lnTo>
                <a:lnTo>
                  <a:pt x="0" y="1531897"/>
                </a:lnTo>
                <a:close/>
              </a:path>
            </a:pathLst>
          </a:custGeom>
          <a:solidFill>
            <a:srgbClr val="0973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2" name="Freeform 7"/>
          <p:cNvSpPr>
            <a:spLocks noEditPoints="1"/>
          </p:cNvSpPr>
          <p:nvPr/>
        </p:nvSpPr>
        <p:spPr bwMode="auto">
          <a:xfrm>
            <a:off x="5761282" y="1779737"/>
            <a:ext cx="621956" cy="569143"/>
          </a:xfrm>
          <a:custGeom>
            <a:avLst/>
            <a:gdLst>
              <a:gd name="T0" fmla="*/ 31 w 177"/>
              <a:gd name="T1" fmla="*/ 94 h 164"/>
              <a:gd name="T2" fmla="*/ 19 w 177"/>
              <a:gd name="T3" fmla="*/ 94 h 164"/>
              <a:gd name="T4" fmla="*/ 1 w 177"/>
              <a:gd name="T5" fmla="*/ 79 h 164"/>
              <a:gd name="T6" fmla="*/ 12 w 177"/>
              <a:gd name="T7" fmla="*/ 47 h 164"/>
              <a:gd name="T8" fmla="*/ 36 w 177"/>
              <a:gd name="T9" fmla="*/ 55 h 164"/>
              <a:gd name="T10" fmla="*/ 48 w 177"/>
              <a:gd name="T11" fmla="*/ 52 h 164"/>
              <a:gd name="T12" fmla="*/ 48 w 177"/>
              <a:gd name="T13" fmla="*/ 59 h 164"/>
              <a:gd name="T14" fmla="*/ 55 w 177"/>
              <a:gd name="T15" fmla="*/ 82 h 164"/>
              <a:gd name="T16" fmla="*/ 31 w 177"/>
              <a:gd name="T17" fmla="*/ 94 h 164"/>
              <a:gd name="T18" fmla="*/ 36 w 177"/>
              <a:gd name="T19" fmla="*/ 47 h 164"/>
              <a:gd name="T20" fmla="*/ 12 w 177"/>
              <a:gd name="T21" fmla="*/ 23 h 164"/>
              <a:gd name="T22" fmla="*/ 36 w 177"/>
              <a:gd name="T23" fmla="*/ 0 h 164"/>
              <a:gd name="T24" fmla="*/ 59 w 177"/>
              <a:gd name="T25" fmla="*/ 23 h 164"/>
              <a:gd name="T26" fmla="*/ 36 w 177"/>
              <a:gd name="T27" fmla="*/ 47 h 164"/>
              <a:gd name="T28" fmla="*/ 129 w 177"/>
              <a:gd name="T29" fmla="*/ 164 h 164"/>
              <a:gd name="T30" fmla="*/ 49 w 177"/>
              <a:gd name="T31" fmla="*/ 164 h 164"/>
              <a:gd name="T32" fmla="*/ 24 w 177"/>
              <a:gd name="T33" fmla="*/ 140 h 164"/>
              <a:gd name="T34" fmla="*/ 56 w 177"/>
              <a:gd name="T35" fmla="*/ 88 h 164"/>
              <a:gd name="T36" fmla="*/ 89 w 177"/>
              <a:gd name="T37" fmla="*/ 101 h 164"/>
              <a:gd name="T38" fmla="*/ 121 w 177"/>
              <a:gd name="T39" fmla="*/ 88 h 164"/>
              <a:gd name="T40" fmla="*/ 153 w 177"/>
              <a:gd name="T41" fmla="*/ 140 h 164"/>
              <a:gd name="T42" fmla="*/ 129 w 177"/>
              <a:gd name="T43" fmla="*/ 164 h 164"/>
              <a:gd name="T44" fmla="*/ 89 w 177"/>
              <a:gd name="T45" fmla="*/ 94 h 164"/>
              <a:gd name="T46" fmla="*/ 53 w 177"/>
              <a:gd name="T47" fmla="*/ 59 h 164"/>
              <a:gd name="T48" fmla="*/ 89 w 177"/>
              <a:gd name="T49" fmla="*/ 23 h 164"/>
              <a:gd name="T50" fmla="*/ 124 w 177"/>
              <a:gd name="T51" fmla="*/ 59 h 164"/>
              <a:gd name="T52" fmla="*/ 89 w 177"/>
              <a:gd name="T53" fmla="*/ 94 h 164"/>
              <a:gd name="T54" fmla="*/ 141 w 177"/>
              <a:gd name="T55" fmla="*/ 47 h 164"/>
              <a:gd name="T56" fmla="*/ 118 w 177"/>
              <a:gd name="T57" fmla="*/ 23 h 164"/>
              <a:gd name="T58" fmla="*/ 141 w 177"/>
              <a:gd name="T59" fmla="*/ 0 h 164"/>
              <a:gd name="T60" fmla="*/ 165 w 177"/>
              <a:gd name="T61" fmla="*/ 23 h 164"/>
              <a:gd name="T62" fmla="*/ 141 w 177"/>
              <a:gd name="T63" fmla="*/ 47 h 164"/>
              <a:gd name="T64" fmla="*/ 159 w 177"/>
              <a:gd name="T65" fmla="*/ 94 h 164"/>
              <a:gd name="T66" fmla="*/ 146 w 177"/>
              <a:gd name="T67" fmla="*/ 94 h 164"/>
              <a:gd name="T68" fmla="*/ 122 w 177"/>
              <a:gd name="T69" fmla="*/ 82 h 164"/>
              <a:gd name="T70" fmla="*/ 130 w 177"/>
              <a:gd name="T71" fmla="*/ 59 h 164"/>
              <a:gd name="T72" fmla="*/ 129 w 177"/>
              <a:gd name="T73" fmla="*/ 52 h 164"/>
              <a:gd name="T74" fmla="*/ 141 w 177"/>
              <a:gd name="T75" fmla="*/ 55 h 164"/>
              <a:gd name="T76" fmla="*/ 165 w 177"/>
              <a:gd name="T77" fmla="*/ 47 h 164"/>
              <a:gd name="T78" fmla="*/ 177 w 177"/>
              <a:gd name="T79" fmla="*/ 79 h 164"/>
              <a:gd name="T80" fmla="*/ 159 w 177"/>
              <a:gd name="T81" fmla="*/ 9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18942" y="2516703"/>
            <a:ext cx="468052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年度培训情况</a:t>
            </a:r>
            <a:endParaRPr lang="en-US" altLang="zh-CN" sz="2000" b="1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输入详细文字内容，文字语言要精炼概括，避免用冗长空洞的词汇，给人以真实诚挚的感觉。计划条理要清晰，可操作性要强，用清晰明了的思路呈现自己想要表达的观点与计划。</a:t>
            </a:r>
            <a:endParaRPr lang="en-US" altLang="zh-CN" sz="10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54" name="Group 3"/>
          <p:cNvGrpSpPr/>
          <p:nvPr/>
        </p:nvGrpSpPr>
        <p:grpSpPr>
          <a:xfrm>
            <a:off x="1774726" y="5375718"/>
            <a:ext cx="645570" cy="645570"/>
            <a:chOff x="8206330" y="1787386"/>
            <a:chExt cx="1041400" cy="1041400"/>
          </a:xfrm>
        </p:grpSpPr>
        <p:sp>
          <p:nvSpPr>
            <p:cNvPr id="55" name="Oval 4"/>
            <p:cNvSpPr/>
            <p:nvPr/>
          </p:nvSpPr>
          <p:spPr>
            <a:xfrm>
              <a:off x="8206330" y="1787386"/>
              <a:ext cx="1041400" cy="1041400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grpSp>
          <p:nvGrpSpPr>
            <p:cNvPr id="56" name="Group 5"/>
            <p:cNvGrpSpPr/>
            <p:nvPr/>
          </p:nvGrpSpPr>
          <p:grpSpPr>
            <a:xfrm>
              <a:off x="8482555" y="2103884"/>
              <a:ext cx="497932" cy="465882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57" name="Freeform 91"/>
              <p:cNvSpPr>
                <a:spLocks noEditPoints="1"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58" name="Freeform 92"/>
              <p:cNvSpPr>
                <a:spLocks noEditPoints="1"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59" name="Group 3"/>
          <p:cNvGrpSpPr/>
          <p:nvPr/>
        </p:nvGrpSpPr>
        <p:grpSpPr>
          <a:xfrm>
            <a:off x="2456757" y="5270665"/>
            <a:ext cx="3240361" cy="822631"/>
            <a:chOff x="8370956" y="2246329"/>
            <a:chExt cx="2768224" cy="822631"/>
          </a:xfrm>
        </p:grpSpPr>
        <p:sp>
          <p:nvSpPr>
            <p:cNvPr id="60" name="TextBox 59"/>
            <p:cNvSpPr txBox="1"/>
            <p:nvPr/>
          </p:nvSpPr>
          <p:spPr>
            <a:xfrm>
              <a:off x="8370956" y="2246329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370957" y="2607295"/>
              <a:ext cx="2768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62" name="Group 35"/>
          <p:cNvGrpSpPr/>
          <p:nvPr/>
        </p:nvGrpSpPr>
        <p:grpSpPr>
          <a:xfrm>
            <a:off x="6418785" y="5376888"/>
            <a:ext cx="644400" cy="644400"/>
            <a:chOff x="7716201" y="5150309"/>
            <a:chExt cx="1041400" cy="1041400"/>
          </a:xfrm>
        </p:grpSpPr>
        <p:sp>
          <p:nvSpPr>
            <p:cNvPr id="63" name="Oval 31"/>
            <p:cNvSpPr/>
            <p:nvPr/>
          </p:nvSpPr>
          <p:spPr>
            <a:xfrm>
              <a:off x="7716201" y="5150309"/>
              <a:ext cx="1041400" cy="1041400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grpSp>
          <p:nvGrpSpPr>
            <p:cNvPr id="64" name="Group 32"/>
            <p:cNvGrpSpPr/>
            <p:nvPr/>
          </p:nvGrpSpPr>
          <p:grpSpPr>
            <a:xfrm>
              <a:off x="8010701" y="5495622"/>
              <a:ext cx="500295" cy="407136"/>
              <a:chOff x="5245100" y="5103813"/>
              <a:chExt cx="690563" cy="561975"/>
            </a:xfrm>
            <a:solidFill>
              <a:schemeClr val="bg1"/>
            </a:solidFill>
          </p:grpSpPr>
          <p:sp>
            <p:nvSpPr>
              <p:cNvPr id="65" name="Freeform 290"/>
              <p:cNvSpPr>
                <a:spLocks noEditPoints="1"/>
              </p:cNvSpPr>
              <p:nvPr/>
            </p:nvSpPr>
            <p:spPr bwMode="auto">
              <a:xfrm>
                <a:off x="5719763" y="5276851"/>
                <a:ext cx="130175" cy="173038"/>
              </a:xfrm>
              <a:custGeom>
                <a:avLst/>
                <a:gdLst>
                  <a:gd name="T0" fmla="*/ 503 w 3018"/>
                  <a:gd name="T1" fmla="*/ 504 h 4030"/>
                  <a:gd name="T2" fmla="*/ 2515 w 3018"/>
                  <a:gd name="T3" fmla="*/ 3526 h 4030"/>
                  <a:gd name="T4" fmla="*/ 1386 w 3018"/>
                  <a:gd name="T5" fmla="*/ 175 h 4030"/>
                  <a:gd name="T6" fmla="*/ 1320 w 3018"/>
                  <a:gd name="T7" fmla="*/ 110 h 4030"/>
                  <a:gd name="T8" fmla="*/ 1244 w 3018"/>
                  <a:gd name="T9" fmla="*/ 60 h 4030"/>
                  <a:gd name="T10" fmla="*/ 1159 w 3018"/>
                  <a:gd name="T11" fmla="*/ 24 h 4030"/>
                  <a:gd name="T12" fmla="*/ 1069 w 3018"/>
                  <a:gd name="T13" fmla="*/ 3 h 4030"/>
                  <a:gd name="T14" fmla="*/ 503 w 3018"/>
                  <a:gd name="T15" fmla="*/ 0 h 4030"/>
                  <a:gd name="T16" fmla="*/ 427 w 3018"/>
                  <a:gd name="T17" fmla="*/ 6 h 4030"/>
                  <a:gd name="T18" fmla="*/ 353 w 3018"/>
                  <a:gd name="T19" fmla="*/ 23 h 4030"/>
                  <a:gd name="T20" fmla="*/ 285 w 3018"/>
                  <a:gd name="T21" fmla="*/ 50 h 4030"/>
                  <a:gd name="T22" fmla="*/ 222 w 3018"/>
                  <a:gd name="T23" fmla="*/ 86 h 4030"/>
                  <a:gd name="T24" fmla="*/ 165 w 3018"/>
                  <a:gd name="T25" fmla="*/ 130 h 4030"/>
                  <a:gd name="T26" fmla="*/ 115 w 3018"/>
                  <a:gd name="T27" fmla="*/ 183 h 4030"/>
                  <a:gd name="T28" fmla="*/ 74 w 3018"/>
                  <a:gd name="T29" fmla="*/ 242 h 4030"/>
                  <a:gd name="T30" fmla="*/ 40 w 3018"/>
                  <a:gd name="T31" fmla="*/ 308 h 4030"/>
                  <a:gd name="T32" fmla="*/ 16 w 3018"/>
                  <a:gd name="T33" fmla="*/ 377 h 4030"/>
                  <a:gd name="T34" fmla="*/ 3 w 3018"/>
                  <a:gd name="T35" fmla="*/ 452 h 4030"/>
                  <a:gd name="T36" fmla="*/ 0 w 3018"/>
                  <a:gd name="T37" fmla="*/ 3526 h 4030"/>
                  <a:gd name="T38" fmla="*/ 6 w 3018"/>
                  <a:gd name="T39" fmla="*/ 3604 h 4030"/>
                  <a:gd name="T40" fmla="*/ 23 w 3018"/>
                  <a:gd name="T41" fmla="*/ 3676 h 4030"/>
                  <a:gd name="T42" fmla="*/ 50 w 3018"/>
                  <a:gd name="T43" fmla="*/ 3745 h 4030"/>
                  <a:gd name="T44" fmla="*/ 86 w 3018"/>
                  <a:gd name="T45" fmla="*/ 3808 h 4030"/>
                  <a:gd name="T46" fmla="*/ 131 w 3018"/>
                  <a:gd name="T47" fmla="*/ 3866 h 4030"/>
                  <a:gd name="T48" fmla="*/ 183 w 3018"/>
                  <a:gd name="T49" fmla="*/ 3915 h 4030"/>
                  <a:gd name="T50" fmla="*/ 243 w 3018"/>
                  <a:gd name="T51" fmla="*/ 3957 h 4030"/>
                  <a:gd name="T52" fmla="*/ 307 w 3018"/>
                  <a:gd name="T53" fmla="*/ 3991 h 4030"/>
                  <a:gd name="T54" fmla="*/ 378 w 3018"/>
                  <a:gd name="T55" fmla="*/ 4015 h 4030"/>
                  <a:gd name="T56" fmla="*/ 452 w 3018"/>
                  <a:gd name="T57" fmla="*/ 4028 h 4030"/>
                  <a:gd name="T58" fmla="*/ 2515 w 3018"/>
                  <a:gd name="T59" fmla="*/ 4030 h 4030"/>
                  <a:gd name="T60" fmla="*/ 2592 w 3018"/>
                  <a:gd name="T61" fmla="*/ 4025 h 4030"/>
                  <a:gd name="T62" fmla="*/ 2665 w 3018"/>
                  <a:gd name="T63" fmla="*/ 4008 h 4030"/>
                  <a:gd name="T64" fmla="*/ 2733 w 3018"/>
                  <a:gd name="T65" fmla="*/ 3981 h 4030"/>
                  <a:gd name="T66" fmla="*/ 2797 w 3018"/>
                  <a:gd name="T67" fmla="*/ 3944 h 4030"/>
                  <a:gd name="T68" fmla="*/ 2853 w 3018"/>
                  <a:gd name="T69" fmla="*/ 3899 h 4030"/>
                  <a:gd name="T70" fmla="*/ 2903 w 3018"/>
                  <a:gd name="T71" fmla="*/ 3848 h 4030"/>
                  <a:gd name="T72" fmla="*/ 2946 w 3018"/>
                  <a:gd name="T73" fmla="*/ 3788 h 4030"/>
                  <a:gd name="T74" fmla="*/ 2979 w 3018"/>
                  <a:gd name="T75" fmla="*/ 3723 h 4030"/>
                  <a:gd name="T76" fmla="*/ 3002 w 3018"/>
                  <a:gd name="T77" fmla="*/ 3652 h 4030"/>
                  <a:gd name="T78" fmla="*/ 3015 w 3018"/>
                  <a:gd name="T79" fmla="*/ 3578 h 4030"/>
                  <a:gd name="T80" fmla="*/ 3018 w 3018"/>
                  <a:gd name="T81" fmla="*/ 2770 h 4030"/>
                  <a:gd name="T82" fmla="*/ 3015 w 3018"/>
                  <a:gd name="T83" fmla="*/ 2715 h 4030"/>
                  <a:gd name="T84" fmla="*/ 3006 w 3018"/>
                  <a:gd name="T85" fmla="*/ 2661 h 4030"/>
                  <a:gd name="T86" fmla="*/ 2991 w 3018"/>
                  <a:gd name="T87" fmla="*/ 2607 h 4030"/>
                  <a:gd name="T88" fmla="*/ 2970 w 3018"/>
                  <a:gd name="T89" fmla="*/ 2556 h 4030"/>
                  <a:gd name="T90" fmla="*/ 2944 w 3018"/>
                  <a:gd name="T91" fmla="*/ 2506 h 4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18" h="4030">
                    <a:moveTo>
                      <a:pt x="2515" y="3526"/>
                    </a:moveTo>
                    <a:lnTo>
                      <a:pt x="503" y="3526"/>
                    </a:lnTo>
                    <a:lnTo>
                      <a:pt x="503" y="504"/>
                    </a:lnTo>
                    <a:lnTo>
                      <a:pt x="1006" y="504"/>
                    </a:lnTo>
                    <a:lnTo>
                      <a:pt x="2515" y="2770"/>
                    </a:lnTo>
                    <a:lnTo>
                      <a:pt x="2515" y="3526"/>
                    </a:lnTo>
                    <a:close/>
                    <a:moveTo>
                      <a:pt x="1425" y="224"/>
                    </a:moveTo>
                    <a:lnTo>
                      <a:pt x="1407" y="199"/>
                    </a:lnTo>
                    <a:lnTo>
                      <a:pt x="1386" y="175"/>
                    </a:lnTo>
                    <a:lnTo>
                      <a:pt x="1365" y="152"/>
                    </a:lnTo>
                    <a:lnTo>
                      <a:pt x="1343" y="130"/>
                    </a:lnTo>
                    <a:lnTo>
                      <a:pt x="1320" y="110"/>
                    </a:lnTo>
                    <a:lnTo>
                      <a:pt x="1296" y="92"/>
                    </a:lnTo>
                    <a:lnTo>
                      <a:pt x="1270" y="75"/>
                    </a:lnTo>
                    <a:lnTo>
                      <a:pt x="1244" y="60"/>
                    </a:lnTo>
                    <a:lnTo>
                      <a:pt x="1216" y="46"/>
                    </a:lnTo>
                    <a:lnTo>
                      <a:pt x="1188" y="34"/>
                    </a:lnTo>
                    <a:lnTo>
                      <a:pt x="1159" y="24"/>
                    </a:lnTo>
                    <a:lnTo>
                      <a:pt x="1130" y="16"/>
                    </a:lnTo>
                    <a:lnTo>
                      <a:pt x="1100" y="9"/>
                    </a:lnTo>
                    <a:lnTo>
                      <a:pt x="1069" y="3"/>
                    </a:lnTo>
                    <a:lnTo>
                      <a:pt x="1037" y="1"/>
                    </a:lnTo>
                    <a:lnTo>
                      <a:pt x="1006" y="0"/>
                    </a:lnTo>
                    <a:lnTo>
                      <a:pt x="503" y="0"/>
                    </a:lnTo>
                    <a:lnTo>
                      <a:pt x="477" y="0"/>
                    </a:lnTo>
                    <a:lnTo>
                      <a:pt x="452" y="2"/>
                    </a:lnTo>
                    <a:lnTo>
                      <a:pt x="427" y="6"/>
                    </a:lnTo>
                    <a:lnTo>
                      <a:pt x="402" y="11"/>
                    </a:lnTo>
                    <a:lnTo>
                      <a:pt x="378" y="16"/>
                    </a:lnTo>
                    <a:lnTo>
                      <a:pt x="353" y="23"/>
                    </a:lnTo>
                    <a:lnTo>
                      <a:pt x="330" y="31"/>
                    </a:lnTo>
                    <a:lnTo>
                      <a:pt x="307" y="40"/>
                    </a:lnTo>
                    <a:lnTo>
                      <a:pt x="285" y="50"/>
                    </a:lnTo>
                    <a:lnTo>
                      <a:pt x="264" y="61"/>
                    </a:lnTo>
                    <a:lnTo>
                      <a:pt x="243" y="73"/>
                    </a:lnTo>
                    <a:lnTo>
                      <a:pt x="222" y="86"/>
                    </a:lnTo>
                    <a:lnTo>
                      <a:pt x="203" y="100"/>
                    </a:lnTo>
                    <a:lnTo>
                      <a:pt x="183" y="115"/>
                    </a:lnTo>
                    <a:lnTo>
                      <a:pt x="165" y="130"/>
                    </a:lnTo>
                    <a:lnTo>
                      <a:pt x="148" y="148"/>
                    </a:lnTo>
                    <a:lnTo>
                      <a:pt x="131" y="165"/>
                    </a:lnTo>
                    <a:lnTo>
                      <a:pt x="115" y="183"/>
                    </a:lnTo>
                    <a:lnTo>
                      <a:pt x="100" y="202"/>
                    </a:lnTo>
                    <a:lnTo>
                      <a:pt x="86" y="222"/>
                    </a:lnTo>
                    <a:lnTo>
                      <a:pt x="74" y="242"/>
                    </a:lnTo>
                    <a:lnTo>
                      <a:pt x="61" y="263"/>
                    </a:lnTo>
                    <a:lnTo>
                      <a:pt x="50" y="286"/>
                    </a:lnTo>
                    <a:lnTo>
                      <a:pt x="40" y="308"/>
                    </a:lnTo>
                    <a:lnTo>
                      <a:pt x="31" y="331"/>
                    </a:lnTo>
                    <a:lnTo>
                      <a:pt x="23" y="354"/>
                    </a:lnTo>
                    <a:lnTo>
                      <a:pt x="16" y="377"/>
                    </a:lnTo>
                    <a:lnTo>
                      <a:pt x="10" y="403"/>
                    </a:lnTo>
                    <a:lnTo>
                      <a:pt x="6" y="427"/>
                    </a:lnTo>
                    <a:lnTo>
                      <a:pt x="3" y="452"/>
                    </a:lnTo>
                    <a:lnTo>
                      <a:pt x="1" y="478"/>
                    </a:lnTo>
                    <a:lnTo>
                      <a:pt x="0" y="504"/>
                    </a:lnTo>
                    <a:lnTo>
                      <a:pt x="0" y="3526"/>
                    </a:lnTo>
                    <a:lnTo>
                      <a:pt x="1" y="3552"/>
                    </a:lnTo>
                    <a:lnTo>
                      <a:pt x="3" y="3578"/>
                    </a:lnTo>
                    <a:lnTo>
                      <a:pt x="6" y="3604"/>
                    </a:lnTo>
                    <a:lnTo>
                      <a:pt x="10" y="3628"/>
                    </a:lnTo>
                    <a:lnTo>
                      <a:pt x="16" y="3652"/>
                    </a:lnTo>
                    <a:lnTo>
                      <a:pt x="23" y="3676"/>
                    </a:lnTo>
                    <a:lnTo>
                      <a:pt x="31" y="3699"/>
                    </a:lnTo>
                    <a:lnTo>
                      <a:pt x="40" y="3723"/>
                    </a:lnTo>
                    <a:lnTo>
                      <a:pt x="50" y="3745"/>
                    </a:lnTo>
                    <a:lnTo>
                      <a:pt x="61" y="3767"/>
                    </a:lnTo>
                    <a:lnTo>
                      <a:pt x="74" y="3788"/>
                    </a:lnTo>
                    <a:lnTo>
                      <a:pt x="86" y="3808"/>
                    </a:lnTo>
                    <a:lnTo>
                      <a:pt x="100" y="3828"/>
                    </a:lnTo>
                    <a:lnTo>
                      <a:pt x="115" y="3848"/>
                    </a:lnTo>
                    <a:lnTo>
                      <a:pt x="131" y="3866"/>
                    </a:lnTo>
                    <a:lnTo>
                      <a:pt x="148" y="3883"/>
                    </a:lnTo>
                    <a:lnTo>
                      <a:pt x="165" y="3899"/>
                    </a:lnTo>
                    <a:lnTo>
                      <a:pt x="183" y="3915"/>
                    </a:lnTo>
                    <a:lnTo>
                      <a:pt x="203" y="3930"/>
                    </a:lnTo>
                    <a:lnTo>
                      <a:pt x="222" y="3944"/>
                    </a:lnTo>
                    <a:lnTo>
                      <a:pt x="243" y="3957"/>
                    </a:lnTo>
                    <a:lnTo>
                      <a:pt x="264" y="3969"/>
                    </a:lnTo>
                    <a:lnTo>
                      <a:pt x="285" y="3981"/>
                    </a:lnTo>
                    <a:lnTo>
                      <a:pt x="307" y="3991"/>
                    </a:lnTo>
                    <a:lnTo>
                      <a:pt x="330" y="4000"/>
                    </a:lnTo>
                    <a:lnTo>
                      <a:pt x="353" y="4008"/>
                    </a:lnTo>
                    <a:lnTo>
                      <a:pt x="378" y="4015"/>
                    </a:lnTo>
                    <a:lnTo>
                      <a:pt x="402" y="4020"/>
                    </a:lnTo>
                    <a:lnTo>
                      <a:pt x="427" y="4025"/>
                    </a:lnTo>
                    <a:lnTo>
                      <a:pt x="452" y="4028"/>
                    </a:lnTo>
                    <a:lnTo>
                      <a:pt x="477" y="4030"/>
                    </a:lnTo>
                    <a:lnTo>
                      <a:pt x="503" y="4030"/>
                    </a:lnTo>
                    <a:lnTo>
                      <a:pt x="2515" y="4030"/>
                    </a:lnTo>
                    <a:lnTo>
                      <a:pt x="2541" y="4030"/>
                    </a:lnTo>
                    <a:lnTo>
                      <a:pt x="2566" y="4028"/>
                    </a:lnTo>
                    <a:lnTo>
                      <a:pt x="2592" y="4025"/>
                    </a:lnTo>
                    <a:lnTo>
                      <a:pt x="2617" y="4020"/>
                    </a:lnTo>
                    <a:lnTo>
                      <a:pt x="2641" y="4015"/>
                    </a:lnTo>
                    <a:lnTo>
                      <a:pt x="2665" y="4008"/>
                    </a:lnTo>
                    <a:lnTo>
                      <a:pt x="2688" y="4000"/>
                    </a:lnTo>
                    <a:lnTo>
                      <a:pt x="2711" y="3991"/>
                    </a:lnTo>
                    <a:lnTo>
                      <a:pt x="2733" y="3981"/>
                    </a:lnTo>
                    <a:lnTo>
                      <a:pt x="2756" y="3969"/>
                    </a:lnTo>
                    <a:lnTo>
                      <a:pt x="2777" y="3957"/>
                    </a:lnTo>
                    <a:lnTo>
                      <a:pt x="2797" y="3944"/>
                    </a:lnTo>
                    <a:lnTo>
                      <a:pt x="2816" y="3930"/>
                    </a:lnTo>
                    <a:lnTo>
                      <a:pt x="2835" y="3915"/>
                    </a:lnTo>
                    <a:lnTo>
                      <a:pt x="2853" y="3899"/>
                    </a:lnTo>
                    <a:lnTo>
                      <a:pt x="2871" y="3883"/>
                    </a:lnTo>
                    <a:lnTo>
                      <a:pt x="2887" y="3866"/>
                    </a:lnTo>
                    <a:lnTo>
                      <a:pt x="2903" y="3848"/>
                    </a:lnTo>
                    <a:lnTo>
                      <a:pt x="2919" y="3828"/>
                    </a:lnTo>
                    <a:lnTo>
                      <a:pt x="2933" y="3808"/>
                    </a:lnTo>
                    <a:lnTo>
                      <a:pt x="2946" y="3788"/>
                    </a:lnTo>
                    <a:lnTo>
                      <a:pt x="2958" y="3767"/>
                    </a:lnTo>
                    <a:lnTo>
                      <a:pt x="2969" y="3745"/>
                    </a:lnTo>
                    <a:lnTo>
                      <a:pt x="2979" y="3723"/>
                    </a:lnTo>
                    <a:lnTo>
                      <a:pt x="2988" y="3699"/>
                    </a:lnTo>
                    <a:lnTo>
                      <a:pt x="2996" y="3676"/>
                    </a:lnTo>
                    <a:lnTo>
                      <a:pt x="3002" y="3652"/>
                    </a:lnTo>
                    <a:lnTo>
                      <a:pt x="3008" y="3628"/>
                    </a:lnTo>
                    <a:lnTo>
                      <a:pt x="3012" y="3604"/>
                    </a:lnTo>
                    <a:lnTo>
                      <a:pt x="3015" y="3578"/>
                    </a:lnTo>
                    <a:lnTo>
                      <a:pt x="3017" y="3552"/>
                    </a:lnTo>
                    <a:lnTo>
                      <a:pt x="3018" y="3526"/>
                    </a:lnTo>
                    <a:lnTo>
                      <a:pt x="3018" y="2770"/>
                    </a:lnTo>
                    <a:lnTo>
                      <a:pt x="3018" y="2752"/>
                    </a:lnTo>
                    <a:lnTo>
                      <a:pt x="3017" y="2734"/>
                    </a:lnTo>
                    <a:lnTo>
                      <a:pt x="3015" y="2715"/>
                    </a:lnTo>
                    <a:lnTo>
                      <a:pt x="3013" y="2697"/>
                    </a:lnTo>
                    <a:lnTo>
                      <a:pt x="3010" y="2679"/>
                    </a:lnTo>
                    <a:lnTo>
                      <a:pt x="3006" y="2661"/>
                    </a:lnTo>
                    <a:lnTo>
                      <a:pt x="3002" y="2642"/>
                    </a:lnTo>
                    <a:lnTo>
                      <a:pt x="2997" y="2625"/>
                    </a:lnTo>
                    <a:lnTo>
                      <a:pt x="2991" y="2607"/>
                    </a:lnTo>
                    <a:lnTo>
                      <a:pt x="2985" y="2590"/>
                    </a:lnTo>
                    <a:lnTo>
                      <a:pt x="2978" y="2573"/>
                    </a:lnTo>
                    <a:lnTo>
                      <a:pt x="2970" y="2556"/>
                    </a:lnTo>
                    <a:lnTo>
                      <a:pt x="2962" y="2540"/>
                    </a:lnTo>
                    <a:lnTo>
                      <a:pt x="2953" y="2523"/>
                    </a:lnTo>
                    <a:lnTo>
                      <a:pt x="2944" y="2506"/>
                    </a:lnTo>
                    <a:lnTo>
                      <a:pt x="2934" y="2491"/>
                    </a:lnTo>
                    <a:lnTo>
                      <a:pt x="1425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66" name="Freeform 291"/>
              <p:cNvSpPr>
                <a:spLocks noEditPoints="1"/>
              </p:cNvSpPr>
              <p:nvPr/>
            </p:nvSpPr>
            <p:spPr bwMode="auto">
              <a:xfrm>
                <a:off x="5245100" y="5103813"/>
                <a:ext cx="690563" cy="561975"/>
              </a:xfrm>
              <a:custGeom>
                <a:avLst/>
                <a:gdLst>
                  <a:gd name="T0" fmla="*/ 14958 w 16095"/>
                  <a:gd name="T1" fmla="*/ 10414 h 13098"/>
                  <a:gd name="T2" fmla="*/ 14612 w 16095"/>
                  <a:gd name="T3" fmla="*/ 10578 h 13098"/>
                  <a:gd name="T4" fmla="*/ 13430 w 16095"/>
                  <a:gd name="T5" fmla="*/ 9605 h 13098"/>
                  <a:gd name="T6" fmla="*/ 12244 w 16095"/>
                  <a:gd name="T7" fmla="*/ 9076 h 13098"/>
                  <a:gd name="T8" fmla="*/ 10967 w 16095"/>
                  <a:gd name="T9" fmla="*/ 9402 h 13098"/>
                  <a:gd name="T10" fmla="*/ 10179 w 16095"/>
                  <a:gd name="T11" fmla="*/ 10419 h 13098"/>
                  <a:gd name="T12" fmla="*/ 6951 w 16095"/>
                  <a:gd name="T13" fmla="*/ 9661 h 13098"/>
                  <a:gd name="T14" fmla="*/ 5791 w 16095"/>
                  <a:gd name="T15" fmla="*/ 9085 h 13098"/>
                  <a:gd name="T16" fmla="*/ 4497 w 16095"/>
                  <a:gd name="T17" fmla="*/ 9359 h 13098"/>
                  <a:gd name="T18" fmla="*/ 3670 w 16095"/>
                  <a:gd name="T19" fmla="*/ 10341 h 13098"/>
                  <a:gd name="T20" fmla="*/ 2737 w 16095"/>
                  <a:gd name="T21" fmla="*/ 10493 h 13098"/>
                  <a:gd name="T22" fmla="*/ 2526 w 16095"/>
                  <a:gd name="T23" fmla="*/ 10177 h 13098"/>
                  <a:gd name="T24" fmla="*/ 9773 w 16095"/>
                  <a:gd name="T25" fmla="*/ 8381 h 13098"/>
                  <a:gd name="T26" fmla="*/ 10495 w 16095"/>
                  <a:gd name="T27" fmla="*/ 7502 h 13098"/>
                  <a:gd name="T28" fmla="*/ 12812 w 16095"/>
                  <a:gd name="T29" fmla="*/ 3586 h 13098"/>
                  <a:gd name="T30" fmla="*/ 15062 w 16095"/>
                  <a:gd name="T31" fmla="*/ 6889 h 13098"/>
                  <a:gd name="T32" fmla="*/ 11820 w 16095"/>
                  <a:gd name="T33" fmla="*/ 12058 h 13098"/>
                  <a:gd name="T34" fmla="*/ 11211 w 16095"/>
                  <a:gd name="T35" fmla="*/ 11606 h 13098"/>
                  <a:gd name="T36" fmla="*/ 11098 w 16095"/>
                  <a:gd name="T37" fmla="*/ 10831 h 13098"/>
                  <a:gd name="T38" fmla="*/ 11550 w 16095"/>
                  <a:gd name="T39" fmla="*/ 10221 h 13098"/>
                  <a:gd name="T40" fmla="*/ 12323 w 16095"/>
                  <a:gd name="T41" fmla="*/ 10107 h 13098"/>
                  <a:gd name="T42" fmla="*/ 12931 w 16095"/>
                  <a:gd name="T43" fmla="*/ 10561 h 13098"/>
                  <a:gd name="T44" fmla="*/ 13046 w 16095"/>
                  <a:gd name="T45" fmla="*/ 11335 h 13098"/>
                  <a:gd name="T46" fmla="*/ 12593 w 16095"/>
                  <a:gd name="T47" fmla="*/ 11944 h 13098"/>
                  <a:gd name="T48" fmla="*/ 5330 w 16095"/>
                  <a:gd name="T49" fmla="*/ 12070 h 13098"/>
                  <a:gd name="T50" fmla="*/ 4699 w 16095"/>
                  <a:gd name="T51" fmla="*/ 11646 h 13098"/>
                  <a:gd name="T52" fmla="*/ 4548 w 16095"/>
                  <a:gd name="T53" fmla="*/ 10880 h 13098"/>
                  <a:gd name="T54" fmla="*/ 4970 w 16095"/>
                  <a:gd name="T55" fmla="*/ 10247 h 13098"/>
                  <a:gd name="T56" fmla="*/ 5736 w 16095"/>
                  <a:gd name="T57" fmla="*/ 10096 h 13098"/>
                  <a:gd name="T58" fmla="*/ 6368 w 16095"/>
                  <a:gd name="T59" fmla="*/ 10520 h 13098"/>
                  <a:gd name="T60" fmla="*/ 6518 w 16095"/>
                  <a:gd name="T61" fmla="*/ 11286 h 13098"/>
                  <a:gd name="T62" fmla="*/ 6095 w 16095"/>
                  <a:gd name="T63" fmla="*/ 11918 h 13098"/>
                  <a:gd name="T64" fmla="*/ 1432 w 16095"/>
                  <a:gd name="T65" fmla="*/ 7551 h 13098"/>
                  <a:gd name="T66" fmla="*/ 1106 w 16095"/>
                  <a:gd name="T67" fmla="*/ 7355 h 13098"/>
                  <a:gd name="T68" fmla="*/ 1009 w 16095"/>
                  <a:gd name="T69" fmla="*/ 1460 h 13098"/>
                  <a:gd name="T70" fmla="*/ 1189 w 16095"/>
                  <a:gd name="T71" fmla="*/ 1122 h 13098"/>
                  <a:gd name="T72" fmla="*/ 9080 w 16095"/>
                  <a:gd name="T73" fmla="*/ 1008 h 13098"/>
                  <a:gd name="T74" fmla="*/ 9426 w 16095"/>
                  <a:gd name="T75" fmla="*/ 1172 h 13098"/>
                  <a:gd name="T76" fmla="*/ 9556 w 16095"/>
                  <a:gd name="T77" fmla="*/ 2519 h 13098"/>
                  <a:gd name="T78" fmla="*/ 9442 w 16095"/>
                  <a:gd name="T79" fmla="*/ 7374 h 13098"/>
                  <a:gd name="T80" fmla="*/ 9105 w 16095"/>
                  <a:gd name="T81" fmla="*/ 7554 h 13098"/>
                  <a:gd name="T82" fmla="*/ 13480 w 16095"/>
                  <a:gd name="T83" fmla="*/ 2820 h 13098"/>
                  <a:gd name="T84" fmla="*/ 12808 w 16095"/>
                  <a:gd name="T85" fmla="*/ 2537 h 13098"/>
                  <a:gd name="T86" fmla="*/ 10413 w 16095"/>
                  <a:gd name="T87" fmla="*/ 856 h 13098"/>
                  <a:gd name="T88" fmla="*/ 9571 w 16095"/>
                  <a:gd name="T89" fmla="*/ 92 h 13098"/>
                  <a:gd name="T90" fmla="*/ 922 w 16095"/>
                  <a:gd name="T91" fmla="*/ 119 h 13098"/>
                  <a:gd name="T92" fmla="*/ 119 w 16095"/>
                  <a:gd name="T93" fmla="*/ 924 h 13098"/>
                  <a:gd name="T94" fmla="*/ 92 w 16095"/>
                  <a:gd name="T95" fmla="*/ 7572 h 13098"/>
                  <a:gd name="T96" fmla="*/ 855 w 16095"/>
                  <a:gd name="T97" fmla="*/ 8415 h 13098"/>
                  <a:gd name="T98" fmla="*/ 1557 w 16095"/>
                  <a:gd name="T99" fmla="*/ 10453 h 13098"/>
                  <a:gd name="T100" fmla="*/ 2236 w 16095"/>
                  <a:gd name="T101" fmla="*/ 11368 h 13098"/>
                  <a:gd name="T102" fmla="*/ 3702 w 16095"/>
                  <a:gd name="T103" fmla="*/ 11901 h 13098"/>
                  <a:gd name="T104" fmla="*/ 4567 w 16095"/>
                  <a:gd name="T105" fmla="*/ 12848 h 13098"/>
                  <a:gd name="T106" fmla="*/ 5876 w 16095"/>
                  <a:gd name="T107" fmla="*/ 13069 h 13098"/>
                  <a:gd name="T108" fmla="*/ 7006 w 16095"/>
                  <a:gd name="T109" fmla="*/ 12446 h 13098"/>
                  <a:gd name="T110" fmla="*/ 10208 w 16095"/>
                  <a:gd name="T111" fmla="*/ 11824 h 13098"/>
                  <a:gd name="T112" fmla="*/ 11035 w 16095"/>
                  <a:gd name="T113" fmla="*/ 12807 h 13098"/>
                  <a:gd name="T114" fmla="*/ 12330 w 16095"/>
                  <a:gd name="T115" fmla="*/ 13081 h 13098"/>
                  <a:gd name="T116" fmla="*/ 13489 w 16095"/>
                  <a:gd name="T117" fmla="*/ 12505 h 13098"/>
                  <a:gd name="T118" fmla="*/ 14740 w 16095"/>
                  <a:gd name="T119" fmla="*/ 11579 h 13098"/>
                  <a:gd name="T120" fmla="*/ 15750 w 16095"/>
                  <a:gd name="T121" fmla="*/ 11036 h 13098"/>
                  <a:gd name="T122" fmla="*/ 16095 w 16095"/>
                  <a:gd name="T123" fmla="*/ 7025 h 13098"/>
                  <a:gd name="T124" fmla="*/ 16023 w 16095"/>
                  <a:gd name="T125" fmla="*/ 6588 h 13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095" h="13098">
                    <a:moveTo>
                      <a:pt x="15089" y="10075"/>
                    </a:moveTo>
                    <a:lnTo>
                      <a:pt x="15088" y="10101"/>
                    </a:lnTo>
                    <a:lnTo>
                      <a:pt x="15087" y="10127"/>
                    </a:lnTo>
                    <a:lnTo>
                      <a:pt x="15083" y="10152"/>
                    </a:lnTo>
                    <a:lnTo>
                      <a:pt x="15079" y="10177"/>
                    </a:lnTo>
                    <a:lnTo>
                      <a:pt x="15073" y="10201"/>
                    </a:lnTo>
                    <a:lnTo>
                      <a:pt x="15067" y="10225"/>
                    </a:lnTo>
                    <a:lnTo>
                      <a:pt x="15059" y="10248"/>
                    </a:lnTo>
                    <a:lnTo>
                      <a:pt x="15050" y="10272"/>
                    </a:lnTo>
                    <a:lnTo>
                      <a:pt x="15040" y="10294"/>
                    </a:lnTo>
                    <a:lnTo>
                      <a:pt x="15029" y="10316"/>
                    </a:lnTo>
                    <a:lnTo>
                      <a:pt x="15017" y="10337"/>
                    </a:lnTo>
                    <a:lnTo>
                      <a:pt x="15004" y="10357"/>
                    </a:lnTo>
                    <a:lnTo>
                      <a:pt x="14989" y="10376"/>
                    </a:lnTo>
                    <a:lnTo>
                      <a:pt x="14974" y="10396"/>
                    </a:lnTo>
                    <a:lnTo>
                      <a:pt x="14958" y="10414"/>
                    </a:lnTo>
                    <a:lnTo>
                      <a:pt x="14942" y="10432"/>
                    </a:lnTo>
                    <a:lnTo>
                      <a:pt x="14924" y="10448"/>
                    </a:lnTo>
                    <a:lnTo>
                      <a:pt x="14906" y="10464"/>
                    </a:lnTo>
                    <a:lnTo>
                      <a:pt x="14887" y="10479"/>
                    </a:lnTo>
                    <a:lnTo>
                      <a:pt x="14868" y="10493"/>
                    </a:lnTo>
                    <a:lnTo>
                      <a:pt x="14848" y="10506"/>
                    </a:lnTo>
                    <a:lnTo>
                      <a:pt x="14827" y="10519"/>
                    </a:lnTo>
                    <a:lnTo>
                      <a:pt x="14804" y="10530"/>
                    </a:lnTo>
                    <a:lnTo>
                      <a:pt x="14782" y="10540"/>
                    </a:lnTo>
                    <a:lnTo>
                      <a:pt x="14759" y="10549"/>
                    </a:lnTo>
                    <a:lnTo>
                      <a:pt x="14736" y="10557"/>
                    </a:lnTo>
                    <a:lnTo>
                      <a:pt x="14712" y="10563"/>
                    </a:lnTo>
                    <a:lnTo>
                      <a:pt x="14688" y="10569"/>
                    </a:lnTo>
                    <a:lnTo>
                      <a:pt x="14663" y="10573"/>
                    </a:lnTo>
                    <a:lnTo>
                      <a:pt x="14637" y="10577"/>
                    </a:lnTo>
                    <a:lnTo>
                      <a:pt x="14612" y="10578"/>
                    </a:lnTo>
                    <a:lnTo>
                      <a:pt x="14586" y="10579"/>
                    </a:lnTo>
                    <a:lnTo>
                      <a:pt x="14012" y="10579"/>
                    </a:lnTo>
                    <a:lnTo>
                      <a:pt x="13989" y="10498"/>
                    </a:lnTo>
                    <a:lnTo>
                      <a:pt x="13962" y="10419"/>
                    </a:lnTo>
                    <a:lnTo>
                      <a:pt x="13934" y="10341"/>
                    </a:lnTo>
                    <a:lnTo>
                      <a:pt x="13902" y="10266"/>
                    </a:lnTo>
                    <a:lnTo>
                      <a:pt x="13867" y="10191"/>
                    </a:lnTo>
                    <a:lnTo>
                      <a:pt x="13829" y="10117"/>
                    </a:lnTo>
                    <a:lnTo>
                      <a:pt x="13788" y="10047"/>
                    </a:lnTo>
                    <a:lnTo>
                      <a:pt x="13745" y="9977"/>
                    </a:lnTo>
                    <a:lnTo>
                      <a:pt x="13699" y="9910"/>
                    </a:lnTo>
                    <a:lnTo>
                      <a:pt x="13650" y="9844"/>
                    </a:lnTo>
                    <a:lnTo>
                      <a:pt x="13598" y="9781"/>
                    </a:lnTo>
                    <a:lnTo>
                      <a:pt x="13545" y="9719"/>
                    </a:lnTo>
                    <a:lnTo>
                      <a:pt x="13489" y="9661"/>
                    </a:lnTo>
                    <a:lnTo>
                      <a:pt x="13430" y="9605"/>
                    </a:lnTo>
                    <a:lnTo>
                      <a:pt x="13370" y="9550"/>
                    </a:lnTo>
                    <a:lnTo>
                      <a:pt x="13308" y="9499"/>
                    </a:lnTo>
                    <a:lnTo>
                      <a:pt x="13242" y="9449"/>
                    </a:lnTo>
                    <a:lnTo>
                      <a:pt x="13176" y="9402"/>
                    </a:lnTo>
                    <a:lnTo>
                      <a:pt x="13107" y="9359"/>
                    </a:lnTo>
                    <a:lnTo>
                      <a:pt x="13036" y="9317"/>
                    </a:lnTo>
                    <a:lnTo>
                      <a:pt x="12964" y="9279"/>
                    </a:lnTo>
                    <a:lnTo>
                      <a:pt x="12890" y="9244"/>
                    </a:lnTo>
                    <a:lnTo>
                      <a:pt x="12815" y="9212"/>
                    </a:lnTo>
                    <a:lnTo>
                      <a:pt x="12737" y="9182"/>
                    </a:lnTo>
                    <a:lnTo>
                      <a:pt x="12658" y="9156"/>
                    </a:lnTo>
                    <a:lnTo>
                      <a:pt x="12578" y="9133"/>
                    </a:lnTo>
                    <a:lnTo>
                      <a:pt x="12497" y="9113"/>
                    </a:lnTo>
                    <a:lnTo>
                      <a:pt x="12413" y="9097"/>
                    </a:lnTo>
                    <a:lnTo>
                      <a:pt x="12330" y="9085"/>
                    </a:lnTo>
                    <a:lnTo>
                      <a:pt x="12244" y="9076"/>
                    </a:lnTo>
                    <a:lnTo>
                      <a:pt x="12159" y="9070"/>
                    </a:lnTo>
                    <a:lnTo>
                      <a:pt x="12071" y="9068"/>
                    </a:lnTo>
                    <a:lnTo>
                      <a:pt x="11984" y="9070"/>
                    </a:lnTo>
                    <a:lnTo>
                      <a:pt x="11898" y="9076"/>
                    </a:lnTo>
                    <a:lnTo>
                      <a:pt x="11813" y="9085"/>
                    </a:lnTo>
                    <a:lnTo>
                      <a:pt x="11729" y="9097"/>
                    </a:lnTo>
                    <a:lnTo>
                      <a:pt x="11646" y="9113"/>
                    </a:lnTo>
                    <a:lnTo>
                      <a:pt x="11564" y="9133"/>
                    </a:lnTo>
                    <a:lnTo>
                      <a:pt x="11484" y="9156"/>
                    </a:lnTo>
                    <a:lnTo>
                      <a:pt x="11405" y="9182"/>
                    </a:lnTo>
                    <a:lnTo>
                      <a:pt x="11328" y="9212"/>
                    </a:lnTo>
                    <a:lnTo>
                      <a:pt x="11252" y="9244"/>
                    </a:lnTo>
                    <a:lnTo>
                      <a:pt x="11178" y="9279"/>
                    </a:lnTo>
                    <a:lnTo>
                      <a:pt x="11106" y="9317"/>
                    </a:lnTo>
                    <a:lnTo>
                      <a:pt x="11035" y="9359"/>
                    </a:lnTo>
                    <a:lnTo>
                      <a:pt x="10967" y="9402"/>
                    </a:lnTo>
                    <a:lnTo>
                      <a:pt x="10899" y="9449"/>
                    </a:lnTo>
                    <a:lnTo>
                      <a:pt x="10835" y="9499"/>
                    </a:lnTo>
                    <a:lnTo>
                      <a:pt x="10772" y="9550"/>
                    </a:lnTo>
                    <a:lnTo>
                      <a:pt x="10711" y="9605"/>
                    </a:lnTo>
                    <a:lnTo>
                      <a:pt x="10653" y="9661"/>
                    </a:lnTo>
                    <a:lnTo>
                      <a:pt x="10597" y="9719"/>
                    </a:lnTo>
                    <a:lnTo>
                      <a:pt x="10543" y="9781"/>
                    </a:lnTo>
                    <a:lnTo>
                      <a:pt x="10492" y="9844"/>
                    </a:lnTo>
                    <a:lnTo>
                      <a:pt x="10444" y="9910"/>
                    </a:lnTo>
                    <a:lnTo>
                      <a:pt x="10397" y="9977"/>
                    </a:lnTo>
                    <a:lnTo>
                      <a:pt x="10354" y="10047"/>
                    </a:lnTo>
                    <a:lnTo>
                      <a:pt x="10313" y="10117"/>
                    </a:lnTo>
                    <a:lnTo>
                      <a:pt x="10275" y="10191"/>
                    </a:lnTo>
                    <a:lnTo>
                      <a:pt x="10240" y="10266"/>
                    </a:lnTo>
                    <a:lnTo>
                      <a:pt x="10208" y="10341"/>
                    </a:lnTo>
                    <a:lnTo>
                      <a:pt x="10179" y="10419"/>
                    </a:lnTo>
                    <a:lnTo>
                      <a:pt x="10153" y="10498"/>
                    </a:lnTo>
                    <a:lnTo>
                      <a:pt x="10131" y="10579"/>
                    </a:lnTo>
                    <a:lnTo>
                      <a:pt x="7473" y="10579"/>
                    </a:lnTo>
                    <a:lnTo>
                      <a:pt x="7450" y="10498"/>
                    </a:lnTo>
                    <a:lnTo>
                      <a:pt x="7425" y="10419"/>
                    </a:lnTo>
                    <a:lnTo>
                      <a:pt x="7396" y="10341"/>
                    </a:lnTo>
                    <a:lnTo>
                      <a:pt x="7363" y="10266"/>
                    </a:lnTo>
                    <a:lnTo>
                      <a:pt x="7328" y="10191"/>
                    </a:lnTo>
                    <a:lnTo>
                      <a:pt x="7290" y="10117"/>
                    </a:lnTo>
                    <a:lnTo>
                      <a:pt x="7250" y="10047"/>
                    </a:lnTo>
                    <a:lnTo>
                      <a:pt x="7207" y="9977"/>
                    </a:lnTo>
                    <a:lnTo>
                      <a:pt x="7160" y="9910"/>
                    </a:lnTo>
                    <a:lnTo>
                      <a:pt x="7112" y="9844"/>
                    </a:lnTo>
                    <a:lnTo>
                      <a:pt x="7061" y="9781"/>
                    </a:lnTo>
                    <a:lnTo>
                      <a:pt x="7006" y="9719"/>
                    </a:lnTo>
                    <a:lnTo>
                      <a:pt x="6951" y="9661"/>
                    </a:lnTo>
                    <a:lnTo>
                      <a:pt x="6892" y="9605"/>
                    </a:lnTo>
                    <a:lnTo>
                      <a:pt x="6831" y="9550"/>
                    </a:lnTo>
                    <a:lnTo>
                      <a:pt x="6769" y="9499"/>
                    </a:lnTo>
                    <a:lnTo>
                      <a:pt x="6705" y="9449"/>
                    </a:lnTo>
                    <a:lnTo>
                      <a:pt x="6637" y="9402"/>
                    </a:lnTo>
                    <a:lnTo>
                      <a:pt x="6569" y="9359"/>
                    </a:lnTo>
                    <a:lnTo>
                      <a:pt x="6498" y="9317"/>
                    </a:lnTo>
                    <a:lnTo>
                      <a:pt x="6426" y="9279"/>
                    </a:lnTo>
                    <a:lnTo>
                      <a:pt x="6351" y="9244"/>
                    </a:lnTo>
                    <a:lnTo>
                      <a:pt x="6276" y="9212"/>
                    </a:lnTo>
                    <a:lnTo>
                      <a:pt x="6199" y="9182"/>
                    </a:lnTo>
                    <a:lnTo>
                      <a:pt x="6120" y="9156"/>
                    </a:lnTo>
                    <a:lnTo>
                      <a:pt x="6040" y="9133"/>
                    </a:lnTo>
                    <a:lnTo>
                      <a:pt x="5958" y="9113"/>
                    </a:lnTo>
                    <a:lnTo>
                      <a:pt x="5876" y="9097"/>
                    </a:lnTo>
                    <a:lnTo>
                      <a:pt x="5791" y="9085"/>
                    </a:lnTo>
                    <a:lnTo>
                      <a:pt x="5707" y="9076"/>
                    </a:lnTo>
                    <a:lnTo>
                      <a:pt x="5620" y="9070"/>
                    </a:lnTo>
                    <a:lnTo>
                      <a:pt x="5533" y="9068"/>
                    </a:lnTo>
                    <a:lnTo>
                      <a:pt x="5446" y="9070"/>
                    </a:lnTo>
                    <a:lnTo>
                      <a:pt x="5360" y="9076"/>
                    </a:lnTo>
                    <a:lnTo>
                      <a:pt x="5274" y="9085"/>
                    </a:lnTo>
                    <a:lnTo>
                      <a:pt x="5191" y="9097"/>
                    </a:lnTo>
                    <a:lnTo>
                      <a:pt x="5107" y="9113"/>
                    </a:lnTo>
                    <a:lnTo>
                      <a:pt x="5026" y="9133"/>
                    </a:lnTo>
                    <a:lnTo>
                      <a:pt x="4946" y="9156"/>
                    </a:lnTo>
                    <a:lnTo>
                      <a:pt x="4867" y="9182"/>
                    </a:lnTo>
                    <a:lnTo>
                      <a:pt x="4789" y="9212"/>
                    </a:lnTo>
                    <a:lnTo>
                      <a:pt x="4714" y="9244"/>
                    </a:lnTo>
                    <a:lnTo>
                      <a:pt x="4639" y="9279"/>
                    </a:lnTo>
                    <a:lnTo>
                      <a:pt x="4567" y="9317"/>
                    </a:lnTo>
                    <a:lnTo>
                      <a:pt x="4497" y="9359"/>
                    </a:lnTo>
                    <a:lnTo>
                      <a:pt x="4428" y="9402"/>
                    </a:lnTo>
                    <a:lnTo>
                      <a:pt x="4361" y="9449"/>
                    </a:lnTo>
                    <a:lnTo>
                      <a:pt x="4296" y="9499"/>
                    </a:lnTo>
                    <a:lnTo>
                      <a:pt x="4233" y="9550"/>
                    </a:lnTo>
                    <a:lnTo>
                      <a:pt x="4173" y="9605"/>
                    </a:lnTo>
                    <a:lnTo>
                      <a:pt x="4114" y="9661"/>
                    </a:lnTo>
                    <a:lnTo>
                      <a:pt x="4059" y="9719"/>
                    </a:lnTo>
                    <a:lnTo>
                      <a:pt x="4005" y="9781"/>
                    </a:lnTo>
                    <a:lnTo>
                      <a:pt x="3953" y="9844"/>
                    </a:lnTo>
                    <a:lnTo>
                      <a:pt x="3905" y="9910"/>
                    </a:lnTo>
                    <a:lnTo>
                      <a:pt x="3859" y="9977"/>
                    </a:lnTo>
                    <a:lnTo>
                      <a:pt x="3816" y="10047"/>
                    </a:lnTo>
                    <a:lnTo>
                      <a:pt x="3774" y="10117"/>
                    </a:lnTo>
                    <a:lnTo>
                      <a:pt x="3737" y="10191"/>
                    </a:lnTo>
                    <a:lnTo>
                      <a:pt x="3702" y="10266"/>
                    </a:lnTo>
                    <a:lnTo>
                      <a:pt x="3670" y="10341"/>
                    </a:lnTo>
                    <a:lnTo>
                      <a:pt x="3640" y="10419"/>
                    </a:lnTo>
                    <a:lnTo>
                      <a:pt x="3614" y="10498"/>
                    </a:lnTo>
                    <a:lnTo>
                      <a:pt x="3592" y="10579"/>
                    </a:lnTo>
                    <a:lnTo>
                      <a:pt x="3018" y="10579"/>
                    </a:lnTo>
                    <a:lnTo>
                      <a:pt x="2993" y="10578"/>
                    </a:lnTo>
                    <a:lnTo>
                      <a:pt x="2967" y="10577"/>
                    </a:lnTo>
                    <a:lnTo>
                      <a:pt x="2941" y="10573"/>
                    </a:lnTo>
                    <a:lnTo>
                      <a:pt x="2917" y="10569"/>
                    </a:lnTo>
                    <a:lnTo>
                      <a:pt x="2892" y="10563"/>
                    </a:lnTo>
                    <a:lnTo>
                      <a:pt x="2869" y="10557"/>
                    </a:lnTo>
                    <a:lnTo>
                      <a:pt x="2845" y="10549"/>
                    </a:lnTo>
                    <a:lnTo>
                      <a:pt x="2823" y="10540"/>
                    </a:lnTo>
                    <a:lnTo>
                      <a:pt x="2800" y="10530"/>
                    </a:lnTo>
                    <a:lnTo>
                      <a:pt x="2778" y="10519"/>
                    </a:lnTo>
                    <a:lnTo>
                      <a:pt x="2757" y="10506"/>
                    </a:lnTo>
                    <a:lnTo>
                      <a:pt x="2737" y="10493"/>
                    </a:lnTo>
                    <a:lnTo>
                      <a:pt x="2717" y="10479"/>
                    </a:lnTo>
                    <a:lnTo>
                      <a:pt x="2698" y="10464"/>
                    </a:lnTo>
                    <a:lnTo>
                      <a:pt x="2680" y="10448"/>
                    </a:lnTo>
                    <a:lnTo>
                      <a:pt x="2663" y="10432"/>
                    </a:lnTo>
                    <a:lnTo>
                      <a:pt x="2646" y="10414"/>
                    </a:lnTo>
                    <a:lnTo>
                      <a:pt x="2630" y="10396"/>
                    </a:lnTo>
                    <a:lnTo>
                      <a:pt x="2615" y="10376"/>
                    </a:lnTo>
                    <a:lnTo>
                      <a:pt x="2601" y="10357"/>
                    </a:lnTo>
                    <a:lnTo>
                      <a:pt x="2588" y="10337"/>
                    </a:lnTo>
                    <a:lnTo>
                      <a:pt x="2576" y="10316"/>
                    </a:lnTo>
                    <a:lnTo>
                      <a:pt x="2565" y="10294"/>
                    </a:lnTo>
                    <a:lnTo>
                      <a:pt x="2555" y="10272"/>
                    </a:lnTo>
                    <a:lnTo>
                      <a:pt x="2546" y="10248"/>
                    </a:lnTo>
                    <a:lnTo>
                      <a:pt x="2538" y="10225"/>
                    </a:lnTo>
                    <a:lnTo>
                      <a:pt x="2531" y="10201"/>
                    </a:lnTo>
                    <a:lnTo>
                      <a:pt x="2526" y="10177"/>
                    </a:lnTo>
                    <a:lnTo>
                      <a:pt x="2521" y="10152"/>
                    </a:lnTo>
                    <a:lnTo>
                      <a:pt x="2518" y="10127"/>
                    </a:lnTo>
                    <a:lnTo>
                      <a:pt x="2516" y="10101"/>
                    </a:lnTo>
                    <a:lnTo>
                      <a:pt x="2515" y="10075"/>
                    </a:lnTo>
                    <a:lnTo>
                      <a:pt x="2515" y="8564"/>
                    </a:lnTo>
                    <a:lnTo>
                      <a:pt x="9053" y="8564"/>
                    </a:lnTo>
                    <a:lnTo>
                      <a:pt x="9131" y="8562"/>
                    </a:lnTo>
                    <a:lnTo>
                      <a:pt x="9207" y="8557"/>
                    </a:lnTo>
                    <a:lnTo>
                      <a:pt x="9283" y="8547"/>
                    </a:lnTo>
                    <a:lnTo>
                      <a:pt x="9357" y="8533"/>
                    </a:lnTo>
                    <a:lnTo>
                      <a:pt x="9431" y="8516"/>
                    </a:lnTo>
                    <a:lnTo>
                      <a:pt x="9502" y="8496"/>
                    </a:lnTo>
                    <a:lnTo>
                      <a:pt x="9571" y="8472"/>
                    </a:lnTo>
                    <a:lnTo>
                      <a:pt x="9641" y="8445"/>
                    </a:lnTo>
                    <a:lnTo>
                      <a:pt x="9707" y="8415"/>
                    </a:lnTo>
                    <a:lnTo>
                      <a:pt x="9773" y="8381"/>
                    </a:lnTo>
                    <a:lnTo>
                      <a:pt x="9835" y="8345"/>
                    </a:lnTo>
                    <a:lnTo>
                      <a:pt x="9896" y="8306"/>
                    </a:lnTo>
                    <a:lnTo>
                      <a:pt x="9956" y="8263"/>
                    </a:lnTo>
                    <a:lnTo>
                      <a:pt x="10013" y="8218"/>
                    </a:lnTo>
                    <a:lnTo>
                      <a:pt x="10067" y="8171"/>
                    </a:lnTo>
                    <a:lnTo>
                      <a:pt x="10120" y="8120"/>
                    </a:lnTo>
                    <a:lnTo>
                      <a:pt x="10170" y="8068"/>
                    </a:lnTo>
                    <a:lnTo>
                      <a:pt x="10217" y="8014"/>
                    </a:lnTo>
                    <a:lnTo>
                      <a:pt x="10263" y="7956"/>
                    </a:lnTo>
                    <a:lnTo>
                      <a:pt x="10305" y="7897"/>
                    </a:lnTo>
                    <a:lnTo>
                      <a:pt x="10344" y="7836"/>
                    </a:lnTo>
                    <a:lnTo>
                      <a:pt x="10380" y="7773"/>
                    </a:lnTo>
                    <a:lnTo>
                      <a:pt x="10413" y="7707"/>
                    </a:lnTo>
                    <a:lnTo>
                      <a:pt x="10444" y="7641"/>
                    </a:lnTo>
                    <a:lnTo>
                      <a:pt x="10471" y="7572"/>
                    </a:lnTo>
                    <a:lnTo>
                      <a:pt x="10495" y="7502"/>
                    </a:lnTo>
                    <a:lnTo>
                      <a:pt x="10515" y="7430"/>
                    </a:lnTo>
                    <a:lnTo>
                      <a:pt x="10532" y="7357"/>
                    </a:lnTo>
                    <a:lnTo>
                      <a:pt x="10545" y="7283"/>
                    </a:lnTo>
                    <a:lnTo>
                      <a:pt x="10554" y="7207"/>
                    </a:lnTo>
                    <a:lnTo>
                      <a:pt x="10560" y="7131"/>
                    </a:lnTo>
                    <a:lnTo>
                      <a:pt x="10562" y="7052"/>
                    </a:lnTo>
                    <a:lnTo>
                      <a:pt x="10562" y="3527"/>
                    </a:lnTo>
                    <a:lnTo>
                      <a:pt x="12574" y="3527"/>
                    </a:lnTo>
                    <a:lnTo>
                      <a:pt x="12605" y="3528"/>
                    </a:lnTo>
                    <a:lnTo>
                      <a:pt x="12637" y="3530"/>
                    </a:lnTo>
                    <a:lnTo>
                      <a:pt x="12668" y="3535"/>
                    </a:lnTo>
                    <a:lnTo>
                      <a:pt x="12698" y="3542"/>
                    </a:lnTo>
                    <a:lnTo>
                      <a:pt x="12727" y="3550"/>
                    </a:lnTo>
                    <a:lnTo>
                      <a:pt x="12756" y="3560"/>
                    </a:lnTo>
                    <a:lnTo>
                      <a:pt x="12784" y="3572"/>
                    </a:lnTo>
                    <a:lnTo>
                      <a:pt x="12812" y="3586"/>
                    </a:lnTo>
                    <a:lnTo>
                      <a:pt x="12838" y="3601"/>
                    </a:lnTo>
                    <a:lnTo>
                      <a:pt x="12864" y="3618"/>
                    </a:lnTo>
                    <a:lnTo>
                      <a:pt x="12888" y="3636"/>
                    </a:lnTo>
                    <a:lnTo>
                      <a:pt x="12911" y="3657"/>
                    </a:lnTo>
                    <a:lnTo>
                      <a:pt x="12933" y="3678"/>
                    </a:lnTo>
                    <a:lnTo>
                      <a:pt x="12954" y="3701"/>
                    </a:lnTo>
                    <a:lnTo>
                      <a:pt x="12975" y="3725"/>
                    </a:lnTo>
                    <a:lnTo>
                      <a:pt x="12993" y="3750"/>
                    </a:lnTo>
                    <a:lnTo>
                      <a:pt x="15005" y="6773"/>
                    </a:lnTo>
                    <a:lnTo>
                      <a:pt x="15015" y="6788"/>
                    </a:lnTo>
                    <a:lnTo>
                      <a:pt x="15024" y="6804"/>
                    </a:lnTo>
                    <a:lnTo>
                      <a:pt x="15033" y="6822"/>
                    </a:lnTo>
                    <a:lnTo>
                      <a:pt x="15041" y="6838"/>
                    </a:lnTo>
                    <a:lnTo>
                      <a:pt x="15049" y="6855"/>
                    </a:lnTo>
                    <a:lnTo>
                      <a:pt x="15056" y="6872"/>
                    </a:lnTo>
                    <a:lnTo>
                      <a:pt x="15062" y="6889"/>
                    </a:lnTo>
                    <a:lnTo>
                      <a:pt x="15067" y="6907"/>
                    </a:lnTo>
                    <a:lnTo>
                      <a:pt x="15072" y="6924"/>
                    </a:lnTo>
                    <a:lnTo>
                      <a:pt x="15077" y="6942"/>
                    </a:lnTo>
                    <a:lnTo>
                      <a:pt x="15081" y="6961"/>
                    </a:lnTo>
                    <a:lnTo>
                      <a:pt x="15084" y="6979"/>
                    </a:lnTo>
                    <a:lnTo>
                      <a:pt x="15086" y="6997"/>
                    </a:lnTo>
                    <a:lnTo>
                      <a:pt x="15088" y="7016"/>
                    </a:lnTo>
                    <a:lnTo>
                      <a:pt x="15089" y="7034"/>
                    </a:lnTo>
                    <a:lnTo>
                      <a:pt x="15089" y="7052"/>
                    </a:lnTo>
                    <a:lnTo>
                      <a:pt x="15089" y="10075"/>
                    </a:lnTo>
                    <a:close/>
                    <a:moveTo>
                      <a:pt x="12071" y="12090"/>
                    </a:moveTo>
                    <a:lnTo>
                      <a:pt x="12020" y="12089"/>
                    </a:lnTo>
                    <a:lnTo>
                      <a:pt x="11969" y="12085"/>
                    </a:lnTo>
                    <a:lnTo>
                      <a:pt x="11918" y="12078"/>
                    </a:lnTo>
                    <a:lnTo>
                      <a:pt x="11869" y="12070"/>
                    </a:lnTo>
                    <a:lnTo>
                      <a:pt x="11820" y="12058"/>
                    </a:lnTo>
                    <a:lnTo>
                      <a:pt x="11772" y="12045"/>
                    </a:lnTo>
                    <a:lnTo>
                      <a:pt x="11725" y="12029"/>
                    </a:lnTo>
                    <a:lnTo>
                      <a:pt x="11680" y="12011"/>
                    </a:lnTo>
                    <a:lnTo>
                      <a:pt x="11636" y="11991"/>
                    </a:lnTo>
                    <a:lnTo>
                      <a:pt x="11591" y="11968"/>
                    </a:lnTo>
                    <a:lnTo>
                      <a:pt x="11550" y="11944"/>
                    </a:lnTo>
                    <a:lnTo>
                      <a:pt x="11509" y="11918"/>
                    </a:lnTo>
                    <a:lnTo>
                      <a:pt x="11470" y="11890"/>
                    </a:lnTo>
                    <a:lnTo>
                      <a:pt x="11431" y="11861"/>
                    </a:lnTo>
                    <a:lnTo>
                      <a:pt x="11395" y="11828"/>
                    </a:lnTo>
                    <a:lnTo>
                      <a:pt x="11360" y="11795"/>
                    </a:lnTo>
                    <a:lnTo>
                      <a:pt x="11327" y="11760"/>
                    </a:lnTo>
                    <a:lnTo>
                      <a:pt x="11295" y="11724"/>
                    </a:lnTo>
                    <a:lnTo>
                      <a:pt x="11265" y="11685"/>
                    </a:lnTo>
                    <a:lnTo>
                      <a:pt x="11237" y="11646"/>
                    </a:lnTo>
                    <a:lnTo>
                      <a:pt x="11211" y="11606"/>
                    </a:lnTo>
                    <a:lnTo>
                      <a:pt x="11187" y="11563"/>
                    </a:lnTo>
                    <a:lnTo>
                      <a:pt x="11165" y="11520"/>
                    </a:lnTo>
                    <a:lnTo>
                      <a:pt x="11145" y="11475"/>
                    </a:lnTo>
                    <a:lnTo>
                      <a:pt x="11127" y="11429"/>
                    </a:lnTo>
                    <a:lnTo>
                      <a:pt x="11111" y="11382"/>
                    </a:lnTo>
                    <a:lnTo>
                      <a:pt x="11098" y="11335"/>
                    </a:lnTo>
                    <a:lnTo>
                      <a:pt x="11086" y="11286"/>
                    </a:lnTo>
                    <a:lnTo>
                      <a:pt x="11077" y="11236"/>
                    </a:lnTo>
                    <a:lnTo>
                      <a:pt x="11070" y="11186"/>
                    </a:lnTo>
                    <a:lnTo>
                      <a:pt x="11067" y="11135"/>
                    </a:lnTo>
                    <a:lnTo>
                      <a:pt x="11065" y="11083"/>
                    </a:lnTo>
                    <a:lnTo>
                      <a:pt x="11067" y="11031"/>
                    </a:lnTo>
                    <a:lnTo>
                      <a:pt x="11070" y="10980"/>
                    </a:lnTo>
                    <a:lnTo>
                      <a:pt x="11077" y="10930"/>
                    </a:lnTo>
                    <a:lnTo>
                      <a:pt x="11086" y="10880"/>
                    </a:lnTo>
                    <a:lnTo>
                      <a:pt x="11098" y="10831"/>
                    </a:lnTo>
                    <a:lnTo>
                      <a:pt x="11111" y="10784"/>
                    </a:lnTo>
                    <a:lnTo>
                      <a:pt x="11127" y="10736"/>
                    </a:lnTo>
                    <a:lnTo>
                      <a:pt x="11145" y="10691"/>
                    </a:lnTo>
                    <a:lnTo>
                      <a:pt x="11165" y="10646"/>
                    </a:lnTo>
                    <a:lnTo>
                      <a:pt x="11187" y="10603"/>
                    </a:lnTo>
                    <a:lnTo>
                      <a:pt x="11211" y="10561"/>
                    </a:lnTo>
                    <a:lnTo>
                      <a:pt x="11237" y="10520"/>
                    </a:lnTo>
                    <a:lnTo>
                      <a:pt x="11265" y="10480"/>
                    </a:lnTo>
                    <a:lnTo>
                      <a:pt x="11295" y="10442"/>
                    </a:lnTo>
                    <a:lnTo>
                      <a:pt x="11327" y="10406"/>
                    </a:lnTo>
                    <a:lnTo>
                      <a:pt x="11360" y="10370"/>
                    </a:lnTo>
                    <a:lnTo>
                      <a:pt x="11395" y="10337"/>
                    </a:lnTo>
                    <a:lnTo>
                      <a:pt x="11431" y="10306"/>
                    </a:lnTo>
                    <a:lnTo>
                      <a:pt x="11470" y="10276"/>
                    </a:lnTo>
                    <a:lnTo>
                      <a:pt x="11509" y="10247"/>
                    </a:lnTo>
                    <a:lnTo>
                      <a:pt x="11550" y="10221"/>
                    </a:lnTo>
                    <a:lnTo>
                      <a:pt x="11591" y="10197"/>
                    </a:lnTo>
                    <a:lnTo>
                      <a:pt x="11636" y="10175"/>
                    </a:lnTo>
                    <a:lnTo>
                      <a:pt x="11680" y="10155"/>
                    </a:lnTo>
                    <a:lnTo>
                      <a:pt x="11725" y="10137"/>
                    </a:lnTo>
                    <a:lnTo>
                      <a:pt x="11772" y="10120"/>
                    </a:lnTo>
                    <a:lnTo>
                      <a:pt x="11820" y="10107"/>
                    </a:lnTo>
                    <a:lnTo>
                      <a:pt x="11869" y="10096"/>
                    </a:lnTo>
                    <a:lnTo>
                      <a:pt x="11918" y="10087"/>
                    </a:lnTo>
                    <a:lnTo>
                      <a:pt x="11969" y="10080"/>
                    </a:lnTo>
                    <a:lnTo>
                      <a:pt x="12020" y="10076"/>
                    </a:lnTo>
                    <a:lnTo>
                      <a:pt x="12071" y="10075"/>
                    </a:lnTo>
                    <a:lnTo>
                      <a:pt x="12124" y="10076"/>
                    </a:lnTo>
                    <a:lnTo>
                      <a:pt x="12174" y="10080"/>
                    </a:lnTo>
                    <a:lnTo>
                      <a:pt x="12224" y="10087"/>
                    </a:lnTo>
                    <a:lnTo>
                      <a:pt x="12274" y="10096"/>
                    </a:lnTo>
                    <a:lnTo>
                      <a:pt x="12323" y="10107"/>
                    </a:lnTo>
                    <a:lnTo>
                      <a:pt x="12370" y="10120"/>
                    </a:lnTo>
                    <a:lnTo>
                      <a:pt x="12417" y="10137"/>
                    </a:lnTo>
                    <a:lnTo>
                      <a:pt x="12463" y="10155"/>
                    </a:lnTo>
                    <a:lnTo>
                      <a:pt x="12508" y="10175"/>
                    </a:lnTo>
                    <a:lnTo>
                      <a:pt x="12551" y="10197"/>
                    </a:lnTo>
                    <a:lnTo>
                      <a:pt x="12593" y="10221"/>
                    </a:lnTo>
                    <a:lnTo>
                      <a:pt x="12634" y="10247"/>
                    </a:lnTo>
                    <a:lnTo>
                      <a:pt x="12673" y="10276"/>
                    </a:lnTo>
                    <a:lnTo>
                      <a:pt x="12711" y="10306"/>
                    </a:lnTo>
                    <a:lnTo>
                      <a:pt x="12747" y="10337"/>
                    </a:lnTo>
                    <a:lnTo>
                      <a:pt x="12782" y="10370"/>
                    </a:lnTo>
                    <a:lnTo>
                      <a:pt x="12816" y="10406"/>
                    </a:lnTo>
                    <a:lnTo>
                      <a:pt x="12848" y="10442"/>
                    </a:lnTo>
                    <a:lnTo>
                      <a:pt x="12877" y="10480"/>
                    </a:lnTo>
                    <a:lnTo>
                      <a:pt x="12905" y="10520"/>
                    </a:lnTo>
                    <a:lnTo>
                      <a:pt x="12931" y="10561"/>
                    </a:lnTo>
                    <a:lnTo>
                      <a:pt x="12955" y="10603"/>
                    </a:lnTo>
                    <a:lnTo>
                      <a:pt x="12978" y="10646"/>
                    </a:lnTo>
                    <a:lnTo>
                      <a:pt x="12999" y="10691"/>
                    </a:lnTo>
                    <a:lnTo>
                      <a:pt x="13016" y="10736"/>
                    </a:lnTo>
                    <a:lnTo>
                      <a:pt x="13032" y="10784"/>
                    </a:lnTo>
                    <a:lnTo>
                      <a:pt x="13046" y="10831"/>
                    </a:lnTo>
                    <a:lnTo>
                      <a:pt x="13057" y="10880"/>
                    </a:lnTo>
                    <a:lnTo>
                      <a:pt x="13066" y="10930"/>
                    </a:lnTo>
                    <a:lnTo>
                      <a:pt x="13072" y="10980"/>
                    </a:lnTo>
                    <a:lnTo>
                      <a:pt x="13076" y="11031"/>
                    </a:lnTo>
                    <a:lnTo>
                      <a:pt x="13077" y="11083"/>
                    </a:lnTo>
                    <a:lnTo>
                      <a:pt x="13076" y="11135"/>
                    </a:lnTo>
                    <a:lnTo>
                      <a:pt x="13072" y="11186"/>
                    </a:lnTo>
                    <a:lnTo>
                      <a:pt x="13066" y="11236"/>
                    </a:lnTo>
                    <a:lnTo>
                      <a:pt x="13057" y="11286"/>
                    </a:lnTo>
                    <a:lnTo>
                      <a:pt x="13046" y="11335"/>
                    </a:lnTo>
                    <a:lnTo>
                      <a:pt x="13032" y="11382"/>
                    </a:lnTo>
                    <a:lnTo>
                      <a:pt x="13016" y="11429"/>
                    </a:lnTo>
                    <a:lnTo>
                      <a:pt x="12999" y="11475"/>
                    </a:lnTo>
                    <a:lnTo>
                      <a:pt x="12978" y="11520"/>
                    </a:lnTo>
                    <a:lnTo>
                      <a:pt x="12955" y="11563"/>
                    </a:lnTo>
                    <a:lnTo>
                      <a:pt x="12931" y="11606"/>
                    </a:lnTo>
                    <a:lnTo>
                      <a:pt x="12905" y="11646"/>
                    </a:lnTo>
                    <a:lnTo>
                      <a:pt x="12877" y="11685"/>
                    </a:lnTo>
                    <a:lnTo>
                      <a:pt x="12848" y="11724"/>
                    </a:lnTo>
                    <a:lnTo>
                      <a:pt x="12816" y="11760"/>
                    </a:lnTo>
                    <a:lnTo>
                      <a:pt x="12782" y="11795"/>
                    </a:lnTo>
                    <a:lnTo>
                      <a:pt x="12747" y="11828"/>
                    </a:lnTo>
                    <a:lnTo>
                      <a:pt x="12711" y="11861"/>
                    </a:lnTo>
                    <a:lnTo>
                      <a:pt x="12673" y="11890"/>
                    </a:lnTo>
                    <a:lnTo>
                      <a:pt x="12634" y="11918"/>
                    </a:lnTo>
                    <a:lnTo>
                      <a:pt x="12593" y="11944"/>
                    </a:lnTo>
                    <a:lnTo>
                      <a:pt x="12551" y="11968"/>
                    </a:lnTo>
                    <a:lnTo>
                      <a:pt x="12508" y="11991"/>
                    </a:lnTo>
                    <a:lnTo>
                      <a:pt x="12463" y="12011"/>
                    </a:lnTo>
                    <a:lnTo>
                      <a:pt x="12417" y="12029"/>
                    </a:lnTo>
                    <a:lnTo>
                      <a:pt x="12370" y="12045"/>
                    </a:lnTo>
                    <a:lnTo>
                      <a:pt x="12323" y="12058"/>
                    </a:lnTo>
                    <a:lnTo>
                      <a:pt x="12274" y="12070"/>
                    </a:lnTo>
                    <a:lnTo>
                      <a:pt x="12224" y="12078"/>
                    </a:lnTo>
                    <a:lnTo>
                      <a:pt x="12174" y="12085"/>
                    </a:lnTo>
                    <a:lnTo>
                      <a:pt x="12124" y="12089"/>
                    </a:lnTo>
                    <a:lnTo>
                      <a:pt x="12071" y="12090"/>
                    </a:lnTo>
                    <a:close/>
                    <a:moveTo>
                      <a:pt x="5533" y="12090"/>
                    </a:moveTo>
                    <a:lnTo>
                      <a:pt x="5481" y="12089"/>
                    </a:lnTo>
                    <a:lnTo>
                      <a:pt x="5430" y="12085"/>
                    </a:lnTo>
                    <a:lnTo>
                      <a:pt x="5380" y="12078"/>
                    </a:lnTo>
                    <a:lnTo>
                      <a:pt x="5330" y="12070"/>
                    </a:lnTo>
                    <a:lnTo>
                      <a:pt x="5281" y="12058"/>
                    </a:lnTo>
                    <a:lnTo>
                      <a:pt x="5234" y="12045"/>
                    </a:lnTo>
                    <a:lnTo>
                      <a:pt x="5187" y="12029"/>
                    </a:lnTo>
                    <a:lnTo>
                      <a:pt x="5141" y="12011"/>
                    </a:lnTo>
                    <a:lnTo>
                      <a:pt x="5097" y="11991"/>
                    </a:lnTo>
                    <a:lnTo>
                      <a:pt x="5054" y="11968"/>
                    </a:lnTo>
                    <a:lnTo>
                      <a:pt x="5012" y="11944"/>
                    </a:lnTo>
                    <a:lnTo>
                      <a:pt x="4970" y="11918"/>
                    </a:lnTo>
                    <a:lnTo>
                      <a:pt x="4931" y="11890"/>
                    </a:lnTo>
                    <a:lnTo>
                      <a:pt x="4893" y="11861"/>
                    </a:lnTo>
                    <a:lnTo>
                      <a:pt x="4857" y="11828"/>
                    </a:lnTo>
                    <a:lnTo>
                      <a:pt x="4821" y="11795"/>
                    </a:lnTo>
                    <a:lnTo>
                      <a:pt x="4788" y="11760"/>
                    </a:lnTo>
                    <a:lnTo>
                      <a:pt x="4757" y="11724"/>
                    </a:lnTo>
                    <a:lnTo>
                      <a:pt x="4727" y="11685"/>
                    </a:lnTo>
                    <a:lnTo>
                      <a:pt x="4699" y="11646"/>
                    </a:lnTo>
                    <a:lnTo>
                      <a:pt x="4673" y="11606"/>
                    </a:lnTo>
                    <a:lnTo>
                      <a:pt x="4648" y="11563"/>
                    </a:lnTo>
                    <a:lnTo>
                      <a:pt x="4626" y="11520"/>
                    </a:lnTo>
                    <a:lnTo>
                      <a:pt x="4606" y="11475"/>
                    </a:lnTo>
                    <a:lnTo>
                      <a:pt x="4588" y="11429"/>
                    </a:lnTo>
                    <a:lnTo>
                      <a:pt x="4572" y="11382"/>
                    </a:lnTo>
                    <a:lnTo>
                      <a:pt x="4559" y="11335"/>
                    </a:lnTo>
                    <a:lnTo>
                      <a:pt x="4548" y="11286"/>
                    </a:lnTo>
                    <a:lnTo>
                      <a:pt x="4539" y="11236"/>
                    </a:lnTo>
                    <a:lnTo>
                      <a:pt x="4533" y="11186"/>
                    </a:lnTo>
                    <a:lnTo>
                      <a:pt x="4529" y="11135"/>
                    </a:lnTo>
                    <a:lnTo>
                      <a:pt x="4527" y="11083"/>
                    </a:lnTo>
                    <a:lnTo>
                      <a:pt x="4529" y="11031"/>
                    </a:lnTo>
                    <a:lnTo>
                      <a:pt x="4533" y="10980"/>
                    </a:lnTo>
                    <a:lnTo>
                      <a:pt x="4539" y="10930"/>
                    </a:lnTo>
                    <a:lnTo>
                      <a:pt x="4548" y="10880"/>
                    </a:lnTo>
                    <a:lnTo>
                      <a:pt x="4559" y="10831"/>
                    </a:lnTo>
                    <a:lnTo>
                      <a:pt x="4572" y="10784"/>
                    </a:lnTo>
                    <a:lnTo>
                      <a:pt x="4588" y="10736"/>
                    </a:lnTo>
                    <a:lnTo>
                      <a:pt x="4606" y="10691"/>
                    </a:lnTo>
                    <a:lnTo>
                      <a:pt x="4626" y="10646"/>
                    </a:lnTo>
                    <a:lnTo>
                      <a:pt x="4648" y="10603"/>
                    </a:lnTo>
                    <a:lnTo>
                      <a:pt x="4673" y="10561"/>
                    </a:lnTo>
                    <a:lnTo>
                      <a:pt x="4699" y="10520"/>
                    </a:lnTo>
                    <a:lnTo>
                      <a:pt x="4727" y="10480"/>
                    </a:lnTo>
                    <a:lnTo>
                      <a:pt x="4757" y="10442"/>
                    </a:lnTo>
                    <a:lnTo>
                      <a:pt x="4788" y="10406"/>
                    </a:lnTo>
                    <a:lnTo>
                      <a:pt x="4821" y="10370"/>
                    </a:lnTo>
                    <a:lnTo>
                      <a:pt x="4857" y="10337"/>
                    </a:lnTo>
                    <a:lnTo>
                      <a:pt x="4893" y="10306"/>
                    </a:lnTo>
                    <a:lnTo>
                      <a:pt x="4931" y="10276"/>
                    </a:lnTo>
                    <a:lnTo>
                      <a:pt x="4970" y="10247"/>
                    </a:lnTo>
                    <a:lnTo>
                      <a:pt x="5012" y="10221"/>
                    </a:lnTo>
                    <a:lnTo>
                      <a:pt x="5054" y="10197"/>
                    </a:lnTo>
                    <a:lnTo>
                      <a:pt x="5097" y="10175"/>
                    </a:lnTo>
                    <a:lnTo>
                      <a:pt x="5141" y="10155"/>
                    </a:lnTo>
                    <a:lnTo>
                      <a:pt x="5187" y="10137"/>
                    </a:lnTo>
                    <a:lnTo>
                      <a:pt x="5234" y="10120"/>
                    </a:lnTo>
                    <a:lnTo>
                      <a:pt x="5281" y="10107"/>
                    </a:lnTo>
                    <a:lnTo>
                      <a:pt x="5330" y="10096"/>
                    </a:lnTo>
                    <a:lnTo>
                      <a:pt x="5380" y="10087"/>
                    </a:lnTo>
                    <a:lnTo>
                      <a:pt x="5430" y="10080"/>
                    </a:lnTo>
                    <a:lnTo>
                      <a:pt x="5481" y="10076"/>
                    </a:lnTo>
                    <a:lnTo>
                      <a:pt x="5533" y="10075"/>
                    </a:lnTo>
                    <a:lnTo>
                      <a:pt x="5585" y="10076"/>
                    </a:lnTo>
                    <a:lnTo>
                      <a:pt x="5636" y="10080"/>
                    </a:lnTo>
                    <a:lnTo>
                      <a:pt x="5687" y="10087"/>
                    </a:lnTo>
                    <a:lnTo>
                      <a:pt x="5736" y="10096"/>
                    </a:lnTo>
                    <a:lnTo>
                      <a:pt x="5784" y="10107"/>
                    </a:lnTo>
                    <a:lnTo>
                      <a:pt x="5832" y="10120"/>
                    </a:lnTo>
                    <a:lnTo>
                      <a:pt x="5879" y="10137"/>
                    </a:lnTo>
                    <a:lnTo>
                      <a:pt x="5924" y="10155"/>
                    </a:lnTo>
                    <a:lnTo>
                      <a:pt x="5969" y="10175"/>
                    </a:lnTo>
                    <a:lnTo>
                      <a:pt x="6012" y="10197"/>
                    </a:lnTo>
                    <a:lnTo>
                      <a:pt x="6055" y="10221"/>
                    </a:lnTo>
                    <a:lnTo>
                      <a:pt x="6095" y="10247"/>
                    </a:lnTo>
                    <a:lnTo>
                      <a:pt x="6135" y="10276"/>
                    </a:lnTo>
                    <a:lnTo>
                      <a:pt x="6172" y="10306"/>
                    </a:lnTo>
                    <a:lnTo>
                      <a:pt x="6210" y="10337"/>
                    </a:lnTo>
                    <a:lnTo>
                      <a:pt x="6244" y="10370"/>
                    </a:lnTo>
                    <a:lnTo>
                      <a:pt x="6277" y="10406"/>
                    </a:lnTo>
                    <a:lnTo>
                      <a:pt x="6309" y="10442"/>
                    </a:lnTo>
                    <a:lnTo>
                      <a:pt x="6339" y="10480"/>
                    </a:lnTo>
                    <a:lnTo>
                      <a:pt x="6368" y="10520"/>
                    </a:lnTo>
                    <a:lnTo>
                      <a:pt x="6394" y="10561"/>
                    </a:lnTo>
                    <a:lnTo>
                      <a:pt x="6418" y="10603"/>
                    </a:lnTo>
                    <a:lnTo>
                      <a:pt x="6440" y="10646"/>
                    </a:lnTo>
                    <a:lnTo>
                      <a:pt x="6460" y="10691"/>
                    </a:lnTo>
                    <a:lnTo>
                      <a:pt x="6478" y="10736"/>
                    </a:lnTo>
                    <a:lnTo>
                      <a:pt x="6493" y="10784"/>
                    </a:lnTo>
                    <a:lnTo>
                      <a:pt x="6507" y="10831"/>
                    </a:lnTo>
                    <a:lnTo>
                      <a:pt x="6518" y="10880"/>
                    </a:lnTo>
                    <a:lnTo>
                      <a:pt x="6528" y="10930"/>
                    </a:lnTo>
                    <a:lnTo>
                      <a:pt x="6534" y="10980"/>
                    </a:lnTo>
                    <a:lnTo>
                      <a:pt x="6538" y="11031"/>
                    </a:lnTo>
                    <a:lnTo>
                      <a:pt x="6539" y="11083"/>
                    </a:lnTo>
                    <a:lnTo>
                      <a:pt x="6538" y="11135"/>
                    </a:lnTo>
                    <a:lnTo>
                      <a:pt x="6534" y="11186"/>
                    </a:lnTo>
                    <a:lnTo>
                      <a:pt x="6528" y="11236"/>
                    </a:lnTo>
                    <a:lnTo>
                      <a:pt x="6518" y="11286"/>
                    </a:lnTo>
                    <a:lnTo>
                      <a:pt x="6507" y="11335"/>
                    </a:lnTo>
                    <a:lnTo>
                      <a:pt x="6493" y="11382"/>
                    </a:lnTo>
                    <a:lnTo>
                      <a:pt x="6478" y="11429"/>
                    </a:lnTo>
                    <a:lnTo>
                      <a:pt x="6460" y="11475"/>
                    </a:lnTo>
                    <a:lnTo>
                      <a:pt x="6440" y="11520"/>
                    </a:lnTo>
                    <a:lnTo>
                      <a:pt x="6418" y="11563"/>
                    </a:lnTo>
                    <a:lnTo>
                      <a:pt x="6394" y="11606"/>
                    </a:lnTo>
                    <a:lnTo>
                      <a:pt x="6368" y="11646"/>
                    </a:lnTo>
                    <a:lnTo>
                      <a:pt x="6339" y="11685"/>
                    </a:lnTo>
                    <a:lnTo>
                      <a:pt x="6309" y="11724"/>
                    </a:lnTo>
                    <a:lnTo>
                      <a:pt x="6277" y="11760"/>
                    </a:lnTo>
                    <a:lnTo>
                      <a:pt x="6244" y="11795"/>
                    </a:lnTo>
                    <a:lnTo>
                      <a:pt x="6210" y="11828"/>
                    </a:lnTo>
                    <a:lnTo>
                      <a:pt x="6172" y="11861"/>
                    </a:lnTo>
                    <a:lnTo>
                      <a:pt x="6135" y="11890"/>
                    </a:lnTo>
                    <a:lnTo>
                      <a:pt x="6095" y="11918"/>
                    </a:lnTo>
                    <a:lnTo>
                      <a:pt x="6055" y="11944"/>
                    </a:lnTo>
                    <a:lnTo>
                      <a:pt x="6012" y="11968"/>
                    </a:lnTo>
                    <a:lnTo>
                      <a:pt x="5969" y="11991"/>
                    </a:lnTo>
                    <a:lnTo>
                      <a:pt x="5924" y="12011"/>
                    </a:lnTo>
                    <a:lnTo>
                      <a:pt x="5879" y="12029"/>
                    </a:lnTo>
                    <a:lnTo>
                      <a:pt x="5832" y="12045"/>
                    </a:lnTo>
                    <a:lnTo>
                      <a:pt x="5784" y="12058"/>
                    </a:lnTo>
                    <a:lnTo>
                      <a:pt x="5736" y="12070"/>
                    </a:lnTo>
                    <a:lnTo>
                      <a:pt x="5687" y="12078"/>
                    </a:lnTo>
                    <a:lnTo>
                      <a:pt x="5636" y="12085"/>
                    </a:lnTo>
                    <a:lnTo>
                      <a:pt x="5585" y="12089"/>
                    </a:lnTo>
                    <a:lnTo>
                      <a:pt x="5533" y="12090"/>
                    </a:lnTo>
                    <a:close/>
                    <a:moveTo>
                      <a:pt x="1509" y="7556"/>
                    </a:moveTo>
                    <a:lnTo>
                      <a:pt x="1483" y="7556"/>
                    </a:lnTo>
                    <a:lnTo>
                      <a:pt x="1458" y="7554"/>
                    </a:lnTo>
                    <a:lnTo>
                      <a:pt x="1432" y="7551"/>
                    </a:lnTo>
                    <a:lnTo>
                      <a:pt x="1407" y="7546"/>
                    </a:lnTo>
                    <a:lnTo>
                      <a:pt x="1383" y="7541"/>
                    </a:lnTo>
                    <a:lnTo>
                      <a:pt x="1359" y="7534"/>
                    </a:lnTo>
                    <a:lnTo>
                      <a:pt x="1336" y="7526"/>
                    </a:lnTo>
                    <a:lnTo>
                      <a:pt x="1313" y="7517"/>
                    </a:lnTo>
                    <a:lnTo>
                      <a:pt x="1291" y="7507"/>
                    </a:lnTo>
                    <a:lnTo>
                      <a:pt x="1269" y="7496"/>
                    </a:lnTo>
                    <a:lnTo>
                      <a:pt x="1248" y="7484"/>
                    </a:lnTo>
                    <a:lnTo>
                      <a:pt x="1228" y="7470"/>
                    </a:lnTo>
                    <a:lnTo>
                      <a:pt x="1208" y="7456"/>
                    </a:lnTo>
                    <a:lnTo>
                      <a:pt x="1189" y="7441"/>
                    </a:lnTo>
                    <a:lnTo>
                      <a:pt x="1171" y="7426"/>
                    </a:lnTo>
                    <a:lnTo>
                      <a:pt x="1154" y="7409"/>
                    </a:lnTo>
                    <a:lnTo>
                      <a:pt x="1137" y="7392"/>
                    </a:lnTo>
                    <a:lnTo>
                      <a:pt x="1121" y="7374"/>
                    </a:lnTo>
                    <a:lnTo>
                      <a:pt x="1106" y="7355"/>
                    </a:lnTo>
                    <a:lnTo>
                      <a:pt x="1091" y="7334"/>
                    </a:lnTo>
                    <a:lnTo>
                      <a:pt x="1078" y="7314"/>
                    </a:lnTo>
                    <a:lnTo>
                      <a:pt x="1066" y="7293"/>
                    </a:lnTo>
                    <a:lnTo>
                      <a:pt x="1055" y="7271"/>
                    </a:lnTo>
                    <a:lnTo>
                      <a:pt x="1045" y="7249"/>
                    </a:lnTo>
                    <a:lnTo>
                      <a:pt x="1036" y="7226"/>
                    </a:lnTo>
                    <a:lnTo>
                      <a:pt x="1029" y="7202"/>
                    </a:lnTo>
                    <a:lnTo>
                      <a:pt x="1022" y="7179"/>
                    </a:lnTo>
                    <a:lnTo>
                      <a:pt x="1016" y="7154"/>
                    </a:lnTo>
                    <a:lnTo>
                      <a:pt x="1012" y="7130"/>
                    </a:lnTo>
                    <a:lnTo>
                      <a:pt x="1009" y="7105"/>
                    </a:lnTo>
                    <a:lnTo>
                      <a:pt x="1007" y="7079"/>
                    </a:lnTo>
                    <a:lnTo>
                      <a:pt x="1006" y="7052"/>
                    </a:lnTo>
                    <a:lnTo>
                      <a:pt x="1006" y="1511"/>
                    </a:lnTo>
                    <a:lnTo>
                      <a:pt x="1007" y="1485"/>
                    </a:lnTo>
                    <a:lnTo>
                      <a:pt x="1009" y="1460"/>
                    </a:lnTo>
                    <a:lnTo>
                      <a:pt x="1012" y="1435"/>
                    </a:lnTo>
                    <a:lnTo>
                      <a:pt x="1016" y="1410"/>
                    </a:lnTo>
                    <a:lnTo>
                      <a:pt x="1022" y="1385"/>
                    </a:lnTo>
                    <a:lnTo>
                      <a:pt x="1029" y="1361"/>
                    </a:lnTo>
                    <a:lnTo>
                      <a:pt x="1036" y="1338"/>
                    </a:lnTo>
                    <a:lnTo>
                      <a:pt x="1045" y="1315"/>
                    </a:lnTo>
                    <a:lnTo>
                      <a:pt x="1055" y="1293"/>
                    </a:lnTo>
                    <a:lnTo>
                      <a:pt x="1066" y="1271"/>
                    </a:lnTo>
                    <a:lnTo>
                      <a:pt x="1078" y="1249"/>
                    </a:lnTo>
                    <a:lnTo>
                      <a:pt x="1091" y="1229"/>
                    </a:lnTo>
                    <a:lnTo>
                      <a:pt x="1106" y="1209"/>
                    </a:lnTo>
                    <a:lnTo>
                      <a:pt x="1121" y="1191"/>
                    </a:lnTo>
                    <a:lnTo>
                      <a:pt x="1137" y="1172"/>
                    </a:lnTo>
                    <a:lnTo>
                      <a:pt x="1154" y="1155"/>
                    </a:lnTo>
                    <a:lnTo>
                      <a:pt x="1171" y="1138"/>
                    </a:lnTo>
                    <a:lnTo>
                      <a:pt x="1189" y="1122"/>
                    </a:lnTo>
                    <a:lnTo>
                      <a:pt x="1208" y="1107"/>
                    </a:lnTo>
                    <a:lnTo>
                      <a:pt x="1228" y="1093"/>
                    </a:lnTo>
                    <a:lnTo>
                      <a:pt x="1248" y="1080"/>
                    </a:lnTo>
                    <a:lnTo>
                      <a:pt x="1269" y="1068"/>
                    </a:lnTo>
                    <a:lnTo>
                      <a:pt x="1291" y="1057"/>
                    </a:lnTo>
                    <a:lnTo>
                      <a:pt x="1313" y="1047"/>
                    </a:lnTo>
                    <a:lnTo>
                      <a:pt x="1336" y="1038"/>
                    </a:lnTo>
                    <a:lnTo>
                      <a:pt x="1359" y="1030"/>
                    </a:lnTo>
                    <a:lnTo>
                      <a:pt x="1383" y="1023"/>
                    </a:lnTo>
                    <a:lnTo>
                      <a:pt x="1407" y="1018"/>
                    </a:lnTo>
                    <a:lnTo>
                      <a:pt x="1432" y="1013"/>
                    </a:lnTo>
                    <a:lnTo>
                      <a:pt x="1458" y="1010"/>
                    </a:lnTo>
                    <a:lnTo>
                      <a:pt x="1483" y="1008"/>
                    </a:lnTo>
                    <a:lnTo>
                      <a:pt x="1509" y="1008"/>
                    </a:lnTo>
                    <a:lnTo>
                      <a:pt x="9053" y="1008"/>
                    </a:lnTo>
                    <a:lnTo>
                      <a:pt x="9080" y="1008"/>
                    </a:lnTo>
                    <a:lnTo>
                      <a:pt x="9105" y="1010"/>
                    </a:lnTo>
                    <a:lnTo>
                      <a:pt x="9131" y="1013"/>
                    </a:lnTo>
                    <a:lnTo>
                      <a:pt x="9155" y="1018"/>
                    </a:lnTo>
                    <a:lnTo>
                      <a:pt x="9179" y="1023"/>
                    </a:lnTo>
                    <a:lnTo>
                      <a:pt x="9203" y="1030"/>
                    </a:lnTo>
                    <a:lnTo>
                      <a:pt x="9226" y="1038"/>
                    </a:lnTo>
                    <a:lnTo>
                      <a:pt x="9250" y="1047"/>
                    </a:lnTo>
                    <a:lnTo>
                      <a:pt x="9272" y="1057"/>
                    </a:lnTo>
                    <a:lnTo>
                      <a:pt x="9294" y="1068"/>
                    </a:lnTo>
                    <a:lnTo>
                      <a:pt x="9315" y="1080"/>
                    </a:lnTo>
                    <a:lnTo>
                      <a:pt x="9335" y="1093"/>
                    </a:lnTo>
                    <a:lnTo>
                      <a:pt x="9355" y="1107"/>
                    </a:lnTo>
                    <a:lnTo>
                      <a:pt x="9373" y="1122"/>
                    </a:lnTo>
                    <a:lnTo>
                      <a:pt x="9392" y="1138"/>
                    </a:lnTo>
                    <a:lnTo>
                      <a:pt x="9410" y="1155"/>
                    </a:lnTo>
                    <a:lnTo>
                      <a:pt x="9426" y="1172"/>
                    </a:lnTo>
                    <a:lnTo>
                      <a:pt x="9442" y="1191"/>
                    </a:lnTo>
                    <a:lnTo>
                      <a:pt x="9457" y="1209"/>
                    </a:lnTo>
                    <a:lnTo>
                      <a:pt x="9471" y="1229"/>
                    </a:lnTo>
                    <a:lnTo>
                      <a:pt x="9484" y="1249"/>
                    </a:lnTo>
                    <a:lnTo>
                      <a:pt x="9496" y="1271"/>
                    </a:lnTo>
                    <a:lnTo>
                      <a:pt x="9507" y="1293"/>
                    </a:lnTo>
                    <a:lnTo>
                      <a:pt x="9517" y="1315"/>
                    </a:lnTo>
                    <a:lnTo>
                      <a:pt x="9526" y="1338"/>
                    </a:lnTo>
                    <a:lnTo>
                      <a:pt x="9534" y="1361"/>
                    </a:lnTo>
                    <a:lnTo>
                      <a:pt x="9541" y="1385"/>
                    </a:lnTo>
                    <a:lnTo>
                      <a:pt x="9546" y="1410"/>
                    </a:lnTo>
                    <a:lnTo>
                      <a:pt x="9550" y="1435"/>
                    </a:lnTo>
                    <a:lnTo>
                      <a:pt x="9554" y="1460"/>
                    </a:lnTo>
                    <a:lnTo>
                      <a:pt x="9556" y="1485"/>
                    </a:lnTo>
                    <a:lnTo>
                      <a:pt x="9556" y="1511"/>
                    </a:lnTo>
                    <a:lnTo>
                      <a:pt x="9556" y="2519"/>
                    </a:lnTo>
                    <a:lnTo>
                      <a:pt x="9556" y="3527"/>
                    </a:lnTo>
                    <a:lnTo>
                      <a:pt x="9556" y="7052"/>
                    </a:lnTo>
                    <a:lnTo>
                      <a:pt x="9556" y="7079"/>
                    </a:lnTo>
                    <a:lnTo>
                      <a:pt x="9554" y="7105"/>
                    </a:lnTo>
                    <a:lnTo>
                      <a:pt x="9550" y="7130"/>
                    </a:lnTo>
                    <a:lnTo>
                      <a:pt x="9546" y="7154"/>
                    </a:lnTo>
                    <a:lnTo>
                      <a:pt x="9541" y="7179"/>
                    </a:lnTo>
                    <a:lnTo>
                      <a:pt x="9534" y="7202"/>
                    </a:lnTo>
                    <a:lnTo>
                      <a:pt x="9526" y="7226"/>
                    </a:lnTo>
                    <a:lnTo>
                      <a:pt x="9517" y="7249"/>
                    </a:lnTo>
                    <a:lnTo>
                      <a:pt x="9507" y="7271"/>
                    </a:lnTo>
                    <a:lnTo>
                      <a:pt x="9496" y="7293"/>
                    </a:lnTo>
                    <a:lnTo>
                      <a:pt x="9484" y="7314"/>
                    </a:lnTo>
                    <a:lnTo>
                      <a:pt x="9471" y="7334"/>
                    </a:lnTo>
                    <a:lnTo>
                      <a:pt x="9457" y="7355"/>
                    </a:lnTo>
                    <a:lnTo>
                      <a:pt x="9442" y="7374"/>
                    </a:lnTo>
                    <a:lnTo>
                      <a:pt x="9426" y="7392"/>
                    </a:lnTo>
                    <a:lnTo>
                      <a:pt x="9410" y="7409"/>
                    </a:lnTo>
                    <a:lnTo>
                      <a:pt x="9392" y="7426"/>
                    </a:lnTo>
                    <a:lnTo>
                      <a:pt x="9373" y="7441"/>
                    </a:lnTo>
                    <a:lnTo>
                      <a:pt x="9355" y="7456"/>
                    </a:lnTo>
                    <a:lnTo>
                      <a:pt x="9335" y="7470"/>
                    </a:lnTo>
                    <a:lnTo>
                      <a:pt x="9315" y="7484"/>
                    </a:lnTo>
                    <a:lnTo>
                      <a:pt x="9294" y="7496"/>
                    </a:lnTo>
                    <a:lnTo>
                      <a:pt x="9272" y="7507"/>
                    </a:lnTo>
                    <a:lnTo>
                      <a:pt x="9250" y="7517"/>
                    </a:lnTo>
                    <a:lnTo>
                      <a:pt x="9226" y="7526"/>
                    </a:lnTo>
                    <a:lnTo>
                      <a:pt x="9203" y="7534"/>
                    </a:lnTo>
                    <a:lnTo>
                      <a:pt x="9179" y="7541"/>
                    </a:lnTo>
                    <a:lnTo>
                      <a:pt x="9155" y="7546"/>
                    </a:lnTo>
                    <a:lnTo>
                      <a:pt x="9131" y="7551"/>
                    </a:lnTo>
                    <a:lnTo>
                      <a:pt x="9105" y="7554"/>
                    </a:lnTo>
                    <a:lnTo>
                      <a:pt x="9080" y="7556"/>
                    </a:lnTo>
                    <a:lnTo>
                      <a:pt x="9053" y="7556"/>
                    </a:lnTo>
                    <a:lnTo>
                      <a:pt x="1509" y="7556"/>
                    </a:lnTo>
                    <a:close/>
                    <a:moveTo>
                      <a:pt x="15842" y="6214"/>
                    </a:moveTo>
                    <a:lnTo>
                      <a:pt x="13830" y="3192"/>
                    </a:lnTo>
                    <a:lnTo>
                      <a:pt x="13802" y="3153"/>
                    </a:lnTo>
                    <a:lnTo>
                      <a:pt x="13774" y="3115"/>
                    </a:lnTo>
                    <a:lnTo>
                      <a:pt x="13746" y="3077"/>
                    </a:lnTo>
                    <a:lnTo>
                      <a:pt x="13716" y="3042"/>
                    </a:lnTo>
                    <a:lnTo>
                      <a:pt x="13685" y="3007"/>
                    </a:lnTo>
                    <a:lnTo>
                      <a:pt x="13653" y="2973"/>
                    </a:lnTo>
                    <a:lnTo>
                      <a:pt x="13619" y="2940"/>
                    </a:lnTo>
                    <a:lnTo>
                      <a:pt x="13586" y="2909"/>
                    </a:lnTo>
                    <a:lnTo>
                      <a:pt x="13551" y="2878"/>
                    </a:lnTo>
                    <a:lnTo>
                      <a:pt x="13516" y="2849"/>
                    </a:lnTo>
                    <a:lnTo>
                      <a:pt x="13480" y="2820"/>
                    </a:lnTo>
                    <a:lnTo>
                      <a:pt x="13442" y="2793"/>
                    </a:lnTo>
                    <a:lnTo>
                      <a:pt x="13404" y="2768"/>
                    </a:lnTo>
                    <a:lnTo>
                      <a:pt x="13366" y="2743"/>
                    </a:lnTo>
                    <a:lnTo>
                      <a:pt x="13326" y="2720"/>
                    </a:lnTo>
                    <a:lnTo>
                      <a:pt x="13286" y="2697"/>
                    </a:lnTo>
                    <a:lnTo>
                      <a:pt x="13245" y="2676"/>
                    </a:lnTo>
                    <a:lnTo>
                      <a:pt x="13204" y="2656"/>
                    </a:lnTo>
                    <a:lnTo>
                      <a:pt x="13162" y="2638"/>
                    </a:lnTo>
                    <a:lnTo>
                      <a:pt x="13119" y="2621"/>
                    </a:lnTo>
                    <a:lnTo>
                      <a:pt x="13076" y="2605"/>
                    </a:lnTo>
                    <a:lnTo>
                      <a:pt x="13033" y="2590"/>
                    </a:lnTo>
                    <a:lnTo>
                      <a:pt x="12989" y="2576"/>
                    </a:lnTo>
                    <a:lnTo>
                      <a:pt x="12944" y="2564"/>
                    </a:lnTo>
                    <a:lnTo>
                      <a:pt x="12899" y="2554"/>
                    </a:lnTo>
                    <a:lnTo>
                      <a:pt x="12854" y="2544"/>
                    </a:lnTo>
                    <a:lnTo>
                      <a:pt x="12808" y="2537"/>
                    </a:lnTo>
                    <a:lnTo>
                      <a:pt x="12761" y="2530"/>
                    </a:lnTo>
                    <a:lnTo>
                      <a:pt x="12715" y="2525"/>
                    </a:lnTo>
                    <a:lnTo>
                      <a:pt x="12669" y="2522"/>
                    </a:lnTo>
                    <a:lnTo>
                      <a:pt x="12621" y="2519"/>
                    </a:lnTo>
                    <a:lnTo>
                      <a:pt x="12574" y="2519"/>
                    </a:lnTo>
                    <a:lnTo>
                      <a:pt x="10562" y="2519"/>
                    </a:lnTo>
                    <a:lnTo>
                      <a:pt x="10562" y="1511"/>
                    </a:lnTo>
                    <a:lnTo>
                      <a:pt x="10560" y="1434"/>
                    </a:lnTo>
                    <a:lnTo>
                      <a:pt x="10554" y="1357"/>
                    </a:lnTo>
                    <a:lnTo>
                      <a:pt x="10545" y="1282"/>
                    </a:lnTo>
                    <a:lnTo>
                      <a:pt x="10532" y="1207"/>
                    </a:lnTo>
                    <a:lnTo>
                      <a:pt x="10515" y="1134"/>
                    </a:lnTo>
                    <a:lnTo>
                      <a:pt x="10495" y="1062"/>
                    </a:lnTo>
                    <a:lnTo>
                      <a:pt x="10471" y="993"/>
                    </a:lnTo>
                    <a:lnTo>
                      <a:pt x="10444" y="924"/>
                    </a:lnTo>
                    <a:lnTo>
                      <a:pt x="10413" y="856"/>
                    </a:lnTo>
                    <a:lnTo>
                      <a:pt x="10380" y="791"/>
                    </a:lnTo>
                    <a:lnTo>
                      <a:pt x="10344" y="729"/>
                    </a:lnTo>
                    <a:lnTo>
                      <a:pt x="10305" y="667"/>
                    </a:lnTo>
                    <a:lnTo>
                      <a:pt x="10263" y="608"/>
                    </a:lnTo>
                    <a:lnTo>
                      <a:pt x="10217" y="550"/>
                    </a:lnTo>
                    <a:lnTo>
                      <a:pt x="10170" y="496"/>
                    </a:lnTo>
                    <a:lnTo>
                      <a:pt x="10120" y="443"/>
                    </a:lnTo>
                    <a:lnTo>
                      <a:pt x="10067" y="393"/>
                    </a:lnTo>
                    <a:lnTo>
                      <a:pt x="10013" y="346"/>
                    </a:lnTo>
                    <a:lnTo>
                      <a:pt x="9956" y="300"/>
                    </a:lnTo>
                    <a:lnTo>
                      <a:pt x="9896" y="258"/>
                    </a:lnTo>
                    <a:lnTo>
                      <a:pt x="9835" y="219"/>
                    </a:lnTo>
                    <a:lnTo>
                      <a:pt x="9773" y="182"/>
                    </a:lnTo>
                    <a:lnTo>
                      <a:pt x="9707" y="149"/>
                    </a:lnTo>
                    <a:lnTo>
                      <a:pt x="9641" y="119"/>
                    </a:lnTo>
                    <a:lnTo>
                      <a:pt x="9571" y="92"/>
                    </a:lnTo>
                    <a:lnTo>
                      <a:pt x="9502" y="69"/>
                    </a:lnTo>
                    <a:lnTo>
                      <a:pt x="9431" y="47"/>
                    </a:lnTo>
                    <a:lnTo>
                      <a:pt x="9357" y="31"/>
                    </a:lnTo>
                    <a:lnTo>
                      <a:pt x="9283" y="17"/>
                    </a:lnTo>
                    <a:lnTo>
                      <a:pt x="9207" y="8"/>
                    </a:lnTo>
                    <a:lnTo>
                      <a:pt x="9131" y="2"/>
                    </a:lnTo>
                    <a:lnTo>
                      <a:pt x="9053" y="0"/>
                    </a:lnTo>
                    <a:lnTo>
                      <a:pt x="1509" y="0"/>
                    </a:lnTo>
                    <a:lnTo>
                      <a:pt x="1431" y="2"/>
                    </a:lnTo>
                    <a:lnTo>
                      <a:pt x="1355" y="8"/>
                    </a:lnTo>
                    <a:lnTo>
                      <a:pt x="1280" y="17"/>
                    </a:lnTo>
                    <a:lnTo>
                      <a:pt x="1205" y="31"/>
                    </a:lnTo>
                    <a:lnTo>
                      <a:pt x="1133" y="47"/>
                    </a:lnTo>
                    <a:lnTo>
                      <a:pt x="1060" y="69"/>
                    </a:lnTo>
                    <a:lnTo>
                      <a:pt x="991" y="92"/>
                    </a:lnTo>
                    <a:lnTo>
                      <a:pt x="922" y="119"/>
                    </a:lnTo>
                    <a:lnTo>
                      <a:pt x="855" y="149"/>
                    </a:lnTo>
                    <a:lnTo>
                      <a:pt x="791" y="182"/>
                    </a:lnTo>
                    <a:lnTo>
                      <a:pt x="727" y="219"/>
                    </a:lnTo>
                    <a:lnTo>
                      <a:pt x="666" y="258"/>
                    </a:lnTo>
                    <a:lnTo>
                      <a:pt x="607" y="300"/>
                    </a:lnTo>
                    <a:lnTo>
                      <a:pt x="549" y="346"/>
                    </a:lnTo>
                    <a:lnTo>
                      <a:pt x="495" y="393"/>
                    </a:lnTo>
                    <a:lnTo>
                      <a:pt x="443" y="443"/>
                    </a:lnTo>
                    <a:lnTo>
                      <a:pt x="392" y="496"/>
                    </a:lnTo>
                    <a:lnTo>
                      <a:pt x="345" y="550"/>
                    </a:lnTo>
                    <a:lnTo>
                      <a:pt x="300" y="608"/>
                    </a:lnTo>
                    <a:lnTo>
                      <a:pt x="259" y="667"/>
                    </a:lnTo>
                    <a:lnTo>
                      <a:pt x="218" y="729"/>
                    </a:lnTo>
                    <a:lnTo>
                      <a:pt x="182" y="791"/>
                    </a:lnTo>
                    <a:lnTo>
                      <a:pt x="149" y="856"/>
                    </a:lnTo>
                    <a:lnTo>
                      <a:pt x="119" y="924"/>
                    </a:lnTo>
                    <a:lnTo>
                      <a:pt x="92" y="993"/>
                    </a:lnTo>
                    <a:lnTo>
                      <a:pt x="68" y="1062"/>
                    </a:lnTo>
                    <a:lnTo>
                      <a:pt x="47" y="1134"/>
                    </a:lnTo>
                    <a:lnTo>
                      <a:pt x="31" y="1207"/>
                    </a:lnTo>
                    <a:lnTo>
                      <a:pt x="17" y="1282"/>
                    </a:lnTo>
                    <a:lnTo>
                      <a:pt x="8" y="1357"/>
                    </a:lnTo>
                    <a:lnTo>
                      <a:pt x="2" y="1434"/>
                    </a:lnTo>
                    <a:lnTo>
                      <a:pt x="0" y="1511"/>
                    </a:lnTo>
                    <a:lnTo>
                      <a:pt x="0" y="7052"/>
                    </a:lnTo>
                    <a:lnTo>
                      <a:pt x="2" y="7131"/>
                    </a:lnTo>
                    <a:lnTo>
                      <a:pt x="8" y="7207"/>
                    </a:lnTo>
                    <a:lnTo>
                      <a:pt x="17" y="7283"/>
                    </a:lnTo>
                    <a:lnTo>
                      <a:pt x="31" y="7357"/>
                    </a:lnTo>
                    <a:lnTo>
                      <a:pt x="47" y="7430"/>
                    </a:lnTo>
                    <a:lnTo>
                      <a:pt x="68" y="7502"/>
                    </a:lnTo>
                    <a:lnTo>
                      <a:pt x="92" y="7572"/>
                    </a:lnTo>
                    <a:lnTo>
                      <a:pt x="119" y="7641"/>
                    </a:lnTo>
                    <a:lnTo>
                      <a:pt x="149" y="7707"/>
                    </a:lnTo>
                    <a:lnTo>
                      <a:pt x="182" y="7773"/>
                    </a:lnTo>
                    <a:lnTo>
                      <a:pt x="218" y="7836"/>
                    </a:lnTo>
                    <a:lnTo>
                      <a:pt x="259" y="7897"/>
                    </a:lnTo>
                    <a:lnTo>
                      <a:pt x="300" y="7956"/>
                    </a:lnTo>
                    <a:lnTo>
                      <a:pt x="345" y="8014"/>
                    </a:lnTo>
                    <a:lnTo>
                      <a:pt x="392" y="8068"/>
                    </a:lnTo>
                    <a:lnTo>
                      <a:pt x="443" y="8120"/>
                    </a:lnTo>
                    <a:lnTo>
                      <a:pt x="495" y="8171"/>
                    </a:lnTo>
                    <a:lnTo>
                      <a:pt x="549" y="8218"/>
                    </a:lnTo>
                    <a:lnTo>
                      <a:pt x="607" y="8263"/>
                    </a:lnTo>
                    <a:lnTo>
                      <a:pt x="666" y="8306"/>
                    </a:lnTo>
                    <a:lnTo>
                      <a:pt x="727" y="8345"/>
                    </a:lnTo>
                    <a:lnTo>
                      <a:pt x="791" y="8381"/>
                    </a:lnTo>
                    <a:lnTo>
                      <a:pt x="855" y="8415"/>
                    </a:lnTo>
                    <a:lnTo>
                      <a:pt x="922" y="8445"/>
                    </a:lnTo>
                    <a:lnTo>
                      <a:pt x="991" y="8472"/>
                    </a:lnTo>
                    <a:lnTo>
                      <a:pt x="1060" y="8496"/>
                    </a:lnTo>
                    <a:lnTo>
                      <a:pt x="1133" y="8516"/>
                    </a:lnTo>
                    <a:lnTo>
                      <a:pt x="1205" y="8533"/>
                    </a:lnTo>
                    <a:lnTo>
                      <a:pt x="1280" y="8547"/>
                    </a:lnTo>
                    <a:lnTo>
                      <a:pt x="1355" y="8557"/>
                    </a:lnTo>
                    <a:lnTo>
                      <a:pt x="1431" y="8562"/>
                    </a:lnTo>
                    <a:lnTo>
                      <a:pt x="1509" y="8564"/>
                    </a:lnTo>
                    <a:lnTo>
                      <a:pt x="1509" y="8564"/>
                    </a:lnTo>
                    <a:lnTo>
                      <a:pt x="1509" y="10075"/>
                    </a:lnTo>
                    <a:lnTo>
                      <a:pt x="1511" y="10153"/>
                    </a:lnTo>
                    <a:lnTo>
                      <a:pt x="1517" y="10229"/>
                    </a:lnTo>
                    <a:lnTo>
                      <a:pt x="1527" y="10305"/>
                    </a:lnTo>
                    <a:lnTo>
                      <a:pt x="1540" y="10379"/>
                    </a:lnTo>
                    <a:lnTo>
                      <a:pt x="1557" y="10453"/>
                    </a:lnTo>
                    <a:lnTo>
                      <a:pt x="1577" y="10525"/>
                    </a:lnTo>
                    <a:lnTo>
                      <a:pt x="1601" y="10594"/>
                    </a:lnTo>
                    <a:lnTo>
                      <a:pt x="1629" y="10663"/>
                    </a:lnTo>
                    <a:lnTo>
                      <a:pt x="1659" y="10730"/>
                    </a:lnTo>
                    <a:lnTo>
                      <a:pt x="1692" y="10795"/>
                    </a:lnTo>
                    <a:lnTo>
                      <a:pt x="1728" y="10858"/>
                    </a:lnTo>
                    <a:lnTo>
                      <a:pt x="1767" y="10920"/>
                    </a:lnTo>
                    <a:lnTo>
                      <a:pt x="1810" y="10979"/>
                    </a:lnTo>
                    <a:lnTo>
                      <a:pt x="1854" y="11036"/>
                    </a:lnTo>
                    <a:lnTo>
                      <a:pt x="1901" y="11091"/>
                    </a:lnTo>
                    <a:lnTo>
                      <a:pt x="1952" y="11143"/>
                    </a:lnTo>
                    <a:lnTo>
                      <a:pt x="2004" y="11194"/>
                    </a:lnTo>
                    <a:lnTo>
                      <a:pt x="2059" y="11241"/>
                    </a:lnTo>
                    <a:lnTo>
                      <a:pt x="2115" y="11286"/>
                    </a:lnTo>
                    <a:lnTo>
                      <a:pt x="2175" y="11329"/>
                    </a:lnTo>
                    <a:lnTo>
                      <a:pt x="2236" y="11368"/>
                    </a:lnTo>
                    <a:lnTo>
                      <a:pt x="2300" y="11404"/>
                    </a:lnTo>
                    <a:lnTo>
                      <a:pt x="2365" y="11437"/>
                    </a:lnTo>
                    <a:lnTo>
                      <a:pt x="2431" y="11468"/>
                    </a:lnTo>
                    <a:lnTo>
                      <a:pt x="2500" y="11495"/>
                    </a:lnTo>
                    <a:lnTo>
                      <a:pt x="2570" y="11519"/>
                    </a:lnTo>
                    <a:lnTo>
                      <a:pt x="2642" y="11539"/>
                    </a:lnTo>
                    <a:lnTo>
                      <a:pt x="2714" y="11556"/>
                    </a:lnTo>
                    <a:lnTo>
                      <a:pt x="2788" y="11569"/>
                    </a:lnTo>
                    <a:lnTo>
                      <a:pt x="2864" y="11579"/>
                    </a:lnTo>
                    <a:lnTo>
                      <a:pt x="2940" y="11585"/>
                    </a:lnTo>
                    <a:lnTo>
                      <a:pt x="3018" y="11587"/>
                    </a:lnTo>
                    <a:lnTo>
                      <a:pt x="3592" y="11587"/>
                    </a:lnTo>
                    <a:lnTo>
                      <a:pt x="3614" y="11667"/>
                    </a:lnTo>
                    <a:lnTo>
                      <a:pt x="3640" y="11747"/>
                    </a:lnTo>
                    <a:lnTo>
                      <a:pt x="3670" y="11824"/>
                    </a:lnTo>
                    <a:lnTo>
                      <a:pt x="3702" y="11901"/>
                    </a:lnTo>
                    <a:lnTo>
                      <a:pt x="3737" y="11976"/>
                    </a:lnTo>
                    <a:lnTo>
                      <a:pt x="3774" y="12048"/>
                    </a:lnTo>
                    <a:lnTo>
                      <a:pt x="3816" y="12120"/>
                    </a:lnTo>
                    <a:lnTo>
                      <a:pt x="3859" y="12188"/>
                    </a:lnTo>
                    <a:lnTo>
                      <a:pt x="3905" y="12256"/>
                    </a:lnTo>
                    <a:lnTo>
                      <a:pt x="3953" y="12321"/>
                    </a:lnTo>
                    <a:lnTo>
                      <a:pt x="4005" y="12385"/>
                    </a:lnTo>
                    <a:lnTo>
                      <a:pt x="4059" y="12446"/>
                    </a:lnTo>
                    <a:lnTo>
                      <a:pt x="4114" y="12505"/>
                    </a:lnTo>
                    <a:lnTo>
                      <a:pt x="4173" y="12561"/>
                    </a:lnTo>
                    <a:lnTo>
                      <a:pt x="4233" y="12615"/>
                    </a:lnTo>
                    <a:lnTo>
                      <a:pt x="4296" y="12668"/>
                    </a:lnTo>
                    <a:lnTo>
                      <a:pt x="4361" y="12717"/>
                    </a:lnTo>
                    <a:lnTo>
                      <a:pt x="4428" y="12763"/>
                    </a:lnTo>
                    <a:lnTo>
                      <a:pt x="4497" y="12807"/>
                    </a:lnTo>
                    <a:lnTo>
                      <a:pt x="4567" y="12848"/>
                    </a:lnTo>
                    <a:lnTo>
                      <a:pt x="4639" y="12886"/>
                    </a:lnTo>
                    <a:lnTo>
                      <a:pt x="4714" y="12922"/>
                    </a:lnTo>
                    <a:lnTo>
                      <a:pt x="4789" y="12955"/>
                    </a:lnTo>
                    <a:lnTo>
                      <a:pt x="4867" y="12984"/>
                    </a:lnTo>
                    <a:lnTo>
                      <a:pt x="4946" y="13010"/>
                    </a:lnTo>
                    <a:lnTo>
                      <a:pt x="5026" y="13033"/>
                    </a:lnTo>
                    <a:lnTo>
                      <a:pt x="5107" y="13053"/>
                    </a:lnTo>
                    <a:lnTo>
                      <a:pt x="5191" y="13069"/>
                    </a:lnTo>
                    <a:lnTo>
                      <a:pt x="5274" y="13081"/>
                    </a:lnTo>
                    <a:lnTo>
                      <a:pt x="5360" y="13091"/>
                    </a:lnTo>
                    <a:lnTo>
                      <a:pt x="5446" y="13096"/>
                    </a:lnTo>
                    <a:lnTo>
                      <a:pt x="5533" y="13098"/>
                    </a:lnTo>
                    <a:lnTo>
                      <a:pt x="5620" y="13096"/>
                    </a:lnTo>
                    <a:lnTo>
                      <a:pt x="5707" y="13091"/>
                    </a:lnTo>
                    <a:lnTo>
                      <a:pt x="5791" y="13081"/>
                    </a:lnTo>
                    <a:lnTo>
                      <a:pt x="5876" y="13069"/>
                    </a:lnTo>
                    <a:lnTo>
                      <a:pt x="5958" y="13053"/>
                    </a:lnTo>
                    <a:lnTo>
                      <a:pt x="6040" y="13033"/>
                    </a:lnTo>
                    <a:lnTo>
                      <a:pt x="6120" y="13010"/>
                    </a:lnTo>
                    <a:lnTo>
                      <a:pt x="6199" y="12984"/>
                    </a:lnTo>
                    <a:lnTo>
                      <a:pt x="6276" y="12955"/>
                    </a:lnTo>
                    <a:lnTo>
                      <a:pt x="6351" y="12922"/>
                    </a:lnTo>
                    <a:lnTo>
                      <a:pt x="6426" y="12886"/>
                    </a:lnTo>
                    <a:lnTo>
                      <a:pt x="6498" y="12848"/>
                    </a:lnTo>
                    <a:lnTo>
                      <a:pt x="6569" y="12807"/>
                    </a:lnTo>
                    <a:lnTo>
                      <a:pt x="6637" y="12763"/>
                    </a:lnTo>
                    <a:lnTo>
                      <a:pt x="6705" y="12717"/>
                    </a:lnTo>
                    <a:lnTo>
                      <a:pt x="6769" y="12668"/>
                    </a:lnTo>
                    <a:lnTo>
                      <a:pt x="6831" y="12615"/>
                    </a:lnTo>
                    <a:lnTo>
                      <a:pt x="6892" y="12561"/>
                    </a:lnTo>
                    <a:lnTo>
                      <a:pt x="6951" y="12505"/>
                    </a:lnTo>
                    <a:lnTo>
                      <a:pt x="7006" y="12446"/>
                    </a:lnTo>
                    <a:lnTo>
                      <a:pt x="7061" y="12385"/>
                    </a:lnTo>
                    <a:lnTo>
                      <a:pt x="7112" y="12321"/>
                    </a:lnTo>
                    <a:lnTo>
                      <a:pt x="7160" y="12256"/>
                    </a:lnTo>
                    <a:lnTo>
                      <a:pt x="7207" y="12188"/>
                    </a:lnTo>
                    <a:lnTo>
                      <a:pt x="7250" y="12120"/>
                    </a:lnTo>
                    <a:lnTo>
                      <a:pt x="7290" y="12048"/>
                    </a:lnTo>
                    <a:lnTo>
                      <a:pt x="7328" y="11976"/>
                    </a:lnTo>
                    <a:lnTo>
                      <a:pt x="7363" y="11901"/>
                    </a:lnTo>
                    <a:lnTo>
                      <a:pt x="7396" y="11824"/>
                    </a:lnTo>
                    <a:lnTo>
                      <a:pt x="7425" y="11747"/>
                    </a:lnTo>
                    <a:lnTo>
                      <a:pt x="7450" y="11667"/>
                    </a:lnTo>
                    <a:lnTo>
                      <a:pt x="7473" y="11587"/>
                    </a:lnTo>
                    <a:lnTo>
                      <a:pt x="10131" y="11587"/>
                    </a:lnTo>
                    <a:lnTo>
                      <a:pt x="10153" y="11667"/>
                    </a:lnTo>
                    <a:lnTo>
                      <a:pt x="10179" y="11747"/>
                    </a:lnTo>
                    <a:lnTo>
                      <a:pt x="10208" y="11824"/>
                    </a:lnTo>
                    <a:lnTo>
                      <a:pt x="10240" y="11901"/>
                    </a:lnTo>
                    <a:lnTo>
                      <a:pt x="10275" y="11976"/>
                    </a:lnTo>
                    <a:lnTo>
                      <a:pt x="10313" y="12048"/>
                    </a:lnTo>
                    <a:lnTo>
                      <a:pt x="10354" y="12120"/>
                    </a:lnTo>
                    <a:lnTo>
                      <a:pt x="10397" y="12188"/>
                    </a:lnTo>
                    <a:lnTo>
                      <a:pt x="10444" y="12256"/>
                    </a:lnTo>
                    <a:lnTo>
                      <a:pt x="10492" y="12321"/>
                    </a:lnTo>
                    <a:lnTo>
                      <a:pt x="10543" y="12385"/>
                    </a:lnTo>
                    <a:lnTo>
                      <a:pt x="10597" y="12446"/>
                    </a:lnTo>
                    <a:lnTo>
                      <a:pt x="10653" y="12505"/>
                    </a:lnTo>
                    <a:lnTo>
                      <a:pt x="10711" y="12561"/>
                    </a:lnTo>
                    <a:lnTo>
                      <a:pt x="10772" y="12615"/>
                    </a:lnTo>
                    <a:lnTo>
                      <a:pt x="10835" y="12668"/>
                    </a:lnTo>
                    <a:lnTo>
                      <a:pt x="10899" y="12717"/>
                    </a:lnTo>
                    <a:lnTo>
                      <a:pt x="10967" y="12763"/>
                    </a:lnTo>
                    <a:lnTo>
                      <a:pt x="11035" y="12807"/>
                    </a:lnTo>
                    <a:lnTo>
                      <a:pt x="11106" y="12848"/>
                    </a:lnTo>
                    <a:lnTo>
                      <a:pt x="11178" y="12886"/>
                    </a:lnTo>
                    <a:lnTo>
                      <a:pt x="11252" y="12922"/>
                    </a:lnTo>
                    <a:lnTo>
                      <a:pt x="11328" y="12955"/>
                    </a:lnTo>
                    <a:lnTo>
                      <a:pt x="11405" y="12984"/>
                    </a:lnTo>
                    <a:lnTo>
                      <a:pt x="11484" y="13010"/>
                    </a:lnTo>
                    <a:lnTo>
                      <a:pt x="11564" y="13033"/>
                    </a:lnTo>
                    <a:lnTo>
                      <a:pt x="11646" y="13053"/>
                    </a:lnTo>
                    <a:lnTo>
                      <a:pt x="11729" y="13069"/>
                    </a:lnTo>
                    <a:lnTo>
                      <a:pt x="11813" y="13081"/>
                    </a:lnTo>
                    <a:lnTo>
                      <a:pt x="11898" y="13091"/>
                    </a:lnTo>
                    <a:lnTo>
                      <a:pt x="11984" y="13096"/>
                    </a:lnTo>
                    <a:lnTo>
                      <a:pt x="12071" y="13098"/>
                    </a:lnTo>
                    <a:lnTo>
                      <a:pt x="12159" y="13096"/>
                    </a:lnTo>
                    <a:lnTo>
                      <a:pt x="12244" y="13091"/>
                    </a:lnTo>
                    <a:lnTo>
                      <a:pt x="12330" y="13081"/>
                    </a:lnTo>
                    <a:lnTo>
                      <a:pt x="12413" y="13069"/>
                    </a:lnTo>
                    <a:lnTo>
                      <a:pt x="12497" y="13053"/>
                    </a:lnTo>
                    <a:lnTo>
                      <a:pt x="12578" y="13033"/>
                    </a:lnTo>
                    <a:lnTo>
                      <a:pt x="12658" y="13010"/>
                    </a:lnTo>
                    <a:lnTo>
                      <a:pt x="12737" y="12984"/>
                    </a:lnTo>
                    <a:lnTo>
                      <a:pt x="12815" y="12955"/>
                    </a:lnTo>
                    <a:lnTo>
                      <a:pt x="12890" y="12922"/>
                    </a:lnTo>
                    <a:lnTo>
                      <a:pt x="12964" y="12886"/>
                    </a:lnTo>
                    <a:lnTo>
                      <a:pt x="13036" y="12848"/>
                    </a:lnTo>
                    <a:lnTo>
                      <a:pt x="13107" y="12807"/>
                    </a:lnTo>
                    <a:lnTo>
                      <a:pt x="13176" y="12763"/>
                    </a:lnTo>
                    <a:lnTo>
                      <a:pt x="13242" y="12717"/>
                    </a:lnTo>
                    <a:lnTo>
                      <a:pt x="13308" y="12668"/>
                    </a:lnTo>
                    <a:lnTo>
                      <a:pt x="13370" y="12615"/>
                    </a:lnTo>
                    <a:lnTo>
                      <a:pt x="13430" y="12561"/>
                    </a:lnTo>
                    <a:lnTo>
                      <a:pt x="13489" y="12505"/>
                    </a:lnTo>
                    <a:lnTo>
                      <a:pt x="13545" y="12446"/>
                    </a:lnTo>
                    <a:lnTo>
                      <a:pt x="13598" y="12385"/>
                    </a:lnTo>
                    <a:lnTo>
                      <a:pt x="13650" y="12321"/>
                    </a:lnTo>
                    <a:lnTo>
                      <a:pt x="13699" y="12256"/>
                    </a:lnTo>
                    <a:lnTo>
                      <a:pt x="13745" y="12188"/>
                    </a:lnTo>
                    <a:lnTo>
                      <a:pt x="13788" y="12120"/>
                    </a:lnTo>
                    <a:lnTo>
                      <a:pt x="13829" y="12048"/>
                    </a:lnTo>
                    <a:lnTo>
                      <a:pt x="13867" y="11976"/>
                    </a:lnTo>
                    <a:lnTo>
                      <a:pt x="13902" y="11901"/>
                    </a:lnTo>
                    <a:lnTo>
                      <a:pt x="13934" y="11824"/>
                    </a:lnTo>
                    <a:lnTo>
                      <a:pt x="13962" y="11747"/>
                    </a:lnTo>
                    <a:lnTo>
                      <a:pt x="13989" y="11667"/>
                    </a:lnTo>
                    <a:lnTo>
                      <a:pt x="14012" y="11587"/>
                    </a:lnTo>
                    <a:lnTo>
                      <a:pt x="14586" y="11587"/>
                    </a:lnTo>
                    <a:lnTo>
                      <a:pt x="14664" y="11585"/>
                    </a:lnTo>
                    <a:lnTo>
                      <a:pt x="14740" y="11579"/>
                    </a:lnTo>
                    <a:lnTo>
                      <a:pt x="14815" y="11569"/>
                    </a:lnTo>
                    <a:lnTo>
                      <a:pt x="14890" y="11556"/>
                    </a:lnTo>
                    <a:lnTo>
                      <a:pt x="14962" y="11539"/>
                    </a:lnTo>
                    <a:lnTo>
                      <a:pt x="15035" y="11519"/>
                    </a:lnTo>
                    <a:lnTo>
                      <a:pt x="15104" y="11495"/>
                    </a:lnTo>
                    <a:lnTo>
                      <a:pt x="15173" y="11468"/>
                    </a:lnTo>
                    <a:lnTo>
                      <a:pt x="15240" y="11437"/>
                    </a:lnTo>
                    <a:lnTo>
                      <a:pt x="15304" y="11404"/>
                    </a:lnTo>
                    <a:lnTo>
                      <a:pt x="15368" y="11368"/>
                    </a:lnTo>
                    <a:lnTo>
                      <a:pt x="15429" y="11329"/>
                    </a:lnTo>
                    <a:lnTo>
                      <a:pt x="15488" y="11286"/>
                    </a:lnTo>
                    <a:lnTo>
                      <a:pt x="15546" y="11241"/>
                    </a:lnTo>
                    <a:lnTo>
                      <a:pt x="15600" y="11194"/>
                    </a:lnTo>
                    <a:lnTo>
                      <a:pt x="15652" y="11143"/>
                    </a:lnTo>
                    <a:lnTo>
                      <a:pt x="15703" y="11091"/>
                    </a:lnTo>
                    <a:lnTo>
                      <a:pt x="15750" y="11036"/>
                    </a:lnTo>
                    <a:lnTo>
                      <a:pt x="15795" y="10979"/>
                    </a:lnTo>
                    <a:lnTo>
                      <a:pt x="15836" y="10920"/>
                    </a:lnTo>
                    <a:lnTo>
                      <a:pt x="15877" y="10858"/>
                    </a:lnTo>
                    <a:lnTo>
                      <a:pt x="15913" y="10795"/>
                    </a:lnTo>
                    <a:lnTo>
                      <a:pt x="15946" y="10730"/>
                    </a:lnTo>
                    <a:lnTo>
                      <a:pt x="15976" y="10663"/>
                    </a:lnTo>
                    <a:lnTo>
                      <a:pt x="16003" y="10594"/>
                    </a:lnTo>
                    <a:lnTo>
                      <a:pt x="16027" y="10525"/>
                    </a:lnTo>
                    <a:lnTo>
                      <a:pt x="16048" y="10453"/>
                    </a:lnTo>
                    <a:lnTo>
                      <a:pt x="16064" y="10379"/>
                    </a:lnTo>
                    <a:lnTo>
                      <a:pt x="16078" y="10305"/>
                    </a:lnTo>
                    <a:lnTo>
                      <a:pt x="16087" y="10229"/>
                    </a:lnTo>
                    <a:lnTo>
                      <a:pt x="16093" y="10153"/>
                    </a:lnTo>
                    <a:lnTo>
                      <a:pt x="16095" y="10075"/>
                    </a:lnTo>
                    <a:lnTo>
                      <a:pt x="16095" y="7052"/>
                    </a:lnTo>
                    <a:lnTo>
                      <a:pt x="16095" y="7025"/>
                    </a:lnTo>
                    <a:lnTo>
                      <a:pt x="16094" y="6997"/>
                    </a:lnTo>
                    <a:lnTo>
                      <a:pt x="16093" y="6969"/>
                    </a:lnTo>
                    <a:lnTo>
                      <a:pt x="16091" y="6941"/>
                    </a:lnTo>
                    <a:lnTo>
                      <a:pt x="16089" y="6913"/>
                    </a:lnTo>
                    <a:lnTo>
                      <a:pt x="16086" y="6885"/>
                    </a:lnTo>
                    <a:lnTo>
                      <a:pt x="16083" y="6858"/>
                    </a:lnTo>
                    <a:lnTo>
                      <a:pt x="16079" y="6831"/>
                    </a:lnTo>
                    <a:lnTo>
                      <a:pt x="16075" y="6803"/>
                    </a:lnTo>
                    <a:lnTo>
                      <a:pt x="16070" y="6776"/>
                    </a:lnTo>
                    <a:lnTo>
                      <a:pt x="16065" y="6749"/>
                    </a:lnTo>
                    <a:lnTo>
                      <a:pt x="16059" y="6722"/>
                    </a:lnTo>
                    <a:lnTo>
                      <a:pt x="16053" y="6695"/>
                    </a:lnTo>
                    <a:lnTo>
                      <a:pt x="16046" y="6667"/>
                    </a:lnTo>
                    <a:lnTo>
                      <a:pt x="16039" y="6641"/>
                    </a:lnTo>
                    <a:lnTo>
                      <a:pt x="16031" y="6615"/>
                    </a:lnTo>
                    <a:lnTo>
                      <a:pt x="16023" y="6588"/>
                    </a:lnTo>
                    <a:lnTo>
                      <a:pt x="16014" y="6562"/>
                    </a:lnTo>
                    <a:lnTo>
                      <a:pt x="16004" y="6536"/>
                    </a:lnTo>
                    <a:lnTo>
                      <a:pt x="15994" y="6510"/>
                    </a:lnTo>
                    <a:lnTo>
                      <a:pt x="15984" y="6484"/>
                    </a:lnTo>
                    <a:lnTo>
                      <a:pt x="15974" y="6459"/>
                    </a:lnTo>
                    <a:lnTo>
                      <a:pt x="15963" y="6434"/>
                    </a:lnTo>
                    <a:lnTo>
                      <a:pt x="15951" y="6408"/>
                    </a:lnTo>
                    <a:lnTo>
                      <a:pt x="15939" y="6383"/>
                    </a:lnTo>
                    <a:lnTo>
                      <a:pt x="15927" y="6358"/>
                    </a:lnTo>
                    <a:lnTo>
                      <a:pt x="15914" y="6334"/>
                    </a:lnTo>
                    <a:lnTo>
                      <a:pt x="15900" y="6310"/>
                    </a:lnTo>
                    <a:lnTo>
                      <a:pt x="15886" y="6286"/>
                    </a:lnTo>
                    <a:lnTo>
                      <a:pt x="15872" y="6261"/>
                    </a:lnTo>
                    <a:lnTo>
                      <a:pt x="15857" y="6238"/>
                    </a:lnTo>
                    <a:lnTo>
                      <a:pt x="15842" y="6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67" name="Group 3"/>
          <p:cNvGrpSpPr/>
          <p:nvPr/>
        </p:nvGrpSpPr>
        <p:grpSpPr>
          <a:xfrm>
            <a:off x="7103317" y="5270665"/>
            <a:ext cx="3240361" cy="822631"/>
            <a:chOff x="8370956" y="2246329"/>
            <a:chExt cx="2768224" cy="822631"/>
          </a:xfrm>
        </p:grpSpPr>
        <p:sp>
          <p:nvSpPr>
            <p:cNvPr id="68" name="TextBox 67"/>
            <p:cNvSpPr txBox="1"/>
            <p:nvPr/>
          </p:nvSpPr>
          <p:spPr>
            <a:xfrm>
              <a:off x="8370956" y="2246329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370957" y="2607295"/>
              <a:ext cx="2768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50" grpId="0" animBg="1"/>
      <p:bldP spid="51" grpId="0" animBg="1"/>
      <p:bldP spid="52" grpId="0" animBg="1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Administrator\Desktop\570c59b74bfc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37"/>
            <a:ext cx="12190413" cy="69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flipV="1">
            <a:off x="0" y="-14238"/>
            <a:ext cx="12190413" cy="6901925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4773702" y="1803440"/>
            <a:ext cx="2659032" cy="2659032"/>
          </a:xfrm>
          <a:prstGeom prst="rect">
            <a:avLst/>
          </a:prstGeom>
          <a:solidFill>
            <a:srgbClr val="FAFAFA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 rot="2700000">
            <a:off x="5862290" y="1573172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TextBox 59"/>
          <p:cNvSpPr>
            <a:spLocks noChangeArrowheads="1"/>
          </p:cNvSpPr>
          <p:nvPr/>
        </p:nvSpPr>
        <p:spPr bwMode="auto">
          <a:xfrm flipH="1">
            <a:off x="5231110" y="2204864"/>
            <a:ext cx="1713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02</a:t>
            </a: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4511030" y="2933655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6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工作自我评价</a:t>
            </a:r>
            <a:endParaRPr lang="zh-CN" sz="36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799062" y="3700762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工作自我评价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2269218" y="2492896"/>
            <a:ext cx="2140462" cy="2140462"/>
            <a:chOff x="2492224" y="1959430"/>
            <a:chExt cx="2148114" cy="2148114"/>
          </a:xfrm>
        </p:grpSpPr>
        <p:sp>
          <p:nvSpPr>
            <p:cNvPr id="8" name="椭圆 7"/>
            <p:cNvSpPr/>
            <p:nvPr/>
          </p:nvSpPr>
          <p:spPr>
            <a:xfrm>
              <a:off x="2492224" y="1959430"/>
              <a:ext cx="2148114" cy="2148114"/>
            </a:xfrm>
            <a:prstGeom prst="ellipse">
              <a:avLst/>
            </a:prstGeom>
            <a:solidFill>
              <a:srgbClr val="0973D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6300" y="2326696"/>
              <a:ext cx="1379962" cy="1413582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2115313" y="2338991"/>
            <a:ext cx="2448272" cy="2448272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03545" y="2699031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03545" y="2699031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03545" y="2699031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03545" y="2699031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03545" y="2699031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5637493" y="1725723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7" name="TextBox 59"/>
          <p:cNvSpPr>
            <a:spLocks noChangeArrowheads="1"/>
          </p:cNvSpPr>
          <p:nvPr/>
        </p:nvSpPr>
        <p:spPr bwMode="auto">
          <a:xfrm flipH="1">
            <a:off x="5447134" y="1742273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18" name="Group 3"/>
          <p:cNvGrpSpPr/>
          <p:nvPr/>
        </p:nvGrpSpPr>
        <p:grpSpPr>
          <a:xfrm>
            <a:off x="6311229" y="1484784"/>
            <a:ext cx="4070498" cy="864096"/>
            <a:chOff x="8370955" y="2204864"/>
            <a:chExt cx="3477406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rot="2700000">
            <a:off x="5637493" y="2805843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TextBox 59"/>
          <p:cNvSpPr>
            <a:spLocks noChangeArrowheads="1"/>
          </p:cNvSpPr>
          <p:nvPr/>
        </p:nvSpPr>
        <p:spPr bwMode="auto">
          <a:xfrm flipH="1">
            <a:off x="5447134" y="2822393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3" name="Group 3"/>
          <p:cNvGrpSpPr/>
          <p:nvPr/>
        </p:nvGrpSpPr>
        <p:grpSpPr>
          <a:xfrm>
            <a:off x="6311229" y="2564904"/>
            <a:ext cx="4070498" cy="864096"/>
            <a:chOff x="8370955" y="2204864"/>
            <a:chExt cx="3477406" cy="864096"/>
          </a:xfrm>
        </p:grpSpPr>
        <p:sp>
          <p:nvSpPr>
            <p:cNvPr id="29" name="TextBox 2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 rot="2700000">
            <a:off x="5637493" y="395797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2" name="TextBox 59"/>
          <p:cNvSpPr>
            <a:spLocks noChangeArrowheads="1"/>
          </p:cNvSpPr>
          <p:nvPr/>
        </p:nvSpPr>
        <p:spPr bwMode="auto">
          <a:xfrm flipH="1">
            <a:off x="5447134" y="397452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33" name="Group 3"/>
          <p:cNvGrpSpPr/>
          <p:nvPr/>
        </p:nvGrpSpPr>
        <p:grpSpPr>
          <a:xfrm>
            <a:off x="6311229" y="3717032"/>
            <a:ext cx="4070498" cy="864096"/>
            <a:chOff x="8370955" y="2204864"/>
            <a:chExt cx="3477406" cy="864096"/>
          </a:xfrm>
        </p:grpSpPr>
        <p:sp>
          <p:nvSpPr>
            <p:cNvPr id="34" name="TextBox 33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 rot="2700000">
            <a:off x="5637493" y="50380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7" name="TextBox 59"/>
          <p:cNvSpPr>
            <a:spLocks noChangeArrowheads="1"/>
          </p:cNvSpPr>
          <p:nvPr/>
        </p:nvSpPr>
        <p:spPr bwMode="auto">
          <a:xfrm flipH="1">
            <a:off x="5447134" y="50546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38" name="Group 3"/>
          <p:cNvGrpSpPr/>
          <p:nvPr/>
        </p:nvGrpSpPr>
        <p:grpSpPr>
          <a:xfrm>
            <a:off x="6311229" y="4797152"/>
            <a:ext cx="4070498" cy="864096"/>
            <a:chOff x="8370955" y="2204864"/>
            <a:chExt cx="3477406" cy="864096"/>
          </a:xfrm>
        </p:grpSpPr>
        <p:sp>
          <p:nvSpPr>
            <p:cNvPr id="39" name="TextBox 3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/>
      <p:bldP spid="21" grpId="0" animBg="1"/>
      <p:bldP spid="22" grpId="0"/>
      <p:bldP spid="31" grpId="0" animBg="1"/>
      <p:bldP spid="32" grpId="0"/>
      <p:bldP spid="36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工作年度效益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909178" y="2166142"/>
            <a:ext cx="0" cy="15508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 rot="2700000">
            <a:off x="1677053" y="158456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4" name="TextBox 59"/>
          <p:cNvSpPr>
            <a:spLocks noChangeArrowheads="1"/>
          </p:cNvSpPr>
          <p:nvPr/>
        </p:nvSpPr>
        <p:spPr bwMode="auto">
          <a:xfrm flipH="1">
            <a:off x="1486694" y="1628800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4.2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061306" y="2526182"/>
            <a:ext cx="8771" cy="11908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 rot="2700000">
            <a:off x="2829181" y="194460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7" name="TextBox 59"/>
          <p:cNvSpPr>
            <a:spLocks noChangeArrowheads="1"/>
          </p:cNvSpPr>
          <p:nvPr/>
        </p:nvSpPr>
        <p:spPr bwMode="auto">
          <a:xfrm flipH="1">
            <a:off x="2638822" y="1988840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3.6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4213434" y="2814214"/>
            <a:ext cx="0" cy="9028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 rot="2700000">
            <a:off x="3981309" y="22326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3" name="TextBox 59"/>
          <p:cNvSpPr>
            <a:spLocks noChangeArrowheads="1"/>
          </p:cNvSpPr>
          <p:nvPr/>
        </p:nvSpPr>
        <p:spPr bwMode="auto">
          <a:xfrm flipH="1">
            <a:off x="3790950" y="2276872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2.8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5447805" y="1878110"/>
            <a:ext cx="0" cy="183892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 rot="2700000">
            <a:off x="5215680" y="129653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7" name="TextBox 59"/>
          <p:cNvSpPr>
            <a:spLocks noChangeArrowheads="1"/>
          </p:cNvSpPr>
          <p:nvPr/>
        </p:nvSpPr>
        <p:spPr bwMode="auto">
          <a:xfrm flipH="1">
            <a:off x="5025321" y="1340768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4.8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6743949" y="2166142"/>
            <a:ext cx="0" cy="15508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 rot="2700000">
            <a:off x="6511824" y="158456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1" name="TextBox 59"/>
          <p:cNvSpPr>
            <a:spLocks noChangeArrowheads="1"/>
          </p:cNvSpPr>
          <p:nvPr/>
        </p:nvSpPr>
        <p:spPr bwMode="auto">
          <a:xfrm flipH="1">
            <a:off x="6321465" y="1628800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4.2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7896077" y="2526182"/>
            <a:ext cx="8771" cy="11908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 rot="2700000">
            <a:off x="7663952" y="194460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4" name="TextBox 59"/>
          <p:cNvSpPr>
            <a:spLocks noChangeArrowheads="1"/>
          </p:cNvSpPr>
          <p:nvPr/>
        </p:nvSpPr>
        <p:spPr bwMode="auto">
          <a:xfrm flipH="1">
            <a:off x="7473593" y="1988840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3.6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9048205" y="2814214"/>
            <a:ext cx="0" cy="9028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 rot="2700000">
            <a:off x="8816080" y="22326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7" name="TextBox 59"/>
          <p:cNvSpPr>
            <a:spLocks noChangeArrowheads="1"/>
          </p:cNvSpPr>
          <p:nvPr/>
        </p:nvSpPr>
        <p:spPr bwMode="auto">
          <a:xfrm flipH="1">
            <a:off x="8625721" y="2276872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2.8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10200333" y="2166142"/>
            <a:ext cx="0" cy="15508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 rot="2700000">
            <a:off x="9968208" y="158456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0" name="TextBox 59"/>
          <p:cNvSpPr>
            <a:spLocks noChangeArrowheads="1"/>
          </p:cNvSpPr>
          <p:nvPr/>
        </p:nvSpPr>
        <p:spPr bwMode="auto">
          <a:xfrm flipH="1">
            <a:off x="9777849" y="1628800"/>
            <a:ext cx="853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4.2</a:t>
            </a:r>
          </a:p>
        </p:txBody>
      </p:sp>
      <p:sp>
        <p:nvSpPr>
          <p:cNvPr id="71" name="TextBox 59"/>
          <p:cNvSpPr>
            <a:spLocks noChangeArrowheads="1"/>
          </p:cNvSpPr>
          <p:nvPr/>
        </p:nvSpPr>
        <p:spPr bwMode="auto">
          <a:xfrm flipH="1">
            <a:off x="1486694" y="3748970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2" name="TextBox 59"/>
          <p:cNvSpPr>
            <a:spLocks noChangeArrowheads="1"/>
          </p:cNvSpPr>
          <p:nvPr/>
        </p:nvSpPr>
        <p:spPr bwMode="auto">
          <a:xfrm flipH="1">
            <a:off x="2638822" y="3738518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3" name="TextBox 59"/>
          <p:cNvSpPr>
            <a:spLocks noChangeArrowheads="1"/>
          </p:cNvSpPr>
          <p:nvPr/>
        </p:nvSpPr>
        <p:spPr bwMode="auto">
          <a:xfrm flipH="1">
            <a:off x="3801185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4" name="TextBox 59"/>
          <p:cNvSpPr>
            <a:spLocks noChangeArrowheads="1"/>
          </p:cNvSpPr>
          <p:nvPr/>
        </p:nvSpPr>
        <p:spPr bwMode="auto">
          <a:xfrm flipH="1">
            <a:off x="5015086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5" name="TextBox 59"/>
          <p:cNvSpPr>
            <a:spLocks noChangeArrowheads="1"/>
          </p:cNvSpPr>
          <p:nvPr/>
        </p:nvSpPr>
        <p:spPr bwMode="auto">
          <a:xfrm flipH="1">
            <a:off x="6311230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6" name="TextBox 59"/>
          <p:cNvSpPr>
            <a:spLocks noChangeArrowheads="1"/>
          </p:cNvSpPr>
          <p:nvPr/>
        </p:nvSpPr>
        <p:spPr bwMode="auto">
          <a:xfrm flipH="1">
            <a:off x="7473593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7" name="TextBox 59"/>
          <p:cNvSpPr>
            <a:spLocks noChangeArrowheads="1"/>
          </p:cNvSpPr>
          <p:nvPr/>
        </p:nvSpPr>
        <p:spPr bwMode="auto">
          <a:xfrm flipH="1">
            <a:off x="8625721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8" name="TextBox 59"/>
          <p:cNvSpPr>
            <a:spLocks noChangeArrowheads="1"/>
          </p:cNvSpPr>
          <p:nvPr/>
        </p:nvSpPr>
        <p:spPr bwMode="auto">
          <a:xfrm flipH="1">
            <a:off x="9777849" y="3717032"/>
            <a:ext cx="853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月份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1342678" y="3717032"/>
            <a:ext cx="9505056" cy="0"/>
          </a:xfrm>
          <a:prstGeom prst="straightConnector1">
            <a:avLst/>
          </a:prstGeom>
          <a:ln>
            <a:solidFill>
              <a:srgbClr val="0973D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 rot="2700000">
            <a:off x="1389021" y="453403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0" name="TextBox 59"/>
          <p:cNvSpPr>
            <a:spLocks noChangeArrowheads="1"/>
          </p:cNvSpPr>
          <p:nvPr/>
        </p:nvSpPr>
        <p:spPr bwMode="auto">
          <a:xfrm flipH="1">
            <a:off x="1198662" y="4550585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81" name="Group 3"/>
          <p:cNvGrpSpPr/>
          <p:nvPr/>
        </p:nvGrpSpPr>
        <p:grpSpPr>
          <a:xfrm>
            <a:off x="2062756" y="4293096"/>
            <a:ext cx="3816425" cy="864096"/>
            <a:chOff x="8370955" y="2204864"/>
            <a:chExt cx="3260353" cy="864096"/>
          </a:xfrm>
        </p:grpSpPr>
        <p:sp>
          <p:nvSpPr>
            <p:cNvPr id="82" name="TextBox 8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370957" y="2607295"/>
              <a:ext cx="3260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 rot="2700000">
            <a:off x="1389021" y="554214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5" name="TextBox 59"/>
          <p:cNvSpPr>
            <a:spLocks noChangeArrowheads="1"/>
          </p:cNvSpPr>
          <p:nvPr/>
        </p:nvSpPr>
        <p:spPr bwMode="auto">
          <a:xfrm flipH="1">
            <a:off x="1198662" y="5558697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86" name="Group 3"/>
          <p:cNvGrpSpPr/>
          <p:nvPr/>
        </p:nvGrpSpPr>
        <p:grpSpPr>
          <a:xfrm>
            <a:off x="2062757" y="5301208"/>
            <a:ext cx="3806190" cy="864096"/>
            <a:chOff x="8370955" y="2204864"/>
            <a:chExt cx="3251609" cy="864096"/>
          </a:xfrm>
        </p:grpSpPr>
        <p:sp>
          <p:nvSpPr>
            <p:cNvPr id="87" name="TextBox 86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370957" y="2607295"/>
              <a:ext cx="3251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 rot="2700000">
            <a:off x="6141550" y="453403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0" name="TextBox 59"/>
          <p:cNvSpPr>
            <a:spLocks noChangeArrowheads="1"/>
          </p:cNvSpPr>
          <p:nvPr/>
        </p:nvSpPr>
        <p:spPr bwMode="auto">
          <a:xfrm flipH="1">
            <a:off x="5951191" y="4550585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91" name="Group 3"/>
          <p:cNvGrpSpPr/>
          <p:nvPr/>
        </p:nvGrpSpPr>
        <p:grpSpPr>
          <a:xfrm>
            <a:off x="6815285" y="4293096"/>
            <a:ext cx="3816425" cy="864096"/>
            <a:chOff x="8370955" y="2204864"/>
            <a:chExt cx="3260353" cy="864096"/>
          </a:xfrm>
        </p:grpSpPr>
        <p:sp>
          <p:nvSpPr>
            <p:cNvPr id="92" name="TextBox 9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370957" y="2607295"/>
              <a:ext cx="3260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 rot="2700000">
            <a:off x="6141550" y="554214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5" name="TextBox 59"/>
          <p:cNvSpPr>
            <a:spLocks noChangeArrowheads="1"/>
          </p:cNvSpPr>
          <p:nvPr/>
        </p:nvSpPr>
        <p:spPr bwMode="auto">
          <a:xfrm flipH="1">
            <a:off x="5951191" y="5558697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96" name="Group 3"/>
          <p:cNvGrpSpPr/>
          <p:nvPr/>
        </p:nvGrpSpPr>
        <p:grpSpPr>
          <a:xfrm>
            <a:off x="6815286" y="5301208"/>
            <a:ext cx="3806190" cy="864096"/>
            <a:chOff x="8370955" y="2204864"/>
            <a:chExt cx="3251609" cy="864096"/>
          </a:xfrm>
        </p:grpSpPr>
        <p:sp>
          <p:nvSpPr>
            <p:cNvPr id="97" name="TextBox 96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370957" y="2607295"/>
              <a:ext cx="3251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0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650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500"/>
                            </p:stCondLst>
                            <p:childTnLst>
                              <p:par>
                                <p:cTn id="2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43" grpId="0" animBg="1"/>
      <p:bldP spid="44" grpId="0"/>
      <p:bldP spid="46" grpId="0" animBg="1"/>
      <p:bldP spid="47" grpId="0"/>
      <p:bldP spid="52" grpId="0" animBg="1"/>
      <p:bldP spid="53" grpId="0"/>
      <p:bldP spid="56" grpId="0" animBg="1"/>
      <p:bldP spid="57" grpId="0"/>
      <p:bldP spid="60" grpId="0" animBg="1"/>
      <p:bldP spid="61" grpId="0"/>
      <p:bldP spid="63" grpId="0" animBg="1"/>
      <p:bldP spid="64" grpId="0"/>
      <p:bldP spid="66" grpId="0" animBg="1"/>
      <p:bldP spid="67" grpId="0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 animBg="1"/>
      <p:bldP spid="80" grpId="0"/>
      <p:bldP spid="84" grpId="0" animBg="1"/>
      <p:bldP spid="85" grpId="0"/>
      <p:bldP spid="89" grpId="0" animBg="1"/>
      <p:bldP spid="90" grpId="0"/>
      <p:bldP spid="94" grpId="0" animBg="1"/>
      <p:bldP spid="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工作不足之处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1556792"/>
            <a:ext cx="2688988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43628" y="1610298"/>
            <a:ext cx="1341749" cy="757083"/>
            <a:chOff x="6553657" y="2001622"/>
            <a:chExt cx="1341749" cy="757083"/>
          </a:xfrm>
        </p:grpSpPr>
        <p:sp>
          <p:nvSpPr>
            <p:cNvPr id="9" name="矩形 8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0" name="TextBox 59"/>
            <p:cNvSpPr>
              <a:spLocks noChangeArrowheads="1"/>
            </p:cNvSpPr>
            <p:nvPr/>
          </p:nvSpPr>
          <p:spPr bwMode="auto">
            <a:xfrm flipH="1">
              <a:off x="6553657" y="2134523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01</a:t>
              </a:r>
            </a:p>
          </p:txBody>
        </p:sp>
      </p:grpSp>
      <p:grpSp>
        <p:nvGrpSpPr>
          <p:cNvPr id="11" name="Group 3"/>
          <p:cNvGrpSpPr/>
          <p:nvPr/>
        </p:nvGrpSpPr>
        <p:grpSpPr>
          <a:xfrm>
            <a:off x="3214885" y="1556792"/>
            <a:ext cx="6624737" cy="1048762"/>
            <a:chOff x="8370955" y="2204864"/>
            <a:chExt cx="5659479" cy="1048762"/>
          </a:xfrm>
        </p:grpSpPr>
        <p:sp>
          <p:nvSpPr>
            <p:cNvPr id="12" name="TextBox 1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370957" y="2607295"/>
              <a:ext cx="56594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  <a:p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2" y="2636912"/>
            <a:ext cx="3265056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66814" y="2690418"/>
            <a:ext cx="1341749" cy="757083"/>
            <a:chOff x="6553657" y="2001622"/>
            <a:chExt cx="1341749" cy="757083"/>
          </a:xfrm>
        </p:grpSpPr>
        <p:sp>
          <p:nvSpPr>
            <p:cNvPr id="16" name="矩形 15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7" name="TextBox 59"/>
            <p:cNvSpPr>
              <a:spLocks noChangeArrowheads="1"/>
            </p:cNvSpPr>
            <p:nvPr/>
          </p:nvSpPr>
          <p:spPr bwMode="auto">
            <a:xfrm flipH="1">
              <a:off x="6553657" y="2134523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02</a:t>
              </a: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3738071" y="2636912"/>
            <a:ext cx="6624737" cy="1048762"/>
            <a:chOff x="8370955" y="2204864"/>
            <a:chExt cx="5659479" cy="1048762"/>
          </a:xfrm>
        </p:grpSpPr>
        <p:sp>
          <p:nvSpPr>
            <p:cNvPr id="19" name="TextBox 1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70957" y="2607295"/>
              <a:ext cx="56594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  <a:p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-2" y="3717032"/>
            <a:ext cx="3749982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070870" y="3770538"/>
            <a:ext cx="1341749" cy="757083"/>
            <a:chOff x="6553657" y="2001622"/>
            <a:chExt cx="1341749" cy="757083"/>
          </a:xfrm>
        </p:grpSpPr>
        <p:sp>
          <p:nvSpPr>
            <p:cNvPr id="23" name="矩形 22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9" name="TextBox 59"/>
            <p:cNvSpPr>
              <a:spLocks noChangeArrowheads="1"/>
            </p:cNvSpPr>
            <p:nvPr/>
          </p:nvSpPr>
          <p:spPr bwMode="auto">
            <a:xfrm flipH="1">
              <a:off x="6553657" y="2134523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03</a:t>
              </a:r>
            </a:p>
          </p:txBody>
        </p:sp>
      </p:grpSp>
      <p:grpSp>
        <p:nvGrpSpPr>
          <p:cNvPr id="30" name="Group 3"/>
          <p:cNvGrpSpPr/>
          <p:nvPr/>
        </p:nvGrpSpPr>
        <p:grpSpPr>
          <a:xfrm>
            <a:off x="4242127" y="3717032"/>
            <a:ext cx="6624737" cy="679430"/>
            <a:chOff x="8370955" y="2204864"/>
            <a:chExt cx="5659479" cy="679430"/>
          </a:xfrm>
        </p:grpSpPr>
        <p:sp>
          <p:nvSpPr>
            <p:cNvPr id="31" name="TextBox 30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0957" y="2607295"/>
              <a:ext cx="56594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-4" y="4797152"/>
            <a:ext cx="4367014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627802" y="4850658"/>
            <a:ext cx="1341749" cy="757083"/>
            <a:chOff x="6553657" y="2001622"/>
            <a:chExt cx="1341749" cy="757083"/>
          </a:xfrm>
        </p:grpSpPr>
        <p:sp>
          <p:nvSpPr>
            <p:cNvPr id="35" name="矩形 34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6" name="TextBox 59"/>
            <p:cNvSpPr>
              <a:spLocks noChangeArrowheads="1"/>
            </p:cNvSpPr>
            <p:nvPr/>
          </p:nvSpPr>
          <p:spPr bwMode="auto">
            <a:xfrm flipH="1">
              <a:off x="6553657" y="2134523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04</a:t>
              </a:r>
            </a:p>
          </p:txBody>
        </p:sp>
      </p:grpSp>
      <p:grpSp>
        <p:nvGrpSpPr>
          <p:cNvPr id="37" name="Group 3"/>
          <p:cNvGrpSpPr/>
          <p:nvPr/>
        </p:nvGrpSpPr>
        <p:grpSpPr>
          <a:xfrm>
            <a:off x="4799059" y="4797152"/>
            <a:ext cx="6624737" cy="1048762"/>
            <a:chOff x="8370955" y="2204864"/>
            <a:chExt cx="5659479" cy="1048762"/>
          </a:xfrm>
        </p:grpSpPr>
        <p:sp>
          <p:nvSpPr>
            <p:cNvPr id="38" name="TextBox 37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370957" y="2607295"/>
              <a:ext cx="56594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  <a:p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 animBg="1"/>
      <p:bldP spid="14" grpId="0" animBg="1"/>
      <p:bldP spid="21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工作发展建议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820294" y="1484784"/>
            <a:ext cx="2762744" cy="223224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2960770" y="18005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TextBox 59"/>
          <p:cNvSpPr>
            <a:spLocks noChangeArrowheads="1"/>
          </p:cNvSpPr>
          <p:nvPr/>
        </p:nvSpPr>
        <p:spPr bwMode="auto">
          <a:xfrm flipH="1">
            <a:off x="2774736" y="18171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10" name="Group 3"/>
          <p:cNvGrpSpPr/>
          <p:nvPr/>
        </p:nvGrpSpPr>
        <p:grpSpPr>
          <a:xfrm>
            <a:off x="1820294" y="2492896"/>
            <a:ext cx="2762744" cy="1038655"/>
            <a:chOff x="8163822" y="2318337"/>
            <a:chExt cx="2360198" cy="1038655"/>
          </a:xfrm>
        </p:grpSpPr>
        <p:sp>
          <p:nvSpPr>
            <p:cNvPr id="11" name="TextBox 10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86409" y="2710661"/>
              <a:ext cx="2337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00614" y="1484784"/>
            <a:ext cx="2762744" cy="223224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5841090" y="18005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TextBox 59"/>
          <p:cNvSpPr>
            <a:spLocks noChangeArrowheads="1"/>
          </p:cNvSpPr>
          <p:nvPr/>
        </p:nvSpPr>
        <p:spPr bwMode="auto">
          <a:xfrm flipH="1">
            <a:off x="5655056" y="18171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16" name="Group 3"/>
          <p:cNvGrpSpPr/>
          <p:nvPr/>
        </p:nvGrpSpPr>
        <p:grpSpPr>
          <a:xfrm>
            <a:off x="4700614" y="2492896"/>
            <a:ext cx="2762744" cy="1038655"/>
            <a:chOff x="8163822" y="2318337"/>
            <a:chExt cx="2360198" cy="1038655"/>
          </a:xfrm>
        </p:grpSpPr>
        <p:sp>
          <p:nvSpPr>
            <p:cNvPr id="17" name="TextBox 16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186409" y="2710661"/>
              <a:ext cx="2337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580934" y="1484784"/>
            <a:ext cx="2762744" cy="223224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 rot="2700000">
            <a:off x="8721410" y="18005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TextBox 59"/>
          <p:cNvSpPr>
            <a:spLocks noChangeArrowheads="1"/>
          </p:cNvSpPr>
          <p:nvPr/>
        </p:nvSpPr>
        <p:spPr bwMode="auto">
          <a:xfrm flipH="1">
            <a:off x="8535376" y="18171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2" name="Group 3"/>
          <p:cNvGrpSpPr/>
          <p:nvPr/>
        </p:nvGrpSpPr>
        <p:grpSpPr>
          <a:xfrm>
            <a:off x="7580934" y="2492896"/>
            <a:ext cx="2762744" cy="1038655"/>
            <a:chOff x="8163822" y="2318337"/>
            <a:chExt cx="2360198" cy="1038655"/>
          </a:xfrm>
        </p:grpSpPr>
        <p:sp>
          <p:nvSpPr>
            <p:cNvPr id="23" name="TextBox 22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86409" y="2710661"/>
              <a:ext cx="2337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0" name="Text Box 7"/>
          <p:cNvSpPr txBox="1">
            <a:spLocks noChangeArrowheads="1"/>
          </p:cNvSpPr>
          <p:nvPr/>
        </p:nvSpPr>
        <p:spPr bwMode="gray">
          <a:xfrm>
            <a:off x="1774726" y="4084111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工作发展建议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1" name="Rectangle 5"/>
          <p:cNvSpPr/>
          <p:nvPr/>
        </p:nvSpPr>
        <p:spPr bwMode="auto">
          <a:xfrm>
            <a:off x="1848233" y="4516159"/>
            <a:ext cx="8639461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" grpId="0" animBg="1"/>
      <p:bldP spid="8" grpId="0" animBg="1"/>
      <p:bldP spid="9" grpId="0"/>
      <p:bldP spid="13" grpId="0" animBg="1"/>
      <p:bldP spid="14" grpId="0" animBg="1"/>
      <p:bldP spid="15" grpId="0"/>
      <p:bldP spid="19" grpId="0" animBg="1"/>
      <p:bldP spid="20" grpId="0" animBg="1"/>
      <p:bldP spid="21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改善不足对策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gray">
          <a:xfrm>
            <a:off x="1414686" y="1196752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改善不足对策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Rectangle 5"/>
          <p:cNvSpPr/>
          <p:nvPr/>
        </p:nvSpPr>
        <p:spPr bwMode="auto">
          <a:xfrm>
            <a:off x="1488193" y="1628800"/>
            <a:ext cx="9503557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     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14686" y="2714541"/>
            <a:ext cx="4531426" cy="1618842"/>
            <a:chOff x="972044" y="3035757"/>
            <a:chExt cx="3538678" cy="1264185"/>
          </a:xfrm>
        </p:grpSpPr>
        <p:sp>
          <p:nvSpPr>
            <p:cNvPr id="10" name="矩形 9"/>
            <p:cNvSpPr/>
            <p:nvPr/>
          </p:nvSpPr>
          <p:spPr>
            <a:xfrm>
              <a:off x="972044" y="3035757"/>
              <a:ext cx="3538678" cy="1264185"/>
            </a:xfrm>
            <a:prstGeom prst="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187624" y="3287757"/>
              <a:ext cx="756084" cy="756084"/>
            </a:xfrm>
            <a:prstGeom prst="roundRect">
              <a:avLst>
                <a:gd name="adj" fmla="val 231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01</a:t>
              </a:r>
              <a:endPara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7765" y="2714541"/>
            <a:ext cx="4531426" cy="1618840"/>
            <a:chOff x="4788024" y="3035758"/>
            <a:chExt cx="3538678" cy="1264184"/>
          </a:xfrm>
          <a:solidFill>
            <a:schemeClr val="bg2"/>
          </a:solidFill>
        </p:grpSpPr>
        <p:sp>
          <p:nvSpPr>
            <p:cNvPr id="13" name="矩形 12"/>
            <p:cNvSpPr/>
            <p:nvPr/>
          </p:nvSpPr>
          <p:spPr>
            <a:xfrm>
              <a:off x="4788024" y="3035758"/>
              <a:ext cx="3538678" cy="1264184"/>
            </a:xfrm>
            <a:prstGeom prst="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004048" y="3287758"/>
              <a:ext cx="756084" cy="756084"/>
            </a:xfrm>
            <a:prstGeom prst="roundRect">
              <a:avLst>
                <a:gd name="adj" fmla="val 231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02</a:t>
              </a:r>
              <a:endPara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16303" y="3053094"/>
            <a:ext cx="2883380" cy="920248"/>
            <a:chOff x="5292080" y="1188040"/>
            <a:chExt cx="2119828" cy="743015"/>
          </a:xfrm>
        </p:grpSpPr>
        <p:sp>
          <p:nvSpPr>
            <p:cNvPr id="16" name="TextBox 15"/>
            <p:cNvSpPr txBox="1"/>
            <p:nvPr/>
          </p:nvSpPr>
          <p:spPr>
            <a:xfrm>
              <a:off x="5292080" y="1452690"/>
              <a:ext cx="2119828" cy="47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点击输入简要文字内容，文修饰，言简意赅的说明字内容需概括精炼，不用多余的文字修饰，言简意赅的说明分项内容。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292080" y="1188040"/>
              <a:ext cx="1153996" cy="298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09787" y="3053094"/>
            <a:ext cx="2883380" cy="920248"/>
            <a:chOff x="5292080" y="1188040"/>
            <a:chExt cx="2119828" cy="743015"/>
          </a:xfrm>
        </p:grpSpPr>
        <p:sp>
          <p:nvSpPr>
            <p:cNvPr id="19" name="TextBox 18"/>
            <p:cNvSpPr txBox="1"/>
            <p:nvPr/>
          </p:nvSpPr>
          <p:spPr>
            <a:xfrm>
              <a:off x="5292080" y="1452690"/>
              <a:ext cx="2119828" cy="47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点击输入简要文字内容，文字内容需修饰，言简意赅的说明概括精炼，不用多余的文字修饰，言简意赅的说明分项内容。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92080" y="1188040"/>
              <a:ext cx="1153996" cy="298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14686" y="4474454"/>
            <a:ext cx="4531426" cy="1618842"/>
            <a:chOff x="972044" y="3035757"/>
            <a:chExt cx="3538678" cy="1264185"/>
          </a:xfrm>
        </p:grpSpPr>
        <p:sp>
          <p:nvSpPr>
            <p:cNvPr id="22" name="矩形 21"/>
            <p:cNvSpPr/>
            <p:nvPr/>
          </p:nvSpPr>
          <p:spPr>
            <a:xfrm>
              <a:off x="972044" y="3035757"/>
              <a:ext cx="3538678" cy="1264185"/>
            </a:xfrm>
            <a:prstGeom prst="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187624" y="3287757"/>
              <a:ext cx="756084" cy="756084"/>
            </a:xfrm>
            <a:prstGeom prst="roundRect">
              <a:avLst>
                <a:gd name="adj" fmla="val 231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03</a:t>
              </a:r>
              <a:endPara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77765" y="4474454"/>
            <a:ext cx="4531426" cy="1618840"/>
            <a:chOff x="4788024" y="3035758"/>
            <a:chExt cx="3538678" cy="1264184"/>
          </a:xfrm>
          <a:solidFill>
            <a:schemeClr val="bg2"/>
          </a:solidFill>
        </p:grpSpPr>
        <p:sp>
          <p:nvSpPr>
            <p:cNvPr id="30" name="矩形 29"/>
            <p:cNvSpPr/>
            <p:nvPr/>
          </p:nvSpPr>
          <p:spPr>
            <a:xfrm>
              <a:off x="4788024" y="3035758"/>
              <a:ext cx="3538678" cy="1264184"/>
            </a:xfrm>
            <a:prstGeom prst="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004048" y="3287758"/>
              <a:ext cx="756084" cy="756084"/>
            </a:xfrm>
            <a:prstGeom prst="roundRect">
              <a:avLst>
                <a:gd name="adj" fmla="val 231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04</a:t>
              </a:r>
              <a:endPara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16303" y="4813007"/>
            <a:ext cx="2883380" cy="920248"/>
            <a:chOff x="5292080" y="1188040"/>
            <a:chExt cx="2119828" cy="743015"/>
          </a:xfrm>
        </p:grpSpPr>
        <p:sp>
          <p:nvSpPr>
            <p:cNvPr id="33" name="TextBox 32"/>
            <p:cNvSpPr txBox="1"/>
            <p:nvPr/>
          </p:nvSpPr>
          <p:spPr>
            <a:xfrm>
              <a:off x="5292080" y="1452690"/>
              <a:ext cx="2119828" cy="47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点击输入简要文字内容，文修饰，言简意赅的说明字内容需概括精炼，不用多余的文字修饰，言简意赅的说明分项内容。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292080" y="1188040"/>
              <a:ext cx="1153996" cy="298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09787" y="4813007"/>
            <a:ext cx="2883380" cy="920248"/>
            <a:chOff x="5292080" y="1188040"/>
            <a:chExt cx="2119828" cy="743015"/>
          </a:xfrm>
        </p:grpSpPr>
        <p:sp>
          <p:nvSpPr>
            <p:cNvPr id="36" name="TextBox 35"/>
            <p:cNvSpPr txBox="1"/>
            <p:nvPr/>
          </p:nvSpPr>
          <p:spPr>
            <a:xfrm>
              <a:off x="5292080" y="1452690"/>
              <a:ext cx="2119828" cy="47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点击输入简要文字内容，文字内容需修饰，言简意赅的说明概括精炼，不用多余的文字修饰，言简意赅的说明分项内容。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92080" y="1188040"/>
              <a:ext cx="1153996" cy="298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582247" y="3918422"/>
            <a:ext cx="1024331" cy="10243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改善对策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/>
      <p:bldP spid="8" grpId="0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Administrator\Desktop\570c59b74bfc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37"/>
            <a:ext cx="12190413" cy="69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V="1">
            <a:off x="0" y="-14238"/>
            <a:ext cx="12190413" cy="6901925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4773702" y="1803440"/>
            <a:ext cx="2659032" cy="2659032"/>
          </a:xfrm>
          <a:prstGeom prst="rect">
            <a:avLst/>
          </a:prstGeom>
          <a:solidFill>
            <a:srgbClr val="FAFAFA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 rot="2700000">
            <a:off x="5847077" y="1573170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TextBox 59"/>
          <p:cNvSpPr>
            <a:spLocks noChangeArrowheads="1"/>
          </p:cNvSpPr>
          <p:nvPr/>
        </p:nvSpPr>
        <p:spPr bwMode="auto">
          <a:xfrm flipH="1">
            <a:off x="5231110" y="2204864"/>
            <a:ext cx="1713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03</a:t>
            </a: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4511030" y="2933655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6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岗位竞争优势</a:t>
            </a:r>
            <a:endParaRPr lang="zh-CN" sz="36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799062" y="3700762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企业文化理解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-5484" y="1641253"/>
            <a:ext cx="6094413" cy="194421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110" y="1853208"/>
            <a:ext cx="6383239" cy="639688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6799323" y="1988840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企业文化</a:t>
            </a:r>
            <a:endParaRPr lang="zh-CN" sz="2400" dirty="0"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6527254" y="3079137"/>
            <a:ext cx="473308" cy="493879"/>
            <a:chOff x="3561716" y="1094740"/>
            <a:chExt cx="36513" cy="38100"/>
          </a:xfrm>
        </p:grpSpPr>
        <p:sp>
          <p:nvSpPr>
            <p:cNvPr id="11" name="Line 181"/>
            <p:cNvSpPr>
              <a:spLocks noChangeShapeType="1"/>
            </p:cNvSpPr>
            <p:nvPr/>
          </p:nvSpPr>
          <p:spPr bwMode="auto">
            <a:xfrm flipV="1">
              <a:off x="3561716" y="1094740"/>
              <a:ext cx="36512" cy="36980"/>
            </a:xfrm>
            <a:prstGeom prst="line">
              <a:avLst/>
            </a:prstGeom>
            <a:noFill/>
            <a:ln w="12700" cap="flat">
              <a:solidFill>
                <a:srgbClr val="0973D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2" name="Freeform 182"/>
            <p:cNvSpPr/>
            <p:nvPr/>
          </p:nvSpPr>
          <p:spPr bwMode="auto">
            <a:xfrm>
              <a:off x="3561716" y="1094740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noFill/>
            <a:ln w="12700" cap="flat">
              <a:solidFill>
                <a:srgbClr val="0973DD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3" name="文本框 15"/>
          <p:cNvSpPr txBox="1"/>
          <p:nvPr/>
        </p:nvSpPr>
        <p:spPr>
          <a:xfrm>
            <a:off x="7229767" y="2923223"/>
            <a:ext cx="4384582" cy="101957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请在此添加正文并根据需要调整字体大小，建议采用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1.5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倍行距和两端对齐方式。请在此添加正文并根据需要调整字体大小，建议采用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1.5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倍行距和两端对齐方式。</a:t>
            </a:r>
          </a:p>
          <a:p>
            <a:pPr algn="just">
              <a:lnSpc>
                <a:spcPct val="150000"/>
              </a:lnSpc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3854" y="4077072"/>
            <a:ext cx="2762744" cy="158417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 rot="2700000">
            <a:off x="2934330" y="439287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TextBox 59"/>
          <p:cNvSpPr>
            <a:spLocks noChangeArrowheads="1"/>
          </p:cNvSpPr>
          <p:nvPr/>
        </p:nvSpPr>
        <p:spPr bwMode="auto">
          <a:xfrm flipH="1">
            <a:off x="2748296" y="440942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3855" y="5085184"/>
            <a:ext cx="2717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sz="20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00614" y="4077072"/>
            <a:ext cx="2762744" cy="158417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 rot="2700000">
            <a:off x="5841090" y="439287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TextBox 59"/>
          <p:cNvSpPr>
            <a:spLocks noChangeArrowheads="1"/>
          </p:cNvSpPr>
          <p:nvPr/>
        </p:nvSpPr>
        <p:spPr bwMode="auto">
          <a:xfrm flipH="1">
            <a:off x="5655056" y="440942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0615" y="5085184"/>
            <a:ext cx="2717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sz="20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80934" y="4077072"/>
            <a:ext cx="2762744" cy="158417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 rot="2700000">
            <a:off x="8721410" y="439287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1" name="TextBox 59"/>
          <p:cNvSpPr>
            <a:spLocks noChangeArrowheads="1"/>
          </p:cNvSpPr>
          <p:nvPr/>
        </p:nvSpPr>
        <p:spPr bwMode="auto">
          <a:xfrm flipH="1">
            <a:off x="8535376" y="440942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80935" y="5085184"/>
            <a:ext cx="2717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sz="20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" grpId="0" animBg="1"/>
      <p:bldP spid="8" grpId="0" animBg="1"/>
      <p:bldP spid="9" grpId="0"/>
      <p:bldP spid="13" grpId="0"/>
      <p:bldP spid="14" grpId="0" animBg="1"/>
      <p:bldP spid="15" grpId="0" animBg="1"/>
      <p:bldP spid="16" grpId="0"/>
      <p:bldP spid="18" grpId="0"/>
      <p:bldP spid="20" grpId="0" animBg="1"/>
      <p:bldP spid="21" grpId="0" animBg="1"/>
      <p:bldP spid="22" grpId="0"/>
      <p:bldP spid="23" grpId="0"/>
      <p:bldP spid="29" grpId="0" animBg="1"/>
      <p:bldP spid="30" grpId="0" animBg="1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1705844" y="2308923"/>
            <a:ext cx="2240276" cy="2240276"/>
          </a:xfrm>
          <a:prstGeom prst="rect">
            <a:avLst/>
          </a:prstGeom>
          <a:noFill/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 rot="2700000">
            <a:off x="2585086" y="2173170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4" name="TextBox 59"/>
          <p:cNvSpPr>
            <a:spLocks noChangeArrowheads="1"/>
          </p:cNvSpPr>
          <p:nvPr/>
        </p:nvSpPr>
        <p:spPr bwMode="auto">
          <a:xfrm flipH="1">
            <a:off x="1256208" y="2924881"/>
            <a:ext cx="3139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目录 </a:t>
            </a:r>
            <a:r>
              <a:rPr lang="en-US" altLang="zh-CN" sz="20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|</a:t>
            </a:r>
            <a:r>
              <a:rPr lang="en-US" altLang="zh-CN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contents</a:t>
            </a:r>
          </a:p>
        </p:txBody>
      </p: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1529838" y="3556683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 rot="2700000">
            <a:off x="5853517" y="158170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7" name="TextBox 59"/>
          <p:cNvSpPr>
            <a:spLocks noChangeArrowheads="1"/>
          </p:cNvSpPr>
          <p:nvPr/>
        </p:nvSpPr>
        <p:spPr bwMode="auto">
          <a:xfrm flipH="1">
            <a:off x="5663158" y="1598257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38" name="Group 3"/>
          <p:cNvGrpSpPr/>
          <p:nvPr/>
        </p:nvGrpSpPr>
        <p:grpSpPr>
          <a:xfrm>
            <a:off x="6527253" y="1340768"/>
            <a:ext cx="4070498" cy="864096"/>
            <a:chOff x="8370955" y="2204864"/>
            <a:chExt cx="3477406" cy="864096"/>
          </a:xfrm>
        </p:grpSpPr>
        <p:sp>
          <p:nvSpPr>
            <p:cNvPr id="39" name="TextBox 3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个人工作回顾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rot="2700000">
            <a:off x="5853517" y="2661827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7" name="TextBox 59"/>
          <p:cNvSpPr>
            <a:spLocks noChangeArrowheads="1"/>
          </p:cNvSpPr>
          <p:nvPr/>
        </p:nvSpPr>
        <p:spPr bwMode="auto">
          <a:xfrm flipH="1">
            <a:off x="5663158" y="2678377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48" name="Group 3"/>
          <p:cNvGrpSpPr/>
          <p:nvPr/>
        </p:nvGrpSpPr>
        <p:grpSpPr>
          <a:xfrm>
            <a:off x="6527253" y="2420888"/>
            <a:ext cx="4070498" cy="864096"/>
            <a:chOff x="8370955" y="2204864"/>
            <a:chExt cx="3477406" cy="864096"/>
          </a:xfrm>
        </p:grpSpPr>
        <p:sp>
          <p:nvSpPr>
            <p:cNvPr id="49" name="TextBox 4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工作自我评价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 rot="2700000">
            <a:off x="5853517" y="381395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2" name="TextBox 59"/>
          <p:cNvSpPr>
            <a:spLocks noChangeArrowheads="1"/>
          </p:cNvSpPr>
          <p:nvPr/>
        </p:nvSpPr>
        <p:spPr bwMode="auto">
          <a:xfrm flipH="1">
            <a:off x="5663158" y="3830505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53" name="Group 3"/>
          <p:cNvGrpSpPr/>
          <p:nvPr/>
        </p:nvGrpSpPr>
        <p:grpSpPr>
          <a:xfrm>
            <a:off x="6527253" y="3573016"/>
            <a:ext cx="4070498" cy="864096"/>
            <a:chOff x="8370955" y="2204864"/>
            <a:chExt cx="3477406" cy="864096"/>
          </a:xfrm>
        </p:grpSpPr>
        <p:sp>
          <p:nvSpPr>
            <p:cNvPr id="54" name="TextBox 53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岗位竞争优势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 rot="2700000">
            <a:off x="5853517" y="489407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7" name="TextBox 59"/>
          <p:cNvSpPr>
            <a:spLocks noChangeArrowheads="1"/>
          </p:cNvSpPr>
          <p:nvPr/>
        </p:nvSpPr>
        <p:spPr bwMode="auto">
          <a:xfrm flipH="1">
            <a:off x="5663158" y="4910625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58" name="Group 3"/>
          <p:cNvGrpSpPr/>
          <p:nvPr/>
        </p:nvGrpSpPr>
        <p:grpSpPr>
          <a:xfrm>
            <a:off x="6527253" y="4653136"/>
            <a:ext cx="4070498" cy="864096"/>
            <a:chOff x="8370955" y="2204864"/>
            <a:chExt cx="3477406" cy="864096"/>
          </a:xfrm>
        </p:grpSpPr>
        <p:sp>
          <p:nvSpPr>
            <p:cNvPr id="59" name="TextBox 5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未来工作规划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4" grpId="0"/>
      <p:bldP spid="35" grpId="0"/>
      <p:bldP spid="36" grpId="0" animBg="1"/>
      <p:bldP spid="37" grpId="0"/>
      <p:bldP spid="46" grpId="0" animBg="1"/>
      <p:bldP spid="47" grpId="0"/>
      <p:bldP spid="51" grpId="0" animBg="1"/>
      <p:bldP spid="52" grpId="0"/>
      <p:bldP spid="56" grpId="0" animBg="1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岗位个人理解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46" name="矩形 42"/>
          <p:cNvSpPr>
            <a:spLocks noChangeAspect="1" noChangeArrowheads="1"/>
          </p:cNvSpPr>
          <p:nvPr/>
        </p:nvSpPr>
        <p:spPr bwMode="auto">
          <a:xfrm rot="18900000">
            <a:off x="5384800" y="2267789"/>
            <a:ext cx="1441450" cy="1438275"/>
          </a:xfrm>
          <a:prstGeom prst="rect">
            <a:avLst/>
          </a:prstGeom>
          <a:solidFill>
            <a:srgbClr val="0973DD"/>
          </a:solidFill>
          <a:ln>
            <a:solidFill>
              <a:srgbClr val="0973DD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47" name="KSO_Shape"/>
          <p:cNvSpPr>
            <a:spLocks noChangeAspect="1"/>
          </p:cNvSpPr>
          <p:nvPr/>
        </p:nvSpPr>
        <p:spPr bwMode="auto">
          <a:xfrm>
            <a:off x="5734050" y="2548777"/>
            <a:ext cx="709613" cy="898525"/>
          </a:xfrm>
          <a:custGeom>
            <a:avLst/>
            <a:gdLst>
              <a:gd name="T0" fmla="*/ 18380 w 2665412"/>
              <a:gd name="T1" fmla="*/ 204248 h 3382963"/>
              <a:gd name="T2" fmla="*/ 36220 w 2665412"/>
              <a:gd name="T3" fmla="*/ 222580 h 3382963"/>
              <a:gd name="T4" fmla="*/ 54645 w 2665412"/>
              <a:gd name="T5" fmla="*/ 204852 h 3382963"/>
              <a:gd name="T6" fmla="*/ 36828 w 2665412"/>
              <a:gd name="T7" fmla="*/ 186520 h 3382963"/>
              <a:gd name="T8" fmla="*/ 62024 w 2665412"/>
              <a:gd name="T9" fmla="*/ 192765 h 3382963"/>
              <a:gd name="T10" fmla="*/ 51923 w 2665412"/>
              <a:gd name="T11" fmla="*/ 227974 h 3382963"/>
              <a:gd name="T12" fmla="*/ 18853 w 2665412"/>
              <a:gd name="T13" fmla="*/ 233906 h 3382963"/>
              <a:gd name="T14" fmla="*/ 10462 w 2665412"/>
              <a:gd name="T15" fmla="*/ 194063 h 3382963"/>
              <a:gd name="T16" fmla="*/ 129808 w 2665412"/>
              <a:gd name="T17" fmla="*/ 159250 h 3382963"/>
              <a:gd name="T18" fmla="*/ 141329 w 2665412"/>
              <a:gd name="T19" fmla="*/ 172017 h 3382963"/>
              <a:gd name="T20" fmla="*/ 130931 w 2665412"/>
              <a:gd name="T21" fmla="*/ 169978 h 3382963"/>
              <a:gd name="T22" fmla="*/ 119477 w 2665412"/>
              <a:gd name="T23" fmla="*/ 174145 h 3382963"/>
              <a:gd name="T24" fmla="*/ 141419 w 2665412"/>
              <a:gd name="T25" fmla="*/ 186307 h 3382963"/>
              <a:gd name="T26" fmla="*/ 138365 w 2665412"/>
              <a:gd name="T27" fmla="*/ 200261 h 3382963"/>
              <a:gd name="T28" fmla="*/ 123003 w 2665412"/>
              <a:gd name="T29" fmla="*/ 205860 h 3382963"/>
              <a:gd name="T30" fmla="*/ 112043 w 2665412"/>
              <a:gd name="T31" fmla="*/ 192489 h 3382963"/>
              <a:gd name="T32" fmla="*/ 123497 w 2665412"/>
              <a:gd name="T33" fmla="*/ 195691 h 3382963"/>
              <a:gd name="T34" fmla="*/ 133356 w 2665412"/>
              <a:gd name="T35" fmla="*/ 189890 h 3382963"/>
              <a:gd name="T36" fmla="*/ 110808 w 2665412"/>
              <a:gd name="T37" fmla="*/ 174055 h 3382963"/>
              <a:gd name="T38" fmla="*/ 119971 w 2665412"/>
              <a:gd name="T39" fmla="*/ 163864 h 3382963"/>
              <a:gd name="T40" fmla="*/ 115229 w 2665412"/>
              <a:gd name="T41" fmla="*/ 155112 h 3382963"/>
              <a:gd name="T42" fmla="*/ 99946 w 2665412"/>
              <a:gd name="T43" fmla="*/ 171466 h 3382963"/>
              <a:gd name="T44" fmla="*/ 100778 w 2665412"/>
              <a:gd name="T45" fmla="*/ 194496 h 3382963"/>
              <a:gd name="T46" fmla="*/ 117187 w 2665412"/>
              <a:gd name="T47" fmla="*/ 209729 h 3382963"/>
              <a:gd name="T48" fmla="*/ 140348 w 2665412"/>
              <a:gd name="T49" fmla="*/ 208878 h 3382963"/>
              <a:gd name="T50" fmla="*/ 155609 w 2665412"/>
              <a:gd name="T51" fmla="*/ 192547 h 3382963"/>
              <a:gd name="T52" fmla="*/ 154799 w 2665412"/>
              <a:gd name="T53" fmla="*/ 169517 h 3382963"/>
              <a:gd name="T54" fmla="*/ 138368 w 2665412"/>
              <a:gd name="T55" fmla="*/ 154283 h 3382963"/>
              <a:gd name="T56" fmla="*/ 152818 w 2665412"/>
              <a:gd name="T57" fmla="*/ 143373 h 3382963"/>
              <a:gd name="T58" fmla="*/ 169812 w 2665412"/>
              <a:gd name="T59" fmla="*/ 201060 h 3382963"/>
              <a:gd name="T60" fmla="*/ 114756 w 2665412"/>
              <a:gd name="T61" fmla="*/ 226106 h 3382963"/>
              <a:gd name="T62" fmla="*/ 82344 w 2665412"/>
              <a:gd name="T63" fmla="*/ 190329 h 3382963"/>
              <a:gd name="T64" fmla="*/ 112730 w 2665412"/>
              <a:gd name="T65" fmla="*/ 138534 h 3382963"/>
              <a:gd name="T66" fmla="*/ 17560 w 2665412"/>
              <a:gd name="T67" fmla="*/ 167535 h 3382963"/>
              <a:gd name="T68" fmla="*/ 6415 w 2665412"/>
              <a:gd name="T69" fmla="*/ 168073 h 3382963"/>
              <a:gd name="T70" fmla="*/ 5875 w 2665412"/>
              <a:gd name="T71" fmla="*/ 156956 h 3382963"/>
              <a:gd name="T72" fmla="*/ 136458 w 2665412"/>
              <a:gd name="T73" fmla="*/ 89975 h 3382963"/>
              <a:gd name="T74" fmla="*/ 151888 w 2665412"/>
              <a:gd name="T75" fmla="*/ 110456 h 3382963"/>
              <a:gd name="T76" fmla="*/ 172476 w 2665412"/>
              <a:gd name="T77" fmla="*/ 95100 h 3382963"/>
              <a:gd name="T78" fmla="*/ 157046 w 2665412"/>
              <a:gd name="T79" fmla="*/ 74620 h 3382963"/>
              <a:gd name="T80" fmla="*/ 181239 w 2665412"/>
              <a:gd name="T81" fmla="*/ 83573 h 3382963"/>
              <a:gd name="T82" fmla="*/ 167205 w 2665412"/>
              <a:gd name="T83" fmla="*/ 117573 h 3382963"/>
              <a:gd name="T84" fmla="*/ 137719 w 2665412"/>
              <a:gd name="T85" fmla="*/ 115111 h 3382963"/>
              <a:gd name="T86" fmla="*/ 129835 w 2665412"/>
              <a:gd name="T87" fmla="*/ 78850 h 3382963"/>
              <a:gd name="T88" fmla="*/ 109434 w 2665412"/>
              <a:gd name="T89" fmla="*/ 42062 h 3382963"/>
              <a:gd name="T90" fmla="*/ 91962 w 2665412"/>
              <a:gd name="T91" fmla="*/ 66884 h 3382963"/>
              <a:gd name="T92" fmla="*/ 73139 w 2665412"/>
              <a:gd name="T93" fmla="*/ 53300 h 3382963"/>
              <a:gd name="T94" fmla="*/ 57740 w 2665412"/>
              <a:gd name="T95" fmla="*/ 42488 h 3382963"/>
              <a:gd name="T96" fmla="*/ 61225 w 2665412"/>
              <a:gd name="T97" fmla="*/ 45176 h 3382963"/>
              <a:gd name="T98" fmla="*/ 67948 w 2665412"/>
              <a:gd name="T99" fmla="*/ 51603 h 3382963"/>
              <a:gd name="T100" fmla="*/ 64912 w 2665412"/>
              <a:gd name="T101" fmla="*/ 73862 h 3382963"/>
              <a:gd name="T102" fmla="*/ 77526 w 2665412"/>
              <a:gd name="T103" fmla="*/ 122928 h 3382963"/>
              <a:gd name="T104" fmla="*/ 66711 w 2665412"/>
              <a:gd name="T105" fmla="*/ 164446 h 3382963"/>
              <a:gd name="T106" fmla="*/ 56998 w 2665412"/>
              <a:gd name="T107" fmla="*/ 158490 h 3382963"/>
              <a:gd name="T108" fmla="*/ 36784 w 2665412"/>
              <a:gd name="T109" fmla="*/ 102863 h 3382963"/>
              <a:gd name="T110" fmla="*/ 30174 w 2665412"/>
              <a:gd name="T111" fmla="*/ 91890 h 3382963"/>
              <a:gd name="T112" fmla="*/ 10950 w 2665412"/>
              <a:gd name="T113" fmla="*/ 67122 h 3382963"/>
              <a:gd name="T114" fmla="*/ 337 w 2665412"/>
              <a:gd name="T115" fmla="*/ 64367 h 3382963"/>
              <a:gd name="T116" fmla="*/ 64665 w 2665412"/>
              <a:gd name="T117" fmla="*/ 0 h 3382963"/>
              <a:gd name="T118" fmla="*/ 78854 w 2665412"/>
              <a:gd name="T119" fmla="*/ 14069 h 3382963"/>
              <a:gd name="T120" fmla="*/ 67548 w 2665412"/>
              <a:gd name="T121" fmla="*/ 37158 h 3382963"/>
              <a:gd name="T122" fmla="*/ 51016 w 2665412"/>
              <a:gd name="T123" fmla="*/ 14765 h 33829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gray">
          <a:xfrm>
            <a:off x="910336" y="1700808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岗位个人理解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9" name="Rectangle 5"/>
          <p:cNvSpPr/>
          <p:nvPr/>
        </p:nvSpPr>
        <p:spPr bwMode="auto">
          <a:xfrm>
            <a:off x="983843" y="2132856"/>
            <a:ext cx="4103251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gray">
          <a:xfrm>
            <a:off x="7175326" y="1700808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岗位个人理解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1" name="Rectangle 5"/>
          <p:cNvSpPr/>
          <p:nvPr/>
        </p:nvSpPr>
        <p:spPr bwMode="auto">
          <a:xfrm>
            <a:off x="7248833" y="2132856"/>
            <a:ext cx="4103251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3843" y="4351816"/>
            <a:ext cx="10368241" cy="1669471"/>
          </a:xfrm>
          <a:prstGeom prst="rect">
            <a:avLst/>
          </a:prstGeom>
          <a:noFill/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2" name="Text Box 7"/>
          <p:cNvSpPr txBox="1">
            <a:spLocks noChangeArrowheads="1"/>
          </p:cNvSpPr>
          <p:nvPr/>
        </p:nvSpPr>
        <p:spPr bwMode="gray">
          <a:xfrm>
            <a:off x="4620019" y="4509120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3" name="Rectangle 5"/>
          <p:cNvSpPr/>
          <p:nvPr/>
        </p:nvSpPr>
        <p:spPr bwMode="auto">
          <a:xfrm>
            <a:off x="1127859" y="4941169"/>
            <a:ext cx="9863891" cy="843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46" grpId="0" animBg="1"/>
      <p:bldP spid="47" grpId="0" animBg="1"/>
      <p:bldP spid="48" grpId="0"/>
      <p:bldP spid="49" grpId="0"/>
      <p:bldP spid="50" grpId="0"/>
      <p:bldP spid="51" grpId="0"/>
      <p:bldP spid="2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4624388" y="2204864"/>
            <a:ext cx="2889250" cy="2564532"/>
            <a:chOff x="4624388" y="2080667"/>
            <a:chExt cx="2889250" cy="2564532"/>
          </a:xfrm>
        </p:grpSpPr>
        <p:cxnSp>
          <p:nvCxnSpPr>
            <p:cNvPr id="114" name="直接连接符 5"/>
            <p:cNvCxnSpPr>
              <a:cxnSpLocks noChangeShapeType="1"/>
            </p:cNvCxnSpPr>
            <p:nvPr/>
          </p:nvCxnSpPr>
          <p:spPr bwMode="auto">
            <a:xfrm>
              <a:off x="4624388" y="3376811"/>
              <a:ext cx="2889250" cy="0"/>
            </a:xfrm>
            <a:prstGeom prst="line">
              <a:avLst/>
            </a:prstGeom>
            <a:noFill/>
            <a:ln w="12700">
              <a:solidFill>
                <a:srgbClr val="BFBFBF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直接连接符 12"/>
            <p:cNvCxnSpPr>
              <a:cxnSpLocks noChangeShapeType="1"/>
            </p:cNvCxnSpPr>
            <p:nvPr/>
          </p:nvCxnSpPr>
          <p:spPr bwMode="auto">
            <a:xfrm>
              <a:off x="5195888" y="3068960"/>
              <a:ext cx="1800225" cy="0"/>
            </a:xfrm>
            <a:prstGeom prst="line">
              <a:avLst/>
            </a:prstGeom>
            <a:noFill/>
            <a:ln w="12700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肘形连接符 13"/>
            <p:cNvCxnSpPr>
              <a:cxnSpLocks noChangeShapeType="1"/>
              <a:stCxn id="125" idx="6"/>
            </p:cNvCxnSpPr>
            <p:nvPr/>
          </p:nvCxnSpPr>
          <p:spPr bwMode="auto">
            <a:xfrm>
              <a:off x="4624388" y="2080667"/>
              <a:ext cx="571500" cy="908050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肘形连接符 14"/>
            <p:cNvCxnSpPr>
              <a:cxnSpLocks noChangeShapeType="1"/>
              <a:stCxn id="123" idx="2"/>
            </p:cNvCxnSpPr>
            <p:nvPr/>
          </p:nvCxnSpPr>
          <p:spPr bwMode="auto">
            <a:xfrm rot="10800000" flipV="1">
              <a:off x="6996113" y="2080667"/>
              <a:ext cx="517525" cy="908050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8" name="直接连接符 16"/>
            <p:cNvCxnSpPr>
              <a:cxnSpLocks noChangeShapeType="1"/>
            </p:cNvCxnSpPr>
            <p:nvPr/>
          </p:nvCxnSpPr>
          <p:spPr bwMode="auto">
            <a:xfrm>
              <a:off x="5195888" y="3861048"/>
              <a:ext cx="1800225" cy="0"/>
            </a:xfrm>
            <a:prstGeom prst="line">
              <a:avLst/>
            </a:prstGeom>
            <a:noFill/>
            <a:ln w="12700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肘形连接符 17"/>
            <p:cNvCxnSpPr>
              <a:cxnSpLocks noChangeShapeType="1"/>
              <a:stCxn id="126" idx="6"/>
            </p:cNvCxnSpPr>
            <p:nvPr/>
          </p:nvCxnSpPr>
          <p:spPr bwMode="auto">
            <a:xfrm flipV="1">
              <a:off x="4624388" y="3802237"/>
              <a:ext cx="571500" cy="842962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肘形连接符 18"/>
            <p:cNvCxnSpPr>
              <a:cxnSpLocks noChangeShapeType="1"/>
              <a:stCxn id="124" idx="2"/>
            </p:cNvCxnSpPr>
            <p:nvPr/>
          </p:nvCxnSpPr>
          <p:spPr bwMode="auto">
            <a:xfrm rot="10800000">
              <a:off x="6996113" y="3802237"/>
              <a:ext cx="517525" cy="842962"/>
            </a:xfrm>
            <a:prstGeom prst="bentConnector2">
              <a:avLst/>
            </a:prstGeom>
            <a:noFill/>
            <a:ln w="12700">
              <a:solidFill>
                <a:srgbClr val="BFBFBF"/>
              </a:solidFill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1" name="椭圆 3"/>
          <p:cNvSpPr>
            <a:spLocks noChangeAspect="1" noChangeArrowheads="1"/>
          </p:cNvSpPr>
          <p:nvPr/>
        </p:nvSpPr>
        <p:spPr bwMode="auto">
          <a:xfrm>
            <a:off x="7513638" y="3127971"/>
            <a:ext cx="720725" cy="72072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5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122" name="椭圆 4"/>
          <p:cNvSpPr>
            <a:spLocks noChangeAspect="1" noChangeArrowheads="1"/>
          </p:cNvSpPr>
          <p:nvPr/>
        </p:nvSpPr>
        <p:spPr bwMode="auto">
          <a:xfrm>
            <a:off x="3905250" y="3127971"/>
            <a:ext cx="719138" cy="72072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123" name="椭圆 7"/>
          <p:cNvSpPr>
            <a:spLocks noChangeAspect="1" noChangeArrowheads="1"/>
          </p:cNvSpPr>
          <p:nvPr/>
        </p:nvSpPr>
        <p:spPr bwMode="auto">
          <a:xfrm>
            <a:off x="7513638" y="1748433"/>
            <a:ext cx="720725" cy="72072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124" name="椭圆 8"/>
          <p:cNvSpPr>
            <a:spLocks noChangeAspect="1" noChangeArrowheads="1"/>
          </p:cNvSpPr>
          <p:nvPr/>
        </p:nvSpPr>
        <p:spPr bwMode="auto">
          <a:xfrm>
            <a:off x="7513638" y="4509096"/>
            <a:ext cx="720725" cy="719137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6</a:t>
            </a:r>
            <a:endParaRPr lang="zh-CN" altLang="en-US" sz="280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125" name="椭圆 9"/>
          <p:cNvSpPr>
            <a:spLocks noChangeAspect="1" noChangeArrowheads="1"/>
          </p:cNvSpPr>
          <p:nvPr/>
        </p:nvSpPr>
        <p:spPr bwMode="auto">
          <a:xfrm>
            <a:off x="3905250" y="1748433"/>
            <a:ext cx="719138" cy="720725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1</a:t>
            </a:r>
            <a:endParaRPr lang="zh-CN" altLang="en-US" sz="280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sp>
        <p:nvSpPr>
          <p:cNvPr id="126" name="椭圆 10"/>
          <p:cNvSpPr>
            <a:spLocks noChangeAspect="1" noChangeArrowheads="1"/>
          </p:cNvSpPr>
          <p:nvPr/>
        </p:nvSpPr>
        <p:spPr bwMode="auto">
          <a:xfrm>
            <a:off x="3905250" y="4509096"/>
            <a:ext cx="719138" cy="719137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  <a:sym typeface="Bebas" pitchFamily="2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sym typeface="Bebas" pitchFamily="2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417067" y="1628800"/>
            <a:ext cx="2448272" cy="1176840"/>
            <a:chOff x="2288094" y="1321493"/>
            <a:chExt cx="833882" cy="1176840"/>
          </a:xfrm>
        </p:grpSpPr>
        <p:sp>
          <p:nvSpPr>
            <p:cNvPr id="128" name="矩形 127"/>
            <p:cNvSpPr/>
            <p:nvPr/>
          </p:nvSpPr>
          <p:spPr>
            <a:xfrm>
              <a:off x="2587349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417067" y="2972240"/>
            <a:ext cx="2448272" cy="1176840"/>
            <a:chOff x="2288094" y="1321493"/>
            <a:chExt cx="833882" cy="1176840"/>
          </a:xfrm>
        </p:grpSpPr>
        <p:sp>
          <p:nvSpPr>
            <p:cNvPr id="131" name="矩形 130"/>
            <p:cNvSpPr/>
            <p:nvPr/>
          </p:nvSpPr>
          <p:spPr>
            <a:xfrm>
              <a:off x="2587349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417067" y="4412400"/>
            <a:ext cx="2448272" cy="1176840"/>
            <a:chOff x="2288094" y="1321493"/>
            <a:chExt cx="833882" cy="1176840"/>
          </a:xfrm>
        </p:grpSpPr>
        <p:sp>
          <p:nvSpPr>
            <p:cNvPr id="134" name="矩形 133"/>
            <p:cNvSpPr/>
            <p:nvPr/>
          </p:nvSpPr>
          <p:spPr>
            <a:xfrm>
              <a:off x="2587349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257827" y="1628800"/>
            <a:ext cx="2448272" cy="1176840"/>
            <a:chOff x="2288094" y="1321493"/>
            <a:chExt cx="833882" cy="1176840"/>
          </a:xfrm>
        </p:grpSpPr>
        <p:sp>
          <p:nvSpPr>
            <p:cNvPr id="137" name="矩形 136"/>
            <p:cNvSpPr/>
            <p:nvPr/>
          </p:nvSpPr>
          <p:spPr>
            <a:xfrm>
              <a:off x="2288094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38" name="矩形 137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257827" y="2972240"/>
            <a:ext cx="2448272" cy="1176840"/>
            <a:chOff x="2288094" y="1321493"/>
            <a:chExt cx="833882" cy="1176840"/>
          </a:xfrm>
        </p:grpSpPr>
        <p:sp>
          <p:nvSpPr>
            <p:cNvPr id="140" name="矩形 139"/>
            <p:cNvSpPr/>
            <p:nvPr/>
          </p:nvSpPr>
          <p:spPr>
            <a:xfrm>
              <a:off x="2288094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41" name="矩形 140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8257827" y="4412400"/>
            <a:ext cx="2448272" cy="1176840"/>
            <a:chOff x="2288094" y="1321493"/>
            <a:chExt cx="833882" cy="1176840"/>
          </a:xfrm>
        </p:grpSpPr>
        <p:sp>
          <p:nvSpPr>
            <p:cNvPr id="143" name="矩形 142"/>
            <p:cNvSpPr/>
            <p:nvPr/>
          </p:nvSpPr>
          <p:spPr>
            <a:xfrm>
              <a:off x="2288094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144" name="矩形 143"/>
            <p:cNvSpPr/>
            <p:nvPr/>
          </p:nvSpPr>
          <p:spPr>
            <a:xfrm>
              <a:off x="2288094" y="1636559"/>
              <a:ext cx="833882" cy="86177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请在此输入详细文字信息和简介请在此输入详细文字信息和简介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岗位竞争优势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4906281" y="2420888"/>
            <a:ext cx="2341053" cy="648072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添加详细标题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906281" y="3140968"/>
            <a:ext cx="2341053" cy="648072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添加详细标题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4906281" y="3861048"/>
            <a:ext cx="2341053" cy="648072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添加详细标题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24" grpId="0" animBg="1"/>
      <p:bldP spid="25" grpId="0"/>
      <p:bldP spid="46" grpId="0" animBg="1"/>
      <p:bldP spid="47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个人岗位优势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2204864"/>
            <a:ext cx="12215886" cy="23762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1988840"/>
            <a:ext cx="12215886" cy="23762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1772816"/>
            <a:ext cx="12215886" cy="2376264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1198662" y="2126266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我的个人岗位优势</a:t>
            </a:r>
            <a:endParaRPr lang="en-US" altLang="zh-CN" sz="2000" b="1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3" name="Rectangle 5"/>
          <p:cNvSpPr/>
          <p:nvPr/>
        </p:nvSpPr>
        <p:spPr bwMode="auto">
          <a:xfrm>
            <a:off x="1272169" y="2605423"/>
            <a:ext cx="9863597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     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4" name="Group 10"/>
          <p:cNvGrpSpPr/>
          <p:nvPr/>
        </p:nvGrpSpPr>
        <p:grpSpPr bwMode="auto">
          <a:xfrm>
            <a:off x="1983375" y="4780399"/>
            <a:ext cx="777135" cy="782479"/>
            <a:chOff x="2442709" y="2970589"/>
            <a:chExt cx="725804" cy="730150"/>
          </a:xfrm>
        </p:grpSpPr>
        <p:sp>
          <p:nvSpPr>
            <p:cNvPr id="35" name="Oval 1127"/>
            <p:cNvSpPr>
              <a:spLocks noChangeArrowheads="1"/>
            </p:cNvSpPr>
            <p:nvPr/>
          </p:nvSpPr>
          <p:spPr bwMode="auto">
            <a:xfrm>
              <a:off x="2442709" y="2970589"/>
              <a:ext cx="725804" cy="730150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2557685" y="3114560"/>
              <a:ext cx="502203" cy="415693"/>
            </a:xfrm>
            <a:custGeom>
              <a:avLst/>
              <a:gdLst>
                <a:gd name="T0" fmla="*/ 454957 w 287"/>
                <a:gd name="T1" fmla="*/ 136810 h 237"/>
                <a:gd name="T2" fmla="*/ 426960 w 287"/>
                <a:gd name="T3" fmla="*/ 164874 h 237"/>
                <a:gd name="T4" fmla="*/ 454957 w 287"/>
                <a:gd name="T5" fmla="*/ 194692 h 237"/>
                <a:gd name="T6" fmla="*/ 484705 w 287"/>
                <a:gd name="T7" fmla="*/ 164874 h 237"/>
                <a:gd name="T8" fmla="*/ 454957 w 287"/>
                <a:gd name="T9" fmla="*/ 136810 h 237"/>
                <a:gd name="T10" fmla="*/ 47246 w 287"/>
                <a:gd name="T11" fmla="*/ 136810 h 237"/>
                <a:gd name="T12" fmla="*/ 19248 w 287"/>
                <a:gd name="T13" fmla="*/ 164874 h 237"/>
                <a:gd name="T14" fmla="*/ 47246 w 287"/>
                <a:gd name="T15" fmla="*/ 194692 h 237"/>
                <a:gd name="T16" fmla="*/ 75243 w 287"/>
                <a:gd name="T17" fmla="*/ 164874 h 237"/>
                <a:gd name="T18" fmla="*/ 47246 w 287"/>
                <a:gd name="T19" fmla="*/ 136810 h 237"/>
                <a:gd name="T20" fmla="*/ 370965 w 287"/>
                <a:gd name="T21" fmla="*/ 85945 h 237"/>
                <a:gd name="T22" fmla="*/ 328969 w 287"/>
                <a:gd name="T23" fmla="*/ 128040 h 237"/>
                <a:gd name="T24" fmla="*/ 370965 w 287"/>
                <a:gd name="T25" fmla="*/ 170136 h 237"/>
                <a:gd name="T26" fmla="*/ 412961 w 287"/>
                <a:gd name="T27" fmla="*/ 128040 h 237"/>
                <a:gd name="T28" fmla="*/ 370965 w 287"/>
                <a:gd name="T29" fmla="*/ 85945 h 237"/>
                <a:gd name="T30" fmla="*/ 502203 w 287"/>
                <a:gd name="T31" fmla="*/ 343780 h 237"/>
                <a:gd name="T32" fmla="*/ 453208 w 287"/>
                <a:gd name="T33" fmla="*/ 343780 h 237"/>
                <a:gd name="T34" fmla="*/ 453208 w 287"/>
                <a:gd name="T35" fmla="*/ 254327 h 237"/>
                <a:gd name="T36" fmla="*/ 442709 w 287"/>
                <a:gd name="T37" fmla="*/ 212231 h 237"/>
                <a:gd name="T38" fmla="*/ 454957 w 287"/>
                <a:gd name="T39" fmla="*/ 210477 h 237"/>
                <a:gd name="T40" fmla="*/ 502203 w 287"/>
                <a:gd name="T41" fmla="*/ 257835 h 237"/>
                <a:gd name="T42" fmla="*/ 502203 w 287"/>
                <a:gd name="T43" fmla="*/ 343780 h 237"/>
                <a:gd name="T44" fmla="*/ 131238 w 287"/>
                <a:gd name="T45" fmla="*/ 85945 h 237"/>
                <a:gd name="T46" fmla="*/ 89242 w 287"/>
                <a:gd name="T47" fmla="*/ 128040 h 237"/>
                <a:gd name="T48" fmla="*/ 131238 w 287"/>
                <a:gd name="T49" fmla="*/ 170136 h 237"/>
                <a:gd name="T50" fmla="*/ 173234 w 287"/>
                <a:gd name="T51" fmla="*/ 128040 h 237"/>
                <a:gd name="T52" fmla="*/ 131238 w 287"/>
                <a:gd name="T53" fmla="*/ 85945 h 237"/>
                <a:gd name="T54" fmla="*/ 47246 w 287"/>
                <a:gd name="T55" fmla="*/ 210477 h 237"/>
                <a:gd name="T56" fmla="*/ 59494 w 287"/>
                <a:gd name="T57" fmla="*/ 212231 h 237"/>
                <a:gd name="T58" fmla="*/ 48995 w 287"/>
                <a:gd name="T59" fmla="*/ 254327 h 237"/>
                <a:gd name="T60" fmla="*/ 48995 w 287"/>
                <a:gd name="T61" fmla="*/ 343780 h 237"/>
                <a:gd name="T62" fmla="*/ 0 w 287"/>
                <a:gd name="T63" fmla="*/ 343780 h 237"/>
                <a:gd name="T64" fmla="*/ 0 w 287"/>
                <a:gd name="T65" fmla="*/ 257835 h 237"/>
                <a:gd name="T66" fmla="*/ 47246 w 287"/>
                <a:gd name="T67" fmla="*/ 210477 h 237"/>
                <a:gd name="T68" fmla="*/ 251976 w 287"/>
                <a:gd name="T69" fmla="*/ 0 h 237"/>
                <a:gd name="T70" fmla="*/ 188982 w 287"/>
                <a:gd name="T71" fmla="*/ 63143 h 237"/>
                <a:gd name="T72" fmla="*/ 251976 w 287"/>
                <a:gd name="T73" fmla="*/ 126286 h 237"/>
                <a:gd name="T74" fmla="*/ 313221 w 287"/>
                <a:gd name="T75" fmla="*/ 63143 h 237"/>
                <a:gd name="T76" fmla="*/ 251976 w 287"/>
                <a:gd name="T77" fmla="*/ 0 h 237"/>
                <a:gd name="T78" fmla="*/ 439209 w 287"/>
                <a:gd name="T79" fmla="*/ 375351 h 237"/>
                <a:gd name="T80" fmla="*/ 363966 w 287"/>
                <a:gd name="T81" fmla="*/ 375351 h 237"/>
                <a:gd name="T82" fmla="*/ 363966 w 287"/>
                <a:gd name="T83" fmla="*/ 240295 h 237"/>
                <a:gd name="T84" fmla="*/ 351717 w 287"/>
                <a:gd name="T85" fmla="*/ 189430 h 237"/>
                <a:gd name="T86" fmla="*/ 370965 w 287"/>
                <a:gd name="T87" fmla="*/ 185922 h 237"/>
                <a:gd name="T88" fmla="*/ 439209 w 287"/>
                <a:gd name="T89" fmla="*/ 254327 h 237"/>
                <a:gd name="T90" fmla="*/ 439209 w 287"/>
                <a:gd name="T91" fmla="*/ 375351 h 237"/>
                <a:gd name="T92" fmla="*/ 138237 w 287"/>
                <a:gd name="T93" fmla="*/ 240295 h 237"/>
                <a:gd name="T94" fmla="*/ 138237 w 287"/>
                <a:gd name="T95" fmla="*/ 375351 h 237"/>
                <a:gd name="T96" fmla="*/ 64744 w 287"/>
                <a:gd name="T97" fmla="*/ 375351 h 237"/>
                <a:gd name="T98" fmla="*/ 64744 w 287"/>
                <a:gd name="T99" fmla="*/ 254327 h 237"/>
                <a:gd name="T100" fmla="*/ 131238 w 287"/>
                <a:gd name="T101" fmla="*/ 185922 h 237"/>
                <a:gd name="T102" fmla="*/ 150486 w 287"/>
                <a:gd name="T103" fmla="*/ 189430 h 237"/>
                <a:gd name="T104" fmla="*/ 138237 w 287"/>
                <a:gd name="T105" fmla="*/ 240295 h 237"/>
                <a:gd name="T106" fmla="*/ 153986 w 287"/>
                <a:gd name="T107" fmla="*/ 415693 h 237"/>
                <a:gd name="T108" fmla="*/ 349967 w 287"/>
                <a:gd name="T109" fmla="*/ 415693 h 237"/>
                <a:gd name="T110" fmla="*/ 349967 w 287"/>
                <a:gd name="T111" fmla="*/ 240295 h 237"/>
                <a:gd name="T112" fmla="*/ 251976 w 287"/>
                <a:gd name="T113" fmla="*/ 142072 h 237"/>
                <a:gd name="T114" fmla="*/ 153986 w 287"/>
                <a:gd name="T115" fmla="*/ 240295 h 237"/>
                <a:gd name="T116" fmla="*/ 153986 w 287"/>
                <a:gd name="T117" fmla="*/ 415693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7" name="Text Box 7"/>
          <p:cNvSpPr txBox="1">
            <a:spLocks noChangeArrowheads="1"/>
          </p:cNvSpPr>
          <p:nvPr/>
        </p:nvSpPr>
        <p:spPr bwMode="gray">
          <a:xfrm>
            <a:off x="3036912" y="4748326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8" name="Rectangle 5"/>
          <p:cNvSpPr/>
          <p:nvPr/>
        </p:nvSpPr>
        <p:spPr bwMode="auto">
          <a:xfrm>
            <a:off x="3110420" y="5108366"/>
            <a:ext cx="7089242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此处添加详细文本描述，建议与标标题相关标题相关题相关并符合整体语言整体语言风格，语言描述尽量简洁生动。尽量将每页幻灯片的字数控制最好控制在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3" grpId="0" animBg="1"/>
      <p:bldP spid="29" grpId="0" animBg="1"/>
      <p:bldP spid="30" grpId="0" animBg="1"/>
      <p:bldP spid="32" grpId="0"/>
      <p:bldP spid="33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个人岗位优势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矩形 6"/>
          <p:cNvSpPr/>
          <p:nvPr/>
        </p:nvSpPr>
        <p:spPr>
          <a:xfrm rot="2700000">
            <a:off x="1172997" y="215777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TextBox 59"/>
          <p:cNvSpPr>
            <a:spLocks noChangeArrowheads="1"/>
          </p:cNvSpPr>
          <p:nvPr/>
        </p:nvSpPr>
        <p:spPr bwMode="auto">
          <a:xfrm flipH="1">
            <a:off x="982638" y="217432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9" name="Group 3"/>
          <p:cNvGrpSpPr/>
          <p:nvPr/>
        </p:nvGrpSpPr>
        <p:grpSpPr>
          <a:xfrm>
            <a:off x="1846733" y="1916832"/>
            <a:ext cx="4070498" cy="864096"/>
            <a:chOff x="8370955" y="2204864"/>
            <a:chExt cx="3477406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rot="2700000">
            <a:off x="1172997" y="32378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TextBox 59"/>
          <p:cNvSpPr>
            <a:spLocks noChangeArrowheads="1"/>
          </p:cNvSpPr>
          <p:nvPr/>
        </p:nvSpPr>
        <p:spPr bwMode="auto">
          <a:xfrm flipH="1">
            <a:off x="982638" y="32544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</a:t>
            </a:r>
          </a:p>
        </p:txBody>
      </p:sp>
      <p:grpSp>
        <p:nvGrpSpPr>
          <p:cNvPr id="14" name="Group 3"/>
          <p:cNvGrpSpPr/>
          <p:nvPr/>
        </p:nvGrpSpPr>
        <p:grpSpPr>
          <a:xfrm>
            <a:off x="1846733" y="2996952"/>
            <a:ext cx="4070498" cy="864096"/>
            <a:chOff x="8370955" y="2204864"/>
            <a:chExt cx="3477406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rot="2700000">
            <a:off x="1172997" y="43900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TextBox 59"/>
          <p:cNvSpPr>
            <a:spLocks noChangeArrowheads="1"/>
          </p:cNvSpPr>
          <p:nvPr/>
        </p:nvSpPr>
        <p:spPr bwMode="auto">
          <a:xfrm flipH="1">
            <a:off x="982638" y="440656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3</a:t>
            </a:r>
          </a:p>
        </p:txBody>
      </p:sp>
      <p:grpSp>
        <p:nvGrpSpPr>
          <p:cNvPr id="19" name="Group 3"/>
          <p:cNvGrpSpPr/>
          <p:nvPr/>
        </p:nvGrpSpPr>
        <p:grpSpPr>
          <a:xfrm>
            <a:off x="1846733" y="4149080"/>
            <a:ext cx="4070498" cy="864096"/>
            <a:chOff x="8370955" y="2204864"/>
            <a:chExt cx="3477406" cy="864096"/>
          </a:xfrm>
        </p:grpSpPr>
        <p:sp>
          <p:nvSpPr>
            <p:cNvPr id="20" name="TextBox 19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 rot="2700000">
            <a:off x="6535548" y="215777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3" name="TextBox 59"/>
          <p:cNvSpPr>
            <a:spLocks noChangeArrowheads="1"/>
          </p:cNvSpPr>
          <p:nvPr/>
        </p:nvSpPr>
        <p:spPr bwMode="auto">
          <a:xfrm flipH="1">
            <a:off x="6345189" y="217432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9" name="Group 3"/>
          <p:cNvGrpSpPr/>
          <p:nvPr/>
        </p:nvGrpSpPr>
        <p:grpSpPr>
          <a:xfrm>
            <a:off x="7209284" y="1916832"/>
            <a:ext cx="4070498" cy="864096"/>
            <a:chOff x="8370955" y="2204864"/>
            <a:chExt cx="3477406" cy="864096"/>
          </a:xfrm>
        </p:grpSpPr>
        <p:sp>
          <p:nvSpPr>
            <p:cNvPr id="30" name="TextBox 29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 rot="2700000">
            <a:off x="6535548" y="3237891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3" name="TextBox 59"/>
          <p:cNvSpPr>
            <a:spLocks noChangeArrowheads="1"/>
          </p:cNvSpPr>
          <p:nvPr/>
        </p:nvSpPr>
        <p:spPr bwMode="auto">
          <a:xfrm flipH="1">
            <a:off x="6345189" y="3254441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</a:p>
        </p:txBody>
      </p:sp>
      <p:grpSp>
        <p:nvGrpSpPr>
          <p:cNvPr id="34" name="Group 3"/>
          <p:cNvGrpSpPr/>
          <p:nvPr/>
        </p:nvGrpSpPr>
        <p:grpSpPr>
          <a:xfrm>
            <a:off x="7209284" y="2996952"/>
            <a:ext cx="4070498" cy="864096"/>
            <a:chOff x="8370955" y="2204864"/>
            <a:chExt cx="3477406" cy="864096"/>
          </a:xfrm>
        </p:grpSpPr>
        <p:sp>
          <p:nvSpPr>
            <p:cNvPr id="35" name="TextBox 34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 rot="2700000">
            <a:off x="6535548" y="439001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8" name="TextBox 59"/>
          <p:cNvSpPr>
            <a:spLocks noChangeArrowheads="1"/>
          </p:cNvSpPr>
          <p:nvPr/>
        </p:nvSpPr>
        <p:spPr bwMode="auto">
          <a:xfrm flipH="1">
            <a:off x="6345189" y="440656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6</a:t>
            </a:r>
          </a:p>
        </p:txBody>
      </p:sp>
      <p:grpSp>
        <p:nvGrpSpPr>
          <p:cNvPr id="39" name="Group 3"/>
          <p:cNvGrpSpPr/>
          <p:nvPr/>
        </p:nvGrpSpPr>
        <p:grpSpPr>
          <a:xfrm>
            <a:off x="7209284" y="4149080"/>
            <a:ext cx="4070498" cy="1233428"/>
            <a:chOff x="8370955" y="2204864"/>
            <a:chExt cx="3477406" cy="1233428"/>
          </a:xfrm>
        </p:grpSpPr>
        <p:sp>
          <p:nvSpPr>
            <p:cNvPr id="40" name="TextBox 39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370957" y="2607295"/>
              <a:ext cx="34774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 animBg="1"/>
      <p:bldP spid="8" grpId="0"/>
      <p:bldP spid="12" grpId="0" animBg="1"/>
      <p:bldP spid="13" grpId="0"/>
      <p:bldP spid="17" grpId="0" animBg="1"/>
      <p:bldP spid="18" grpId="0"/>
      <p:bldP spid="22" grpId="0" animBg="1"/>
      <p:bldP spid="23" grpId="0"/>
      <p:bldP spid="32" grpId="0" animBg="1"/>
      <p:bldP spid="33" grpId="0"/>
      <p:bldP spid="37" grpId="0" animBg="1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Administrator\Desktop\570c59b74bfc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37"/>
            <a:ext cx="12190413" cy="69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V="1">
            <a:off x="0" y="-14238"/>
            <a:ext cx="12190413" cy="6901925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4773702" y="1803440"/>
            <a:ext cx="2659032" cy="2659032"/>
          </a:xfrm>
          <a:prstGeom prst="rect">
            <a:avLst/>
          </a:prstGeom>
          <a:solidFill>
            <a:srgbClr val="FAFAFA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 rot="2700000">
            <a:off x="5862291" y="1573170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TextBox 59"/>
          <p:cNvSpPr>
            <a:spLocks noChangeArrowheads="1"/>
          </p:cNvSpPr>
          <p:nvPr/>
        </p:nvSpPr>
        <p:spPr bwMode="auto">
          <a:xfrm flipH="1">
            <a:off x="5231110" y="2204864"/>
            <a:ext cx="1713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04</a:t>
            </a: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4511030" y="2933655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6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未来工作规划</a:t>
            </a:r>
            <a:endParaRPr lang="zh-CN" sz="36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799062" y="3700762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我的职业规划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Freeform 25"/>
          <p:cNvSpPr>
            <a:spLocks noEditPoints="1"/>
          </p:cNvSpPr>
          <p:nvPr/>
        </p:nvSpPr>
        <p:spPr bwMode="auto">
          <a:xfrm flipH="1">
            <a:off x="1486694" y="1670726"/>
            <a:ext cx="715219" cy="674948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0973DD"/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9936769" y="2663000"/>
            <a:ext cx="739636" cy="606995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0973DD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09845" y="1484784"/>
            <a:ext cx="2887167" cy="938779"/>
            <a:chOff x="6137721" y="568403"/>
            <a:chExt cx="2435756" cy="1079946"/>
          </a:xfrm>
        </p:grpSpPr>
        <p:sp>
          <p:nvSpPr>
            <p:cNvPr id="10" name="矩形 9"/>
            <p:cNvSpPr/>
            <p:nvPr/>
          </p:nvSpPr>
          <p:spPr>
            <a:xfrm>
              <a:off x="6137721" y="568403"/>
              <a:ext cx="2435756" cy="1079946"/>
            </a:xfrm>
            <a:prstGeom prst="rect">
              <a:avLst/>
            </a:prstGeom>
            <a:solidFill>
              <a:srgbClr val="0973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661851" y="853652"/>
              <a:ext cx="1454071" cy="460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kern="0" noProof="0" dirty="0">
                  <a:solidFill>
                    <a:prstClr val="white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9845" y="2572776"/>
            <a:ext cx="2887167" cy="938779"/>
            <a:chOff x="6137721" y="2051523"/>
            <a:chExt cx="2435756" cy="1079946"/>
          </a:xfrm>
        </p:grpSpPr>
        <p:sp>
          <p:nvSpPr>
            <p:cNvPr id="13" name="矩形 12"/>
            <p:cNvSpPr/>
            <p:nvPr/>
          </p:nvSpPr>
          <p:spPr>
            <a:xfrm>
              <a:off x="6137721" y="2051523"/>
              <a:ext cx="2435756" cy="1079946"/>
            </a:xfrm>
            <a:prstGeom prst="rect">
              <a:avLst/>
            </a:prstGeom>
            <a:solidFill>
              <a:srgbClr val="0973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61851" y="2373811"/>
              <a:ext cx="1454071" cy="460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09845" y="3660767"/>
            <a:ext cx="2887167" cy="938779"/>
            <a:chOff x="3354122" y="2866496"/>
            <a:chExt cx="2435756" cy="792000"/>
          </a:xfrm>
        </p:grpSpPr>
        <p:sp>
          <p:nvSpPr>
            <p:cNvPr id="16" name="矩形 15"/>
            <p:cNvSpPr/>
            <p:nvPr/>
          </p:nvSpPr>
          <p:spPr>
            <a:xfrm>
              <a:off x="3354122" y="2866496"/>
              <a:ext cx="2435756" cy="792000"/>
            </a:xfrm>
            <a:prstGeom prst="rect">
              <a:avLst/>
            </a:prstGeom>
            <a:solidFill>
              <a:srgbClr val="0973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78252" y="3096212"/>
              <a:ext cx="1454071" cy="337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09845" y="4748759"/>
            <a:ext cx="2887167" cy="938779"/>
            <a:chOff x="3354122" y="3804699"/>
            <a:chExt cx="2435756" cy="792000"/>
          </a:xfrm>
        </p:grpSpPr>
        <p:sp>
          <p:nvSpPr>
            <p:cNvPr id="19" name="矩形 18"/>
            <p:cNvSpPr/>
            <p:nvPr/>
          </p:nvSpPr>
          <p:spPr>
            <a:xfrm>
              <a:off x="3354122" y="3804699"/>
              <a:ext cx="2435756" cy="792000"/>
            </a:xfrm>
            <a:prstGeom prst="rect">
              <a:avLst/>
            </a:prstGeom>
            <a:solidFill>
              <a:srgbClr val="0973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78252" y="3993969"/>
              <a:ext cx="1454071" cy="337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383452" y="1484784"/>
            <a:ext cx="21338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22" name="直接连接符 21"/>
          <p:cNvCxnSpPr/>
          <p:nvPr/>
        </p:nvCxnSpPr>
        <p:spPr>
          <a:xfrm flipH="1">
            <a:off x="7589783" y="2572776"/>
            <a:ext cx="21338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 w="sm" len="sm"/>
          </a:ln>
          <a:effectLst/>
        </p:spPr>
      </p:cxnSp>
      <p:sp>
        <p:nvSpPr>
          <p:cNvPr id="23" name="Freeform 24"/>
          <p:cNvSpPr>
            <a:spLocks noEditPoints="1"/>
          </p:cNvSpPr>
          <p:nvPr/>
        </p:nvSpPr>
        <p:spPr bwMode="auto">
          <a:xfrm flipH="1">
            <a:off x="1576102" y="3833857"/>
            <a:ext cx="536403" cy="571273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0973DD"/>
          </a:solidFill>
          <a:ln w="9525">
            <a:noFill/>
            <a:rou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Freeform 73"/>
          <p:cNvSpPr>
            <a:spLocks noEditPoints="1"/>
          </p:cNvSpPr>
          <p:nvPr/>
        </p:nvSpPr>
        <p:spPr bwMode="auto">
          <a:xfrm>
            <a:off x="9935376" y="4910975"/>
            <a:ext cx="742422" cy="605856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0973DD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83452" y="3660767"/>
            <a:ext cx="21338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H="1">
            <a:off x="7589783" y="4748759"/>
            <a:ext cx="21338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 w="sm" len="sm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2284787" y="1556792"/>
            <a:ext cx="2298251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07374" y="2649686"/>
            <a:ext cx="2298251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78782" y="3729806"/>
            <a:ext cx="2298251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07374" y="4809926"/>
            <a:ext cx="2298251" cy="88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 animBg="1"/>
      <p:bldP spid="8" grpId="0" animBg="1"/>
      <p:bldP spid="23" grpId="0" animBg="1"/>
      <p:bldP spid="29" grpId="0" animBg="1"/>
      <p:bldP spid="32" grpId="0"/>
      <p:bldP spid="33" grpId="0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规划实现关键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pic>
        <p:nvPicPr>
          <p:cNvPr id="18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38" y="1556792"/>
            <a:ext cx="4569606" cy="26289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90248" y="1700808"/>
            <a:ext cx="3528392" cy="221162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0" name="Group 10"/>
          <p:cNvGrpSpPr/>
          <p:nvPr/>
        </p:nvGrpSpPr>
        <p:grpSpPr bwMode="auto">
          <a:xfrm>
            <a:off x="5689741" y="1732881"/>
            <a:ext cx="777135" cy="782479"/>
            <a:chOff x="2442709" y="2970589"/>
            <a:chExt cx="725804" cy="730150"/>
          </a:xfrm>
        </p:grpSpPr>
        <p:sp>
          <p:nvSpPr>
            <p:cNvPr id="21" name="Oval 1127"/>
            <p:cNvSpPr>
              <a:spLocks noChangeArrowheads="1"/>
            </p:cNvSpPr>
            <p:nvPr/>
          </p:nvSpPr>
          <p:spPr bwMode="auto">
            <a:xfrm>
              <a:off x="2442709" y="2970589"/>
              <a:ext cx="725804" cy="730150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2557685" y="3114560"/>
              <a:ext cx="502203" cy="415693"/>
            </a:xfrm>
            <a:custGeom>
              <a:avLst/>
              <a:gdLst>
                <a:gd name="T0" fmla="*/ 454957 w 287"/>
                <a:gd name="T1" fmla="*/ 136810 h 237"/>
                <a:gd name="T2" fmla="*/ 426960 w 287"/>
                <a:gd name="T3" fmla="*/ 164874 h 237"/>
                <a:gd name="T4" fmla="*/ 454957 w 287"/>
                <a:gd name="T5" fmla="*/ 194692 h 237"/>
                <a:gd name="T6" fmla="*/ 484705 w 287"/>
                <a:gd name="T7" fmla="*/ 164874 h 237"/>
                <a:gd name="T8" fmla="*/ 454957 w 287"/>
                <a:gd name="T9" fmla="*/ 136810 h 237"/>
                <a:gd name="T10" fmla="*/ 47246 w 287"/>
                <a:gd name="T11" fmla="*/ 136810 h 237"/>
                <a:gd name="T12" fmla="*/ 19248 w 287"/>
                <a:gd name="T13" fmla="*/ 164874 h 237"/>
                <a:gd name="T14" fmla="*/ 47246 w 287"/>
                <a:gd name="T15" fmla="*/ 194692 h 237"/>
                <a:gd name="T16" fmla="*/ 75243 w 287"/>
                <a:gd name="T17" fmla="*/ 164874 h 237"/>
                <a:gd name="T18" fmla="*/ 47246 w 287"/>
                <a:gd name="T19" fmla="*/ 136810 h 237"/>
                <a:gd name="T20" fmla="*/ 370965 w 287"/>
                <a:gd name="T21" fmla="*/ 85945 h 237"/>
                <a:gd name="T22" fmla="*/ 328969 w 287"/>
                <a:gd name="T23" fmla="*/ 128040 h 237"/>
                <a:gd name="T24" fmla="*/ 370965 w 287"/>
                <a:gd name="T25" fmla="*/ 170136 h 237"/>
                <a:gd name="T26" fmla="*/ 412961 w 287"/>
                <a:gd name="T27" fmla="*/ 128040 h 237"/>
                <a:gd name="T28" fmla="*/ 370965 w 287"/>
                <a:gd name="T29" fmla="*/ 85945 h 237"/>
                <a:gd name="T30" fmla="*/ 502203 w 287"/>
                <a:gd name="T31" fmla="*/ 343780 h 237"/>
                <a:gd name="T32" fmla="*/ 453208 w 287"/>
                <a:gd name="T33" fmla="*/ 343780 h 237"/>
                <a:gd name="T34" fmla="*/ 453208 w 287"/>
                <a:gd name="T35" fmla="*/ 254327 h 237"/>
                <a:gd name="T36" fmla="*/ 442709 w 287"/>
                <a:gd name="T37" fmla="*/ 212231 h 237"/>
                <a:gd name="T38" fmla="*/ 454957 w 287"/>
                <a:gd name="T39" fmla="*/ 210477 h 237"/>
                <a:gd name="T40" fmla="*/ 502203 w 287"/>
                <a:gd name="T41" fmla="*/ 257835 h 237"/>
                <a:gd name="T42" fmla="*/ 502203 w 287"/>
                <a:gd name="T43" fmla="*/ 343780 h 237"/>
                <a:gd name="T44" fmla="*/ 131238 w 287"/>
                <a:gd name="T45" fmla="*/ 85945 h 237"/>
                <a:gd name="T46" fmla="*/ 89242 w 287"/>
                <a:gd name="T47" fmla="*/ 128040 h 237"/>
                <a:gd name="T48" fmla="*/ 131238 w 287"/>
                <a:gd name="T49" fmla="*/ 170136 h 237"/>
                <a:gd name="T50" fmla="*/ 173234 w 287"/>
                <a:gd name="T51" fmla="*/ 128040 h 237"/>
                <a:gd name="T52" fmla="*/ 131238 w 287"/>
                <a:gd name="T53" fmla="*/ 85945 h 237"/>
                <a:gd name="T54" fmla="*/ 47246 w 287"/>
                <a:gd name="T55" fmla="*/ 210477 h 237"/>
                <a:gd name="T56" fmla="*/ 59494 w 287"/>
                <a:gd name="T57" fmla="*/ 212231 h 237"/>
                <a:gd name="T58" fmla="*/ 48995 w 287"/>
                <a:gd name="T59" fmla="*/ 254327 h 237"/>
                <a:gd name="T60" fmla="*/ 48995 w 287"/>
                <a:gd name="T61" fmla="*/ 343780 h 237"/>
                <a:gd name="T62" fmla="*/ 0 w 287"/>
                <a:gd name="T63" fmla="*/ 343780 h 237"/>
                <a:gd name="T64" fmla="*/ 0 w 287"/>
                <a:gd name="T65" fmla="*/ 257835 h 237"/>
                <a:gd name="T66" fmla="*/ 47246 w 287"/>
                <a:gd name="T67" fmla="*/ 210477 h 237"/>
                <a:gd name="T68" fmla="*/ 251976 w 287"/>
                <a:gd name="T69" fmla="*/ 0 h 237"/>
                <a:gd name="T70" fmla="*/ 188982 w 287"/>
                <a:gd name="T71" fmla="*/ 63143 h 237"/>
                <a:gd name="T72" fmla="*/ 251976 w 287"/>
                <a:gd name="T73" fmla="*/ 126286 h 237"/>
                <a:gd name="T74" fmla="*/ 313221 w 287"/>
                <a:gd name="T75" fmla="*/ 63143 h 237"/>
                <a:gd name="T76" fmla="*/ 251976 w 287"/>
                <a:gd name="T77" fmla="*/ 0 h 237"/>
                <a:gd name="T78" fmla="*/ 439209 w 287"/>
                <a:gd name="T79" fmla="*/ 375351 h 237"/>
                <a:gd name="T80" fmla="*/ 363966 w 287"/>
                <a:gd name="T81" fmla="*/ 375351 h 237"/>
                <a:gd name="T82" fmla="*/ 363966 w 287"/>
                <a:gd name="T83" fmla="*/ 240295 h 237"/>
                <a:gd name="T84" fmla="*/ 351717 w 287"/>
                <a:gd name="T85" fmla="*/ 189430 h 237"/>
                <a:gd name="T86" fmla="*/ 370965 w 287"/>
                <a:gd name="T87" fmla="*/ 185922 h 237"/>
                <a:gd name="T88" fmla="*/ 439209 w 287"/>
                <a:gd name="T89" fmla="*/ 254327 h 237"/>
                <a:gd name="T90" fmla="*/ 439209 w 287"/>
                <a:gd name="T91" fmla="*/ 375351 h 237"/>
                <a:gd name="T92" fmla="*/ 138237 w 287"/>
                <a:gd name="T93" fmla="*/ 240295 h 237"/>
                <a:gd name="T94" fmla="*/ 138237 w 287"/>
                <a:gd name="T95" fmla="*/ 375351 h 237"/>
                <a:gd name="T96" fmla="*/ 64744 w 287"/>
                <a:gd name="T97" fmla="*/ 375351 h 237"/>
                <a:gd name="T98" fmla="*/ 64744 w 287"/>
                <a:gd name="T99" fmla="*/ 254327 h 237"/>
                <a:gd name="T100" fmla="*/ 131238 w 287"/>
                <a:gd name="T101" fmla="*/ 185922 h 237"/>
                <a:gd name="T102" fmla="*/ 150486 w 287"/>
                <a:gd name="T103" fmla="*/ 189430 h 237"/>
                <a:gd name="T104" fmla="*/ 138237 w 287"/>
                <a:gd name="T105" fmla="*/ 240295 h 237"/>
                <a:gd name="T106" fmla="*/ 153986 w 287"/>
                <a:gd name="T107" fmla="*/ 415693 h 237"/>
                <a:gd name="T108" fmla="*/ 349967 w 287"/>
                <a:gd name="T109" fmla="*/ 415693 h 237"/>
                <a:gd name="T110" fmla="*/ 349967 w 287"/>
                <a:gd name="T111" fmla="*/ 240295 h 237"/>
                <a:gd name="T112" fmla="*/ 251976 w 287"/>
                <a:gd name="T113" fmla="*/ 142072 h 237"/>
                <a:gd name="T114" fmla="*/ 153986 w 287"/>
                <a:gd name="T115" fmla="*/ 240295 h 237"/>
                <a:gd name="T116" fmla="*/ 153986 w 287"/>
                <a:gd name="T117" fmla="*/ 415693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23" name="Group 5"/>
          <p:cNvGrpSpPr/>
          <p:nvPr/>
        </p:nvGrpSpPr>
        <p:grpSpPr bwMode="auto">
          <a:xfrm>
            <a:off x="5693642" y="3207436"/>
            <a:ext cx="777136" cy="782479"/>
            <a:chOff x="6239054" y="2970589"/>
            <a:chExt cx="725804" cy="730150"/>
          </a:xfrm>
        </p:grpSpPr>
        <p:sp>
          <p:nvSpPr>
            <p:cNvPr id="29" name="Oval 1138"/>
            <p:cNvSpPr>
              <a:spLocks noChangeArrowheads="1"/>
            </p:cNvSpPr>
            <p:nvPr/>
          </p:nvSpPr>
          <p:spPr bwMode="auto">
            <a:xfrm>
              <a:off x="6239054" y="2970589"/>
              <a:ext cx="725804" cy="730150"/>
            </a:xfrm>
            <a:prstGeom prst="ellipse">
              <a:avLst/>
            </a:prstGeom>
            <a:solidFill>
              <a:srgbClr val="0973DD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grpSp>
          <p:nvGrpSpPr>
            <p:cNvPr id="30" name="Group 24"/>
            <p:cNvGrpSpPr/>
            <p:nvPr/>
          </p:nvGrpSpPr>
          <p:grpSpPr>
            <a:xfrm>
              <a:off x="6466922" y="3106144"/>
              <a:ext cx="308089" cy="465147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31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165">
                  <a:defRPr/>
                </a:pPr>
                <a:endParaRPr 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32" name="Freeform 63"/>
              <p:cNvSpPr/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defTabSz="685165">
                  <a:defRPr/>
                </a:pPr>
                <a:endParaRPr 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</p:grpSp>
      </p:grpSp>
      <p:sp>
        <p:nvSpPr>
          <p:cNvPr id="33" name="Text Box 7"/>
          <p:cNvSpPr txBox="1">
            <a:spLocks noChangeArrowheads="1"/>
          </p:cNvSpPr>
          <p:nvPr/>
        </p:nvSpPr>
        <p:spPr bwMode="gray">
          <a:xfrm>
            <a:off x="6743278" y="1700808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4" name="Rectangle 5"/>
          <p:cNvSpPr/>
          <p:nvPr/>
        </p:nvSpPr>
        <p:spPr bwMode="auto">
          <a:xfrm>
            <a:off x="6816786" y="2060848"/>
            <a:ext cx="4535004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此处添加详细文本描述，建议与标题相关并符合整体语言整体语言风格，语言描述尽量简洁生动。尽量将每页幻灯片的字数控制最好控制在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gray">
          <a:xfrm>
            <a:off x="6736759" y="3144488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6" name="Rectangle 5"/>
          <p:cNvSpPr/>
          <p:nvPr/>
        </p:nvSpPr>
        <p:spPr bwMode="auto">
          <a:xfrm>
            <a:off x="6810267" y="3504528"/>
            <a:ext cx="4535004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此处添加详细文本描述，建议与标题相关并符合整体整体语言语言风格，语言描述尽量简洁生动。尽量将每页幻灯片的字数控制在最好控制在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gray">
          <a:xfrm>
            <a:off x="1270670" y="4469050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8" name="Rectangle 5"/>
          <p:cNvSpPr/>
          <p:nvPr/>
        </p:nvSpPr>
        <p:spPr bwMode="auto">
          <a:xfrm>
            <a:off x="1344177" y="4948207"/>
            <a:ext cx="9863597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     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9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规划实现步骤</a:t>
              </a:r>
              <a:endParaRPr lang="en-US" altLang="zh-CN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椭圆 6"/>
          <p:cNvSpPr/>
          <p:nvPr/>
        </p:nvSpPr>
        <p:spPr>
          <a:xfrm>
            <a:off x="982638" y="173274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01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10630" y="166073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gray">
          <a:xfrm>
            <a:off x="1849732" y="158873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Rectangle 5"/>
          <p:cNvSpPr/>
          <p:nvPr/>
        </p:nvSpPr>
        <p:spPr bwMode="auto">
          <a:xfrm>
            <a:off x="1923240" y="199236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1126654" y="2636912"/>
            <a:ext cx="324036" cy="36004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82638" y="317290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02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10630" y="310089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1849732" y="302889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Rectangle 5"/>
          <p:cNvSpPr/>
          <p:nvPr/>
        </p:nvSpPr>
        <p:spPr bwMode="auto">
          <a:xfrm>
            <a:off x="1923240" y="343252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1126654" y="4077072"/>
            <a:ext cx="324036" cy="36004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82638" y="461306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03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0630" y="454105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gray">
          <a:xfrm>
            <a:off x="1849732" y="446905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Rectangle 5"/>
          <p:cNvSpPr/>
          <p:nvPr/>
        </p:nvSpPr>
        <p:spPr bwMode="auto">
          <a:xfrm>
            <a:off x="1923240" y="487268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514517" y="173274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04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442509" y="166073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gray">
          <a:xfrm>
            <a:off x="7381611" y="158873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Rectangle 5"/>
          <p:cNvSpPr/>
          <p:nvPr/>
        </p:nvSpPr>
        <p:spPr bwMode="auto">
          <a:xfrm>
            <a:off x="7455119" y="199236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下箭头 29"/>
          <p:cNvSpPr/>
          <p:nvPr/>
        </p:nvSpPr>
        <p:spPr>
          <a:xfrm>
            <a:off x="6658533" y="2636912"/>
            <a:ext cx="324036" cy="36004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14517" y="317290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05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442509" y="310089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gray">
          <a:xfrm>
            <a:off x="7381611" y="302889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4" name="Rectangle 5"/>
          <p:cNvSpPr/>
          <p:nvPr/>
        </p:nvSpPr>
        <p:spPr bwMode="auto">
          <a:xfrm>
            <a:off x="7455119" y="343252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6658533" y="4077072"/>
            <a:ext cx="324036" cy="36004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514517" y="4613066"/>
            <a:ext cx="648072" cy="648072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06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442509" y="4541058"/>
            <a:ext cx="792088" cy="792088"/>
          </a:xfrm>
          <a:prstGeom prst="ellipse">
            <a:avLst/>
          </a:prstGeom>
          <a:noFill/>
          <a:ln w="12700">
            <a:solidFill>
              <a:srgbClr val="0973D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gray">
          <a:xfrm>
            <a:off x="7381611" y="4469050"/>
            <a:ext cx="194421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9" name="Rectangle 5"/>
          <p:cNvSpPr/>
          <p:nvPr/>
        </p:nvSpPr>
        <p:spPr bwMode="auto">
          <a:xfrm>
            <a:off x="7455119" y="4872680"/>
            <a:ext cx="4040687" cy="57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此处添加详细文本描述，建议与标题相关并符合整体语言风格，语言描述尽量简洁生动。页幻灯片的字数控制在 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/>
      <p:bldP spid="29" grpId="0"/>
      <p:bldP spid="30" grpId="0" animBg="1"/>
      <p:bldP spid="31" grpId="0" animBg="1"/>
      <p:bldP spid="32" grpId="0" animBg="1"/>
      <p:bldP spid="33" grpId="0"/>
      <p:bldP spid="34" grpId="0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长期工作计划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1424575" y="1278649"/>
            <a:ext cx="2140462" cy="2140462"/>
            <a:chOff x="2492224" y="1959430"/>
            <a:chExt cx="2148114" cy="2148114"/>
          </a:xfrm>
        </p:grpSpPr>
        <p:sp>
          <p:nvSpPr>
            <p:cNvPr id="8" name="椭圆 7"/>
            <p:cNvSpPr/>
            <p:nvPr/>
          </p:nvSpPr>
          <p:spPr>
            <a:xfrm>
              <a:off x="2492224" y="1959430"/>
              <a:ext cx="2148114" cy="2148114"/>
            </a:xfrm>
            <a:prstGeom prst="ellipse">
              <a:avLst/>
            </a:prstGeom>
            <a:solidFill>
              <a:srgbClr val="0973D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76300" y="2326696"/>
              <a:ext cx="1379962" cy="1413582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270670" y="1124744"/>
            <a:ext cx="2448272" cy="2448272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58902" y="1484784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58902" y="1484784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358902" y="1484784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58902" y="1484784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58902" y="1484784"/>
            <a:ext cx="159823" cy="159823"/>
          </a:xfrm>
          <a:prstGeom prst="ellipse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gray">
          <a:xfrm>
            <a:off x="4078982" y="1916832"/>
            <a:ext cx="3023586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7" name="Rectangle 5"/>
          <p:cNvSpPr/>
          <p:nvPr/>
        </p:nvSpPr>
        <p:spPr bwMode="auto">
          <a:xfrm>
            <a:off x="4152489" y="2295984"/>
            <a:ext cx="7343317" cy="117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861048"/>
            <a:ext cx="12215886" cy="972108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71856" y="4509120"/>
            <a:ext cx="648072" cy="648072"/>
          </a:xfrm>
          <a:prstGeom prst="ellipse">
            <a:avLst/>
          </a:prstGeom>
          <a:solidFill>
            <a:srgbClr val="0973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01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54646" y="5229200"/>
            <a:ext cx="2448272" cy="990982"/>
            <a:chOff x="2288094" y="1321493"/>
            <a:chExt cx="833882" cy="990982"/>
          </a:xfrm>
        </p:grpSpPr>
        <p:sp>
          <p:nvSpPr>
            <p:cNvPr id="21" name="矩形 20"/>
            <p:cNvSpPr/>
            <p:nvPr/>
          </p:nvSpPr>
          <p:spPr>
            <a:xfrm>
              <a:off x="2437722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288094" y="1604589"/>
              <a:ext cx="833882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请在此输入详细文字信详细文字信息详细文字信息息和简介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请在此输入详细文字信息和简介请入。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4492136" y="4509120"/>
            <a:ext cx="648072" cy="648072"/>
          </a:xfrm>
          <a:prstGeom prst="ellipse">
            <a:avLst/>
          </a:prstGeom>
          <a:solidFill>
            <a:srgbClr val="0973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02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74926" y="5229200"/>
            <a:ext cx="2448272" cy="990982"/>
            <a:chOff x="2288094" y="1321493"/>
            <a:chExt cx="833882" cy="990982"/>
          </a:xfrm>
        </p:grpSpPr>
        <p:sp>
          <p:nvSpPr>
            <p:cNvPr id="30" name="矩形 29"/>
            <p:cNvSpPr/>
            <p:nvPr/>
          </p:nvSpPr>
          <p:spPr>
            <a:xfrm>
              <a:off x="2437722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288094" y="1604589"/>
              <a:ext cx="833882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请在此输入详细文字信详细文字信息详细文字信息息和简介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请在此输入详细文字信息和简介请入。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7084424" y="4509120"/>
            <a:ext cx="648072" cy="648072"/>
          </a:xfrm>
          <a:prstGeom prst="ellipse">
            <a:avLst/>
          </a:prstGeom>
          <a:solidFill>
            <a:srgbClr val="0973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03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167214" y="5229200"/>
            <a:ext cx="2448272" cy="990982"/>
            <a:chOff x="2288094" y="1321493"/>
            <a:chExt cx="833882" cy="990982"/>
          </a:xfrm>
        </p:grpSpPr>
        <p:sp>
          <p:nvSpPr>
            <p:cNvPr id="34" name="矩形 33"/>
            <p:cNvSpPr/>
            <p:nvPr/>
          </p:nvSpPr>
          <p:spPr>
            <a:xfrm>
              <a:off x="2437722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288094" y="1604589"/>
              <a:ext cx="833882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请在此输入详细文字信详细文字信息详细文字信息息和简介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请在此输入详细文字信息和简介请入。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9604704" y="4509120"/>
            <a:ext cx="648072" cy="648072"/>
          </a:xfrm>
          <a:prstGeom prst="ellipse">
            <a:avLst/>
          </a:prstGeom>
          <a:solidFill>
            <a:srgbClr val="0973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04</a:t>
            </a:r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87494" y="5229200"/>
            <a:ext cx="2448272" cy="990982"/>
            <a:chOff x="2288094" y="1321493"/>
            <a:chExt cx="833882" cy="990982"/>
          </a:xfrm>
        </p:grpSpPr>
        <p:sp>
          <p:nvSpPr>
            <p:cNvPr id="38" name="矩形 37"/>
            <p:cNvSpPr/>
            <p:nvPr/>
          </p:nvSpPr>
          <p:spPr>
            <a:xfrm>
              <a:off x="2437722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添加文字标题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8094" y="1604589"/>
              <a:ext cx="833882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请在此输入详细文字信详细文字信息详细文字信息息和简介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,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cs typeface="Segoe UI" panose="020B0502040204020203" pitchFamily="34" charset="0"/>
                  <a:sym typeface="Bebas" pitchFamily="2" charset="0"/>
                </a:rPr>
                <a:t>请在此输入详细文字信息和简介请入。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  <a:p>
              <a:pPr algn="ctr"/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Segoe UI" panose="020B0502040204020203" pitchFamily="34" charset="0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66 0.00116 C 0.03504 0.07685 0.02814 0.18889 -0.01432 0.25185 C -0.05743 0.31389 -0.12151 0.30347 -0.1559 0.22639 C -0.19106 0.15093 -0.1839 0.0382 -0.14079 -0.02407 C -0.09742 -0.08657 -0.03464 -0.07546 0.00066 0.00116 Z " pathEditMode="relative" rAng="3055980" ptsTypes="fffff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4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7" grpId="0"/>
      <p:bldP spid="18" grpId="0" animBg="1"/>
      <p:bldP spid="19" grpId="0" animBg="1"/>
      <p:bldP spid="23" grpId="0" animBg="1"/>
      <p:bldP spid="32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4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工作总结汇报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439022" y="1992945"/>
            <a:ext cx="7848872" cy="504056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写在后面的话</a:t>
            </a:r>
          </a:p>
        </p:txBody>
      </p:sp>
      <p:pic>
        <p:nvPicPr>
          <p:cNvPr id="11" name="06_Laptop_Top View.psd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818" y="1353217"/>
            <a:ext cx="4608512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5"/>
          <p:cNvSpPr/>
          <p:nvPr/>
        </p:nvSpPr>
        <p:spPr bwMode="auto">
          <a:xfrm>
            <a:off x="5519142" y="2636912"/>
            <a:ext cx="6084676" cy="2041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分钟之内。此处添加详细文本描述，建议与标题相关并符合整体语言风格，语言描述尽量简洁生动。尽量将每页幻灯片的每页幻灯片的最好控制在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分钟之语言描述尽量简洁生动。尽量将每页幻灯片的每页幻灯片的最好控制在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分钟之内。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0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Administrator\Desktop\570c59b74bfc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237"/>
            <a:ext cx="12190413" cy="69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 flipV="1">
            <a:off x="0" y="-14238"/>
            <a:ext cx="12190413" cy="6901925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4773702" y="1803440"/>
            <a:ext cx="2659032" cy="2659032"/>
          </a:xfrm>
          <a:prstGeom prst="rect">
            <a:avLst/>
          </a:prstGeom>
          <a:solidFill>
            <a:srgbClr val="FAFAFA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 rot="2700000">
            <a:off x="5862292" y="1511620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TextBox 59"/>
          <p:cNvSpPr>
            <a:spLocks noChangeArrowheads="1"/>
          </p:cNvSpPr>
          <p:nvPr/>
        </p:nvSpPr>
        <p:spPr bwMode="auto">
          <a:xfrm flipH="1">
            <a:off x="5231110" y="2204864"/>
            <a:ext cx="1713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01</a:t>
            </a: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4511030" y="2933655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6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个人工作回顾</a:t>
            </a:r>
            <a:endParaRPr lang="zh-CN" sz="36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4799062" y="3700762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/>
      <p:bldP spid="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-6288"/>
            <a:ext cx="12190413" cy="6858000"/>
          </a:xfrm>
          <a:prstGeom prst="rect">
            <a:avLst/>
          </a:prstGeom>
          <a:solidFill>
            <a:srgbClr val="0070C0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2206774" y="4489183"/>
            <a:ext cx="7776864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5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 Business Plan Startup Plan PPT Template, Complete Framework</a:t>
            </a:r>
            <a:endParaRPr lang="zh-CN" sz="1050" b="0" dirty="0"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23" name="TextBox 59"/>
          <p:cNvSpPr>
            <a:spLocks noChangeArrowheads="1"/>
          </p:cNvSpPr>
          <p:nvPr/>
        </p:nvSpPr>
        <p:spPr bwMode="auto">
          <a:xfrm flipH="1">
            <a:off x="1270670" y="2420888"/>
            <a:ext cx="964907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谢</a:t>
            </a:r>
            <a:r>
              <a:rPr lang="zh-CN" altLang="en-US" sz="7200" b="1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谢聆听</a:t>
            </a:r>
            <a:endParaRPr lang="en-US" altLang="zh-CN" sz="7200" b="1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  <a:p>
            <a:pPr algn="ctr"/>
            <a:r>
              <a:rPr lang="en-US" altLang="zh-CN" sz="5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THANK YOU FOR LISTENING</a:t>
            </a: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3267532" y="4820917"/>
            <a:ext cx="565534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汇报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：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 </a:t>
            </a:r>
            <a:r>
              <a:rPr lang="en-US" altLang="zh-CN" sz="1600" b="0" dirty="0" err="1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 </a:t>
            </a:r>
            <a:r>
              <a:rPr lang="en-US" altLang="zh-CN" sz="1600" b="0" dirty="0" err="1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X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 部</a:t>
            </a:r>
            <a:r>
              <a:rPr lang="zh-CN" altLang="en-US" sz="1600" b="0" dirty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门：市场部       日期</a:t>
            </a:r>
            <a:r>
              <a:rPr lang="zh-CN" altLang="en-US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：</a:t>
            </a:r>
            <a:r>
              <a:rPr lang="en-US" altLang="zh-CN" sz="1600" b="0" dirty="0" smtClean="0"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201X.10.1</a:t>
            </a:r>
            <a:endParaRPr lang="en-US" altLang="zh-CN" sz="1600" b="0" dirty="0"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 rot="2700000">
            <a:off x="5339122" y="-815438"/>
            <a:ext cx="1512168" cy="151216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 rot="2700000">
            <a:off x="5339122" y="6348113"/>
            <a:ext cx="1512168" cy="151216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 rot="2700000">
            <a:off x="5854310" y="5871761"/>
            <a:ext cx="481792" cy="481792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5955183" y="137891"/>
            <a:ext cx="280046" cy="280046"/>
          </a:xfrm>
          <a:prstGeom prst="rect">
            <a:avLst/>
          </a:prstGeom>
          <a:solidFill>
            <a:schemeClr val="bg1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6" grpId="0"/>
      <p:bldP spid="2" grpId="0" animBg="1"/>
      <p:bldP spid="47" grpId="0" animBg="1"/>
      <p:bldP spid="48" grpId="0" animBg="1"/>
      <p:bldP spid="4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86694" y="3140968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7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>
            <a:off x="6085525" y="3933056"/>
            <a:ext cx="0" cy="10801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个人工作回顾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grpSp>
        <p:nvGrpSpPr>
          <p:cNvPr id="37" name="Group 3"/>
          <p:cNvGrpSpPr/>
          <p:nvPr/>
        </p:nvGrpSpPr>
        <p:grpSpPr>
          <a:xfrm>
            <a:off x="4150990" y="1556792"/>
            <a:ext cx="3888433" cy="853989"/>
            <a:chOff x="7694281" y="2318337"/>
            <a:chExt cx="3321868" cy="853989"/>
          </a:xfrm>
        </p:grpSpPr>
        <p:sp>
          <p:nvSpPr>
            <p:cNvPr id="38" name="TextBox 37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个人年度工作回顾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694281" y="2710661"/>
              <a:ext cx="3321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085525" y="2636912"/>
            <a:ext cx="0" cy="7920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 rot="2700000">
            <a:off x="5844629" y="3384766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1" name="TextBox 59"/>
          <p:cNvSpPr>
            <a:spLocks noChangeArrowheads="1"/>
          </p:cNvSpPr>
          <p:nvPr/>
        </p:nvSpPr>
        <p:spPr bwMode="auto">
          <a:xfrm flipH="1">
            <a:off x="3853711" y="3399383"/>
            <a:ext cx="20974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2013</a:t>
            </a:r>
            <a:r>
              <a: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</a:t>
            </a:r>
            <a:endParaRPr lang="en-US" altLang="zh-CN" sz="24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42" name="Group 3"/>
          <p:cNvGrpSpPr/>
          <p:nvPr/>
        </p:nvGrpSpPr>
        <p:grpSpPr>
          <a:xfrm>
            <a:off x="6527253" y="3212976"/>
            <a:ext cx="4070498" cy="864096"/>
            <a:chOff x="8370955" y="2204864"/>
            <a:chExt cx="3477406" cy="864096"/>
          </a:xfrm>
        </p:grpSpPr>
        <p:sp>
          <p:nvSpPr>
            <p:cNvPr id="43" name="TextBox 42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47" name="TextBox 59"/>
          <p:cNvSpPr>
            <a:spLocks noChangeArrowheads="1"/>
          </p:cNvSpPr>
          <p:nvPr/>
        </p:nvSpPr>
        <p:spPr bwMode="auto">
          <a:xfrm flipH="1">
            <a:off x="6095206" y="5013176"/>
            <a:ext cx="20974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2014</a:t>
            </a:r>
            <a:r>
              <a:rPr lang="zh-CN" altLang="en-US" sz="24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</a:t>
            </a:r>
            <a:endParaRPr lang="en-US" altLang="zh-CN" sz="24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48" name="Group 3"/>
          <p:cNvGrpSpPr/>
          <p:nvPr/>
        </p:nvGrpSpPr>
        <p:grpSpPr>
          <a:xfrm>
            <a:off x="1558702" y="4797152"/>
            <a:ext cx="4070498" cy="864096"/>
            <a:chOff x="8370955" y="2204864"/>
            <a:chExt cx="3477406" cy="864096"/>
          </a:xfrm>
        </p:grpSpPr>
        <p:sp>
          <p:nvSpPr>
            <p:cNvPr id="49" name="TextBox 4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6085525" y="5474841"/>
            <a:ext cx="0" cy="14825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 rot="2700000">
            <a:off x="5844629" y="500766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40" grpId="0" animBg="1"/>
      <p:bldP spid="41" grpId="0"/>
      <p:bldP spid="47" grpId="0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个人工作回顾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090149" y="-99392"/>
            <a:ext cx="0" cy="1368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090149" y="1685999"/>
            <a:ext cx="0" cy="1166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 rot="2700000">
            <a:off x="5849253" y="1224526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TextBox 59"/>
          <p:cNvSpPr>
            <a:spLocks noChangeArrowheads="1"/>
          </p:cNvSpPr>
          <p:nvPr/>
        </p:nvSpPr>
        <p:spPr bwMode="auto">
          <a:xfrm flipH="1">
            <a:off x="3853711" y="1239143"/>
            <a:ext cx="20974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2017</a:t>
            </a:r>
            <a:r>
              <a:rPr lang="zh-CN" altLang="en-US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</a:t>
            </a:r>
            <a:endParaRPr lang="en-US" altLang="zh-CN" sz="24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1" name="Group 3"/>
          <p:cNvGrpSpPr/>
          <p:nvPr/>
        </p:nvGrpSpPr>
        <p:grpSpPr>
          <a:xfrm>
            <a:off x="6527253" y="1052736"/>
            <a:ext cx="4070498" cy="864096"/>
            <a:chOff x="8370955" y="2204864"/>
            <a:chExt cx="3477406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4" name="TextBox 59"/>
          <p:cNvSpPr>
            <a:spLocks noChangeArrowheads="1"/>
          </p:cNvSpPr>
          <p:nvPr/>
        </p:nvSpPr>
        <p:spPr bwMode="auto">
          <a:xfrm flipH="1">
            <a:off x="6095206" y="2852936"/>
            <a:ext cx="20974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2018</a:t>
            </a:r>
            <a:r>
              <a:rPr lang="zh-CN" altLang="en-US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</a:t>
            </a:r>
            <a:endParaRPr lang="en-US" altLang="zh-CN" sz="24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5" name="Group 3"/>
          <p:cNvGrpSpPr/>
          <p:nvPr/>
        </p:nvGrpSpPr>
        <p:grpSpPr>
          <a:xfrm>
            <a:off x="1558702" y="2636912"/>
            <a:ext cx="4070498" cy="864096"/>
            <a:chOff x="8370955" y="2204864"/>
            <a:chExt cx="3477406" cy="864096"/>
          </a:xfrm>
        </p:grpSpPr>
        <p:sp>
          <p:nvSpPr>
            <p:cNvPr id="16" name="TextBox 15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090149" y="3356992"/>
            <a:ext cx="0" cy="1368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 rot="2700000">
            <a:off x="5849253" y="2847425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 rot="2700000">
            <a:off x="5849253" y="4608902"/>
            <a:ext cx="481792" cy="48179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TextBox 59"/>
          <p:cNvSpPr>
            <a:spLocks noChangeArrowheads="1"/>
          </p:cNvSpPr>
          <p:nvPr/>
        </p:nvSpPr>
        <p:spPr bwMode="auto">
          <a:xfrm flipH="1">
            <a:off x="3862958" y="4623519"/>
            <a:ext cx="20974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201X</a:t>
            </a:r>
            <a:r>
              <a:rPr lang="zh-CN" altLang="en-US" sz="2400" dirty="0" smtClean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年</a:t>
            </a:r>
            <a:endParaRPr lang="en-US" altLang="zh-CN" sz="24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2" name="Group 3"/>
          <p:cNvGrpSpPr/>
          <p:nvPr/>
        </p:nvGrpSpPr>
        <p:grpSpPr>
          <a:xfrm>
            <a:off x="6536500" y="4437112"/>
            <a:ext cx="4070498" cy="864096"/>
            <a:chOff x="8370955" y="2204864"/>
            <a:chExt cx="3477406" cy="864096"/>
          </a:xfrm>
        </p:grpSpPr>
        <p:sp>
          <p:nvSpPr>
            <p:cNvPr id="23" name="TextBox 22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4" grpId="0"/>
      <p:bldP spid="19" grpId="0" animBg="1"/>
      <p:bldP spid="20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重点工作内容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4511030" y="1844824"/>
            <a:ext cx="3168352" cy="316835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553657" y="2001622"/>
            <a:ext cx="1341749" cy="757083"/>
            <a:chOff x="6553657" y="2001622"/>
            <a:chExt cx="1341749" cy="757083"/>
          </a:xfrm>
        </p:grpSpPr>
        <p:sp>
          <p:nvSpPr>
            <p:cNvPr id="87" name="矩形 86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88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1</a:t>
              </a:r>
            </a:p>
          </p:txBody>
        </p:sp>
      </p:grpSp>
      <p:grpSp>
        <p:nvGrpSpPr>
          <p:cNvPr id="90" name="Group 3"/>
          <p:cNvGrpSpPr/>
          <p:nvPr/>
        </p:nvGrpSpPr>
        <p:grpSpPr>
          <a:xfrm>
            <a:off x="7785348" y="1844824"/>
            <a:ext cx="4070498" cy="864096"/>
            <a:chOff x="8370955" y="2204864"/>
            <a:chExt cx="3477406" cy="864096"/>
          </a:xfrm>
        </p:grpSpPr>
        <p:sp>
          <p:nvSpPr>
            <p:cNvPr id="91" name="TextBox 90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553657" y="4184085"/>
            <a:ext cx="1341749" cy="757083"/>
            <a:chOff x="6553657" y="2001622"/>
            <a:chExt cx="1341749" cy="757083"/>
          </a:xfrm>
        </p:grpSpPr>
        <p:sp>
          <p:nvSpPr>
            <p:cNvPr id="94" name="矩形 93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5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2</a:t>
              </a:r>
            </a:p>
          </p:txBody>
        </p:sp>
      </p:grpSp>
      <p:grpSp>
        <p:nvGrpSpPr>
          <p:cNvPr id="96" name="Group 3"/>
          <p:cNvGrpSpPr/>
          <p:nvPr/>
        </p:nvGrpSpPr>
        <p:grpSpPr>
          <a:xfrm>
            <a:off x="7785348" y="4027287"/>
            <a:ext cx="4070498" cy="864096"/>
            <a:chOff x="8370955" y="2204864"/>
            <a:chExt cx="3477406" cy="864096"/>
          </a:xfrm>
        </p:grpSpPr>
        <p:sp>
          <p:nvSpPr>
            <p:cNvPr id="97" name="TextBox 96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21409" y="1988840"/>
            <a:ext cx="1341749" cy="757083"/>
            <a:chOff x="6553657" y="2001622"/>
            <a:chExt cx="1341749" cy="757083"/>
          </a:xfrm>
        </p:grpSpPr>
        <p:sp>
          <p:nvSpPr>
            <p:cNvPr id="100" name="矩形 99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01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3</a:t>
              </a:r>
            </a:p>
          </p:txBody>
        </p:sp>
      </p:grpSp>
      <p:grpSp>
        <p:nvGrpSpPr>
          <p:cNvPr id="102" name="Group 3"/>
          <p:cNvGrpSpPr/>
          <p:nvPr/>
        </p:nvGrpSpPr>
        <p:grpSpPr>
          <a:xfrm>
            <a:off x="406574" y="1844824"/>
            <a:ext cx="4070498" cy="864096"/>
            <a:chOff x="8370955" y="2204864"/>
            <a:chExt cx="3477406" cy="864096"/>
          </a:xfrm>
        </p:grpSpPr>
        <p:sp>
          <p:nvSpPr>
            <p:cNvPr id="103" name="TextBox 102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295006" y="4221088"/>
            <a:ext cx="1341749" cy="757083"/>
            <a:chOff x="6553657" y="2001622"/>
            <a:chExt cx="1341749" cy="757083"/>
          </a:xfrm>
        </p:grpSpPr>
        <p:sp>
          <p:nvSpPr>
            <p:cNvPr id="106" name="矩形 105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07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4</a:t>
              </a:r>
            </a:p>
          </p:txBody>
        </p:sp>
      </p:grpSp>
      <p:grpSp>
        <p:nvGrpSpPr>
          <p:cNvPr id="108" name="Group 3"/>
          <p:cNvGrpSpPr/>
          <p:nvPr/>
        </p:nvGrpSpPr>
        <p:grpSpPr>
          <a:xfrm>
            <a:off x="406574" y="4077072"/>
            <a:ext cx="4070498" cy="864096"/>
            <a:chOff x="8370955" y="2204864"/>
            <a:chExt cx="3477406" cy="864096"/>
          </a:xfrm>
        </p:grpSpPr>
        <p:sp>
          <p:nvSpPr>
            <p:cNvPr id="109" name="TextBox 10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8370957" y="2607295"/>
              <a:ext cx="3477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11" name="Rectangle 4"/>
          <p:cNvSpPr txBox="1">
            <a:spLocks noChangeArrowheads="1"/>
          </p:cNvSpPr>
          <p:nvPr/>
        </p:nvSpPr>
        <p:spPr bwMode="auto">
          <a:xfrm>
            <a:off x="4511030" y="3052690"/>
            <a:ext cx="3184315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800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重点工作内容</a:t>
            </a:r>
            <a:endParaRPr lang="zh-CN" sz="2800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  <p:sp>
        <p:nvSpPr>
          <p:cNvPr id="112" name="Rectangle 4"/>
          <p:cNvSpPr txBox="1">
            <a:spLocks noChangeArrowheads="1"/>
          </p:cNvSpPr>
          <p:nvPr/>
        </p:nvSpPr>
        <p:spPr bwMode="auto">
          <a:xfrm>
            <a:off x="4799062" y="3628754"/>
            <a:ext cx="259228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Introduction Of Atmospheric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Business Plan Startup Plan PPT Template, </a:t>
            </a:r>
          </a:p>
          <a:p>
            <a:r>
              <a:rPr lang="en-US" altLang="zh-CN" sz="1000" b="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Meiryo UI" panose="020B0604030504040204" pitchFamily="34" charset="-128"/>
                <a:sym typeface="Bebas" pitchFamily="2" charset="0"/>
              </a:rPr>
              <a:t>Complete Framework</a:t>
            </a:r>
            <a:endParaRPr lang="zh-CN" sz="1000" b="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cs typeface="Meiryo UI" panose="020B0604030504040204" pitchFamily="34" charset="-128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3" grpId="0" animBg="1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工作岗位职责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-64224" y="1412776"/>
            <a:ext cx="4386545" cy="215143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70882" y="3647882"/>
            <a:ext cx="2151439" cy="2013143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64224" y="3647882"/>
            <a:ext cx="2151439" cy="2013143"/>
          </a:xfrm>
          <a:prstGeom prst="rect">
            <a:avLst/>
          </a:prstGeom>
          <a:solidFill>
            <a:srgbClr val="097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165963" y="4235067"/>
            <a:ext cx="237273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-78591" y="4603778"/>
            <a:ext cx="2197992" cy="46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Bebas" pitchFamily="2" charset="0"/>
                <a:sym typeface="Bebas" pitchFamily="2" charset="0"/>
              </a:rPr>
              <a:t>在此录入图表的综合描述说明，在此录入图表的综合描述说明。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2066285" y="4221088"/>
            <a:ext cx="237273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2153657" y="4589799"/>
            <a:ext cx="2197992" cy="46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Bebas" pitchFamily="2" charset="0"/>
                <a:sym typeface="Bebas" pitchFamily="2" charset="0"/>
              </a:rPr>
              <a:t>在此录入图表的综合描述说明，在此录入图表的综合描述说明。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597726" y="2504147"/>
            <a:ext cx="999193" cy="999190"/>
            <a:chOff x="8515350" y="3018787"/>
            <a:chExt cx="1307171" cy="1307171"/>
          </a:xfrm>
        </p:grpSpPr>
        <p:sp>
          <p:nvSpPr>
            <p:cNvPr id="53" name="圆角矩形 52"/>
            <p:cNvSpPr/>
            <p:nvPr/>
          </p:nvSpPr>
          <p:spPr>
            <a:xfrm>
              <a:off x="8515350" y="3018787"/>
              <a:ext cx="1307171" cy="1307171"/>
            </a:xfrm>
            <a:prstGeom prst="round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759255" y="3199770"/>
              <a:ext cx="789696" cy="781680"/>
              <a:chOff x="1931029" y="2183718"/>
              <a:chExt cx="312738" cy="309563"/>
            </a:xfrm>
          </p:grpSpPr>
          <p:sp>
            <p:nvSpPr>
              <p:cNvPr id="55" name="Freeform 17"/>
              <p:cNvSpPr/>
              <p:nvPr/>
            </p:nvSpPr>
            <p:spPr bwMode="auto">
              <a:xfrm>
                <a:off x="1980241" y="2253568"/>
                <a:ext cx="214313" cy="23971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56" name="Freeform 18"/>
              <p:cNvSpPr/>
              <p:nvPr/>
            </p:nvSpPr>
            <p:spPr bwMode="auto">
              <a:xfrm>
                <a:off x="1931029" y="2183718"/>
                <a:ext cx="312738" cy="174625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597726" y="1412776"/>
            <a:ext cx="999193" cy="999190"/>
            <a:chOff x="8515350" y="1533607"/>
            <a:chExt cx="1307171" cy="1307171"/>
          </a:xfrm>
        </p:grpSpPr>
        <p:sp>
          <p:nvSpPr>
            <p:cNvPr id="58" name="圆角矩形 57"/>
            <p:cNvSpPr/>
            <p:nvPr/>
          </p:nvSpPr>
          <p:spPr>
            <a:xfrm>
              <a:off x="8515350" y="1533607"/>
              <a:ext cx="1307171" cy="1307171"/>
            </a:xfrm>
            <a:prstGeom prst="round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35903" y="1752600"/>
              <a:ext cx="666064" cy="759730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4597726" y="3584267"/>
            <a:ext cx="999193" cy="999190"/>
            <a:chOff x="10277286" y="2838666"/>
            <a:chExt cx="1307171" cy="1307171"/>
          </a:xfrm>
        </p:grpSpPr>
        <p:sp>
          <p:nvSpPr>
            <p:cNvPr id="65" name="圆角矩形 64"/>
            <p:cNvSpPr/>
            <p:nvPr/>
          </p:nvSpPr>
          <p:spPr>
            <a:xfrm>
              <a:off x="10277286" y="2838666"/>
              <a:ext cx="1307171" cy="1307171"/>
            </a:xfrm>
            <a:prstGeom prst="round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0603192" y="3173288"/>
              <a:ext cx="655358" cy="637926"/>
              <a:chOff x="2424741" y="2199593"/>
              <a:chExt cx="298450" cy="290512"/>
            </a:xfrm>
          </p:grpSpPr>
          <p:sp>
            <p:nvSpPr>
              <p:cNvPr id="67" name="Freeform 9"/>
              <p:cNvSpPr/>
              <p:nvPr/>
            </p:nvSpPr>
            <p:spPr bwMode="auto">
              <a:xfrm>
                <a:off x="24549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9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68" name="Freeform 10"/>
              <p:cNvSpPr/>
              <p:nvPr/>
            </p:nvSpPr>
            <p:spPr bwMode="auto">
              <a:xfrm>
                <a:off x="2507291" y="2296430"/>
                <a:ext cx="30163" cy="153988"/>
              </a:xfrm>
              <a:custGeom>
                <a:avLst/>
                <a:gdLst>
                  <a:gd name="T0" fmla="*/ 8 w 8"/>
                  <a:gd name="T1" fmla="*/ 38 h 40"/>
                  <a:gd name="T2" fmla="*/ 7 w 8"/>
                  <a:gd name="T3" fmla="*/ 40 h 40"/>
                  <a:gd name="T4" fmla="*/ 1 w 8"/>
                  <a:gd name="T5" fmla="*/ 40 h 40"/>
                  <a:gd name="T6" fmla="*/ 0 w 8"/>
                  <a:gd name="T7" fmla="*/ 38 h 40"/>
                  <a:gd name="T8" fmla="*/ 0 w 8"/>
                  <a:gd name="T9" fmla="*/ 2 h 40"/>
                  <a:gd name="T10" fmla="*/ 1 w 8"/>
                  <a:gd name="T11" fmla="*/ 0 h 40"/>
                  <a:gd name="T12" fmla="*/ 7 w 8"/>
                  <a:gd name="T13" fmla="*/ 0 h 40"/>
                  <a:gd name="T14" fmla="*/ 8 w 8"/>
                  <a:gd name="T15" fmla="*/ 2 h 40"/>
                  <a:gd name="T16" fmla="*/ 8 w 8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0">
                    <a:moveTo>
                      <a:pt x="8" y="38"/>
                    </a:moveTo>
                    <a:cubicBezTo>
                      <a:pt x="8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69" name="Freeform 11"/>
              <p:cNvSpPr/>
              <p:nvPr/>
            </p:nvSpPr>
            <p:spPr bwMode="auto">
              <a:xfrm>
                <a:off x="2605716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70" name="Freeform 12"/>
              <p:cNvSpPr/>
              <p:nvPr/>
            </p:nvSpPr>
            <p:spPr bwMode="auto">
              <a:xfrm>
                <a:off x="25565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7 w 9"/>
                  <a:gd name="T3" fmla="*/ 40 h 40"/>
                  <a:gd name="T4" fmla="*/ 1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1 w 9"/>
                  <a:gd name="T11" fmla="*/ 0 h 40"/>
                  <a:gd name="T12" fmla="*/ 7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71" name="Freeform 13"/>
              <p:cNvSpPr/>
              <p:nvPr/>
            </p:nvSpPr>
            <p:spPr bwMode="auto">
              <a:xfrm>
                <a:off x="2658104" y="2299605"/>
                <a:ext cx="31750" cy="150813"/>
              </a:xfrm>
              <a:custGeom>
                <a:avLst/>
                <a:gdLst>
                  <a:gd name="T0" fmla="*/ 8 w 8"/>
                  <a:gd name="T1" fmla="*/ 38 h 39"/>
                  <a:gd name="T2" fmla="*/ 7 w 8"/>
                  <a:gd name="T3" fmla="*/ 39 h 39"/>
                  <a:gd name="T4" fmla="*/ 1 w 8"/>
                  <a:gd name="T5" fmla="*/ 39 h 39"/>
                  <a:gd name="T6" fmla="*/ 0 w 8"/>
                  <a:gd name="T7" fmla="*/ 38 h 39"/>
                  <a:gd name="T8" fmla="*/ 0 w 8"/>
                  <a:gd name="T9" fmla="*/ 1 h 39"/>
                  <a:gd name="T10" fmla="*/ 1 w 8"/>
                  <a:gd name="T11" fmla="*/ 0 h 39"/>
                  <a:gd name="T12" fmla="*/ 7 w 8"/>
                  <a:gd name="T13" fmla="*/ 0 h 39"/>
                  <a:gd name="T14" fmla="*/ 8 w 8"/>
                  <a:gd name="T15" fmla="*/ 1 h 39"/>
                  <a:gd name="T16" fmla="*/ 8 w 8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9">
                    <a:moveTo>
                      <a:pt x="8" y="38"/>
                    </a:moveTo>
                    <a:cubicBezTo>
                      <a:pt x="8" y="39"/>
                      <a:pt x="8" y="39"/>
                      <a:pt x="7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72" name="Freeform 14"/>
              <p:cNvSpPr/>
              <p:nvPr/>
            </p:nvSpPr>
            <p:spPr bwMode="auto">
              <a:xfrm>
                <a:off x="2440616" y="2199593"/>
                <a:ext cx="263525" cy="84138"/>
              </a:xfrm>
              <a:custGeom>
                <a:avLst/>
                <a:gdLst>
                  <a:gd name="T0" fmla="*/ 23 w 70"/>
                  <a:gd name="T1" fmla="*/ 4 h 22"/>
                  <a:gd name="T2" fmla="*/ 47 w 70"/>
                  <a:gd name="T3" fmla="*/ 4 h 22"/>
                  <a:gd name="T4" fmla="*/ 64 w 70"/>
                  <a:gd name="T5" fmla="*/ 14 h 22"/>
                  <a:gd name="T6" fmla="*/ 62 w 70"/>
                  <a:gd name="T7" fmla="*/ 22 h 22"/>
                  <a:gd name="T8" fmla="*/ 49 w 70"/>
                  <a:gd name="T9" fmla="*/ 22 h 22"/>
                  <a:gd name="T10" fmla="*/ 21 w 70"/>
                  <a:gd name="T11" fmla="*/ 22 h 22"/>
                  <a:gd name="T12" fmla="*/ 9 w 70"/>
                  <a:gd name="T13" fmla="*/ 22 h 22"/>
                  <a:gd name="T14" fmla="*/ 7 w 70"/>
                  <a:gd name="T15" fmla="*/ 14 h 22"/>
                  <a:gd name="T16" fmla="*/ 23 w 7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2">
                    <a:moveTo>
                      <a:pt x="23" y="4"/>
                    </a:moveTo>
                    <a:cubicBezTo>
                      <a:pt x="30" y="0"/>
                      <a:pt x="41" y="0"/>
                      <a:pt x="47" y="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0" y="18"/>
                      <a:pt x="69" y="22"/>
                      <a:pt x="62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2" y="22"/>
                      <a:pt x="29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" y="22"/>
                      <a:pt x="0" y="18"/>
                      <a:pt x="7" y="14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  <p:sp>
            <p:nvSpPr>
              <p:cNvPr id="73" name="Freeform 15"/>
              <p:cNvSpPr>
                <a:spLocks noEditPoints="1"/>
              </p:cNvSpPr>
              <p:nvPr/>
            </p:nvSpPr>
            <p:spPr bwMode="auto">
              <a:xfrm>
                <a:off x="2424741" y="2455180"/>
                <a:ext cx="298450" cy="34925"/>
              </a:xfrm>
              <a:custGeom>
                <a:avLst/>
                <a:gdLst>
                  <a:gd name="T0" fmla="*/ 77 w 79"/>
                  <a:gd name="T1" fmla="*/ 0 h 9"/>
                  <a:gd name="T2" fmla="*/ 1 w 79"/>
                  <a:gd name="T3" fmla="*/ 0 h 9"/>
                  <a:gd name="T4" fmla="*/ 0 w 79"/>
                  <a:gd name="T5" fmla="*/ 1 h 9"/>
                  <a:gd name="T6" fmla="*/ 0 w 79"/>
                  <a:gd name="T7" fmla="*/ 8 h 9"/>
                  <a:gd name="T8" fmla="*/ 1 w 79"/>
                  <a:gd name="T9" fmla="*/ 9 h 9"/>
                  <a:gd name="T10" fmla="*/ 77 w 79"/>
                  <a:gd name="T11" fmla="*/ 9 h 9"/>
                  <a:gd name="T12" fmla="*/ 79 w 79"/>
                  <a:gd name="T13" fmla="*/ 8 h 9"/>
                  <a:gd name="T14" fmla="*/ 79 w 79"/>
                  <a:gd name="T15" fmla="*/ 1 h 9"/>
                  <a:gd name="T16" fmla="*/ 77 w 79"/>
                  <a:gd name="T17" fmla="*/ 0 h 9"/>
                  <a:gd name="T18" fmla="*/ 54 w 79"/>
                  <a:gd name="T19" fmla="*/ 7 h 9"/>
                  <a:gd name="T20" fmla="*/ 53 w 79"/>
                  <a:gd name="T21" fmla="*/ 8 h 9"/>
                  <a:gd name="T22" fmla="*/ 26 w 79"/>
                  <a:gd name="T23" fmla="*/ 8 h 9"/>
                  <a:gd name="T24" fmla="*/ 25 w 79"/>
                  <a:gd name="T25" fmla="*/ 7 h 9"/>
                  <a:gd name="T26" fmla="*/ 25 w 79"/>
                  <a:gd name="T27" fmla="*/ 6 h 9"/>
                  <a:gd name="T28" fmla="*/ 26 w 79"/>
                  <a:gd name="T29" fmla="*/ 5 h 9"/>
                  <a:gd name="T30" fmla="*/ 53 w 79"/>
                  <a:gd name="T31" fmla="*/ 5 h 9"/>
                  <a:gd name="T32" fmla="*/ 54 w 79"/>
                  <a:gd name="T33" fmla="*/ 6 h 9"/>
                  <a:gd name="T34" fmla="*/ 54 w 79"/>
                  <a:gd name="T35" fmla="*/ 7 h 9"/>
                  <a:gd name="T36" fmla="*/ 54 w 79"/>
                  <a:gd name="T37" fmla="*/ 3 h 9"/>
                  <a:gd name="T38" fmla="*/ 53 w 79"/>
                  <a:gd name="T39" fmla="*/ 4 h 9"/>
                  <a:gd name="T40" fmla="*/ 26 w 79"/>
                  <a:gd name="T41" fmla="*/ 4 h 9"/>
                  <a:gd name="T42" fmla="*/ 25 w 79"/>
                  <a:gd name="T43" fmla="*/ 3 h 9"/>
                  <a:gd name="T44" fmla="*/ 25 w 79"/>
                  <a:gd name="T45" fmla="*/ 3 h 9"/>
                  <a:gd name="T46" fmla="*/ 26 w 79"/>
                  <a:gd name="T47" fmla="*/ 2 h 9"/>
                  <a:gd name="T48" fmla="*/ 53 w 79"/>
                  <a:gd name="T49" fmla="*/ 2 h 9"/>
                  <a:gd name="T50" fmla="*/ 54 w 79"/>
                  <a:gd name="T5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9">
                    <a:moveTo>
                      <a:pt x="7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9" y="9"/>
                      <a:pt x="79" y="8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0"/>
                      <a:pt x="78" y="0"/>
                      <a:pt x="77" y="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3" y="8"/>
                      <a:pt x="53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6"/>
                      <a:pt x="54" y="6"/>
                    </a:cubicBezTo>
                    <a:lnTo>
                      <a:pt x="54" y="7"/>
                    </a:lnTo>
                    <a:close/>
                    <a:moveTo>
                      <a:pt x="54" y="3"/>
                    </a:moveTo>
                    <a:cubicBezTo>
                      <a:pt x="54" y="4"/>
                      <a:pt x="53" y="4"/>
                      <a:pt x="53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583038" y="4664387"/>
            <a:ext cx="999193" cy="999190"/>
            <a:chOff x="8430914" y="4613424"/>
            <a:chExt cx="1307171" cy="1307171"/>
          </a:xfrm>
        </p:grpSpPr>
        <p:sp>
          <p:nvSpPr>
            <p:cNvPr id="75" name="圆角矩形 74"/>
            <p:cNvSpPr/>
            <p:nvPr/>
          </p:nvSpPr>
          <p:spPr>
            <a:xfrm>
              <a:off x="8430914" y="4613424"/>
              <a:ext cx="1307171" cy="1307171"/>
            </a:xfrm>
            <a:prstGeom prst="roundRect">
              <a:avLst/>
            </a:prstGeom>
            <a:solidFill>
              <a:srgbClr val="097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8755916" y="4878860"/>
              <a:ext cx="657166" cy="776300"/>
            </a:xfrm>
            <a:custGeom>
              <a:avLst/>
              <a:gdLst>
                <a:gd name="T0" fmla="*/ 72 w 72"/>
                <a:gd name="T1" fmla="*/ 35 h 83"/>
                <a:gd name="T2" fmla="*/ 39 w 72"/>
                <a:gd name="T3" fmla="*/ 4 h 83"/>
                <a:gd name="T4" fmla="*/ 39 w 72"/>
                <a:gd name="T5" fmla="*/ 3 h 83"/>
                <a:gd name="T6" fmla="*/ 36 w 72"/>
                <a:gd name="T7" fmla="*/ 0 h 83"/>
                <a:gd name="T8" fmla="*/ 33 w 72"/>
                <a:gd name="T9" fmla="*/ 3 h 83"/>
                <a:gd name="T10" fmla="*/ 33 w 72"/>
                <a:gd name="T11" fmla="*/ 4 h 83"/>
                <a:gd name="T12" fmla="*/ 0 w 72"/>
                <a:gd name="T13" fmla="*/ 35 h 83"/>
                <a:gd name="T14" fmla="*/ 33 w 72"/>
                <a:gd name="T15" fmla="*/ 35 h 83"/>
                <a:gd name="T16" fmla="*/ 33 w 72"/>
                <a:gd name="T17" fmla="*/ 67 h 83"/>
                <a:gd name="T18" fmla="*/ 30 w 72"/>
                <a:gd name="T19" fmla="*/ 75 h 83"/>
                <a:gd name="T20" fmla="*/ 22 w 72"/>
                <a:gd name="T21" fmla="*/ 78 h 83"/>
                <a:gd name="T22" fmla="*/ 15 w 72"/>
                <a:gd name="T23" fmla="*/ 75 h 83"/>
                <a:gd name="T24" fmla="*/ 12 w 72"/>
                <a:gd name="T25" fmla="*/ 67 h 83"/>
                <a:gd name="T26" fmla="*/ 9 w 72"/>
                <a:gd name="T27" fmla="*/ 65 h 83"/>
                <a:gd name="T28" fmla="*/ 6 w 72"/>
                <a:gd name="T29" fmla="*/ 67 h 83"/>
                <a:gd name="T30" fmla="*/ 22 w 72"/>
                <a:gd name="T31" fmla="*/ 83 h 83"/>
                <a:gd name="T32" fmla="*/ 39 w 72"/>
                <a:gd name="T33" fmla="*/ 68 h 83"/>
                <a:gd name="T34" fmla="*/ 39 w 72"/>
                <a:gd name="T35" fmla="*/ 68 h 83"/>
                <a:gd name="T36" fmla="*/ 39 w 72"/>
                <a:gd name="T37" fmla="*/ 35 h 83"/>
                <a:gd name="T38" fmla="*/ 72 w 72"/>
                <a:gd name="T39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3">
                  <a:moveTo>
                    <a:pt x="72" y="35"/>
                  </a:moveTo>
                  <a:cubicBezTo>
                    <a:pt x="72" y="18"/>
                    <a:pt x="58" y="5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7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15" y="5"/>
                    <a:pt x="0" y="18"/>
                    <a:pt x="0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70"/>
                    <a:pt x="32" y="73"/>
                    <a:pt x="30" y="75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19" y="78"/>
                    <a:pt x="17" y="77"/>
                    <a:pt x="15" y="75"/>
                  </a:cubicBezTo>
                  <a:cubicBezTo>
                    <a:pt x="13" y="73"/>
                    <a:pt x="12" y="70"/>
                    <a:pt x="12" y="67"/>
                  </a:cubicBezTo>
                  <a:cubicBezTo>
                    <a:pt x="12" y="66"/>
                    <a:pt x="10" y="65"/>
                    <a:pt x="9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6" y="76"/>
                    <a:pt x="14" y="83"/>
                    <a:pt x="22" y="83"/>
                  </a:cubicBezTo>
                  <a:cubicBezTo>
                    <a:pt x="31" y="83"/>
                    <a:pt x="38" y="77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7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77" name="Text Box 7"/>
          <p:cNvSpPr txBox="1">
            <a:spLocks noChangeArrowheads="1"/>
          </p:cNvSpPr>
          <p:nvPr/>
        </p:nvSpPr>
        <p:spPr bwMode="gray">
          <a:xfrm>
            <a:off x="5663159" y="1477224"/>
            <a:ext cx="2160240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8" name="Rectangle 5"/>
          <p:cNvSpPr/>
          <p:nvPr/>
        </p:nvSpPr>
        <p:spPr bwMode="auto">
          <a:xfrm>
            <a:off x="5736665" y="1924393"/>
            <a:ext cx="5687133" cy="35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字以内据统计每页幻灯片的最好控制在。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1" name="Text Box 7"/>
          <p:cNvSpPr txBox="1">
            <a:spLocks noChangeArrowheads="1"/>
          </p:cNvSpPr>
          <p:nvPr/>
        </p:nvSpPr>
        <p:spPr bwMode="gray">
          <a:xfrm>
            <a:off x="5663158" y="2564904"/>
            <a:ext cx="2160240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2" name="Rectangle 5"/>
          <p:cNvSpPr/>
          <p:nvPr/>
        </p:nvSpPr>
        <p:spPr bwMode="auto">
          <a:xfrm>
            <a:off x="5736664" y="3012073"/>
            <a:ext cx="5687133" cy="35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字以内据统计每页幻灯片的最好控制在。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gray">
          <a:xfrm>
            <a:off x="5663158" y="3645024"/>
            <a:ext cx="2160240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4" name="Rectangle 5"/>
          <p:cNvSpPr/>
          <p:nvPr/>
        </p:nvSpPr>
        <p:spPr bwMode="auto">
          <a:xfrm>
            <a:off x="5736664" y="4092193"/>
            <a:ext cx="5687133" cy="35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字以内据统计每页幻灯片的最好控制在。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5" name="Text Box 7"/>
          <p:cNvSpPr txBox="1">
            <a:spLocks noChangeArrowheads="1"/>
          </p:cNvSpPr>
          <p:nvPr/>
        </p:nvSpPr>
        <p:spPr bwMode="gray">
          <a:xfrm>
            <a:off x="5663158" y="4725144"/>
            <a:ext cx="2160240" cy="40011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添加标题内容</a:t>
            </a:r>
            <a:endParaRPr lang="en-US" altLang="zh-CN" sz="1400" b="1" dirty="0">
              <a:solidFill>
                <a:srgbClr val="0973DD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6" name="Rectangle 5"/>
          <p:cNvSpPr/>
          <p:nvPr/>
        </p:nvSpPr>
        <p:spPr bwMode="auto">
          <a:xfrm>
            <a:off x="5736664" y="5172313"/>
            <a:ext cx="5687133" cy="35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 此处添加详细文本描述，建议与标题相关并符合整体语言风格，语言描述尽量简洁生动。尽量将每页幻灯片的字数控制在  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200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字以内据统计每页幻灯片的最好控制在。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33" grpId="0" animBg="1"/>
      <p:bldP spid="35" grpId="0" animBg="1"/>
      <p:bldP spid="38" grpId="0" animBg="1"/>
      <p:bldP spid="40" grpId="0"/>
      <p:bldP spid="41" grpId="0"/>
      <p:bldP spid="42" grpId="0"/>
      <p:bldP spid="43" grpId="0"/>
      <p:bldP spid="77" grpId="0"/>
      <p:bldP spid="78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自主学习情况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82638" y="1412776"/>
            <a:ext cx="4968553" cy="33123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7214" y="1412776"/>
            <a:ext cx="4968553" cy="331236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3050673" y="4321493"/>
            <a:ext cx="832480" cy="832480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TextBox 59"/>
          <p:cNvSpPr>
            <a:spLocks noChangeArrowheads="1"/>
          </p:cNvSpPr>
          <p:nvPr/>
        </p:nvSpPr>
        <p:spPr bwMode="auto">
          <a:xfrm flipH="1">
            <a:off x="2782838" y="4509120"/>
            <a:ext cx="1475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学习</a:t>
            </a:r>
            <a:endParaRPr lang="en-US" altLang="zh-CN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3" name="Group 3"/>
          <p:cNvGrpSpPr/>
          <p:nvPr/>
        </p:nvGrpSpPr>
        <p:grpSpPr>
          <a:xfrm>
            <a:off x="2108326" y="5353706"/>
            <a:ext cx="2762744" cy="1038655"/>
            <a:chOff x="8163822" y="2318337"/>
            <a:chExt cx="2360198" cy="1038655"/>
          </a:xfrm>
        </p:grpSpPr>
        <p:sp>
          <p:nvSpPr>
            <p:cNvPr id="14" name="TextBox 13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86409" y="2710661"/>
              <a:ext cx="2337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 rot="2700000">
            <a:off x="8261689" y="4321493"/>
            <a:ext cx="832480" cy="832480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7" name="TextBox 59"/>
          <p:cNvSpPr>
            <a:spLocks noChangeArrowheads="1"/>
          </p:cNvSpPr>
          <p:nvPr/>
        </p:nvSpPr>
        <p:spPr bwMode="auto">
          <a:xfrm flipH="1">
            <a:off x="7993854" y="4509120"/>
            <a:ext cx="1475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培训</a:t>
            </a:r>
            <a:endParaRPr lang="en-US" altLang="zh-CN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8" name="Group 3"/>
          <p:cNvGrpSpPr/>
          <p:nvPr/>
        </p:nvGrpSpPr>
        <p:grpSpPr>
          <a:xfrm>
            <a:off x="7319342" y="5353706"/>
            <a:ext cx="2762744" cy="1038655"/>
            <a:chOff x="8163822" y="2318337"/>
            <a:chExt cx="2360198" cy="1038655"/>
          </a:xfrm>
        </p:grpSpPr>
        <p:sp>
          <p:nvSpPr>
            <p:cNvPr id="19" name="TextBox 18"/>
            <p:cNvSpPr txBox="1"/>
            <p:nvPr/>
          </p:nvSpPr>
          <p:spPr>
            <a:xfrm>
              <a:off x="8163822" y="2318337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186409" y="2710661"/>
              <a:ext cx="23376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" grpId="0" animBg="1"/>
      <p:bldP spid="8" grpId="0" animBg="1"/>
      <p:bldP spid="9" grpId="0" animBg="1"/>
      <p:bldP spid="10" grpId="0"/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0151" y="1567899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270371" y="240939"/>
            <a:ext cx="481792" cy="481792"/>
          </a:xfrm>
          <a:prstGeom prst="rect">
            <a:avLst/>
          </a:prstGeom>
          <a:solidFill>
            <a:srgbClr val="0973DD"/>
          </a:solidFill>
          <a:ln w="9525">
            <a:solidFill>
              <a:srgbClr val="0973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TextBox 59"/>
          <p:cNvSpPr>
            <a:spLocks noChangeArrowheads="1"/>
          </p:cNvSpPr>
          <p:nvPr/>
        </p:nvSpPr>
        <p:spPr bwMode="auto">
          <a:xfrm flipH="1">
            <a:off x="80012" y="257489"/>
            <a:ext cx="853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1</a:t>
            </a:r>
          </a:p>
        </p:txBody>
      </p:sp>
      <p:grpSp>
        <p:nvGrpSpPr>
          <p:cNvPr id="26" name="Group 3"/>
          <p:cNvGrpSpPr/>
          <p:nvPr/>
        </p:nvGrpSpPr>
        <p:grpSpPr>
          <a:xfrm>
            <a:off x="910630" y="148570"/>
            <a:ext cx="4070498" cy="616134"/>
            <a:chOff x="8370955" y="2268160"/>
            <a:chExt cx="3477406" cy="616134"/>
          </a:xfrm>
        </p:grpSpPr>
        <p:sp>
          <p:nvSpPr>
            <p:cNvPr id="27" name="TextBox 26"/>
            <p:cNvSpPr txBox="1"/>
            <p:nvPr/>
          </p:nvSpPr>
          <p:spPr>
            <a:xfrm>
              <a:off x="8370955" y="2268160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工作完成进度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370957" y="2607295"/>
              <a:ext cx="34774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Please add a detailed text description here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82638" y="1724697"/>
            <a:ext cx="1341749" cy="757083"/>
            <a:chOff x="6553657" y="2001622"/>
            <a:chExt cx="1341749" cy="757083"/>
          </a:xfrm>
        </p:grpSpPr>
        <p:sp>
          <p:nvSpPr>
            <p:cNvPr id="8" name="矩形 7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85%</a:t>
              </a:r>
            </a:p>
          </p:txBody>
        </p:sp>
      </p:grpSp>
      <p:grpSp>
        <p:nvGrpSpPr>
          <p:cNvPr id="11" name="Group 3"/>
          <p:cNvGrpSpPr/>
          <p:nvPr/>
        </p:nvGrpSpPr>
        <p:grpSpPr>
          <a:xfrm>
            <a:off x="2167135" y="1700808"/>
            <a:ext cx="3640041" cy="864096"/>
            <a:chOff x="8370955" y="2204864"/>
            <a:chExt cx="3109668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896733" y="1566233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39220" y="1723031"/>
            <a:ext cx="1341749" cy="757083"/>
            <a:chOff x="6553657" y="2001622"/>
            <a:chExt cx="1341749" cy="757083"/>
          </a:xfrm>
        </p:grpSpPr>
        <p:sp>
          <p:nvSpPr>
            <p:cNvPr id="16" name="矩形 15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7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88%</a:t>
              </a: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7423717" y="1699142"/>
            <a:ext cx="3640041" cy="864096"/>
            <a:chOff x="8370955" y="2204864"/>
            <a:chExt cx="3109668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640151" y="2934385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2638" y="3091183"/>
            <a:ext cx="1341749" cy="757083"/>
            <a:chOff x="6553657" y="2001622"/>
            <a:chExt cx="1341749" cy="757083"/>
          </a:xfrm>
        </p:grpSpPr>
        <p:sp>
          <p:nvSpPr>
            <p:cNvPr id="23" name="矩形 22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9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89%</a:t>
              </a:r>
            </a:p>
          </p:txBody>
        </p:sp>
      </p:grpSp>
      <p:grpSp>
        <p:nvGrpSpPr>
          <p:cNvPr id="30" name="Group 3"/>
          <p:cNvGrpSpPr/>
          <p:nvPr/>
        </p:nvGrpSpPr>
        <p:grpSpPr>
          <a:xfrm>
            <a:off x="2167135" y="3067294"/>
            <a:ext cx="3640041" cy="864096"/>
            <a:chOff x="8370955" y="2204864"/>
            <a:chExt cx="3109668" cy="864096"/>
          </a:xfrm>
        </p:grpSpPr>
        <p:sp>
          <p:nvSpPr>
            <p:cNvPr id="31" name="TextBox 30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896733" y="2932719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239220" y="3089517"/>
            <a:ext cx="1341749" cy="757083"/>
            <a:chOff x="6553657" y="2001622"/>
            <a:chExt cx="1341749" cy="757083"/>
          </a:xfrm>
        </p:grpSpPr>
        <p:sp>
          <p:nvSpPr>
            <p:cNvPr id="35" name="矩形 34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6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65%</a:t>
              </a:r>
            </a:p>
          </p:txBody>
        </p:sp>
      </p:grpSp>
      <p:grpSp>
        <p:nvGrpSpPr>
          <p:cNvPr id="37" name="Group 3"/>
          <p:cNvGrpSpPr/>
          <p:nvPr/>
        </p:nvGrpSpPr>
        <p:grpSpPr>
          <a:xfrm>
            <a:off x="7423717" y="3065628"/>
            <a:ext cx="3640041" cy="864096"/>
            <a:chOff x="8370955" y="2204864"/>
            <a:chExt cx="3109668" cy="864096"/>
          </a:xfrm>
        </p:grpSpPr>
        <p:sp>
          <p:nvSpPr>
            <p:cNvPr id="38" name="TextBox 37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640151" y="4294762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82638" y="4451560"/>
            <a:ext cx="1341749" cy="757083"/>
            <a:chOff x="6553657" y="2001622"/>
            <a:chExt cx="1341749" cy="757083"/>
          </a:xfrm>
        </p:grpSpPr>
        <p:sp>
          <p:nvSpPr>
            <p:cNvPr id="42" name="矩形 41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3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90%</a:t>
              </a:r>
            </a:p>
          </p:txBody>
        </p:sp>
      </p:grpSp>
      <p:grpSp>
        <p:nvGrpSpPr>
          <p:cNvPr id="44" name="Group 3"/>
          <p:cNvGrpSpPr/>
          <p:nvPr/>
        </p:nvGrpSpPr>
        <p:grpSpPr>
          <a:xfrm>
            <a:off x="2167135" y="4427671"/>
            <a:ext cx="3640041" cy="864096"/>
            <a:chOff x="8370955" y="2204864"/>
            <a:chExt cx="3109668" cy="864096"/>
          </a:xfrm>
        </p:grpSpPr>
        <p:sp>
          <p:nvSpPr>
            <p:cNvPr id="45" name="TextBox 44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896733" y="4293096"/>
            <a:ext cx="4167023" cy="107067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239220" y="4449894"/>
            <a:ext cx="1341749" cy="757083"/>
            <a:chOff x="6553657" y="2001622"/>
            <a:chExt cx="1341749" cy="757083"/>
          </a:xfrm>
        </p:grpSpPr>
        <p:sp>
          <p:nvSpPr>
            <p:cNvPr id="49" name="矩形 48"/>
            <p:cNvSpPr/>
            <p:nvPr/>
          </p:nvSpPr>
          <p:spPr>
            <a:xfrm rot="2700000">
              <a:off x="6832629" y="2001622"/>
              <a:ext cx="757083" cy="757083"/>
            </a:xfrm>
            <a:prstGeom prst="rect">
              <a:avLst/>
            </a:prstGeom>
            <a:solidFill>
              <a:srgbClr val="0973DD"/>
            </a:solidFill>
            <a:ln w="9525">
              <a:solidFill>
                <a:srgbClr val="0973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0" name="TextBox 59"/>
            <p:cNvSpPr>
              <a:spLocks noChangeArrowheads="1"/>
            </p:cNvSpPr>
            <p:nvPr/>
          </p:nvSpPr>
          <p:spPr bwMode="auto">
            <a:xfrm flipH="1">
              <a:off x="6553657" y="2103240"/>
              <a:ext cx="13417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70%</a:t>
              </a: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7423717" y="4426005"/>
            <a:ext cx="3640041" cy="864096"/>
            <a:chOff x="8370955" y="2204864"/>
            <a:chExt cx="3109668" cy="864096"/>
          </a:xfrm>
        </p:grpSpPr>
        <p:sp>
          <p:nvSpPr>
            <p:cNvPr id="52" name="TextBox 51"/>
            <p:cNvSpPr txBox="1"/>
            <p:nvPr/>
          </p:nvSpPr>
          <p:spPr>
            <a:xfrm>
              <a:off x="8370955" y="2204864"/>
              <a:ext cx="2321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973DD"/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添加标题内容</a:t>
              </a:r>
              <a:endParaRPr lang="en-US" sz="2000" b="1" dirty="0">
                <a:solidFill>
                  <a:srgbClr val="0973DD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370957" y="2607295"/>
              <a:ext cx="3109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Bebas" pitchFamily="2" charset="0"/>
                  <a:ea typeface="微软雅黑" panose="020B0503020204020204" pitchFamily="34" charset="-122"/>
                  <a:sym typeface="Bebas" pitchFamily="2" charset="0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/>
      <p:bldP spid="14" grpId="0" animBg="1"/>
      <p:bldP spid="21" grpId="0" animBg="1"/>
      <p:bldP spid="33" grpId="0" animBg="1"/>
      <p:bldP spid="40" grpId="0" animBg="1"/>
      <p:bldP spid="4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6743</Words>
  <Application>Microsoft Office PowerPoint</Application>
  <PresentationFormat>自定义</PresentationFormat>
  <Paragraphs>421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Bebas</vt:lpstr>
      <vt:lpstr>Meiryo UI</vt:lpstr>
      <vt:lpstr>宋体</vt:lpstr>
      <vt:lpstr>微软雅黑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YANGS</cp:lastModifiedBy>
  <cp:revision>144</cp:revision>
  <dcterms:created xsi:type="dcterms:W3CDTF">2016-07-13T10:49:00Z</dcterms:created>
  <dcterms:modified xsi:type="dcterms:W3CDTF">2018-08-01T14:51:49Z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