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 showGuides="1">
      <p:cViewPr>
        <p:scale>
          <a:sx n="75" d="100"/>
          <a:sy n="75" d="100"/>
        </p:scale>
        <p:origin x="1356" y="15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EF4C5E-2301-4F23-9A13-36E8AF0E635A}" type="datetimeFigureOut">
              <a:rPr lang="zh-CN" altLang="en-US" smtClean="0"/>
              <a:t>2023/9/18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07585-105D-4C0B-8218-6035C1D6F0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938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54169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607257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236DC3-DF46-4C9C-8BD4-2C052E4267C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07024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236DC3-DF46-4C9C-8BD4-2C052E4267C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4847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46811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88738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92585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51456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2863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11068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9747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02722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38881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726271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07225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900785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28221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662551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098719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39415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75003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235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03065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39530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83584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55812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15365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214901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380922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28783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B1FB53-074E-453F-8BCF-006D7CFC3CA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62170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236DC3-DF46-4C9C-8BD4-2C052E4267C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76203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236DC3-DF46-4C9C-8BD4-2C052E4267C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8561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236DC3-DF46-4C9C-8BD4-2C052E4267C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926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236DC3-DF46-4C9C-8BD4-2C052E4267C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47988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236DC3-DF46-4C9C-8BD4-2C052E4267C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88558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0" y="5511524"/>
            <a:ext cx="12192000" cy="1362147"/>
            <a:chOff x="0" y="3674775"/>
            <a:chExt cx="12751516" cy="1441517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3674775"/>
              <a:ext cx="7014681" cy="1441517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7014679" y="3674775"/>
              <a:ext cx="5736837" cy="1441517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360" y="164637"/>
            <a:ext cx="679085" cy="67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258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21866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emf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D4DACCD-CCDB-43AA-994B-7B852CAA96A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1988983"/>
            <a:ext cx="12192000" cy="486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852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xStyles>
    <p:titleStyle>
      <a:lvl1pPr algn="l" defTabSz="1219170" rtl="0" eaLnBrk="1" latinLnBrk="0" hangingPunct="1">
        <a:spcBef>
          <a:spcPct val="0"/>
        </a:spcBef>
        <a:buNone/>
        <a:defRPr sz="3733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5" cstate="email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95119" y="2539930"/>
            <a:ext cx="1046813" cy="761317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 cstate="email">
            <a:duotone>
              <a:srgbClr val="F79646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50287" y="3042486"/>
            <a:ext cx="711592" cy="517521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2718849" y="1744768"/>
            <a:ext cx="7318029" cy="1897892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defTabSz="1219170"/>
            <a:r>
              <a:rPr lang="zh-CN" altLang="en-US" sz="11733" b="1" kern="0" spc="-400" dirty="0">
                <a:ln>
                  <a:solidFill>
                    <a:srgbClr val="FFFFFF"/>
                  </a:solidFill>
                </a:ln>
                <a:solidFill>
                  <a:srgbClr val="C00000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喜迎十九大</a:t>
            </a:r>
            <a:endParaRPr lang="en-US" altLang="zh-CN" sz="11733" b="1" kern="0" spc="-400" dirty="0">
              <a:ln>
                <a:solidFill>
                  <a:srgbClr val="FFFFFF"/>
                </a:solidFill>
              </a:ln>
              <a:solidFill>
                <a:srgbClr val="C00000"/>
              </a:solidFill>
              <a:latin typeface="三极行楷简体-粗" panose="00000500000000000000" pitchFamily="2" charset="-122"/>
              <a:ea typeface="三极行楷简体-粗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3446" y="1830014"/>
            <a:ext cx="1613725" cy="1613725"/>
          </a:xfrm>
          <a:prstGeom prst="rect">
            <a:avLst/>
          </a:prstGeom>
        </p:spPr>
      </p:pic>
      <p:pic>
        <p:nvPicPr>
          <p:cNvPr id="2" name="中国人民解放军军乐团 - 军威进行曲">
            <a:hlinkClick r:id="" action="ppaction://media"/>
            <a:extLst>
              <a:ext uri="{FF2B5EF4-FFF2-40B4-BE49-F238E27FC236}">
                <a16:creationId xmlns:a16="http://schemas.microsoft.com/office/drawing/2014/main" id="{1179BF0C-C2D2-4837-9D85-5E1FBAFE3E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16877" y="6304084"/>
            <a:ext cx="460132" cy="460131"/>
          </a:xfrm>
          <a:prstGeom prst="rect">
            <a:avLst/>
          </a:prstGeom>
        </p:spPr>
      </p:pic>
      <p:sp>
        <p:nvSpPr>
          <p:cNvPr id="9" name="TextBox 47"/>
          <p:cNvSpPr txBox="1"/>
          <p:nvPr/>
        </p:nvSpPr>
        <p:spPr>
          <a:xfrm>
            <a:off x="3124200" y="3469143"/>
            <a:ext cx="6565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/>
            </a:pPr>
            <a:r>
              <a:rPr lang="en-US" altLang="zh-CN" sz="2400" dirty="0">
                <a:solidFill>
                  <a:schemeClr val="bg1">
                    <a:lumMod val="85000"/>
                  </a:schemeClr>
                </a:solidFill>
                <a:latin typeface="华康俪金黑W8(P)" pitchFamily="34" charset="-122"/>
                <a:ea typeface="华康俪金黑W8(P)" pitchFamily="34" charset="-122"/>
                <a:sym typeface="+mn-lt"/>
              </a:rPr>
              <a:t>RANPINTANG</a:t>
            </a:r>
            <a:endParaRPr lang="zh-CN" altLang="en-US" sz="2400" dirty="0">
              <a:solidFill>
                <a:schemeClr val="bg1">
                  <a:lumMod val="85000"/>
                </a:schemeClr>
              </a:solidFill>
              <a:latin typeface="华康俪金黑W8(P)" pitchFamily="34" charset="-122"/>
              <a:ea typeface="华康俪金黑W8(P)" pitchFamily="34" charset="-122"/>
              <a:sym typeface="+mn-lt"/>
            </a:endParaRPr>
          </a:p>
        </p:txBody>
      </p:sp>
      <p:sp>
        <p:nvSpPr>
          <p:cNvPr id="10" name="TextBox 47"/>
          <p:cNvSpPr txBox="1"/>
          <p:nvPr/>
        </p:nvSpPr>
        <p:spPr>
          <a:xfrm>
            <a:off x="5308600" y="3953984"/>
            <a:ext cx="44772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/>
            </a:pPr>
            <a:r>
              <a:rPr lang="zh-CN" altLang="en-US" sz="3200" dirty="0">
                <a:solidFill>
                  <a:srgbClr val="C00000"/>
                </a:solidFill>
                <a:latin typeface="摄图摩登小方体" panose="00000500000000000000" pitchFamily="2" charset="-122"/>
                <a:ea typeface="摄图摩登小方体" panose="00000500000000000000" pitchFamily="2" charset="-122"/>
                <a:sym typeface="+mn-lt"/>
              </a:rPr>
              <a:t>燃品堂党政风精品</a:t>
            </a:r>
          </a:p>
        </p:txBody>
      </p:sp>
    </p:spTree>
    <p:extLst>
      <p:ext uri="{BB962C8B-B14F-4D97-AF65-F5344CB8AC3E}">
        <p14:creationId xmlns:p14="http://schemas.microsoft.com/office/powerpoint/2010/main" val="238373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>
        <p14:ferris dir="l"/>
      </p:transition>
    </mc:Choice>
    <mc:Fallback xmlns=""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1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4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8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375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375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5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任意多边形 93"/>
          <p:cNvSpPr/>
          <p:nvPr/>
        </p:nvSpPr>
        <p:spPr>
          <a:xfrm rot="18900000" flipH="1">
            <a:off x="2383293" y="3343597"/>
            <a:ext cx="204691" cy="204691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1219170">
              <a:defRPr/>
            </a:pPr>
            <a:endParaRPr lang="zh-CN" altLang="en-US" sz="2400" b="1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6" name="圆角矩形 105"/>
          <p:cNvSpPr/>
          <p:nvPr/>
        </p:nvSpPr>
        <p:spPr>
          <a:xfrm>
            <a:off x="3119669" y="2413407"/>
            <a:ext cx="7776864" cy="203118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127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defTabSz="1219170"/>
            <a:r>
              <a:rPr lang="zh-CN" altLang="en-US" sz="5867" b="1" kern="0" dirty="0">
                <a:solidFill>
                  <a:srgbClr val="FFFFFF"/>
                </a:solidFill>
                <a:cs typeface="+mn-ea"/>
                <a:sym typeface="+mn-lt"/>
              </a:rPr>
              <a:t> 精准扶贫 攻坚克难 践行庄严承诺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1487488" y="2413408"/>
            <a:ext cx="1983456" cy="2038380"/>
            <a:chOff x="5656078" y="2390367"/>
            <a:chExt cx="836520" cy="836519"/>
          </a:xfrm>
          <a:solidFill>
            <a:schemeClr val="bg1"/>
          </a:solidFill>
        </p:grpSpPr>
        <p:sp useBgFill="1">
          <p:nvSpPr>
            <p:cNvPr id="97" name="椭圆 96"/>
            <p:cNvSpPr/>
            <p:nvPr/>
          </p:nvSpPr>
          <p:spPr>
            <a:xfrm flipH="1">
              <a:off x="5656078" y="2390367"/>
              <a:ext cx="836520" cy="836519"/>
            </a:xfrm>
            <a:prstGeom prst="ellipse">
              <a:avLst/>
            </a:prstGeom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15333" b="1" kern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98" name="TextBox 20"/>
            <p:cNvSpPr txBox="1"/>
            <p:nvPr/>
          </p:nvSpPr>
          <p:spPr>
            <a:xfrm>
              <a:off x="5691687" y="2409923"/>
              <a:ext cx="765305" cy="80836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en-US" altLang="zh-CN" sz="12800" kern="0" dirty="0">
                  <a:solidFill>
                    <a:srgbClr val="C00000"/>
                  </a:solidFill>
                  <a:cs typeface="+mn-ea"/>
                  <a:sym typeface="+mn-lt"/>
                </a:rPr>
                <a:t>02</a:t>
              </a:r>
              <a:endParaRPr lang="zh-CN" altLang="en-US" sz="12800" kern="0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562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10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1103446" y="364788"/>
            <a:ext cx="5664629" cy="441211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精准扶贫 攻坚克难 践行庄严承诺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4265207" y="2776718"/>
            <a:ext cx="6504723" cy="0"/>
          </a:xfrm>
          <a:prstGeom prst="line">
            <a:avLst/>
          </a:prstGeom>
          <a:ln>
            <a:solidFill>
              <a:schemeClr val="accent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1168863" y="1510750"/>
            <a:ext cx="2496277" cy="249627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333709" y="1830088"/>
            <a:ext cx="2112235" cy="1898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5867" b="1" dirty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15414" y="4112206"/>
            <a:ext cx="3014573" cy="79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2267" dirty="0">
                <a:solidFill>
                  <a:srgbClr val="C00000"/>
                </a:solidFill>
                <a:cs typeface="+mn-ea"/>
                <a:sym typeface="+mn-lt"/>
              </a:rPr>
              <a:t>单击此处</a:t>
            </a:r>
            <a:endParaRPr lang="en-US" altLang="zh-CN" sz="2267" dirty="0">
              <a:solidFill>
                <a:srgbClr val="C00000"/>
              </a:solidFill>
              <a:cs typeface="+mn-ea"/>
              <a:sym typeface="+mn-lt"/>
            </a:endParaRPr>
          </a:p>
          <a:p>
            <a:pPr algn="ctr" defTabSz="1219170"/>
            <a:r>
              <a:rPr lang="zh-CN" altLang="en-US" sz="2267" dirty="0">
                <a:solidFill>
                  <a:srgbClr val="C00000"/>
                </a:solidFill>
                <a:cs typeface="+mn-ea"/>
                <a:sym typeface="+mn-lt"/>
              </a:rPr>
              <a:t>添加描述文本</a:t>
            </a:r>
          </a:p>
        </p:txBody>
      </p:sp>
      <p:sp>
        <p:nvSpPr>
          <p:cNvPr id="40" name="矩形 39"/>
          <p:cNvSpPr/>
          <p:nvPr/>
        </p:nvSpPr>
        <p:spPr>
          <a:xfrm>
            <a:off x="4648903" y="1779932"/>
            <a:ext cx="5697035" cy="8987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r>
              <a:rPr lang="zh-CN" altLang="en-US" sz="3333" b="1" dirty="0">
                <a:solidFill>
                  <a:srgbClr val="C00000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1" name="MH_Desc_1"/>
          <p:cNvSpPr/>
          <p:nvPr/>
        </p:nvSpPr>
        <p:spPr>
          <a:xfrm>
            <a:off x="4247623" y="2897399"/>
            <a:ext cx="6618316" cy="110962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 defTabSz="121917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kern="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1600" kern="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kern="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1600" kern="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1231CD1B-5B32-253E-9B94-6F47CFC243D4}"/>
              </a:ext>
            </a:extLst>
          </p:cNvPr>
          <p:cNvCxnSpPr/>
          <p:nvPr/>
        </p:nvCxnSpPr>
        <p:spPr>
          <a:xfrm>
            <a:off x="4265207" y="4707118"/>
            <a:ext cx="6504723" cy="0"/>
          </a:xfrm>
          <a:prstGeom prst="line">
            <a:avLst/>
          </a:prstGeom>
          <a:ln>
            <a:solidFill>
              <a:schemeClr val="accent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246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4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9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/>
      <p:bldP spid="39" grpId="0"/>
      <p:bldP spid="40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1103446" y="364788"/>
            <a:ext cx="5664629" cy="441211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精准扶贫 攻坚克难 践行庄严承诺</a:t>
            </a:r>
          </a:p>
        </p:txBody>
      </p:sp>
      <p:sp>
        <p:nvSpPr>
          <p:cNvPr id="5" name="椭圆 4"/>
          <p:cNvSpPr/>
          <p:nvPr/>
        </p:nvSpPr>
        <p:spPr>
          <a:xfrm>
            <a:off x="1168863" y="1510750"/>
            <a:ext cx="2496277" cy="2496277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3709" y="1830088"/>
            <a:ext cx="2112235" cy="1898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5867" b="1" dirty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15414" y="4112206"/>
            <a:ext cx="3014573" cy="79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2267" dirty="0">
                <a:solidFill>
                  <a:srgbClr val="C00000"/>
                </a:solidFill>
                <a:cs typeface="+mn-ea"/>
                <a:sym typeface="+mn-lt"/>
              </a:rPr>
              <a:t>单击此处</a:t>
            </a:r>
            <a:endParaRPr lang="en-US" altLang="zh-CN" sz="2267" dirty="0">
              <a:solidFill>
                <a:srgbClr val="C00000"/>
              </a:solidFill>
              <a:cs typeface="+mn-ea"/>
              <a:sym typeface="+mn-lt"/>
            </a:endParaRPr>
          </a:p>
          <a:p>
            <a:pPr algn="ctr" defTabSz="1219170"/>
            <a:r>
              <a:rPr lang="zh-CN" altLang="en-US" sz="2267" dirty="0">
                <a:solidFill>
                  <a:srgbClr val="C00000"/>
                </a:solidFill>
                <a:cs typeface="+mn-ea"/>
                <a:sym typeface="+mn-lt"/>
              </a:rPr>
              <a:t>添加描述文本</a:t>
            </a:r>
          </a:p>
        </p:txBody>
      </p:sp>
      <p:sp>
        <p:nvSpPr>
          <p:cNvPr id="11" name="MH_Desc_1"/>
          <p:cNvSpPr/>
          <p:nvPr/>
        </p:nvSpPr>
        <p:spPr>
          <a:xfrm>
            <a:off x="4247623" y="2166053"/>
            <a:ext cx="6618316" cy="1109628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 defTabSz="121917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kern="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  <a:endParaRPr lang="zh-CN" altLang="en-US" sz="1600" kern="0" dirty="0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265207" y="3140968"/>
            <a:ext cx="6504723" cy="0"/>
          </a:xfrm>
          <a:prstGeom prst="line">
            <a:avLst/>
          </a:prstGeom>
          <a:ln>
            <a:solidFill>
              <a:schemeClr val="accent5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4169198" y="3231063"/>
            <a:ext cx="4357664" cy="8987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1219170"/>
            <a:r>
              <a:rPr lang="zh-CN" altLang="en-US" sz="3333" b="1" dirty="0">
                <a:solidFill>
                  <a:srgbClr val="C00000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14" name="矩形 13"/>
          <p:cNvSpPr/>
          <p:nvPr/>
        </p:nvSpPr>
        <p:spPr>
          <a:xfrm>
            <a:off x="4269771" y="3954891"/>
            <a:ext cx="6596168" cy="818259"/>
          </a:xfrm>
          <a:prstGeom prst="rect">
            <a:avLst/>
          </a:prstGeom>
        </p:spPr>
        <p:txBody>
          <a:bodyPr/>
          <a:lstStyle/>
          <a:p>
            <a:pPr algn="just" defTabSz="1219170">
              <a:lnSpc>
                <a:spcPct val="150000"/>
              </a:lnSpc>
            </a:pPr>
            <a:r>
              <a:rPr lang="zh-CN" altLang="en-US" sz="1600" kern="0" dirty="0">
                <a:solidFill>
                  <a:srgbClr val="C0000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600" kern="0" dirty="0">
                <a:solidFill>
                  <a:srgbClr val="C00000"/>
                </a:solidFill>
                <a:cs typeface="+mn-ea"/>
                <a:sym typeface="+mn-lt"/>
              </a:rPr>
              <a:t>... ...</a:t>
            </a:r>
            <a:endParaRPr lang="zh-CN" altLang="en-US" sz="1600" kern="0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03256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1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6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1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11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矩形 92"/>
          <p:cNvSpPr/>
          <p:nvPr/>
        </p:nvSpPr>
        <p:spPr>
          <a:xfrm>
            <a:off x="5802769" y="2162104"/>
            <a:ext cx="4608512" cy="27933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03446" y="364788"/>
            <a:ext cx="5664629" cy="441211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精准扶贫 攻坚克难 践行庄严承诺</a:t>
            </a:r>
          </a:p>
        </p:txBody>
      </p:sp>
      <p:sp>
        <p:nvSpPr>
          <p:cNvPr id="4" name="矩形 3"/>
          <p:cNvSpPr/>
          <p:nvPr/>
        </p:nvSpPr>
        <p:spPr>
          <a:xfrm>
            <a:off x="3783867" y="1220755"/>
            <a:ext cx="47211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>
              <a:defRPr/>
            </a:pPr>
            <a:r>
              <a:rPr lang="zh-CN" altLang="en-US" sz="3600" b="1" dirty="0">
                <a:solidFill>
                  <a:srgbClr val="C00000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6" name="矩形 5"/>
          <p:cNvSpPr/>
          <p:nvPr/>
        </p:nvSpPr>
        <p:spPr>
          <a:xfrm>
            <a:off x="6090801" y="2382013"/>
            <a:ext cx="412845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917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200</a:t>
            </a:r>
            <a:r>
              <a:rPr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dirty="0">
                <a:solidFill>
                  <a:srgbClr val="FFFFFF"/>
                </a:solidFill>
                <a:cs typeface="+mn-ea"/>
                <a:sym typeface="+mn-lt"/>
              </a:rPr>
              <a:t>5</a:t>
            </a:r>
            <a:r>
              <a:rPr lang="zh-CN" altLang="en-US" sz="1600" dirty="0">
                <a:solidFill>
                  <a:srgbClr val="FFFFFF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zh-CN" sz="1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871531" y="2120291"/>
            <a:ext cx="3682344" cy="460028"/>
            <a:chOff x="3987932" y="1248378"/>
            <a:chExt cx="2761758" cy="345021"/>
          </a:xfrm>
        </p:grpSpPr>
        <p:sp>
          <p:nvSpPr>
            <p:cNvPr id="67" name="矩形 66"/>
            <p:cNvSpPr/>
            <p:nvPr/>
          </p:nvSpPr>
          <p:spPr>
            <a:xfrm>
              <a:off x="3987932" y="1257301"/>
              <a:ext cx="1300161" cy="336098"/>
            </a:xfrm>
            <a:prstGeom prst="rect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98">
                <a:defRPr/>
              </a:pPr>
              <a:endParaRPr lang="zh-CN" altLang="en-US" sz="1867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4296874" y="1248378"/>
              <a:ext cx="707732" cy="3154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9200">
                <a:defRPr/>
              </a:pPr>
              <a:r>
                <a:rPr lang="en-US" altLang="zh-CN" sz="2133" kern="0" dirty="0">
                  <a:ln w="12700">
                    <a:noFill/>
                  </a:ln>
                  <a:solidFill>
                    <a:prstClr val="white"/>
                  </a:solidFill>
                  <a:cs typeface="+mn-ea"/>
                  <a:sym typeface="+mn-lt"/>
                </a:rPr>
                <a:t>42</a:t>
              </a:r>
              <a:r>
                <a:rPr lang="en-US" altLang="zh-CN" sz="1467" kern="0" dirty="0">
                  <a:ln w="12700">
                    <a:noFill/>
                  </a:ln>
                  <a:solidFill>
                    <a:prstClr val="white"/>
                  </a:solidFill>
                  <a:cs typeface="+mn-ea"/>
                  <a:sym typeface="+mn-lt"/>
                </a:rPr>
                <a:t>%</a:t>
              </a:r>
              <a:endParaRPr lang="zh-CN" altLang="en-US" sz="1467" kern="0" dirty="0">
                <a:ln w="12700">
                  <a:noFill/>
                </a:ln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5618782" y="1279738"/>
              <a:ext cx="592951" cy="2649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98">
                <a:lnSpc>
                  <a:spcPct val="110000"/>
                </a:lnSpc>
                <a:defRPr/>
              </a:pPr>
              <a:r>
                <a:rPr lang="zh-CN" altLang="en-US" sz="1600" kern="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5288095" y="1257301"/>
              <a:ext cx="1461595" cy="336098"/>
            </a:xfrm>
            <a:prstGeom prst="rect">
              <a:avLst/>
            </a:prstGeom>
            <a:noFill/>
            <a:ln w="12700" cap="flat" cmpd="sng" algn="ctr">
              <a:solidFill>
                <a:srgbClr val="E71E1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98">
                <a:defRPr/>
              </a:pPr>
              <a:endParaRPr lang="zh-CN" altLang="en-US" sz="1867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871531" y="2691791"/>
            <a:ext cx="3682344" cy="460028"/>
            <a:chOff x="3987932" y="1248378"/>
            <a:chExt cx="2761758" cy="345021"/>
          </a:xfrm>
        </p:grpSpPr>
        <p:sp>
          <p:nvSpPr>
            <p:cNvPr id="69" name="矩形 68"/>
            <p:cNvSpPr/>
            <p:nvPr/>
          </p:nvSpPr>
          <p:spPr>
            <a:xfrm>
              <a:off x="3987932" y="1257301"/>
              <a:ext cx="1300161" cy="336098"/>
            </a:xfrm>
            <a:prstGeom prst="rect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98">
                <a:defRPr/>
              </a:pPr>
              <a:endParaRPr lang="zh-CN" altLang="en-US" sz="1867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4296874" y="1248378"/>
              <a:ext cx="707732" cy="3154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9200">
                <a:defRPr/>
              </a:pPr>
              <a:r>
                <a:rPr lang="en-US" altLang="zh-CN" sz="2133" kern="0" dirty="0">
                  <a:ln w="12700">
                    <a:noFill/>
                  </a:ln>
                  <a:solidFill>
                    <a:prstClr val="white"/>
                  </a:solidFill>
                  <a:cs typeface="+mn-ea"/>
                  <a:sym typeface="+mn-lt"/>
                </a:rPr>
                <a:t>20</a:t>
              </a:r>
              <a:r>
                <a:rPr lang="en-US" altLang="zh-CN" sz="1467" kern="0" dirty="0">
                  <a:ln w="12700">
                    <a:noFill/>
                  </a:ln>
                  <a:solidFill>
                    <a:prstClr val="white"/>
                  </a:solidFill>
                  <a:cs typeface="+mn-ea"/>
                  <a:sym typeface="+mn-lt"/>
                </a:rPr>
                <a:t>%</a:t>
              </a:r>
              <a:endParaRPr lang="zh-CN" altLang="en-US" sz="1467" kern="0" dirty="0">
                <a:ln w="12700">
                  <a:noFill/>
                </a:ln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5618782" y="1279738"/>
              <a:ext cx="592951" cy="2649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98">
                <a:lnSpc>
                  <a:spcPct val="110000"/>
                </a:lnSpc>
                <a:defRPr/>
              </a:pPr>
              <a:r>
                <a:rPr lang="zh-CN" altLang="en-US" sz="1600" kern="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5288095" y="1257301"/>
              <a:ext cx="1461595" cy="336098"/>
            </a:xfrm>
            <a:prstGeom prst="rect">
              <a:avLst/>
            </a:prstGeom>
            <a:noFill/>
            <a:ln w="12700" cap="flat" cmpd="sng" algn="ctr">
              <a:solidFill>
                <a:srgbClr val="E71E1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98">
                <a:defRPr/>
              </a:pPr>
              <a:endParaRPr lang="zh-CN" altLang="en-US" sz="1867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871531" y="3288691"/>
            <a:ext cx="3682344" cy="460028"/>
            <a:chOff x="3987932" y="1248378"/>
            <a:chExt cx="2761758" cy="345021"/>
          </a:xfrm>
        </p:grpSpPr>
        <p:sp>
          <p:nvSpPr>
            <p:cNvPr id="79" name="矩形 78"/>
            <p:cNvSpPr/>
            <p:nvPr/>
          </p:nvSpPr>
          <p:spPr>
            <a:xfrm>
              <a:off x="3987932" y="1257301"/>
              <a:ext cx="1300161" cy="336098"/>
            </a:xfrm>
            <a:prstGeom prst="rect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98">
                <a:defRPr/>
              </a:pPr>
              <a:endParaRPr lang="zh-CN" altLang="en-US" sz="1867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4296874" y="1248378"/>
              <a:ext cx="707732" cy="3154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9200">
                <a:defRPr/>
              </a:pPr>
              <a:r>
                <a:rPr lang="en-US" altLang="zh-CN" sz="2133" kern="0" dirty="0">
                  <a:ln w="12700">
                    <a:noFill/>
                  </a:ln>
                  <a:solidFill>
                    <a:prstClr val="white"/>
                  </a:solidFill>
                  <a:cs typeface="+mn-ea"/>
                  <a:sym typeface="+mn-lt"/>
                </a:rPr>
                <a:t>10</a:t>
              </a:r>
              <a:r>
                <a:rPr lang="en-US" altLang="zh-CN" sz="1467" kern="0" dirty="0">
                  <a:ln w="12700">
                    <a:noFill/>
                  </a:ln>
                  <a:solidFill>
                    <a:prstClr val="white"/>
                  </a:solidFill>
                  <a:cs typeface="+mn-ea"/>
                  <a:sym typeface="+mn-lt"/>
                </a:rPr>
                <a:t>%</a:t>
              </a:r>
              <a:endParaRPr lang="zh-CN" altLang="en-US" sz="1467" kern="0" dirty="0">
                <a:ln w="12700">
                  <a:noFill/>
                </a:ln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5618782" y="1279738"/>
              <a:ext cx="592951" cy="2649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98">
                <a:lnSpc>
                  <a:spcPct val="110000"/>
                </a:lnSpc>
                <a:defRPr/>
              </a:pPr>
              <a:r>
                <a:rPr lang="zh-CN" altLang="en-US" sz="1600" kern="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82" name="矩形 81"/>
            <p:cNvSpPr/>
            <p:nvPr/>
          </p:nvSpPr>
          <p:spPr>
            <a:xfrm>
              <a:off x="5288095" y="1257301"/>
              <a:ext cx="1461595" cy="336098"/>
            </a:xfrm>
            <a:prstGeom prst="rect">
              <a:avLst/>
            </a:prstGeom>
            <a:noFill/>
            <a:ln w="12700" cap="flat" cmpd="sng" algn="ctr">
              <a:solidFill>
                <a:srgbClr val="E71E1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98">
                <a:defRPr/>
              </a:pPr>
              <a:endParaRPr lang="zh-CN" altLang="en-US" sz="1867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871531" y="3885591"/>
            <a:ext cx="3682344" cy="460028"/>
            <a:chOff x="3987932" y="1248378"/>
            <a:chExt cx="2761758" cy="345021"/>
          </a:xfrm>
        </p:grpSpPr>
        <p:sp>
          <p:nvSpPr>
            <p:cNvPr id="84" name="矩形 83"/>
            <p:cNvSpPr/>
            <p:nvPr/>
          </p:nvSpPr>
          <p:spPr>
            <a:xfrm>
              <a:off x="3987932" y="1257301"/>
              <a:ext cx="1300161" cy="336098"/>
            </a:xfrm>
            <a:prstGeom prst="rect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98">
                <a:defRPr/>
              </a:pPr>
              <a:endParaRPr lang="zh-CN" altLang="en-US" sz="1867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4296874" y="1248378"/>
              <a:ext cx="707732" cy="3154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9200">
                <a:defRPr/>
              </a:pPr>
              <a:r>
                <a:rPr lang="en-US" altLang="zh-CN" sz="2133" kern="0" dirty="0">
                  <a:ln w="12700">
                    <a:noFill/>
                  </a:ln>
                  <a:solidFill>
                    <a:prstClr val="white"/>
                  </a:solidFill>
                  <a:cs typeface="+mn-ea"/>
                  <a:sym typeface="+mn-lt"/>
                </a:rPr>
                <a:t>8</a:t>
              </a:r>
              <a:r>
                <a:rPr lang="en-US" altLang="zh-CN" sz="1467" kern="0" dirty="0">
                  <a:ln w="12700">
                    <a:noFill/>
                  </a:ln>
                  <a:solidFill>
                    <a:prstClr val="white"/>
                  </a:solidFill>
                  <a:cs typeface="+mn-ea"/>
                  <a:sym typeface="+mn-lt"/>
                </a:rPr>
                <a:t>%</a:t>
              </a:r>
              <a:endParaRPr lang="zh-CN" altLang="en-US" sz="1467" kern="0" dirty="0">
                <a:ln w="12700">
                  <a:noFill/>
                </a:ln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5635484" y="1279738"/>
              <a:ext cx="592951" cy="2649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98">
                <a:lnSpc>
                  <a:spcPct val="110000"/>
                </a:lnSpc>
                <a:defRPr/>
              </a:pPr>
              <a:r>
                <a:rPr lang="zh-CN" altLang="en-US" sz="1600" kern="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87" name="矩形 86"/>
            <p:cNvSpPr/>
            <p:nvPr/>
          </p:nvSpPr>
          <p:spPr>
            <a:xfrm>
              <a:off x="5288095" y="1257301"/>
              <a:ext cx="1461595" cy="336098"/>
            </a:xfrm>
            <a:prstGeom prst="rect">
              <a:avLst/>
            </a:prstGeom>
            <a:noFill/>
            <a:ln w="12700" cap="flat" cmpd="sng" algn="ctr">
              <a:solidFill>
                <a:srgbClr val="E71E1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98">
                <a:defRPr/>
              </a:pPr>
              <a:endParaRPr lang="zh-CN" altLang="en-US" sz="1867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871531" y="4495412"/>
            <a:ext cx="3682344" cy="460028"/>
            <a:chOff x="3987932" y="1248378"/>
            <a:chExt cx="2761758" cy="345021"/>
          </a:xfrm>
        </p:grpSpPr>
        <p:sp>
          <p:nvSpPr>
            <p:cNvPr id="89" name="矩形 88"/>
            <p:cNvSpPr/>
            <p:nvPr/>
          </p:nvSpPr>
          <p:spPr>
            <a:xfrm>
              <a:off x="3987932" y="1257301"/>
              <a:ext cx="1300161" cy="336098"/>
            </a:xfrm>
            <a:prstGeom prst="rect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98">
                <a:defRPr/>
              </a:pPr>
              <a:endParaRPr lang="zh-CN" altLang="en-US" sz="1867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4296874" y="1248378"/>
              <a:ext cx="707732" cy="3154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defTabSz="1219200">
                <a:defRPr/>
              </a:pPr>
              <a:r>
                <a:rPr lang="en-US" altLang="zh-CN" sz="2133" kern="0" dirty="0">
                  <a:ln w="12700">
                    <a:noFill/>
                  </a:ln>
                  <a:solidFill>
                    <a:prstClr val="white"/>
                  </a:solidFill>
                  <a:cs typeface="+mn-ea"/>
                  <a:sym typeface="+mn-lt"/>
                </a:rPr>
                <a:t>20</a:t>
              </a:r>
              <a:r>
                <a:rPr lang="en-US" altLang="zh-CN" sz="1467" kern="0" dirty="0">
                  <a:ln w="12700">
                    <a:noFill/>
                  </a:ln>
                  <a:solidFill>
                    <a:prstClr val="white"/>
                  </a:solidFill>
                  <a:cs typeface="+mn-ea"/>
                  <a:sym typeface="+mn-lt"/>
                </a:rPr>
                <a:t>%</a:t>
              </a:r>
              <a:endParaRPr lang="zh-CN" altLang="en-US" sz="1467" kern="0" dirty="0">
                <a:ln w="12700">
                  <a:noFill/>
                </a:ln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5635484" y="1279738"/>
              <a:ext cx="592951" cy="2649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4498">
                <a:lnSpc>
                  <a:spcPct val="110000"/>
                </a:lnSpc>
                <a:defRPr/>
              </a:pPr>
              <a:r>
                <a:rPr lang="zh-CN" altLang="en-US" sz="1600" kern="0" dirty="0">
                  <a:solidFill>
                    <a:srgbClr val="000000">
                      <a:lumMod val="75000"/>
                      <a:lumOff val="25000"/>
                    </a:srgb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92" name="矩形 91"/>
            <p:cNvSpPr/>
            <p:nvPr/>
          </p:nvSpPr>
          <p:spPr>
            <a:xfrm>
              <a:off x="5288095" y="1257301"/>
              <a:ext cx="1461595" cy="336098"/>
            </a:xfrm>
            <a:prstGeom prst="rect">
              <a:avLst/>
            </a:prstGeom>
            <a:noFill/>
            <a:ln w="12700" cap="flat" cmpd="sng" algn="ctr">
              <a:solidFill>
                <a:srgbClr val="E71E17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98">
                <a:defRPr/>
              </a:pPr>
              <a:endParaRPr lang="zh-CN" altLang="en-US" sz="1867" kern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9357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9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9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8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2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3" dur="100" fill="hold"/>
                                        <p:tgtEl>
                                          <p:spTgt spid="4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5" dur="200" fill="hold"/>
                                        <p:tgtEl>
                                          <p:spTgt spid="4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27" dur="100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29" dur="200" fill="hold"/>
                                        <p:tgtEl>
                                          <p:spTgt spid="4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9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37" dur="100" fill="hold"/>
                                        <p:tgtEl>
                                          <p:spTgt spid="6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9" dur="200" fill="hold"/>
                                        <p:tgtEl>
                                          <p:spTgt spid="6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41" dur="100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3" dur="200" fill="hold"/>
                                        <p:tgtEl>
                                          <p:spTgt spid="6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6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7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3" dur="200" fill="hold"/>
                                        <p:tgtEl>
                                          <p:spTgt spid="7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4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55" dur="100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7" dur="200" fill="hold"/>
                                        <p:tgtEl>
                                          <p:spTgt spid="7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65" dur="100" fill="hold"/>
                                        <p:tgtEl>
                                          <p:spTgt spid="8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7" dur="200" fill="hold"/>
                                        <p:tgtEl>
                                          <p:spTgt spid="83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69" dur="100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1" dur="200" fill="hold"/>
                                        <p:tgtEl>
                                          <p:spTgt spid="83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000"/>
                            </p:stCondLst>
                            <p:childTnLst>
                              <p:par>
                                <p:cTn id="7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mph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79" dur="100" fill="hold"/>
                                        <p:tgtEl>
                                          <p:spTgt spid="8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1" dur="200" fill="hold"/>
                                        <p:tgtEl>
                                          <p:spTgt spid="8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83" dur="100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85" dur="200" fill="hold"/>
                                        <p:tgtEl>
                                          <p:spTgt spid="8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 rot="153902">
            <a:off x="1263868" y="2046553"/>
            <a:ext cx="7365673" cy="3043356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03446" y="364788"/>
            <a:ext cx="5664629" cy="441211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精准扶贫 攻坚克难 践行庄严承诺</a:t>
            </a:r>
          </a:p>
        </p:txBody>
      </p:sp>
      <p:sp>
        <p:nvSpPr>
          <p:cNvPr id="4" name="矩形 3"/>
          <p:cNvSpPr/>
          <p:nvPr/>
        </p:nvSpPr>
        <p:spPr>
          <a:xfrm>
            <a:off x="3664911" y="1100174"/>
            <a:ext cx="472116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219170">
              <a:defRPr/>
            </a:pPr>
            <a:r>
              <a:rPr lang="zh-CN" altLang="en-US" sz="3600" b="1" dirty="0">
                <a:solidFill>
                  <a:srgbClr val="C00000"/>
                </a:solidFill>
                <a:cs typeface="+mn-ea"/>
                <a:sym typeface="+mn-lt"/>
              </a:rPr>
              <a:t>单击此处添加标题文本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1796641" y="2311333"/>
            <a:ext cx="6196627" cy="1507720"/>
            <a:chOff x="1411541" y="2996952"/>
            <a:chExt cx="6196627" cy="1507722"/>
          </a:xfrm>
        </p:grpSpPr>
        <p:sp>
          <p:nvSpPr>
            <p:cNvPr id="23" name="矩形 22"/>
            <p:cNvSpPr/>
            <p:nvPr/>
          </p:nvSpPr>
          <p:spPr>
            <a:xfrm>
              <a:off x="1703510" y="2996952"/>
              <a:ext cx="5904658" cy="1507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21917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FFFFFF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dirty="0">
                  <a:solidFill>
                    <a:srgbClr val="FFFFFF"/>
                  </a:solidFill>
                  <a:cs typeface="+mn-ea"/>
                  <a:sym typeface="+mn-lt"/>
                </a:rPr>
                <a:t>200</a:t>
              </a:r>
              <a:r>
                <a:rPr lang="zh-CN" altLang="en-US" dirty="0">
                  <a:solidFill>
                    <a:srgbClr val="FFFFFF"/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dirty="0">
                  <a:solidFill>
                    <a:srgbClr val="FFFFFF"/>
                  </a:solidFill>
                  <a:cs typeface="+mn-ea"/>
                  <a:sym typeface="+mn-lt"/>
                </a:rPr>
                <a:t>5</a:t>
              </a:r>
              <a:r>
                <a:rPr lang="zh-CN" altLang="en-US" dirty="0">
                  <a:solidFill>
                    <a:srgbClr val="FFFFFF"/>
                  </a:solidFill>
                  <a:cs typeface="+mn-ea"/>
                  <a:sym typeface="+mn-lt"/>
                </a:rPr>
                <a:t>分钟之内。</a:t>
              </a:r>
              <a:endParaRPr lang="zh-CN" altLang="zh-CN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圆角矩形​​ 10"/>
            <p:cNvSpPr>
              <a:spLocks noChangeArrowheads="1"/>
            </p:cNvSpPr>
            <p:nvPr/>
          </p:nvSpPr>
          <p:spPr bwMode="auto">
            <a:xfrm>
              <a:off x="1411541" y="3068960"/>
              <a:ext cx="295908" cy="33357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1219170">
                <a:defRPr/>
              </a:pPr>
              <a:r>
                <a:rPr lang="en-US" altLang="zh-CN" sz="2200" dirty="0">
                  <a:solidFill>
                    <a:srgbClr val="C00000"/>
                  </a:solidFill>
                  <a:cs typeface="+mn-ea"/>
                  <a:sym typeface="+mn-lt"/>
                </a:rPr>
                <a:t>1</a:t>
              </a:r>
              <a:endParaRPr lang="zh-CN" altLang="en-US" sz="2200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784861" y="3940325"/>
            <a:ext cx="6202519" cy="787523"/>
            <a:chOff x="1399759" y="4913976"/>
            <a:chExt cx="6202518" cy="787523"/>
          </a:xfrm>
        </p:grpSpPr>
        <p:sp>
          <p:nvSpPr>
            <p:cNvPr id="26" name="矩形 25"/>
            <p:cNvSpPr/>
            <p:nvPr/>
          </p:nvSpPr>
          <p:spPr>
            <a:xfrm>
              <a:off x="1697620" y="4913976"/>
              <a:ext cx="5904657" cy="787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1219170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rgbClr val="FFFFFF"/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</a:t>
              </a:r>
              <a:endParaRPr lang="zh-CN" altLang="zh-CN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圆角矩形​​ 10"/>
            <p:cNvSpPr>
              <a:spLocks noChangeArrowheads="1"/>
            </p:cNvSpPr>
            <p:nvPr/>
          </p:nvSpPr>
          <p:spPr bwMode="auto">
            <a:xfrm>
              <a:off x="1399759" y="4966377"/>
              <a:ext cx="295908" cy="333574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9525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1219170">
                <a:defRPr/>
              </a:pPr>
              <a:r>
                <a:rPr lang="en-US" altLang="zh-CN" sz="2200" dirty="0">
                  <a:solidFill>
                    <a:srgbClr val="C00000"/>
                  </a:solidFill>
                  <a:cs typeface="+mn-ea"/>
                  <a:sym typeface="+mn-lt"/>
                </a:rPr>
                <a:t>2</a:t>
              </a:r>
              <a:endParaRPr lang="zh-CN" altLang="en-US" sz="2200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8665343" y="2216523"/>
            <a:ext cx="2236332" cy="1658316"/>
          </a:xfrm>
          <a:prstGeom prst="rect">
            <a:avLst/>
          </a:prstGeom>
        </p:spPr>
        <p:txBody>
          <a:bodyPr wrap="square" lIns="118279" tIns="59139" rIns="118279" bIns="59139">
            <a:spAutoFit/>
          </a:bodyPr>
          <a:lstStyle/>
          <a:p>
            <a:pPr algn="ctr" defTabSz="1219170"/>
            <a:r>
              <a:rPr lang="en-US" altLang="zh-CN" sz="10000" b="1" dirty="0">
                <a:solidFill>
                  <a:srgbClr val="C00000"/>
                </a:solidFill>
                <a:cs typeface="+mn-ea"/>
                <a:sym typeface="+mn-lt"/>
              </a:rPr>
              <a:t>22</a:t>
            </a:r>
            <a:r>
              <a:rPr lang="zh-CN" altLang="en-US" sz="3000" b="1" dirty="0">
                <a:solidFill>
                  <a:srgbClr val="C00000"/>
                </a:solidFill>
                <a:cs typeface="+mn-ea"/>
                <a:sym typeface="+mn-lt"/>
              </a:rPr>
              <a:t>个</a:t>
            </a:r>
            <a:endParaRPr lang="en-US" altLang="zh-CN" sz="30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746404" y="3778827"/>
            <a:ext cx="2127184" cy="1245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30000"/>
              </a:lnSpc>
            </a:pPr>
            <a:r>
              <a:rPr lang="zh-CN" altLang="en-US" sz="1467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zh-CN" sz="1467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21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88C1234F-74FC-45DD-B157-A5CC267B8759}"/>
              </a:ext>
            </a:extLst>
          </p:cNvPr>
          <p:cNvSpPr/>
          <p:nvPr/>
        </p:nvSpPr>
        <p:spPr>
          <a:xfrm>
            <a:off x="1401609" y="3660361"/>
            <a:ext cx="1126072" cy="4924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F1EFC50-3B6E-4782-B892-C6594FD4544A}"/>
              </a:ext>
            </a:extLst>
          </p:cNvPr>
          <p:cNvSpPr/>
          <p:nvPr/>
        </p:nvSpPr>
        <p:spPr>
          <a:xfrm>
            <a:off x="1390344" y="4726369"/>
            <a:ext cx="1126072" cy="4924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B554DD2F-B714-416F-941C-CCA841F1F9F0}"/>
              </a:ext>
            </a:extLst>
          </p:cNvPr>
          <p:cNvSpPr/>
          <p:nvPr/>
        </p:nvSpPr>
        <p:spPr>
          <a:xfrm>
            <a:off x="1390344" y="2539920"/>
            <a:ext cx="1126072" cy="49244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03446" y="364788"/>
            <a:ext cx="5664629" cy="441211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精准扶贫 攻坚克难 践行庄严承诺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487489" y="1412777"/>
            <a:ext cx="92827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3600" b="1" dirty="0">
                <a:solidFill>
                  <a:srgbClr val="C00000"/>
                </a:solidFill>
                <a:cs typeface="+mn-ea"/>
                <a:sym typeface="+mn-lt"/>
              </a:rPr>
              <a:t>单击此处添加标题文本</a:t>
            </a:r>
            <a:endParaRPr lang="zh-CN" altLang="en-US" sz="36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27648" y="3538684"/>
            <a:ext cx="7296811" cy="732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170">
              <a:lnSpc>
                <a:spcPct val="120000"/>
              </a:lnSpc>
            </a:pPr>
            <a:r>
              <a:rPr lang="zh-CN" altLang="en-US" sz="1733" dirty="0">
                <a:solidFill>
                  <a:srgbClr val="C0000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733" dirty="0">
                <a:solidFill>
                  <a:srgbClr val="C00000"/>
                </a:solidFill>
                <a:cs typeface="+mn-ea"/>
                <a:sym typeface="+mn-lt"/>
              </a:rPr>
              <a:t>... ...</a:t>
            </a:r>
            <a:endParaRPr lang="zh-CN" altLang="en-US" sz="1733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91968" y="4651064"/>
            <a:ext cx="7039456" cy="715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170">
              <a:lnSpc>
                <a:spcPct val="120000"/>
              </a:lnSpc>
            </a:pPr>
            <a:r>
              <a:rPr lang="zh-CN" altLang="en-US" sz="1733" dirty="0">
                <a:solidFill>
                  <a:srgbClr val="C0000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733" dirty="0">
                <a:solidFill>
                  <a:srgbClr val="C00000"/>
                </a:solidFill>
                <a:cs typeface="+mn-ea"/>
                <a:sym typeface="+mn-lt"/>
              </a:rPr>
              <a:t>... ...</a:t>
            </a:r>
            <a:endParaRPr lang="zh-CN" altLang="en-US" sz="1733" b="1" dirty="0">
              <a:solidFill>
                <a:srgbClr val="E71E17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941866" y="2312215"/>
            <a:ext cx="8544949" cy="86444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defTabSz="1219170"/>
            <a:endParaRPr lang="zh-CN" altLang="zh-CN" sz="2667">
              <a:solidFill>
                <a:srgbClr val="C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941866" y="3463485"/>
            <a:ext cx="8544949" cy="86444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defTabSz="1219170"/>
            <a:endParaRPr lang="zh-CN" altLang="zh-CN" sz="2667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1941866" y="4581085"/>
            <a:ext cx="8544949" cy="86444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 defTabSz="1219170"/>
            <a:endParaRPr lang="zh-CN" altLang="zh-CN" sz="2667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941485" y="2509091"/>
            <a:ext cx="672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2400" b="1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zh-CN" altLang="en-US" sz="24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927648" y="2397012"/>
            <a:ext cx="7296811" cy="7150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170">
              <a:lnSpc>
                <a:spcPct val="120000"/>
              </a:lnSpc>
            </a:pPr>
            <a:r>
              <a:rPr lang="zh-CN" altLang="en-US" sz="1733" b="1" dirty="0">
                <a:solidFill>
                  <a:srgbClr val="E71E17"/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endParaRPr lang="zh-CN" altLang="en-US" sz="1733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941485" y="3660362"/>
            <a:ext cx="672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2400" b="1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zh-CN" altLang="en-US" sz="24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941485" y="4777962"/>
            <a:ext cx="672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en-US" altLang="zh-CN" sz="2400" b="1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zh-CN" altLang="en-US" sz="24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7311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5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95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45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50"/>
                            </p:stCondLst>
                            <p:childTnLst>
                              <p:par>
                                <p:cTn id="5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7" grpId="0"/>
      <p:bldP spid="9" grpId="0"/>
      <p:bldP spid="11" grpId="0" animBg="1"/>
      <p:bldP spid="15" grpId="0" animBg="1"/>
      <p:bldP spid="19" grpId="0" animBg="1"/>
      <p:bldP spid="24" grpId="0"/>
      <p:bldP spid="25" grpId="0"/>
      <p:bldP spid="27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3446" y="364788"/>
            <a:ext cx="5664629" cy="441211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精准扶贫 攻坚克难 践行庄严承诺</a:t>
            </a:r>
          </a:p>
        </p:txBody>
      </p:sp>
      <p:sp>
        <p:nvSpPr>
          <p:cNvPr id="20" name="矩形 19"/>
          <p:cNvSpPr/>
          <p:nvPr/>
        </p:nvSpPr>
        <p:spPr>
          <a:xfrm>
            <a:off x="1583499" y="1508788"/>
            <a:ext cx="4392488" cy="1966092"/>
          </a:xfrm>
          <a:prstGeom prst="rect">
            <a:avLst/>
          </a:prstGeom>
        </p:spPr>
        <p:txBody>
          <a:bodyPr wrap="square" lIns="118279" tIns="59139" rIns="118279" bIns="59139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0" b="1" dirty="0">
                <a:solidFill>
                  <a:srgbClr val="C00000"/>
                </a:solidFill>
                <a:cs typeface="+mn-ea"/>
                <a:sym typeface="+mn-lt"/>
              </a:rPr>
              <a:t>5564</a:t>
            </a:r>
            <a:r>
              <a:rPr lang="zh-CN" altLang="en-US" sz="3000" b="1" dirty="0">
                <a:solidFill>
                  <a:srgbClr val="C00000"/>
                </a:solidFill>
                <a:cs typeface="+mn-ea"/>
                <a:sym typeface="+mn-lt"/>
              </a:rPr>
              <a:t>万</a:t>
            </a:r>
            <a:endParaRPr lang="en-US" altLang="zh-CN" sz="30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407122" y="3236979"/>
            <a:ext cx="4688879" cy="742341"/>
          </a:xfrm>
          <a:prstGeom prst="rect">
            <a:avLst/>
          </a:prstGeom>
          <a:solidFill>
            <a:schemeClr val="tx1"/>
          </a:solidFill>
          <a:ln w="317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504279" y="3332989"/>
            <a:ext cx="4392488" cy="550320"/>
          </a:xfrm>
          <a:prstGeom prst="rect">
            <a:avLst/>
          </a:prstGeom>
        </p:spPr>
        <p:txBody>
          <a:bodyPr wrap="square" lIns="118279" tIns="59139" rIns="118279" bIns="59139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  <a:endParaRPr lang="en-US" altLang="zh-CN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340204" y="1508788"/>
            <a:ext cx="4392488" cy="1966092"/>
          </a:xfrm>
          <a:prstGeom prst="rect">
            <a:avLst/>
          </a:prstGeom>
        </p:spPr>
        <p:txBody>
          <a:bodyPr wrap="square" lIns="118279" tIns="59139" rIns="118279" bIns="59139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0" b="1" dirty="0">
                <a:solidFill>
                  <a:srgbClr val="C00000"/>
                </a:solidFill>
                <a:cs typeface="+mn-ea"/>
                <a:sym typeface="+mn-lt"/>
              </a:rPr>
              <a:t>1000</a:t>
            </a:r>
            <a:r>
              <a:rPr lang="zh-CN" altLang="en-US" sz="3000" b="1" dirty="0">
                <a:solidFill>
                  <a:srgbClr val="C00000"/>
                </a:solidFill>
                <a:cs typeface="+mn-ea"/>
                <a:sym typeface="+mn-lt"/>
              </a:rPr>
              <a:t>万</a:t>
            </a:r>
            <a:endParaRPr lang="en-US" altLang="zh-CN" sz="3000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92011" y="3236979"/>
            <a:ext cx="4688879" cy="742341"/>
          </a:xfrm>
          <a:prstGeom prst="rect">
            <a:avLst/>
          </a:prstGeom>
          <a:solidFill>
            <a:schemeClr val="tx1"/>
          </a:solidFill>
          <a:ln w="317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336024" y="3332991"/>
            <a:ext cx="4392488" cy="488765"/>
          </a:xfrm>
          <a:prstGeom prst="rect">
            <a:avLst/>
          </a:prstGeom>
        </p:spPr>
        <p:txBody>
          <a:bodyPr wrap="square" lIns="118279" tIns="59139" rIns="118279" bIns="59139">
            <a:spAutoFit/>
          </a:bodyPr>
          <a:lstStyle/>
          <a:p>
            <a:pPr algn="ctr" defTabSz="121917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  <a:endParaRPr lang="en-US" altLang="zh-CN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391478" y="4123878"/>
            <a:ext cx="9583565" cy="761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917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733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733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1733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733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1733" dirty="0">
                <a:solidFill>
                  <a:srgbClr val="C00000"/>
                </a:solidFill>
                <a:cs typeface="+mn-ea"/>
                <a:sym typeface="+mn-lt"/>
              </a:rPr>
              <a:t>分钟之内。</a:t>
            </a:r>
            <a:endParaRPr lang="zh-CN" altLang="zh-CN" sz="1733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3376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2" grpId="0"/>
      <p:bldP spid="23" grpId="0"/>
      <p:bldP spid="24" grpId="0" animBg="1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任意多边形 93"/>
          <p:cNvSpPr/>
          <p:nvPr/>
        </p:nvSpPr>
        <p:spPr>
          <a:xfrm rot="18900000" flipH="1">
            <a:off x="2383293" y="3343597"/>
            <a:ext cx="204691" cy="204691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1219170">
              <a:defRPr/>
            </a:pPr>
            <a:endParaRPr lang="zh-CN" altLang="en-US" sz="2400" b="1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6" name="圆角矩形 105"/>
          <p:cNvSpPr/>
          <p:nvPr/>
        </p:nvSpPr>
        <p:spPr>
          <a:xfrm>
            <a:off x="3119669" y="2413407"/>
            <a:ext cx="7776864" cy="203118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127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defTabSz="1219170"/>
            <a:r>
              <a:rPr lang="zh-CN" altLang="en-US" sz="5867" b="1" kern="0" dirty="0">
                <a:solidFill>
                  <a:srgbClr val="FFFFFF"/>
                </a:solidFill>
                <a:cs typeface="+mn-ea"/>
                <a:sym typeface="+mn-lt"/>
              </a:rPr>
              <a:t> 五年以来经济发展</a:t>
            </a:r>
            <a:endParaRPr lang="en-US" altLang="zh-CN" sz="5867" b="1" kern="0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 defTabSz="1219170"/>
            <a:r>
              <a:rPr lang="zh-CN" altLang="en-US" sz="5867" b="1" kern="0" dirty="0">
                <a:solidFill>
                  <a:srgbClr val="FFFFFF"/>
                </a:solidFill>
                <a:cs typeface="+mn-ea"/>
                <a:sym typeface="+mn-lt"/>
              </a:rPr>
              <a:t>取得辉煌成就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1487488" y="2413408"/>
            <a:ext cx="1983456" cy="2038380"/>
            <a:chOff x="5656078" y="2390367"/>
            <a:chExt cx="836520" cy="836519"/>
          </a:xfrm>
          <a:solidFill>
            <a:schemeClr val="bg1"/>
          </a:solidFill>
        </p:grpSpPr>
        <p:sp useBgFill="1">
          <p:nvSpPr>
            <p:cNvPr id="97" name="椭圆 96"/>
            <p:cNvSpPr/>
            <p:nvPr/>
          </p:nvSpPr>
          <p:spPr>
            <a:xfrm flipH="1">
              <a:off x="5656078" y="2390367"/>
              <a:ext cx="836520" cy="836519"/>
            </a:xfrm>
            <a:prstGeom prst="ellipse">
              <a:avLst/>
            </a:prstGeom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15333" b="1" kern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98" name="TextBox 20"/>
            <p:cNvSpPr txBox="1"/>
            <p:nvPr/>
          </p:nvSpPr>
          <p:spPr>
            <a:xfrm>
              <a:off x="5691686" y="2409923"/>
              <a:ext cx="765305" cy="80836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en-US" altLang="zh-CN" sz="12800" kern="0" dirty="0">
                  <a:solidFill>
                    <a:srgbClr val="C00000"/>
                  </a:solidFill>
                  <a:cs typeface="+mn-ea"/>
                  <a:sym typeface="+mn-lt"/>
                </a:rPr>
                <a:t>03</a:t>
              </a:r>
              <a:endParaRPr lang="zh-CN" altLang="en-US" sz="12800" kern="0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030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10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3446" y="364789"/>
            <a:ext cx="5664629" cy="441211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五年以来经济发展取得辉煌成就</a:t>
            </a:r>
          </a:p>
        </p:txBody>
      </p:sp>
      <p:sp>
        <p:nvSpPr>
          <p:cNvPr id="145" name="文本框 144"/>
          <p:cNvSpPr txBox="1"/>
          <p:nvPr/>
        </p:nvSpPr>
        <p:spPr>
          <a:xfrm>
            <a:off x="1391477" y="1536462"/>
            <a:ext cx="3013584" cy="365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1219170">
              <a:lnSpc>
                <a:spcPct val="150000"/>
              </a:lnSpc>
            </a:pPr>
            <a:r>
              <a:rPr lang="zh-CN" altLang="en-US" sz="1733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733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1733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733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1733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467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751851" y="2124223"/>
            <a:ext cx="5856651" cy="2962360"/>
            <a:chOff x="3840007" y="1686452"/>
            <a:chExt cx="6034625" cy="3112291"/>
          </a:xfrm>
        </p:grpSpPr>
        <p:cxnSp>
          <p:nvCxnSpPr>
            <p:cNvPr id="190" name="直接连接符 189"/>
            <p:cNvCxnSpPr/>
            <p:nvPr/>
          </p:nvCxnSpPr>
          <p:spPr bwMode="auto">
            <a:xfrm>
              <a:off x="3840007" y="1686452"/>
              <a:ext cx="603462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3" name="直接连接符 192"/>
            <p:cNvCxnSpPr/>
            <p:nvPr/>
          </p:nvCxnSpPr>
          <p:spPr bwMode="auto">
            <a:xfrm>
              <a:off x="3840007" y="2473852"/>
              <a:ext cx="603462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6" name="直接连接符 195"/>
            <p:cNvCxnSpPr/>
            <p:nvPr/>
          </p:nvCxnSpPr>
          <p:spPr bwMode="auto">
            <a:xfrm>
              <a:off x="3840007" y="3261252"/>
              <a:ext cx="603462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9" name="直接连接符 198"/>
            <p:cNvCxnSpPr/>
            <p:nvPr/>
          </p:nvCxnSpPr>
          <p:spPr bwMode="auto">
            <a:xfrm>
              <a:off x="3840007" y="4038205"/>
              <a:ext cx="603462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39" name="直接连接符 238"/>
            <p:cNvCxnSpPr/>
            <p:nvPr/>
          </p:nvCxnSpPr>
          <p:spPr bwMode="auto">
            <a:xfrm>
              <a:off x="3840007" y="4798743"/>
              <a:ext cx="6034625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1">
                  <a:lumMod val="60000"/>
                  <a:lumOff val="4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240" name="组合 239"/>
          <p:cNvGrpSpPr/>
          <p:nvPr/>
        </p:nvGrpSpPr>
        <p:grpSpPr>
          <a:xfrm>
            <a:off x="4851909" y="1536461"/>
            <a:ext cx="2906868" cy="524474"/>
            <a:chOff x="3566923" y="1173623"/>
            <a:chExt cx="2180151" cy="393356"/>
          </a:xfrm>
        </p:grpSpPr>
        <p:sp>
          <p:nvSpPr>
            <p:cNvPr id="191" name="矩形 190"/>
            <p:cNvSpPr/>
            <p:nvPr/>
          </p:nvSpPr>
          <p:spPr>
            <a:xfrm>
              <a:off x="3872428" y="1266442"/>
              <a:ext cx="327333" cy="269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/>
              <a:r>
                <a:rPr lang="en-US" altLang="zh-CN" sz="1733" dirty="0">
                  <a:solidFill>
                    <a:srgbClr val="E71E17"/>
                  </a:solidFill>
                  <a:cs typeface="+mn-ea"/>
                  <a:sym typeface="+mn-lt"/>
                </a:rPr>
                <a:t>1</a:t>
              </a:r>
              <a:endParaRPr lang="zh-CN" altLang="en-US" sz="1733" dirty="0">
                <a:solidFill>
                  <a:srgbClr val="E71E17"/>
                </a:solidFill>
                <a:cs typeface="+mn-ea"/>
                <a:sym typeface="+mn-lt"/>
              </a:endParaRPr>
            </a:p>
          </p:txBody>
        </p:sp>
        <p:grpSp>
          <p:nvGrpSpPr>
            <p:cNvPr id="202" name="组合 201"/>
            <p:cNvGrpSpPr/>
            <p:nvPr/>
          </p:nvGrpSpPr>
          <p:grpSpPr>
            <a:xfrm>
              <a:off x="3566923" y="1173623"/>
              <a:ext cx="393044" cy="393356"/>
              <a:chOff x="1277938" y="2465388"/>
              <a:chExt cx="1045331" cy="1046162"/>
            </a:xfrm>
          </p:grpSpPr>
          <p:sp>
            <p:nvSpPr>
              <p:cNvPr id="203" name="椭圆 9"/>
              <p:cNvSpPr>
                <a:spLocks noChangeArrowheads="1"/>
              </p:cNvSpPr>
              <p:nvPr/>
            </p:nvSpPr>
            <p:spPr bwMode="auto">
              <a:xfrm>
                <a:off x="1277938" y="2465388"/>
                <a:ext cx="1045331" cy="1046162"/>
              </a:xfrm>
              <a:prstGeom prst="ellipse">
                <a:avLst/>
              </a:prstGeom>
              <a:solidFill>
                <a:srgbClr val="D10000"/>
              </a:solidFill>
              <a:ln>
                <a:noFill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1219170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4" name="Freeform 5"/>
              <p:cNvSpPr>
                <a:spLocks/>
              </p:cNvSpPr>
              <p:nvPr/>
            </p:nvSpPr>
            <p:spPr bwMode="auto">
              <a:xfrm>
                <a:off x="1480406" y="2641600"/>
                <a:ext cx="726649" cy="635000"/>
              </a:xfrm>
              <a:custGeom>
                <a:avLst/>
                <a:gdLst>
                  <a:gd name="T0" fmla="*/ 778 w 7797"/>
                  <a:gd name="T1" fmla="*/ 2674 h 6810"/>
                  <a:gd name="T2" fmla="*/ 2420 w 7797"/>
                  <a:gd name="T3" fmla="*/ 1093 h 6810"/>
                  <a:gd name="T4" fmla="*/ 3519 w 7797"/>
                  <a:gd name="T5" fmla="*/ 922 h 6810"/>
                  <a:gd name="T6" fmla="*/ 4020 w 7797"/>
                  <a:gd name="T7" fmla="*/ 1416 h 6810"/>
                  <a:gd name="T8" fmla="*/ 3165 w 7797"/>
                  <a:gd name="T9" fmla="*/ 2191 h 6810"/>
                  <a:gd name="T10" fmla="*/ 5509 w 7797"/>
                  <a:gd name="T11" fmla="*/ 4407 h 6810"/>
                  <a:gd name="T12" fmla="*/ 3550 w 7797"/>
                  <a:gd name="T13" fmla="*/ 153 h 6810"/>
                  <a:gd name="T14" fmla="*/ 6272 w 7797"/>
                  <a:gd name="T15" fmla="*/ 5152 h 6810"/>
                  <a:gd name="T16" fmla="*/ 6872 w 7797"/>
                  <a:gd name="T17" fmla="*/ 5727 h 6810"/>
                  <a:gd name="T18" fmla="*/ 6034 w 7797"/>
                  <a:gd name="T19" fmla="*/ 6575 h 6810"/>
                  <a:gd name="T20" fmla="*/ 5461 w 7797"/>
                  <a:gd name="T21" fmla="*/ 6025 h 6810"/>
                  <a:gd name="T22" fmla="*/ 1462 w 7797"/>
                  <a:gd name="T23" fmla="*/ 5940 h 6810"/>
                  <a:gd name="T24" fmla="*/ 1187 w 7797"/>
                  <a:gd name="T25" fmla="*/ 5903 h 6810"/>
                  <a:gd name="T26" fmla="*/ 412 w 7797"/>
                  <a:gd name="T27" fmla="*/ 6465 h 6810"/>
                  <a:gd name="T28" fmla="*/ 753 w 7797"/>
                  <a:gd name="T29" fmla="*/ 5561 h 6810"/>
                  <a:gd name="T30" fmla="*/ 815 w 7797"/>
                  <a:gd name="T31" fmla="*/ 5409 h 6810"/>
                  <a:gd name="T32" fmla="*/ 430 w 7797"/>
                  <a:gd name="T33" fmla="*/ 4908 h 6810"/>
                  <a:gd name="T34" fmla="*/ 888 w 7797"/>
                  <a:gd name="T35" fmla="*/ 4481 h 6810"/>
                  <a:gd name="T36" fmla="*/ 4636 w 7797"/>
                  <a:gd name="T37" fmla="*/ 5225 h 6810"/>
                  <a:gd name="T38" fmla="*/ 2311 w 7797"/>
                  <a:gd name="T39" fmla="*/ 3016 h 6810"/>
                  <a:gd name="T40" fmla="*/ 1712 w 7797"/>
                  <a:gd name="T41" fmla="*/ 3620 h 6810"/>
                  <a:gd name="T42" fmla="*/ 778 w 7797"/>
                  <a:gd name="T43" fmla="*/ 2674 h 6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97" h="6810">
                    <a:moveTo>
                      <a:pt x="778" y="2674"/>
                    </a:moveTo>
                    <a:lnTo>
                      <a:pt x="2420" y="1093"/>
                    </a:lnTo>
                    <a:cubicBezTo>
                      <a:pt x="2790" y="1302"/>
                      <a:pt x="3156" y="1199"/>
                      <a:pt x="3519" y="922"/>
                    </a:cubicBezTo>
                    <a:lnTo>
                      <a:pt x="4020" y="1416"/>
                    </a:lnTo>
                    <a:lnTo>
                      <a:pt x="3165" y="2191"/>
                    </a:lnTo>
                    <a:lnTo>
                      <a:pt x="5509" y="4407"/>
                    </a:lnTo>
                    <a:cubicBezTo>
                      <a:pt x="6394" y="2408"/>
                      <a:pt x="5407" y="884"/>
                      <a:pt x="3550" y="153"/>
                    </a:cubicBezTo>
                    <a:cubicBezTo>
                      <a:pt x="6161" y="0"/>
                      <a:pt x="7797" y="3094"/>
                      <a:pt x="6272" y="5152"/>
                    </a:cubicBezTo>
                    <a:lnTo>
                      <a:pt x="6872" y="5727"/>
                    </a:lnTo>
                    <a:lnTo>
                      <a:pt x="6034" y="6575"/>
                    </a:lnTo>
                    <a:lnTo>
                      <a:pt x="5461" y="6025"/>
                    </a:lnTo>
                    <a:cubicBezTo>
                      <a:pt x="4004" y="6810"/>
                      <a:pt x="2676" y="6755"/>
                      <a:pt x="1462" y="5940"/>
                    </a:cubicBezTo>
                    <a:cubicBezTo>
                      <a:pt x="1304" y="5839"/>
                      <a:pt x="1213" y="5827"/>
                      <a:pt x="1187" y="5903"/>
                    </a:cubicBezTo>
                    <a:cubicBezTo>
                      <a:pt x="1286" y="6472"/>
                      <a:pt x="749" y="6704"/>
                      <a:pt x="412" y="6465"/>
                    </a:cubicBezTo>
                    <a:cubicBezTo>
                      <a:pt x="0" y="6132"/>
                      <a:pt x="250" y="5504"/>
                      <a:pt x="753" y="5561"/>
                    </a:cubicBezTo>
                    <a:cubicBezTo>
                      <a:pt x="831" y="5565"/>
                      <a:pt x="884" y="5530"/>
                      <a:pt x="815" y="5409"/>
                    </a:cubicBezTo>
                    <a:cubicBezTo>
                      <a:pt x="712" y="5245"/>
                      <a:pt x="569" y="5076"/>
                      <a:pt x="430" y="4908"/>
                    </a:cubicBezTo>
                    <a:lnTo>
                      <a:pt x="888" y="4481"/>
                    </a:lnTo>
                    <a:cubicBezTo>
                      <a:pt x="2054" y="5440"/>
                      <a:pt x="3296" y="5758"/>
                      <a:pt x="4636" y="5225"/>
                    </a:cubicBezTo>
                    <a:lnTo>
                      <a:pt x="2311" y="3016"/>
                    </a:lnTo>
                    <a:lnTo>
                      <a:pt x="1712" y="3620"/>
                    </a:lnTo>
                    <a:lnTo>
                      <a:pt x="778" y="2674"/>
                    </a:lnTo>
                    <a:close/>
                  </a:path>
                </a:pathLst>
              </a:custGeom>
              <a:solidFill>
                <a:srgbClr val="FFF6E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1351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6" name="矩形 225"/>
            <p:cNvSpPr/>
            <p:nvPr/>
          </p:nvSpPr>
          <p:spPr>
            <a:xfrm>
              <a:off x="4151865" y="1245409"/>
              <a:ext cx="1595209" cy="26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1733" b="1" dirty="0">
                  <a:solidFill>
                    <a:srgbClr val="C00000"/>
                  </a:solidFill>
                  <a:cs typeface="+mn-ea"/>
                  <a:sym typeface="+mn-lt"/>
                </a:rPr>
                <a:t>一带一路</a:t>
              </a:r>
            </a:p>
          </p:txBody>
        </p:sp>
      </p:grpSp>
      <p:grpSp>
        <p:nvGrpSpPr>
          <p:cNvPr id="295" name="组合 294"/>
          <p:cNvGrpSpPr/>
          <p:nvPr/>
        </p:nvGrpSpPr>
        <p:grpSpPr>
          <a:xfrm>
            <a:off x="8085677" y="1536462"/>
            <a:ext cx="2906868" cy="524475"/>
            <a:chOff x="3566923" y="1173623"/>
            <a:chExt cx="2180151" cy="393356"/>
          </a:xfrm>
        </p:grpSpPr>
        <p:sp>
          <p:nvSpPr>
            <p:cNvPr id="296" name="矩形 295"/>
            <p:cNvSpPr/>
            <p:nvPr/>
          </p:nvSpPr>
          <p:spPr>
            <a:xfrm>
              <a:off x="3872428" y="1266442"/>
              <a:ext cx="327333" cy="269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/>
              <a:r>
                <a:rPr lang="en-US" altLang="zh-CN" sz="1733" dirty="0">
                  <a:solidFill>
                    <a:srgbClr val="E71E17"/>
                  </a:solidFill>
                  <a:cs typeface="+mn-ea"/>
                  <a:sym typeface="+mn-lt"/>
                </a:rPr>
                <a:t>2</a:t>
              </a:r>
              <a:endParaRPr lang="zh-CN" altLang="en-US" sz="1733" dirty="0">
                <a:solidFill>
                  <a:srgbClr val="E71E17"/>
                </a:solidFill>
                <a:cs typeface="+mn-ea"/>
                <a:sym typeface="+mn-lt"/>
              </a:endParaRPr>
            </a:p>
          </p:txBody>
        </p:sp>
        <p:grpSp>
          <p:nvGrpSpPr>
            <p:cNvPr id="297" name="组合 296"/>
            <p:cNvGrpSpPr/>
            <p:nvPr/>
          </p:nvGrpSpPr>
          <p:grpSpPr>
            <a:xfrm>
              <a:off x="3566923" y="1173623"/>
              <a:ext cx="393044" cy="393356"/>
              <a:chOff x="1277938" y="2465388"/>
              <a:chExt cx="1045331" cy="1046162"/>
            </a:xfrm>
          </p:grpSpPr>
          <p:sp>
            <p:nvSpPr>
              <p:cNvPr id="299" name="椭圆 9"/>
              <p:cNvSpPr>
                <a:spLocks noChangeArrowheads="1"/>
              </p:cNvSpPr>
              <p:nvPr/>
            </p:nvSpPr>
            <p:spPr bwMode="auto">
              <a:xfrm>
                <a:off x="1277938" y="2465388"/>
                <a:ext cx="1045331" cy="1046162"/>
              </a:xfrm>
              <a:prstGeom prst="ellipse">
                <a:avLst/>
              </a:prstGeom>
              <a:solidFill>
                <a:srgbClr val="D10000"/>
              </a:solidFill>
              <a:ln>
                <a:noFill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1219170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0" name="Freeform 5"/>
              <p:cNvSpPr>
                <a:spLocks/>
              </p:cNvSpPr>
              <p:nvPr/>
            </p:nvSpPr>
            <p:spPr bwMode="auto">
              <a:xfrm>
                <a:off x="1480406" y="2641600"/>
                <a:ext cx="726649" cy="635000"/>
              </a:xfrm>
              <a:custGeom>
                <a:avLst/>
                <a:gdLst>
                  <a:gd name="T0" fmla="*/ 778 w 7797"/>
                  <a:gd name="T1" fmla="*/ 2674 h 6810"/>
                  <a:gd name="T2" fmla="*/ 2420 w 7797"/>
                  <a:gd name="T3" fmla="*/ 1093 h 6810"/>
                  <a:gd name="T4" fmla="*/ 3519 w 7797"/>
                  <a:gd name="T5" fmla="*/ 922 h 6810"/>
                  <a:gd name="T6" fmla="*/ 4020 w 7797"/>
                  <a:gd name="T7" fmla="*/ 1416 h 6810"/>
                  <a:gd name="T8" fmla="*/ 3165 w 7797"/>
                  <a:gd name="T9" fmla="*/ 2191 h 6810"/>
                  <a:gd name="T10" fmla="*/ 5509 w 7797"/>
                  <a:gd name="T11" fmla="*/ 4407 h 6810"/>
                  <a:gd name="T12" fmla="*/ 3550 w 7797"/>
                  <a:gd name="T13" fmla="*/ 153 h 6810"/>
                  <a:gd name="T14" fmla="*/ 6272 w 7797"/>
                  <a:gd name="T15" fmla="*/ 5152 h 6810"/>
                  <a:gd name="T16" fmla="*/ 6872 w 7797"/>
                  <a:gd name="T17" fmla="*/ 5727 h 6810"/>
                  <a:gd name="T18" fmla="*/ 6034 w 7797"/>
                  <a:gd name="T19" fmla="*/ 6575 h 6810"/>
                  <a:gd name="T20" fmla="*/ 5461 w 7797"/>
                  <a:gd name="T21" fmla="*/ 6025 h 6810"/>
                  <a:gd name="T22" fmla="*/ 1462 w 7797"/>
                  <a:gd name="T23" fmla="*/ 5940 h 6810"/>
                  <a:gd name="T24" fmla="*/ 1187 w 7797"/>
                  <a:gd name="T25" fmla="*/ 5903 h 6810"/>
                  <a:gd name="T26" fmla="*/ 412 w 7797"/>
                  <a:gd name="T27" fmla="*/ 6465 h 6810"/>
                  <a:gd name="T28" fmla="*/ 753 w 7797"/>
                  <a:gd name="T29" fmla="*/ 5561 h 6810"/>
                  <a:gd name="T30" fmla="*/ 815 w 7797"/>
                  <a:gd name="T31" fmla="*/ 5409 h 6810"/>
                  <a:gd name="T32" fmla="*/ 430 w 7797"/>
                  <a:gd name="T33" fmla="*/ 4908 h 6810"/>
                  <a:gd name="T34" fmla="*/ 888 w 7797"/>
                  <a:gd name="T35" fmla="*/ 4481 h 6810"/>
                  <a:gd name="T36" fmla="*/ 4636 w 7797"/>
                  <a:gd name="T37" fmla="*/ 5225 h 6810"/>
                  <a:gd name="T38" fmla="*/ 2311 w 7797"/>
                  <a:gd name="T39" fmla="*/ 3016 h 6810"/>
                  <a:gd name="T40" fmla="*/ 1712 w 7797"/>
                  <a:gd name="T41" fmla="*/ 3620 h 6810"/>
                  <a:gd name="T42" fmla="*/ 778 w 7797"/>
                  <a:gd name="T43" fmla="*/ 2674 h 6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97" h="6810">
                    <a:moveTo>
                      <a:pt x="778" y="2674"/>
                    </a:moveTo>
                    <a:lnTo>
                      <a:pt x="2420" y="1093"/>
                    </a:lnTo>
                    <a:cubicBezTo>
                      <a:pt x="2790" y="1302"/>
                      <a:pt x="3156" y="1199"/>
                      <a:pt x="3519" y="922"/>
                    </a:cubicBezTo>
                    <a:lnTo>
                      <a:pt x="4020" y="1416"/>
                    </a:lnTo>
                    <a:lnTo>
                      <a:pt x="3165" y="2191"/>
                    </a:lnTo>
                    <a:lnTo>
                      <a:pt x="5509" y="4407"/>
                    </a:lnTo>
                    <a:cubicBezTo>
                      <a:pt x="6394" y="2408"/>
                      <a:pt x="5407" y="884"/>
                      <a:pt x="3550" y="153"/>
                    </a:cubicBezTo>
                    <a:cubicBezTo>
                      <a:pt x="6161" y="0"/>
                      <a:pt x="7797" y="3094"/>
                      <a:pt x="6272" y="5152"/>
                    </a:cubicBezTo>
                    <a:lnTo>
                      <a:pt x="6872" y="5727"/>
                    </a:lnTo>
                    <a:lnTo>
                      <a:pt x="6034" y="6575"/>
                    </a:lnTo>
                    <a:lnTo>
                      <a:pt x="5461" y="6025"/>
                    </a:lnTo>
                    <a:cubicBezTo>
                      <a:pt x="4004" y="6810"/>
                      <a:pt x="2676" y="6755"/>
                      <a:pt x="1462" y="5940"/>
                    </a:cubicBezTo>
                    <a:cubicBezTo>
                      <a:pt x="1304" y="5839"/>
                      <a:pt x="1213" y="5827"/>
                      <a:pt x="1187" y="5903"/>
                    </a:cubicBezTo>
                    <a:cubicBezTo>
                      <a:pt x="1286" y="6472"/>
                      <a:pt x="749" y="6704"/>
                      <a:pt x="412" y="6465"/>
                    </a:cubicBezTo>
                    <a:cubicBezTo>
                      <a:pt x="0" y="6132"/>
                      <a:pt x="250" y="5504"/>
                      <a:pt x="753" y="5561"/>
                    </a:cubicBezTo>
                    <a:cubicBezTo>
                      <a:pt x="831" y="5565"/>
                      <a:pt x="884" y="5530"/>
                      <a:pt x="815" y="5409"/>
                    </a:cubicBezTo>
                    <a:cubicBezTo>
                      <a:pt x="712" y="5245"/>
                      <a:pt x="569" y="5076"/>
                      <a:pt x="430" y="4908"/>
                    </a:cubicBezTo>
                    <a:lnTo>
                      <a:pt x="888" y="4481"/>
                    </a:lnTo>
                    <a:cubicBezTo>
                      <a:pt x="2054" y="5440"/>
                      <a:pt x="3296" y="5758"/>
                      <a:pt x="4636" y="5225"/>
                    </a:cubicBezTo>
                    <a:lnTo>
                      <a:pt x="2311" y="3016"/>
                    </a:lnTo>
                    <a:lnTo>
                      <a:pt x="1712" y="3620"/>
                    </a:lnTo>
                    <a:lnTo>
                      <a:pt x="778" y="2674"/>
                    </a:lnTo>
                    <a:close/>
                  </a:path>
                </a:pathLst>
              </a:custGeom>
              <a:solidFill>
                <a:srgbClr val="FFF6E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1351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98" name="矩形 297"/>
            <p:cNvSpPr/>
            <p:nvPr/>
          </p:nvSpPr>
          <p:spPr>
            <a:xfrm>
              <a:off x="4151865" y="1245409"/>
              <a:ext cx="1595209" cy="26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1733" b="1" dirty="0">
                  <a:solidFill>
                    <a:srgbClr val="C00000"/>
                  </a:solidFill>
                  <a:cs typeface="+mn-ea"/>
                  <a:sym typeface="+mn-lt"/>
                </a:rPr>
                <a:t>中国经济新常态</a:t>
              </a:r>
            </a:p>
          </p:txBody>
        </p:sp>
      </p:grpSp>
      <p:grpSp>
        <p:nvGrpSpPr>
          <p:cNvPr id="301" name="组合 300"/>
          <p:cNvGrpSpPr/>
          <p:nvPr/>
        </p:nvGrpSpPr>
        <p:grpSpPr>
          <a:xfrm>
            <a:off x="4851909" y="2273062"/>
            <a:ext cx="2906868" cy="524475"/>
            <a:chOff x="3566923" y="1173623"/>
            <a:chExt cx="2180151" cy="393356"/>
          </a:xfrm>
        </p:grpSpPr>
        <p:sp>
          <p:nvSpPr>
            <p:cNvPr id="302" name="矩形 301"/>
            <p:cNvSpPr/>
            <p:nvPr/>
          </p:nvSpPr>
          <p:spPr>
            <a:xfrm>
              <a:off x="3872428" y="1266442"/>
              <a:ext cx="327333" cy="269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/>
              <a:r>
                <a:rPr lang="en-US" altLang="zh-CN" sz="1733" dirty="0">
                  <a:solidFill>
                    <a:srgbClr val="E71E17"/>
                  </a:solidFill>
                  <a:cs typeface="+mn-ea"/>
                  <a:sym typeface="+mn-lt"/>
                </a:rPr>
                <a:t>3</a:t>
              </a:r>
              <a:endParaRPr lang="zh-CN" altLang="en-US" sz="1733" dirty="0">
                <a:solidFill>
                  <a:srgbClr val="E71E17"/>
                </a:solidFill>
                <a:cs typeface="+mn-ea"/>
                <a:sym typeface="+mn-lt"/>
              </a:endParaRPr>
            </a:p>
          </p:txBody>
        </p:sp>
        <p:grpSp>
          <p:nvGrpSpPr>
            <p:cNvPr id="303" name="组合 302"/>
            <p:cNvGrpSpPr/>
            <p:nvPr/>
          </p:nvGrpSpPr>
          <p:grpSpPr>
            <a:xfrm>
              <a:off x="3566923" y="1173623"/>
              <a:ext cx="393044" cy="393356"/>
              <a:chOff x="1277938" y="2465388"/>
              <a:chExt cx="1045331" cy="1046162"/>
            </a:xfrm>
          </p:grpSpPr>
          <p:sp>
            <p:nvSpPr>
              <p:cNvPr id="305" name="椭圆 9"/>
              <p:cNvSpPr>
                <a:spLocks noChangeArrowheads="1"/>
              </p:cNvSpPr>
              <p:nvPr/>
            </p:nvSpPr>
            <p:spPr bwMode="auto">
              <a:xfrm>
                <a:off x="1277938" y="2465388"/>
                <a:ext cx="1045331" cy="1046162"/>
              </a:xfrm>
              <a:prstGeom prst="ellipse">
                <a:avLst/>
              </a:prstGeom>
              <a:solidFill>
                <a:srgbClr val="D10000"/>
              </a:solidFill>
              <a:ln>
                <a:noFill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1219170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6" name="Freeform 5"/>
              <p:cNvSpPr>
                <a:spLocks/>
              </p:cNvSpPr>
              <p:nvPr/>
            </p:nvSpPr>
            <p:spPr bwMode="auto">
              <a:xfrm>
                <a:off x="1480406" y="2641600"/>
                <a:ext cx="726649" cy="635000"/>
              </a:xfrm>
              <a:custGeom>
                <a:avLst/>
                <a:gdLst>
                  <a:gd name="T0" fmla="*/ 778 w 7797"/>
                  <a:gd name="T1" fmla="*/ 2674 h 6810"/>
                  <a:gd name="T2" fmla="*/ 2420 w 7797"/>
                  <a:gd name="T3" fmla="*/ 1093 h 6810"/>
                  <a:gd name="T4" fmla="*/ 3519 w 7797"/>
                  <a:gd name="T5" fmla="*/ 922 h 6810"/>
                  <a:gd name="T6" fmla="*/ 4020 w 7797"/>
                  <a:gd name="T7" fmla="*/ 1416 h 6810"/>
                  <a:gd name="T8" fmla="*/ 3165 w 7797"/>
                  <a:gd name="T9" fmla="*/ 2191 h 6810"/>
                  <a:gd name="T10" fmla="*/ 5509 w 7797"/>
                  <a:gd name="T11" fmla="*/ 4407 h 6810"/>
                  <a:gd name="T12" fmla="*/ 3550 w 7797"/>
                  <a:gd name="T13" fmla="*/ 153 h 6810"/>
                  <a:gd name="T14" fmla="*/ 6272 w 7797"/>
                  <a:gd name="T15" fmla="*/ 5152 h 6810"/>
                  <a:gd name="T16" fmla="*/ 6872 w 7797"/>
                  <a:gd name="T17" fmla="*/ 5727 h 6810"/>
                  <a:gd name="T18" fmla="*/ 6034 w 7797"/>
                  <a:gd name="T19" fmla="*/ 6575 h 6810"/>
                  <a:gd name="T20" fmla="*/ 5461 w 7797"/>
                  <a:gd name="T21" fmla="*/ 6025 h 6810"/>
                  <a:gd name="T22" fmla="*/ 1462 w 7797"/>
                  <a:gd name="T23" fmla="*/ 5940 h 6810"/>
                  <a:gd name="T24" fmla="*/ 1187 w 7797"/>
                  <a:gd name="T25" fmla="*/ 5903 h 6810"/>
                  <a:gd name="T26" fmla="*/ 412 w 7797"/>
                  <a:gd name="T27" fmla="*/ 6465 h 6810"/>
                  <a:gd name="T28" fmla="*/ 753 w 7797"/>
                  <a:gd name="T29" fmla="*/ 5561 h 6810"/>
                  <a:gd name="T30" fmla="*/ 815 w 7797"/>
                  <a:gd name="T31" fmla="*/ 5409 h 6810"/>
                  <a:gd name="T32" fmla="*/ 430 w 7797"/>
                  <a:gd name="T33" fmla="*/ 4908 h 6810"/>
                  <a:gd name="T34" fmla="*/ 888 w 7797"/>
                  <a:gd name="T35" fmla="*/ 4481 h 6810"/>
                  <a:gd name="T36" fmla="*/ 4636 w 7797"/>
                  <a:gd name="T37" fmla="*/ 5225 h 6810"/>
                  <a:gd name="T38" fmla="*/ 2311 w 7797"/>
                  <a:gd name="T39" fmla="*/ 3016 h 6810"/>
                  <a:gd name="T40" fmla="*/ 1712 w 7797"/>
                  <a:gd name="T41" fmla="*/ 3620 h 6810"/>
                  <a:gd name="T42" fmla="*/ 778 w 7797"/>
                  <a:gd name="T43" fmla="*/ 2674 h 6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97" h="6810">
                    <a:moveTo>
                      <a:pt x="778" y="2674"/>
                    </a:moveTo>
                    <a:lnTo>
                      <a:pt x="2420" y="1093"/>
                    </a:lnTo>
                    <a:cubicBezTo>
                      <a:pt x="2790" y="1302"/>
                      <a:pt x="3156" y="1199"/>
                      <a:pt x="3519" y="922"/>
                    </a:cubicBezTo>
                    <a:lnTo>
                      <a:pt x="4020" y="1416"/>
                    </a:lnTo>
                    <a:lnTo>
                      <a:pt x="3165" y="2191"/>
                    </a:lnTo>
                    <a:lnTo>
                      <a:pt x="5509" y="4407"/>
                    </a:lnTo>
                    <a:cubicBezTo>
                      <a:pt x="6394" y="2408"/>
                      <a:pt x="5407" y="884"/>
                      <a:pt x="3550" y="153"/>
                    </a:cubicBezTo>
                    <a:cubicBezTo>
                      <a:pt x="6161" y="0"/>
                      <a:pt x="7797" y="3094"/>
                      <a:pt x="6272" y="5152"/>
                    </a:cubicBezTo>
                    <a:lnTo>
                      <a:pt x="6872" y="5727"/>
                    </a:lnTo>
                    <a:lnTo>
                      <a:pt x="6034" y="6575"/>
                    </a:lnTo>
                    <a:lnTo>
                      <a:pt x="5461" y="6025"/>
                    </a:lnTo>
                    <a:cubicBezTo>
                      <a:pt x="4004" y="6810"/>
                      <a:pt x="2676" y="6755"/>
                      <a:pt x="1462" y="5940"/>
                    </a:cubicBezTo>
                    <a:cubicBezTo>
                      <a:pt x="1304" y="5839"/>
                      <a:pt x="1213" y="5827"/>
                      <a:pt x="1187" y="5903"/>
                    </a:cubicBezTo>
                    <a:cubicBezTo>
                      <a:pt x="1286" y="6472"/>
                      <a:pt x="749" y="6704"/>
                      <a:pt x="412" y="6465"/>
                    </a:cubicBezTo>
                    <a:cubicBezTo>
                      <a:pt x="0" y="6132"/>
                      <a:pt x="250" y="5504"/>
                      <a:pt x="753" y="5561"/>
                    </a:cubicBezTo>
                    <a:cubicBezTo>
                      <a:pt x="831" y="5565"/>
                      <a:pt x="884" y="5530"/>
                      <a:pt x="815" y="5409"/>
                    </a:cubicBezTo>
                    <a:cubicBezTo>
                      <a:pt x="712" y="5245"/>
                      <a:pt x="569" y="5076"/>
                      <a:pt x="430" y="4908"/>
                    </a:cubicBezTo>
                    <a:lnTo>
                      <a:pt x="888" y="4481"/>
                    </a:lnTo>
                    <a:cubicBezTo>
                      <a:pt x="2054" y="5440"/>
                      <a:pt x="3296" y="5758"/>
                      <a:pt x="4636" y="5225"/>
                    </a:cubicBezTo>
                    <a:lnTo>
                      <a:pt x="2311" y="3016"/>
                    </a:lnTo>
                    <a:lnTo>
                      <a:pt x="1712" y="3620"/>
                    </a:lnTo>
                    <a:lnTo>
                      <a:pt x="778" y="2674"/>
                    </a:lnTo>
                    <a:close/>
                  </a:path>
                </a:pathLst>
              </a:custGeom>
              <a:solidFill>
                <a:srgbClr val="FFF6E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1351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4" name="矩形 303"/>
            <p:cNvSpPr/>
            <p:nvPr/>
          </p:nvSpPr>
          <p:spPr>
            <a:xfrm>
              <a:off x="4151865" y="1245409"/>
              <a:ext cx="1595209" cy="26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1733" b="1" dirty="0">
                  <a:solidFill>
                    <a:srgbClr val="C00000"/>
                  </a:solidFill>
                  <a:cs typeface="+mn-ea"/>
                  <a:sym typeface="+mn-lt"/>
                </a:rPr>
                <a:t>京津冀协同发展</a:t>
              </a:r>
            </a:p>
          </p:txBody>
        </p:sp>
      </p:grpSp>
      <p:grpSp>
        <p:nvGrpSpPr>
          <p:cNvPr id="307" name="组合 306"/>
          <p:cNvGrpSpPr/>
          <p:nvPr/>
        </p:nvGrpSpPr>
        <p:grpSpPr>
          <a:xfrm>
            <a:off x="8085677" y="2273062"/>
            <a:ext cx="2906868" cy="524475"/>
            <a:chOff x="3566923" y="1173623"/>
            <a:chExt cx="2180151" cy="393356"/>
          </a:xfrm>
        </p:grpSpPr>
        <p:sp>
          <p:nvSpPr>
            <p:cNvPr id="308" name="矩形 307"/>
            <p:cNvSpPr/>
            <p:nvPr/>
          </p:nvSpPr>
          <p:spPr>
            <a:xfrm>
              <a:off x="3872428" y="1266442"/>
              <a:ext cx="327333" cy="269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/>
              <a:r>
                <a:rPr lang="en-US" altLang="zh-CN" sz="1733" dirty="0">
                  <a:solidFill>
                    <a:srgbClr val="E71E17"/>
                  </a:solidFill>
                  <a:cs typeface="+mn-ea"/>
                  <a:sym typeface="+mn-lt"/>
                </a:rPr>
                <a:t>4</a:t>
              </a:r>
              <a:endParaRPr lang="zh-CN" altLang="en-US" sz="1733" dirty="0">
                <a:solidFill>
                  <a:srgbClr val="E71E17"/>
                </a:solidFill>
                <a:cs typeface="+mn-ea"/>
                <a:sym typeface="+mn-lt"/>
              </a:endParaRPr>
            </a:p>
          </p:txBody>
        </p:sp>
        <p:grpSp>
          <p:nvGrpSpPr>
            <p:cNvPr id="309" name="组合 308"/>
            <p:cNvGrpSpPr/>
            <p:nvPr/>
          </p:nvGrpSpPr>
          <p:grpSpPr>
            <a:xfrm>
              <a:off x="3566923" y="1173623"/>
              <a:ext cx="393044" cy="393356"/>
              <a:chOff x="1277938" y="2465388"/>
              <a:chExt cx="1045331" cy="1046162"/>
            </a:xfrm>
          </p:grpSpPr>
          <p:sp>
            <p:nvSpPr>
              <p:cNvPr id="311" name="椭圆 9"/>
              <p:cNvSpPr>
                <a:spLocks noChangeArrowheads="1"/>
              </p:cNvSpPr>
              <p:nvPr/>
            </p:nvSpPr>
            <p:spPr bwMode="auto">
              <a:xfrm>
                <a:off x="1277938" y="2465388"/>
                <a:ext cx="1045331" cy="1046162"/>
              </a:xfrm>
              <a:prstGeom prst="ellipse">
                <a:avLst/>
              </a:prstGeom>
              <a:solidFill>
                <a:srgbClr val="D10000"/>
              </a:solidFill>
              <a:ln>
                <a:noFill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1219170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2" name="Freeform 5"/>
              <p:cNvSpPr>
                <a:spLocks/>
              </p:cNvSpPr>
              <p:nvPr/>
            </p:nvSpPr>
            <p:spPr bwMode="auto">
              <a:xfrm>
                <a:off x="1480406" y="2641600"/>
                <a:ext cx="726649" cy="635000"/>
              </a:xfrm>
              <a:custGeom>
                <a:avLst/>
                <a:gdLst>
                  <a:gd name="T0" fmla="*/ 778 w 7797"/>
                  <a:gd name="T1" fmla="*/ 2674 h 6810"/>
                  <a:gd name="T2" fmla="*/ 2420 w 7797"/>
                  <a:gd name="T3" fmla="*/ 1093 h 6810"/>
                  <a:gd name="T4" fmla="*/ 3519 w 7797"/>
                  <a:gd name="T5" fmla="*/ 922 h 6810"/>
                  <a:gd name="T6" fmla="*/ 4020 w 7797"/>
                  <a:gd name="T7" fmla="*/ 1416 h 6810"/>
                  <a:gd name="T8" fmla="*/ 3165 w 7797"/>
                  <a:gd name="T9" fmla="*/ 2191 h 6810"/>
                  <a:gd name="T10" fmla="*/ 5509 w 7797"/>
                  <a:gd name="T11" fmla="*/ 4407 h 6810"/>
                  <a:gd name="T12" fmla="*/ 3550 w 7797"/>
                  <a:gd name="T13" fmla="*/ 153 h 6810"/>
                  <a:gd name="T14" fmla="*/ 6272 w 7797"/>
                  <a:gd name="T15" fmla="*/ 5152 h 6810"/>
                  <a:gd name="T16" fmla="*/ 6872 w 7797"/>
                  <a:gd name="T17" fmla="*/ 5727 h 6810"/>
                  <a:gd name="T18" fmla="*/ 6034 w 7797"/>
                  <a:gd name="T19" fmla="*/ 6575 h 6810"/>
                  <a:gd name="T20" fmla="*/ 5461 w 7797"/>
                  <a:gd name="T21" fmla="*/ 6025 h 6810"/>
                  <a:gd name="T22" fmla="*/ 1462 w 7797"/>
                  <a:gd name="T23" fmla="*/ 5940 h 6810"/>
                  <a:gd name="T24" fmla="*/ 1187 w 7797"/>
                  <a:gd name="T25" fmla="*/ 5903 h 6810"/>
                  <a:gd name="T26" fmla="*/ 412 w 7797"/>
                  <a:gd name="T27" fmla="*/ 6465 h 6810"/>
                  <a:gd name="T28" fmla="*/ 753 w 7797"/>
                  <a:gd name="T29" fmla="*/ 5561 h 6810"/>
                  <a:gd name="T30" fmla="*/ 815 w 7797"/>
                  <a:gd name="T31" fmla="*/ 5409 h 6810"/>
                  <a:gd name="T32" fmla="*/ 430 w 7797"/>
                  <a:gd name="T33" fmla="*/ 4908 h 6810"/>
                  <a:gd name="T34" fmla="*/ 888 w 7797"/>
                  <a:gd name="T35" fmla="*/ 4481 h 6810"/>
                  <a:gd name="T36" fmla="*/ 4636 w 7797"/>
                  <a:gd name="T37" fmla="*/ 5225 h 6810"/>
                  <a:gd name="T38" fmla="*/ 2311 w 7797"/>
                  <a:gd name="T39" fmla="*/ 3016 h 6810"/>
                  <a:gd name="T40" fmla="*/ 1712 w 7797"/>
                  <a:gd name="T41" fmla="*/ 3620 h 6810"/>
                  <a:gd name="T42" fmla="*/ 778 w 7797"/>
                  <a:gd name="T43" fmla="*/ 2674 h 6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97" h="6810">
                    <a:moveTo>
                      <a:pt x="778" y="2674"/>
                    </a:moveTo>
                    <a:lnTo>
                      <a:pt x="2420" y="1093"/>
                    </a:lnTo>
                    <a:cubicBezTo>
                      <a:pt x="2790" y="1302"/>
                      <a:pt x="3156" y="1199"/>
                      <a:pt x="3519" y="922"/>
                    </a:cubicBezTo>
                    <a:lnTo>
                      <a:pt x="4020" y="1416"/>
                    </a:lnTo>
                    <a:lnTo>
                      <a:pt x="3165" y="2191"/>
                    </a:lnTo>
                    <a:lnTo>
                      <a:pt x="5509" y="4407"/>
                    </a:lnTo>
                    <a:cubicBezTo>
                      <a:pt x="6394" y="2408"/>
                      <a:pt x="5407" y="884"/>
                      <a:pt x="3550" y="153"/>
                    </a:cubicBezTo>
                    <a:cubicBezTo>
                      <a:pt x="6161" y="0"/>
                      <a:pt x="7797" y="3094"/>
                      <a:pt x="6272" y="5152"/>
                    </a:cubicBezTo>
                    <a:lnTo>
                      <a:pt x="6872" y="5727"/>
                    </a:lnTo>
                    <a:lnTo>
                      <a:pt x="6034" y="6575"/>
                    </a:lnTo>
                    <a:lnTo>
                      <a:pt x="5461" y="6025"/>
                    </a:lnTo>
                    <a:cubicBezTo>
                      <a:pt x="4004" y="6810"/>
                      <a:pt x="2676" y="6755"/>
                      <a:pt x="1462" y="5940"/>
                    </a:cubicBezTo>
                    <a:cubicBezTo>
                      <a:pt x="1304" y="5839"/>
                      <a:pt x="1213" y="5827"/>
                      <a:pt x="1187" y="5903"/>
                    </a:cubicBezTo>
                    <a:cubicBezTo>
                      <a:pt x="1286" y="6472"/>
                      <a:pt x="749" y="6704"/>
                      <a:pt x="412" y="6465"/>
                    </a:cubicBezTo>
                    <a:cubicBezTo>
                      <a:pt x="0" y="6132"/>
                      <a:pt x="250" y="5504"/>
                      <a:pt x="753" y="5561"/>
                    </a:cubicBezTo>
                    <a:cubicBezTo>
                      <a:pt x="831" y="5565"/>
                      <a:pt x="884" y="5530"/>
                      <a:pt x="815" y="5409"/>
                    </a:cubicBezTo>
                    <a:cubicBezTo>
                      <a:pt x="712" y="5245"/>
                      <a:pt x="569" y="5076"/>
                      <a:pt x="430" y="4908"/>
                    </a:cubicBezTo>
                    <a:lnTo>
                      <a:pt x="888" y="4481"/>
                    </a:lnTo>
                    <a:cubicBezTo>
                      <a:pt x="2054" y="5440"/>
                      <a:pt x="3296" y="5758"/>
                      <a:pt x="4636" y="5225"/>
                    </a:cubicBezTo>
                    <a:lnTo>
                      <a:pt x="2311" y="3016"/>
                    </a:lnTo>
                    <a:lnTo>
                      <a:pt x="1712" y="3620"/>
                    </a:lnTo>
                    <a:lnTo>
                      <a:pt x="778" y="2674"/>
                    </a:lnTo>
                    <a:close/>
                  </a:path>
                </a:pathLst>
              </a:custGeom>
              <a:solidFill>
                <a:srgbClr val="FFF6E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1351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0" name="矩形 309"/>
            <p:cNvSpPr/>
            <p:nvPr/>
          </p:nvSpPr>
          <p:spPr>
            <a:xfrm>
              <a:off x="4151865" y="1245409"/>
              <a:ext cx="1595209" cy="26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1733" b="1" dirty="0">
                  <a:solidFill>
                    <a:srgbClr val="C00000"/>
                  </a:solidFill>
                  <a:cs typeface="+mn-ea"/>
                  <a:sym typeface="+mn-lt"/>
                </a:rPr>
                <a:t>供给侧结构性改革</a:t>
              </a:r>
            </a:p>
          </p:txBody>
        </p:sp>
      </p:grpSp>
      <p:grpSp>
        <p:nvGrpSpPr>
          <p:cNvPr id="313" name="组合 312"/>
          <p:cNvGrpSpPr/>
          <p:nvPr/>
        </p:nvGrpSpPr>
        <p:grpSpPr>
          <a:xfrm>
            <a:off x="4851909" y="3022361"/>
            <a:ext cx="2906868" cy="524474"/>
            <a:chOff x="3566923" y="1173623"/>
            <a:chExt cx="2180151" cy="393356"/>
          </a:xfrm>
        </p:grpSpPr>
        <p:sp>
          <p:nvSpPr>
            <p:cNvPr id="314" name="矩形 313"/>
            <p:cNvSpPr/>
            <p:nvPr/>
          </p:nvSpPr>
          <p:spPr>
            <a:xfrm>
              <a:off x="3872428" y="1266442"/>
              <a:ext cx="327333" cy="269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/>
              <a:r>
                <a:rPr lang="en-US" altLang="zh-CN" sz="1733" dirty="0">
                  <a:solidFill>
                    <a:srgbClr val="E71E17"/>
                  </a:solidFill>
                  <a:cs typeface="+mn-ea"/>
                  <a:sym typeface="+mn-lt"/>
                </a:rPr>
                <a:t>5</a:t>
              </a:r>
              <a:endParaRPr lang="zh-CN" altLang="en-US" sz="1733" dirty="0">
                <a:solidFill>
                  <a:srgbClr val="E71E17"/>
                </a:solidFill>
                <a:cs typeface="+mn-ea"/>
                <a:sym typeface="+mn-lt"/>
              </a:endParaRPr>
            </a:p>
          </p:txBody>
        </p:sp>
        <p:grpSp>
          <p:nvGrpSpPr>
            <p:cNvPr id="315" name="组合 314"/>
            <p:cNvGrpSpPr/>
            <p:nvPr/>
          </p:nvGrpSpPr>
          <p:grpSpPr>
            <a:xfrm>
              <a:off x="3566923" y="1173623"/>
              <a:ext cx="393044" cy="393356"/>
              <a:chOff x="1277938" y="2465388"/>
              <a:chExt cx="1045331" cy="1046162"/>
            </a:xfrm>
          </p:grpSpPr>
          <p:sp>
            <p:nvSpPr>
              <p:cNvPr id="317" name="椭圆 9"/>
              <p:cNvSpPr>
                <a:spLocks noChangeArrowheads="1"/>
              </p:cNvSpPr>
              <p:nvPr/>
            </p:nvSpPr>
            <p:spPr bwMode="auto">
              <a:xfrm>
                <a:off x="1277938" y="2465388"/>
                <a:ext cx="1045331" cy="1046162"/>
              </a:xfrm>
              <a:prstGeom prst="ellipse">
                <a:avLst/>
              </a:prstGeom>
              <a:solidFill>
                <a:srgbClr val="D10000"/>
              </a:solidFill>
              <a:ln>
                <a:noFill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1219170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8" name="Freeform 5"/>
              <p:cNvSpPr>
                <a:spLocks/>
              </p:cNvSpPr>
              <p:nvPr/>
            </p:nvSpPr>
            <p:spPr bwMode="auto">
              <a:xfrm>
                <a:off x="1480406" y="2641600"/>
                <a:ext cx="726649" cy="635000"/>
              </a:xfrm>
              <a:custGeom>
                <a:avLst/>
                <a:gdLst>
                  <a:gd name="T0" fmla="*/ 778 w 7797"/>
                  <a:gd name="T1" fmla="*/ 2674 h 6810"/>
                  <a:gd name="T2" fmla="*/ 2420 w 7797"/>
                  <a:gd name="T3" fmla="*/ 1093 h 6810"/>
                  <a:gd name="T4" fmla="*/ 3519 w 7797"/>
                  <a:gd name="T5" fmla="*/ 922 h 6810"/>
                  <a:gd name="T6" fmla="*/ 4020 w 7797"/>
                  <a:gd name="T7" fmla="*/ 1416 h 6810"/>
                  <a:gd name="T8" fmla="*/ 3165 w 7797"/>
                  <a:gd name="T9" fmla="*/ 2191 h 6810"/>
                  <a:gd name="T10" fmla="*/ 5509 w 7797"/>
                  <a:gd name="T11" fmla="*/ 4407 h 6810"/>
                  <a:gd name="T12" fmla="*/ 3550 w 7797"/>
                  <a:gd name="T13" fmla="*/ 153 h 6810"/>
                  <a:gd name="T14" fmla="*/ 6272 w 7797"/>
                  <a:gd name="T15" fmla="*/ 5152 h 6810"/>
                  <a:gd name="T16" fmla="*/ 6872 w 7797"/>
                  <a:gd name="T17" fmla="*/ 5727 h 6810"/>
                  <a:gd name="T18" fmla="*/ 6034 w 7797"/>
                  <a:gd name="T19" fmla="*/ 6575 h 6810"/>
                  <a:gd name="T20" fmla="*/ 5461 w 7797"/>
                  <a:gd name="T21" fmla="*/ 6025 h 6810"/>
                  <a:gd name="T22" fmla="*/ 1462 w 7797"/>
                  <a:gd name="T23" fmla="*/ 5940 h 6810"/>
                  <a:gd name="T24" fmla="*/ 1187 w 7797"/>
                  <a:gd name="T25" fmla="*/ 5903 h 6810"/>
                  <a:gd name="T26" fmla="*/ 412 w 7797"/>
                  <a:gd name="T27" fmla="*/ 6465 h 6810"/>
                  <a:gd name="T28" fmla="*/ 753 w 7797"/>
                  <a:gd name="T29" fmla="*/ 5561 h 6810"/>
                  <a:gd name="T30" fmla="*/ 815 w 7797"/>
                  <a:gd name="T31" fmla="*/ 5409 h 6810"/>
                  <a:gd name="T32" fmla="*/ 430 w 7797"/>
                  <a:gd name="T33" fmla="*/ 4908 h 6810"/>
                  <a:gd name="T34" fmla="*/ 888 w 7797"/>
                  <a:gd name="T35" fmla="*/ 4481 h 6810"/>
                  <a:gd name="T36" fmla="*/ 4636 w 7797"/>
                  <a:gd name="T37" fmla="*/ 5225 h 6810"/>
                  <a:gd name="T38" fmla="*/ 2311 w 7797"/>
                  <a:gd name="T39" fmla="*/ 3016 h 6810"/>
                  <a:gd name="T40" fmla="*/ 1712 w 7797"/>
                  <a:gd name="T41" fmla="*/ 3620 h 6810"/>
                  <a:gd name="T42" fmla="*/ 778 w 7797"/>
                  <a:gd name="T43" fmla="*/ 2674 h 6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97" h="6810">
                    <a:moveTo>
                      <a:pt x="778" y="2674"/>
                    </a:moveTo>
                    <a:lnTo>
                      <a:pt x="2420" y="1093"/>
                    </a:lnTo>
                    <a:cubicBezTo>
                      <a:pt x="2790" y="1302"/>
                      <a:pt x="3156" y="1199"/>
                      <a:pt x="3519" y="922"/>
                    </a:cubicBezTo>
                    <a:lnTo>
                      <a:pt x="4020" y="1416"/>
                    </a:lnTo>
                    <a:lnTo>
                      <a:pt x="3165" y="2191"/>
                    </a:lnTo>
                    <a:lnTo>
                      <a:pt x="5509" y="4407"/>
                    </a:lnTo>
                    <a:cubicBezTo>
                      <a:pt x="6394" y="2408"/>
                      <a:pt x="5407" y="884"/>
                      <a:pt x="3550" y="153"/>
                    </a:cubicBezTo>
                    <a:cubicBezTo>
                      <a:pt x="6161" y="0"/>
                      <a:pt x="7797" y="3094"/>
                      <a:pt x="6272" y="5152"/>
                    </a:cubicBezTo>
                    <a:lnTo>
                      <a:pt x="6872" y="5727"/>
                    </a:lnTo>
                    <a:lnTo>
                      <a:pt x="6034" y="6575"/>
                    </a:lnTo>
                    <a:lnTo>
                      <a:pt x="5461" y="6025"/>
                    </a:lnTo>
                    <a:cubicBezTo>
                      <a:pt x="4004" y="6810"/>
                      <a:pt x="2676" y="6755"/>
                      <a:pt x="1462" y="5940"/>
                    </a:cubicBezTo>
                    <a:cubicBezTo>
                      <a:pt x="1304" y="5839"/>
                      <a:pt x="1213" y="5827"/>
                      <a:pt x="1187" y="5903"/>
                    </a:cubicBezTo>
                    <a:cubicBezTo>
                      <a:pt x="1286" y="6472"/>
                      <a:pt x="749" y="6704"/>
                      <a:pt x="412" y="6465"/>
                    </a:cubicBezTo>
                    <a:cubicBezTo>
                      <a:pt x="0" y="6132"/>
                      <a:pt x="250" y="5504"/>
                      <a:pt x="753" y="5561"/>
                    </a:cubicBezTo>
                    <a:cubicBezTo>
                      <a:pt x="831" y="5565"/>
                      <a:pt x="884" y="5530"/>
                      <a:pt x="815" y="5409"/>
                    </a:cubicBezTo>
                    <a:cubicBezTo>
                      <a:pt x="712" y="5245"/>
                      <a:pt x="569" y="5076"/>
                      <a:pt x="430" y="4908"/>
                    </a:cubicBezTo>
                    <a:lnTo>
                      <a:pt x="888" y="4481"/>
                    </a:lnTo>
                    <a:cubicBezTo>
                      <a:pt x="2054" y="5440"/>
                      <a:pt x="3296" y="5758"/>
                      <a:pt x="4636" y="5225"/>
                    </a:cubicBezTo>
                    <a:lnTo>
                      <a:pt x="2311" y="3016"/>
                    </a:lnTo>
                    <a:lnTo>
                      <a:pt x="1712" y="3620"/>
                    </a:lnTo>
                    <a:lnTo>
                      <a:pt x="778" y="2674"/>
                    </a:lnTo>
                    <a:close/>
                  </a:path>
                </a:pathLst>
              </a:custGeom>
              <a:solidFill>
                <a:srgbClr val="FFF6E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1351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6" name="矩形 315"/>
            <p:cNvSpPr/>
            <p:nvPr/>
          </p:nvSpPr>
          <p:spPr>
            <a:xfrm>
              <a:off x="4151865" y="1245409"/>
              <a:ext cx="1595209" cy="26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1733" b="1" dirty="0">
                  <a:solidFill>
                    <a:srgbClr val="C00000"/>
                  </a:solidFill>
                  <a:cs typeface="+mn-ea"/>
                  <a:sym typeface="+mn-lt"/>
                </a:rPr>
                <a:t>三去一降一补</a:t>
              </a:r>
            </a:p>
          </p:txBody>
        </p:sp>
      </p:grpSp>
      <p:grpSp>
        <p:nvGrpSpPr>
          <p:cNvPr id="319" name="组合 318"/>
          <p:cNvGrpSpPr/>
          <p:nvPr/>
        </p:nvGrpSpPr>
        <p:grpSpPr>
          <a:xfrm>
            <a:off x="8085677" y="3022361"/>
            <a:ext cx="2906868" cy="524474"/>
            <a:chOff x="3566923" y="1173623"/>
            <a:chExt cx="2180151" cy="393356"/>
          </a:xfrm>
        </p:grpSpPr>
        <p:sp>
          <p:nvSpPr>
            <p:cNvPr id="320" name="矩形 319"/>
            <p:cNvSpPr/>
            <p:nvPr/>
          </p:nvSpPr>
          <p:spPr>
            <a:xfrm>
              <a:off x="3872428" y="1266442"/>
              <a:ext cx="327333" cy="269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/>
              <a:r>
                <a:rPr lang="en-US" altLang="zh-CN" sz="1733" dirty="0">
                  <a:solidFill>
                    <a:srgbClr val="E71E17"/>
                  </a:solidFill>
                  <a:cs typeface="+mn-ea"/>
                  <a:sym typeface="+mn-lt"/>
                </a:rPr>
                <a:t>6</a:t>
              </a:r>
              <a:endParaRPr lang="zh-CN" altLang="en-US" sz="1733" dirty="0">
                <a:solidFill>
                  <a:srgbClr val="E71E17"/>
                </a:solidFill>
                <a:cs typeface="+mn-ea"/>
                <a:sym typeface="+mn-lt"/>
              </a:endParaRPr>
            </a:p>
          </p:txBody>
        </p:sp>
        <p:grpSp>
          <p:nvGrpSpPr>
            <p:cNvPr id="321" name="组合 320"/>
            <p:cNvGrpSpPr/>
            <p:nvPr/>
          </p:nvGrpSpPr>
          <p:grpSpPr>
            <a:xfrm>
              <a:off x="3566923" y="1173623"/>
              <a:ext cx="393044" cy="393356"/>
              <a:chOff x="1277938" y="2465388"/>
              <a:chExt cx="1045331" cy="1046162"/>
            </a:xfrm>
          </p:grpSpPr>
          <p:sp>
            <p:nvSpPr>
              <p:cNvPr id="323" name="椭圆 9"/>
              <p:cNvSpPr>
                <a:spLocks noChangeArrowheads="1"/>
              </p:cNvSpPr>
              <p:nvPr/>
            </p:nvSpPr>
            <p:spPr bwMode="auto">
              <a:xfrm>
                <a:off x="1277938" y="2465388"/>
                <a:ext cx="1045331" cy="1046162"/>
              </a:xfrm>
              <a:prstGeom prst="ellipse">
                <a:avLst/>
              </a:prstGeom>
              <a:solidFill>
                <a:srgbClr val="D10000"/>
              </a:solidFill>
              <a:ln>
                <a:noFill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1219170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4" name="Freeform 5"/>
              <p:cNvSpPr>
                <a:spLocks/>
              </p:cNvSpPr>
              <p:nvPr/>
            </p:nvSpPr>
            <p:spPr bwMode="auto">
              <a:xfrm>
                <a:off x="1480406" y="2641600"/>
                <a:ext cx="726649" cy="635000"/>
              </a:xfrm>
              <a:custGeom>
                <a:avLst/>
                <a:gdLst>
                  <a:gd name="T0" fmla="*/ 778 w 7797"/>
                  <a:gd name="T1" fmla="*/ 2674 h 6810"/>
                  <a:gd name="T2" fmla="*/ 2420 w 7797"/>
                  <a:gd name="T3" fmla="*/ 1093 h 6810"/>
                  <a:gd name="T4" fmla="*/ 3519 w 7797"/>
                  <a:gd name="T5" fmla="*/ 922 h 6810"/>
                  <a:gd name="T6" fmla="*/ 4020 w 7797"/>
                  <a:gd name="T7" fmla="*/ 1416 h 6810"/>
                  <a:gd name="T8" fmla="*/ 3165 w 7797"/>
                  <a:gd name="T9" fmla="*/ 2191 h 6810"/>
                  <a:gd name="T10" fmla="*/ 5509 w 7797"/>
                  <a:gd name="T11" fmla="*/ 4407 h 6810"/>
                  <a:gd name="T12" fmla="*/ 3550 w 7797"/>
                  <a:gd name="T13" fmla="*/ 153 h 6810"/>
                  <a:gd name="T14" fmla="*/ 6272 w 7797"/>
                  <a:gd name="T15" fmla="*/ 5152 h 6810"/>
                  <a:gd name="T16" fmla="*/ 6872 w 7797"/>
                  <a:gd name="T17" fmla="*/ 5727 h 6810"/>
                  <a:gd name="T18" fmla="*/ 6034 w 7797"/>
                  <a:gd name="T19" fmla="*/ 6575 h 6810"/>
                  <a:gd name="T20" fmla="*/ 5461 w 7797"/>
                  <a:gd name="T21" fmla="*/ 6025 h 6810"/>
                  <a:gd name="T22" fmla="*/ 1462 w 7797"/>
                  <a:gd name="T23" fmla="*/ 5940 h 6810"/>
                  <a:gd name="T24" fmla="*/ 1187 w 7797"/>
                  <a:gd name="T25" fmla="*/ 5903 h 6810"/>
                  <a:gd name="T26" fmla="*/ 412 w 7797"/>
                  <a:gd name="T27" fmla="*/ 6465 h 6810"/>
                  <a:gd name="T28" fmla="*/ 753 w 7797"/>
                  <a:gd name="T29" fmla="*/ 5561 h 6810"/>
                  <a:gd name="T30" fmla="*/ 815 w 7797"/>
                  <a:gd name="T31" fmla="*/ 5409 h 6810"/>
                  <a:gd name="T32" fmla="*/ 430 w 7797"/>
                  <a:gd name="T33" fmla="*/ 4908 h 6810"/>
                  <a:gd name="T34" fmla="*/ 888 w 7797"/>
                  <a:gd name="T35" fmla="*/ 4481 h 6810"/>
                  <a:gd name="T36" fmla="*/ 4636 w 7797"/>
                  <a:gd name="T37" fmla="*/ 5225 h 6810"/>
                  <a:gd name="T38" fmla="*/ 2311 w 7797"/>
                  <a:gd name="T39" fmla="*/ 3016 h 6810"/>
                  <a:gd name="T40" fmla="*/ 1712 w 7797"/>
                  <a:gd name="T41" fmla="*/ 3620 h 6810"/>
                  <a:gd name="T42" fmla="*/ 778 w 7797"/>
                  <a:gd name="T43" fmla="*/ 2674 h 6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97" h="6810">
                    <a:moveTo>
                      <a:pt x="778" y="2674"/>
                    </a:moveTo>
                    <a:lnTo>
                      <a:pt x="2420" y="1093"/>
                    </a:lnTo>
                    <a:cubicBezTo>
                      <a:pt x="2790" y="1302"/>
                      <a:pt x="3156" y="1199"/>
                      <a:pt x="3519" y="922"/>
                    </a:cubicBezTo>
                    <a:lnTo>
                      <a:pt x="4020" y="1416"/>
                    </a:lnTo>
                    <a:lnTo>
                      <a:pt x="3165" y="2191"/>
                    </a:lnTo>
                    <a:lnTo>
                      <a:pt x="5509" y="4407"/>
                    </a:lnTo>
                    <a:cubicBezTo>
                      <a:pt x="6394" y="2408"/>
                      <a:pt x="5407" y="884"/>
                      <a:pt x="3550" y="153"/>
                    </a:cubicBezTo>
                    <a:cubicBezTo>
                      <a:pt x="6161" y="0"/>
                      <a:pt x="7797" y="3094"/>
                      <a:pt x="6272" y="5152"/>
                    </a:cubicBezTo>
                    <a:lnTo>
                      <a:pt x="6872" y="5727"/>
                    </a:lnTo>
                    <a:lnTo>
                      <a:pt x="6034" y="6575"/>
                    </a:lnTo>
                    <a:lnTo>
                      <a:pt x="5461" y="6025"/>
                    </a:lnTo>
                    <a:cubicBezTo>
                      <a:pt x="4004" y="6810"/>
                      <a:pt x="2676" y="6755"/>
                      <a:pt x="1462" y="5940"/>
                    </a:cubicBezTo>
                    <a:cubicBezTo>
                      <a:pt x="1304" y="5839"/>
                      <a:pt x="1213" y="5827"/>
                      <a:pt x="1187" y="5903"/>
                    </a:cubicBezTo>
                    <a:cubicBezTo>
                      <a:pt x="1286" y="6472"/>
                      <a:pt x="749" y="6704"/>
                      <a:pt x="412" y="6465"/>
                    </a:cubicBezTo>
                    <a:cubicBezTo>
                      <a:pt x="0" y="6132"/>
                      <a:pt x="250" y="5504"/>
                      <a:pt x="753" y="5561"/>
                    </a:cubicBezTo>
                    <a:cubicBezTo>
                      <a:pt x="831" y="5565"/>
                      <a:pt x="884" y="5530"/>
                      <a:pt x="815" y="5409"/>
                    </a:cubicBezTo>
                    <a:cubicBezTo>
                      <a:pt x="712" y="5245"/>
                      <a:pt x="569" y="5076"/>
                      <a:pt x="430" y="4908"/>
                    </a:cubicBezTo>
                    <a:lnTo>
                      <a:pt x="888" y="4481"/>
                    </a:lnTo>
                    <a:cubicBezTo>
                      <a:pt x="2054" y="5440"/>
                      <a:pt x="3296" y="5758"/>
                      <a:pt x="4636" y="5225"/>
                    </a:cubicBezTo>
                    <a:lnTo>
                      <a:pt x="2311" y="3016"/>
                    </a:lnTo>
                    <a:lnTo>
                      <a:pt x="1712" y="3620"/>
                    </a:lnTo>
                    <a:lnTo>
                      <a:pt x="778" y="2674"/>
                    </a:lnTo>
                    <a:close/>
                  </a:path>
                </a:pathLst>
              </a:custGeom>
              <a:solidFill>
                <a:srgbClr val="FFF6E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1351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2" name="矩形 321"/>
            <p:cNvSpPr/>
            <p:nvPr/>
          </p:nvSpPr>
          <p:spPr>
            <a:xfrm>
              <a:off x="4151865" y="1245409"/>
              <a:ext cx="1595209" cy="26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1733" b="1" dirty="0">
                  <a:solidFill>
                    <a:srgbClr val="C00000"/>
                  </a:solidFill>
                  <a:cs typeface="+mn-ea"/>
                  <a:sym typeface="+mn-lt"/>
                </a:rPr>
                <a:t>脱贫攻坚</a:t>
              </a:r>
            </a:p>
          </p:txBody>
        </p:sp>
      </p:grpSp>
      <p:grpSp>
        <p:nvGrpSpPr>
          <p:cNvPr id="325" name="组合 324"/>
          <p:cNvGrpSpPr/>
          <p:nvPr/>
        </p:nvGrpSpPr>
        <p:grpSpPr>
          <a:xfrm>
            <a:off x="4851909" y="3771661"/>
            <a:ext cx="2906868" cy="524474"/>
            <a:chOff x="3566923" y="1173623"/>
            <a:chExt cx="2180151" cy="393356"/>
          </a:xfrm>
        </p:grpSpPr>
        <p:sp>
          <p:nvSpPr>
            <p:cNvPr id="326" name="矩形 325"/>
            <p:cNvSpPr/>
            <p:nvPr/>
          </p:nvSpPr>
          <p:spPr>
            <a:xfrm>
              <a:off x="3872428" y="1266442"/>
              <a:ext cx="327333" cy="269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/>
              <a:r>
                <a:rPr lang="en-US" altLang="zh-CN" sz="1733" dirty="0">
                  <a:solidFill>
                    <a:srgbClr val="E71E17"/>
                  </a:solidFill>
                  <a:cs typeface="+mn-ea"/>
                  <a:sym typeface="+mn-lt"/>
                </a:rPr>
                <a:t>7</a:t>
              </a:r>
              <a:endParaRPr lang="zh-CN" altLang="en-US" sz="1733" dirty="0">
                <a:solidFill>
                  <a:srgbClr val="E71E17"/>
                </a:solidFill>
                <a:cs typeface="+mn-ea"/>
                <a:sym typeface="+mn-lt"/>
              </a:endParaRPr>
            </a:p>
          </p:txBody>
        </p:sp>
        <p:grpSp>
          <p:nvGrpSpPr>
            <p:cNvPr id="327" name="组合 326"/>
            <p:cNvGrpSpPr/>
            <p:nvPr/>
          </p:nvGrpSpPr>
          <p:grpSpPr>
            <a:xfrm>
              <a:off x="3566923" y="1173623"/>
              <a:ext cx="393044" cy="393356"/>
              <a:chOff x="1277938" y="2465388"/>
              <a:chExt cx="1045331" cy="1046162"/>
            </a:xfrm>
          </p:grpSpPr>
          <p:sp>
            <p:nvSpPr>
              <p:cNvPr id="329" name="椭圆 9"/>
              <p:cNvSpPr>
                <a:spLocks noChangeArrowheads="1"/>
              </p:cNvSpPr>
              <p:nvPr/>
            </p:nvSpPr>
            <p:spPr bwMode="auto">
              <a:xfrm>
                <a:off x="1277938" y="2465388"/>
                <a:ext cx="1045331" cy="1046162"/>
              </a:xfrm>
              <a:prstGeom prst="ellipse">
                <a:avLst/>
              </a:prstGeom>
              <a:solidFill>
                <a:srgbClr val="D10000"/>
              </a:solidFill>
              <a:ln>
                <a:noFill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1219170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0" name="Freeform 5"/>
              <p:cNvSpPr>
                <a:spLocks/>
              </p:cNvSpPr>
              <p:nvPr/>
            </p:nvSpPr>
            <p:spPr bwMode="auto">
              <a:xfrm>
                <a:off x="1480406" y="2641601"/>
                <a:ext cx="726650" cy="634999"/>
              </a:xfrm>
              <a:custGeom>
                <a:avLst/>
                <a:gdLst>
                  <a:gd name="T0" fmla="*/ 778 w 7797"/>
                  <a:gd name="T1" fmla="*/ 2674 h 6810"/>
                  <a:gd name="T2" fmla="*/ 2420 w 7797"/>
                  <a:gd name="T3" fmla="*/ 1093 h 6810"/>
                  <a:gd name="T4" fmla="*/ 3519 w 7797"/>
                  <a:gd name="T5" fmla="*/ 922 h 6810"/>
                  <a:gd name="T6" fmla="*/ 4020 w 7797"/>
                  <a:gd name="T7" fmla="*/ 1416 h 6810"/>
                  <a:gd name="T8" fmla="*/ 3165 w 7797"/>
                  <a:gd name="T9" fmla="*/ 2191 h 6810"/>
                  <a:gd name="T10" fmla="*/ 5509 w 7797"/>
                  <a:gd name="T11" fmla="*/ 4407 h 6810"/>
                  <a:gd name="T12" fmla="*/ 3550 w 7797"/>
                  <a:gd name="T13" fmla="*/ 153 h 6810"/>
                  <a:gd name="T14" fmla="*/ 6272 w 7797"/>
                  <a:gd name="T15" fmla="*/ 5152 h 6810"/>
                  <a:gd name="T16" fmla="*/ 6872 w 7797"/>
                  <a:gd name="T17" fmla="*/ 5727 h 6810"/>
                  <a:gd name="T18" fmla="*/ 6034 w 7797"/>
                  <a:gd name="T19" fmla="*/ 6575 h 6810"/>
                  <a:gd name="T20" fmla="*/ 5461 w 7797"/>
                  <a:gd name="T21" fmla="*/ 6025 h 6810"/>
                  <a:gd name="T22" fmla="*/ 1462 w 7797"/>
                  <a:gd name="T23" fmla="*/ 5940 h 6810"/>
                  <a:gd name="T24" fmla="*/ 1187 w 7797"/>
                  <a:gd name="T25" fmla="*/ 5903 h 6810"/>
                  <a:gd name="T26" fmla="*/ 412 w 7797"/>
                  <a:gd name="T27" fmla="*/ 6465 h 6810"/>
                  <a:gd name="T28" fmla="*/ 753 w 7797"/>
                  <a:gd name="T29" fmla="*/ 5561 h 6810"/>
                  <a:gd name="T30" fmla="*/ 815 w 7797"/>
                  <a:gd name="T31" fmla="*/ 5409 h 6810"/>
                  <a:gd name="T32" fmla="*/ 430 w 7797"/>
                  <a:gd name="T33" fmla="*/ 4908 h 6810"/>
                  <a:gd name="T34" fmla="*/ 888 w 7797"/>
                  <a:gd name="T35" fmla="*/ 4481 h 6810"/>
                  <a:gd name="T36" fmla="*/ 4636 w 7797"/>
                  <a:gd name="T37" fmla="*/ 5225 h 6810"/>
                  <a:gd name="T38" fmla="*/ 2311 w 7797"/>
                  <a:gd name="T39" fmla="*/ 3016 h 6810"/>
                  <a:gd name="T40" fmla="*/ 1712 w 7797"/>
                  <a:gd name="T41" fmla="*/ 3620 h 6810"/>
                  <a:gd name="T42" fmla="*/ 778 w 7797"/>
                  <a:gd name="T43" fmla="*/ 2674 h 6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97" h="6810">
                    <a:moveTo>
                      <a:pt x="778" y="2674"/>
                    </a:moveTo>
                    <a:lnTo>
                      <a:pt x="2420" y="1093"/>
                    </a:lnTo>
                    <a:cubicBezTo>
                      <a:pt x="2790" y="1302"/>
                      <a:pt x="3156" y="1199"/>
                      <a:pt x="3519" y="922"/>
                    </a:cubicBezTo>
                    <a:lnTo>
                      <a:pt x="4020" y="1416"/>
                    </a:lnTo>
                    <a:lnTo>
                      <a:pt x="3165" y="2191"/>
                    </a:lnTo>
                    <a:lnTo>
                      <a:pt x="5509" y="4407"/>
                    </a:lnTo>
                    <a:cubicBezTo>
                      <a:pt x="6394" y="2408"/>
                      <a:pt x="5407" y="884"/>
                      <a:pt x="3550" y="153"/>
                    </a:cubicBezTo>
                    <a:cubicBezTo>
                      <a:pt x="6161" y="0"/>
                      <a:pt x="7797" y="3094"/>
                      <a:pt x="6272" y="5152"/>
                    </a:cubicBezTo>
                    <a:lnTo>
                      <a:pt x="6872" y="5727"/>
                    </a:lnTo>
                    <a:lnTo>
                      <a:pt x="6034" y="6575"/>
                    </a:lnTo>
                    <a:lnTo>
                      <a:pt x="5461" y="6025"/>
                    </a:lnTo>
                    <a:cubicBezTo>
                      <a:pt x="4004" y="6810"/>
                      <a:pt x="2676" y="6755"/>
                      <a:pt x="1462" y="5940"/>
                    </a:cubicBezTo>
                    <a:cubicBezTo>
                      <a:pt x="1304" y="5839"/>
                      <a:pt x="1213" y="5827"/>
                      <a:pt x="1187" y="5903"/>
                    </a:cubicBezTo>
                    <a:cubicBezTo>
                      <a:pt x="1286" y="6472"/>
                      <a:pt x="749" y="6704"/>
                      <a:pt x="412" y="6465"/>
                    </a:cubicBezTo>
                    <a:cubicBezTo>
                      <a:pt x="0" y="6132"/>
                      <a:pt x="250" y="5504"/>
                      <a:pt x="753" y="5561"/>
                    </a:cubicBezTo>
                    <a:cubicBezTo>
                      <a:pt x="831" y="5565"/>
                      <a:pt x="884" y="5530"/>
                      <a:pt x="815" y="5409"/>
                    </a:cubicBezTo>
                    <a:cubicBezTo>
                      <a:pt x="712" y="5245"/>
                      <a:pt x="569" y="5076"/>
                      <a:pt x="430" y="4908"/>
                    </a:cubicBezTo>
                    <a:lnTo>
                      <a:pt x="888" y="4481"/>
                    </a:lnTo>
                    <a:cubicBezTo>
                      <a:pt x="2054" y="5440"/>
                      <a:pt x="3296" y="5758"/>
                      <a:pt x="4636" y="5225"/>
                    </a:cubicBezTo>
                    <a:lnTo>
                      <a:pt x="2311" y="3016"/>
                    </a:lnTo>
                    <a:lnTo>
                      <a:pt x="1712" y="3620"/>
                    </a:lnTo>
                    <a:lnTo>
                      <a:pt x="778" y="2674"/>
                    </a:lnTo>
                    <a:close/>
                  </a:path>
                </a:pathLst>
              </a:custGeom>
              <a:solidFill>
                <a:srgbClr val="FFF6E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1351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8" name="矩形 327"/>
            <p:cNvSpPr/>
            <p:nvPr/>
          </p:nvSpPr>
          <p:spPr>
            <a:xfrm>
              <a:off x="4151865" y="1245409"/>
              <a:ext cx="1595209" cy="26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1733" b="1" dirty="0">
                  <a:solidFill>
                    <a:srgbClr val="C00000"/>
                  </a:solidFill>
                  <a:cs typeface="+mn-ea"/>
                  <a:sym typeface="+mn-lt"/>
                </a:rPr>
                <a:t>深化财税改革</a:t>
              </a:r>
            </a:p>
          </p:txBody>
        </p:sp>
      </p:grpSp>
      <p:grpSp>
        <p:nvGrpSpPr>
          <p:cNvPr id="331" name="组合 330"/>
          <p:cNvGrpSpPr/>
          <p:nvPr/>
        </p:nvGrpSpPr>
        <p:grpSpPr>
          <a:xfrm>
            <a:off x="8085677" y="3771662"/>
            <a:ext cx="2906868" cy="524475"/>
            <a:chOff x="3566923" y="1173623"/>
            <a:chExt cx="2180151" cy="393356"/>
          </a:xfrm>
        </p:grpSpPr>
        <p:sp>
          <p:nvSpPr>
            <p:cNvPr id="332" name="矩形 331"/>
            <p:cNvSpPr/>
            <p:nvPr/>
          </p:nvSpPr>
          <p:spPr>
            <a:xfrm>
              <a:off x="3872428" y="1266442"/>
              <a:ext cx="327333" cy="269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/>
              <a:r>
                <a:rPr lang="en-US" altLang="zh-CN" sz="1733" dirty="0">
                  <a:solidFill>
                    <a:srgbClr val="E71E17"/>
                  </a:solidFill>
                  <a:cs typeface="+mn-ea"/>
                  <a:sym typeface="+mn-lt"/>
                </a:rPr>
                <a:t>8</a:t>
              </a:r>
              <a:endParaRPr lang="zh-CN" altLang="en-US" sz="1733" dirty="0">
                <a:solidFill>
                  <a:srgbClr val="E71E17"/>
                </a:solidFill>
                <a:cs typeface="+mn-ea"/>
                <a:sym typeface="+mn-lt"/>
              </a:endParaRPr>
            </a:p>
          </p:txBody>
        </p:sp>
        <p:grpSp>
          <p:nvGrpSpPr>
            <p:cNvPr id="333" name="组合 332"/>
            <p:cNvGrpSpPr/>
            <p:nvPr/>
          </p:nvGrpSpPr>
          <p:grpSpPr>
            <a:xfrm>
              <a:off x="3566923" y="1173623"/>
              <a:ext cx="393044" cy="393356"/>
              <a:chOff x="1277938" y="2465388"/>
              <a:chExt cx="1045331" cy="1046162"/>
            </a:xfrm>
          </p:grpSpPr>
          <p:sp>
            <p:nvSpPr>
              <p:cNvPr id="335" name="椭圆 9"/>
              <p:cNvSpPr>
                <a:spLocks noChangeArrowheads="1"/>
              </p:cNvSpPr>
              <p:nvPr/>
            </p:nvSpPr>
            <p:spPr bwMode="auto">
              <a:xfrm>
                <a:off x="1277938" y="2465388"/>
                <a:ext cx="1045331" cy="1046162"/>
              </a:xfrm>
              <a:prstGeom prst="ellipse">
                <a:avLst/>
              </a:prstGeom>
              <a:solidFill>
                <a:srgbClr val="D10000"/>
              </a:solidFill>
              <a:ln>
                <a:noFill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1219170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36" name="Freeform 5"/>
              <p:cNvSpPr>
                <a:spLocks/>
              </p:cNvSpPr>
              <p:nvPr/>
            </p:nvSpPr>
            <p:spPr bwMode="auto">
              <a:xfrm>
                <a:off x="1480406" y="2641600"/>
                <a:ext cx="726649" cy="635000"/>
              </a:xfrm>
              <a:custGeom>
                <a:avLst/>
                <a:gdLst>
                  <a:gd name="T0" fmla="*/ 778 w 7797"/>
                  <a:gd name="T1" fmla="*/ 2674 h 6810"/>
                  <a:gd name="T2" fmla="*/ 2420 w 7797"/>
                  <a:gd name="T3" fmla="*/ 1093 h 6810"/>
                  <a:gd name="T4" fmla="*/ 3519 w 7797"/>
                  <a:gd name="T5" fmla="*/ 922 h 6810"/>
                  <a:gd name="T6" fmla="*/ 4020 w 7797"/>
                  <a:gd name="T7" fmla="*/ 1416 h 6810"/>
                  <a:gd name="T8" fmla="*/ 3165 w 7797"/>
                  <a:gd name="T9" fmla="*/ 2191 h 6810"/>
                  <a:gd name="T10" fmla="*/ 5509 w 7797"/>
                  <a:gd name="T11" fmla="*/ 4407 h 6810"/>
                  <a:gd name="T12" fmla="*/ 3550 w 7797"/>
                  <a:gd name="T13" fmla="*/ 153 h 6810"/>
                  <a:gd name="T14" fmla="*/ 6272 w 7797"/>
                  <a:gd name="T15" fmla="*/ 5152 h 6810"/>
                  <a:gd name="T16" fmla="*/ 6872 w 7797"/>
                  <a:gd name="T17" fmla="*/ 5727 h 6810"/>
                  <a:gd name="T18" fmla="*/ 6034 w 7797"/>
                  <a:gd name="T19" fmla="*/ 6575 h 6810"/>
                  <a:gd name="T20" fmla="*/ 5461 w 7797"/>
                  <a:gd name="T21" fmla="*/ 6025 h 6810"/>
                  <a:gd name="T22" fmla="*/ 1462 w 7797"/>
                  <a:gd name="T23" fmla="*/ 5940 h 6810"/>
                  <a:gd name="T24" fmla="*/ 1187 w 7797"/>
                  <a:gd name="T25" fmla="*/ 5903 h 6810"/>
                  <a:gd name="T26" fmla="*/ 412 w 7797"/>
                  <a:gd name="T27" fmla="*/ 6465 h 6810"/>
                  <a:gd name="T28" fmla="*/ 753 w 7797"/>
                  <a:gd name="T29" fmla="*/ 5561 h 6810"/>
                  <a:gd name="T30" fmla="*/ 815 w 7797"/>
                  <a:gd name="T31" fmla="*/ 5409 h 6810"/>
                  <a:gd name="T32" fmla="*/ 430 w 7797"/>
                  <a:gd name="T33" fmla="*/ 4908 h 6810"/>
                  <a:gd name="T34" fmla="*/ 888 w 7797"/>
                  <a:gd name="T35" fmla="*/ 4481 h 6810"/>
                  <a:gd name="T36" fmla="*/ 4636 w 7797"/>
                  <a:gd name="T37" fmla="*/ 5225 h 6810"/>
                  <a:gd name="T38" fmla="*/ 2311 w 7797"/>
                  <a:gd name="T39" fmla="*/ 3016 h 6810"/>
                  <a:gd name="T40" fmla="*/ 1712 w 7797"/>
                  <a:gd name="T41" fmla="*/ 3620 h 6810"/>
                  <a:gd name="T42" fmla="*/ 778 w 7797"/>
                  <a:gd name="T43" fmla="*/ 2674 h 6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97" h="6810">
                    <a:moveTo>
                      <a:pt x="778" y="2674"/>
                    </a:moveTo>
                    <a:lnTo>
                      <a:pt x="2420" y="1093"/>
                    </a:lnTo>
                    <a:cubicBezTo>
                      <a:pt x="2790" y="1302"/>
                      <a:pt x="3156" y="1199"/>
                      <a:pt x="3519" y="922"/>
                    </a:cubicBezTo>
                    <a:lnTo>
                      <a:pt x="4020" y="1416"/>
                    </a:lnTo>
                    <a:lnTo>
                      <a:pt x="3165" y="2191"/>
                    </a:lnTo>
                    <a:lnTo>
                      <a:pt x="5509" y="4407"/>
                    </a:lnTo>
                    <a:cubicBezTo>
                      <a:pt x="6394" y="2408"/>
                      <a:pt x="5407" y="884"/>
                      <a:pt x="3550" y="153"/>
                    </a:cubicBezTo>
                    <a:cubicBezTo>
                      <a:pt x="6161" y="0"/>
                      <a:pt x="7797" y="3094"/>
                      <a:pt x="6272" y="5152"/>
                    </a:cubicBezTo>
                    <a:lnTo>
                      <a:pt x="6872" y="5727"/>
                    </a:lnTo>
                    <a:lnTo>
                      <a:pt x="6034" y="6575"/>
                    </a:lnTo>
                    <a:lnTo>
                      <a:pt x="5461" y="6025"/>
                    </a:lnTo>
                    <a:cubicBezTo>
                      <a:pt x="4004" y="6810"/>
                      <a:pt x="2676" y="6755"/>
                      <a:pt x="1462" y="5940"/>
                    </a:cubicBezTo>
                    <a:cubicBezTo>
                      <a:pt x="1304" y="5839"/>
                      <a:pt x="1213" y="5827"/>
                      <a:pt x="1187" y="5903"/>
                    </a:cubicBezTo>
                    <a:cubicBezTo>
                      <a:pt x="1286" y="6472"/>
                      <a:pt x="749" y="6704"/>
                      <a:pt x="412" y="6465"/>
                    </a:cubicBezTo>
                    <a:cubicBezTo>
                      <a:pt x="0" y="6132"/>
                      <a:pt x="250" y="5504"/>
                      <a:pt x="753" y="5561"/>
                    </a:cubicBezTo>
                    <a:cubicBezTo>
                      <a:pt x="831" y="5565"/>
                      <a:pt x="884" y="5530"/>
                      <a:pt x="815" y="5409"/>
                    </a:cubicBezTo>
                    <a:cubicBezTo>
                      <a:pt x="712" y="5245"/>
                      <a:pt x="569" y="5076"/>
                      <a:pt x="430" y="4908"/>
                    </a:cubicBezTo>
                    <a:lnTo>
                      <a:pt x="888" y="4481"/>
                    </a:lnTo>
                    <a:cubicBezTo>
                      <a:pt x="2054" y="5440"/>
                      <a:pt x="3296" y="5758"/>
                      <a:pt x="4636" y="5225"/>
                    </a:cubicBezTo>
                    <a:lnTo>
                      <a:pt x="2311" y="3016"/>
                    </a:lnTo>
                    <a:lnTo>
                      <a:pt x="1712" y="3620"/>
                    </a:lnTo>
                    <a:lnTo>
                      <a:pt x="778" y="2674"/>
                    </a:lnTo>
                    <a:close/>
                  </a:path>
                </a:pathLst>
              </a:custGeom>
              <a:solidFill>
                <a:srgbClr val="FFF6E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1351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34" name="矩形 333"/>
            <p:cNvSpPr/>
            <p:nvPr/>
          </p:nvSpPr>
          <p:spPr>
            <a:xfrm>
              <a:off x="4151865" y="1245409"/>
              <a:ext cx="1595209" cy="26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1733" b="1" dirty="0">
                  <a:solidFill>
                    <a:srgbClr val="C00000"/>
                  </a:solidFill>
                  <a:cs typeface="+mn-ea"/>
                  <a:sym typeface="+mn-lt"/>
                </a:rPr>
                <a:t>大众创业 万众创新</a:t>
              </a:r>
            </a:p>
          </p:txBody>
        </p:sp>
      </p:grpSp>
      <p:grpSp>
        <p:nvGrpSpPr>
          <p:cNvPr id="337" name="组合 336"/>
          <p:cNvGrpSpPr/>
          <p:nvPr/>
        </p:nvGrpSpPr>
        <p:grpSpPr>
          <a:xfrm>
            <a:off x="4851909" y="4508261"/>
            <a:ext cx="2906868" cy="524474"/>
            <a:chOff x="3566923" y="1173623"/>
            <a:chExt cx="2180151" cy="393356"/>
          </a:xfrm>
        </p:grpSpPr>
        <p:sp>
          <p:nvSpPr>
            <p:cNvPr id="338" name="矩形 337"/>
            <p:cNvSpPr/>
            <p:nvPr/>
          </p:nvSpPr>
          <p:spPr>
            <a:xfrm>
              <a:off x="3872428" y="1266442"/>
              <a:ext cx="327333" cy="269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/>
              <a:r>
                <a:rPr lang="en-US" altLang="zh-CN" sz="1733" dirty="0">
                  <a:solidFill>
                    <a:srgbClr val="E71E17"/>
                  </a:solidFill>
                  <a:cs typeface="+mn-ea"/>
                  <a:sym typeface="+mn-lt"/>
                </a:rPr>
                <a:t>9</a:t>
              </a:r>
              <a:endParaRPr lang="zh-CN" altLang="en-US" sz="1733" dirty="0">
                <a:solidFill>
                  <a:srgbClr val="E71E17"/>
                </a:solidFill>
                <a:cs typeface="+mn-ea"/>
                <a:sym typeface="+mn-lt"/>
              </a:endParaRPr>
            </a:p>
          </p:txBody>
        </p:sp>
        <p:grpSp>
          <p:nvGrpSpPr>
            <p:cNvPr id="339" name="组合 338"/>
            <p:cNvGrpSpPr/>
            <p:nvPr/>
          </p:nvGrpSpPr>
          <p:grpSpPr>
            <a:xfrm>
              <a:off x="3566923" y="1173623"/>
              <a:ext cx="393044" cy="393356"/>
              <a:chOff x="1277938" y="2465388"/>
              <a:chExt cx="1045331" cy="1046162"/>
            </a:xfrm>
          </p:grpSpPr>
          <p:sp>
            <p:nvSpPr>
              <p:cNvPr id="341" name="椭圆 9"/>
              <p:cNvSpPr>
                <a:spLocks noChangeArrowheads="1"/>
              </p:cNvSpPr>
              <p:nvPr/>
            </p:nvSpPr>
            <p:spPr bwMode="auto">
              <a:xfrm>
                <a:off x="1277938" y="2465388"/>
                <a:ext cx="1045331" cy="1046162"/>
              </a:xfrm>
              <a:prstGeom prst="ellipse">
                <a:avLst/>
              </a:prstGeom>
              <a:solidFill>
                <a:srgbClr val="D10000"/>
              </a:solidFill>
              <a:ln>
                <a:noFill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1219170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2" name="Freeform 5"/>
              <p:cNvSpPr>
                <a:spLocks/>
              </p:cNvSpPr>
              <p:nvPr/>
            </p:nvSpPr>
            <p:spPr bwMode="auto">
              <a:xfrm>
                <a:off x="1480406" y="2641600"/>
                <a:ext cx="726649" cy="635000"/>
              </a:xfrm>
              <a:custGeom>
                <a:avLst/>
                <a:gdLst>
                  <a:gd name="T0" fmla="*/ 778 w 7797"/>
                  <a:gd name="T1" fmla="*/ 2674 h 6810"/>
                  <a:gd name="T2" fmla="*/ 2420 w 7797"/>
                  <a:gd name="T3" fmla="*/ 1093 h 6810"/>
                  <a:gd name="T4" fmla="*/ 3519 w 7797"/>
                  <a:gd name="T5" fmla="*/ 922 h 6810"/>
                  <a:gd name="T6" fmla="*/ 4020 w 7797"/>
                  <a:gd name="T7" fmla="*/ 1416 h 6810"/>
                  <a:gd name="T8" fmla="*/ 3165 w 7797"/>
                  <a:gd name="T9" fmla="*/ 2191 h 6810"/>
                  <a:gd name="T10" fmla="*/ 5509 w 7797"/>
                  <a:gd name="T11" fmla="*/ 4407 h 6810"/>
                  <a:gd name="T12" fmla="*/ 3550 w 7797"/>
                  <a:gd name="T13" fmla="*/ 153 h 6810"/>
                  <a:gd name="T14" fmla="*/ 6272 w 7797"/>
                  <a:gd name="T15" fmla="*/ 5152 h 6810"/>
                  <a:gd name="T16" fmla="*/ 6872 w 7797"/>
                  <a:gd name="T17" fmla="*/ 5727 h 6810"/>
                  <a:gd name="T18" fmla="*/ 6034 w 7797"/>
                  <a:gd name="T19" fmla="*/ 6575 h 6810"/>
                  <a:gd name="T20" fmla="*/ 5461 w 7797"/>
                  <a:gd name="T21" fmla="*/ 6025 h 6810"/>
                  <a:gd name="T22" fmla="*/ 1462 w 7797"/>
                  <a:gd name="T23" fmla="*/ 5940 h 6810"/>
                  <a:gd name="T24" fmla="*/ 1187 w 7797"/>
                  <a:gd name="T25" fmla="*/ 5903 h 6810"/>
                  <a:gd name="T26" fmla="*/ 412 w 7797"/>
                  <a:gd name="T27" fmla="*/ 6465 h 6810"/>
                  <a:gd name="T28" fmla="*/ 753 w 7797"/>
                  <a:gd name="T29" fmla="*/ 5561 h 6810"/>
                  <a:gd name="T30" fmla="*/ 815 w 7797"/>
                  <a:gd name="T31" fmla="*/ 5409 h 6810"/>
                  <a:gd name="T32" fmla="*/ 430 w 7797"/>
                  <a:gd name="T33" fmla="*/ 4908 h 6810"/>
                  <a:gd name="T34" fmla="*/ 888 w 7797"/>
                  <a:gd name="T35" fmla="*/ 4481 h 6810"/>
                  <a:gd name="T36" fmla="*/ 4636 w 7797"/>
                  <a:gd name="T37" fmla="*/ 5225 h 6810"/>
                  <a:gd name="T38" fmla="*/ 2311 w 7797"/>
                  <a:gd name="T39" fmla="*/ 3016 h 6810"/>
                  <a:gd name="T40" fmla="*/ 1712 w 7797"/>
                  <a:gd name="T41" fmla="*/ 3620 h 6810"/>
                  <a:gd name="T42" fmla="*/ 778 w 7797"/>
                  <a:gd name="T43" fmla="*/ 2674 h 6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97" h="6810">
                    <a:moveTo>
                      <a:pt x="778" y="2674"/>
                    </a:moveTo>
                    <a:lnTo>
                      <a:pt x="2420" y="1093"/>
                    </a:lnTo>
                    <a:cubicBezTo>
                      <a:pt x="2790" y="1302"/>
                      <a:pt x="3156" y="1199"/>
                      <a:pt x="3519" y="922"/>
                    </a:cubicBezTo>
                    <a:lnTo>
                      <a:pt x="4020" y="1416"/>
                    </a:lnTo>
                    <a:lnTo>
                      <a:pt x="3165" y="2191"/>
                    </a:lnTo>
                    <a:lnTo>
                      <a:pt x="5509" y="4407"/>
                    </a:lnTo>
                    <a:cubicBezTo>
                      <a:pt x="6394" y="2408"/>
                      <a:pt x="5407" y="884"/>
                      <a:pt x="3550" y="153"/>
                    </a:cubicBezTo>
                    <a:cubicBezTo>
                      <a:pt x="6161" y="0"/>
                      <a:pt x="7797" y="3094"/>
                      <a:pt x="6272" y="5152"/>
                    </a:cubicBezTo>
                    <a:lnTo>
                      <a:pt x="6872" y="5727"/>
                    </a:lnTo>
                    <a:lnTo>
                      <a:pt x="6034" y="6575"/>
                    </a:lnTo>
                    <a:lnTo>
                      <a:pt x="5461" y="6025"/>
                    </a:lnTo>
                    <a:cubicBezTo>
                      <a:pt x="4004" y="6810"/>
                      <a:pt x="2676" y="6755"/>
                      <a:pt x="1462" y="5940"/>
                    </a:cubicBezTo>
                    <a:cubicBezTo>
                      <a:pt x="1304" y="5839"/>
                      <a:pt x="1213" y="5827"/>
                      <a:pt x="1187" y="5903"/>
                    </a:cubicBezTo>
                    <a:cubicBezTo>
                      <a:pt x="1286" y="6472"/>
                      <a:pt x="749" y="6704"/>
                      <a:pt x="412" y="6465"/>
                    </a:cubicBezTo>
                    <a:cubicBezTo>
                      <a:pt x="0" y="6132"/>
                      <a:pt x="250" y="5504"/>
                      <a:pt x="753" y="5561"/>
                    </a:cubicBezTo>
                    <a:cubicBezTo>
                      <a:pt x="831" y="5565"/>
                      <a:pt x="884" y="5530"/>
                      <a:pt x="815" y="5409"/>
                    </a:cubicBezTo>
                    <a:cubicBezTo>
                      <a:pt x="712" y="5245"/>
                      <a:pt x="569" y="5076"/>
                      <a:pt x="430" y="4908"/>
                    </a:cubicBezTo>
                    <a:lnTo>
                      <a:pt x="888" y="4481"/>
                    </a:lnTo>
                    <a:cubicBezTo>
                      <a:pt x="2054" y="5440"/>
                      <a:pt x="3296" y="5758"/>
                      <a:pt x="4636" y="5225"/>
                    </a:cubicBezTo>
                    <a:lnTo>
                      <a:pt x="2311" y="3016"/>
                    </a:lnTo>
                    <a:lnTo>
                      <a:pt x="1712" y="3620"/>
                    </a:lnTo>
                    <a:lnTo>
                      <a:pt x="778" y="2674"/>
                    </a:lnTo>
                    <a:close/>
                  </a:path>
                </a:pathLst>
              </a:custGeom>
              <a:solidFill>
                <a:srgbClr val="FFF6E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1351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0" name="矩形 339"/>
            <p:cNvSpPr/>
            <p:nvPr/>
          </p:nvSpPr>
          <p:spPr>
            <a:xfrm>
              <a:off x="4151865" y="1245409"/>
              <a:ext cx="1595209" cy="26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1733" b="1" dirty="0">
                  <a:solidFill>
                    <a:srgbClr val="C00000"/>
                  </a:solidFill>
                  <a:cs typeface="+mn-ea"/>
                  <a:sym typeface="+mn-lt"/>
                </a:rPr>
                <a:t>互联网</a:t>
              </a:r>
              <a:r>
                <a:rPr lang="en-US" altLang="zh-CN" sz="1733" b="1" dirty="0">
                  <a:solidFill>
                    <a:srgbClr val="C00000"/>
                  </a:solidFill>
                  <a:cs typeface="+mn-ea"/>
                  <a:sym typeface="+mn-lt"/>
                </a:rPr>
                <a:t>+</a:t>
              </a:r>
            </a:p>
          </p:txBody>
        </p:sp>
      </p:grpSp>
      <p:grpSp>
        <p:nvGrpSpPr>
          <p:cNvPr id="343" name="组合 342"/>
          <p:cNvGrpSpPr/>
          <p:nvPr/>
        </p:nvGrpSpPr>
        <p:grpSpPr>
          <a:xfrm>
            <a:off x="8085677" y="4508262"/>
            <a:ext cx="3002879" cy="524475"/>
            <a:chOff x="3566923" y="1173623"/>
            <a:chExt cx="2252159" cy="393356"/>
          </a:xfrm>
        </p:grpSpPr>
        <p:sp>
          <p:nvSpPr>
            <p:cNvPr id="344" name="矩形 343"/>
            <p:cNvSpPr/>
            <p:nvPr/>
          </p:nvSpPr>
          <p:spPr>
            <a:xfrm>
              <a:off x="3872428" y="1266442"/>
              <a:ext cx="506494" cy="2692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170"/>
              <a:r>
                <a:rPr lang="en-US" altLang="zh-CN" sz="1733" dirty="0">
                  <a:solidFill>
                    <a:srgbClr val="E71E17"/>
                  </a:solidFill>
                  <a:cs typeface="+mn-ea"/>
                  <a:sym typeface="+mn-lt"/>
                </a:rPr>
                <a:t>10</a:t>
              </a:r>
              <a:endParaRPr lang="zh-CN" altLang="en-US" sz="1733" dirty="0">
                <a:solidFill>
                  <a:srgbClr val="E71E17"/>
                </a:solidFill>
                <a:cs typeface="+mn-ea"/>
                <a:sym typeface="+mn-lt"/>
              </a:endParaRPr>
            </a:p>
          </p:txBody>
        </p:sp>
        <p:grpSp>
          <p:nvGrpSpPr>
            <p:cNvPr id="345" name="组合 344"/>
            <p:cNvGrpSpPr/>
            <p:nvPr/>
          </p:nvGrpSpPr>
          <p:grpSpPr>
            <a:xfrm>
              <a:off x="3566923" y="1173623"/>
              <a:ext cx="393044" cy="393356"/>
              <a:chOff x="1277938" y="2465388"/>
              <a:chExt cx="1045331" cy="1046162"/>
            </a:xfrm>
          </p:grpSpPr>
          <p:sp>
            <p:nvSpPr>
              <p:cNvPr id="347" name="椭圆 9"/>
              <p:cNvSpPr>
                <a:spLocks noChangeArrowheads="1"/>
              </p:cNvSpPr>
              <p:nvPr/>
            </p:nvSpPr>
            <p:spPr bwMode="auto">
              <a:xfrm>
                <a:off x="1277938" y="2465388"/>
                <a:ext cx="1045331" cy="1046162"/>
              </a:xfrm>
              <a:prstGeom prst="ellipse">
                <a:avLst/>
              </a:prstGeom>
              <a:solidFill>
                <a:srgbClr val="D10000"/>
              </a:solidFill>
              <a:ln>
                <a:noFill/>
              </a:ln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defTabSz="1219170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zh-CN" altLang="en-US" sz="180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8" name="Freeform 5"/>
              <p:cNvSpPr>
                <a:spLocks/>
              </p:cNvSpPr>
              <p:nvPr/>
            </p:nvSpPr>
            <p:spPr bwMode="auto">
              <a:xfrm>
                <a:off x="1480406" y="2641600"/>
                <a:ext cx="726649" cy="635000"/>
              </a:xfrm>
              <a:custGeom>
                <a:avLst/>
                <a:gdLst>
                  <a:gd name="T0" fmla="*/ 778 w 7797"/>
                  <a:gd name="T1" fmla="*/ 2674 h 6810"/>
                  <a:gd name="T2" fmla="*/ 2420 w 7797"/>
                  <a:gd name="T3" fmla="*/ 1093 h 6810"/>
                  <a:gd name="T4" fmla="*/ 3519 w 7797"/>
                  <a:gd name="T5" fmla="*/ 922 h 6810"/>
                  <a:gd name="T6" fmla="*/ 4020 w 7797"/>
                  <a:gd name="T7" fmla="*/ 1416 h 6810"/>
                  <a:gd name="T8" fmla="*/ 3165 w 7797"/>
                  <a:gd name="T9" fmla="*/ 2191 h 6810"/>
                  <a:gd name="T10" fmla="*/ 5509 w 7797"/>
                  <a:gd name="T11" fmla="*/ 4407 h 6810"/>
                  <a:gd name="T12" fmla="*/ 3550 w 7797"/>
                  <a:gd name="T13" fmla="*/ 153 h 6810"/>
                  <a:gd name="T14" fmla="*/ 6272 w 7797"/>
                  <a:gd name="T15" fmla="*/ 5152 h 6810"/>
                  <a:gd name="T16" fmla="*/ 6872 w 7797"/>
                  <a:gd name="T17" fmla="*/ 5727 h 6810"/>
                  <a:gd name="T18" fmla="*/ 6034 w 7797"/>
                  <a:gd name="T19" fmla="*/ 6575 h 6810"/>
                  <a:gd name="T20" fmla="*/ 5461 w 7797"/>
                  <a:gd name="T21" fmla="*/ 6025 h 6810"/>
                  <a:gd name="T22" fmla="*/ 1462 w 7797"/>
                  <a:gd name="T23" fmla="*/ 5940 h 6810"/>
                  <a:gd name="T24" fmla="*/ 1187 w 7797"/>
                  <a:gd name="T25" fmla="*/ 5903 h 6810"/>
                  <a:gd name="T26" fmla="*/ 412 w 7797"/>
                  <a:gd name="T27" fmla="*/ 6465 h 6810"/>
                  <a:gd name="T28" fmla="*/ 753 w 7797"/>
                  <a:gd name="T29" fmla="*/ 5561 h 6810"/>
                  <a:gd name="T30" fmla="*/ 815 w 7797"/>
                  <a:gd name="T31" fmla="*/ 5409 h 6810"/>
                  <a:gd name="T32" fmla="*/ 430 w 7797"/>
                  <a:gd name="T33" fmla="*/ 4908 h 6810"/>
                  <a:gd name="T34" fmla="*/ 888 w 7797"/>
                  <a:gd name="T35" fmla="*/ 4481 h 6810"/>
                  <a:gd name="T36" fmla="*/ 4636 w 7797"/>
                  <a:gd name="T37" fmla="*/ 5225 h 6810"/>
                  <a:gd name="T38" fmla="*/ 2311 w 7797"/>
                  <a:gd name="T39" fmla="*/ 3016 h 6810"/>
                  <a:gd name="T40" fmla="*/ 1712 w 7797"/>
                  <a:gd name="T41" fmla="*/ 3620 h 6810"/>
                  <a:gd name="T42" fmla="*/ 778 w 7797"/>
                  <a:gd name="T43" fmla="*/ 2674 h 6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797" h="6810">
                    <a:moveTo>
                      <a:pt x="778" y="2674"/>
                    </a:moveTo>
                    <a:lnTo>
                      <a:pt x="2420" y="1093"/>
                    </a:lnTo>
                    <a:cubicBezTo>
                      <a:pt x="2790" y="1302"/>
                      <a:pt x="3156" y="1199"/>
                      <a:pt x="3519" y="922"/>
                    </a:cubicBezTo>
                    <a:lnTo>
                      <a:pt x="4020" y="1416"/>
                    </a:lnTo>
                    <a:lnTo>
                      <a:pt x="3165" y="2191"/>
                    </a:lnTo>
                    <a:lnTo>
                      <a:pt x="5509" y="4407"/>
                    </a:lnTo>
                    <a:cubicBezTo>
                      <a:pt x="6394" y="2408"/>
                      <a:pt x="5407" y="884"/>
                      <a:pt x="3550" y="153"/>
                    </a:cubicBezTo>
                    <a:cubicBezTo>
                      <a:pt x="6161" y="0"/>
                      <a:pt x="7797" y="3094"/>
                      <a:pt x="6272" y="5152"/>
                    </a:cubicBezTo>
                    <a:lnTo>
                      <a:pt x="6872" y="5727"/>
                    </a:lnTo>
                    <a:lnTo>
                      <a:pt x="6034" y="6575"/>
                    </a:lnTo>
                    <a:lnTo>
                      <a:pt x="5461" y="6025"/>
                    </a:lnTo>
                    <a:cubicBezTo>
                      <a:pt x="4004" y="6810"/>
                      <a:pt x="2676" y="6755"/>
                      <a:pt x="1462" y="5940"/>
                    </a:cubicBezTo>
                    <a:cubicBezTo>
                      <a:pt x="1304" y="5839"/>
                      <a:pt x="1213" y="5827"/>
                      <a:pt x="1187" y="5903"/>
                    </a:cubicBezTo>
                    <a:cubicBezTo>
                      <a:pt x="1286" y="6472"/>
                      <a:pt x="749" y="6704"/>
                      <a:pt x="412" y="6465"/>
                    </a:cubicBezTo>
                    <a:cubicBezTo>
                      <a:pt x="0" y="6132"/>
                      <a:pt x="250" y="5504"/>
                      <a:pt x="753" y="5561"/>
                    </a:cubicBezTo>
                    <a:cubicBezTo>
                      <a:pt x="831" y="5565"/>
                      <a:pt x="884" y="5530"/>
                      <a:pt x="815" y="5409"/>
                    </a:cubicBezTo>
                    <a:cubicBezTo>
                      <a:pt x="712" y="5245"/>
                      <a:pt x="569" y="5076"/>
                      <a:pt x="430" y="4908"/>
                    </a:cubicBezTo>
                    <a:lnTo>
                      <a:pt x="888" y="4481"/>
                    </a:lnTo>
                    <a:cubicBezTo>
                      <a:pt x="2054" y="5440"/>
                      <a:pt x="3296" y="5758"/>
                      <a:pt x="4636" y="5225"/>
                    </a:cubicBezTo>
                    <a:lnTo>
                      <a:pt x="2311" y="3016"/>
                    </a:lnTo>
                    <a:lnTo>
                      <a:pt x="1712" y="3620"/>
                    </a:lnTo>
                    <a:lnTo>
                      <a:pt x="778" y="2674"/>
                    </a:lnTo>
                    <a:close/>
                  </a:path>
                </a:pathLst>
              </a:custGeom>
              <a:solidFill>
                <a:srgbClr val="FFF6E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/>
                <a:endParaRPr lang="zh-CN" altLang="en-US" sz="1351">
                  <a:solidFill>
                    <a:srgbClr val="C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6" name="矩形 345"/>
            <p:cNvSpPr/>
            <p:nvPr/>
          </p:nvSpPr>
          <p:spPr>
            <a:xfrm>
              <a:off x="4223873" y="1245409"/>
              <a:ext cx="1595209" cy="2692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1219170"/>
              <a:r>
                <a:rPr lang="zh-CN" altLang="en-US" sz="1733" b="1" dirty="0">
                  <a:solidFill>
                    <a:srgbClr val="C00000"/>
                  </a:solidFill>
                  <a:cs typeface="+mn-ea"/>
                  <a:sym typeface="+mn-lt"/>
                </a:rPr>
                <a:t>中国智造</a:t>
              </a:r>
              <a:r>
                <a:rPr lang="en-US" altLang="zh-CN" sz="1733" b="1" dirty="0">
                  <a:solidFill>
                    <a:srgbClr val="C00000"/>
                  </a:solidFill>
                  <a:cs typeface="+mn-ea"/>
                  <a:sym typeface="+mn-lt"/>
                </a:rPr>
                <a:t>2025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0540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5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0" dur="50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500" fill="hold"/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3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3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3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1000"/>
                                            <p:tgtEl>
                                              <p:spTgt spid="3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5" grpId="0"/>
          <p:bldP spid="349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10800000">
            <a:off x="1775520" y="1546991"/>
            <a:ext cx="8448939" cy="634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03446" y="364789"/>
            <a:ext cx="5664629" cy="441211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五年以来经济发展取得辉煌成就</a:t>
            </a:r>
          </a:p>
        </p:txBody>
      </p:sp>
      <p:sp>
        <p:nvSpPr>
          <p:cNvPr id="9" name="Freeform 5"/>
          <p:cNvSpPr>
            <a:spLocks/>
          </p:cNvSpPr>
          <p:nvPr/>
        </p:nvSpPr>
        <p:spPr bwMode="auto">
          <a:xfrm flipH="1" flipV="1">
            <a:off x="10043469" y="1546990"/>
            <a:ext cx="731559" cy="639289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rgbClr val="FFF6E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9170"/>
            <a:endParaRPr lang="zh-CN" altLang="en-US" sz="1351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310740" y="1649014"/>
            <a:ext cx="1286121" cy="359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1733" dirty="0">
                <a:solidFill>
                  <a:srgbClr val="FFFFFF"/>
                </a:solidFill>
                <a:cs typeface="+mn-ea"/>
                <a:sym typeface="+mn-lt"/>
              </a:rPr>
              <a:t>关键词一：</a:t>
            </a:r>
          </a:p>
        </p:txBody>
      </p:sp>
      <p:sp>
        <p:nvSpPr>
          <p:cNvPr id="29" name="矩形 28"/>
          <p:cNvSpPr/>
          <p:nvPr/>
        </p:nvSpPr>
        <p:spPr>
          <a:xfrm>
            <a:off x="3503713" y="1525903"/>
            <a:ext cx="2126945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3333" b="1" dirty="0">
                <a:solidFill>
                  <a:srgbClr val="FFFFFF"/>
                </a:solidFill>
                <a:cs typeface="+mn-ea"/>
                <a:sym typeface="+mn-lt"/>
              </a:rPr>
              <a:t>一带一路</a:t>
            </a:r>
          </a:p>
        </p:txBody>
      </p:sp>
      <p:sp>
        <p:nvSpPr>
          <p:cNvPr id="30" name="矩形 29"/>
          <p:cNvSpPr/>
          <p:nvPr/>
        </p:nvSpPr>
        <p:spPr>
          <a:xfrm>
            <a:off x="2063552" y="2970981"/>
            <a:ext cx="6048672" cy="599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33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33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zh-CN" sz="933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703262" y="2604866"/>
            <a:ext cx="2184493" cy="40730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380990" indent="-380990" algn="ctr" defTabSz="121917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2200" b="1" kern="0" dirty="0">
                <a:solidFill>
                  <a:srgbClr val="C00000"/>
                </a:solidFill>
                <a:cs typeface="+mn-ea"/>
                <a:sym typeface="+mn-lt"/>
              </a:rPr>
              <a:t>背景及意义</a:t>
            </a:r>
          </a:p>
        </p:txBody>
      </p:sp>
      <p:sp>
        <p:nvSpPr>
          <p:cNvPr id="32" name="矩形 31"/>
          <p:cNvSpPr/>
          <p:nvPr/>
        </p:nvSpPr>
        <p:spPr>
          <a:xfrm>
            <a:off x="2063552" y="4500083"/>
            <a:ext cx="6048672" cy="609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33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33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zh-CN" sz="933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600369" y="4098187"/>
            <a:ext cx="1632591" cy="40730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380990" indent="-380990" algn="ctr" defTabSz="121917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200" b="1" kern="0" dirty="0">
                <a:solidFill>
                  <a:srgbClr val="C00000"/>
                </a:solidFill>
                <a:cs typeface="+mn-ea"/>
                <a:sym typeface="+mn-lt"/>
              </a:rPr>
              <a:t>成果</a:t>
            </a:r>
          </a:p>
        </p:txBody>
      </p:sp>
      <p:sp>
        <p:nvSpPr>
          <p:cNvPr id="34" name="圆角矩形 33"/>
          <p:cNvSpPr/>
          <p:nvPr/>
        </p:nvSpPr>
        <p:spPr>
          <a:xfrm>
            <a:off x="8208235" y="2465969"/>
            <a:ext cx="2324099" cy="1239643"/>
          </a:xfrm>
          <a:prstGeom prst="round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rgbClr val="E71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8208235" y="3985303"/>
            <a:ext cx="2324099" cy="1239643"/>
          </a:xfrm>
          <a:prstGeom prst="round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rgbClr val="E71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16095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/>
      <p:bldP spid="29" grpId="0"/>
      <p:bldP spid="30" grpId="0"/>
      <p:bldP spid="31" grpId="0"/>
      <p:bldP spid="32" grpId="0"/>
      <p:bldP spid="33" grpId="0"/>
      <p:bldP spid="34" grpId="0" animBg="1"/>
      <p:bldP spid="3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A5F124F-94FD-4C4B-BC4E-B90045CD70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42637"/>
            <a:ext cx="12189884" cy="571536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810362" y="903720"/>
            <a:ext cx="1688283" cy="995209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defTabSz="1219170">
              <a:defRPr/>
            </a:pPr>
            <a:r>
              <a:rPr lang="zh-CN" altLang="en-US" sz="5867" b="1" kern="0" dirty="0">
                <a:solidFill>
                  <a:srgbClr val="C00000"/>
                </a:solidFill>
                <a:cs typeface="+mn-ea"/>
                <a:sym typeface="+mn-lt"/>
              </a:rPr>
              <a:t>前言</a:t>
            </a:r>
          </a:p>
        </p:txBody>
      </p:sp>
      <p:sp>
        <p:nvSpPr>
          <p:cNvPr id="10" name="矩形 9"/>
          <p:cNvSpPr/>
          <p:nvPr/>
        </p:nvSpPr>
        <p:spPr>
          <a:xfrm>
            <a:off x="3503099" y="1224841"/>
            <a:ext cx="2186817" cy="66678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defTabSz="1219170"/>
            <a:r>
              <a:rPr lang="en-US" altLang="zh-CN" sz="3733" kern="0" dirty="0">
                <a:solidFill>
                  <a:srgbClr val="C00000"/>
                </a:solidFill>
                <a:cs typeface="+mn-ea"/>
                <a:sym typeface="+mn-lt"/>
              </a:rPr>
              <a:t>PREFACE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829599" y="1924837"/>
            <a:ext cx="8640959" cy="0"/>
          </a:xfrm>
          <a:prstGeom prst="line">
            <a:avLst/>
          </a:prstGeom>
          <a:noFill/>
          <a:ln w="9525" cap="flat" cmpd="sng" algn="ctr">
            <a:solidFill>
              <a:schemeClr val="accent2">
                <a:lumMod val="75000"/>
              </a:schemeClr>
            </a:solidFill>
            <a:prstDash val="solid"/>
            <a:headEnd type="oval" w="sm" len="sm"/>
            <a:tailEnd type="oval" w="sm" len="sm"/>
          </a:ln>
          <a:effectLst/>
        </p:spPr>
      </p:cxnSp>
      <p:sp>
        <p:nvSpPr>
          <p:cNvPr id="23" name="TextBox 19"/>
          <p:cNvSpPr txBox="1"/>
          <p:nvPr/>
        </p:nvSpPr>
        <p:spPr>
          <a:xfrm>
            <a:off x="2063552" y="2161736"/>
            <a:ext cx="8407005" cy="7472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1219170">
              <a:lnSpc>
                <a:spcPct val="140000"/>
              </a:lnSpc>
              <a:defRPr/>
            </a:pPr>
            <a:r>
              <a:rPr lang="zh-CN" altLang="en-US" sz="1200" kern="0" dirty="0">
                <a:gradFill>
                  <a:gsLst>
                    <a:gs pos="0">
                      <a:srgbClr val="000000">
                        <a:lumMod val="75000"/>
                        <a:lumOff val="25000"/>
                      </a:srgbClr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kern="0" dirty="0">
                <a:gradFill>
                  <a:gsLst>
                    <a:gs pos="0">
                      <a:srgbClr val="000000">
                        <a:lumMod val="75000"/>
                        <a:lumOff val="25000"/>
                      </a:srgbClr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rPr>
              <a:t>200</a:t>
            </a:r>
            <a:r>
              <a:rPr lang="zh-CN" altLang="en-US" sz="1200" kern="0" dirty="0">
                <a:gradFill>
                  <a:gsLst>
                    <a:gs pos="0">
                      <a:srgbClr val="000000">
                        <a:lumMod val="75000"/>
                        <a:lumOff val="25000"/>
                      </a:srgbClr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kern="0" dirty="0">
                <a:gradFill>
                  <a:gsLst>
                    <a:gs pos="0">
                      <a:srgbClr val="000000">
                        <a:lumMod val="75000"/>
                        <a:lumOff val="25000"/>
                      </a:srgbClr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rPr>
              <a:t>5</a:t>
            </a:r>
            <a:r>
              <a:rPr lang="zh-CN" altLang="en-US" sz="1200" kern="0" dirty="0">
                <a:gradFill>
                  <a:gsLst>
                    <a:gs pos="0">
                      <a:srgbClr val="000000">
                        <a:lumMod val="75000"/>
                        <a:lumOff val="25000"/>
                      </a:srgbClr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2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4" name="TextBox 19"/>
          <p:cNvSpPr txBox="1"/>
          <p:nvPr/>
        </p:nvSpPr>
        <p:spPr>
          <a:xfrm>
            <a:off x="2063552" y="3147909"/>
            <a:ext cx="8407005" cy="7472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1219170">
              <a:lnSpc>
                <a:spcPct val="140000"/>
              </a:lnSpc>
              <a:defRPr/>
            </a:pPr>
            <a:r>
              <a:rPr lang="zh-CN" altLang="en-US" sz="1200" b="1" kern="0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b="1" kern="0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1200" b="1" kern="0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b="1" kern="0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1200" b="1" kern="0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2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25" name="TextBox 19"/>
          <p:cNvSpPr txBox="1"/>
          <p:nvPr/>
        </p:nvSpPr>
        <p:spPr>
          <a:xfrm>
            <a:off x="2063552" y="4016781"/>
            <a:ext cx="8407005" cy="74725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defTabSz="1219170">
              <a:lnSpc>
                <a:spcPct val="140000"/>
              </a:lnSpc>
              <a:defRPr/>
            </a:pPr>
            <a:r>
              <a:rPr lang="zh-CN" altLang="en-US" sz="1200" kern="0" dirty="0">
                <a:gradFill>
                  <a:gsLst>
                    <a:gs pos="0">
                      <a:srgbClr val="000000">
                        <a:lumMod val="75000"/>
                        <a:lumOff val="25000"/>
                      </a:srgbClr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kern="0" dirty="0">
                <a:gradFill>
                  <a:gsLst>
                    <a:gs pos="0">
                      <a:srgbClr val="000000">
                        <a:lumMod val="75000"/>
                        <a:lumOff val="25000"/>
                      </a:srgbClr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rPr>
              <a:t>200</a:t>
            </a:r>
            <a:r>
              <a:rPr lang="zh-CN" altLang="en-US" sz="1200" kern="0" dirty="0">
                <a:gradFill>
                  <a:gsLst>
                    <a:gs pos="0">
                      <a:srgbClr val="000000">
                        <a:lumMod val="75000"/>
                        <a:lumOff val="25000"/>
                      </a:srgbClr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kern="0" dirty="0">
                <a:gradFill>
                  <a:gsLst>
                    <a:gs pos="0">
                      <a:srgbClr val="000000">
                        <a:lumMod val="75000"/>
                        <a:lumOff val="25000"/>
                      </a:srgbClr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rPr>
              <a:t>5</a:t>
            </a:r>
            <a:r>
              <a:rPr lang="zh-CN" altLang="en-US" sz="1200" kern="0" dirty="0">
                <a:gradFill>
                  <a:gsLst>
                    <a:gs pos="0">
                      <a:srgbClr val="000000">
                        <a:lumMod val="75000"/>
                        <a:lumOff val="25000"/>
                      </a:srgbClr>
                    </a:gs>
                    <a:gs pos="100000">
                      <a:srgbClr val="000000">
                        <a:lumMod val="85000"/>
                        <a:lumOff val="15000"/>
                      </a:srgbClr>
                    </a:gs>
                  </a:gsLst>
                  <a:lin ang="18900000" scaled="1"/>
                </a:gra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2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07378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4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23" grpId="0"/>
          <p:bldP spid="24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4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1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23" grpId="0"/>
          <p:bldP spid="24" grpId="0"/>
          <p:bldP spid="25" grpId="0"/>
          <p:bldP spid="26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3446" y="364789"/>
            <a:ext cx="5664629" cy="441211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五年以来经济发展取得辉煌成就</a:t>
            </a:r>
          </a:p>
        </p:txBody>
      </p:sp>
      <p:sp>
        <p:nvSpPr>
          <p:cNvPr id="4" name="矩形 3"/>
          <p:cNvSpPr/>
          <p:nvPr/>
        </p:nvSpPr>
        <p:spPr>
          <a:xfrm>
            <a:off x="1871531" y="1546599"/>
            <a:ext cx="8831027" cy="634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86804" y="1649014"/>
            <a:ext cx="1286121" cy="359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1733" dirty="0">
                <a:solidFill>
                  <a:srgbClr val="FFFFFF"/>
                </a:solidFill>
                <a:cs typeface="+mn-ea"/>
                <a:sym typeface="+mn-lt"/>
              </a:rPr>
              <a:t>关键词三：</a:t>
            </a:r>
          </a:p>
        </p:txBody>
      </p:sp>
      <p:sp>
        <p:nvSpPr>
          <p:cNvPr id="10" name="矩形 9"/>
          <p:cNvSpPr/>
          <p:nvPr/>
        </p:nvSpPr>
        <p:spPr>
          <a:xfrm>
            <a:off x="4079777" y="1525903"/>
            <a:ext cx="372628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3333" b="1" dirty="0">
                <a:solidFill>
                  <a:srgbClr val="FFFFFF"/>
                </a:solidFill>
                <a:cs typeface="+mn-ea"/>
                <a:sym typeface="+mn-lt"/>
              </a:rPr>
              <a:t>京津冀协同发展</a:t>
            </a:r>
          </a:p>
        </p:txBody>
      </p:sp>
      <p:sp>
        <p:nvSpPr>
          <p:cNvPr id="11" name="矩形 10"/>
          <p:cNvSpPr/>
          <p:nvPr/>
        </p:nvSpPr>
        <p:spPr>
          <a:xfrm>
            <a:off x="2063552" y="2970981"/>
            <a:ext cx="6048672" cy="599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33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33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703262" y="2604866"/>
            <a:ext cx="2184493" cy="40730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380990" indent="-380990" algn="ctr" defTabSz="121917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2200" b="1" kern="0" dirty="0">
                <a:solidFill>
                  <a:srgbClr val="C00000"/>
                </a:solidFill>
                <a:cs typeface="+mn-ea"/>
                <a:sym typeface="+mn-lt"/>
              </a:rPr>
              <a:t>背景及意义</a:t>
            </a:r>
          </a:p>
        </p:txBody>
      </p:sp>
      <p:sp>
        <p:nvSpPr>
          <p:cNvPr id="13" name="矩形 12"/>
          <p:cNvSpPr/>
          <p:nvPr/>
        </p:nvSpPr>
        <p:spPr>
          <a:xfrm>
            <a:off x="2063552" y="4359281"/>
            <a:ext cx="6048672" cy="600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33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33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600369" y="3957385"/>
            <a:ext cx="1632591" cy="40730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380990" indent="-380990" algn="ctr" defTabSz="121917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200" b="1" kern="0" dirty="0">
                <a:solidFill>
                  <a:srgbClr val="C00000"/>
                </a:solidFill>
                <a:cs typeface="+mn-ea"/>
                <a:sym typeface="+mn-lt"/>
              </a:rPr>
              <a:t>成果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8378459" y="2463800"/>
            <a:ext cx="2324099" cy="1239643"/>
          </a:xfrm>
          <a:prstGeom prst="round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rgbClr val="E71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378459" y="3947160"/>
            <a:ext cx="2324099" cy="1239643"/>
          </a:xfrm>
          <a:prstGeom prst="round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rgbClr val="E71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08999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3446" y="364789"/>
            <a:ext cx="5664629" cy="441211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五年以来经济发展取得辉煌成就</a:t>
            </a:r>
          </a:p>
        </p:txBody>
      </p:sp>
      <p:sp>
        <p:nvSpPr>
          <p:cNvPr id="4" name="矩形 3"/>
          <p:cNvSpPr/>
          <p:nvPr/>
        </p:nvSpPr>
        <p:spPr>
          <a:xfrm>
            <a:off x="1871531" y="1527644"/>
            <a:ext cx="8831027" cy="634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86804" y="1649014"/>
            <a:ext cx="1286121" cy="359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1733" dirty="0">
                <a:solidFill>
                  <a:srgbClr val="FFFFFF"/>
                </a:solidFill>
                <a:cs typeface="+mn-ea"/>
                <a:sym typeface="+mn-lt"/>
              </a:rPr>
              <a:t>关键词四：</a:t>
            </a:r>
          </a:p>
        </p:txBody>
      </p:sp>
      <p:sp>
        <p:nvSpPr>
          <p:cNvPr id="10" name="矩形 9"/>
          <p:cNvSpPr/>
          <p:nvPr/>
        </p:nvSpPr>
        <p:spPr>
          <a:xfrm>
            <a:off x="4079777" y="1525903"/>
            <a:ext cx="372628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3333" b="1" dirty="0">
                <a:solidFill>
                  <a:srgbClr val="FFFFFF"/>
                </a:solidFill>
                <a:cs typeface="+mn-ea"/>
                <a:sym typeface="+mn-lt"/>
              </a:rPr>
              <a:t>供给侧结构性改革</a:t>
            </a:r>
          </a:p>
        </p:txBody>
      </p:sp>
      <p:sp>
        <p:nvSpPr>
          <p:cNvPr id="11" name="矩形 10"/>
          <p:cNvSpPr/>
          <p:nvPr/>
        </p:nvSpPr>
        <p:spPr>
          <a:xfrm>
            <a:off x="2063552" y="2970981"/>
            <a:ext cx="6048672" cy="599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33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33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703262" y="2604866"/>
            <a:ext cx="2184493" cy="40730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380990" indent="-380990" algn="ctr" defTabSz="121917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2200" b="1" kern="0" dirty="0">
                <a:solidFill>
                  <a:srgbClr val="C00000"/>
                </a:solidFill>
                <a:cs typeface="+mn-ea"/>
                <a:sym typeface="+mn-lt"/>
              </a:rPr>
              <a:t>背景及意义</a:t>
            </a:r>
          </a:p>
        </p:txBody>
      </p:sp>
      <p:sp>
        <p:nvSpPr>
          <p:cNvPr id="13" name="矩形 12"/>
          <p:cNvSpPr/>
          <p:nvPr/>
        </p:nvSpPr>
        <p:spPr>
          <a:xfrm>
            <a:off x="2063552" y="4359280"/>
            <a:ext cx="6048672" cy="609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33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33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600369" y="3957385"/>
            <a:ext cx="1632591" cy="40730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380990" indent="-380990" algn="ctr" defTabSz="121917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200" b="1" kern="0" dirty="0">
                <a:solidFill>
                  <a:srgbClr val="C00000"/>
                </a:solidFill>
                <a:cs typeface="+mn-ea"/>
                <a:sym typeface="+mn-lt"/>
              </a:rPr>
              <a:t>成果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8378459" y="2463800"/>
            <a:ext cx="2324099" cy="1239643"/>
          </a:xfrm>
          <a:prstGeom prst="round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rgbClr val="E71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378459" y="3947160"/>
            <a:ext cx="2324099" cy="1239643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 w="19050">
            <a:solidFill>
              <a:srgbClr val="E71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889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3446" y="364789"/>
            <a:ext cx="5664629" cy="441211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五年以来经济发展取得辉煌成就</a:t>
            </a:r>
          </a:p>
        </p:txBody>
      </p:sp>
      <p:sp>
        <p:nvSpPr>
          <p:cNvPr id="4" name="矩形 3"/>
          <p:cNvSpPr/>
          <p:nvPr/>
        </p:nvSpPr>
        <p:spPr>
          <a:xfrm>
            <a:off x="1871531" y="1566032"/>
            <a:ext cx="8831027" cy="634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86804" y="1649014"/>
            <a:ext cx="1286121" cy="359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1733" dirty="0">
                <a:solidFill>
                  <a:srgbClr val="FFFFFF"/>
                </a:solidFill>
                <a:cs typeface="+mn-ea"/>
                <a:sym typeface="+mn-lt"/>
              </a:rPr>
              <a:t>关键词五：</a:t>
            </a:r>
          </a:p>
        </p:txBody>
      </p:sp>
      <p:sp>
        <p:nvSpPr>
          <p:cNvPr id="10" name="矩形 9"/>
          <p:cNvSpPr/>
          <p:nvPr/>
        </p:nvSpPr>
        <p:spPr>
          <a:xfrm>
            <a:off x="4079777" y="1525903"/>
            <a:ext cx="372628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3333" b="1" dirty="0">
                <a:solidFill>
                  <a:srgbClr val="FFFFFF"/>
                </a:solidFill>
                <a:cs typeface="+mn-ea"/>
                <a:sym typeface="+mn-lt"/>
              </a:rPr>
              <a:t>三去一降一补</a:t>
            </a:r>
          </a:p>
        </p:txBody>
      </p:sp>
      <p:sp>
        <p:nvSpPr>
          <p:cNvPr id="11" name="矩形 10"/>
          <p:cNvSpPr/>
          <p:nvPr/>
        </p:nvSpPr>
        <p:spPr>
          <a:xfrm>
            <a:off x="2063552" y="2970981"/>
            <a:ext cx="6048672" cy="599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33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33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703262" y="2604866"/>
            <a:ext cx="2184493" cy="40730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380990" indent="-380990" algn="ctr" defTabSz="121917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2200" b="1" kern="0" dirty="0">
                <a:solidFill>
                  <a:srgbClr val="C00000"/>
                </a:solidFill>
                <a:cs typeface="+mn-ea"/>
                <a:sym typeface="+mn-lt"/>
              </a:rPr>
              <a:t>背景及意义</a:t>
            </a:r>
          </a:p>
        </p:txBody>
      </p:sp>
      <p:sp>
        <p:nvSpPr>
          <p:cNvPr id="13" name="矩形 12"/>
          <p:cNvSpPr/>
          <p:nvPr/>
        </p:nvSpPr>
        <p:spPr>
          <a:xfrm>
            <a:off x="2063552" y="4359281"/>
            <a:ext cx="6048672" cy="599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33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33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600369" y="3957385"/>
            <a:ext cx="1632591" cy="40730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380990" indent="-380990" algn="ctr" defTabSz="121917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200" b="1" kern="0" dirty="0">
                <a:solidFill>
                  <a:srgbClr val="C00000"/>
                </a:solidFill>
                <a:cs typeface="+mn-ea"/>
                <a:sym typeface="+mn-lt"/>
              </a:rPr>
              <a:t>成果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8378459" y="2463800"/>
            <a:ext cx="2324099" cy="1239643"/>
          </a:xfrm>
          <a:prstGeom prst="round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rgbClr val="E71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378459" y="3947160"/>
            <a:ext cx="2324099" cy="1239643"/>
          </a:xfrm>
          <a:prstGeom prst="round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rgbClr val="E71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90594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3446" y="364789"/>
            <a:ext cx="5664629" cy="441211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五年以来经济发展取得辉煌成就</a:t>
            </a:r>
          </a:p>
        </p:txBody>
      </p:sp>
      <p:sp>
        <p:nvSpPr>
          <p:cNvPr id="4" name="矩形 3"/>
          <p:cNvSpPr/>
          <p:nvPr/>
        </p:nvSpPr>
        <p:spPr>
          <a:xfrm>
            <a:off x="1871531" y="1546879"/>
            <a:ext cx="8831027" cy="634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86804" y="1649014"/>
            <a:ext cx="1286121" cy="359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1733" dirty="0">
                <a:solidFill>
                  <a:srgbClr val="FFFFFF"/>
                </a:solidFill>
                <a:cs typeface="+mn-ea"/>
                <a:sym typeface="+mn-lt"/>
              </a:rPr>
              <a:t>关键词六：</a:t>
            </a:r>
          </a:p>
        </p:txBody>
      </p:sp>
      <p:sp>
        <p:nvSpPr>
          <p:cNvPr id="10" name="矩形 9"/>
          <p:cNvSpPr/>
          <p:nvPr/>
        </p:nvSpPr>
        <p:spPr>
          <a:xfrm>
            <a:off x="4079777" y="1525903"/>
            <a:ext cx="372628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3333" b="1" dirty="0">
                <a:solidFill>
                  <a:srgbClr val="FFFFFF"/>
                </a:solidFill>
                <a:cs typeface="+mn-ea"/>
                <a:sym typeface="+mn-lt"/>
              </a:rPr>
              <a:t>脱贫攻坚</a:t>
            </a:r>
          </a:p>
        </p:txBody>
      </p:sp>
      <p:sp>
        <p:nvSpPr>
          <p:cNvPr id="11" name="矩形 10"/>
          <p:cNvSpPr/>
          <p:nvPr/>
        </p:nvSpPr>
        <p:spPr>
          <a:xfrm>
            <a:off x="2063552" y="2970981"/>
            <a:ext cx="6048672" cy="599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33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33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703262" y="2604866"/>
            <a:ext cx="2184493" cy="40730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380990" indent="-380990" algn="ctr" defTabSz="121917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2200" b="1" kern="0" dirty="0">
                <a:solidFill>
                  <a:srgbClr val="C00000"/>
                </a:solidFill>
                <a:cs typeface="+mn-ea"/>
                <a:sym typeface="+mn-lt"/>
              </a:rPr>
              <a:t>背景及意义</a:t>
            </a:r>
          </a:p>
        </p:txBody>
      </p:sp>
      <p:sp>
        <p:nvSpPr>
          <p:cNvPr id="13" name="矩形 12"/>
          <p:cNvSpPr/>
          <p:nvPr/>
        </p:nvSpPr>
        <p:spPr>
          <a:xfrm>
            <a:off x="2063552" y="4359281"/>
            <a:ext cx="6048672" cy="599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33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33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933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600369" y="3957385"/>
            <a:ext cx="1632591" cy="40730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380990" indent="-380990" algn="ctr" defTabSz="121917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200" b="1" kern="0" dirty="0">
                <a:solidFill>
                  <a:srgbClr val="C00000"/>
                </a:solidFill>
                <a:cs typeface="+mn-ea"/>
                <a:sym typeface="+mn-lt"/>
              </a:rPr>
              <a:t>成果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8378459" y="2463800"/>
            <a:ext cx="2324099" cy="1239643"/>
          </a:xfrm>
          <a:prstGeom prst="round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E71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378459" y="3947160"/>
            <a:ext cx="2324099" cy="1239643"/>
          </a:xfrm>
          <a:prstGeom prst="round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E71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8673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3446" y="364789"/>
            <a:ext cx="5664629" cy="441211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五年以来经济发展取得辉煌成就</a:t>
            </a:r>
          </a:p>
        </p:txBody>
      </p:sp>
      <p:sp>
        <p:nvSpPr>
          <p:cNvPr id="4" name="矩形 3"/>
          <p:cNvSpPr/>
          <p:nvPr/>
        </p:nvSpPr>
        <p:spPr>
          <a:xfrm>
            <a:off x="1871531" y="1523039"/>
            <a:ext cx="8831027" cy="63433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86804" y="1649014"/>
            <a:ext cx="1286121" cy="3590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1733" dirty="0">
                <a:solidFill>
                  <a:srgbClr val="FFFFFF"/>
                </a:solidFill>
                <a:cs typeface="+mn-ea"/>
                <a:sym typeface="+mn-lt"/>
              </a:rPr>
              <a:t>关键词十：</a:t>
            </a:r>
          </a:p>
        </p:txBody>
      </p:sp>
      <p:sp>
        <p:nvSpPr>
          <p:cNvPr id="10" name="矩形 9"/>
          <p:cNvSpPr/>
          <p:nvPr/>
        </p:nvSpPr>
        <p:spPr>
          <a:xfrm>
            <a:off x="4079777" y="1525903"/>
            <a:ext cx="3726289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/>
            <a:r>
              <a:rPr lang="zh-CN" altLang="en-US" sz="3333" b="1" dirty="0">
                <a:solidFill>
                  <a:srgbClr val="FFFFFF"/>
                </a:solidFill>
                <a:cs typeface="+mn-ea"/>
                <a:sym typeface="+mn-lt"/>
              </a:rPr>
              <a:t>中国智造</a:t>
            </a:r>
            <a:r>
              <a:rPr lang="en-US" altLang="zh-CN" sz="3333" b="1" dirty="0">
                <a:solidFill>
                  <a:srgbClr val="FFFFFF"/>
                </a:solidFill>
                <a:cs typeface="+mn-ea"/>
                <a:sym typeface="+mn-lt"/>
              </a:rPr>
              <a:t>2025</a:t>
            </a:r>
          </a:p>
        </p:txBody>
      </p:sp>
      <p:sp>
        <p:nvSpPr>
          <p:cNvPr id="11" name="矩形 10"/>
          <p:cNvSpPr/>
          <p:nvPr/>
        </p:nvSpPr>
        <p:spPr>
          <a:xfrm>
            <a:off x="2063552" y="2970981"/>
            <a:ext cx="6048672" cy="636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703262" y="2604866"/>
            <a:ext cx="2184493" cy="40730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380990" indent="-380990" algn="ctr" defTabSz="121917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2200" b="1" kern="0" dirty="0">
                <a:solidFill>
                  <a:srgbClr val="C00000"/>
                </a:solidFill>
                <a:cs typeface="+mn-ea"/>
                <a:sym typeface="+mn-lt"/>
              </a:rPr>
              <a:t>背景及意义</a:t>
            </a:r>
          </a:p>
        </p:txBody>
      </p:sp>
      <p:sp>
        <p:nvSpPr>
          <p:cNvPr id="13" name="矩形 12"/>
          <p:cNvSpPr/>
          <p:nvPr/>
        </p:nvSpPr>
        <p:spPr>
          <a:xfrm>
            <a:off x="2063552" y="4406961"/>
            <a:ext cx="6048672" cy="63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917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00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1000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00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1000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600369" y="4005065"/>
            <a:ext cx="1632591" cy="40730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380990" indent="-380990" algn="ctr" defTabSz="1219170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200" b="1" kern="0" dirty="0">
                <a:solidFill>
                  <a:srgbClr val="C00000"/>
                </a:solidFill>
                <a:cs typeface="+mn-ea"/>
                <a:sym typeface="+mn-lt"/>
              </a:rPr>
              <a:t>成果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8378459" y="2463800"/>
            <a:ext cx="2324099" cy="1239643"/>
          </a:xfrm>
          <a:prstGeom prst="roundRect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E71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8378459" y="3947160"/>
            <a:ext cx="2324099" cy="1239643"/>
          </a:xfrm>
          <a:prstGeom prst="roundRect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9050">
            <a:solidFill>
              <a:srgbClr val="E71E1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40990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任意多边形 93"/>
          <p:cNvSpPr/>
          <p:nvPr/>
        </p:nvSpPr>
        <p:spPr>
          <a:xfrm rot="18900000" flipH="1">
            <a:off x="2383293" y="3343597"/>
            <a:ext cx="204691" cy="204691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1219170">
              <a:defRPr/>
            </a:pPr>
            <a:endParaRPr lang="zh-CN" altLang="en-US" sz="2400" b="1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6" name="圆角矩形 105"/>
          <p:cNvSpPr/>
          <p:nvPr/>
        </p:nvSpPr>
        <p:spPr>
          <a:xfrm>
            <a:off x="3119669" y="2413407"/>
            <a:ext cx="7776864" cy="203118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127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defTabSz="1219170"/>
            <a:r>
              <a:rPr lang="zh-CN" altLang="en-US" sz="5867" b="1" kern="0" dirty="0">
                <a:solidFill>
                  <a:srgbClr val="FFFFFF"/>
                </a:solidFill>
                <a:cs typeface="+mn-ea"/>
                <a:sym typeface="+mn-lt"/>
              </a:rPr>
              <a:t> 保障和改善民生</a:t>
            </a:r>
            <a:endParaRPr lang="en-US" altLang="zh-CN" sz="5867" b="1" kern="0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 defTabSz="1219170"/>
            <a:r>
              <a:rPr lang="zh-CN" altLang="en-US" sz="5867" b="1" kern="0" dirty="0">
                <a:solidFill>
                  <a:srgbClr val="FFFFFF"/>
                </a:solidFill>
                <a:cs typeface="+mn-ea"/>
                <a:sym typeface="+mn-lt"/>
              </a:rPr>
              <a:t>没有终点站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1487488" y="2413408"/>
            <a:ext cx="1983456" cy="2038380"/>
            <a:chOff x="5656078" y="2390367"/>
            <a:chExt cx="836520" cy="836519"/>
          </a:xfrm>
          <a:solidFill>
            <a:schemeClr val="bg1"/>
          </a:solidFill>
        </p:grpSpPr>
        <p:sp useBgFill="1">
          <p:nvSpPr>
            <p:cNvPr id="97" name="椭圆 96"/>
            <p:cNvSpPr/>
            <p:nvPr/>
          </p:nvSpPr>
          <p:spPr>
            <a:xfrm flipH="1">
              <a:off x="5656078" y="2390367"/>
              <a:ext cx="836520" cy="836519"/>
            </a:xfrm>
            <a:prstGeom prst="ellipse">
              <a:avLst/>
            </a:prstGeom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15333" b="1" kern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98" name="TextBox 20"/>
            <p:cNvSpPr txBox="1"/>
            <p:nvPr/>
          </p:nvSpPr>
          <p:spPr>
            <a:xfrm>
              <a:off x="5691687" y="2409923"/>
              <a:ext cx="765305" cy="80836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en-US" altLang="zh-CN" sz="12800" kern="0" dirty="0">
                  <a:solidFill>
                    <a:srgbClr val="C00000"/>
                  </a:solidFill>
                  <a:cs typeface="+mn-ea"/>
                  <a:sym typeface="+mn-lt"/>
                </a:rPr>
                <a:t>04</a:t>
              </a:r>
              <a:endParaRPr lang="zh-CN" altLang="en-US" sz="12800" kern="0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709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10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3446" y="364789"/>
            <a:ext cx="5664629" cy="441211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保障和改善民生没有终点站</a:t>
            </a:r>
          </a:p>
        </p:txBody>
      </p:sp>
      <p:sp>
        <p:nvSpPr>
          <p:cNvPr id="19" name="矩形 16"/>
          <p:cNvSpPr>
            <a:spLocks noChangeArrowheads="1"/>
          </p:cNvSpPr>
          <p:nvPr/>
        </p:nvSpPr>
        <p:spPr bwMode="auto">
          <a:xfrm>
            <a:off x="1418075" y="2472034"/>
            <a:ext cx="2469680" cy="2414177"/>
          </a:xfrm>
          <a:prstGeom prst="rect">
            <a:avLst/>
          </a:prstGeom>
          <a:noFill/>
          <a:ln w="12700">
            <a:solidFill>
              <a:srgbClr val="E71E17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en-US" sz="1800" kern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圆角矩形 17"/>
          <p:cNvSpPr>
            <a:spLocks noChangeArrowheads="1"/>
          </p:cNvSpPr>
          <p:nvPr/>
        </p:nvSpPr>
        <p:spPr bwMode="auto">
          <a:xfrm>
            <a:off x="1947757" y="1796819"/>
            <a:ext cx="1323883" cy="1323447"/>
          </a:xfrm>
          <a:prstGeom prst="roundRect">
            <a:avLst>
              <a:gd name="adj" fmla="val 16667"/>
            </a:avLst>
          </a:prstGeom>
          <a:solidFill>
            <a:srgbClr val="D10000"/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/>
            </a:pPr>
            <a:endParaRPr lang="zh-CN" altLang="en-US" sz="1800" kern="0">
              <a:solidFill>
                <a:srgbClr val="46CA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文本框 13"/>
          <p:cNvSpPr txBox="1">
            <a:spLocks noChangeArrowheads="1"/>
          </p:cNvSpPr>
          <p:nvPr/>
        </p:nvSpPr>
        <p:spPr bwMode="auto">
          <a:xfrm>
            <a:off x="1391477" y="3339973"/>
            <a:ext cx="250840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zh-CN" altLang="en-US" sz="4000" b="1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单击此处添加标题</a:t>
            </a:r>
          </a:p>
        </p:txBody>
      </p:sp>
      <p:sp>
        <p:nvSpPr>
          <p:cNvPr id="22" name="Freeform 5"/>
          <p:cNvSpPr>
            <a:spLocks/>
          </p:cNvSpPr>
          <p:nvPr/>
        </p:nvSpPr>
        <p:spPr bwMode="auto">
          <a:xfrm>
            <a:off x="2119827" y="2005891"/>
            <a:ext cx="999843" cy="873736"/>
          </a:xfrm>
          <a:custGeom>
            <a:avLst/>
            <a:gdLst>
              <a:gd name="T0" fmla="*/ 778 w 7797"/>
              <a:gd name="T1" fmla="*/ 2674 h 6810"/>
              <a:gd name="T2" fmla="*/ 2420 w 7797"/>
              <a:gd name="T3" fmla="*/ 1093 h 6810"/>
              <a:gd name="T4" fmla="*/ 3519 w 7797"/>
              <a:gd name="T5" fmla="*/ 922 h 6810"/>
              <a:gd name="T6" fmla="*/ 4020 w 7797"/>
              <a:gd name="T7" fmla="*/ 1416 h 6810"/>
              <a:gd name="T8" fmla="*/ 3165 w 7797"/>
              <a:gd name="T9" fmla="*/ 2191 h 6810"/>
              <a:gd name="T10" fmla="*/ 5509 w 7797"/>
              <a:gd name="T11" fmla="*/ 4407 h 6810"/>
              <a:gd name="T12" fmla="*/ 3550 w 7797"/>
              <a:gd name="T13" fmla="*/ 153 h 6810"/>
              <a:gd name="T14" fmla="*/ 6272 w 7797"/>
              <a:gd name="T15" fmla="*/ 5152 h 6810"/>
              <a:gd name="T16" fmla="*/ 6872 w 7797"/>
              <a:gd name="T17" fmla="*/ 5727 h 6810"/>
              <a:gd name="T18" fmla="*/ 6034 w 7797"/>
              <a:gd name="T19" fmla="*/ 6575 h 6810"/>
              <a:gd name="T20" fmla="*/ 5461 w 7797"/>
              <a:gd name="T21" fmla="*/ 6025 h 6810"/>
              <a:gd name="T22" fmla="*/ 1462 w 7797"/>
              <a:gd name="T23" fmla="*/ 5940 h 6810"/>
              <a:gd name="T24" fmla="*/ 1187 w 7797"/>
              <a:gd name="T25" fmla="*/ 5903 h 6810"/>
              <a:gd name="T26" fmla="*/ 412 w 7797"/>
              <a:gd name="T27" fmla="*/ 6465 h 6810"/>
              <a:gd name="T28" fmla="*/ 753 w 7797"/>
              <a:gd name="T29" fmla="*/ 5561 h 6810"/>
              <a:gd name="T30" fmla="*/ 815 w 7797"/>
              <a:gd name="T31" fmla="*/ 5409 h 6810"/>
              <a:gd name="T32" fmla="*/ 430 w 7797"/>
              <a:gd name="T33" fmla="*/ 4908 h 6810"/>
              <a:gd name="T34" fmla="*/ 888 w 7797"/>
              <a:gd name="T35" fmla="*/ 4481 h 6810"/>
              <a:gd name="T36" fmla="*/ 4636 w 7797"/>
              <a:gd name="T37" fmla="*/ 5225 h 6810"/>
              <a:gd name="T38" fmla="*/ 2311 w 7797"/>
              <a:gd name="T39" fmla="*/ 3016 h 6810"/>
              <a:gd name="T40" fmla="*/ 1712 w 7797"/>
              <a:gd name="T41" fmla="*/ 3620 h 6810"/>
              <a:gd name="T42" fmla="*/ 778 w 7797"/>
              <a:gd name="T43" fmla="*/ 2674 h 68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97" h="6810">
                <a:moveTo>
                  <a:pt x="778" y="2674"/>
                </a:moveTo>
                <a:lnTo>
                  <a:pt x="2420" y="1093"/>
                </a:lnTo>
                <a:cubicBezTo>
                  <a:pt x="2790" y="1302"/>
                  <a:pt x="3156" y="1199"/>
                  <a:pt x="3519" y="922"/>
                </a:cubicBezTo>
                <a:lnTo>
                  <a:pt x="4020" y="1416"/>
                </a:lnTo>
                <a:lnTo>
                  <a:pt x="3165" y="2191"/>
                </a:lnTo>
                <a:lnTo>
                  <a:pt x="5509" y="4407"/>
                </a:lnTo>
                <a:cubicBezTo>
                  <a:pt x="6394" y="2408"/>
                  <a:pt x="5407" y="884"/>
                  <a:pt x="3550" y="153"/>
                </a:cubicBezTo>
                <a:cubicBezTo>
                  <a:pt x="6161" y="0"/>
                  <a:pt x="7797" y="3094"/>
                  <a:pt x="6272" y="5152"/>
                </a:cubicBezTo>
                <a:lnTo>
                  <a:pt x="6872" y="5727"/>
                </a:lnTo>
                <a:lnTo>
                  <a:pt x="6034" y="6575"/>
                </a:lnTo>
                <a:lnTo>
                  <a:pt x="5461" y="6025"/>
                </a:lnTo>
                <a:cubicBezTo>
                  <a:pt x="4004" y="6810"/>
                  <a:pt x="2676" y="6755"/>
                  <a:pt x="1462" y="5940"/>
                </a:cubicBezTo>
                <a:cubicBezTo>
                  <a:pt x="1304" y="5839"/>
                  <a:pt x="1213" y="5827"/>
                  <a:pt x="1187" y="5903"/>
                </a:cubicBezTo>
                <a:cubicBezTo>
                  <a:pt x="1286" y="6472"/>
                  <a:pt x="749" y="6704"/>
                  <a:pt x="412" y="6465"/>
                </a:cubicBezTo>
                <a:cubicBezTo>
                  <a:pt x="0" y="6132"/>
                  <a:pt x="250" y="5504"/>
                  <a:pt x="753" y="5561"/>
                </a:cubicBezTo>
                <a:cubicBezTo>
                  <a:pt x="831" y="5565"/>
                  <a:pt x="884" y="5530"/>
                  <a:pt x="815" y="5409"/>
                </a:cubicBezTo>
                <a:cubicBezTo>
                  <a:pt x="712" y="5245"/>
                  <a:pt x="569" y="5076"/>
                  <a:pt x="430" y="4908"/>
                </a:cubicBezTo>
                <a:lnTo>
                  <a:pt x="888" y="4481"/>
                </a:lnTo>
                <a:cubicBezTo>
                  <a:pt x="2054" y="5440"/>
                  <a:pt x="3296" y="5758"/>
                  <a:pt x="4636" y="5225"/>
                </a:cubicBezTo>
                <a:lnTo>
                  <a:pt x="2311" y="3016"/>
                </a:lnTo>
                <a:lnTo>
                  <a:pt x="1712" y="3620"/>
                </a:lnTo>
                <a:lnTo>
                  <a:pt x="778" y="267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351">
              <a:solidFill>
                <a:srgbClr val="C42F0B"/>
              </a:solidFill>
              <a:cs typeface="+mn-ea"/>
              <a:sym typeface="+mn-lt"/>
            </a:endParaRPr>
          </a:p>
        </p:txBody>
      </p:sp>
      <p:sp>
        <p:nvSpPr>
          <p:cNvPr id="34" name="TextBox 41"/>
          <p:cNvSpPr txBox="1"/>
          <p:nvPr/>
        </p:nvSpPr>
        <p:spPr>
          <a:xfrm flipH="1">
            <a:off x="4020234" y="1897075"/>
            <a:ext cx="7548375" cy="667829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04" tIns="45703" rIns="91404" bIns="45703" numCol="1" rtlCol="0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algn="ctr">
              <a:defRPr sz="20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defTabSz="121917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067" b="1" dirty="0">
                <a:solidFill>
                  <a:srgbClr val="C00000"/>
                </a:solidFill>
                <a:latin typeface="+mn-lt"/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35" name="矩形 34"/>
          <p:cNvSpPr/>
          <p:nvPr/>
        </p:nvSpPr>
        <p:spPr>
          <a:xfrm>
            <a:off x="4271798" y="2820430"/>
            <a:ext cx="6452025" cy="1895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121917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2000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2000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2000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2000" dirty="0">
                <a:solidFill>
                  <a:srgbClr val="C00000"/>
                </a:solidFill>
                <a:cs typeface="+mn-ea"/>
                <a:sym typeface="+mn-lt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4459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/>
      <p:bldP spid="22" grpId="0" animBg="1"/>
      <p:bldP spid="34" grpId="0"/>
      <p:bldP spid="3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3446" y="364789"/>
            <a:ext cx="5664629" cy="441211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保障和改善民生没有终点站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327915" y="1503201"/>
            <a:ext cx="62202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/>
            <a:r>
              <a:rPr lang="zh-CN" altLang="en-US" sz="3000" b="1" dirty="0">
                <a:solidFill>
                  <a:srgbClr val="C00000"/>
                </a:solidFill>
                <a:cs typeface="+mn-ea"/>
                <a:sym typeface="+mn-lt"/>
              </a:rPr>
              <a:t>单击此处添加标题文本</a:t>
            </a: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1240578" y="1525158"/>
            <a:ext cx="4087337" cy="5133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收入持续提高，分配更加公平</a:t>
            </a: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1240578" y="2244921"/>
            <a:ext cx="4087337" cy="5133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公共卫生普及，均等化水平提高</a:t>
            </a: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1240578" y="2964682"/>
            <a:ext cx="4087337" cy="5133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教室更加明亮，教育更加公平</a:t>
            </a: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1240578" y="3684445"/>
            <a:ext cx="4087337" cy="5133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出行更加便捷，道路越走越宽</a:t>
            </a: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1240578" y="4404206"/>
            <a:ext cx="4087337" cy="51334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defTabSz="121917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天更蓝水更清，提升环境质量</a:t>
            </a:r>
          </a:p>
        </p:txBody>
      </p:sp>
      <p:sp>
        <p:nvSpPr>
          <p:cNvPr id="53" name="矩形 52"/>
          <p:cNvSpPr/>
          <p:nvPr/>
        </p:nvSpPr>
        <p:spPr>
          <a:xfrm>
            <a:off x="6192011" y="2468894"/>
            <a:ext cx="4416491" cy="2273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kern="0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1600" kern="0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kern="0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1600" kern="0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600" kern="0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3996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0" grpId="0" animBg="1"/>
      <p:bldP spid="42" grpId="0" animBg="1"/>
      <p:bldP spid="45" grpId="0" animBg="1"/>
      <p:bldP spid="48" grpId="0" animBg="1"/>
      <p:bldP spid="51" grpId="0" animBg="1"/>
      <p:bldP spid="5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3446" y="364789"/>
            <a:ext cx="5664629" cy="441211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保障和改善民生没有终点站</a:t>
            </a:r>
          </a:p>
        </p:txBody>
      </p:sp>
      <p:sp>
        <p:nvSpPr>
          <p:cNvPr id="2" name="矩形 1"/>
          <p:cNvSpPr/>
          <p:nvPr/>
        </p:nvSpPr>
        <p:spPr>
          <a:xfrm>
            <a:off x="1548109" y="1366566"/>
            <a:ext cx="9551692" cy="995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defRPr/>
            </a:pPr>
            <a:r>
              <a:rPr lang="zh-CN" altLang="en-US" sz="2933" b="1" dirty="0">
                <a:solidFill>
                  <a:srgbClr val="C00000"/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2933" b="1" dirty="0">
                <a:solidFill>
                  <a:srgbClr val="C00000"/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85" name="Freeform 13"/>
          <p:cNvSpPr/>
          <p:nvPr/>
        </p:nvSpPr>
        <p:spPr bwMode="auto">
          <a:xfrm>
            <a:off x="1811728" y="2732629"/>
            <a:ext cx="2701769" cy="2259287"/>
          </a:xfrm>
          <a:custGeom>
            <a:avLst/>
            <a:gdLst/>
            <a:ahLst/>
            <a:cxnLst>
              <a:cxn ang="0">
                <a:pos x="1441" y="0"/>
              </a:cxn>
              <a:cxn ang="0">
                <a:pos x="714" y="474"/>
              </a:cxn>
              <a:cxn ang="0">
                <a:pos x="0" y="1205"/>
              </a:cxn>
              <a:cxn ang="0">
                <a:pos x="727" y="737"/>
              </a:cxn>
              <a:cxn ang="0">
                <a:pos x="1441" y="0"/>
              </a:cxn>
            </a:cxnLst>
            <a:rect l="0" t="0" r="r" b="b"/>
            <a:pathLst>
              <a:path w="1441" h="1205">
                <a:moveTo>
                  <a:pt x="1441" y="0"/>
                </a:moveTo>
                <a:lnTo>
                  <a:pt x="714" y="474"/>
                </a:lnTo>
                <a:lnTo>
                  <a:pt x="0" y="1205"/>
                </a:lnTo>
                <a:lnTo>
                  <a:pt x="727" y="737"/>
                </a:lnTo>
                <a:lnTo>
                  <a:pt x="1441" y="0"/>
                </a:lnTo>
                <a:close/>
              </a:path>
            </a:pathLst>
          </a:custGeom>
          <a:solidFill>
            <a:srgbClr val="CC0000">
              <a:alpha val="18000"/>
            </a:srgb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914498"/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86" name="Group 43"/>
          <p:cNvGrpSpPr/>
          <p:nvPr/>
        </p:nvGrpSpPr>
        <p:grpSpPr>
          <a:xfrm>
            <a:off x="1469284" y="2728548"/>
            <a:ext cx="2165541" cy="2268661"/>
            <a:chOff x="703263" y="1359455"/>
            <a:chExt cx="1833563" cy="1920875"/>
          </a:xfrm>
          <a:solidFill>
            <a:srgbClr val="CC0000"/>
          </a:solidFill>
        </p:grpSpPr>
        <p:sp>
          <p:nvSpPr>
            <p:cNvPr id="87" name="Freeform 12"/>
            <p:cNvSpPr/>
            <p:nvPr/>
          </p:nvSpPr>
          <p:spPr bwMode="auto">
            <a:xfrm>
              <a:off x="703263" y="1359455"/>
              <a:ext cx="1833563" cy="1920875"/>
            </a:xfrm>
            <a:custGeom>
              <a:avLst/>
              <a:gdLst/>
              <a:ahLst/>
              <a:cxnLst>
                <a:cxn ang="0">
                  <a:pos x="213" y="1210"/>
                </a:cxn>
                <a:cxn ang="0">
                  <a:pos x="0" y="981"/>
                </a:cxn>
                <a:cxn ang="0">
                  <a:pos x="938" y="0"/>
                </a:cxn>
                <a:cxn ang="0">
                  <a:pos x="1155" y="216"/>
                </a:cxn>
                <a:cxn ang="0">
                  <a:pos x="213" y="1210"/>
                </a:cxn>
              </a:cxnLst>
              <a:rect l="0" t="0" r="r" b="b"/>
              <a:pathLst>
                <a:path w="1155" h="1210">
                  <a:moveTo>
                    <a:pt x="213" y="1210"/>
                  </a:moveTo>
                  <a:lnTo>
                    <a:pt x="0" y="981"/>
                  </a:lnTo>
                  <a:lnTo>
                    <a:pt x="938" y="0"/>
                  </a:lnTo>
                  <a:lnTo>
                    <a:pt x="1155" y="216"/>
                  </a:lnTo>
                  <a:lnTo>
                    <a:pt x="213" y="121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98"/>
              <a:endParaRPr 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8" name="Text Placeholder 3"/>
            <p:cNvSpPr txBox="1"/>
            <p:nvPr/>
          </p:nvSpPr>
          <p:spPr>
            <a:xfrm rot="18790397">
              <a:off x="1000770" y="2197875"/>
              <a:ext cx="1213393" cy="24300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18535">
                <a:spcBef>
                  <a:spcPct val="20000"/>
                </a:spcBef>
                <a:defRPr/>
              </a:pPr>
              <a:r>
                <a:rPr lang="zh-CN" altLang="en-US" sz="1865" b="1" dirty="0">
                  <a:solidFill>
                    <a:prstClr val="white"/>
                  </a:solidFill>
                  <a:cs typeface="+mn-ea"/>
                  <a:sym typeface="+mn-lt"/>
                </a:rPr>
                <a:t>户籍制度改革</a:t>
              </a:r>
            </a:p>
          </p:txBody>
        </p:sp>
      </p:grpSp>
      <p:sp>
        <p:nvSpPr>
          <p:cNvPr id="89" name="Freeform 13"/>
          <p:cNvSpPr/>
          <p:nvPr/>
        </p:nvSpPr>
        <p:spPr bwMode="auto">
          <a:xfrm>
            <a:off x="3081728" y="2732629"/>
            <a:ext cx="2701769" cy="2259287"/>
          </a:xfrm>
          <a:custGeom>
            <a:avLst/>
            <a:gdLst/>
            <a:ahLst/>
            <a:cxnLst>
              <a:cxn ang="0">
                <a:pos x="1441" y="0"/>
              </a:cxn>
              <a:cxn ang="0">
                <a:pos x="714" y="474"/>
              </a:cxn>
              <a:cxn ang="0">
                <a:pos x="0" y="1205"/>
              </a:cxn>
              <a:cxn ang="0">
                <a:pos x="727" y="737"/>
              </a:cxn>
              <a:cxn ang="0">
                <a:pos x="1441" y="0"/>
              </a:cxn>
            </a:cxnLst>
            <a:rect l="0" t="0" r="r" b="b"/>
            <a:pathLst>
              <a:path w="1441" h="1205">
                <a:moveTo>
                  <a:pt x="1441" y="0"/>
                </a:moveTo>
                <a:lnTo>
                  <a:pt x="714" y="474"/>
                </a:lnTo>
                <a:lnTo>
                  <a:pt x="0" y="1205"/>
                </a:lnTo>
                <a:lnTo>
                  <a:pt x="727" y="737"/>
                </a:lnTo>
                <a:lnTo>
                  <a:pt x="1441" y="0"/>
                </a:lnTo>
                <a:close/>
              </a:path>
            </a:pathLst>
          </a:custGeom>
          <a:solidFill>
            <a:srgbClr val="CC0000">
              <a:alpha val="18000"/>
            </a:srgb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914498"/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90" name="Group 43"/>
          <p:cNvGrpSpPr/>
          <p:nvPr/>
        </p:nvGrpSpPr>
        <p:grpSpPr>
          <a:xfrm>
            <a:off x="2739284" y="2728550"/>
            <a:ext cx="2165541" cy="2268662"/>
            <a:chOff x="703263" y="1359455"/>
            <a:chExt cx="1833563" cy="1920875"/>
          </a:xfrm>
          <a:solidFill>
            <a:srgbClr val="CC0000"/>
          </a:solidFill>
        </p:grpSpPr>
        <p:sp>
          <p:nvSpPr>
            <p:cNvPr id="91" name="Freeform 12"/>
            <p:cNvSpPr/>
            <p:nvPr/>
          </p:nvSpPr>
          <p:spPr bwMode="auto">
            <a:xfrm>
              <a:off x="703263" y="1359455"/>
              <a:ext cx="1833563" cy="1920875"/>
            </a:xfrm>
            <a:custGeom>
              <a:avLst/>
              <a:gdLst/>
              <a:ahLst/>
              <a:cxnLst>
                <a:cxn ang="0">
                  <a:pos x="213" y="1210"/>
                </a:cxn>
                <a:cxn ang="0">
                  <a:pos x="0" y="981"/>
                </a:cxn>
                <a:cxn ang="0">
                  <a:pos x="938" y="0"/>
                </a:cxn>
                <a:cxn ang="0">
                  <a:pos x="1155" y="216"/>
                </a:cxn>
                <a:cxn ang="0">
                  <a:pos x="213" y="1210"/>
                </a:cxn>
              </a:cxnLst>
              <a:rect l="0" t="0" r="r" b="b"/>
              <a:pathLst>
                <a:path w="1155" h="1210">
                  <a:moveTo>
                    <a:pt x="213" y="1210"/>
                  </a:moveTo>
                  <a:lnTo>
                    <a:pt x="0" y="981"/>
                  </a:lnTo>
                  <a:lnTo>
                    <a:pt x="938" y="0"/>
                  </a:lnTo>
                  <a:lnTo>
                    <a:pt x="1155" y="216"/>
                  </a:lnTo>
                  <a:lnTo>
                    <a:pt x="213" y="121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98"/>
              <a:endParaRPr 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2" name="Text Placeholder 3"/>
            <p:cNvSpPr txBox="1"/>
            <p:nvPr/>
          </p:nvSpPr>
          <p:spPr>
            <a:xfrm rot="18790397">
              <a:off x="798540" y="2197875"/>
              <a:ext cx="1617856" cy="24300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 indent="0" algn="ctr" defTabSz="913924">
                <a:spcBef>
                  <a:spcPct val="20000"/>
                </a:spcBef>
                <a:buNone/>
                <a:defRPr sz="1399" b="1" baseline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pPr defTabSz="1218535"/>
              <a:r>
                <a:rPr lang="zh-CN" altLang="en-US" sz="1865" dirty="0">
                  <a:latin typeface="+mn-lt"/>
                  <a:ea typeface="+mn-ea"/>
                  <a:cs typeface="+mn-ea"/>
                  <a:sym typeface="+mn-lt"/>
                </a:rPr>
                <a:t>考试招生制度改革</a:t>
              </a:r>
            </a:p>
          </p:txBody>
        </p:sp>
      </p:grpSp>
      <p:sp>
        <p:nvSpPr>
          <p:cNvPr id="93" name="Freeform 13"/>
          <p:cNvSpPr/>
          <p:nvPr/>
        </p:nvSpPr>
        <p:spPr bwMode="auto">
          <a:xfrm>
            <a:off x="4326328" y="2732629"/>
            <a:ext cx="2701769" cy="2259287"/>
          </a:xfrm>
          <a:custGeom>
            <a:avLst/>
            <a:gdLst/>
            <a:ahLst/>
            <a:cxnLst>
              <a:cxn ang="0">
                <a:pos x="1441" y="0"/>
              </a:cxn>
              <a:cxn ang="0">
                <a:pos x="714" y="474"/>
              </a:cxn>
              <a:cxn ang="0">
                <a:pos x="0" y="1205"/>
              </a:cxn>
              <a:cxn ang="0">
                <a:pos x="727" y="737"/>
              </a:cxn>
              <a:cxn ang="0">
                <a:pos x="1441" y="0"/>
              </a:cxn>
            </a:cxnLst>
            <a:rect l="0" t="0" r="r" b="b"/>
            <a:pathLst>
              <a:path w="1441" h="1205">
                <a:moveTo>
                  <a:pt x="1441" y="0"/>
                </a:moveTo>
                <a:lnTo>
                  <a:pt x="714" y="474"/>
                </a:lnTo>
                <a:lnTo>
                  <a:pt x="0" y="1205"/>
                </a:lnTo>
                <a:lnTo>
                  <a:pt x="727" y="737"/>
                </a:lnTo>
                <a:lnTo>
                  <a:pt x="1441" y="0"/>
                </a:lnTo>
                <a:close/>
              </a:path>
            </a:pathLst>
          </a:custGeom>
          <a:solidFill>
            <a:srgbClr val="CC0000">
              <a:alpha val="18000"/>
            </a:srgb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914498"/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94" name="Group 43"/>
          <p:cNvGrpSpPr/>
          <p:nvPr/>
        </p:nvGrpSpPr>
        <p:grpSpPr>
          <a:xfrm>
            <a:off x="3983884" y="2728550"/>
            <a:ext cx="2165541" cy="2268662"/>
            <a:chOff x="703263" y="1359455"/>
            <a:chExt cx="1833563" cy="1920875"/>
          </a:xfrm>
          <a:solidFill>
            <a:srgbClr val="CC0000"/>
          </a:solidFill>
        </p:grpSpPr>
        <p:sp>
          <p:nvSpPr>
            <p:cNvPr id="95" name="Freeform 12"/>
            <p:cNvSpPr/>
            <p:nvPr/>
          </p:nvSpPr>
          <p:spPr bwMode="auto">
            <a:xfrm>
              <a:off x="703263" y="1359455"/>
              <a:ext cx="1833563" cy="1920875"/>
            </a:xfrm>
            <a:custGeom>
              <a:avLst/>
              <a:gdLst/>
              <a:ahLst/>
              <a:cxnLst>
                <a:cxn ang="0">
                  <a:pos x="213" y="1210"/>
                </a:cxn>
                <a:cxn ang="0">
                  <a:pos x="0" y="981"/>
                </a:cxn>
                <a:cxn ang="0">
                  <a:pos x="938" y="0"/>
                </a:cxn>
                <a:cxn ang="0">
                  <a:pos x="1155" y="216"/>
                </a:cxn>
                <a:cxn ang="0">
                  <a:pos x="213" y="1210"/>
                </a:cxn>
              </a:cxnLst>
              <a:rect l="0" t="0" r="r" b="b"/>
              <a:pathLst>
                <a:path w="1155" h="1210">
                  <a:moveTo>
                    <a:pt x="213" y="1210"/>
                  </a:moveTo>
                  <a:lnTo>
                    <a:pt x="0" y="981"/>
                  </a:lnTo>
                  <a:lnTo>
                    <a:pt x="938" y="0"/>
                  </a:lnTo>
                  <a:lnTo>
                    <a:pt x="1155" y="216"/>
                  </a:lnTo>
                  <a:lnTo>
                    <a:pt x="213" y="121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98"/>
              <a:endParaRPr 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6" name="Text Placeholder 3"/>
            <p:cNvSpPr txBox="1"/>
            <p:nvPr/>
          </p:nvSpPr>
          <p:spPr>
            <a:xfrm rot="18790397">
              <a:off x="798540" y="2197875"/>
              <a:ext cx="1617856" cy="24300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 indent="0" algn="ctr" defTabSz="913924">
                <a:spcBef>
                  <a:spcPct val="20000"/>
                </a:spcBef>
                <a:buNone/>
                <a:defRPr sz="1399" b="1" baseline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pPr defTabSz="1218535"/>
              <a:r>
                <a:rPr lang="zh-CN" altLang="en-US" sz="1865" dirty="0">
                  <a:latin typeface="+mn-lt"/>
                  <a:ea typeface="+mn-ea"/>
                  <a:cs typeface="+mn-ea"/>
                  <a:sym typeface="+mn-lt"/>
                </a:rPr>
                <a:t>农村土地制度改革</a:t>
              </a:r>
            </a:p>
          </p:txBody>
        </p:sp>
      </p:grpSp>
      <p:sp>
        <p:nvSpPr>
          <p:cNvPr id="97" name="Freeform 13"/>
          <p:cNvSpPr/>
          <p:nvPr/>
        </p:nvSpPr>
        <p:spPr bwMode="auto">
          <a:xfrm>
            <a:off x="5583628" y="2732629"/>
            <a:ext cx="2701769" cy="2259287"/>
          </a:xfrm>
          <a:custGeom>
            <a:avLst/>
            <a:gdLst/>
            <a:ahLst/>
            <a:cxnLst>
              <a:cxn ang="0">
                <a:pos x="1441" y="0"/>
              </a:cxn>
              <a:cxn ang="0">
                <a:pos x="714" y="474"/>
              </a:cxn>
              <a:cxn ang="0">
                <a:pos x="0" y="1205"/>
              </a:cxn>
              <a:cxn ang="0">
                <a:pos x="727" y="737"/>
              </a:cxn>
              <a:cxn ang="0">
                <a:pos x="1441" y="0"/>
              </a:cxn>
            </a:cxnLst>
            <a:rect l="0" t="0" r="r" b="b"/>
            <a:pathLst>
              <a:path w="1441" h="1205">
                <a:moveTo>
                  <a:pt x="1441" y="0"/>
                </a:moveTo>
                <a:lnTo>
                  <a:pt x="714" y="474"/>
                </a:lnTo>
                <a:lnTo>
                  <a:pt x="0" y="1205"/>
                </a:lnTo>
                <a:lnTo>
                  <a:pt x="727" y="737"/>
                </a:lnTo>
                <a:lnTo>
                  <a:pt x="1441" y="0"/>
                </a:lnTo>
                <a:close/>
              </a:path>
            </a:pathLst>
          </a:custGeom>
          <a:solidFill>
            <a:srgbClr val="CC0000">
              <a:alpha val="18000"/>
            </a:srgb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914498"/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98" name="Group 43"/>
          <p:cNvGrpSpPr/>
          <p:nvPr/>
        </p:nvGrpSpPr>
        <p:grpSpPr>
          <a:xfrm>
            <a:off x="5241184" y="2728550"/>
            <a:ext cx="2165541" cy="2268662"/>
            <a:chOff x="703263" y="1359455"/>
            <a:chExt cx="1833563" cy="1920875"/>
          </a:xfrm>
          <a:solidFill>
            <a:srgbClr val="CC0000"/>
          </a:solidFill>
        </p:grpSpPr>
        <p:sp>
          <p:nvSpPr>
            <p:cNvPr id="99" name="Freeform 12"/>
            <p:cNvSpPr/>
            <p:nvPr/>
          </p:nvSpPr>
          <p:spPr bwMode="auto">
            <a:xfrm>
              <a:off x="703263" y="1359455"/>
              <a:ext cx="1833563" cy="1920875"/>
            </a:xfrm>
            <a:custGeom>
              <a:avLst/>
              <a:gdLst/>
              <a:ahLst/>
              <a:cxnLst>
                <a:cxn ang="0">
                  <a:pos x="213" y="1210"/>
                </a:cxn>
                <a:cxn ang="0">
                  <a:pos x="0" y="981"/>
                </a:cxn>
                <a:cxn ang="0">
                  <a:pos x="938" y="0"/>
                </a:cxn>
                <a:cxn ang="0">
                  <a:pos x="1155" y="216"/>
                </a:cxn>
                <a:cxn ang="0">
                  <a:pos x="213" y="1210"/>
                </a:cxn>
              </a:cxnLst>
              <a:rect l="0" t="0" r="r" b="b"/>
              <a:pathLst>
                <a:path w="1155" h="1210">
                  <a:moveTo>
                    <a:pt x="213" y="1210"/>
                  </a:moveTo>
                  <a:lnTo>
                    <a:pt x="0" y="981"/>
                  </a:lnTo>
                  <a:lnTo>
                    <a:pt x="938" y="0"/>
                  </a:lnTo>
                  <a:lnTo>
                    <a:pt x="1155" y="216"/>
                  </a:lnTo>
                  <a:lnTo>
                    <a:pt x="213" y="121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98"/>
              <a:endParaRPr 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0" name="Text Placeholder 3"/>
            <p:cNvSpPr txBox="1"/>
            <p:nvPr/>
          </p:nvSpPr>
          <p:spPr>
            <a:xfrm rot="18790397">
              <a:off x="798540" y="2197875"/>
              <a:ext cx="1617856" cy="24300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 indent="0" algn="ctr" defTabSz="913924">
                <a:spcBef>
                  <a:spcPct val="20000"/>
                </a:spcBef>
                <a:buNone/>
                <a:defRPr sz="1399" b="1" baseline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pPr defTabSz="1218535"/>
              <a:r>
                <a:rPr lang="zh-CN" altLang="en-US" sz="1865" dirty="0">
                  <a:latin typeface="+mn-lt"/>
                  <a:ea typeface="+mn-ea"/>
                  <a:cs typeface="+mn-ea"/>
                  <a:sym typeface="+mn-lt"/>
                </a:rPr>
                <a:t>公立医院综合改革</a:t>
              </a:r>
            </a:p>
          </p:txBody>
        </p:sp>
      </p:grpSp>
      <p:sp>
        <p:nvSpPr>
          <p:cNvPr id="101" name="Freeform 13"/>
          <p:cNvSpPr/>
          <p:nvPr/>
        </p:nvSpPr>
        <p:spPr bwMode="auto">
          <a:xfrm>
            <a:off x="6853628" y="2732629"/>
            <a:ext cx="2701769" cy="2259287"/>
          </a:xfrm>
          <a:custGeom>
            <a:avLst/>
            <a:gdLst/>
            <a:ahLst/>
            <a:cxnLst>
              <a:cxn ang="0">
                <a:pos x="1441" y="0"/>
              </a:cxn>
              <a:cxn ang="0">
                <a:pos x="714" y="474"/>
              </a:cxn>
              <a:cxn ang="0">
                <a:pos x="0" y="1205"/>
              </a:cxn>
              <a:cxn ang="0">
                <a:pos x="727" y="737"/>
              </a:cxn>
              <a:cxn ang="0">
                <a:pos x="1441" y="0"/>
              </a:cxn>
            </a:cxnLst>
            <a:rect l="0" t="0" r="r" b="b"/>
            <a:pathLst>
              <a:path w="1441" h="1205">
                <a:moveTo>
                  <a:pt x="1441" y="0"/>
                </a:moveTo>
                <a:lnTo>
                  <a:pt x="714" y="474"/>
                </a:lnTo>
                <a:lnTo>
                  <a:pt x="0" y="1205"/>
                </a:lnTo>
                <a:lnTo>
                  <a:pt x="727" y="737"/>
                </a:lnTo>
                <a:lnTo>
                  <a:pt x="1441" y="0"/>
                </a:lnTo>
                <a:close/>
              </a:path>
            </a:pathLst>
          </a:custGeom>
          <a:solidFill>
            <a:srgbClr val="CC0000">
              <a:alpha val="18000"/>
            </a:srgbClr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914498"/>
            <a:endParaRPr 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02" name="Group 43"/>
          <p:cNvGrpSpPr/>
          <p:nvPr/>
        </p:nvGrpSpPr>
        <p:grpSpPr>
          <a:xfrm>
            <a:off x="6511184" y="2728548"/>
            <a:ext cx="2165541" cy="2268661"/>
            <a:chOff x="703263" y="1359455"/>
            <a:chExt cx="1833563" cy="1920875"/>
          </a:xfrm>
          <a:solidFill>
            <a:srgbClr val="CC0000"/>
          </a:solidFill>
        </p:grpSpPr>
        <p:sp>
          <p:nvSpPr>
            <p:cNvPr id="103" name="Freeform 12"/>
            <p:cNvSpPr/>
            <p:nvPr/>
          </p:nvSpPr>
          <p:spPr bwMode="auto">
            <a:xfrm>
              <a:off x="703263" y="1359455"/>
              <a:ext cx="1833563" cy="1920875"/>
            </a:xfrm>
            <a:custGeom>
              <a:avLst/>
              <a:gdLst/>
              <a:ahLst/>
              <a:cxnLst>
                <a:cxn ang="0">
                  <a:pos x="213" y="1210"/>
                </a:cxn>
                <a:cxn ang="0">
                  <a:pos x="0" y="981"/>
                </a:cxn>
                <a:cxn ang="0">
                  <a:pos x="938" y="0"/>
                </a:cxn>
                <a:cxn ang="0">
                  <a:pos x="1155" y="216"/>
                </a:cxn>
                <a:cxn ang="0">
                  <a:pos x="213" y="1210"/>
                </a:cxn>
              </a:cxnLst>
              <a:rect l="0" t="0" r="r" b="b"/>
              <a:pathLst>
                <a:path w="1155" h="1210">
                  <a:moveTo>
                    <a:pt x="213" y="1210"/>
                  </a:moveTo>
                  <a:lnTo>
                    <a:pt x="0" y="981"/>
                  </a:lnTo>
                  <a:lnTo>
                    <a:pt x="938" y="0"/>
                  </a:lnTo>
                  <a:lnTo>
                    <a:pt x="1155" y="216"/>
                  </a:lnTo>
                  <a:lnTo>
                    <a:pt x="213" y="121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98"/>
              <a:endParaRPr 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4" name="Text Placeholder 3"/>
            <p:cNvSpPr txBox="1"/>
            <p:nvPr/>
          </p:nvSpPr>
          <p:spPr>
            <a:xfrm rot="18790397">
              <a:off x="1203002" y="2197875"/>
              <a:ext cx="808929" cy="24300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 indent="0" algn="ctr" defTabSz="913924">
                <a:spcBef>
                  <a:spcPct val="20000"/>
                </a:spcBef>
                <a:buNone/>
                <a:defRPr sz="1399" b="1" baseline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pPr defTabSz="1218535"/>
              <a:r>
                <a:rPr lang="zh-CN" altLang="en-US" sz="1865" dirty="0">
                  <a:latin typeface="+mn-lt"/>
                  <a:ea typeface="+mn-ea"/>
                  <a:cs typeface="+mn-ea"/>
                  <a:sym typeface="+mn-lt"/>
                </a:rPr>
                <a:t>环保改革</a:t>
              </a:r>
            </a:p>
          </p:txBody>
        </p:sp>
      </p:grpSp>
      <p:grpSp>
        <p:nvGrpSpPr>
          <p:cNvPr id="105" name="Group 43"/>
          <p:cNvGrpSpPr/>
          <p:nvPr/>
        </p:nvGrpSpPr>
        <p:grpSpPr>
          <a:xfrm>
            <a:off x="7793884" y="2728548"/>
            <a:ext cx="2165541" cy="2268661"/>
            <a:chOff x="703263" y="1359455"/>
            <a:chExt cx="1833563" cy="1920875"/>
          </a:xfrm>
          <a:solidFill>
            <a:srgbClr val="CC0000"/>
          </a:solidFill>
        </p:grpSpPr>
        <p:sp>
          <p:nvSpPr>
            <p:cNvPr id="106" name="Freeform 12"/>
            <p:cNvSpPr/>
            <p:nvPr/>
          </p:nvSpPr>
          <p:spPr bwMode="auto">
            <a:xfrm>
              <a:off x="703263" y="1359455"/>
              <a:ext cx="1833563" cy="1920875"/>
            </a:xfrm>
            <a:custGeom>
              <a:avLst/>
              <a:gdLst/>
              <a:ahLst/>
              <a:cxnLst>
                <a:cxn ang="0">
                  <a:pos x="213" y="1210"/>
                </a:cxn>
                <a:cxn ang="0">
                  <a:pos x="0" y="981"/>
                </a:cxn>
                <a:cxn ang="0">
                  <a:pos x="938" y="0"/>
                </a:cxn>
                <a:cxn ang="0">
                  <a:pos x="1155" y="216"/>
                </a:cxn>
                <a:cxn ang="0">
                  <a:pos x="213" y="1210"/>
                </a:cxn>
              </a:cxnLst>
              <a:rect l="0" t="0" r="r" b="b"/>
              <a:pathLst>
                <a:path w="1155" h="1210">
                  <a:moveTo>
                    <a:pt x="213" y="1210"/>
                  </a:moveTo>
                  <a:lnTo>
                    <a:pt x="0" y="981"/>
                  </a:lnTo>
                  <a:lnTo>
                    <a:pt x="938" y="0"/>
                  </a:lnTo>
                  <a:lnTo>
                    <a:pt x="1155" y="216"/>
                  </a:lnTo>
                  <a:lnTo>
                    <a:pt x="213" y="121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98"/>
              <a:endParaRPr 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7" name="Text Placeholder 3"/>
            <p:cNvSpPr txBox="1"/>
            <p:nvPr/>
          </p:nvSpPr>
          <p:spPr>
            <a:xfrm rot="18790397">
              <a:off x="1000770" y="2197875"/>
              <a:ext cx="1213393" cy="24300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spAutoFit/>
            </a:bodyPr>
            <a:lstStyle>
              <a:defPPr>
                <a:defRPr lang="zh-CN"/>
              </a:defPPr>
              <a:lvl1pPr indent="0" algn="ctr" defTabSz="913924">
                <a:spcBef>
                  <a:spcPct val="20000"/>
                </a:spcBef>
                <a:buNone/>
                <a:defRPr sz="1399" b="1" baseline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pPr defTabSz="1218535"/>
              <a:r>
                <a:rPr lang="zh-CN" altLang="en-US" sz="1865" dirty="0">
                  <a:latin typeface="+mn-lt"/>
                  <a:ea typeface="+mn-ea"/>
                  <a:cs typeface="+mn-ea"/>
                  <a:sym typeface="+mn-lt"/>
                </a:rPr>
                <a:t>司法体制改革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366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5" grpId="0" bldLvl="0" animBg="1"/>
      <p:bldP spid="89" grpId="0" bldLvl="0" animBg="1"/>
      <p:bldP spid="93" grpId="0" bldLvl="0" animBg="1"/>
      <p:bldP spid="97" grpId="0" bldLvl="0" animBg="1"/>
      <p:bldP spid="10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任意多边形 93"/>
          <p:cNvSpPr/>
          <p:nvPr/>
        </p:nvSpPr>
        <p:spPr>
          <a:xfrm rot="18900000" flipH="1">
            <a:off x="2383293" y="3343597"/>
            <a:ext cx="204691" cy="204691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1219170">
              <a:defRPr/>
            </a:pPr>
            <a:endParaRPr lang="zh-CN" altLang="en-US" sz="2400" b="1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6" name="圆角矩形 105"/>
          <p:cNvSpPr/>
          <p:nvPr/>
        </p:nvSpPr>
        <p:spPr>
          <a:xfrm>
            <a:off x="3119669" y="2413407"/>
            <a:ext cx="7776864" cy="203118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127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defTabSz="1219170"/>
            <a:r>
              <a:rPr lang="zh-CN" altLang="en-US" sz="5867" b="1" kern="0" dirty="0">
                <a:solidFill>
                  <a:srgbClr val="FFFFFF"/>
                </a:solidFill>
                <a:cs typeface="+mn-ea"/>
                <a:sym typeface="+mn-lt"/>
              </a:rPr>
              <a:t> 做合格党员</a:t>
            </a:r>
            <a:endParaRPr lang="en-US" altLang="zh-CN" sz="5867" b="1" kern="0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 defTabSz="1219170"/>
            <a:r>
              <a:rPr lang="zh-CN" altLang="en-US" sz="5867" b="1" kern="0" dirty="0">
                <a:solidFill>
                  <a:srgbClr val="FFFFFF"/>
                </a:solidFill>
                <a:cs typeface="+mn-ea"/>
                <a:sym typeface="+mn-lt"/>
              </a:rPr>
              <a:t>喜迎十九大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1487488" y="2413408"/>
            <a:ext cx="1983456" cy="2038380"/>
            <a:chOff x="5656078" y="2390367"/>
            <a:chExt cx="836520" cy="836519"/>
          </a:xfrm>
          <a:solidFill>
            <a:schemeClr val="bg1"/>
          </a:solidFill>
        </p:grpSpPr>
        <p:sp useBgFill="1">
          <p:nvSpPr>
            <p:cNvPr id="97" name="椭圆 96"/>
            <p:cNvSpPr/>
            <p:nvPr/>
          </p:nvSpPr>
          <p:spPr>
            <a:xfrm flipH="1">
              <a:off x="5656078" y="2390367"/>
              <a:ext cx="836520" cy="836519"/>
            </a:xfrm>
            <a:prstGeom prst="ellipse">
              <a:avLst/>
            </a:prstGeom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15333" b="1" kern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98" name="TextBox 20"/>
            <p:cNvSpPr txBox="1"/>
            <p:nvPr/>
          </p:nvSpPr>
          <p:spPr>
            <a:xfrm>
              <a:off x="5691687" y="2409923"/>
              <a:ext cx="765305" cy="80836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en-US" altLang="zh-CN" sz="12800" kern="0" dirty="0">
                  <a:solidFill>
                    <a:srgbClr val="C00000"/>
                  </a:solidFill>
                  <a:cs typeface="+mn-ea"/>
                  <a:sym typeface="+mn-lt"/>
                </a:rPr>
                <a:t>05</a:t>
              </a:r>
              <a:endParaRPr lang="zh-CN" altLang="en-US" sz="12800" kern="0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419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10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图片包含 天空, 户外&#10;&#10;已生成极高可信度的说明">
            <a:extLst>
              <a:ext uri="{FF2B5EF4-FFF2-40B4-BE49-F238E27FC236}">
                <a16:creationId xmlns:a16="http://schemas.microsoft.com/office/drawing/2014/main" id="{56CA0382-EFAE-4846-B3FA-C3B561E8F7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3429000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1194003" y="2049402"/>
            <a:ext cx="1210588" cy="255454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 defTabSz="1219170">
              <a:defRPr/>
            </a:pPr>
            <a:r>
              <a:rPr lang="zh-CN" altLang="en-US" sz="8000" b="1" kern="0" dirty="0">
                <a:solidFill>
                  <a:srgbClr val="C00000"/>
                </a:solidFill>
                <a:cs typeface="+mn-ea"/>
                <a:sym typeface="+mn-lt"/>
              </a:rPr>
              <a:t>目</a:t>
            </a:r>
            <a:endParaRPr lang="en-US" altLang="zh-CN" sz="8000" b="1" kern="0" dirty="0">
              <a:solidFill>
                <a:srgbClr val="C00000"/>
              </a:solidFill>
              <a:cs typeface="+mn-ea"/>
              <a:sym typeface="+mn-lt"/>
            </a:endParaRPr>
          </a:p>
          <a:p>
            <a:pPr algn="ctr" defTabSz="1219170">
              <a:defRPr/>
            </a:pPr>
            <a:r>
              <a:rPr lang="zh-CN" altLang="en-US" sz="8000" b="1" kern="0" dirty="0">
                <a:solidFill>
                  <a:srgbClr val="C00000"/>
                </a:solidFill>
                <a:cs typeface="+mn-ea"/>
                <a:sym typeface="+mn-lt"/>
              </a:rPr>
              <a:t>录</a:t>
            </a:r>
          </a:p>
        </p:txBody>
      </p:sp>
      <p:sp>
        <p:nvSpPr>
          <p:cNvPr id="94" name="任意多边形 93"/>
          <p:cNvSpPr/>
          <p:nvPr/>
        </p:nvSpPr>
        <p:spPr>
          <a:xfrm rot="18900000" flipH="1">
            <a:off x="4193273" y="1996820"/>
            <a:ext cx="204691" cy="204691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1219170">
              <a:defRPr/>
            </a:pPr>
            <a:endParaRPr lang="zh-CN" altLang="en-US" sz="2400" b="1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3672361" y="1818367"/>
            <a:ext cx="561595" cy="561592"/>
            <a:chOff x="5656078" y="2390367"/>
            <a:chExt cx="836520" cy="836519"/>
          </a:xfrm>
          <a:solidFill>
            <a:schemeClr val="tx1"/>
          </a:solidFill>
        </p:grpSpPr>
        <p:sp>
          <p:nvSpPr>
            <p:cNvPr id="97" name="椭圆 96"/>
            <p:cNvSpPr/>
            <p:nvPr/>
          </p:nvSpPr>
          <p:spPr>
            <a:xfrm flipH="1">
              <a:off x="5656078" y="2390367"/>
              <a:ext cx="836520" cy="836519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667" b="1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8" name="TextBox 20"/>
            <p:cNvSpPr txBox="1"/>
            <p:nvPr/>
          </p:nvSpPr>
          <p:spPr>
            <a:xfrm>
              <a:off x="5792586" y="2477760"/>
              <a:ext cx="563509" cy="611360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en-US" altLang="zh-CN" sz="2667" kern="0" dirty="0">
                  <a:solidFill>
                    <a:srgbClr val="FFFFFF"/>
                  </a:solidFill>
                  <a:cs typeface="+mn-ea"/>
                  <a:sym typeface="+mn-lt"/>
                </a:rPr>
                <a:t>01</a:t>
              </a:r>
              <a:endParaRPr lang="zh-CN" altLang="en-US" sz="2667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6" name="圆角矩形 105"/>
          <p:cNvSpPr/>
          <p:nvPr/>
        </p:nvSpPr>
        <p:spPr>
          <a:xfrm>
            <a:off x="4529074" y="1875240"/>
            <a:ext cx="5311343" cy="413968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defTabSz="1219170"/>
            <a:r>
              <a:rPr lang="zh-CN" altLang="en-US" sz="1867" b="1" kern="0" dirty="0">
                <a:solidFill>
                  <a:srgbClr val="C00000"/>
                </a:solidFill>
                <a:cs typeface="+mn-ea"/>
                <a:sym typeface="+mn-lt"/>
              </a:rPr>
              <a:t>     了解党的十九大全国代表大会</a:t>
            </a:r>
          </a:p>
        </p:txBody>
      </p:sp>
      <p:sp>
        <p:nvSpPr>
          <p:cNvPr id="74" name="任意多边形 73"/>
          <p:cNvSpPr/>
          <p:nvPr/>
        </p:nvSpPr>
        <p:spPr>
          <a:xfrm rot="18900000" flipH="1">
            <a:off x="4193273" y="2626740"/>
            <a:ext cx="204691" cy="204691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1219170">
              <a:defRPr/>
            </a:pPr>
            <a:endParaRPr lang="zh-CN" altLang="en-US" sz="2400" b="1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3672361" y="2448287"/>
            <a:ext cx="561595" cy="561592"/>
            <a:chOff x="5656078" y="2390367"/>
            <a:chExt cx="836520" cy="836519"/>
          </a:xfrm>
          <a:solidFill>
            <a:schemeClr val="tx1"/>
          </a:solidFill>
        </p:grpSpPr>
        <p:sp>
          <p:nvSpPr>
            <p:cNvPr id="76" name="椭圆 75"/>
            <p:cNvSpPr/>
            <p:nvPr/>
          </p:nvSpPr>
          <p:spPr>
            <a:xfrm flipH="1">
              <a:off x="5656078" y="2390367"/>
              <a:ext cx="836520" cy="836519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667" b="1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77" name="TextBox 20"/>
            <p:cNvSpPr txBox="1"/>
            <p:nvPr/>
          </p:nvSpPr>
          <p:spPr>
            <a:xfrm>
              <a:off x="5792587" y="2477760"/>
              <a:ext cx="563509" cy="611360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en-US" altLang="zh-CN" sz="2667" kern="0" dirty="0">
                  <a:solidFill>
                    <a:srgbClr val="FFFFFF"/>
                  </a:solidFill>
                  <a:cs typeface="+mn-ea"/>
                  <a:sym typeface="+mn-lt"/>
                </a:rPr>
                <a:t>02</a:t>
              </a:r>
              <a:endParaRPr lang="zh-CN" altLang="en-US" sz="2667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8" name="圆角矩形 77"/>
          <p:cNvSpPr/>
          <p:nvPr/>
        </p:nvSpPr>
        <p:spPr>
          <a:xfrm>
            <a:off x="4529074" y="2505160"/>
            <a:ext cx="5311343" cy="413968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defTabSz="1219170"/>
            <a:r>
              <a:rPr lang="zh-CN" altLang="en-US" sz="1867" b="1" kern="0" dirty="0">
                <a:solidFill>
                  <a:srgbClr val="C00000"/>
                </a:solidFill>
                <a:cs typeface="+mn-ea"/>
                <a:sym typeface="+mn-lt"/>
              </a:rPr>
              <a:t>     精准扶贫 攻坚克难 践行庄严承诺</a:t>
            </a:r>
          </a:p>
        </p:txBody>
      </p:sp>
      <p:sp>
        <p:nvSpPr>
          <p:cNvPr id="79" name="任意多边形 78"/>
          <p:cNvSpPr/>
          <p:nvPr/>
        </p:nvSpPr>
        <p:spPr>
          <a:xfrm rot="18900000" flipH="1">
            <a:off x="4193273" y="3256660"/>
            <a:ext cx="204691" cy="204691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1219170">
              <a:defRPr/>
            </a:pPr>
            <a:endParaRPr lang="zh-CN" altLang="en-US" sz="2400" b="1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3672361" y="3078207"/>
            <a:ext cx="561595" cy="561592"/>
            <a:chOff x="5656078" y="2390367"/>
            <a:chExt cx="836520" cy="836519"/>
          </a:xfrm>
          <a:solidFill>
            <a:schemeClr val="tx1"/>
          </a:solidFill>
        </p:grpSpPr>
        <p:sp>
          <p:nvSpPr>
            <p:cNvPr id="81" name="椭圆 80"/>
            <p:cNvSpPr/>
            <p:nvPr/>
          </p:nvSpPr>
          <p:spPr>
            <a:xfrm flipH="1">
              <a:off x="5656078" y="2390367"/>
              <a:ext cx="836520" cy="836519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667" b="1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2" name="TextBox 20"/>
            <p:cNvSpPr txBox="1"/>
            <p:nvPr/>
          </p:nvSpPr>
          <p:spPr>
            <a:xfrm>
              <a:off x="5792586" y="2477760"/>
              <a:ext cx="563508" cy="611360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en-US" altLang="zh-CN" sz="2667" kern="0" dirty="0">
                  <a:solidFill>
                    <a:srgbClr val="FFFFFF"/>
                  </a:solidFill>
                  <a:cs typeface="+mn-ea"/>
                  <a:sym typeface="+mn-lt"/>
                </a:rPr>
                <a:t>03</a:t>
              </a:r>
              <a:endParaRPr lang="zh-CN" altLang="en-US" sz="2667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3" name="圆角矩形 82"/>
          <p:cNvSpPr/>
          <p:nvPr/>
        </p:nvSpPr>
        <p:spPr>
          <a:xfrm>
            <a:off x="4529074" y="3135080"/>
            <a:ext cx="5311343" cy="413968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defTabSz="1219170"/>
            <a:r>
              <a:rPr lang="zh-CN" altLang="en-US" sz="1867" b="1" kern="0" dirty="0">
                <a:solidFill>
                  <a:srgbClr val="C00000"/>
                </a:solidFill>
                <a:cs typeface="+mn-ea"/>
                <a:sym typeface="+mn-lt"/>
              </a:rPr>
              <a:t>     五年以来经济发展取得辉煌成就</a:t>
            </a:r>
          </a:p>
        </p:txBody>
      </p:sp>
      <p:sp>
        <p:nvSpPr>
          <p:cNvPr id="84" name="任意多边形 83"/>
          <p:cNvSpPr/>
          <p:nvPr/>
        </p:nvSpPr>
        <p:spPr>
          <a:xfrm rot="18900000" flipH="1">
            <a:off x="4193273" y="3866260"/>
            <a:ext cx="204691" cy="204691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1219170">
              <a:defRPr/>
            </a:pPr>
            <a:endParaRPr lang="zh-CN" altLang="en-US" sz="2400" b="1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3672361" y="3687807"/>
            <a:ext cx="561595" cy="561592"/>
            <a:chOff x="5656078" y="2390367"/>
            <a:chExt cx="836520" cy="836519"/>
          </a:xfrm>
          <a:solidFill>
            <a:schemeClr val="tx1"/>
          </a:solidFill>
        </p:grpSpPr>
        <p:sp>
          <p:nvSpPr>
            <p:cNvPr id="86" name="椭圆 85"/>
            <p:cNvSpPr/>
            <p:nvPr/>
          </p:nvSpPr>
          <p:spPr>
            <a:xfrm flipH="1">
              <a:off x="5656078" y="2390367"/>
              <a:ext cx="836520" cy="836519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667" b="1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7" name="TextBox 20"/>
            <p:cNvSpPr txBox="1"/>
            <p:nvPr/>
          </p:nvSpPr>
          <p:spPr>
            <a:xfrm>
              <a:off x="5792586" y="2477760"/>
              <a:ext cx="563508" cy="611360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en-US" altLang="zh-CN" sz="2667" kern="0" dirty="0">
                  <a:solidFill>
                    <a:srgbClr val="FFFFFF"/>
                  </a:solidFill>
                  <a:cs typeface="+mn-ea"/>
                  <a:sym typeface="+mn-lt"/>
                </a:rPr>
                <a:t>04</a:t>
              </a:r>
              <a:endParaRPr lang="zh-CN" altLang="en-US" sz="2667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8" name="圆角矩形 87"/>
          <p:cNvSpPr/>
          <p:nvPr/>
        </p:nvSpPr>
        <p:spPr>
          <a:xfrm>
            <a:off x="4529074" y="3744680"/>
            <a:ext cx="5311343" cy="413968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defTabSz="1219170"/>
            <a:r>
              <a:rPr lang="zh-CN" altLang="en-US" sz="1867" b="1" kern="0" dirty="0">
                <a:solidFill>
                  <a:srgbClr val="C00000"/>
                </a:solidFill>
                <a:cs typeface="+mn-ea"/>
                <a:sym typeface="+mn-lt"/>
              </a:rPr>
              <a:t>     保障和改善民生没有终点站</a:t>
            </a:r>
          </a:p>
        </p:txBody>
      </p:sp>
      <p:sp>
        <p:nvSpPr>
          <p:cNvPr id="89" name="任意多边形 88"/>
          <p:cNvSpPr/>
          <p:nvPr/>
        </p:nvSpPr>
        <p:spPr>
          <a:xfrm rot="18900000" flipH="1">
            <a:off x="4193273" y="4486020"/>
            <a:ext cx="204691" cy="204691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1219170">
              <a:defRPr/>
            </a:pPr>
            <a:endParaRPr lang="zh-CN" altLang="en-US" sz="2400" b="1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3672361" y="4307567"/>
            <a:ext cx="561595" cy="561592"/>
            <a:chOff x="5656078" y="2390367"/>
            <a:chExt cx="836520" cy="836519"/>
          </a:xfrm>
          <a:solidFill>
            <a:schemeClr val="tx1"/>
          </a:solidFill>
        </p:grpSpPr>
        <p:sp>
          <p:nvSpPr>
            <p:cNvPr id="91" name="椭圆 90"/>
            <p:cNvSpPr/>
            <p:nvPr/>
          </p:nvSpPr>
          <p:spPr>
            <a:xfrm flipH="1">
              <a:off x="5656078" y="2390367"/>
              <a:ext cx="836520" cy="836519"/>
            </a:xfrm>
            <a:prstGeom prst="ellipse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667" b="1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92" name="TextBox 20"/>
            <p:cNvSpPr txBox="1"/>
            <p:nvPr/>
          </p:nvSpPr>
          <p:spPr>
            <a:xfrm>
              <a:off x="5792586" y="2477760"/>
              <a:ext cx="563509" cy="611360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en-US" altLang="zh-CN" sz="2667" kern="0" dirty="0">
                  <a:solidFill>
                    <a:srgbClr val="FFFFFF"/>
                  </a:solidFill>
                  <a:cs typeface="+mn-ea"/>
                  <a:sym typeface="+mn-lt"/>
                </a:rPr>
                <a:t>05</a:t>
              </a:r>
              <a:endParaRPr lang="zh-CN" altLang="en-US" sz="2667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3" name="圆角矩形 92"/>
          <p:cNvSpPr/>
          <p:nvPr/>
        </p:nvSpPr>
        <p:spPr>
          <a:xfrm>
            <a:off x="4529074" y="4364440"/>
            <a:ext cx="5311343" cy="413968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defTabSz="1219170"/>
            <a:r>
              <a:rPr lang="zh-CN" altLang="en-US" sz="1867" b="1" kern="0" dirty="0">
                <a:solidFill>
                  <a:srgbClr val="C00000"/>
                </a:solidFill>
                <a:cs typeface="+mn-ea"/>
                <a:sym typeface="+mn-lt"/>
              </a:rPr>
              <a:t>     做合格党员喜迎十九大</a:t>
            </a:r>
          </a:p>
        </p:txBody>
      </p:sp>
    </p:spTree>
    <p:extLst>
      <p:ext uri="{BB962C8B-B14F-4D97-AF65-F5344CB8AC3E}">
        <p14:creationId xmlns:p14="http://schemas.microsoft.com/office/powerpoint/2010/main" val="540782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5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-3.7037E-6 L -0.10452 -3.7037E-6 " pathEditMode="relative" rAng="0" ptsTypes="AA">
                                          <p:cBhvr>
                                            <p:cTn id="32" dur="1000" spd="-100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2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2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5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35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-3.7037E-7 L -0.10452 -3.7037E-7 " pathEditMode="relative" rAng="0" ptsTypes="AA">
                                          <p:cBhvr>
                                            <p:cTn id="56" dur="1000" spd="-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2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8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6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35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4.32099E-6 L -0.10452 4.32099E-6 " pathEditMode="relative" rAng="0" ptsTypes="AA">
                                          <p:cBhvr>
                                            <p:cTn id="80" dur="1000" spd="-100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2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82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9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90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3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35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-4.5679E-6 L -0.10452 -4.5679E-6 " pathEditMode="relative" rAng="0" ptsTypes="AA">
                                          <p:cBhvr>
                                            <p:cTn id="104" dur="1000" spd="-100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2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8500"/>
                                </p:stCondLst>
                                <p:childTnLst>
                                  <p:par>
                                    <p:cTn id="106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14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17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4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35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88889E-6 3.33333E-6 L -0.10452 3.33333E-6 " pathEditMode="relative" rAng="0" ptsTypes="AA">
                                          <p:cBhvr>
                                            <p:cTn id="128" dur="1000" spd="-100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2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6" grpId="0"/>
          <p:bldP spid="94" grpId="0" animBg="1"/>
          <p:bldP spid="106" grpId="0" animBg="1"/>
          <p:bldP spid="106" grpId="1" animBg="1"/>
          <p:bldP spid="106" grpId="2" animBg="1"/>
          <p:bldP spid="74" grpId="0" animBg="1"/>
          <p:bldP spid="78" grpId="0" animBg="1"/>
          <p:bldP spid="78" grpId="1" animBg="1"/>
          <p:bldP spid="78" grpId="2" animBg="1"/>
          <p:bldP spid="79" grpId="0" animBg="1"/>
          <p:bldP spid="83" grpId="0" animBg="1"/>
          <p:bldP spid="83" grpId="1" animBg="1"/>
          <p:bldP spid="83" grpId="2" animBg="1"/>
          <p:bldP spid="84" grpId="0" animBg="1"/>
          <p:bldP spid="88" grpId="0" animBg="1"/>
          <p:bldP spid="88" grpId="1" animBg="1"/>
          <p:bldP spid="88" grpId="2" animBg="1"/>
          <p:bldP spid="89" grpId="0" animBg="1"/>
          <p:bldP spid="93" grpId="0" animBg="1"/>
          <p:bldP spid="93" grpId="1" animBg="1"/>
          <p:bldP spid="93" grpId="2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5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2.46914E-7 L -0.10451 2.46914E-7 " pathEditMode="relative" rAng="0" ptsTypes="AA">
                                          <p:cBhvr>
                                            <p:cTn id="37" dur="1000" spd="-1000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2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9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7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5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2.46914E-7 L -0.10451 2.46914E-7 " pathEditMode="relative" rAng="0" ptsTypes="AA">
                                          <p:cBhvr>
                                            <p:cTn id="61" dur="1000" spd="-100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2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3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71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74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8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5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2.46914E-7 L -0.10451 2.46914E-7 " pathEditMode="relative" rAng="0" ptsTypes="AA">
                                          <p:cBhvr>
                                            <p:cTn id="85" dur="1000" spd="-100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2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7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5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5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98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0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5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2.46914E-7 L -0.10451 2.46914E-7 " pathEditMode="relative" rAng="0" ptsTypes="AA">
                                          <p:cBhvr>
                                            <p:cTn id="109" dur="1000" spd="-100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2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11" presetID="53" presetClass="entr" presetSubtype="52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6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119" presetID="1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0000"/>
                                </p:stCondLst>
                                <p:childTnLst>
                                  <p:par>
                                    <p:cTn id="12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6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53" presetClass="entr" presetSubtype="16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35" presetClass="pat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88889E-6 2.46914E-7 L -0.10451 2.46914E-7 " pathEditMode="relative" rAng="0" ptsTypes="AA">
                                          <p:cBhvr>
                                            <p:cTn id="133" dur="1000" spd="-100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522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4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1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7" dur="10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6" grpId="0"/>
          <p:bldP spid="67" grpId="0"/>
          <p:bldP spid="94" grpId="0" animBg="1"/>
          <p:bldP spid="106" grpId="0" animBg="1"/>
          <p:bldP spid="106" grpId="1" animBg="1"/>
          <p:bldP spid="106" grpId="2" animBg="1"/>
          <p:bldP spid="74" grpId="0" animBg="1"/>
          <p:bldP spid="78" grpId="0" animBg="1"/>
          <p:bldP spid="78" grpId="1" animBg="1"/>
          <p:bldP spid="78" grpId="2" animBg="1"/>
          <p:bldP spid="79" grpId="0" animBg="1"/>
          <p:bldP spid="83" grpId="0" animBg="1"/>
          <p:bldP spid="83" grpId="1" animBg="1"/>
          <p:bldP spid="83" grpId="2" animBg="1"/>
          <p:bldP spid="84" grpId="0" animBg="1"/>
          <p:bldP spid="88" grpId="0" animBg="1"/>
          <p:bldP spid="88" grpId="1" animBg="1"/>
          <p:bldP spid="88" grpId="2" animBg="1"/>
          <p:bldP spid="89" grpId="0" animBg="1"/>
          <p:bldP spid="93" grpId="0" animBg="1"/>
          <p:bldP spid="93" grpId="1" animBg="1"/>
          <p:bldP spid="93" grpId="2" animBg="1"/>
          <p:bldP spid="114" grpId="0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3446" y="364789"/>
            <a:ext cx="5664629" cy="441211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做合格党员的标准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403" y="2242859"/>
            <a:ext cx="3421640" cy="461725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522061" y="1208646"/>
            <a:ext cx="9147878" cy="7616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lnSpc>
                <a:spcPct val="130000"/>
              </a:lnSpc>
              <a:buClr>
                <a:srgbClr val="E71E17"/>
              </a:buClr>
            </a:pPr>
            <a:r>
              <a:rPr lang="zh-CN" altLang="en-US" sz="1733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733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1733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733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1733" dirty="0">
                <a:solidFill>
                  <a:srgbClr val="C00000"/>
                </a:solidFill>
                <a:cs typeface="+mn-ea"/>
                <a:sym typeface="+mn-lt"/>
              </a:rPr>
              <a:t>分钟之内。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488519" y="2468893"/>
            <a:ext cx="5780216" cy="1424824"/>
            <a:chOff x="1187624" y="810840"/>
            <a:chExt cx="3638188" cy="896814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87624" y="810840"/>
              <a:ext cx="3638188" cy="896814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2455892" y="1194434"/>
              <a:ext cx="975869" cy="31645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1219170"/>
              <a:r>
                <a:rPr lang="zh-CN" altLang="en-US" sz="2667" b="1" dirty="0">
                  <a:solidFill>
                    <a:srgbClr val="F8F8F8"/>
                  </a:solidFill>
                  <a:cs typeface="+mn-ea"/>
                  <a:sym typeface="+mn-lt"/>
                </a:rPr>
                <a:t>四讲四有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4569125" y="3775637"/>
            <a:ext cx="5760640" cy="1269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  <a:buClr>
                <a:srgbClr val="E71E17"/>
              </a:buClr>
            </a:pPr>
            <a:r>
              <a:rPr lang="zh-CN" altLang="en-US" sz="2667" b="1" dirty="0">
                <a:solidFill>
                  <a:srgbClr val="C00000"/>
                </a:solidFill>
                <a:cs typeface="+mn-ea"/>
                <a:sym typeface="+mn-lt"/>
              </a:rPr>
              <a:t>讲政治、有信念，讲规矩、有纪律</a:t>
            </a:r>
            <a:endParaRPr lang="en-US" altLang="zh-CN" sz="2667" b="1" dirty="0">
              <a:solidFill>
                <a:srgbClr val="C00000"/>
              </a:solidFill>
              <a:cs typeface="+mn-ea"/>
              <a:sym typeface="+mn-lt"/>
            </a:endParaRPr>
          </a:p>
          <a:p>
            <a:pPr algn="ctr" defTabSz="1219170">
              <a:lnSpc>
                <a:spcPct val="150000"/>
              </a:lnSpc>
              <a:buClr>
                <a:srgbClr val="E71E17"/>
              </a:buClr>
            </a:pPr>
            <a:r>
              <a:rPr lang="zh-CN" altLang="en-US" sz="2667" b="1" dirty="0">
                <a:solidFill>
                  <a:srgbClr val="C00000"/>
                </a:solidFill>
                <a:cs typeface="+mn-ea"/>
                <a:sym typeface="+mn-lt"/>
              </a:rPr>
              <a:t>讲道德、有品行，讲奉献、有作为</a:t>
            </a:r>
            <a:endParaRPr lang="en-US" altLang="zh-CN" sz="2667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6176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8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59811" y="1254335"/>
            <a:ext cx="8640960" cy="11185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03446" y="364789"/>
            <a:ext cx="5664629" cy="441211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讲政治  有信念</a:t>
            </a:r>
          </a:p>
        </p:txBody>
      </p:sp>
      <p:sp>
        <p:nvSpPr>
          <p:cNvPr id="19" name="矩形 18"/>
          <p:cNvSpPr/>
          <p:nvPr/>
        </p:nvSpPr>
        <p:spPr>
          <a:xfrm>
            <a:off x="1967541" y="1374062"/>
            <a:ext cx="8160907" cy="871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E71E17"/>
              </a:buClr>
            </a:pPr>
            <a:r>
              <a:rPr lang="zh-CN" altLang="en-US" sz="2533" b="1" dirty="0">
                <a:solidFill>
                  <a:srgbClr val="FFFFFF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2533" b="1" dirty="0">
                <a:solidFill>
                  <a:srgbClr val="FFFFFF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0" name="矩形 9"/>
          <p:cNvSpPr/>
          <p:nvPr/>
        </p:nvSpPr>
        <p:spPr>
          <a:xfrm>
            <a:off x="1775520" y="2536459"/>
            <a:ext cx="8640960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lnSpc>
                <a:spcPct val="130000"/>
              </a:lnSpc>
              <a:buClr>
                <a:srgbClr val="E71E17"/>
              </a:buClr>
            </a:pPr>
            <a:r>
              <a:rPr lang="zh-CN" altLang="en-US" sz="1600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1600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1600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1" name="矩形 10"/>
          <p:cNvSpPr/>
          <p:nvPr/>
        </p:nvSpPr>
        <p:spPr>
          <a:xfrm>
            <a:off x="4288384" y="3462011"/>
            <a:ext cx="3583813" cy="6255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lnSpc>
                <a:spcPct val="150000"/>
              </a:lnSpc>
              <a:buClr>
                <a:srgbClr val="E71E17"/>
              </a:buClr>
            </a:pPr>
            <a:r>
              <a:rPr lang="zh-CN" altLang="en-US" sz="2533" b="1" dirty="0">
                <a:solidFill>
                  <a:srgbClr val="C00000"/>
                </a:solidFill>
                <a:cs typeface="+mn-ea"/>
                <a:sym typeface="+mn-lt"/>
              </a:rPr>
              <a:t>四个意识的落脚点</a:t>
            </a:r>
            <a:endParaRPr lang="en-US" altLang="zh-CN" sz="2533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381739" y="4197085"/>
            <a:ext cx="1152128" cy="11521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702539" y="4197085"/>
            <a:ext cx="1152128" cy="11521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023339" y="4197085"/>
            <a:ext cx="1152128" cy="11521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344139" y="4197085"/>
            <a:ext cx="1152128" cy="115212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455707" y="4362781"/>
            <a:ext cx="1004192" cy="79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E71E17"/>
              </a:buClr>
            </a:pPr>
            <a:r>
              <a:rPr lang="zh-CN" altLang="en-US" sz="2267" b="1" dirty="0">
                <a:solidFill>
                  <a:srgbClr val="FFFFFF"/>
                </a:solidFill>
                <a:cs typeface="+mn-ea"/>
                <a:sym typeface="+mn-lt"/>
              </a:rPr>
              <a:t>政治</a:t>
            </a:r>
            <a:endParaRPr lang="en-US" altLang="zh-CN" sz="2267" b="1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 defTabSz="1219170">
              <a:buClr>
                <a:srgbClr val="E71E17"/>
              </a:buClr>
            </a:pPr>
            <a:r>
              <a:rPr lang="zh-CN" altLang="en-US" sz="2267" b="1" dirty="0">
                <a:solidFill>
                  <a:srgbClr val="FFFFFF"/>
                </a:solidFill>
                <a:cs typeface="+mn-ea"/>
                <a:sym typeface="+mn-lt"/>
              </a:rPr>
              <a:t>意识</a:t>
            </a:r>
            <a:endParaRPr lang="en-US" altLang="zh-CN" sz="2267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76507" y="4362781"/>
            <a:ext cx="1004192" cy="79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E71E17"/>
              </a:buClr>
            </a:pPr>
            <a:r>
              <a:rPr lang="zh-CN" altLang="en-US" sz="2267" b="1" dirty="0">
                <a:solidFill>
                  <a:srgbClr val="FFFFFF"/>
                </a:solidFill>
                <a:cs typeface="+mn-ea"/>
                <a:sym typeface="+mn-lt"/>
              </a:rPr>
              <a:t>大局意识</a:t>
            </a:r>
            <a:endParaRPr lang="en-US" altLang="zh-CN" sz="2267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48107" y="4362781"/>
            <a:ext cx="1004192" cy="79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E71E17"/>
              </a:buClr>
            </a:pPr>
            <a:r>
              <a:rPr lang="zh-CN" altLang="en-US" sz="2267" b="1" dirty="0">
                <a:solidFill>
                  <a:srgbClr val="FFFFFF"/>
                </a:solidFill>
                <a:cs typeface="+mn-ea"/>
                <a:sym typeface="+mn-lt"/>
              </a:rPr>
              <a:t>核心意识</a:t>
            </a:r>
            <a:endParaRPr lang="en-US" altLang="zh-CN" sz="2267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443507" y="4362781"/>
            <a:ext cx="1004192" cy="79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E71E17"/>
              </a:buClr>
            </a:pPr>
            <a:r>
              <a:rPr lang="zh-CN" altLang="en-US" sz="2267" b="1" dirty="0">
                <a:solidFill>
                  <a:srgbClr val="FFFFFF"/>
                </a:solidFill>
                <a:cs typeface="+mn-ea"/>
                <a:sym typeface="+mn-lt"/>
              </a:rPr>
              <a:t>看齐意识</a:t>
            </a:r>
            <a:endParaRPr lang="en-US" altLang="zh-CN" sz="2267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4945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/>
      <p:bldP spid="10" grpId="0"/>
      <p:bldP spid="11" grpId="0"/>
      <p:bldP spid="4" grpId="0" animBg="1"/>
      <p:bldP spid="13" grpId="0" animBg="1"/>
      <p:bldP spid="20" grpId="0" animBg="1"/>
      <p:bldP spid="21" grpId="0" animBg="1"/>
      <p:bldP spid="23" grpId="0"/>
      <p:bldP spid="24" grpId="0"/>
      <p:bldP spid="25" grpId="0"/>
      <p:bldP spid="2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3446" y="364789"/>
            <a:ext cx="5664629" cy="441211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讲规矩、有纪律</a:t>
            </a:r>
          </a:p>
        </p:txBody>
      </p:sp>
      <p:sp>
        <p:nvSpPr>
          <p:cNvPr id="15" name="矩形 14"/>
          <p:cNvSpPr/>
          <p:nvPr/>
        </p:nvSpPr>
        <p:spPr>
          <a:xfrm>
            <a:off x="1759811" y="1358665"/>
            <a:ext cx="8640960" cy="11185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67541" y="1478391"/>
            <a:ext cx="8160907" cy="871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E71E17"/>
              </a:buClr>
            </a:pPr>
            <a:r>
              <a:rPr lang="zh-CN" altLang="en-US" sz="2533" b="1" dirty="0">
                <a:solidFill>
                  <a:srgbClr val="FFFFFF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2533" b="1" dirty="0">
                <a:solidFill>
                  <a:srgbClr val="FFFFFF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7" name="矩形 16"/>
          <p:cNvSpPr/>
          <p:nvPr/>
        </p:nvSpPr>
        <p:spPr>
          <a:xfrm>
            <a:off x="1775520" y="2640789"/>
            <a:ext cx="8640960" cy="105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lnSpc>
                <a:spcPct val="130000"/>
              </a:lnSpc>
              <a:buClr>
                <a:srgbClr val="E71E17"/>
              </a:buClr>
            </a:pPr>
            <a:r>
              <a:rPr lang="zh-CN" altLang="en-US" sz="1600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1600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1600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775520" y="3629340"/>
            <a:ext cx="816090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0990" indent="-380990" defTabSz="1219170">
              <a:lnSpc>
                <a:spcPct val="150000"/>
              </a:lnSpc>
              <a:buClr>
                <a:srgbClr val="E71E17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党章党法国法、规章制度</a:t>
            </a:r>
            <a:endParaRPr lang="en-US" altLang="zh-CN" sz="2400" b="1" dirty="0">
              <a:solidFill>
                <a:srgbClr val="C00000"/>
              </a:solidFill>
              <a:cs typeface="+mn-ea"/>
              <a:sym typeface="+mn-lt"/>
            </a:endParaRPr>
          </a:p>
          <a:p>
            <a:pPr marL="380990" indent="-380990" defTabSz="1219170">
              <a:lnSpc>
                <a:spcPct val="150000"/>
              </a:lnSpc>
              <a:buClr>
                <a:srgbClr val="E71E17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党的优良传统、政治要求</a:t>
            </a:r>
            <a:endParaRPr lang="en-US" altLang="zh-CN" sz="2400" b="1" dirty="0">
              <a:solidFill>
                <a:srgbClr val="C00000"/>
              </a:solidFill>
              <a:cs typeface="+mn-ea"/>
              <a:sym typeface="+mn-lt"/>
            </a:endParaRPr>
          </a:p>
          <a:p>
            <a:pPr marL="380990" indent="-380990" defTabSz="1219170">
              <a:lnSpc>
                <a:spcPct val="150000"/>
              </a:lnSpc>
              <a:buClr>
                <a:srgbClr val="E71E17"/>
              </a:buClr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C00000"/>
                </a:solidFill>
                <a:cs typeface="+mn-ea"/>
                <a:sym typeface="+mn-lt"/>
              </a:rPr>
              <a:t>优良传统、道德规范</a:t>
            </a:r>
            <a:endParaRPr lang="en-US" altLang="zh-CN" sz="24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1648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6" grpId="0"/>
          <p:bldP spid="17" grpId="0"/>
          <p:bldP spid="1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6" grpId="0"/>
          <p:bldP spid="17" grpId="0"/>
          <p:bldP spid="18" grpId="0"/>
        </p:bld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3446" y="364789"/>
            <a:ext cx="5664629" cy="441211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讲道德、有品行</a:t>
            </a:r>
          </a:p>
        </p:txBody>
      </p:sp>
      <p:sp>
        <p:nvSpPr>
          <p:cNvPr id="15" name="矩形 14"/>
          <p:cNvSpPr/>
          <p:nvPr/>
        </p:nvSpPr>
        <p:spPr>
          <a:xfrm>
            <a:off x="1759811" y="1451754"/>
            <a:ext cx="8640960" cy="11185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67541" y="1571481"/>
            <a:ext cx="8160907" cy="871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E71E17"/>
              </a:buClr>
            </a:pPr>
            <a:r>
              <a:rPr lang="zh-CN" altLang="en-US" sz="2533" b="1" dirty="0">
                <a:solidFill>
                  <a:srgbClr val="FFFFFF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2533" b="1" dirty="0">
                <a:solidFill>
                  <a:srgbClr val="FFFFFF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17" name="矩形 16"/>
          <p:cNvSpPr/>
          <p:nvPr/>
        </p:nvSpPr>
        <p:spPr>
          <a:xfrm>
            <a:off x="1775520" y="2924378"/>
            <a:ext cx="8640960" cy="1560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lnSpc>
                <a:spcPct val="130000"/>
              </a:lnSpc>
              <a:buClr>
                <a:srgbClr val="E71E17"/>
              </a:buClr>
            </a:pPr>
            <a:r>
              <a:rPr lang="zh-CN" altLang="en-US" sz="1867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867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1867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867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1867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988034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/>
      <p:bldP spid="1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03446" y="364789"/>
            <a:ext cx="5664629" cy="441211"/>
          </a:xfrm>
          <a:prstGeom prst="rect">
            <a:avLst/>
          </a:prstGeom>
          <a:effectLst/>
        </p:spPr>
        <p:txBody>
          <a:bodyPr vert="horz" wrap="squar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讲奉献、有作为</a:t>
            </a:r>
          </a:p>
        </p:txBody>
      </p:sp>
      <p:sp>
        <p:nvSpPr>
          <p:cNvPr id="6" name="矩形 5"/>
          <p:cNvSpPr/>
          <p:nvPr/>
        </p:nvSpPr>
        <p:spPr>
          <a:xfrm>
            <a:off x="1759811" y="1692759"/>
            <a:ext cx="8640960" cy="11185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67541" y="1812486"/>
            <a:ext cx="8160907" cy="871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E71E17"/>
              </a:buClr>
            </a:pPr>
            <a:r>
              <a:rPr lang="zh-CN" altLang="en-US" sz="2533" b="1" dirty="0">
                <a:solidFill>
                  <a:srgbClr val="FFFFFF"/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2533" b="1" dirty="0">
                <a:solidFill>
                  <a:srgbClr val="FFFFFF"/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8" name="矩形 7"/>
          <p:cNvSpPr/>
          <p:nvPr/>
        </p:nvSpPr>
        <p:spPr>
          <a:xfrm>
            <a:off x="1775520" y="3076483"/>
            <a:ext cx="8640960" cy="1560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1219170">
              <a:lnSpc>
                <a:spcPct val="130000"/>
              </a:lnSpc>
              <a:buClr>
                <a:srgbClr val="E71E17"/>
              </a:buClr>
            </a:pPr>
            <a:r>
              <a:rPr lang="zh-CN" altLang="en-US" sz="1867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867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1867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867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1867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66262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84194" y="948437"/>
            <a:ext cx="3671185" cy="104804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95467" y="1988840"/>
            <a:ext cx="9568076" cy="3168352"/>
          </a:xfrm>
          <a:prstGeom prst="rect">
            <a:avLst/>
          </a:prstGeom>
          <a:noFill/>
          <a:ln w="12700">
            <a:solidFill>
              <a:srgbClr val="B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MH_Text_1"/>
          <p:cNvSpPr/>
          <p:nvPr/>
        </p:nvSpPr>
        <p:spPr>
          <a:xfrm>
            <a:off x="5613079" y="2180021"/>
            <a:ext cx="5154453" cy="968785"/>
          </a:xfrm>
          <a:prstGeom prst="rect">
            <a:avLst/>
          </a:prstGeom>
          <a:noFill/>
          <a:ln w="3175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98" eaLnBrk="1" fontAlgn="auto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67" dirty="0">
                <a:solidFill>
                  <a:srgbClr val="C00000"/>
                </a:solidFill>
                <a:cs typeface="+mn-ea"/>
                <a:sym typeface="+mn-lt"/>
              </a:rPr>
              <a:t>做合格党员必须体现在工作实践中，只有学的更深、更多一些，做的才能更严、更好一些。具体来说要在理论、业务、服务上多学一些。</a:t>
            </a:r>
          </a:p>
        </p:txBody>
      </p:sp>
      <p:sp>
        <p:nvSpPr>
          <p:cNvPr id="11" name="矩形 10"/>
          <p:cNvSpPr/>
          <p:nvPr/>
        </p:nvSpPr>
        <p:spPr>
          <a:xfrm>
            <a:off x="1390871" y="2382269"/>
            <a:ext cx="4328429" cy="543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98">
              <a:defRPr/>
            </a:pPr>
            <a:r>
              <a:rPr lang="zh-CN" altLang="en-US" sz="2933" b="1" dirty="0">
                <a:solidFill>
                  <a:srgbClr val="C00000"/>
                </a:solidFill>
                <a:cs typeface="+mn-ea"/>
                <a:sym typeface="+mn-lt"/>
              </a:rPr>
              <a:t>什么是党员的素质拓展？</a:t>
            </a:r>
            <a:endParaRPr lang="zh-CN" altLang="zh-CN" sz="2933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90871" y="3969275"/>
            <a:ext cx="2821606" cy="543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98">
              <a:defRPr/>
            </a:pPr>
            <a:r>
              <a:rPr lang="zh-CN" altLang="en-US" sz="2933" b="1" dirty="0">
                <a:solidFill>
                  <a:srgbClr val="C00000"/>
                </a:solidFill>
                <a:cs typeface="+mn-ea"/>
                <a:sym typeface="+mn-lt"/>
              </a:rPr>
              <a:t>党员的素质拓展</a:t>
            </a:r>
            <a:endParaRPr lang="zh-CN" altLang="zh-CN" sz="2933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41146" y="3487023"/>
            <a:ext cx="1210588" cy="400110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defTabSz="914498">
              <a:defRPr/>
            </a:pPr>
            <a:r>
              <a:rPr lang="zh-CN" altLang="en-US" sz="2000" b="1" dirty="0">
                <a:solidFill>
                  <a:srgbClr val="FFFFFF"/>
                </a:solidFill>
                <a:cs typeface="+mn-ea"/>
                <a:sym typeface="+mn-lt"/>
              </a:rPr>
              <a:t>多学理论</a:t>
            </a:r>
            <a:endParaRPr lang="zh-CN" altLang="zh-CN" sz="2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965145" y="3487023"/>
            <a:ext cx="3526928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98">
              <a:defRPr/>
            </a:pPr>
            <a:r>
              <a:rPr lang="zh-CN" altLang="en-US" sz="1733" dirty="0">
                <a:solidFill>
                  <a:srgbClr val="C00000"/>
                </a:solidFill>
                <a:cs typeface="+mn-ea"/>
                <a:sym typeface="+mn-lt"/>
              </a:rPr>
              <a:t>理论上多学一些，提升党员觉悟。</a:t>
            </a:r>
            <a:endParaRPr lang="zh-CN" altLang="zh-CN" sz="1733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41146" y="4018469"/>
            <a:ext cx="1210588" cy="400110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defTabSz="914498">
              <a:defRPr/>
            </a:pPr>
            <a:r>
              <a:rPr lang="zh-CN" altLang="en-US" sz="2000" b="1" dirty="0">
                <a:solidFill>
                  <a:srgbClr val="FFFFFF"/>
                </a:solidFill>
                <a:cs typeface="+mn-ea"/>
                <a:sym typeface="+mn-lt"/>
              </a:rPr>
              <a:t>多学业务</a:t>
            </a:r>
            <a:endParaRPr lang="zh-CN" altLang="zh-CN" sz="2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65145" y="4018470"/>
            <a:ext cx="3526928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98">
              <a:defRPr/>
            </a:pPr>
            <a:r>
              <a:rPr lang="zh-CN" altLang="en-US" sz="1733" dirty="0">
                <a:solidFill>
                  <a:srgbClr val="C00000"/>
                </a:solidFill>
                <a:cs typeface="+mn-ea"/>
                <a:sym typeface="+mn-lt"/>
              </a:rPr>
              <a:t>业务上多学一些，扎实办事能力。</a:t>
            </a:r>
            <a:endParaRPr lang="zh-CN" altLang="zh-CN" sz="1733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441146" y="4534284"/>
            <a:ext cx="1210588" cy="400110"/>
          </a:xfrm>
          <a:prstGeom prst="rect">
            <a:avLst/>
          </a:prstGeom>
          <a:solidFill>
            <a:schemeClr val="tx1"/>
          </a:solidFill>
        </p:spPr>
        <p:txBody>
          <a:bodyPr wrap="none">
            <a:spAutoFit/>
          </a:bodyPr>
          <a:lstStyle/>
          <a:p>
            <a:pPr defTabSz="914498">
              <a:defRPr/>
            </a:pPr>
            <a:r>
              <a:rPr lang="zh-CN" altLang="en-US" sz="2000" b="1" dirty="0">
                <a:solidFill>
                  <a:srgbClr val="FFFFFF"/>
                </a:solidFill>
                <a:cs typeface="+mn-ea"/>
                <a:sym typeface="+mn-lt"/>
              </a:rPr>
              <a:t>多学服务</a:t>
            </a:r>
            <a:endParaRPr lang="zh-CN" altLang="zh-CN" sz="20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965145" y="4534285"/>
            <a:ext cx="3526928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98">
              <a:defRPr/>
            </a:pPr>
            <a:r>
              <a:rPr lang="zh-CN" altLang="en-US" sz="1733" dirty="0">
                <a:solidFill>
                  <a:srgbClr val="C00000"/>
                </a:solidFill>
                <a:cs typeface="+mn-ea"/>
                <a:sym typeface="+mn-lt"/>
              </a:rPr>
              <a:t>服务上多学一些，密切干群关系。</a:t>
            </a:r>
            <a:endParaRPr lang="zh-CN" altLang="zh-CN" sz="1733" dirty="0">
              <a:solidFill>
                <a:srgbClr val="C0000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815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/>
      <p:bldP spid="11" grpId="0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1641894" y="1979795"/>
            <a:ext cx="8908209" cy="1897892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 algn="ctr" defTabSz="1219170"/>
            <a:r>
              <a:rPr lang="zh-CN" altLang="en-US" sz="11733" b="1" kern="0" spc="-400" dirty="0">
                <a:ln>
                  <a:solidFill>
                    <a:srgbClr val="FFFFFF"/>
                  </a:solidFill>
                </a:ln>
                <a:solidFill>
                  <a:srgbClr val="E71E17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  <a:cs typeface="+mn-ea"/>
                <a:sym typeface="+mn-lt"/>
              </a:rPr>
              <a:t>感谢您的聆听</a:t>
            </a:r>
            <a:endParaRPr lang="en-US" altLang="zh-CN" sz="11733" b="1" kern="0" spc="-400" dirty="0">
              <a:ln>
                <a:solidFill>
                  <a:srgbClr val="FFFFFF"/>
                </a:solidFill>
              </a:ln>
              <a:solidFill>
                <a:srgbClr val="E71E17"/>
              </a:solidFill>
              <a:latin typeface="三极行楷简体-粗" panose="00000500000000000000" pitchFamily="2" charset="-122"/>
              <a:ea typeface="三极行楷简体-粗" panose="00000500000000000000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5867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8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47"/>
          <p:cNvSpPr txBox="1">
            <a:spLocks noGrp="1"/>
          </p:cNvSpPr>
          <p:nvPr>
            <p:ph type="title"/>
          </p:nvPr>
        </p:nvSpPr>
        <p:spPr>
          <a:xfrm>
            <a:off x="609600" y="275167"/>
            <a:ext cx="10972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/>
            </a:pPr>
            <a:r>
              <a:rPr lang="zh-CN" altLang="en-US" sz="400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rPr>
              <a:t>燃品堂党政风精品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70059" y="2711395"/>
            <a:ext cx="52132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51PPT</a:t>
            </a:r>
            <a:r>
              <a:rPr lang="zh-CN" altLang="en-US" dirty="0">
                <a:cs typeface="+mn-ea"/>
                <a:sym typeface="+mn-lt"/>
              </a:rPr>
              <a:t>模板网   </a:t>
            </a:r>
            <a:r>
              <a:rPr lang="en-US" altLang="zh-CN" dirty="0">
                <a:cs typeface="+mn-ea"/>
                <a:sym typeface="+mn-lt"/>
                <a:hlinkClick r:id="rId2"/>
              </a:rPr>
              <a:t>www.51pptmoban.com</a:t>
            </a:r>
            <a:r>
              <a:rPr lang="en-US" altLang="zh-CN" dirty="0">
                <a:cs typeface="+mn-ea"/>
                <a:sym typeface="+mn-lt"/>
              </a:rPr>
              <a:t>   </a:t>
            </a:r>
            <a:r>
              <a:rPr lang="zh-CN" altLang="en-US" dirty="0">
                <a:cs typeface="+mn-ea"/>
                <a:sym typeface="+mn-lt"/>
              </a:rPr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937861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任意多边形 93"/>
          <p:cNvSpPr/>
          <p:nvPr/>
        </p:nvSpPr>
        <p:spPr>
          <a:xfrm rot="18900000" flipH="1">
            <a:off x="2383293" y="3343597"/>
            <a:ext cx="204691" cy="204691"/>
          </a:xfrm>
          <a:custGeom>
            <a:avLst/>
            <a:gdLst>
              <a:gd name="connsiteX0" fmla="*/ 0 w 304899"/>
              <a:gd name="connsiteY0" fmla="*/ 0 h 304899"/>
              <a:gd name="connsiteX1" fmla="*/ 3059 w 304899"/>
              <a:gd name="connsiteY1" fmla="*/ 10322 h 304899"/>
              <a:gd name="connsiteX2" fmla="*/ 119391 w 304899"/>
              <a:gd name="connsiteY2" fmla="*/ 185508 h 304899"/>
              <a:gd name="connsiteX3" fmla="*/ 294577 w 304899"/>
              <a:gd name="connsiteY3" fmla="*/ 301840 h 304899"/>
              <a:gd name="connsiteX4" fmla="*/ 304899 w 304899"/>
              <a:gd name="connsiteY4" fmla="*/ 304899 h 304899"/>
              <a:gd name="connsiteX5" fmla="*/ 0 w 304899"/>
              <a:gd name="connsiteY5" fmla="*/ 304899 h 304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4899" h="304899">
                <a:moveTo>
                  <a:pt x="0" y="0"/>
                </a:moveTo>
                <a:lnTo>
                  <a:pt x="3059" y="10322"/>
                </a:lnTo>
                <a:cubicBezTo>
                  <a:pt x="28910" y="74072"/>
                  <a:pt x="67688" y="133805"/>
                  <a:pt x="119391" y="185508"/>
                </a:cubicBezTo>
                <a:cubicBezTo>
                  <a:pt x="171094" y="237211"/>
                  <a:pt x="230827" y="275989"/>
                  <a:pt x="294577" y="301840"/>
                </a:cubicBezTo>
                <a:lnTo>
                  <a:pt x="304899" y="304899"/>
                </a:lnTo>
                <a:lnTo>
                  <a:pt x="0" y="304899"/>
                </a:lnTo>
                <a:close/>
              </a:path>
            </a:pathLst>
          </a:cu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lIns="91440" tIns="45720" rIns="91440" bIns="45720" rtlCol="0" anchor="ctr"/>
          <a:lstStyle/>
          <a:p>
            <a:pPr algn="ctr" defTabSz="1219170">
              <a:defRPr/>
            </a:pPr>
            <a:endParaRPr lang="zh-CN" altLang="en-US" sz="2400" b="1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6" name="圆角矩形 105"/>
          <p:cNvSpPr/>
          <p:nvPr/>
        </p:nvSpPr>
        <p:spPr>
          <a:xfrm>
            <a:off x="3119669" y="2413407"/>
            <a:ext cx="7776864" cy="203118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12700" cap="flat" cmpd="sng" algn="ctr">
            <a:solidFill>
              <a:schemeClr val="tx1"/>
            </a:solidFill>
            <a:prstDash val="solid"/>
          </a:ln>
          <a:effectLst/>
        </p:spPr>
        <p:txBody>
          <a:bodyPr rtlCol="0" anchor="ctr"/>
          <a:lstStyle/>
          <a:p>
            <a:pPr algn="ctr" defTabSz="1219170"/>
            <a:r>
              <a:rPr lang="zh-CN" altLang="en-US" sz="5867" b="1" kern="0" dirty="0">
                <a:solidFill>
                  <a:srgbClr val="FFFFFF"/>
                </a:solidFill>
                <a:cs typeface="+mn-ea"/>
                <a:sym typeface="+mn-lt"/>
              </a:rPr>
              <a:t>了解党的</a:t>
            </a:r>
            <a:endParaRPr lang="en-US" altLang="zh-CN" sz="5867" b="1" kern="0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 defTabSz="1219170"/>
            <a:r>
              <a:rPr lang="zh-CN" altLang="en-US" sz="5867" b="1" kern="0" dirty="0">
                <a:solidFill>
                  <a:srgbClr val="FFFFFF"/>
                </a:solidFill>
                <a:cs typeface="+mn-ea"/>
                <a:sym typeface="+mn-lt"/>
              </a:rPr>
              <a:t>十九大全国代表大会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1487488" y="2413408"/>
            <a:ext cx="1983456" cy="2038380"/>
            <a:chOff x="5656078" y="2390367"/>
            <a:chExt cx="836520" cy="836519"/>
          </a:xfrm>
          <a:solidFill>
            <a:schemeClr val="bg1"/>
          </a:solidFill>
        </p:grpSpPr>
        <p:sp useBgFill="1">
          <p:nvSpPr>
            <p:cNvPr id="97" name="椭圆 96"/>
            <p:cNvSpPr/>
            <p:nvPr/>
          </p:nvSpPr>
          <p:spPr>
            <a:xfrm flipH="1">
              <a:off x="5656078" y="2390367"/>
              <a:ext cx="836520" cy="836519"/>
            </a:xfrm>
            <a:prstGeom prst="ellipse">
              <a:avLst/>
            </a:prstGeom>
            <a:ln w="25400" cap="flat" cmpd="sng" algn="ctr">
              <a:solidFill>
                <a:schemeClr val="tx1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15333" b="1" kern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98" name="TextBox 20"/>
            <p:cNvSpPr txBox="1"/>
            <p:nvPr/>
          </p:nvSpPr>
          <p:spPr>
            <a:xfrm>
              <a:off x="5691687" y="2409923"/>
              <a:ext cx="765305" cy="80836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 defTabSz="1219170">
                <a:defRPr/>
              </a:pPr>
              <a:r>
                <a:rPr lang="en-US" altLang="zh-CN" sz="12800" kern="0" dirty="0">
                  <a:solidFill>
                    <a:srgbClr val="C00000"/>
                  </a:solidFill>
                  <a:cs typeface="+mn-ea"/>
                  <a:sym typeface="+mn-lt"/>
                </a:rPr>
                <a:t>01</a:t>
              </a:r>
              <a:endParaRPr lang="zh-CN" altLang="en-US" sz="12800" kern="0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7927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  <p:bldP spid="10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434869" y="2660915"/>
            <a:ext cx="9313035" cy="23538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103446" y="364789"/>
            <a:ext cx="2215671" cy="44121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了解党的十九大</a:t>
            </a:r>
          </a:p>
        </p:txBody>
      </p:sp>
      <p:sp>
        <p:nvSpPr>
          <p:cNvPr id="5" name="矩形 4"/>
          <p:cNvSpPr/>
          <p:nvPr/>
        </p:nvSpPr>
        <p:spPr>
          <a:xfrm>
            <a:off x="1626891" y="2881263"/>
            <a:ext cx="8928992" cy="17656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90" indent="-380990" defTabSz="121917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867" dirty="0">
                <a:solidFill>
                  <a:srgbClr val="FFFFFF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867" dirty="0">
                <a:solidFill>
                  <a:srgbClr val="FFFFFF"/>
                </a:solidFill>
                <a:cs typeface="+mn-ea"/>
                <a:sym typeface="+mn-lt"/>
              </a:rPr>
              <a:t>200</a:t>
            </a:r>
            <a:r>
              <a:rPr lang="zh-CN" altLang="en-US" sz="1867" dirty="0">
                <a:solidFill>
                  <a:srgbClr val="FFFFFF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867" dirty="0">
                <a:solidFill>
                  <a:srgbClr val="FFFFFF"/>
                </a:solidFill>
                <a:cs typeface="+mn-ea"/>
                <a:sym typeface="+mn-lt"/>
              </a:rPr>
              <a:t>5</a:t>
            </a:r>
            <a:r>
              <a:rPr lang="zh-CN" altLang="en-US" sz="1867" dirty="0">
                <a:solidFill>
                  <a:srgbClr val="FFFFFF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6" name="矩形 5"/>
          <p:cNvSpPr/>
          <p:nvPr/>
        </p:nvSpPr>
        <p:spPr>
          <a:xfrm>
            <a:off x="1295467" y="1379383"/>
            <a:ext cx="9644459" cy="111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3333" b="1" dirty="0">
                <a:solidFill>
                  <a:srgbClr val="C00000"/>
                </a:solidFill>
                <a:cs typeface="+mn-ea"/>
                <a:sym typeface="+mn-lt"/>
              </a:rPr>
              <a:t>此处添加详细文本描述，</a:t>
            </a:r>
            <a:endParaRPr lang="en-US" altLang="zh-CN" sz="3333" b="1" dirty="0">
              <a:solidFill>
                <a:srgbClr val="C00000"/>
              </a:solidFill>
              <a:cs typeface="+mn-ea"/>
              <a:sym typeface="+mn-lt"/>
            </a:endParaRPr>
          </a:p>
          <a:p>
            <a:pPr algn="ctr" defTabSz="1219170"/>
            <a:r>
              <a:rPr lang="zh-CN" altLang="en-US" sz="3333" b="1" dirty="0">
                <a:solidFill>
                  <a:srgbClr val="C00000"/>
                </a:solidFill>
                <a:cs typeface="+mn-ea"/>
                <a:sym typeface="+mn-lt"/>
              </a:rPr>
              <a:t>文字内容建议与标题相关尽量简洁生动</a:t>
            </a:r>
            <a:r>
              <a:rPr lang="en-US" altLang="zh-CN" sz="3333" b="1" dirty="0">
                <a:solidFill>
                  <a:srgbClr val="C00000"/>
                </a:solidFill>
                <a:cs typeface="+mn-ea"/>
                <a:sym typeface="+mn-lt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638613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1103446" y="364789"/>
            <a:ext cx="2215671" cy="44121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了解党的十九大</a:t>
            </a:r>
          </a:p>
        </p:txBody>
      </p:sp>
      <p:pic>
        <p:nvPicPr>
          <p:cNvPr id="3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95467" y="1316765"/>
            <a:ext cx="2405549" cy="2225592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</p:pic>
      <p:sp>
        <p:nvSpPr>
          <p:cNvPr id="4" name="Freeform 10"/>
          <p:cNvSpPr>
            <a:spLocks noEditPoints="1"/>
          </p:cNvSpPr>
          <p:nvPr/>
        </p:nvSpPr>
        <p:spPr bwMode="auto">
          <a:xfrm>
            <a:off x="1293628" y="3178457"/>
            <a:ext cx="2409229" cy="2044471"/>
          </a:xfrm>
          <a:custGeom>
            <a:avLst/>
            <a:gdLst>
              <a:gd name="T0" fmla="*/ 1868488 w 2333"/>
              <a:gd name="T1" fmla="*/ 0 h 1818"/>
              <a:gd name="T2" fmla="*/ 1868488 w 2333"/>
              <a:gd name="T3" fmla="*/ 1092205 h 1818"/>
              <a:gd name="T4" fmla="*/ 933844 w 2333"/>
              <a:gd name="T5" fmla="*/ 1455739 h 1818"/>
              <a:gd name="T6" fmla="*/ 0 w 2333"/>
              <a:gd name="T7" fmla="*/ 1092205 h 1818"/>
              <a:gd name="T8" fmla="*/ 0 w 2333"/>
              <a:gd name="T9" fmla="*/ 0 h 1818"/>
              <a:gd name="T10" fmla="*/ 1868488 w 2333"/>
              <a:gd name="T11" fmla="*/ 0 h 1818"/>
              <a:gd name="T12" fmla="*/ 933844 w 2333"/>
              <a:gd name="T13" fmla="*/ 0 h 18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33"/>
              <a:gd name="T22" fmla="*/ 0 h 1818"/>
              <a:gd name="T23" fmla="*/ 2333 w 2333"/>
              <a:gd name="T24" fmla="*/ 1818 h 18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33" h="1818">
                <a:moveTo>
                  <a:pt x="2333" y="0"/>
                </a:moveTo>
                <a:lnTo>
                  <a:pt x="2333" y="1364"/>
                </a:lnTo>
                <a:lnTo>
                  <a:pt x="1166" y="1818"/>
                </a:lnTo>
                <a:lnTo>
                  <a:pt x="0" y="1364"/>
                </a:lnTo>
                <a:lnTo>
                  <a:pt x="0" y="0"/>
                </a:lnTo>
                <a:lnTo>
                  <a:pt x="2333" y="0"/>
                </a:lnTo>
                <a:close/>
                <a:moveTo>
                  <a:pt x="1166" y="0"/>
                </a:moveTo>
              </a:path>
            </a:pathLst>
          </a:custGeom>
          <a:solidFill>
            <a:srgbClr val="CC0000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64" tIns="45732" rIns="91464" bIns="457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4667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3549" y="3562304"/>
            <a:ext cx="2149384" cy="995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2933" b="1" dirty="0">
                <a:solidFill>
                  <a:srgbClr val="FFFFFF"/>
                </a:solidFill>
                <a:cs typeface="+mn-ea"/>
                <a:sym typeface="+mn-lt"/>
              </a:rPr>
              <a:t>添加</a:t>
            </a:r>
            <a:endParaRPr lang="en-US" altLang="zh-CN" sz="2933" b="1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 defTabSz="1219170"/>
            <a:r>
              <a:rPr lang="zh-CN" altLang="en-US" sz="2933" b="1" dirty="0">
                <a:solidFill>
                  <a:srgbClr val="FFFFFF"/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8" name="矩形 7"/>
          <p:cNvSpPr/>
          <p:nvPr/>
        </p:nvSpPr>
        <p:spPr>
          <a:xfrm>
            <a:off x="3983765" y="1972325"/>
            <a:ext cx="7296811" cy="2697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23323"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67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67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1267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67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1267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267" dirty="0">
              <a:solidFill>
                <a:srgbClr val="C00000"/>
              </a:solidFill>
              <a:cs typeface="+mn-ea"/>
              <a:sym typeface="+mn-lt"/>
            </a:endParaRPr>
          </a:p>
          <a:p>
            <a:pPr indent="423323"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67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67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1267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67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1267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1267" dirty="0">
              <a:solidFill>
                <a:srgbClr val="C00000"/>
              </a:solidFill>
              <a:cs typeface="+mn-ea"/>
              <a:sym typeface="+mn-lt"/>
            </a:endParaRPr>
          </a:p>
          <a:p>
            <a:pPr indent="423323"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67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67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1267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67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1267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983765" y="1367860"/>
            <a:ext cx="7200800" cy="0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983765" y="5274452"/>
            <a:ext cx="7200800" cy="0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277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1103446" y="364789"/>
            <a:ext cx="2215671" cy="44121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了解党的十九大</a:t>
            </a:r>
          </a:p>
        </p:txBody>
      </p:sp>
      <p:pic>
        <p:nvPicPr>
          <p:cNvPr id="3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93628" y="1316765"/>
            <a:ext cx="2409229" cy="2225592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</p:pic>
      <p:sp>
        <p:nvSpPr>
          <p:cNvPr id="4" name="Freeform 10"/>
          <p:cNvSpPr>
            <a:spLocks noEditPoints="1"/>
          </p:cNvSpPr>
          <p:nvPr/>
        </p:nvSpPr>
        <p:spPr bwMode="auto">
          <a:xfrm>
            <a:off x="1293628" y="3178457"/>
            <a:ext cx="2409229" cy="2044471"/>
          </a:xfrm>
          <a:custGeom>
            <a:avLst/>
            <a:gdLst>
              <a:gd name="T0" fmla="*/ 1868488 w 2333"/>
              <a:gd name="T1" fmla="*/ 0 h 1818"/>
              <a:gd name="T2" fmla="*/ 1868488 w 2333"/>
              <a:gd name="T3" fmla="*/ 1092205 h 1818"/>
              <a:gd name="T4" fmla="*/ 933844 w 2333"/>
              <a:gd name="T5" fmla="*/ 1455739 h 1818"/>
              <a:gd name="T6" fmla="*/ 0 w 2333"/>
              <a:gd name="T7" fmla="*/ 1092205 h 1818"/>
              <a:gd name="T8" fmla="*/ 0 w 2333"/>
              <a:gd name="T9" fmla="*/ 0 h 1818"/>
              <a:gd name="T10" fmla="*/ 1868488 w 2333"/>
              <a:gd name="T11" fmla="*/ 0 h 1818"/>
              <a:gd name="T12" fmla="*/ 933844 w 2333"/>
              <a:gd name="T13" fmla="*/ 0 h 18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33"/>
              <a:gd name="T22" fmla="*/ 0 h 1818"/>
              <a:gd name="T23" fmla="*/ 2333 w 2333"/>
              <a:gd name="T24" fmla="*/ 1818 h 18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33" h="1818">
                <a:moveTo>
                  <a:pt x="2333" y="0"/>
                </a:moveTo>
                <a:lnTo>
                  <a:pt x="2333" y="1364"/>
                </a:lnTo>
                <a:lnTo>
                  <a:pt x="1166" y="1818"/>
                </a:lnTo>
                <a:lnTo>
                  <a:pt x="0" y="1364"/>
                </a:lnTo>
                <a:lnTo>
                  <a:pt x="0" y="0"/>
                </a:lnTo>
                <a:lnTo>
                  <a:pt x="2333" y="0"/>
                </a:lnTo>
                <a:close/>
                <a:moveTo>
                  <a:pt x="1166" y="0"/>
                </a:moveTo>
              </a:path>
            </a:pathLst>
          </a:custGeom>
          <a:solidFill>
            <a:srgbClr val="CC0000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64" tIns="45732" rIns="91464" bIns="457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4667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3549" y="3562304"/>
            <a:ext cx="2149384" cy="995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2933" b="1" dirty="0">
                <a:solidFill>
                  <a:srgbClr val="FFFFFF"/>
                </a:solidFill>
                <a:cs typeface="+mn-ea"/>
                <a:sym typeface="+mn-lt"/>
              </a:rPr>
              <a:t>添加</a:t>
            </a:r>
            <a:endParaRPr lang="en-US" altLang="zh-CN" sz="2933" b="1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 defTabSz="1219170"/>
            <a:r>
              <a:rPr lang="zh-CN" altLang="en-US" sz="2933" b="1" dirty="0">
                <a:solidFill>
                  <a:srgbClr val="FFFFFF"/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6" name="矩形 5"/>
          <p:cNvSpPr/>
          <p:nvPr/>
        </p:nvSpPr>
        <p:spPr>
          <a:xfrm>
            <a:off x="3983765" y="1713986"/>
            <a:ext cx="7296811" cy="3214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23323"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800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800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800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800" dirty="0">
              <a:solidFill>
                <a:srgbClr val="C00000"/>
              </a:solidFill>
              <a:cs typeface="+mn-ea"/>
              <a:sym typeface="+mn-lt"/>
            </a:endParaRPr>
          </a:p>
          <a:p>
            <a:pPr indent="423323"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800" dirty="0">
              <a:solidFill>
                <a:srgbClr val="C00000"/>
              </a:solidFill>
              <a:cs typeface="+mn-ea"/>
              <a:sym typeface="+mn-lt"/>
            </a:endParaRPr>
          </a:p>
          <a:p>
            <a:pPr indent="423323"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800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800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800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800" dirty="0">
              <a:solidFill>
                <a:srgbClr val="C00000"/>
              </a:solidFill>
              <a:cs typeface="+mn-ea"/>
              <a:sym typeface="+mn-lt"/>
            </a:endParaRPr>
          </a:p>
          <a:p>
            <a:pPr indent="423323"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800" dirty="0">
              <a:solidFill>
                <a:srgbClr val="C00000"/>
              </a:solidFill>
              <a:cs typeface="+mn-ea"/>
              <a:sym typeface="+mn-lt"/>
            </a:endParaRPr>
          </a:p>
          <a:p>
            <a:pPr indent="423323"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800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800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800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800" dirty="0">
              <a:solidFill>
                <a:srgbClr val="C00000"/>
              </a:solidFill>
              <a:cs typeface="+mn-ea"/>
              <a:sym typeface="+mn-lt"/>
            </a:endParaRPr>
          </a:p>
          <a:p>
            <a:pPr indent="423323"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800" dirty="0">
              <a:solidFill>
                <a:srgbClr val="C00000"/>
              </a:solidFill>
              <a:cs typeface="+mn-ea"/>
              <a:sym typeface="+mn-lt"/>
            </a:endParaRPr>
          </a:p>
          <a:p>
            <a:pPr indent="423323"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800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800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800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800" dirty="0">
              <a:solidFill>
                <a:srgbClr val="C00000"/>
              </a:solidFill>
              <a:cs typeface="+mn-ea"/>
              <a:sym typeface="+mn-lt"/>
            </a:endParaRPr>
          </a:p>
          <a:p>
            <a:pPr indent="423323"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800" dirty="0">
              <a:solidFill>
                <a:srgbClr val="C00000"/>
              </a:solidFill>
              <a:cs typeface="+mn-ea"/>
              <a:sym typeface="+mn-lt"/>
            </a:endParaRPr>
          </a:p>
          <a:p>
            <a:pPr indent="423323"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800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800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800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zh-CN" sz="800" dirty="0">
              <a:solidFill>
                <a:srgbClr val="C00000"/>
              </a:solidFill>
              <a:cs typeface="+mn-ea"/>
              <a:sym typeface="+mn-lt"/>
            </a:endParaRPr>
          </a:p>
          <a:p>
            <a:pPr indent="423323"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800" dirty="0">
              <a:solidFill>
                <a:srgbClr val="C00000"/>
              </a:solidFill>
              <a:cs typeface="+mn-ea"/>
              <a:sym typeface="+mn-lt"/>
            </a:endParaRPr>
          </a:p>
          <a:p>
            <a:pPr indent="423323"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00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800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800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800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800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3983765" y="1367860"/>
            <a:ext cx="7200800" cy="0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983765" y="5274452"/>
            <a:ext cx="7200800" cy="0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46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1103446" y="364789"/>
            <a:ext cx="2215671" cy="44121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了解党的十九大</a:t>
            </a:r>
          </a:p>
        </p:txBody>
      </p:sp>
      <p:pic>
        <p:nvPicPr>
          <p:cNvPr id="3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95467" y="1671725"/>
            <a:ext cx="2405549" cy="1515673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</p:pic>
      <p:sp>
        <p:nvSpPr>
          <p:cNvPr id="4" name="Freeform 10"/>
          <p:cNvSpPr>
            <a:spLocks noEditPoints="1"/>
          </p:cNvSpPr>
          <p:nvPr/>
        </p:nvSpPr>
        <p:spPr bwMode="auto">
          <a:xfrm>
            <a:off x="1293628" y="3178457"/>
            <a:ext cx="2409229" cy="2044471"/>
          </a:xfrm>
          <a:custGeom>
            <a:avLst/>
            <a:gdLst>
              <a:gd name="T0" fmla="*/ 1868488 w 2333"/>
              <a:gd name="T1" fmla="*/ 0 h 1818"/>
              <a:gd name="T2" fmla="*/ 1868488 w 2333"/>
              <a:gd name="T3" fmla="*/ 1092205 h 1818"/>
              <a:gd name="T4" fmla="*/ 933844 w 2333"/>
              <a:gd name="T5" fmla="*/ 1455739 h 1818"/>
              <a:gd name="T6" fmla="*/ 0 w 2333"/>
              <a:gd name="T7" fmla="*/ 1092205 h 1818"/>
              <a:gd name="T8" fmla="*/ 0 w 2333"/>
              <a:gd name="T9" fmla="*/ 0 h 1818"/>
              <a:gd name="T10" fmla="*/ 1868488 w 2333"/>
              <a:gd name="T11" fmla="*/ 0 h 1818"/>
              <a:gd name="T12" fmla="*/ 933844 w 2333"/>
              <a:gd name="T13" fmla="*/ 0 h 18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33"/>
              <a:gd name="T22" fmla="*/ 0 h 1818"/>
              <a:gd name="T23" fmla="*/ 2333 w 2333"/>
              <a:gd name="T24" fmla="*/ 1818 h 18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33" h="1818">
                <a:moveTo>
                  <a:pt x="2333" y="0"/>
                </a:moveTo>
                <a:lnTo>
                  <a:pt x="2333" y="1364"/>
                </a:lnTo>
                <a:lnTo>
                  <a:pt x="1166" y="1818"/>
                </a:lnTo>
                <a:lnTo>
                  <a:pt x="0" y="1364"/>
                </a:lnTo>
                <a:lnTo>
                  <a:pt x="0" y="0"/>
                </a:lnTo>
                <a:lnTo>
                  <a:pt x="2333" y="0"/>
                </a:lnTo>
                <a:close/>
                <a:moveTo>
                  <a:pt x="1166" y="0"/>
                </a:moveTo>
              </a:path>
            </a:pathLst>
          </a:custGeom>
          <a:solidFill>
            <a:srgbClr val="CC0000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64" tIns="45732" rIns="91464" bIns="457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4667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23549" y="3562305"/>
            <a:ext cx="2149384" cy="995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2933" b="1" dirty="0">
                <a:solidFill>
                  <a:srgbClr val="FFFFFF"/>
                </a:solidFill>
                <a:cs typeface="+mn-ea"/>
                <a:sym typeface="+mn-lt"/>
              </a:rPr>
              <a:t>添加</a:t>
            </a:r>
            <a:endParaRPr lang="en-US" altLang="zh-CN" sz="2933" b="1" dirty="0">
              <a:solidFill>
                <a:srgbClr val="FFFFFF"/>
              </a:solidFill>
              <a:cs typeface="+mn-ea"/>
              <a:sym typeface="+mn-lt"/>
            </a:endParaRPr>
          </a:p>
          <a:p>
            <a:pPr algn="ctr" defTabSz="1219170"/>
            <a:r>
              <a:rPr lang="zh-CN" altLang="en-US" sz="2933" b="1" dirty="0">
                <a:solidFill>
                  <a:srgbClr val="FFFFFF"/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6" name="矩形 5"/>
          <p:cNvSpPr/>
          <p:nvPr/>
        </p:nvSpPr>
        <p:spPr>
          <a:xfrm>
            <a:off x="3983765" y="1893836"/>
            <a:ext cx="7296811" cy="1535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E71E17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b="1" dirty="0">
                <a:solidFill>
                  <a:srgbClr val="E71E17"/>
                </a:solidFill>
                <a:cs typeface="+mn-ea"/>
                <a:sym typeface="+mn-lt"/>
              </a:rPr>
              <a:t>200</a:t>
            </a:r>
            <a:r>
              <a:rPr lang="zh-CN" altLang="en-US" sz="1600" b="1" dirty="0">
                <a:solidFill>
                  <a:srgbClr val="E71E17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b="1" dirty="0">
                <a:solidFill>
                  <a:srgbClr val="E71E17"/>
                </a:solidFill>
                <a:cs typeface="+mn-ea"/>
                <a:sym typeface="+mn-lt"/>
              </a:rPr>
              <a:t>5</a:t>
            </a:r>
            <a:r>
              <a:rPr lang="zh-CN" altLang="en-US" sz="1600" b="1" dirty="0">
                <a:solidFill>
                  <a:srgbClr val="E71E17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1067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983765" y="1367860"/>
            <a:ext cx="7200800" cy="0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983765" y="5274452"/>
            <a:ext cx="7200800" cy="0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3983766" y="3667747"/>
            <a:ext cx="7392821" cy="808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67" dirty="0">
                <a:solidFill>
                  <a:srgbClr val="C00000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067" dirty="0">
                <a:solidFill>
                  <a:srgbClr val="C00000"/>
                </a:solidFill>
                <a:cs typeface="+mn-ea"/>
                <a:sym typeface="+mn-lt"/>
              </a:rPr>
              <a:t>200</a:t>
            </a:r>
            <a:r>
              <a:rPr lang="zh-CN" altLang="en-US" sz="1067" dirty="0">
                <a:solidFill>
                  <a:srgbClr val="C00000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067" dirty="0">
                <a:solidFill>
                  <a:srgbClr val="C00000"/>
                </a:solidFill>
                <a:cs typeface="+mn-ea"/>
                <a:sym typeface="+mn-lt"/>
              </a:rPr>
              <a:t>5</a:t>
            </a:r>
            <a:r>
              <a:rPr lang="zh-CN" altLang="en-US" sz="1067" dirty="0">
                <a:solidFill>
                  <a:srgbClr val="C00000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67795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/>
          <p:cNvSpPr/>
          <p:nvPr/>
        </p:nvSpPr>
        <p:spPr>
          <a:xfrm>
            <a:off x="1103446" y="364789"/>
            <a:ext cx="2215671" cy="441211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 defTabSz="1219170"/>
            <a:r>
              <a:rPr lang="zh-CN" altLang="en-US" sz="2267" b="1" dirty="0">
                <a:solidFill>
                  <a:srgbClr val="C00000"/>
                </a:solidFill>
                <a:cs typeface="+mn-ea"/>
                <a:sym typeface="+mn-lt"/>
              </a:rPr>
              <a:t>了解党的十九大</a:t>
            </a:r>
          </a:p>
        </p:txBody>
      </p:sp>
      <p:pic>
        <p:nvPicPr>
          <p:cNvPr id="10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293628" y="1316765"/>
            <a:ext cx="2409229" cy="2225592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</p:pic>
      <p:sp>
        <p:nvSpPr>
          <p:cNvPr id="11" name="Freeform 10"/>
          <p:cNvSpPr>
            <a:spLocks noEditPoints="1"/>
          </p:cNvSpPr>
          <p:nvPr/>
        </p:nvSpPr>
        <p:spPr bwMode="auto">
          <a:xfrm>
            <a:off x="1293628" y="3178457"/>
            <a:ext cx="2409229" cy="2044471"/>
          </a:xfrm>
          <a:custGeom>
            <a:avLst/>
            <a:gdLst>
              <a:gd name="T0" fmla="*/ 1868488 w 2333"/>
              <a:gd name="T1" fmla="*/ 0 h 1818"/>
              <a:gd name="T2" fmla="*/ 1868488 w 2333"/>
              <a:gd name="T3" fmla="*/ 1092205 h 1818"/>
              <a:gd name="T4" fmla="*/ 933844 w 2333"/>
              <a:gd name="T5" fmla="*/ 1455739 h 1818"/>
              <a:gd name="T6" fmla="*/ 0 w 2333"/>
              <a:gd name="T7" fmla="*/ 1092205 h 1818"/>
              <a:gd name="T8" fmla="*/ 0 w 2333"/>
              <a:gd name="T9" fmla="*/ 0 h 1818"/>
              <a:gd name="T10" fmla="*/ 1868488 w 2333"/>
              <a:gd name="T11" fmla="*/ 0 h 1818"/>
              <a:gd name="T12" fmla="*/ 933844 w 2333"/>
              <a:gd name="T13" fmla="*/ 0 h 18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33"/>
              <a:gd name="T22" fmla="*/ 0 h 1818"/>
              <a:gd name="T23" fmla="*/ 2333 w 2333"/>
              <a:gd name="T24" fmla="*/ 1818 h 18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33" h="1818">
                <a:moveTo>
                  <a:pt x="2333" y="0"/>
                </a:moveTo>
                <a:lnTo>
                  <a:pt x="2333" y="1364"/>
                </a:lnTo>
                <a:lnTo>
                  <a:pt x="1166" y="1818"/>
                </a:lnTo>
                <a:lnTo>
                  <a:pt x="0" y="1364"/>
                </a:lnTo>
                <a:lnTo>
                  <a:pt x="0" y="0"/>
                </a:lnTo>
                <a:lnTo>
                  <a:pt x="2333" y="0"/>
                </a:lnTo>
                <a:close/>
                <a:moveTo>
                  <a:pt x="1166" y="0"/>
                </a:moveTo>
              </a:path>
            </a:pathLst>
          </a:custGeom>
          <a:solidFill>
            <a:srgbClr val="CC0000"/>
          </a:solidFill>
          <a:ln>
            <a:noFill/>
          </a:ln>
          <a:effectLst>
            <a:outerShdw blurRad="152400" dist="63500" dir="2700000" sx="101000" sy="101000" algn="tl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64" tIns="45732" rIns="91464" bIns="4573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1219170"/>
            <a:endParaRPr lang="zh-CN" altLang="en-US" sz="4667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23549" y="3621021"/>
            <a:ext cx="2149384" cy="543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/>
            <a:r>
              <a:rPr lang="zh-CN" altLang="en-US" sz="2933" b="1" dirty="0">
                <a:solidFill>
                  <a:srgbClr val="FFFFFF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4271797" y="1796819"/>
            <a:ext cx="7296811" cy="29919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0990" indent="-380990"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133" dirty="0">
                <a:solidFill>
                  <a:srgbClr val="C00000"/>
                </a:solidFill>
                <a:cs typeface="+mn-ea"/>
                <a:sym typeface="+mn-lt"/>
              </a:rPr>
              <a:t>单击此处添加标题文本</a:t>
            </a:r>
            <a:endParaRPr lang="en-US" altLang="zh-CN" sz="2133" dirty="0">
              <a:solidFill>
                <a:srgbClr val="C00000"/>
              </a:solidFill>
              <a:cs typeface="+mn-ea"/>
              <a:sym typeface="+mn-lt"/>
            </a:endParaRPr>
          </a:p>
          <a:p>
            <a:pPr marL="380990" indent="-380990"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133" dirty="0">
                <a:solidFill>
                  <a:srgbClr val="C00000"/>
                </a:solidFill>
                <a:cs typeface="+mn-ea"/>
                <a:sym typeface="+mn-lt"/>
              </a:rPr>
              <a:t>单击此处添加标题文本</a:t>
            </a:r>
            <a:endParaRPr lang="en-US" altLang="zh-CN" sz="2133" dirty="0">
              <a:solidFill>
                <a:srgbClr val="C00000"/>
              </a:solidFill>
              <a:cs typeface="+mn-ea"/>
              <a:sym typeface="+mn-lt"/>
            </a:endParaRPr>
          </a:p>
          <a:p>
            <a:pPr marL="380990" indent="-380990"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133" dirty="0">
                <a:solidFill>
                  <a:srgbClr val="C00000"/>
                </a:solidFill>
                <a:cs typeface="+mn-ea"/>
                <a:sym typeface="+mn-lt"/>
              </a:rPr>
              <a:t>单击此处添加标题文本</a:t>
            </a:r>
            <a:endParaRPr lang="en-US" altLang="zh-CN" sz="2133" dirty="0">
              <a:solidFill>
                <a:srgbClr val="C00000"/>
              </a:solidFill>
              <a:cs typeface="+mn-ea"/>
              <a:sym typeface="+mn-lt"/>
            </a:endParaRPr>
          </a:p>
          <a:p>
            <a:pPr marL="380990" indent="-380990"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133" dirty="0">
                <a:solidFill>
                  <a:srgbClr val="C00000"/>
                </a:solidFill>
                <a:cs typeface="+mn-ea"/>
                <a:sym typeface="+mn-lt"/>
              </a:rPr>
              <a:t>单击此处添加标题文本</a:t>
            </a:r>
            <a:endParaRPr lang="en-US" altLang="zh-CN" sz="2133" dirty="0">
              <a:solidFill>
                <a:srgbClr val="C00000"/>
              </a:solidFill>
              <a:cs typeface="+mn-ea"/>
              <a:sym typeface="+mn-lt"/>
            </a:endParaRPr>
          </a:p>
          <a:p>
            <a:pPr marL="380990" indent="-380990"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133" dirty="0">
                <a:solidFill>
                  <a:srgbClr val="C00000"/>
                </a:solidFill>
                <a:cs typeface="+mn-ea"/>
                <a:sym typeface="+mn-lt"/>
              </a:rPr>
              <a:t>单击此处添加标题文本</a:t>
            </a:r>
            <a:endParaRPr lang="en-US" altLang="zh-CN" sz="2133" dirty="0">
              <a:solidFill>
                <a:srgbClr val="C00000"/>
              </a:solidFill>
              <a:cs typeface="+mn-ea"/>
              <a:sym typeface="+mn-lt"/>
            </a:endParaRPr>
          </a:p>
          <a:p>
            <a:pPr marL="380990" indent="-380990" defTabSz="121917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133" dirty="0">
                <a:solidFill>
                  <a:srgbClr val="C00000"/>
                </a:solidFill>
                <a:cs typeface="+mn-ea"/>
                <a:sym typeface="+mn-lt"/>
              </a:rPr>
              <a:t>单击此处添加标题文本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3983765" y="1367860"/>
            <a:ext cx="7200800" cy="0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983765" y="5274452"/>
            <a:ext cx="7200800" cy="0"/>
          </a:xfrm>
          <a:prstGeom prst="line">
            <a:avLst/>
          </a:prstGeom>
          <a:ln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14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2000">
        <p:random/>
      </p:transition>
    </mc:Choice>
    <mc:Fallback xmlns="">
      <p:transition spd="slow" advClick="0" advTm="2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3" grpId="0"/>
    </p:bldLst>
  </p:timing>
</p:sld>
</file>

<file path=ppt/theme/theme1.xml><?xml version="1.0" encoding="utf-8"?>
<a:theme xmlns:a="http://schemas.openxmlformats.org/drawingml/2006/main" name="首页">
  <a:themeElements>
    <a:clrScheme name="党建">
      <a:dk1>
        <a:srgbClr val="C00000"/>
      </a:dk1>
      <a:lt1>
        <a:srgbClr val="FFFFFF"/>
      </a:lt1>
      <a:dk2>
        <a:srgbClr val="C00000"/>
      </a:dk2>
      <a:lt2>
        <a:srgbClr val="C00000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C00000"/>
      </a:hlink>
      <a:folHlink>
        <a:srgbClr val="FF4040"/>
      </a:folHlink>
    </a:clrScheme>
    <a:fontScheme name="qmr2ku0f">
      <a:majorFont>
        <a:latin typeface="HarmonyOS Sans SC Light"/>
        <a:ea typeface="阿里巴巴普惠体 2.0 55 Regular"/>
        <a:cs typeface=""/>
      </a:majorFont>
      <a:minorFont>
        <a:latin typeface="HarmonyOS Sans SC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3672</Words>
  <Application>Microsoft Office PowerPoint</Application>
  <PresentationFormat>宽屏</PresentationFormat>
  <Paragraphs>277</Paragraphs>
  <Slides>37</Slides>
  <Notes>36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7" baseType="lpstr">
      <vt:lpstr>HarmonyOS Sans SC Light</vt:lpstr>
      <vt:lpstr>等线</vt:lpstr>
      <vt:lpstr>华康俪金黑W8(P)</vt:lpstr>
      <vt:lpstr>三极行楷简体-粗</vt:lpstr>
      <vt:lpstr>摄图摩登小方体</vt:lpstr>
      <vt:lpstr>微软雅黑</vt:lpstr>
      <vt:lpstr>Arial</vt:lpstr>
      <vt:lpstr>Calibri</vt:lpstr>
      <vt:lpstr>Wingdings</vt:lpstr>
      <vt:lpstr>首页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燃品堂党政风精品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燃品堂PPT</dc:creator>
  <cp:keywords>www.51pptmoban.com</cp:keywords>
  <cp:lastModifiedBy>user Power</cp:lastModifiedBy>
  <cp:revision>10</cp:revision>
  <dcterms:created xsi:type="dcterms:W3CDTF">2017-09-29T16:24:09Z</dcterms:created>
  <dcterms:modified xsi:type="dcterms:W3CDTF">2023-09-18T01:10:43Z</dcterms:modified>
</cp:coreProperties>
</file>