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sldIdLst>
    <p:sldId id="282" r:id="rId2"/>
    <p:sldId id="259" r:id="rId3"/>
    <p:sldId id="260" r:id="rId4"/>
    <p:sldId id="264" r:id="rId5"/>
    <p:sldId id="283" r:id="rId6"/>
    <p:sldId id="291" r:id="rId7"/>
    <p:sldId id="286" r:id="rId8"/>
    <p:sldId id="287" r:id="rId9"/>
    <p:sldId id="288" r:id="rId10"/>
    <p:sldId id="289" r:id="rId11"/>
    <p:sldId id="290" r:id="rId12"/>
    <p:sldId id="303" r:id="rId13"/>
    <p:sldId id="284" r:id="rId14"/>
    <p:sldId id="293" r:id="rId15"/>
    <p:sldId id="294" r:id="rId16"/>
    <p:sldId id="295" r:id="rId17"/>
    <p:sldId id="285" r:id="rId18"/>
    <p:sldId id="302" r:id="rId19"/>
    <p:sldId id="296" r:id="rId20"/>
    <p:sldId id="297" r:id="rId21"/>
    <p:sldId id="298" r:id="rId22"/>
    <p:sldId id="299" r:id="rId23"/>
    <p:sldId id="300" r:id="rId24"/>
    <p:sldId id="281" r:id="rId25"/>
    <p:sldId id="304" r:id="rId2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5030F"/>
    <a:srgbClr val="D80413"/>
    <a:srgbClr val="595959"/>
    <a:srgbClr val="162F81"/>
    <a:srgbClr val="8A3E7E"/>
    <a:srgbClr val="4268A6"/>
    <a:srgbClr val="FF940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5160" autoAdjust="0"/>
    <p:restoredTop sz="94660"/>
  </p:normalViewPr>
  <p:slideViewPr>
    <p:cSldViewPr snapToGrid="0">
      <p:cViewPr varScale="1">
        <p:scale>
          <a:sx n="73" d="100"/>
          <a:sy n="73" d="100"/>
        </p:scale>
        <p:origin x="90" y="79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39" d="100"/>
        <a:sy n="139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7197101-428D-4B36-BEDD-3811CA104CC9}" type="datetimeFigureOut">
              <a:rPr lang="zh-CN" altLang="en-US" smtClean="0"/>
              <a:t>2023/3/30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BE5B7A3-1494-4B9C-8987-753E0057081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87784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684901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14262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矩形 2"/>
          <p:cNvSpPr/>
          <p:nvPr userDrawn="1"/>
        </p:nvSpPr>
        <p:spPr>
          <a:xfrm>
            <a:off x="356886" y="2999792"/>
            <a:ext cx="77513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/>
            <a:r>
              <a:rPr lang="en-US" altLang="zh-CN" sz="100" dirty="0">
                <a:solidFill>
                  <a:prstClr val="white"/>
                </a:solidFill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ea typeface="宋体"/>
              </a:rPr>
              <a:t>模板下载：</a:t>
            </a:r>
            <a:r>
              <a:rPr lang="en-US" altLang="zh-CN" sz="100" dirty="0">
                <a:solidFill>
                  <a:prstClr val="white"/>
                </a:solidFill>
                <a:ea typeface="宋体"/>
              </a:rPr>
              <a:t>www.1ppt.com/moban/     </a:t>
            </a:r>
            <a:r>
              <a:rPr lang="zh-CN" altLang="en-US" sz="100" dirty="0">
                <a:solidFill>
                  <a:prstClr val="white"/>
                </a:solidFill>
                <a:ea typeface="宋体"/>
              </a:rPr>
              <a:t>行业</a:t>
            </a:r>
            <a:r>
              <a:rPr lang="en-US" altLang="zh-CN" sz="100" dirty="0">
                <a:solidFill>
                  <a:prstClr val="white"/>
                </a:solidFill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ea typeface="宋体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ea typeface="宋体"/>
              </a:rPr>
              <a:t>www.1ppt.com/hangye/ </a:t>
            </a:r>
          </a:p>
          <a:p>
            <a:pPr defTabSz="914400"/>
            <a:r>
              <a:rPr lang="zh-CN" altLang="en-US" sz="100" dirty="0">
                <a:solidFill>
                  <a:prstClr val="white"/>
                </a:solidFill>
                <a:ea typeface="宋体"/>
              </a:rPr>
              <a:t>节日</a:t>
            </a:r>
            <a:r>
              <a:rPr lang="en-US" altLang="zh-CN" sz="100" dirty="0">
                <a:solidFill>
                  <a:prstClr val="white"/>
                </a:solidFill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ea typeface="宋体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ea typeface="宋体"/>
              </a:rPr>
              <a:t>www.1ppt.com/jieri/           PPT</a:t>
            </a:r>
            <a:r>
              <a:rPr lang="zh-CN" altLang="en-US" sz="100" dirty="0">
                <a:solidFill>
                  <a:prstClr val="white"/>
                </a:solidFill>
                <a:ea typeface="宋体"/>
              </a:rPr>
              <a:t>素材下载：</a:t>
            </a:r>
            <a:r>
              <a:rPr lang="en-US" altLang="zh-CN" sz="100" dirty="0">
                <a:solidFill>
                  <a:prstClr val="white"/>
                </a:solidFill>
                <a:ea typeface="宋体"/>
              </a:rPr>
              <a:t>www.1ppt.com/sucai/</a:t>
            </a:r>
          </a:p>
          <a:p>
            <a:pPr defTabSz="914400"/>
            <a:r>
              <a:rPr lang="en-US" altLang="zh-CN" sz="100" dirty="0">
                <a:solidFill>
                  <a:prstClr val="white"/>
                </a:solidFill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ea typeface="宋体"/>
              </a:rPr>
              <a:t>背景图片：</a:t>
            </a:r>
            <a:r>
              <a:rPr lang="en-US" altLang="zh-CN" sz="100" dirty="0">
                <a:solidFill>
                  <a:prstClr val="white"/>
                </a:solidFill>
                <a:ea typeface="宋体"/>
              </a:rPr>
              <a:t>www.1ppt.com/beijing/      PPT</a:t>
            </a:r>
            <a:r>
              <a:rPr lang="zh-CN" altLang="en-US" sz="100" dirty="0">
                <a:solidFill>
                  <a:prstClr val="white"/>
                </a:solidFill>
                <a:ea typeface="宋体"/>
              </a:rPr>
              <a:t>图表下载：</a:t>
            </a:r>
            <a:r>
              <a:rPr lang="en-US" altLang="zh-CN" sz="100" dirty="0">
                <a:solidFill>
                  <a:prstClr val="white"/>
                </a:solidFill>
                <a:ea typeface="宋体"/>
              </a:rPr>
              <a:t>www.1ppt.com/tubiao/      </a:t>
            </a:r>
          </a:p>
          <a:p>
            <a:pPr defTabSz="914400"/>
            <a:r>
              <a:rPr lang="zh-CN" altLang="en-US" sz="100" dirty="0">
                <a:solidFill>
                  <a:prstClr val="white"/>
                </a:solidFill>
                <a:ea typeface="宋体"/>
              </a:rPr>
              <a:t>优秀</a:t>
            </a:r>
            <a:r>
              <a:rPr lang="en-US" altLang="zh-CN" sz="100" dirty="0">
                <a:solidFill>
                  <a:prstClr val="white"/>
                </a:solidFill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ea typeface="宋体"/>
              </a:rPr>
              <a:t>下载：</a:t>
            </a:r>
            <a:r>
              <a:rPr lang="en-US" altLang="zh-CN" sz="100" dirty="0">
                <a:solidFill>
                  <a:prstClr val="white"/>
                </a:solidFill>
                <a:ea typeface="宋体"/>
              </a:rPr>
              <a:t>www.1ppt.com/xiazai/        PPT</a:t>
            </a:r>
            <a:r>
              <a:rPr lang="zh-CN" altLang="en-US" sz="100" dirty="0">
                <a:solidFill>
                  <a:prstClr val="white"/>
                </a:solidFill>
                <a:ea typeface="宋体"/>
              </a:rPr>
              <a:t>教程： </a:t>
            </a:r>
            <a:r>
              <a:rPr lang="en-US" altLang="zh-CN" sz="100" dirty="0">
                <a:solidFill>
                  <a:prstClr val="white"/>
                </a:solidFill>
                <a:ea typeface="宋体"/>
              </a:rPr>
              <a:t>www.1ppt.com/powerpoint/      </a:t>
            </a:r>
          </a:p>
          <a:p>
            <a:pPr defTabSz="914400"/>
            <a:r>
              <a:rPr lang="en-US" altLang="zh-CN" sz="100" dirty="0">
                <a:solidFill>
                  <a:prstClr val="white"/>
                </a:solidFill>
                <a:ea typeface="宋体"/>
              </a:rPr>
              <a:t>Word</a:t>
            </a:r>
            <a:r>
              <a:rPr lang="zh-CN" altLang="en-US" sz="100" dirty="0">
                <a:solidFill>
                  <a:prstClr val="white"/>
                </a:solidFill>
                <a:ea typeface="宋体"/>
              </a:rPr>
              <a:t>教程： </a:t>
            </a:r>
            <a:r>
              <a:rPr lang="en-US" altLang="zh-CN" sz="100" dirty="0">
                <a:solidFill>
                  <a:prstClr val="white"/>
                </a:solidFill>
                <a:ea typeface="宋体"/>
              </a:rPr>
              <a:t>www.1ppt.com/word/              Excel</a:t>
            </a:r>
            <a:r>
              <a:rPr lang="zh-CN" altLang="en-US" sz="100" dirty="0">
                <a:solidFill>
                  <a:prstClr val="white"/>
                </a:solidFill>
                <a:ea typeface="宋体"/>
              </a:rPr>
              <a:t>教程：</a:t>
            </a:r>
            <a:r>
              <a:rPr lang="en-US" altLang="zh-CN" sz="100" dirty="0">
                <a:solidFill>
                  <a:prstClr val="white"/>
                </a:solidFill>
                <a:ea typeface="宋体"/>
              </a:rPr>
              <a:t>www.1ppt.com/excel/  </a:t>
            </a:r>
          </a:p>
          <a:p>
            <a:pPr defTabSz="914400"/>
            <a:r>
              <a:rPr lang="zh-CN" altLang="en-US" sz="100" dirty="0">
                <a:solidFill>
                  <a:prstClr val="white"/>
                </a:solidFill>
                <a:ea typeface="宋体"/>
              </a:rPr>
              <a:t>资料下载：</a:t>
            </a:r>
            <a:r>
              <a:rPr lang="en-US" altLang="zh-CN" sz="100" dirty="0">
                <a:solidFill>
                  <a:prstClr val="white"/>
                </a:solidFill>
                <a:ea typeface="宋体"/>
              </a:rPr>
              <a:t>www.1ppt.com/ziliao/                PPT</a:t>
            </a:r>
            <a:r>
              <a:rPr lang="zh-CN" altLang="en-US" sz="100" dirty="0">
                <a:solidFill>
                  <a:prstClr val="white"/>
                </a:solidFill>
                <a:ea typeface="宋体"/>
              </a:rPr>
              <a:t>课件下载：</a:t>
            </a:r>
            <a:r>
              <a:rPr lang="en-US" altLang="zh-CN" sz="100" dirty="0">
                <a:solidFill>
                  <a:prstClr val="white"/>
                </a:solidFill>
                <a:ea typeface="宋体"/>
              </a:rPr>
              <a:t>www.1ppt.com/kejian/ </a:t>
            </a:r>
          </a:p>
          <a:p>
            <a:pPr defTabSz="914400"/>
            <a:r>
              <a:rPr lang="zh-CN" altLang="en-US" sz="100" dirty="0">
                <a:solidFill>
                  <a:prstClr val="white"/>
                </a:solidFill>
                <a:ea typeface="宋体"/>
              </a:rPr>
              <a:t>范文下载：</a:t>
            </a:r>
            <a:r>
              <a:rPr lang="en-US" altLang="zh-CN" sz="100" dirty="0">
                <a:solidFill>
                  <a:prstClr val="white"/>
                </a:solidFill>
                <a:ea typeface="宋体"/>
              </a:rPr>
              <a:t>www.1ppt.com/fanwen/             </a:t>
            </a:r>
            <a:r>
              <a:rPr lang="zh-CN" altLang="en-US" sz="100" dirty="0">
                <a:solidFill>
                  <a:prstClr val="white"/>
                </a:solidFill>
                <a:ea typeface="宋体"/>
              </a:rPr>
              <a:t>试卷下载：</a:t>
            </a:r>
            <a:r>
              <a:rPr lang="en-US" altLang="zh-CN" sz="100" dirty="0">
                <a:solidFill>
                  <a:prstClr val="white"/>
                </a:solidFill>
                <a:ea typeface="宋体"/>
              </a:rPr>
              <a:t>www.1ppt.com/shiti/  </a:t>
            </a:r>
          </a:p>
          <a:p>
            <a:pPr defTabSz="914400"/>
            <a:r>
              <a:rPr lang="zh-CN" altLang="en-US" sz="100" dirty="0">
                <a:solidFill>
                  <a:prstClr val="white"/>
                </a:solidFill>
                <a:ea typeface="宋体"/>
              </a:rPr>
              <a:t>教案下载：</a:t>
            </a:r>
            <a:r>
              <a:rPr lang="en-US" altLang="zh-CN" sz="100" dirty="0">
                <a:solidFill>
                  <a:prstClr val="white"/>
                </a:solidFill>
                <a:ea typeface="宋体"/>
              </a:rPr>
              <a:t>www.1ppt.com/jiaoan/        </a:t>
            </a:r>
          </a:p>
          <a:p>
            <a:pPr defTabSz="914400"/>
            <a:r>
              <a:rPr lang="zh-CN" altLang="en-US" sz="100" dirty="0">
                <a:solidFill>
                  <a:prstClr val="white"/>
                </a:solidFill>
                <a:ea typeface="宋体"/>
              </a:rPr>
              <a:t>字体下载：</a:t>
            </a:r>
            <a:r>
              <a:rPr lang="en-US" altLang="zh-CN" sz="100" dirty="0">
                <a:solidFill>
                  <a:prstClr val="white"/>
                </a:solidFill>
                <a:ea typeface="宋体"/>
              </a:rPr>
              <a:t>www.1ppt.com/ziti/</a:t>
            </a:r>
          </a:p>
          <a:p>
            <a:pPr defTabSz="914400"/>
            <a:r>
              <a:rPr lang="en-US" altLang="zh-CN" sz="100" dirty="0">
                <a:solidFill>
                  <a:prstClr val="white"/>
                </a:solidFill>
                <a:ea typeface="宋体"/>
              </a:rPr>
              <a:t> </a:t>
            </a:r>
            <a:endParaRPr lang="zh-CN" altLang="en-US" sz="100" dirty="0">
              <a:solidFill>
                <a:prstClr val="white"/>
              </a:solidFill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30553248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798"/>
            <a:ext cx="12192000" cy="6856404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9.png"/><Relationship Id="rId4" Type="http://schemas.openxmlformats.org/officeDocument/2006/relationships/image" Target="../media/image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7.png"/><Relationship Id="rId4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7.png"/><Relationship Id="rId4" Type="http://schemas.openxmlformats.org/officeDocument/2006/relationships/image" Target="../media/image21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7.png"/><Relationship Id="rId4" Type="http://schemas.openxmlformats.org/officeDocument/2006/relationships/image" Target="../media/image2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7.png"/><Relationship Id="rId4" Type="http://schemas.openxmlformats.org/officeDocument/2006/relationships/image" Target="../media/image2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4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4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0.png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262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381850" y="-16329"/>
            <a:ext cx="2826479" cy="287023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0" y="-48987"/>
            <a:ext cx="2826479" cy="2870232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92975" y="-2106386"/>
            <a:ext cx="5622379" cy="4212771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24425" y="1708512"/>
            <a:ext cx="8621486" cy="2306596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47975" y="3743118"/>
            <a:ext cx="5774385" cy="1465853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3332647" flipH="1">
            <a:off x="-1819772" y="265972"/>
            <a:ext cx="4648424" cy="64403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74650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21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21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381850" y="-16329"/>
            <a:ext cx="2826479" cy="287023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0" y="-48987"/>
            <a:ext cx="2826479" cy="287023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92975" y="-2106386"/>
            <a:ext cx="5622379" cy="421277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6265" y="2833846"/>
            <a:ext cx="3013418" cy="186101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6" name="文本框 5"/>
          <p:cNvSpPr txBox="1"/>
          <p:nvPr/>
        </p:nvSpPr>
        <p:spPr>
          <a:xfrm>
            <a:off x="5348036" y="192475"/>
            <a:ext cx="270510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dirty="0">
                <a:solidFill>
                  <a:schemeClr val="bg1"/>
                </a:solidFill>
                <a:latin typeface="迷你简剪纸" panose="03000509000000000000" pitchFamily="65" charset="-122"/>
                <a:ea typeface="迷你简剪纸" panose="03000509000000000000" pitchFamily="65" charset="-122"/>
              </a:rPr>
              <a:t>德国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4155192" y="2106385"/>
            <a:ext cx="7021411" cy="27869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dirty="0">
                <a:solidFill>
                  <a:srgbClr val="A5030F"/>
                </a:solidFill>
                <a:latin typeface="迷你简剪纸" panose="03000509000000000000" pitchFamily="65" charset="-122"/>
                <a:ea typeface="迷你简剪纸" panose="03000509000000000000" pitchFamily="65" charset="-122"/>
              </a:rPr>
              <a:t>德国人在元旦期间，家家户户都要摆上一棵枞树和横树，树叶间系满绢花，表示繁花如锦，春满人间。他们在除夕午夜新年光临前一刻，爬到椅子上，钟声一响，他们就跳下椅子，并将一重物抛向椅背后，以示甩去祸患，跳入新年。在德国的农村还流传着一种过新年的风俗</a:t>
            </a:r>
            <a:r>
              <a:rPr lang="en-US" altLang="zh-CN" dirty="0">
                <a:solidFill>
                  <a:srgbClr val="A5030F"/>
                </a:solidFill>
                <a:latin typeface="迷你简剪纸" panose="03000509000000000000" pitchFamily="65" charset="-122"/>
                <a:ea typeface="迷你简剪纸" panose="03000509000000000000" pitchFamily="65" charset="-122"/>
              </a:rPr>
              <a:t>——“</a:t>
            </a:r>
            <a:r>
              <a:rPr lang="zh-CN" altLang="en-US" dirty="0">
                <a:solidFill>
                  <a:srgbClr val="A5030F"/>
                </a:solidFill>
                <a:latin typeface="迷你简剪纸" panose="03000509000000000000" pitchFamily="65" charset="-122"/>
                <a:ea typeface="迷你简剪纸" panose="03000509000000000000" pitchFamily="65" charset="-122"/>
              </a:rPr>
              <a:t>爬树比赛”，以示步步高升。</a:t>
            </a:r>
            <a:endParaRPr lang="zh-CN" altLang="en-US" sz="1200" dirty="0">
              <a:solidFill>
                <a:srgbClr val="A5030F"/>
              </a:solidFill>
              <a:latin typeface="迷你简剪纸" panose="03000509000000000000" pitchFamily="65" charset="-122"/>
              <a:ea typeface="迷你简剪纸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872659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 tmFilter="0,0; .5, 1; 1, 1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381850" y="-16329"/>
            <a:ext cx="2826479" cy="287023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0" y="-48987"/>
            <a:ext cx="2826479" cy="287023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92975" y="-2106386"/>
            <a:ext cx="5622379" cy="421277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7771" y="2833846"/>
            <a:ext cx="2630405" cy="186101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6" name="文本框 5"/>
          <p:cNvSpPr txBox="1"/>
          <p:nvPr/>
        </p:nvSpPr>
        <p:spPr>
          <a:xfrm>
            <a:off x="5090951" y="192475"/>
            <a:ext cx="270510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dirty="0">
                <a:solidFill>
                  <a:schemeClr val="bg1"/>
                </a:solidFill>
                <a:latin typeface="迷你简剪纸" panose="03000509000000000000" pitchFamily="65" charset="-122"/>
                <a:ea typeface="迷你简剪纸" panose="03000509000000000000" pitchFamily="65" charset="-122"/>
              </a:rPr>
              <a:t>新加坡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4155192" y="2106385"/>
            <a:ext cx="7021411" cy="27869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dirty="0">
                <a:solidFill>
                  <a:srgbClr val="A5030F"/>
                </a:solidFill>
                <a:latin typeface="迷你简剪纸" panose="03000509000000000000" pitchFamily="65" charset="-122"/>
                <a:ea typeface="迷你简剪纸" panose="03000509000000000000" pitchFamily="65" charset="-122"/>
              </a:rPr>
              <a:t>农历除夕时，孩子们有守岁的习惯，直到午夜待家长祭祀神灵和祖先的活动结束后方能就寝，第二天清晨则起个大早，高高兴兴的从长辈那里拿“红包”</a:t>
            </a:r>
            <a:r>
              <a:rPr lang="en-US" altLang="zh-CN" dirty="0">
                <a:solidFill>
                  <a:srgbClr val="A5030F"/>
                </a:solidFill>
                <a:latin typeface="迷你简剪纸" panose="03000509000000000000" pitchFamily="65" charset="-122"/>
                <a:ea typeface="迷你简剪纸" panose="03000509000000000000" pitchFamily="65" charset="-122"/>
              </a:rPr>
              <a:t>(</a:t>
            </a:r>
            <a:r>
              <a:rPr lang="zh-CN" altLang="en-US" dirty="0">
                <a:solidFill>
                  <a:srgbClr val="A5030F"/>
                </a:solidFill>
                <a:latin typeface="迷你简剪纸" panose="03000509000000000000" pitchFamily="65" charset="-122"/>
                <a:ea typeface="迷你简剪纸" panose="03000509000000000000" pitchFamily="65" charset="-122"/>
              </a:rPr>
              <a:t>压岁钱</a:t>
            </a:r>
            <a:r>
              <a:rPr lang="en-US" altLang="zh-CN" dirty="0">
                <a:solidFill>
                  <a:srgbClr val="A5030F"/>
                </a:solidFill>
                <a:latin typeface="迷你简剪纸" panose="03000509000000000000" pitchFamily="65" charset="-122"/>
                <a:ea typeface="迷你简剪纸" panose="03000509000000000000" pitchFamily="65" charset="-122"/>
              </a:rPr>
              <a:t>)</a:t>
            </a:r>
            <a:r>
              <a:rPr lang="zh-CN" altLang="en-US" dirty="0">
                <a:solidFill>
                  <a:srgbClr val="A5030F"/>
                </a:solidFill>
                <a:latin typeface="迷你简剪纸" panose="03000509000000000000" pitchFamily="65" charset="-122"/>
                <a:ea typeface="迷你简剪纸" panose="03000509000000000000" pitchFamily="65" charset="-122"/>
              </a:rPr>
              <a:t>去看舞龙、舞狮队的沿街表演，男女老少穿着节日的盛装，带上礼品走访亲友，每个人脸上都洋溢着一种节日的气氛。过年时，人们爱吃油炸糯米和红糖做成的甜年糕。</a:t>
            </a:r>
            <a:endParaRPr lang="zh-CN" altLang="en-US" sz="1200" dirty="0">
              <a:solidFill>
                <a:srgbClr val="A5030F"/>
              </a:solidFill>
              <a:latin typeface="迷你简剪纸" panose="03000509000000000000" pitchFamily="65" charset="-122"/>
              <a:ea typeface="迷你简剪纸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525200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 tmFilter="0,0; .5, 1; 1, 1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381850" y="-16329"/>
            <a:ext cx="2826479" cy="287023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0" y="-48987"/>
            <a:ext cx="2826479" cy="287023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92975" y="-2106386"/>
            <a:ext cx="5622379" cy="421277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7771" y="2925347"/>
            <a:ext cx="2630405" cy="167801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6" name="文本框 5"/>
          <p:cNvSpPr txBox="1"/>
          <p:nvPr/>
        </p:nvSpPr>
        <p:spPr>
          <a:xfrm>
            <a:off x="5090951" y="192475"/>
            <a:ext cx="270510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dirty="0">
                <a:solidFill>
                  <a:schemeClr val="bg1"/>
                </a:solidFill>
                <a:latin typeface="迷你简剪纸" panose="03000509000000000000" pitchFamily="65" charset="-122"/>
                <a:ea typeface="迷你简剪纸" panose="03000509000000000000" pitchFamily="65" charset="-122"/>
              </a:rPr>
              <a:t>朝鲜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4155192" y="2283116"/>
            <a:ext cx="7021411" cy="29624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A5030F"/>
                </a:solidFill>
                <a:latin typeface="迷你简剪纸" panose="03000509000000000000" pitchFamily="65" charset="-122"/>
                <a:ea typeface="迷你简剪纸" panose="03000509000000000000" pitchFamily="65" charset="-122"/>
              </a:rPr>
              <a:t>朝鲜和我国一样，在新年也有贴窗花、桃符的习俗，以祈求上天保佑，驱走鬼怪，赐给幸福。元旦黎明，人们把一些钞票塞进预先扎好的稻草人中，扔到十字路口，表示送走邪恶，迎接吉祥福星。黄昏，人们又将全家人一年中脱落的头发烧掉，祝愿家人四季平安。新年期间，朝鲜人除了享以美酒佳肴外，还必须要做一种用糯米加上松子、栗子粉、枣泥和蜂蜜等，蒸煮成与我国的八宝饭相类似的甜饭食用，以预示家里人丁兴旺日子过得象蜜一样甜。</a:t>
            </a:r>
            <a:endParaRPr lang="zh-CN" altLang="en-US" sz="1200" dirty="0">
              <a:solidFill>
                <a:srgbClr val="A5030F"/>
              </a:solidFill>
              <a:latin typeface="迷你简剪纸" panose="03000509000000000000" pitchFamily="65" charset="-122"/>
              <a:ea typeface="迷你简剪纸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394615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 tmFilter="0,0; .5, 1; 1, 1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262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381850" y="-16329"/>
            <a:ext cx="2826479" cy="287023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0" y="-48987"/>
            <a:ext cx="2826479" cy="287023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92975" y="-2106386"/>
            <a:ext cx="5622379" cy="4212771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8267353">
            <a:off x="9379678" y="265971"/>
            <a:ext cx="4648424" cy="6440374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52414" y="943527"/>
            <a:ext cx="6424283" cy="4496998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5138682" y="331323"/>
            <a:ext cx="2732870" cy="92333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5400" dirty="0">
                <a:solidFill>
                  <a:schemeClr val="bg1"/>
                </a:solidFill>
                <a:latin typeface="迷你简剪纸" panose="03000509000000000000" pitchFamily="65" charset="-122"/>
                <a:ea typeface="迷你简剪纸" panose="03000509000000000000" pitchFamily="65" charset="-122"/>
              </a:rPr>
              <a:t>第三章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5421470" y="2536818"/>
            <a:ext cx="4306637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dirty="0">
                <a:solidFill>
                  <a:srgbClr val="A5030F"/>
                </a:solidFill>
                <a:latin typeface="迷你简剪纸" panose="03000509000000000000" pitchFamily="65" charset="-122"/>
                <a:ea typeface="迷你简剪纸" panose="03000509000000000000" pitchFamily="65" charset="-122"/>
              </a:rPr>
              <a:t>交流</a:t>
            </a:r>
            <a:r>
              <a:rPr lang="en-US" altLang="zh-CN" sz="6000" dirty="0">
                <a:solidFill>
                  <a:srgbClr val="A5030F"/>
                </a:solidFill>
                <a:latin typeface="迷你简剪纸" panose="03000509000000000000" pitchFamily="65" charset="-122"/>
                <a:ea typeface="迷你简剪纸" panose="03000509000000000000" pitchFamily="65" charset="-122"/>
              </a:rPr>
              <a:t>2017</a:t>
            </a:r>
            <a:r>
              <a:rPr lang="zh-CN" altLang="en-US" sz="6000" dirty="0">
                <a:solidFill>
                  <a:srgbClr val="A5030F"/>
                </a:solidFill>
                <a:latin typeface="迷你简剪纸" panose="03000509000000000000" pitchFamily="65" charset="-122"/>
                <a:ea typeface="迷你简剪纸" panose="03000509000000000000" pitchFamily="65" charset="-122"/>
              </a:rPr>
              <a:t>个人成长故事</a:t>
            </a:r>
          </a:p>
        </p:txBody>
      </p:sp>
    </p:spTree>
    <p:extLst>
      <p:ext uri="{BB962C8B-B14F-4D97-AF65-F5344CB8AC3E}">
        <p14:creationId xmlns:p14="http://schemas.microsoft.com/office/powerpoint/2010/main" val="9179341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2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2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9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381850" y="-16329"/>
            <a:ext cx="2826479" cy="287023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0" y="-48987"/>
            <a:ext cx="2826479" cy="287023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92975" y="-2106386"/>
            <a:ext cx="5622379" cy="4212771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4524651" y="1851509"/>
            <a:ext cx="6419121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000" dirty="0">
                <a:solidFill>
                  <a:srgbClr val="A5030F"/>
                </a:solidFill>
                <a:latin typeface="迷你简剪纸" panose="03000509000000000000" pitchFamily="65" charset="-122"/>
                <a:ea typeface="迷你简剪纸" panose="03000509000000000000" pitchFamily="65" charset="-122"/>
              </a:rPr>
              <a:t>在过去的一年里，我们身上发生了许许多多的事情，下面友情同学们畅所欲言，交流个人成长故事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1672" y="1561100"/>
            <a:ext cx="4032979" cy="42135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52911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8267353">
            <a:off x="9517557" y="236941"/>
            <a:ext cx="4648424" cy="6440374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381850" y="-16329"/>
            <a:ext cx="2826479" cy="287023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0" y="-48987"/>
            <a:ext cx="2826479" cy="287023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92975" y="-2106386"/>
            <a:ext cx="5622379" cy="4212771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816905" y="2447503"/>
            <a:ext cx="2753609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0" dirty="0">
                <a:solidFill>
                  <a:srgbClr val="A5030F"/>
                </a:solidFill>
                <a:latin typeface="迷你简剪纸" panose="03000509000000000000" pitchFamily="65" charset="-122"/>
                <a:ea typeface="迷你简剪纸" panose="03000509000000000000" pitchFamily="65" charset="-122"/>
              </a:rPr>
              <a:t>新年</a:t>
            </a:r>
            <a:endParaRPr lang="en-US" altLang="zh-CN" sz="8000" dirty="0">
              <a:solidFill>
                <a:srgbClr val="A5030F"/>
              </a:solidFill>
              <a:latin typeface="迷你简剪纸" panose="03000509000000000000" pitchFamily="65" charset="-122"/>
              <a:ea typeface="迷你简剪纸" panose="03000509000000000000" pitchFamily="65" charset="-122"/>
            </a:endParaRPr>
          </a:p>
          <a:p>
            <a:r>
              <a:rPr lang="zh-CN" altLang="en-US" sz="8000" dirty="0">
                <a:solidFill>
                  <a:srgbClr val="A5030F"/>
                </a:solidFill>
                <a:latin typeface="迷你简剪纸" panose="03000509000000000000" pitchFamily="65" charset="-122"/>
                <a:ea typeface="迷你简剪纸" panose="03000509000000000000" pitchFamily="65" charset="-122"/>
              </a:rPr>
              <a:t>畅想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3759200" y="2447503"/>
            <a:ext cx="7692571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solidFill>
                  <a:srgbClr val="A5030F"/>
                </a:solidFill>
                <a:latin typeface="迷你简剪纸" panose="03000509000000000000" pitchFamily="65" charset="-122"/>
                <a:ea typeface="迷你简剪纸" panose="03000509000000000000" pitchFamily="65" charset="-122"/>
              </a:rPr>
              <a:t>新年是播种的时刻，</a:t>
            </a:r>
            <a:endParaRPr lang="en-US" altLang="zh-CN" sz="3600" dirty="0">
              <a:solidFill>
                <a:srgbClr val="A5030F"/>
              </a:solidFill>
              <a:latin typeface="迷你简剪纸" panose="03000509000000000000" pitchFamily="65" charset="-122"/>
              <a:ea typeface="迷你简剪纸" panose="03000509000000000000" pitchFamily="65" charset="-122"/>
            </a:endParaRPr>
          </a:p>
          <a:p>
            <a:r>
              <a:rPr lang="zh-CN" altLang="en-US" sz="3600" dirty="0">
                <a:solidFill>
                  <a:srgbClr val="A5030F"/>
                </a:solidFill>
                <a:latin typeface="迷你简剪纸" panose="03000509000000000000" pitchFamily="65" charset="-122"/>
                <a:ea typeface="迷你简剪纸" panose="03000509000000000000" pitchFamily="65" charset="-122"/>
              </a:rPr>
              <a:t>新年是希望的开始</a:t>
            </a:r>
            <a:endParaRPr lang="en-US" altLang="zh-CN" sz="3600" dirty="0">
              <a:solidFill>
                <a:srgbClr val="A5030F"/>
              </a:solidFill>
              <a:latin typeface="迷你简剪纸" panose="03000509000000000000" pitchFamily="65" charset="-122"/>
              <a:ea typeface="迷你简剪纸" panose="03000509000000000000" pitchFamily="65" charset="-122"/>
            </a:endParaRPr>
          </a:p>
          <a:p>
            <a:r>
              <a:rPr lang="zh-CN" altLang="en-US" sz="3600" dirty="0">
                <a:solidFill>
                  <a:srgbClr val="A5030F"/>
                </a:solidFill>
                <a:latin typeface="迷你简剪纸" panose="03000509000000000000" pitchFamily="65" charset="-122"/>
                <a:ea typeface="迷你简剪纸" panose="03000509000000000000" pitchFamily="65" charset="-122"/>
              </a:rPr>
              <a:t>让我们许下新的愿望，定下新的目标</a:t>
            </a:r>
            <a:endParaRPr lang="en-US" altLang="zh-CN" sz="3600" dirty="0">
              <a:solidFill>
                <a:srgbClr val="A5030F"/>
              </a:solidFill>
              <a:latin typeface="迷你简剪纸" panose="03000509000000000000" pitchFamily="65" charset="-122"/>
              <a:ea typeface="迷你简剪纸" panose="03000509000000000000" pitchFamily="65" charset="-122"/>
            </a:endParaRPr>
          </a:p>
          <a:p>
            <a:r>
              <a:rPr lang="zh-CN" altLang="en-US" sz="3600" dirty="0">
                <a:solidFill>
                  <a:srgbClr val="A5030F"/>
                </a:solidFill>
                <a:latin typeface="迷你简剪纸" panose="03000509000000000000" pitchFamily="65" charset="-122"/>
                <a:ea typeface="迷你简剪纸" panose="03000509000000000000" pitchFamily="65" charset="-122"/>
              </a:rPr>
              <a:t>下面友情同学们谈谈自己的新年畅想</a:t>
            </a:r>
            <a:endParaRPr lang="en-US" altLang="zh-CN" sz="3600" dirty="0">
              <a:solidFill>
                <a:srgbClr val="A5030F"/>
              </a:solidFill>
              <a:latin typeface="迷你简剪纸" panose="03000509000000000000" pitchFamily="65" charset="-122"/>
              <a:ea typeface="迷你简剪纸" panose="03000509000000000000" pitchFamily="65" charset="-122"/>
            </a:endParaRPr>
          </a:p>
          <a:p>
            <a:r>
              <a:rPr lang="en-US" altLang="zh-CN" sz="3600" dirty="0">
                <a:solidFill>
                  <a:srgbClr val="A5030F"/>
                </a:solidFill>
                <a:latin typeface="迷你简剪纸" panose="03000509000000000000" pitchFamily="65" charset="-122"/>
                <a:ea typeface="迷你简剪纸" panose="03000509000000000000" pitchFamily="65" charset="-122"/>
              </a:rPr>
              <a:t>·····</a:t>
            </a:r>
            <a:endParaRPr lang="zh-CN" altLang="en-US" sz="3600" dirty="0">
              <a:solidFill>
                <a:srgbClr val="A5030F"/>
              </a:solidFill>
              <a:latin typeface="迷你简剪纸" panose="03000509000000000000" pitchFamily="65" charset="-122"/>
              <a:ea typeface="迷你简剪纸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722477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381850" y="-16329"/>
            <a:ext cx="2826479" cy="287023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0" y="-48987"/>
            <a:ext cx="2826479" cy="287023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92975" y="-2106386"/>
            <a:ext cx="5622379" cy="4212771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816905" y="2447503"/>
            <a:ext cx="2753609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0" dirty="0">
                <a:solidFill>
                  <a:srgbClr val="A5030F"/>
                </a:solidFill>
                <a:latin typeface="迷你简剪纸" panose="03000509000000000000" pitchFamily="65" charset="-122"/>
                <a:ea typeface="迷你简剪纸" panose="03000509000000000000" pitchFamily="65" charset="-122"/>
              </a:rPr>
              <a:t>新年</a:t>
            </a:r>
            <a:endParaRPr lang="en-US" altLang="zh-CN" sz="8000" dirty="0">
              <a:solidFill>
                <a:srgbClr val="A5030F"/>
              </a:solidFill>
              <a:latin typeface="迷你简剪纸" panose="03000509000000000000" pitchFamily="65" charset="-122"/>
              <a:ea typeface="迷你简剪纸" panose="03000509000000000000" pitchFamily="65" charset="-122"/>
            </a:endParaRPr>
          </a:p>
          <a:p>
            <a:r>
              <a:rPr lang="zh-CN" altLang="en-US" sz="8000" dirty="0">
                <a:solidFill>
                  <a:srgbClr val="A5030F"/>
                </a:solidFill>
                <a:latin typeface="迷你简剪纸" panose="03000509000000000000" pitchFamily="65" charset="-122"/>
                <a:ea typeface="迷你简剪纸" panose="03000509000000000000" pitchFamily="65" charset="-122"/>
              </a:rPr>
              <a:t>期望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3643384" y="2092597"/>
            <a:ext cx="7692571" cy="32643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A5030F"/>
                </a:solidFill>
                <a:latin typeface="迷你简剪纸" panose="03000509000000000000" pitchFamily="65" charset="-122"/>
                <a:ea typeface="迷你简剪纸" panose="03000509000000000000" pitchFamily="65" charset="-122"/>
              </a:rPr>
              <a:t>当你沉浸于欢乐之中时，请不要忘记即将到来的期末考试</a:t>
            </a:r>
            <a:endParaRPr lang="en-US" altLang="zh-CN" sz="2800" dirty="0">
              <a:solidFill>
                <a:srgbClr val="A5030F"/>
              </a:solidFill>
              <a:latin typeface="迷你简剪纸" panose="03000509000000000000" pitchFamily="65" charset="-122"/>
              <a:ea typeface="迷你简剪纸" panose="03000509000000000000" pitchFamily="65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A5030F"/>
                </a:solidFill>
                <a:latin typeface="迷你简剪纸" panose="03000509000000000000" pitchFamily="65" charset="-122"/>
                <a:ea typeface="迷你简剪纸" panose="03000509000000000000" pitchFamily="65" charset="-122"/>
              </a:rPr>
              <a:t>更不要忘了新的一年应该有新的目标，新的人生掐点，</a:t>
            </a:r>
            <a:r>
              <a:rPr lang="en-US" altLang="zh-CN" sz="2800" dirty="0">
                <a:solidFill>
                  <a:srgbClr val="A5030F"/>
                </a:solidFill>
                <a:latin typeface="迷你简剪纸" panose="03000509000000000000" pitchFamily="65" charset="-122"/>
                <a:ea typeface="迷你简剪纸" panose="03000509000000000000" pitchFamily="65" charset="-122"/>
              </a:rPr>
              <a:t>2018</a:t>
            </a:r>
            <a:r>
              <a:rPr lang="zh-CN" altLang="en-US" sz="2800" dirty="0">
                <a:solidFill>
                  <a:srgbClr val="A5030F"/>
                </a:solidFill>
                <a:latin typeface="迷你简剪纸" panose="03000509000000000000" pitchFamily="65" charset="-122"/>
                <a:ea typeface="迷你简剪纸" panose="03000509000000000000" pitchFamily="65" charset="-122"/>
              </a:rPr>
              <a:t>的那张白纸正等着你绘画，不要在画纸上留有你悔恨的一笔</a:t>
            </a:r>
          </a:p>
        </p:txBody>
      </p:sp>
    </p:spTree>
    <p:extLst>
      <p:ext uri="{BB962C8B-B14F-4D97-AF65-F5344CB8AC3E}">
        <p14:creationId xmlns:p14="http://schemas.microsoft.com/office/powerpoint/2010/main" val="9859278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262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381850" y="-16329"/>
            <a:ext cx="2826479" cy="287023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0" y="-48987"/>
            <a:ext cx="2826479" cy="287023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92975" y="-2106386"/>
            <a:ext cx="5622379" cy="4212771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8267353">
            <a:off x="9517557" y="236941"/>
            <a:ext cx="4648424" cy="6440374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52414" y="943527"/>
            <a:ext cx="6424283" cy="4496998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5138682" y="331323"/>
            <a:ext cx="2732870" cy="92333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5400" dirty="0">
                <a:solidFill>
                  <a:schemeClr val="bg1"/>
                </a:solidFill>
                <a:latin typeface="迷你简剪纸" panose="03000509000000000000" pitchFamily="65" charset="-122"/>
                <a:ea typeface="迷你简剪纸" panose="03000509000000000000" pitchFamily="65" charset="-122"/>
              </a:rPr>
              <a:t>第四章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5421470" y="2726453"/>
            <a:ext cx="4306637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dirty="0">
                <a:solidFill>
                  <a:srgbClr val="A5030F"/>
                </a:solidFill>
                <a:latin typeface="迷你简剪纸" panose="03000509000000000000" pitchFamily="65" charset="-122"/>
                <a:ea typeface="迷你简剪纸" panose="03000509000000000000" pitchFamily="65" charset="-122"/>
              </a:rPr>
              <a:t>2018</a:t>
            </a:r>
            <a:r>
              <a:rPr lang="zh-CN" altLang="en-US" sz="6000" dirty="0">
                <a:solidFill>
                  <a:srgbClr val="A5030F"/>
                </a:solidFill>
                <a:latin typeface="迷你简剪纸" panose="03000509000000000000" pitchFamily="65" charset="-122"/>
                <a:ea typeface="迷你简剪纸" panose="03000509000000000000" pitchFamily="65" charset="-122"/>
              </a:rPr>
              <a:t>年的心愿和目标</a:t>
            </a:r>
          </a:p>
        </p:txBody>
      </p:sp>
    </p:spTree>
    <p:extLst>
      <p:ext uri="{BB962C8B-B14F-4D97-AF65-F5344CB8AC3E}">
        <p14:creationId xmlns:p14="http://schemas.microsoft.com/office/powerpoint/2010/main" val="36786642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2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2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9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8267353">
            <a:off x="9517557" y="236941"/>
            <a:ext cx="4648424" cy="6440374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381850" y="-16329"/>
            <a:ext cx="2826479" cy="287023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0" y="-48987"/>
            <a:ext cx="2826479" cy="287023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92975" y="-2106386"/>
            <a:ext cx="5622379" cy="4212771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863638" y="2853903"/>
            <a:ext cx="445539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dirty="0">
                <a:solidFill>
                  <a:srgbClr val="A5030F"/>
                </a:solidFill>
                <a:latin typeface="迷你简剪纸" panose="03000509000000000000" pitchFamily="65" charset="-122"/>
                <a:ea typeface="迷你简剪纸" panose="03000509000000000000" pitchFamily="65" charset="-122"/>
              </a:rPr>
              <a:t>1.</a:t>
            </a:r>
            <a:r>
              <a:rPr lang="zh-CN" altLang="en-US" sz="6000" dirty="0">
                <a:solidFill>
                  <a:srgbClr val="A5030F"/>
                </a:solidFill>
                <a:latin typeface="迷你简剪纸" panose="03000509000000000000" pitchFamily="65" charset="-122"/>
                <a:ea typeface="迷你简剪纸" panose="03000509000000000000" pitchFamily="65" charset="-122"/>
              </a:rPr>
              <a:t>要有目标和追求</a:t>
            </a: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11596" y="1044368"/>
            <a:ext cx="4863183" cy="50516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1438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381850" y="-16329"/>
            <a:ext cx="2826479" cy="287023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0" y="-48987"/>
            <a:ext cx="2826479" cy="287023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92975" y="-2106386"/>
            <a:ext cx="5622379" cy="4212771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863638" y="2853903"/>
            <a:ext cx="445539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dirty="0">
                <a:solidFill>
                  <a:srgbClr val="A5030F"/>
                </a:solidFill>
                <a:latin typeface="迷你简剪纸" panose="03000509000000000000" pitchFamily="65" charset="-122"/>
                <a:ea typeface="迷你简剪纸" panose="03000509000000000000" pitchFamily="65" charset="-122"/>
              </a:rPr>
              <a:t>2.</a:t>
            </a:r>
            <a:r>
              <a:rPr lang="zh-CN" altLang="en-US" sz="6000" dirty="0">
                <a:solidFill>
                  <a:srgbClr val="A5030F"/>
                </a:solidFill>
                <a:latin typeface="迷你简剪纸" panose="03000509000000000000" pitchFamily="65" charset="-122"/>
                <a:ea typeface="迷你简剪纸" panose="03000509000000000000" pitchFamily="65" charset="-122"/>
              </a:rPr>
              <a:t>经常保持微笑</a:t>
            </a: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57065" y="1754672"/>
            <a:ext cx="2755035" cy="39536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36210" y="1846599"/>
            <a:ext cx="2755035" cy="39536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8267353">
            <a:off x="9517557" y="236941"/>
            <a:ext cx="4648424" cy="64403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62826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2622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381850" y="-16329"/>
            <a:ext cx="2826479" cy="2870232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0" y="-48987"/>
            <a:ext cx="2826479" cy="2870232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92975" y="-2106386"/>
            <a:ext cx="5622379" cy="4212771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98344" y="1255465"/>
            <a:ext cx="6320972" cy="4424680"/>
          </a:xfrm>
          <a:prstGeom prst="rect">
            <a:avLst/>
          </a:prstGeom>
        </p:spPr>
      </p:pic>
      <p:grpSp>
        <p:nvGrpSpPr>
          <p:cNvPr id="13" name="组合 12"/>
          <p:cNvGrpSpPr/>
          <p:nvPr/>
        </p:nvGrpSpPr>
        <p:grpSpPr>
          <a:xfrm>
            <a:off x="269384" y="2221356"/>
            <a:ext cx="1815933" cy="3349350"/>
            <a:chOff x="801310" y="2211052"/>
            <a:chExt cx="1815933" cy="3349350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01310" y="2211052"/>
              <a:ext cx="1815933" cy="2865769"/>
            </a:xfrm>
            <a:prstGeom prst="rect">
              <a:avLst/>
            </a:prstGeom>
          </p:spPr>
        </p:pic>
        <p:sp>
          <p:nvSpPr>
            <p:cNvPr id="12" name="文本框 11"/>
            <p:cNvSpPr txBox="1"/>
            <p:nvPr/>
          </p:nvSpPr>
          <p:spPr>
            <a:xfrm>
              <a:off x="1198367" y="3309084"/>
              <a:ext cx="1015663" cy="2251318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5400" dirty="0">
                  <a:solidFill>
                    <a:srgbClr val="A5030F"/>
                  </a:solidFill>
                  <a:latin typeface="迷你简剪纸" panose="03000509000000000000" pitchFamily="65" charset="-122"/>
                  <a:ea typeface="迷你简剪纸" panose="03000509000000000000" pitchFamily="65" charset="-122"/>
                </a:rPr>
                <a:t>目录</a:t>
              </a: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2669527" y="2081401"/>
            <a:ext cx="4518239" cy="584775"/>
            <a:chOff x="2669527" y="2081401"/>
            <a:chExt cx="4518239" cy="584775"/>
          </a:xfrm>
        </p:grpSpPr>
        <p:grpSp>
          <p:nvGrpSpPr>
            <p:cNvPr id="16" name="组合 15"/>
            <p:cNvGrpSpPr/>
            <p:nvPr/>
          </p:nvGrpSpPr>
          <p:grpSpPr>
            <a:xfrm>
              <a:off x="3448522" y="2093213"/>
              <a:ext cx="3739244" cy="558800"/>
              <a:chOff x="3448522" y="2093213"/>
              <a:chExt cx="3739244" cy="558800"/>
            </a:xfrm>
          </p:grpSpPr>
          <p:sp>
            <p:nvSpPr>
              <p:cNvPr id="14" name="圆角矩形 13"/>
              <p:cNvSpPr/>
              <p:nvPr/>
            </p:nvSpPr>
            <p:spPr>
              <a:xfrm>
                <a:off x="3448522" y="2093213"/>
                <a:ext cx="3739244" cy="558800"/>
              </a:xfrm>
              <a:prstGeom prst="roundRect">
                <a:avLst/>
              </a:prstGeom>
              <a:solidFill>
                <a:srgbClr val="A5030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5" name="文本框 14"/>
              <p:cNvSpPr txBox="1"/>
              <p:nvPr/>
            </p:nvSpPr>
            <p:spPr>
              <a:xfrm>
                <a:off x="3559513" y="2148366"/>
                <a:ext cx="2327844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元旦的定义</a:t>
                </a:r>
              </a:p>
            </p:txBody>
          </p:sp>
        </p:grpSp>
        <p:grpSp>
          <p:nvGrpSpPr>
            <p:cNvPr id="31" name="组合 30"/>
            <p:cNvGrpSpPr/>
            <p:nvPr/>
          </p:nvGrpSpPr>
          <p:grpSpPr>
            <a:xfrm>
              <a:off x="2669527" y="2081401"/>
              <a:ext cx="645445" cy="584775"/>
              <a:chOff x="2669527" y="2081401"/>
              <a:chExt cx="645445" cy="584775"/>
            </a:xfrm>
          </p:grpSpPr>
          <p:sp>
            <p:nvSpPr>
              <p:cNvPr id="29" name="圆角矩形 28"/>
              <p:cNvSpPr/>
              <p:nvPr/>
            </p:nvSpPr>
            <p:spPr>
              <a:xfrm>
                <a:off x="2669527" y="2093213"/>
                <a:ext cx="516818" cy="516818"/>
              </a:xfrm>
              <a:prstGeom prst="roundRect">
                <a:avLst/>
              </a:prstGeom>
              <a:solidFill>
                <a:srgbClr val="A5030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0" name="文本框 29"/>
              <p:cNvSpPr txBox="1"/>
              <p:nvPr/>
            </p:nvSpPr>
            <p:spPr>
              <a:xfrm>
                <a:off x="2732474" y="2081401"/>
                <a:ext cx="582498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32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1</a:t>
                </a:r>
                <a:endParaRPr lang="zh-CN" altLang="en-US" sz="3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42" name="组合 41"/>
          <p:cNvGrpSpPr/>
          <p:nvPr/>
        </p:nvGrpSpPr>
        <p:grpSpPr>
          <a:xfrm>
            <a:off x="2675540" y="2931145"/>
            <a:ext cx="4490774" cy="584775"/>
            <a:chOff x="2675540" y="2931145"/>
            <a:chExt cx="4490774" cy="584775"/>
          </a:xfrm>
        </p:grpSpPr>
        <p:grpSp>
          <p:nvGrpSpPr>
            <p:cNvPr id="17" name="组合 16"/>
            <p:cNvGrpSpPr/>
            <p:nvPr/>
          </p:nvGrpSpPr>
          <p:grpSpPr>
            <a:xfrm>
              <a:off x="3427070" y="2944132"/>
              <a:ext cx="3739244" cy="558800"/>
              <a:chOff x="3448522" y="2093213"/>
              <a:chExt cx="3739244" cy="558800"/>
            </a:xfrm>
          </p:grpSpPr>
          <p:sp>
            <p:nvSpPr>
              <p:cNvPr id="18" name="圆角矩形 17"/>
              <p:cNvSpPr/>
              <p:nvPr/>
            </p:nvSpPr>
            <p:spPr>
              <a:xfrm>
                <a:off x="3448522" y="2093213"/>
                <a:ext cx="3739244" cy="558800"/>
              </a:xfrm>
              <a:prstGeom prst="roundRect">
                <a:avLst/>
              </a:prstGeom>
              <a:solidFill>
                <a:srgbClr val="A5030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" name="文本框 18"/>
              <p:cNvSpPr txBox="1"/>
              <p:nvPr/>
            </p:nvSpPr>
            <p:spPr>
              <a:xfrm>
                <a:off x="3559512" y="2148366"/>
                <a:ext cx="3617613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世界各地的元旦趣闻</a:t>
                </a:r>
              </a:p>
            </p:txBody>
          </p:sp>
        </p:grpSp>
        <p:grpSp>
          <p:nvGrpSpPr>
            <p:cNvPr id="32" name="组合 31"/>
            <p:cNvGrpSpPr/>
            <p:nvPr/>
          </p:nvGrpSpPr>
          <p:grpSpPr>
            <a:xfrm>
              <a:off x="2675540" y="2931145"/>
              <a:ext cx="645445" cy="584775"/>
              <a:chOff x="2669527" y="2081401"/>
              <a:chExt cx="645445" cy="584775"/>
            </a:xfrm>
          </p:grpSpPr>
          <p:sp>
            <p:nvSpPr>
              <p:cNvPr id="33" name="圆角矩形 32"/>
              <p:cNvSpPr/>
              <p:nvPr/>
            </p:nvSpPr>
            <p:spPr>
              <a:xfrm>
                <a:off x="2669527" y="2093213"/>
                <a:ext cx="516818" cy="516818"/>
              </a:xfrm>
              <a:prstGeom prst="roundRect">
                <a:avLst/>
              </a:prstGeom>
              <a:solidFill>
                <a:srgbClr val="A5030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4" name="文本框 33"/>
              <p:cNvSpPr txBox="1"/>
              <p:nvPr/>
            </p:nvSpPr>
            <p:spPr>
              <a:xfrm>
                <a:off x="2732474" y="2081401"/>
                <a:ext cx="582498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32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2</a:t>
                </a:r>
                <a:endParaRPr lang="zh-CN" altLang="en-US" sz="3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43" name="组合 42"/>
          <p:cNvGrpSpPr/>
          <p:nvPr/>
        </p:nvGrpSpPr>
        <p:grpSpPr>
          <a:xfrm>
            <a:off x="2669527" y="3796376"/>
            <a:ext cx="4683772" cy="589969"/>
            <a:chOff x="2669527" y="3796376"/>
            <a:chExt cx="4683772" cy="589969"/>
          </a:xfrm>
        </p:grpSpPr>
        <p:grpSp>
          <p:nvGrpSpPr>
            <p:cNvPr id="20" name="组合 19"/>
            <p:cNvGrpSpPr/>
            <p:nvPr/>
          </p:nvGrpSpPr>
          <p:grpSpPr>
            <a:xfrm>
              <a:off x="3416430" y="3796376"/>
              <a:ext cx="3936869" cy="558800"/>
              <a:chOff x="3448522" y="2093213"/>
              <a:chExt cx="3936869" cy="558800"/>
            </a:xfrm>
          </p:grpSpPr>
          <p:sp>
            <p:nvSpPr>
              <p:cNvPr id="21" name="圆角矩形 20"/>
              <p:cNvSpPr/>
              <p:nvPr/>
            </p:nvSpPr>
            <p:spPr>
              <a:xfrm>
                <a:off x="3448522" y="2093213"/>
                <a:ext cx="3739244" cy="558800"/>
              </a:xfrm>
              <a:prstGeom prst="roundRect">
                <a:avLst/>
              </a:prstGeom>
              <a:solidFill>
                <a:srgbClr val="A5030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2" name="文本框 21"/>
              <p:cNvSpPr txBox="1"/>
              <p:nvPr/>
            </p:nvSpPr>
            <p:spPr>
              <a:xfrm>
                <a:off x="3559512" y="2148366"/>
                <a:ext cx="3825879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交流</a:t>
                </a:r>
                <a:r>
                  <a:rPr lang="en-US" altLang="zh-CN" sz="24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2018</a:t>
                </a:r>
                <a:r>
                  <a:rPr lang="zh-CN" altLang="en-US" sz="24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个人成长故事</a:t>
                </a:r>
              </a:p>
            </p:txBody>
          </p:sp>
        </p:grpSp>
        <p:grpSp>
          <p:nvGrpSpPr>
            <p:cNvPr id="35" name="组合 34"/>
            <p:cNvGrpSpPr/>
            <p:nvPr/>
          </p:nvGrpSpPr>
          <p:grpSpPr>
            <a:xfrm>
              <a:off x="2669527" y="3801570"/>
              <a:ext cx="645445" cy="584775"/>
              <a:chOff x="2669527" y="2081401"/>
              <a:chExt cx="645445" cy="584775"/>
            </a:xfrm>
          </p:grpSpPr>
          <p:sp>
            <p:nvSpPr>
              <p:cNvPr id="36" name="圆角矩形 35"/>
              <p:cNvSpPr/>
              <p:nvPr/>
            </p:nvSpPr>
            <p:spPr>
              <a:xfrm>
                <a:off x="2669527" y="2093213"/>
                <a:ext cx="516818" cy="516818"/>
              </a:xfrm>
              <a:prstGeom prst="roundRect">
                <a:avLst/>
              </a:prstGeom>
              <a:solidFill>
                <a:srgbClr val="A5030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7" name="文本框 36"/>
              <p:cNvSpPr txBox="1"/>
              <p:nvPr/>
            </p:nvSpPr>
            <p:spPr>
              <a:xfrm>
                <a:off x="2732474" y="2081401"/>
                <a:ext cx="582498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32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3</a:t>
                </a:r>
                <a:endParaRPr lang="zh-CN" altLang="en-US" sz="3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44" name="组合 43"/>
          <p:cNvGrpSpPr/>
          <p:nvPr/>
        </p:nvGrpSpPr>
        <p:grpSpPr>
          <a:xfrm>
            <a:off x="2701000" y="4645666"/>
            <a:ext cx="4454674" cy="621311"/>
            <a:chOff x="2701000" y="4645666"/>
            <a:chExt cx="4454674" cy="621311"/>
          </a:xfrm>
        </p:grpSpPr>
        <p:grpSp>
          <p:nvGrpSpPr>
            <p:cNvPr id="23" name="组合 22"/>
            <p:cNvGrpSpPr/>
            <p:nvPr/>
          </p:nvGrpSpPr>
          <p:grpSpPr>
            <a:xfrm>
              <a:off x="3416430" y="4645666"/>
              <a:ext cx="3739244" cy="558800"/>
              <a:chOff x="3448522" y="2093213"/>
              <a:chExt cx="3739244" cy="558800"/>
            </a:xfrm>
          </p:grpSpPr>
          <p:sp>
            <p:nvSpPr>
              <p:cNvPr id="24" name="圆角矩形 23"/>
              <p:cNvSpPr/>
              <p:nvPr/>
            </p:nvSpPr>
            <p:spPr>
              <a:xfrm>
                <a:off x="3448522" y="2093213"/>
                <a:ext cx="3739244" cy="558800"/>
              </a:xfrm>
              <a:prstGeom prst="roundRect">
                <a:avLst/>
              </a:prstGeom>
              <a:solidFill>
                <a:srgbClr val="A5030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5" name="文本框 24"/>
              <p:cNvSpPr txBox="1"/>
              <p:nvPr/>
            </p:nvSpPr>
            <p:spPr>
              <a:xfrm>
                <a:off x="3559512" y="2148366"/>
                <a:ext cx="3457579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2019</a:t>
                </a:r>
                <a:r>
                  <a:rPr lang="zh-CN" altLang="en-US" sz="24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年的心愿和目标</a:t>
                </a:r>
              </a:p>
            </p:txBody>
          </p:sp>
        </p:grpSp>
        <p:grpSp>
          <p:nvGrpSpPr>
            <p:cNvPr id="38" name="组合 37"/>
            <p:cNvGrpSpPr/>
            <p:nvPr/>
          </p:nvGrpSpPr>
          <p:grpSpPr>
            <a:xfrm>
              <a:off x="2701000" y="4682202"/>
              <a:ext cx="645445" cy="584775"/>
              <a:chOff x="2669527" y="2081401"/>
              <a:chExt cx="645445" cy="584775"/>
            </a:xfrm>
          </p:grpSpPr>
          <p:sp>
            <p:nvSpPr>
              <p:cNvPr id="39" name="圆角矩形 38"/>
              <p:cNvSpPr/>
              <p:nvPr/>
            </p:nvSpPr>
            <p:spPr>
              <a:xfrm>
                <a:off x="2669527" y="2093213"/>
                <a:ext cx="516818" cy="516818"/>
              </a:xfrm>
              <a:prstGeom prst="roundRect">
                <a:avLst/>
              </a:prstGeom>
              <a:solidFill>
                <a:srgbClr val="A5030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0" name="文本框 39"/>
              <p:cNvSpPr txBox="1"/>
              <p:nvPr/>
            </p:nvSpPr>
            <p:spPr>
              <a:xfrm>
                <a:off x="2732474" y="2081401"/>
                <a:ext cx="582498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32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4</a:t>
                </a:r>
                <a:endParaRPr lang="zh-CN" altLang="en-US" sz="3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0689549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381850" y="-16329"/>
            <a:ext cx="2826479" cy="287023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0" y="-48987"/>
            <a:ext cx="2826479" cy="287023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92975" y="-2106386"/>
            <a:ext cx="5622379" cy="4212771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863638" y="2853903"/>
            <a:ext cx="445539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dirty="0">
                <a:solidFill>
                  <a:srgbClr val="A5030F"/>
                </a:solidFill>
                <a:latin typeface="迷你简剪纸" panose="03000509000000000000" pitchFamily="65" charset="-122"/>
                <a:ea typeface="迷你简剪纸" panose="03000509000000000000" pitchFamily="65" charset="-122"/>
              </a:rPr>
              <a:t>3.</a:t>
            </a:r>
            <a:r>
              <a:rPr lang="zh-CN" altLang="en-US" sz="6000" dirty="0">
                <a:solidFill>
                  <a:srgbClr val="A5030F"/>
                </a:solidFill>
                <a:latin typeface="迷你简剪纸" panose="03000509000000000000" pitchFamily="65" charset="-122"/>
                <a:ea typeface="迷你简剪纸" panose="03000509000000000000" pitchFamily="65" charset="-122"/>
              </a:rPr>
              <a:t>和别人一起分享喜悦</a:t>
            </a: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319028" y="2090088"/>
            <a:ext cx="4894262" cy="340042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8267353">
            <a:off x="9517557" y="236941"/>
            <a:ext cx="4648424" cy="64403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09857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381850" y="-16329"/>
            <a:ext cx="2826479" cy="287023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0" y="-48987"/>
            <a:ext cx="2826479" cy="287023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92975" y="-2106386"/>
            <a:ext cx="5622379" cy="4212771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863638" y="2853903"/>
            <a:ext cx="445539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dirty="0">
                <a:solidFill>
                  <a:srgbClr val="A5030F"/>
                </a:solidFill>
                <a:latin typeface="迷你简剪纸" panose="03000509000000000000" pitchFamily="65" charset="-122"/>
                <a:ea typeface="迷你简剪纸" panose="03000509000000000000" pitchFamily="65" charset="-122"/>
              </a:rPr>
              <a:t>4.</a:t>
            </a:r>
            <a:r>
              <a:rPr lang="zh-CN" altLang="en-US" sz="6000" dirty="0">
                <a:solidFill>
                  <a:srgbClr val="A5030F"/>
                </a:solidFill>
                <a:latin typeface="迷你简剪纸" panose="03000509000000000000" pitchFamily="65" charset="-122"/>
                <a:ea typeface="迷你简剪纸" panose="03000509000000000000" pitchFamily="65" charset="-122"/>
              </a:rPr>
              <a:t>乐于助人</a:t>
            </a: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25365" y="1164926"/>
            <a:ext cx="5137835" cy="513783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8267353">
            <a:off x="9517557" y="236941"/>
            <a:ext cx="4648424" cy="64403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20305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381850" y="-16329"/>
            <a:ext cx="2826479" cy="287023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0" y="-48987"/>
            <a:ext cx="2826479" cy="287023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92975" y="-2106386"/>
            <a:ext cx="5622379" cy="4212771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863638" y="2853903"/>
            <a:ext cx="445539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dirty="0">
                <a:solidFill>
                  <a:srgbClr val="A5030F"/>
                </a:solidFill>
                <a:latin typeface="迷你简剪纸" panose="03000509000000000000" pitchFamily="65" charset="-122"/>
                <a:ea typeface="迷你简剪纸" panose="03000509000000000000" pitchFamily="65" charset="-122"/>
              </a:rPr>
              <a:t>5.</a:t>
            </a:r>
            <a:r>
              <a:rPr lang="zh-CN" altLang="en-US" sz="6000" dirty="0">
                <a:solidFill>
                  <a:srgbClr val="A5030F"/>
                </a:solidFill>
                <a:latin typeface="迷你简剪纸" panose="03000509000000000000" pitchFamily="65" charset="-122"/>
                <a:ea typeface="迷你简剪纸" panose="03000509000000000000" pitchFamily="65" charset="-122"/>
              </a:rPr>
              <a:t>遇到难题要迎刃而解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22516" y="1733330"/>
            <a:ext cx="4414786" cy="4180137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8267353">
            <a:off x="9517557" y="236941"/>
            <a:ext cx="4648424" cy="64403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88549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381850" y="-16329"/>
            <a:ext cx="2826479" cy="287023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0" y="-48987"/>
            <a:ext cx="2826479" cy="287023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92975" y="-2106386"/>
            <a:ext cx="5622379" cy="4212771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4594756" y="2346071"/>
            <a:ext cx="664206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dirty="0">
                <a:solidFill>
                  <a:srgbClr val="A5030F"/>
                </a:solidFill>
                <a:latin typeface="迷你简剪纸" panose="03000509000000000000" pitchFamily="65" charset="-122"/>
                <a:ea typeface="迷你简剪纸" panose="03000509000000000000" pitchFamily="65" charset="-122"/>
              </a:rPr>
              <a:t>祝大家新年快乐</a:t>
            </a: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1760" y="1465943"/>
            <a:ext cx="3780782" cy="4085772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4594755" y="3361734"/>
            <a:ext cx="8439073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dirty="0">
                <a:solidFill>
                  <a:srgbClr val="A5030F"/>
                </a:solidFill>
                <a:latin typeface="迷你简剪纸" panose="03000509000000000000" pitchFamily="65" charset="-122"/>
                <a:ea typeface="迷你简剪纸" panose="03000509000000000000" pitchFamily="65" charset="-122"/>
              </a:rPr>
              <a:t>团团圆圆、健健康康</a:t>
            </a:r>
          </a:p>
          <a:p>
            <a:r>
              <a:rPr lang="zh-CN" altLang="en-US" sz="6000" dirty="0">
                <a:solidFill>
                  <a:srgbClr val="A5030F"/>
                </a:solidFill>
                <a:latin typeface="迷你简剪纸" panose="03000509000000000000" pitchFamily="65" charset="-122"/>
                <a:ea typeface="迷你简剪纸" panose="03000509000000000000" pitchFamily="65" charset="-122"/>
              </a:rPr>
              <a:t>万事大吉、阖家欢乐</a:t>
            </a:r>
          </a:p>
        </p:txBody>
      </p:sp>
    </p:spTree>
    <p:extLst>
      <p:ext uri="{BB962C8B-B14F-4D97-AF65-F5344CB8AC3E}">
        <p14:creationId xmlns:p14="http://schemas.microsoft.com/office/powerpoint/2010/main" val="18974171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262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381850" y="-16329"/>
            <a:ext cx="2826479" cy="287023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0" y="-48987"/>
            <a:ext cx="2826479" cy="287023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92975" y="-2106386"/>
            <a:ext cx="5622379" cy="4212771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3292975" y="2201476"/>
            <a:ext cx="596537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800" dirty="0">
                <a:solidFill>
                  <a:srgbClr val="A5030F"/>
                </a:solidFill>
                <a:latin typeface="迷你简剪纸" panose="03000509000000000000" pitchFamily="65" charset="-122"/>
                <a:ea typeface="迷你简剪纸" panose="03000509000000000000" pitchFamily="65" charset="-122"/>
              </a:rPr>
              <a:t>谢谢观看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47975" y="3743118"/>
            <a:ext cx="5774385" cy="1465853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3332647" flipH="1">
            <a:off x="-1819772" y="265972"/>
            <a:ext cx="4648424" cy="64403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02220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21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21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057400" y="3040380"/>
            <a:ext cx="49142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>
                <a:hlinkClick r:id="rId2"/>
              </a:rPr>
              <a:t>www.51pptmoban.com</a:t>
            </a:r>
            <a:r>
              <a:rPr lang="en-US" altLang="zh-CN" dirty="0"/>
              <a:t>   </a:t>
            </a:r>
            <a:r>
              <a:rPr lang="zh-CN" altLang="en-US" dirty="0"/>
              <a:t>整理发布</a:t>
            </a:r>
          </a:p>
        </p:txBody>
      </p:sp>
    </p:spTree>
    <p:extLst>
      <p:ext uri="{BB962C8B-B14F-4D97-AF65-F5344CB8AC3E}">
        <p14:creationId xmlns:p14="http://schemas.microsoft.com/office/powerpoint/2010/main" val="42896451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262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381850" y="-16329"/>
            <a:ext cx="2826479" cy="287023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0" y="-48987"/>
            <a:ext cx="2826479" cy="287023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92975" y="-2106386"/>
            <a:ext cx="5622379" cy="4212771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8267353">
            <a:off x="9379678" y="265971"/>
            <a:ext cx="4648424" cy="6440374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52414" y="943527"/>
            <a:ext cx="6424283" cy="4496998"/>
          </a:xfrm>
          <a:prstGeom prst="rect">
            <a:avLst/>
          </a:prstGeom>
        </p:spPr>
      </p:pic>
      <p:sp>
        <p:nvSpPr>
          <p:cNvPr id="28" name="文本框 27"/>
          <p:cNvSpPr txBox="1"/>
          <p:nvPr/>
        </p:nvSpPr>
        <p:spPr>
          <a:xfrm>
            <a:off x="5138682" y="331323"/>
            <a:ext cx="2732870" cy="92333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5400" dirty="0">
                <a:solidFill>
                  <a:schemeClr val="bg1"/>
                </a:solidFill>
                <a:latin typeface="迷你简剪纸" panose="03000509000000000000" pitchFamily="65" charset="-122"/>
                <a:ea typeface="迷你简剪纸" panose="03000509000000000000" pitchFamily="65" charset="-122"/>
              </a:rPr>
              <a:t>第一章</a:t>
            </a:r>
          </a:p>
        </p:txBody>
      </p:sp>
      <p:sp>
        <p:nvSpPr>
          <p:cNvPr id="37" name="文本框 36"/>
          <p:cNvSpPr txBox="1"/>
          <p:nvPr/>
        </p:nvSpPr>
        <p:spPr>
          <a:xfrm>
            <a:off x="5446962" y="3057953"/>
            <a:ext cx="430663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dirty="0">
                <a:solidFill>
                  <a:srgbClr val="A5030F"/>
                </a:solidFill>
                <a:latin typeface="迷你简剪纸" panose="03000509000000000000" pitchFamily="65" charset="-122"/>
                <a:ea typeface="迷你简剪纸" panose="03000509000000000000" pitchFamily="65" charset="-122"/>
              </a:rPr>
              <a:t>元旦的定义</a:t>
            </a:r>
          </a:p>
        </p:txBody>
      </p:sp>
    </p:spTree>
    <p:extLst>
      <p:ext uri="{BB962C8B-B14F-4D97-AF65-F5344CB8AC3E}">
        <p14:creationId xmlns:p14="http://schemas.microsoft.com/office/powerpoint/2010/main" val="23843686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2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2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900" decel="100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262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381850" y="-16329"/>
            <a:ext cx="2826479" cy="287023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0" y="-48987"/>
            <a:ext cx="2826479" cy="287023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92975" y="-2106386"/>
            <a:ext cx="5622379" cy="421277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8902" y="2660232"/>
            <a:ext cx="3663508" cy="216382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7" name="文本框 6"/>
          <p:cNvSpPr txBox="1"/>
          <p:nvPr/>
        </p:nvSpPr>
        <p:spPr>
          <a:xfrm>
            <a:off x="4954486" y="1848259"/>
            <a:ext cx="430663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dirty="0">
                <a:solidFill>
                  <a:srgbClr val="A5030F"/>
                </a:solidFill>
                <a:latin typeface="迷你简剪纸" panose="03000509000000000000" pitchFamily="65" charset="-122"/>
                <a:ea typeface="迷你简剪纸" panose="03000509000000000000" pitchFamily="65" charset="-122"/>
              </a:rPr>
              <a:t>元旦的含义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4881313" y="3080312"/>
            <a:ext cx="702141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Wingdings" panose="05000000000000000000" pitchFamily="2" charset="2"/>
              <a:buChar char="l"/>
            </a:pPr>
            <a:r>
              <a:rPr lang="zh-CN" altLang="en-US" sz="2800" dirty="0">
                <a:solidFill>
                  <a:srgbClr val="A5030F"/>
                </a:solidFill>
                <a:latin typeface="迷你简剪纸" panose="03000509000000000000" pitchFamily="65" charset="-122"/>
                <a:ea typeface="迷你简剪纸" panose="03000509000000000000" pitchFamily="65" charset="-122"/>
              </a:rPr>
              <a:t>元旦是一年的首日（</a:t>
            </a:r>
            <a:r>
              <a:rPr lang="en-US" altLang="zh-CN" sz="2800" dirty="0">
                <a:solidFill>
                  <a:srgbClr val="A5030F"/>
                </a:solidFill>
                <a:latin typeface="迷你简剪纸" panose="03000509000000000000" pitchFamily="65" charset="-122"/>
                <a:ea typeface="迷你简剪纸" panose="03000509000000000000" pitchFamily="65" charset="-122"/>
              </a:rPr>
              <a:t>1</a:t>
            </a:r>
            <a:r>
              <a:rPr lang="zh-CN" altLang="en-US" sz="2800" dirty="0">
                <a:solidFill>
                  <a:srgbClr val="A5030F"/>
                </a:solidFill>
                <a:latin typeface="迷你简剪纸" panose="03000509000000000000" pitchFamily="65" charset="-122"/>
                <a:ea typeface="迷你简剪纸" panose="03000509000000000000" pitchFamily="65" charset="-122"/>
              </a:rPr>
              <a:t>月</a:t>
            </a:r>
            <a:r>
              <a:rPr lang="en-US" altLang="zh-CN" sz="2800" dirty="0">
                <a:solidFill>
                  <a:srgbClr val="A5030F"/>
                </a:solidFill>
                <a:latin typeface="迷你简剪纸" panose="03000509000000000000" pitchFamily="65" charset="-122"/>
                <a:ea typeface="迷你简剪纸" panose="03000509000000000000" pitchFamily="65" charset="-122"/>
              </a:rPr>
              <a:t>1</a:t>
            </a:r>
            <a:r>
              <a:rPr lang="zh-CN" altLang="en-US" sz="2800" dirty="0">
                <a:solidFill>
                  <a:srgbClr val="A5030F"/>
                </a:solidFill>
                <a:latin typeface="迷你简剪纸" panose="03000509000000000000" pitchFamily="65" charset="-122"/>
                <a:ea typeface="迷你简剪纸" panose="03000509000000000000" pitchFamily="65" charset="-122"/>
              </a:rPr>
              <a:t>日）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4912173" y="3792737"/>
            <a:ext cx="57939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Wingdings" panose="05000000000000000000" pitchFamily="2" charset="2"/>
              <a:buChar char="l"/>
            </a:pPr>
            <a:r>
              <a:rPr lang="zh-CN" altLang="en-US" dirty="0">
                <a:solidFill>
                  <a:srgbClr val="A5030F"/>
                </a:solidFill>
                <a:latin typeface="迷你简剪纸" panose="03000509000000000000" pitchFamily="65" charset="-122"/>
                <a:ea typeface="迷你简剪纸" panose="03000509000000000000" pitchFamily="65" charset="-122"/>
              </a:rPr>
              <a:t>“元”含有第一和开始之意，“旦”则是一轮红日从地面开始升起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4881313" y="4581271"/>
            <a:ext cx="57939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Wingdings" panose="05000000000000000000" pitchFamily="2" charset="2"/>
              <a:buChar char="l"/>
            </a:pPr>
            <a:r>
              <a:rPr lang="zh-CN" altLang="en-US" dirty="0">
                <a:solidFill>
                  <a:srgbClr val="A5030F"/>
                </a:solidFill>
                <a:latin typeface="迷你简剪纸" panose="03000509000000000000" pitchFamily="65" charset="-122"/>
                <a:ea typeface="迷你简剪纸" panose="03000509000000000000" pitchFamily="65" charset="-122"/>
              </a:rPr>
              <a:t>“元”和“旦”何在一起，就是要人们以蓬勃朝气迎接崭新的一年</a:t>
            </a:r>
          </a:p>
        </p:txBody>
      </p:sp>
    </p:spTree>
    <p:extLst>
      <p:ext uri="{BB962C8B-B14F-4D97-AF65-F5344CB8AC3E}">
        <p14:creationId xmlns:p14="http://schemas.microsoft.com/office/powerpoint/2010/main" val="40797241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10" grpId="0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262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381850" y="-16329"/>
            <a:ext cx="2826479" cy="287023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0" y="-48987"/>
            <a:ext cx="2826479" cy="287023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92975" y="-2106386"/>
            <a:ext cx="5622379" cy="4212771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8267353">
            <a:off x="9379678" y="265971"/>
            <a:ext cx="4648424" cy="6440374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52414" y="943527"/>
            <a:ext cx="6424283" cy="4496998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5138682" y="331323"/>
            <a:ext cx="2732870" cy="92333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5400" dirty="0">
                <a:solidFill>
                  <a:schemeClr val="bg1"/>
                </a:solidFill>
                <a:latin typeface="迷你简剪纸" panose="03000509000000000000" pitchFamily="65" charset="-122"/>
                <a:ea typeface="迷你简剪纸" panose="03000509000000000000" pitchFamily="65" charset="-122"/>
              </a:rPr>
              <a:t>第二章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5446962" y="3057953"/>
            <a:ext cx="4306637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dirty="0">
                <a:solidFill>
                  <a:srgbClr val="A5030F"/>
                </a:solidFill>
                <a:latin typeface="迷你简剪纸" panose="03000509000000000000" pitchFamily="65" charset="-122"/>
                <a:ea typeface="迷你简剪纸" panose="03000509000000000000" pitchFamily="65" charset="-122"/>
              </a:rPr>
              <a:t>世界各地的元旦趣闻</a:t>
            </a:r>
          </a:p>
        </p:txBody>
      </p:sp>
    </p:spTree>
    <p:extLst>
      <p:ext uri="{BB962C8B-B14F-4D97-AF65-F5344CB8AC3E}">
        <p14:creationId xmlns:p14="http://schemas.microsoft.com/office/powerpoint/2010/main" val="25207591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2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2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9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381850" y="-16329"/>
            <a:ext cx="2826479" cy="287023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0" y="-48987"/>
            <a:ext cx="2826479" cy="287023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92975" y="-2106386"/>
            <a:ext cx="5622379" cy="421277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2587" y="2732246"/>
            <a:ext cx="2470879" cy="186101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6" name="文本框 5"/>
          <p:cNvSpPr txBox="1"/>
          <p:nvPr/>
        </p:nvSpPr>
        <p:spPr>
          <a:xfrm>
            <a:off x="5415971" y="192475"/>
            <a:ext cx="270510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dirty="0">
                <a:solidFill>
                  <a:schemeClr val="bg1"/>
                </a:solidFill>
                <a:latin typeface="迷你简剪纸" panose="03000509000000000000" pitchFamily="65" charset="-122"/>
                <a:ea typeface="迷你简剪纸" panose="03000509000000000000" pitchFamily="65" charset="-122"/>
              </a:rPr>
              <a:t>中国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4155192" y="2106385"/>
            <a:ext cx="7021411" cy="3347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dirty="0">
                <a:solidFill>
                  <a:srgbClr val="A5030F"/>
                </a:solidFill>
                <a:latin typeface="迷你简剪纸" panose="03000509000000000000" pitchFamily="65" charset="-122"/>
                <a:ea typeface="迷你简剪纸" panose="03000509000000000000" pitchFamily="65" charset="-122"/>
              </a:rPr>
              <a:t>元旦，即世界多数国家通称的</a:t>
            </a:r>
            <a:r>
              <a:rPr lang="en-US" altLang="zh-CN" dirty="0">
                <a:solidFill>
                  <a:srgbClr val="A5030F"/>
                </a:solidFill>
                <a:latin typeface="迷你简剪纸" panose="03000509000000000000" pitchFamily="65" charset="-122"/>
                <a:ea typeface="迷你简剪纸" panose="03000509000000000000" pitchFamily="65" charset="-122"/>
              </a:rPr>
              <a:t>"</a:t>
            </a:r>
            <a:r>
              <a:rPr lang="zh-CN" altLang="en-US" dirty="0">
                <a:solidFill>
                  <a:srgbClr val="A5030F"/>
                </a:solidFill>
                <a:latin typeface="迷你简剪纸" panose="03000509000000000000" pitchFamily="65" charset="-122"/>
                <a:ea typeface="迷你简剪纸" panose="03000509000000000000" pitchFamily="65" charset="-122"/>
              </a:rPr>
              <a:t>新年</a:t>
            </a:r>
            <a:r>
              <a:rPr lang="en-US" altLang="zh-CN" dirty="0">
                <a:solidFill>
                  <a:srgbClr val="A5030F"/>
                </a:solidFill>
                <a:latin typeface="迷你简剪纸" panose="03000509000000000000" pitchFamily="65" charset="-122"/>
                <a:ea typeface="迷你简剪纸" panose="03000509000000000000" pitchFamily="65" charset="-122"/>
              </a:rPr>
              <a:t>"</a:t>
            </a:r>
            <a:r>
              <a:rPr lang="zh-CN" altLang="en-US" dirty="0">
                <a:solidFill>
                  <a:srgbClr val="A5030F"/>
                </a:solidFill>
                <a:latin typeface="迷你简剪纸" panose="03000509000000000000" pitchFamily="65" charset="-122"/>
                <a:ea typeface="迷你简剪纸" panose="03000509000000000000" pitchFamily="65" charset="-122"/>
              </a:rPr>
              <a:t>，是公历新一年的第一天。元，谓</a:t>
            </a:r>
            <a:r>
              <a:rPr lang="en-US" altLang="zh-CN" dirty="0">
                <a:solidFill>
                  <a:srgbClr val="A5030F"/>
                </a:solidFill>
                <a:latin typeface="迷你简剪纸" panose="03000509000000000000" pitchFamily="65" charset="-122"/>
                <a:ea typeface="迷你简剪纸" panose="03000509000000000000" pitchFamily="65" charset="-122"/>
              </a:rPr>
              <a:t>"</a:t>
            </a:r>
            <a:r>
              <a:rPr lang="zh-CN" altLang="en-US" dirty="0">
                <a:solidFill>
                  <a:srgbClr val="A5030F"/>
                </a:solidFill>
                <a:latin typeface="迷你简剪纸" panose="03000509000000000000" pitchFamily="65" charset="-122"/>
                <a:ea typeface="迷你简剪纸" panose="03000509000000000000" pitchFamily="65" charset="-122"/>
              </a:rPr>
              <a:t>首</a:t>
            </a:r>
            <a:r>
              <a:rPr lang="en-US" altLang="zh-CN" dirty="0">
                <a:solidFill>
                  <a:srgbClr val="A5030F"/>
                </a:solidFill>
                <a:latin typeface="迷你简剪纸" panose="03000509000000000000" pitchFamily="65" charset="-122"/>
                <a:ea typeface="迷你简剪纸" panose="03000509000000000000" pitchFamily="65" charset="-122"/>
              </a:rPr>
              <a:t>"</a:t>
            </a:r>
            <a:r>
              <a:rPr lang="zh-CN" altLang="en-US" dirty="0">
                <a:solidFill>
                  <a:srgbClr val="A5030F"/>
                </a:solidFill>
                <a:latin typeface="迷你简剪纸" panose="03000509000000000000" pitchFamily="65" charset="-122"/>
                <a:ea typeface="迷你简剪纸" panose="03000509000000000000" pitchFamily="65" charset="-122"/>
              </a:rPr>
              <a:t>；旦，谓</a:t>
            </a:r>
            <a:r>
              <a:rPr lang="en-US" altLang="zh-CN" dirty="0">
                <a:solidFill>
                  <a:srgbClr val="A5030F"/>
                </a:solidFill>
                <a:latin typeface="迷你简剪纸" panose="03000509000000000000" pitchFamily="65" charset="-122"/>
                <a:ea typeface="迷你简剪纸" panose="03000509000000000000" pitchFamily="65" charset="-122"/>
              </a:rPr>
              <a:t>"</a:t>
            </a:r>
            <a:r>
              <a:rPr lang="zh-CN" altLang="en-US" dirty="0">
                <a:solidFill>
                  <a:srgbClr val="A5030F"/>
                </a:solidFill>
                <a:latin typeface="迷你简剪纸" panose="03000509000000000000" pitchFamily="65" charset="-122"/>
                <a:ea typeface="迷你简剪纸" panose="03000509000000000000" pitchFamily="65" charset="-122"/>
              </a:rPr>
              <a:t>日</a:t>
            </a:r>
            <a:r>
              <a:rPr lang="en-US" altLang="zh-CN" dirty="0">
                <a:solidFill>
                  <a:srgbClr val="A5030F"/>
                </a:solidFill>
                <a:latin typeface="迷你简剪纸" panose="03000509000000000000" pitchFamily="65" charset="-122"/>
                <a:ea typeface="迷你简剪纸" panose="03000509000000000000" pitchFamily="65" charset="-122"/>
              </a:rPr>
              <a:t>"</a:t>
            </a:r>
            <a:r>
              <a:rPr lang="zh-CN" altLang="en-US" dirty="0">
                <a:solidFill>
                  <a:srgbClr val="A5030F"/>
                </a:solidFill>
                <a:latin typeface="迷你简剪纸" panose="03000509000000000000" pitchFamily="65" charset="-122"/>
                <a:ea typeface="迷你简剪纸" panose="03000509000000000000" pitchFamily="65" charset="-122"/>
              </a:rPr>
              <a:t>；</a:t>
            </a:r>
            <a:r>
              <a:rPr lang="en-US" altLang="zh-CN" dirty="0">
                <a:solidFill>
                  <a:srgbClr val="A5030F"/>
                </a:solidFill>
                <a:latin typeface="迷你简剪纸" panose="03000509000000000000" pitchFamily="65" charset="-122"/>
                <a:ea typeface="迷你简剪纸" panose="03000509000000000000" pitchFamily="65" charset="-122"/>
              </a:rPr>
              <a:t>"</a:t>
            </a:r>
            <a:r>
              <a:rPr lang="zh-CN" altLang="en-US" dirty="0">
                <a:solidFill>
                  <a:srgbClr val="A5030F"/>
                </a:solidFill>
                <a:latin typeface="迷你简剪纸" panose="03000509000000000000" pitchFamily="65" charset="-122"/>
                <a:ea typeface="迷你简剪纸" panose="03000509000000000000" pitchFamily="65" charset="-122"/>
              </a:rPr>
              <a:t>元旦</a:t>
            </a:r>
            <a:r>
              <a:rPr lang="en-US" altLang="zh-CN" dirty="0">
                <a:solidFill>
                  <a:srgbClr val="A5030F"/>
                </a:solidFill>
                <a:latin typeface="迷你简剪纸" panose="03000509000000000000" pitchFamily="65" charset="-122"/>
                <a:ea typeface="迷你简剪纸" panose="03000509000000000000" pitchFamily="65" charset="-122"/>
              </a:rPr>
              <a:t>"</a:t>
            </a:r>
            <a:r>
              <a:rPr lang="zh-CN" altLang="en-US" dirty="0">
                <a:solidFill>
                  <a:srgbClr val="A5030F"/>
                </a:solidFill>
                <a:latin typeface="迷你简剪纸" panose="03000509000000000000" pitchFamily="65" charset="-122"/>
                <a:ea typeface="迷你简剪纸" panose="03000509000000000000" pitchFamily="65" charset="-122"/>
              </a:rPr>
              <a:t>意即</a:t>
            </a:r>
            <a:r>
              <a:rPr lang="en-US" altLang="zh-CN" dirty="0">
                <a:solidFill>
                  <a:srgbClr val="A5030F"/>
                </a:solidFill>
                <a:latin typeface="迷你简剪纸" panose="03000509000000000000" pitchFamily="65" charset="-122"/>
                <a:ea typeface="迷你简剪纸" panose="03000509000000000000" pitchFamily="65" charset="-122"/>
              </a:rPr>
              <a:t>"</a:t>
            </a:r>
            <a:r>
              <a:rPr lang="zh-CN" altLang="en-US" dirty="0">
                <a:solidFill>
                  <a:srgbClr val="A5030F"/>
                </a:solidFill>
                <a:latin typeface="迷你简剪纸" panose="03000509000000000000" pitchFamily="65" charset="-122"/>
                <a:ea typeface="迷你简剪纸" panose="03000509000000000000" pitchFamily="65" charset="-122"/>
              </a:rPr>
              <a:t>首日</a:t>
            </a:r>
            <a:r>
              <a:rPr lang="en-US" altLang="zh-CN" dirty="0">
                <a:solidFill>
                  <a:srgbClr val="A5030F"/>
                </a:solidFill>
                <a:latin typeface="迷你简剪纸" panose="03000509000000000000" pitchFamily="65" charset="-122"/>
                <a:ea typeface="迷你简剪纸" panose="03000509000000000000" pitchFamily="65" charset="-122"/>
              </a:rPr>
              <a:t>"</a:t>
            </a:r>
            <a:r>
              <a:rPr lang="zh-CN" altLang="en-US" dirty="0">
                <a:solidFill>
                  <a:srgbClr val="A5030F"/>
                </a:solidFill>
                <a:latin typeface="迷你简剪纸" panose="03000509000000000000" pitchFamily="65" charset="-122"/>
                <a:ea typeface="迷你简剪纸" panose="03000509000000000000" pitchFamily="65" charset="-122"/>
              </a:rPr>
              <a:t>。</a:t>
            </a:r>
            <a:r>
              <a:rPr lang="en-US" altLang="zh-CN" dirty="0">
                <a:solidFill>
                  <a:srgbClr val="A5030F"/>
                </a:solidFill>
                <a:latin typeface="迷你简剪纸" panose="03000509000000000000" pitchFamily="65" charset="-122"/>
                <a:ea typeface="迷你简剪纸" panose="03000509000000000000" pitchFamily="65" charset="-122"/>
              </a:rPr>
              <a:t>"</a:t>
            </a:r>
            <a:r>
              <a:rPr lang="zh-CN" altLang="en-US" dirty="0">
                <a:solidFill>
                  <a:srgbClr val="A5030F"/>
                </a:solidFill>
                <a:latin typeface="迷你简剪纸" panose="03000509000000000000" pitchFamily="65" charset="-122"/>
                <a:ea typeface="迷你简剪纸" panose="03000509000000000000" pitchFamily="65" charset="-122"/>
              </a:rPr>
              <a:t>元旦</a:t>
            </a:r>
            <a:r>
              <a:rPr lang="en-US" altLang="zh-CN" dirty="0">
                <a:solidFill>
                  <a:srgbClr val="A5030F"/>
                </a:solidFill>
                <a:latin typeface="迷你简剪纸" panose="03000509000000000000" pitchFamily="65" charset="-122"/>
                <a:ea typeface="迷你简剪纸" panose="03000509000000000000" pitchFamily="65" charset="-122"/>
              </a:rPr>
              <a:t>"</a:t>
            </a:r>
            <a:r>
              <a:rPr lang="zh-CN" altLang="en-US" dirty="0">
                <a:solidFill>
                  <a:srgbClr val="A5030F"/>
                </a:solidFill>
                <a:latin typeface="迷你简剪纸" panose="03000509000000000000" pitchFamily="65" charset="-122"/>
                <a:ea typeface="迷你简剪纸" panose="03000509000000000000" pitchFamily="65" charset="-122"/>
              </a:rPr>
              <a:t>一词最早出现于</a:t>
            </a:r>
            <a:r>
              <a:rPr lang="en-US" altLang="zh-CN" dirty="0">
                <a:solidFill>
                  <a:srgbClr val="A5030F"/>
                </a:solidFill>
                <a:latin typeface="迷你简剪纸" panose="03000509000000000000" pitchFamily="65" charset="-122"/>
                <a:ea typeface="迷你简剪纸" panose="03000509000000000000" pitchFamily="65" charset="-122"/>
              </a:rPr>
              <a:t>《</a:t>
            </a:r>
            <a:r>
              <a:rPr lang="zh-CN" altLang="en-US" dirty="0">
                <a:solidFill>
                  <a:srgbClr val="A5030F"/>
                </a:solidFill>
                <a:latin typeface="迷你简剪纸" panose="03000509000000000000" pitchFamily="65" charset="-122"/>
                <a:ea typeface="迷你简剪纸" panose="03000509000000000000" pitchFamily="65" charset="-122"/>
              </a:rPr>
              <a:t>晋书</a:t>
            </a:r>
            <a:r>
              <a:rPr lang="en-US" altLang="zh-CN" dirty="0">
                <a:solidFill>
                  <a:srgbClr val="A5030F"/>
                </a:solidFill>
                <a:latin typeface="迷你简剪纸" panose="03000509000000000000" pitchFamily="65" charset="-122"/>
                <a:ea typeface="迷你简剪纸" panose="03000509000000000000" pitchFamily="65" charset="-122"/>
              </a:rPr>
              <a:t>》</a:t>
            </a:r>
            <a:r>
              <a:rPr lang="zh-CN" altLang="en-US" dirty="0">
                <a:solidFill>
                  <a:srgbClr val="A5030F"/>
                </a:solidFill>
                <a:latin typeface="迷你简剪纸" panose="03000509000000000000" pitchFamily="65" charset="-122"/>
                <a:ea typeface="迷你简剪纸" panose="03000509000000000000" pitchFamily="65" charset="-122"/>
              </a:rPr>
              <a:t>：“颛帝以孟夏正月为元，其实正朔元旦之春 ”。中国古代曾以腊月、十月等的月首为元旦，汉武帝起为农历</a:t>
            </a:r>
            <a:r>
              <a:rPr lang="en-US" altLang="zh-CN" dirty="0">
                <a:solidFill>
                  <a:srgbClr val="A5030F"/>
                </a:solidFill>
                <a:latin typeface="迷你简剪纸" panose="03000509000000000000" pitchFamily="65" charset="-122"/>
                <a:ea typeface="迷你简剪纸" panose="03000509000000000000" pitchFamily="65" charset="-122"/>
              </a:rPr>
              <a:t>1</a:t>
            </a:r>
            <a:r>
              <a:rPr lang="zh-CN" altLang="en-US" dirty="0">
                <a:solidFill>
                  <a:srgbClr val="A5030F"/>
                </a:solidFill>
                <a:latin typeface="迷你简剪纸" panose="03000509000000000000" pitchFamily="65" charset="-122"/>
                <a:ea typeface="迷你简剪纸" panose="03000509000000000000" pitchFamily="65" charset="-122"/>
              </a:rPr>
              <a:t>月</a:t>
            </a:r>
            <a:r>
              <a:rPr lang="en-US" altLang="zh-CN" dirty="0">
                <a:solidFill>
                  <a:srgbClr val="A5030F"/>
                </a:solidFill>
                <a:latin typeface="迷你简剪纸" panose="03000509000000000000" pitchFamily="65" charset="-122"/>
                <a:ea typeface="迷你简剪纸" panose="03000509000000000000" pitchFamily="65" charset="-122"/>
              </a:rPr>
              <a:t>1</a:t>
            </a:r>
            <a:r>
              <a:rPr lang="zh-CN" altLang="en-US" dirty="0">
                <a:solidFill>
                  <a:srgbClr val="A5030F"/>
                </a:solidFill>
                <a:latin typeface="迷你简剪纸" panose="03000509000000000000" pitchFamily="65" charset="-122"/>
                <a:ea typeface="迷你简剪纸" panose="03000509000000000000" pitchFamily="65" charset="-122"/>
              </a:rPr>
              <a:t>日，中华民国起为公历</a:t>
            </a:r>
            <a:r>
              <a:rPr lang="en-US" altLang="zh-CN" dirty="0">
                <a:solidFill>
                  <a:srgbClr val="A5030F"/>
                </a:solidFill>
                <a:latin typeface="迷你简剪纸" panose="03000509000000000000" pitchFamily="65" charset="-122"/>
                <a:ea typeface="迷你简剪纸" panose="03000509000000000000" pitchFamily="65" charset="-122"/>
              </a:rPr>
              <a:t>1</a:t>
            </a:r>
            <a:r>
              <a:rPr lang="zh-CN" altLang="en-US" dirty="0">
                <a:solidFill>
                  <a:srgbClr val="A5030F"/>
                </a:solidFill>
                <a:latin typeface="迷你简剪纸" panose="03000509000000000000" pitchFamily="65" charset="-122"/>
                <a:ea typeface="迷你简剪纸" panose="03000509000000000000" pitchFamily="65" charset="-122"/>
              </a:rPr>
              <a:t>月</a:t>
            </a:r>
            <a:r>
              <a:rPr lang="en-US" altLang="zh-CN" dirty="0">
                <a:solidFill>
                  <a:srgbClr val="A5030F"/>
                </a:solidFill>
                <a:latin typeface="迷你简剪纸" panose="03000509000000000000" pitchFamily="65" charset="-122"/>
                <a:ea typeface="迷你简剪纸" panose="03000509000000000000" pitchFamily="65" charset="-122"/>
              </a:rPr>
              <a:t>1</a:t>
            </a:r>
            <a:r>
              <a:rPr lang="zh-CN" altLang="en-US" dirty="0">
                <a:solidFill>
                  <a:srgbClr val="A5030F"/>
                </a:solidFill>
                <a:latin typeface="迷你简剪纸" panose="03000509000000000000" pitchFamily="65" charset="-122"/>
                <a:ea typeface="迷你简剪纸" panose="03000509000000000000" pitchFamily="65" charset="-122"/>
              </a:rPr>
              <a:t>日。</a:t>
            </a:r>
            <a:r>
              <a:rPr lang="en-US" altLang="zh-CN" dirty="0">
                <a:solidFill>
                  <a:srgbClr val="A5030F"/>
                </a:solidFill>
                <a:latin typeface="迷你简剪纸" panose="03000509000000000000" pitchFamily="65" charset="-122"/>
                <a:ea typeface="迷你简剪纸" panose="03000509000000000000" pitchFamily="65" charset="-122"/>
              </a:rPr>
              <a:t>1949</a:t>
            </a:r>
            <a:r>
              <a:rPr lang="zh-CN" altLang="en-US" dirty="0">
                <a:solidFill>
                  <a:srgbClr val="A5030F"/>
                </a:solidFill>
                <a:latin typeface="迷你简剪纸" panose="03000509000000000000" pitchFamily="65" charset="-122"/>
                <a:ea typeface="迷你简剪纸" panose="03000509000000000000" pitchFamily="65" charset="-122"/>
              </a:rPr>
              <a:t>年中华人民共和国以公历</a:t>
            </a:r>
            <a:r>
              <a:rPr lang="en-US" altLang="zh-CN" dirty="0">
                <a:solidFill>
                  <a:srgbClr val="A5030F"/>
                </a:solidFill>
                <a:latin typeface="迷你简剪纸" panose="03000509000000000000" pitchFamily="65" charset="-122"/>
                <a:ea typeface="迷你简剪纸" panose="03000509000000000000" pitchFamily="65" charset="-122"/>
              </a:rPr>
              <a:t>1</a:t>
            </a:r>
            <a:r>
              <a:rPr lang="zh-CN" altLang="en-US" dirty="0">
                <a:solidFill>
                  <a:srgbClr val="A5030F"/>
                </a:solidFill>
                <a:latin typeface="迷你简剪纸" panose="03000509000000000000" pitchFamily="65" charset="-122"/>
                <a:ea typeface="迷你简剪纸" panose="03000509000000000000" pitchFamily="65" charset="-122"/>
              </a:rPr>
              <a:t>月</a:t>
            </a:r>
            <a:r>
              <a:rPr lang="en-US" altLang="zh-CN" dirty="0">
                <a:solidFill>
                  <a:srgbClr val="A5030F"/>
                </a:solidFill>
                <a:latin typeface="迷你简剪纸" panose="03000509000000000000" pitchFamily="65" charset="-122"/>
                <a:ea typeface="迷你简剪纸" panose="03000509000000000000" pitchFamily="65" charset="-122"/>
              </a:rPr>
              <a:t>1</a:t>
            </a:r>
            <a:r>
              <a:rPr lang="zh-CN" altLang="en-US" dirty="0">
                <a:solidFill>
                  <a:srgbClr val="A5030F"/>
                </a:solidFill>
                <a:latin typeface="迷你简剪纸" panose="03000509000000000000" pitchFamily="65" charset="-122"/>
                <a:ea typeface="迷你简剪纸" panose="03000509000000000000" pitchFamily="65" charset="-122"/>
              </a:rPr>
              <a:t>日为元旦，因此元旦在中国也被称为</a:t>
            </a:r>
            <a:r>
              <a:rPr lang="en-US" altLang="zh-CN" dirty="0">
                <a:solidFill>
                  <a:srgbClr val="A5030F"/>
                </a:solidFill>
                <a:latin typeface="迷你简剪纸" panose="03000509000000000000" pitchFamily="65" charset="-122"/>
                <a:ea typeface="迷你简剪纸" panose="03000509000000000000" pitchFamily="65" charset="-122"/>
              </a:rPr>
              <a:t>"</a:t>
            </a:r>
            <a:r>
              <a:rPr lang="zh-CN" altLang="en-US" dirty="0">
                <a:solidFill>
                  <a:srgbClr val="A5030F"/>
                </a:solidFill>
                <a:latin typeface="迷你简剪纸" panose="03000509000000000000" pitchFamily="65" charset="-122"/>
                <a:ea typeface="迷你简剪纸" panose="03000509000000000000" pitchFamily="65" charset="-122"/>
              </a:rPr>
              <a:t>阳历年</a:t>
            </a:r>
            <a:r>
              <a:rPr lang="en-US" altLang="zh-CN" dirty="0">
                <a:solidFill>
                  <a:srgbClr val="A5030F"/>
                </a:solidFill>
                <a:latin typeface="迷你简剪纸" panose="03000509000000000000" pitchFamily="65" charset="-122"/>
                <a:ea typeface="迷你简剪纸" panose="03000509000000000000" pitchFamily="65" charset="-122"/>
              </a:rPr>
              <a:t>"</a:t>
            </a:r>
            <a:r>
              <a:rPr lang="zh-CN" altLang="en-US" dirty="0">
                <a:solidFill>
                  <a:srgbClr val="A5030F"/>
                </a:solidFill>
                <a:latin typeface="迷你简剪纸" panose="03000509000000000000" pitchFamily="65" charset="-122"/>
                <a:ea typeface="迷你简剪纸" panose="03000509000000000000" pitchFamily="65" charset="-122"/>
              </a:rPr>
              <a:t>。</a:t>
            </a:r>
            <a:endParaRPr lang="zh-CN" altLang="en-US" sz="1200" dirty="0">
              <a:solidFill>
                <a:srgbClr val="A5030F"/>
              </a:solidFill>
              <a:latin typeface="迷你简剪纸" panose="03000509000000000000" pitchFamily="65" charset="-122"/>
              <a:ea typeface="迷你简剪纸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533358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 tmFilter="0,0; .5, 1; 1, 1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381850" y="-16329"/>
            <a:ext cx="2826479" cy="287023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0" y="-48987"/>
            <a:ext cx="2826479" cy="287023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92975" y="-2106386"/>
            <a:ext cx="5622379" cy="421277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9448" y="2626511"/>
            <a:ext cx="3087052" cy="227568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6" name="文本框 5"/>
          <p:cNvSpPr txBox="1"/>
          <p:nvPr/>
        </p:nvSpPr>
        <p:spPr>
          <a:xfrm>
            <a:off x="5323593" y="192475"/>
            <a:ext cx="223290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dirty="0">
                <a:solidFill>
                  <a:schemeClr val="bg1"/>
                </a:solidFill>
                <a:latin typeface="迷你简剪纸" panose="03000509000000000000" pitchFamily="65" charset="-122"/>
                <a:ea typeface="迷你简剪纸" panose="03000509000000000000" pitchFamily="65" charset="-122"/>
              </a:rPr>
              <a:t>英国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4155192" y="2106385"/>
            <a:ext cx="7021411" cy="33677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200" dirty="0">
                <a:solidFill>
                  <a:srgbClr val="A5030F"/>
                </a:solidFill>
                <a:latin typeface="迷你简剪纸" panose="03000509000000000000" pitchFamily="65" charset="-122"/>
                <a:ea typeface="迷你简剪纸" panose="03000509000000000000" pitchFamily="65" charset="-122"/>
              </a:rPr>
              <a:t>元旦前一天，家家户户都必须做到瓶中有酒，橱中有肉。英国人认为，如果没有余下的酒肉，来年便会贫穷。除此之外，英国还流行新年“打井水”的风俗，人们都争取第一个去打水，认为第一个打水人为幸福之人，打来的水是吉祥之水。英国人在除夕的深夜，常带上糕点和酒出去拜访，他们不敲门，就径直走进亲友家去。按英国人的风俗，除夕千夜过后，朝屋里迈进第一只脚的人，预示着新的一年的运气。如果第一个客人是个黑发的男人，或是个快乐、幸福而富裕的人，主人就将全年吉利走好运。如果第一个客人是个浅黄头发的女人，或是个忧伤、贫穷、不幸的人，主人在新的一年中将遭霉运，会遇上困难和灾祸。除夕在亲友家作客的人，在未交谈前，要先去拨弄壁炉的火，祝福主人“开门大吉”。在英国中部的一些地区，新年早上出门时，不管熟识还是陌生，都会互送铜钱，他们认为这样做，不但对方一年有财气，同时也会给自己带来幸运。</a:t>
            </a:r>
          </a:p>
        </p:txBody>
      </p:sp>
    </p:spTree>
    <p:extLst>
      <p:ext uri="{BB962C8B-B14F-4D97-AF65-F5344CB8AC3E}">
        <p14:creationId xmlns:p14="http://schemas.microsoft.com/office/powerpoint/2010/main" val="18989135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 tmFilter="0,0; .5, 1; 1, 1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381850" y="-16329"/>
            <a:ext cx="2826479" cy="287023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0" y="-48987"/>
            <a:ext cx="2826479" cy="287023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92975" y="-2106386"/>
            <a:ext cx="5622379" cy="421277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9448" y="2718508"/>
            <a:ext cx="3087052" cy="209169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6" name="文本框 5"/>
          <p:cNvSpPr txBox="1"/>
          <p:nvPr/>
        </p:nvSpPr>
        <p:spPr>
          <a:xfrm>
            <a:off x="5323593" y="192475"/>
            <a:ext cx="223290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dirty="0">
                <a:solidFill>
                  <a:schemeClr val="bg1"/>
                </a:solidFill>
                <a:latin typeface="迷你简剪纸" panose="03000509000000000000" pitchFamily="65" charset="-122"/>
                <a:ea typeface="迷你简剪纸" panose="03000509000000000000" pitchFamily="65" charset="-122"/>
              </a:rPr>
              <a:t>印度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4155192" y="2106385"/>
            <a:ext cx="7021411" cy="27884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dirty="0">
                <a:solidFill>
                  <a:srgbClr val="A5030F"/>
                </a:solidFill>
                <a:latin typeface="迷你简剪纸" panose="03000509000000000000" pitchFamily="65" charset="-122"/>
                <a:ea typeface="迷你简剪纸" panose="03000509000000000000" pitchFamily="65" charset="-122"/>
              </a:rPr>
              <a:t>印度的元旦被人称为“痛哭元旦”、“禁食元旦”。他们在新年第一天，谁也不许对人生气，更不准发脾气。有些地方，过年不但不庆祝，反而相抱大哭。他们认为，元旦一开始，岁月易逝</a:t>
            </a:r>
            <a:r>
              <a:rPr lang="en-US" altLang="zh-CN" dirty="0">
                <a:solidFill>
                  <a:srgbClr val="A5030F"/>
                </a:solidFill>
                <a:latin typeface="迷你简剪纸" panose="03000509000000000000" pitchFamily="65" charset="-122"/>
                <a:ea typeface="迷你简剪纸" panose="03000509000000000000" pitchFamily="65" charset="-122"/>
              </a:rPr>
              <a:t>——</a:t>
            </a:r>
            <a:r>
              <a:rPr lang="zh-CN" altLang="en-US" dirty="0">
                <a:solidFill>
                  <a:srgbClr val="A5030F"/>
                </a:solidFill>
                <a:latin typeface="迷你简剪纸" panose="03000509000000000000" pitchFamily="65" charset="-122"/>
                <a:ea typeface="迷你简剪纸" panose="03000509000000000000" pitchFamily="65" charset="-122"/>
              </a:rPr>
              <a:t>人生短暂，用哭声来表示自己的感叹。有些地区的人们则以禁食一天一夜来迎接新的一年，由元旦凌晨开始直到午夜为止。</a:t>
            </a:r>
            <a:endParaRPr lang="zh-CN" altLang="en-US" sz="1200" dirty="0">
              <a:solidFill>
                <a:srgbClr val="A5030F"/>
              </a:solidFill>
              <a:latin typeface="迷你简剪纸" panose="03000509000000000000" pitchFamily="65" charset="-122"/>
              <a:ea typeface="迷你简剪纸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844493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 tmFilter="0,0; .5, 1; 1, 1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381850" y="-16329"/>
            <a:ext cx="2826479" cy="287023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0" y="-48987"/>
            <a:ext cx="2826479" cy="287023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92975" y="-2106386"/>
            <a:ext cx="5622379" cy="421277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6265" y="2718508"/>
            <a:ext cx="3013418" cy="209169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6" name="文本框 5"/>
          <p:cNvSpPr txBox="1"/>
          <p:nvPr/>
        </p:nvSpPr>
        <p:spPr>
          <a:xfrm>
            <a:off x="5090951" y="192475"/>
            <a:ext cx="270510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dirty="0">
                <a:solidFill>
                  <a:schemeClr val="bg1"/>
                </a:solidFill>
                <a:latin typeface="迷你简剪纸" panose="03000509000000000000" pitchFamily="65" charset="-122"/>
                <a:ea typeface="迷你简剪纸" panose="03000509000000000000" pitchFamily="65" charset="-122"/>
              </a:rPr>
              <a:t>西班牙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4155192" y="2106385"/>
            <a:ext cx="7021411" cy="33424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dirty="0">
                <a:solidFill>
                  <a:srgbClr val="A5030F"/>
                </a:solidFill>
                <a:latin typeface="迷你简剪纸" panose="03000509000000000000" pitchFamily="65" charset="-122"/>
                <a:ea typeface="迷你简剪纸" panose="03000509000000000000" pitchFamily="65" charset="-122"/>
              </a:rPr>
              <a:t>西班牙人在元且前夕，所有家庭成员都团聚在一起，以音乐和游戏相庆贺。午夜来临，十二点的钟声刚开始敲第一响，大家便争着吃葡萄。加果能按钟声吃下</a:t>
            </a:r>
            <a:r>
              <a:rPr lang="en-US" altLang="zh-CN" dirty="0">
                <a:solidFill>
                  <a:srgbClr val="A5030F"/>
                </a:solidFill>
                <a:latin typeface="迷你简剪纸" panose="03000509000000000000" pitchFamily="65" charset="-122"/>
                <a:ea typeface="迷你简剪纸" panose="03000509000000000000" pitchFamily="65" charset="-122"/>
              </a:rPr>
              <a:t>12</a:t>
            </a:r>
            <a:r>
              <a:rPr lang="zh-CN" altLang="en-US" dirty="0">
                <a:solidFill>
                  <a:srgbClr val="A5030F"/>
                </a:solidFill>
                <a:latin typeface="迷你简剪纸" panose="03000509000000000000" pitchFamily="65" charset="-122"/>
                <a:ea typeface="迷你简剪纸" panose="03000509000000000000" pitchFamily="65" charset="-122"/>
              </a:rPr>
              <a:t>颗，便象征着新年的每个月都一切如意。元旦这天，最忌孩子们骂人、打架和哭啼，认为这些现象是不祥之兆。所以，元旦之日大人总是尽量满足孩子们的一切要求。同时，这天人们身上必携一枚金币或铜币以示吉祥。</a:t>
            </a:r>
            <a:endParaRPr lang="zh-CN" altLang="en-US" sz="1200" dirty="0">
              <a:solidFill>
                <a:srgbClr val="A5030F"/>
              </a:solidFill>
              <a:latin typeface="迷你简剪纸" panose="03000509000000000000" pitchFamily="65" charset="-122"/>
              <a:ea typeface="迷你简剪纸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764227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 tmFilter="0,0; .5, 1; 1, 1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theme/theme1.xml><?xml version="1.0" encoding="utf-8"?>
<a:theme xmlns:a="http://schemas.openxmlformats.org/drawingml/2006/main" name="51PPT模板网，www.51pptmoban.com">
  <a:themeElements>
    <a:clrScheme name="自定义 2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F79646"/>
      </a:hlink>
      <a:folHlink>
        <a:srgbClr val="F79646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159</TotalTime>
  <Words>1165</Words>
  <Application>Microsoft Office PowerPoint</Application>
  <PresentationFormat>宽屏</PresentationFormat>
  <Paragraphs>57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2" baseType="lpstr">
      <vt:lpstr>迷你简剪纸</vt:lpstr>
      <vt:lpstr>微软雅黑</vt:lpstr>
      <vt:lpstr>Arial</vt:lpstr>
      <vt:lpstr>Calibri</vt:lpstr>
      <vt:lpstr>Calibri Light</vt:lpstr>
      <vt:lpstr>Wingdings</vt:lpstr>
      <vt:lpstr>51PPT模板网，www.51pptmoban.com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office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元旦活动</dc:title>
  <dc:creator>user</dc:creator>
  <cp:keywords>user</cp:keywords>
  <dc:description>www.51pptmoban.com</dc:description>
  <cp:lastModifiedBy>Power user</cp:lastModifiedBy>
  <cp:revision>83</cp:revision>
  <dcterms:created xsi:type="dcterms:W3CDTF">2017-08-18T03:02:00Z</dcterms:created>
  <dcterms:modified xsi:type="dcterms:W3CDTF">2023-03-30T08:29:34Z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2052-10.1.0.6748</vt:lpwstr>
  </property>
</Properties>
</file>