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95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304" r:id="rId10"/>
    <p:sldId id="272" r:id="rId11"/>
    <p:sldId id="273" r:id="rId12"/>
    <p:sldId id="274" r:id="rId13"/>
    <p:sldId id="275" r:id="rId14"/>
    <p:sldId id="276" r:id="rId15"/>
    <p:sldId id="305" r:id="rId16"/>
    <p:sldId id="278" r:id="rId17"/>
    <p:sldId id="279" r:id="rId18"/>
    <p:sldId id="280" r:id="rId19"/>
    <p:sldId id="281" r:id="rId20"/>
    <p:sldId id="282" r:id="rId21"/>
    <p:sldId id="306" r:id="rId22"/>
    <p:sldId id="261" r:id="rId23"/>
    <p:sldId id="262" r:id="rId24"/>
    <p:sldId id="263" r:id="rId25"/>
    <p:sldId id="307" r:id="rId26"/>
    <p:sldId id="308" r:id="rId27"/>
  </p:sldIdLst>
  <p:sldSz cx="12192000" cy="6858000"/>
  <p:notesSz cx="6858000" cy="9144000"/>
  <p:custDataLst>
    <p:tags r:id="rId2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0224"/>
    <a:srgbClr val="FD5151"/>
    <a:srgbClr val="CA0202"/>
    <a:srgbClr val="D9D9D9"/>
    <a:srgbClr val="C00000"/>
    <a:srgbClr val="AE2660"/>
    <a:srgbClr val="ECB89B"/>
    <a:srgbClr val="FFD20F"/>
    <a:srgbClr val="CA0000"/>
    <a:srgbClr val="DF58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3" d="100"/>
          <a:sy n="83" d="100"/>
        </p:scale>
        <p:origin x="114" y="3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8BA808-C968-4CF2-A10A-1F172DFD3170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1167-B7A6-432C-9B33-9F24AD03DB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3033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FC1167-B7A6-432C-9B33-9F24AD03DBD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5792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FC1167-B7A6-432C-9B33-9F24AD03DBD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2508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FC1167-B7A6-432C-9B33-9F24AD03DBD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9468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FC1167-B7A6-432C-9B33-9F24AD03DBD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0148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FC1167-B7A6-432C-9B33-9F24AD03DBD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041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FC1167-B7A6-432C-9B33-9F24AD03DBD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2489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FC1167-B7A6-432C-9B33-9F24AD03DBD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6033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FC1167-B7A6-432C-9B33-9F24AD03DBD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7862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FC1167-B7A6-432C-9B33-9F24AD03DBD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6844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FC1167-B7A6-432C-9B33-9F24AD03DBD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7690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FC1167-B7A6-432C-9B33-9F24AD03DBD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5996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FC1167-B7A6-432C-9B33-9F24AD03DBD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3410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FC1167-B7A6-432C-9B33-9F24AD03DBD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887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FC1167-B7A6-432C-9B33-9F24AD03DBD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11035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FC1167-B7A6-432C-9B33-9F24AD03DBD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6137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FC1167-B7A6-432C-9B33-9F24AD03DBD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73240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FC1167-B7A6-432C-9B33-9F24AD03DBD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56562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FC1167-B7A6-432C-9B33-9F24AD03DBD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5632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FC1167-B7A6-432C-9B33-9F24AD03DBD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6837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FC1167-B7A6-432C-9B33-9F24AD03DBD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4008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FC1167-B7A6-432C-9B33-9F24AD03DBD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18668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FC1167-B7A6-432C-9B33-9F24AD03DBD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4456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FC1167-B7A6-432C-9B33-9F24AD03DBD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4606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FC1167-B7A6-432C-9B33-9F24AD03DBD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2377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FC1167-B7A6-432C-9B33-9F24AD03DBD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376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push dir="u"/>
      </p:transition>
    </mc:Choice>
    <mc:Fallback xmlns="">
      <p:transition spd="slow" advClick="0" advTm="3000"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5168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push dir="u"/>
      </p:transition>
    </mc:Choice>
    <mc:Fallback xmlns="">
      <p:transition spd="slow" advClick="0" advTm="3000">
        <p:push dir="u"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7973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push dir="u"/>
      </p:transition>
    </mc:Choice>
    <mc:Fallback xmlns="">
      <p:transition spd="slow" advClick="0" advTm="3000"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push dir="u"/>
      </p:transition>
    </mc:Choice>
    <mc:Fallback xmlns="">
      <p:transition spd="slow" advClick="0" advTm="3000">
        <p:push dir="u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45D93A83-6C86-4659-9C83-9CB160E3E3A9}"/>
              </a:ext>
            </a:extLst>
          </p:cNvPr>
          <p:cNvSpPr/>
          <p:nvPr/>
        </p:nvSpPr>
        <p:spPr>
          <a:xfrm>
            <a:off x="5246031" y="2354908"/>
            <a:ext cx="430887" cy="2657138"/>
          </a:xfrm>
          <a:prstGeom prst="rect">
            <a:avLst/>
          </a:prstGeom>
          <a:noFill/>
          <a:ln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守岁  发压岁钱  吃饺子  团聚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A691E1A-87AE-40C4-9543-CD52D6D2EC2B}"/>
              </a:ext>
            </a:extLst>
          </p:cNvPr>
          <p:cNvSpPr/>
          <p:nvPr/>
        </p:nvSpPr>
        <p:spPr>
          <a:xfrm>
            <a:off x="5556563" y="977775"/>
            <a:ext cx="923330" cy="3170099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4800" dirty="0">
                <a:solidFill>
                  <a:schemeClr val="bg1">
                    <a:lumMod val="95000"/>
                  </a:schemeClr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  <a:cs typeface="Arial" panose="020B0604020202020204" pitchFamily="34" charset="0"/>
              </a:rPr>
              <a:t>中国年习俗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1656106" y="1650936"/>
            <a:ext cx="3193421" cy="3197465"/>
            <a:chOff x="179460" y="1076835"/>
            <a:chExt cx="4401057" cy="440663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460" y="1076835"/>
              <a:ext cx="4401057" cy="4406630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887992" y="1395019"/>
              <a:ext cx="3033341" cy="364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600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春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925897" y="1650936"/>
            <a:ext cx="3193421" cy="3197465"/>
            <a:chOff x="179460" y="1076835"/>
            <a:chExt cx="4401057" cy="4406630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460" y="1076835"/>
              <a:ext cx="4401057" cy="4406630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919497" y="1479031"/>
              <a:ext cx="3033341" cy="364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600" dirty="0">
                  <a:solidFill>
                    <a:srgbClr val="FFC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节</a:t>
              </a: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2325943" y="2613659"/>
            <a:ext cx="4622629" cy="83675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4703490" y="2613660"/>
            <a:ext cx="4622629" cy="836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702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4555212-0B5A-4967-98E5-22735983F0DE}"/>
              </a:ext>
            </a:extLst>
          </p:cNvPr>
          <p:cNvSpPr/>
          <p:nvPr/>
        </p:nvSpPr>
        <p:spPr>
          <a:xfrm>
            <a:off x="6550317" y="2019300"/>
            <a:ext cx="4181183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春节是除旧布新的日子，春节虽定在农历正月初一，但春节的活动却并不止于正月初一这一天。从腊月二十三（或二十四日）小年节起，人们便开始“忙年”：扫房屋、洗头沐浴、准备年节器具等等，所有这些活动，有一个共同的主题，即“辞旧迎新”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7302F25-B1E3-4D7A-9791-C6DC3ECEF20F}"/>
              </a:ext>
            </a:extLst>
          </p:cNvPr>
          <p:cNvSpPr/>
          <p:nvPr/>
        </p:nvSpPr>
        <p:spPr>
          <a:xfrm>
            <a:off x="6550317" y="1523036"/>
            <a:ext cx="1626565" cy="520848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传统民俗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975" y="1022012"/>
            <a:ext cx="5355383" cy="402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515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971F1D1-0D56-4F71-822C-50F71104B29F}"/>
              </a:ext>
            </a:extLst>
          </p:cNvPr>
          <p:cNvSpPr/>
          <p:nvPr/>
        </p:nvSpPr>
        <p:spPr>
          <a:xfrm>
            <a:off x="6294752" y="3080049"/>
            <a:ext cx="3821446" cy="1670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春节还是合家团圆、敦亲祀祖的日子。除夕，全家欢聚一堂，吃罢“团年饭”，长辈给孩子们分发“压岁钱”，一家人团坐“守岁”。元日子时交年时刻，鞭炮齐响，辞旧岁、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BF7DACF-9218-43CA-BC94-F69E71BEE93F}"/>
              </a:ext>
            </a:extLst>
          </p:cNvPr>
          <p:cNvSpPr/>
          <p:nvPr/>
        </p:nvSpPr>
        <p:spPr>
          <a:xfrm>
            <a:off x="6335935" y="1343163"/>
            <a:ext cx="3607338" cy="1670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春节更是民众娱乐狂欢的节日。元日以后，各种丰富多彩的娱乐活动竞相开展：耍狮子、舞龙灯、扭秧歌、踩高跷、杂耍诸戏等，为新春佳节增添了浓郁的喜庆气氛。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569EC55-887F-4A72-9F36-B1E823E6FD52}"/>
              </a:ext>
            </a:extLst>
          </p:cNvPr>
          <p:cNvSpPr/>
          <p:nvPr/>
        </p:nvSpPr>
        <p:spPr>
          <a:xfrm>
            <a:off x="5763601" y="920899"/>
            <a:ext cx="664797" cy="1304203"/>
          </a:xfrm>
          <a:prstGeom prst="rect">
            <a:avLst/>
          </a:prstGeom>
          <a:noFill/>
          <a:ln w="19050">
            <a:noFill/>
          </a:ln>
        </p:spPr>
        <p:txBody>
          <a:bodyPr vert="eaVert"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传统民俗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86BBF8F4-123D-4141-B172-903D7310D3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6826" y="1343163"/>
            <a:ext cx="2861173" cy="3823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551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CB57D478-D3F0-4C6A-A065-EB9754B137F6}"/>
              </a:ext>
            </a:extLst>
          </p:cNvPr>
          <p:cNvSpPr/>
          <p:nvPr/>
        </p:nvSpPr>
        <p:spPr>
          <a:xfrm>
            <a:off x="1518025" y="1779871"/>
            <a:ext cx="4501776" cy="2639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现代社会通行的贺年卡在中国古代已经实行。早在宋代，皇亲贵族士大夫的家族与亲族之间已使用专门拜年的贺年片，叫做“名刺”或“名贴”。它是把梅花笺纸裁成约二寸宽、三寸长的卡片，上面写上自己的姓名、地址。各家门上粘一红纸袋，称为“门簿”，其上写着主人姓名，用以接收名刺（名贴）。拜者投名刺（名贴）于门簿，即表示拜年，其意义与现代贺年卡一样。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80932E3-C9BF-4C00-9D9F-ACB50CF7EFDB}"/>
              </a:ext>
            </a:extLst>
          </p:cNvPr>
          <p:cNvSpPr/>
          <p:nvPr/>
        </p:nvSpPr>
        <p:spPr>
          <a:xfrm>
            <a:off x="1327525" y="1485900"/>
            <a:ext cx="4879718" cy="31813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AB422BA-C504-42A6-BDEF-33AC17B1592C}"/>
              </a:ext>
            </a:extLst>
          </p:cNvPr>
          <p:cNvSpPr/>
          <p:nvPr/>
        </p:nvSpPr>
        <p:spPr>
          <a:xfrm>
            <a:off x="1556125" y="1167904"/>
            <a:ext cx="800219" cy="522131"/>
          </a:xfrm>
          <a:prstGeom prst="rect">
            <a:avLst/>
          </a:prstGeom>
          <a:solidFill>
            <a:srgbClr val="FFC000"/>
          </a:solidFill>
          <a:ln w="19050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拜年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8A71A8C-D63E-4699-876F-D32868A1CF6E}"/>
              </a:ext>
            </a:extLst>
          </p:cNvPr>
          <p:cNvSpPr/>
          <p:nvPr/>
        </p:nvSpPr>
        <p:spPr>
          <a:xfrm>
            <a:off x="6159946" y="4619952"/>
            <a:ext cx="313112" cy="279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8123593-A26B-4638-88FD-9EEAC2CB77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4951" y="1668019"/>
            <a:ext cx="4135224" cy="27514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9622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animBg="1"/>
      <p:bldP spid="4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179BBE62-C405-47DB-91B9-DC6B7799EBBE}"/>
              </a:ext>
            </a:extLst>
          </p:cNvPr>
          <p:cNvSpPr/>
          <p:nvPr/>
        </p:nvSpPr>
        <p:spPr>
          <a:xfrm>
            <a:off x="1204836" y="3745430"/>
            <a:ext cx="787296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除夕守岁是最重要的年俗活动之一，守岁之俗由来已久。最早记载见于西晋周处的</a:t>
            </a:r>
            <a:r>
              <a:rPr lang="en-US" altLang="zh-CN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《</a:t>
            </a: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风土志</a:t>
            </a:r>
            <a:r>
              <a:rPr lang="en-US" altLang="zh-CN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》</a:t>
            </a: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：除夕之夜，各相与赠送，称为“馈岁”；酒食相邀，称为“别岁”；长幼聚饮，祝颂完备，称为“分岁”；大家终夜不眠，以待天明，称曰“守岁”。自汉代以来，新旧年交替的时刻一般为夜半时分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418D744-F338-412F-A805-A019CC5CF538}"/>
              </a:ext>
            </a:extLst>
          </p:cNvPr>
          <p:cNvSpPr/>
          <p:nvPr/>
        </p:nvSpPr>
        <p:spPr>
          <a:xfrm>
            <a:off x="1185786" y="1206490"/>
            <a:ext cx="7872968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“腊月二十四，掸尘扫房子” ，据</a:t>
            </a:r>
            <a:r>
              <a:rPr lang="en-US" altLang="zh-CN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《</a:t>
            </a: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吕氏春秋</a:t>
            </a:r>
            <a:r>
              <a:rPr lang="en-US" altLang="zh-CN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》</a:t>
            </a: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记载，中国在尧舜时代就有春节扫尘的风俗。按民间的说法：因“尘”与“陈”谐音，新春扫尘有“除陈布新”的涵义，其用意是要把一切穷运、晦气统统扫出门。每逢春节来临，家家户户都要打扫环境，清洗各种器具，拆洗被褥窗帘，洒扫六闾庭院，掸拂尘垢蛛网，疏浚明渠暗沟。到处洋溢着欢欢喜喜搞卫生、干干净净迎新春的欢乐气氛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B00C2DB-9805-475A-972E-150F3E44DCE4}"/>
              </a:ext>
            </a:extLst>
          </p:cNvPr>
          <p:cNvSpPr/>
          <p:nvPr/>
        </p:nvSpPr>
        <p:spPr>
          <a:xfrm>
            <a:off x="1205002" y="714047"/>
            <a:ext cx="800219" cy="522131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扫尘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4229148-0005-485B-86AE-3C64F0769D4A}"/>
              </a:ext>
            </a:extLst>
          </p:cNvPr>
          <p:cNvSpPr/>
          <p:nvPr/>
        </p:nvSpPr>
        <p:spPr>
          <a:xfrm>
            <a:off x="1166902" y="3310137"/>
            <a:ext cx="803425" cy="520848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守岁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958807EF-A0D7-4813-852A-6BA974865B01}"/>
              </a:ext>
            </a:extLst>
          </p:cNvPr>
          <p:cNvCxnSpPr>
            <a:cxnSpLocks/>
          </p:cNvCxnSpPr>
          <p:nvPr/>
        </p:nvCxnSpPr>
        <p:spPr>
          <a:xfrm>
            <a:off x="1243102" y="3129373"/>
            <a:ext cx="7564348" cy="0"/>
          </a:xfrm>
          <a:prstGeom prst="line">
            <a:avLst/>
          </a:prstGeom>
          <a:ln>
            <a:solidFill>
              <a:srgbClr val="C00000">
                <a:alpha val="4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5737" y="0"/>
            <a:ext cx="1215380" cy="513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840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3C5A0349-7C0B-4880-8F9C-6E13C19C89C9}"/>
              </a:ext>
            </a:extLst>
          </p:cNvPr>
          <p:cNvSpPr/>
          <p:nvPr/>
        </p:nvSpPr>
        <p:spPr>
          <a:xfrm>
            <a:off x="1794994" y="1371716"/>
            <a:ext cx="8602012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放爆竹可以创造出喜庆热闹的气氛，是节日的一种娱乐活动，可以给人们带来欢愉和吉利。随着时间的推移，爆竹的应用越来越广泛，品种花色也日见繁多，每逢重大节日及喜事庆典，及婚嫁、建房、开业等，都要燃放爆竹以示庆贺，图个吉利。湖南浏阳，广东佛山和东尧，江西的宜春和萍乡、浙江温州等地区是中国的花炮之乡</a:t>
            </a:r>
            <a:r>
              <a:rPr lang="en-US" altLang="zh-CN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,</a:t>
            </a: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生产的爆竹花色多，品质高，不仅畅销全国，而且还远销世界。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F5FFC20-4B07-4417-AC99-F847CEB9A5B5}"/>
              </a:ext>
            </a:extLst>
          </p:cNvPr>
          <p:cNvSpPr/>
          <p:nvPr/>
        </p:nvSpPr>
        <p:spPr>
          <a:xfrm>
            <a:off x="1812374" y="898282"/>
            <a:ext cx="1107996" cy="522131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燃爆竹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BB03AA1-7257-499F-A771-B8AB2A3A33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6050" y="2567747"/>
            <a:ext cx="2035888" cy="287795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ACFD28A-A458-477F-A0F1-15A51BEA65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4208" y="2753235"/>
            <a:ext cx="3580528" cy="2506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580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9060" y="0"/>
            <a:ext cx="4893879" cy="6858000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AC0474F5-3920-4396-8AAF-633493932548}"/>
              </a:ext>
            </a:extLst>
          </p:cNvPr>
          <p:cNvSpPr txBox="1"/>
          <p:nvPr/>
        </p:nvSpPr>
        <p:spPr>
          <a:xfrm>
            <a:off x="5718252" y="2021979"/>
            <a:ext cx="1133083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FFD2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03</a:t>
            </a:r>
            <a:endParaRPr lang="zh-CN" altLang="en-US" sz="4400" b="1" dirty="0">
              <a:solidFill>
                <a:srgbClr val="FFD20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62249" y="2887960"/>
            <a:ext cx="6667500" cy="1082080"/>
          </a:xfrm>
          <a:prstGeom prst="rect">
            <a:avLst/>
          </a:prstGeom>
          <a:solidFill>
            <a:srgbClr val="E3022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b="1" spc="6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全唐诗简" panose="00020600040101010101" pitchFamily="18" charset="-122"/>
                <a:ea typeface="汉仪全唐诗简" panose="00020600040101010101" pitchFamily="18" charset="-122"/>
              </a:rPr>
              <a:t>节日活动</a:t>
            </a:r>
          </a:p>
        </p:txBody>
      </p:sp>
    </p:spTree>
    <p:extLst>
      <p:ext uri="{BB962C8B-B14F-4D97-AF65-F5344CB8AC3E}">
        <p14:creationId xmlns:p14="http://schemas.microsoft.com/office/powerpoint/2010/main" val="4127917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BA08656-53B3-463B-B344-732A1F1172CE}"/>
              </a:ext>
            </a:extLst>
          </p:cNvPr>
          <p:cNvSpPr/>
          <p:nvPr/>
        </p:nvSpPr>
        <p:spPr>
          <a:xfrm>
            <a:off x="1472545" y="1980852"/>
            <a:ext cx="5268688" cy="231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腊月二十三或二十四又称“小年”，是民间祭灶的日子。民谣中“二十三，糖瓜粘”指的即是每年腊月二十三或二十四日的祭灶。有所谓“官三民四船家五”的说法，也就是官府在腊月二十三日，一般民家在二十四日，水上人家则为二十五日举行祭灶。小年是整个春节庆祝活动的开始和伏笔，其主要活动有两项：扫年和祭灶。除此之外，还有吃灶糖的习俗，有的地方还要吃火烧、吃糖糕、油饼，喝豆腐汤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C6B57AA-A55D-4B7C-859B-D959989E75D8}"/>
              </a:ext>
            </a:extLst>
          </p:cNvPr>
          <p:cNvSpPr/>
          <p:nvPr/>
        </p:nvSpPr>
        <p:spPr>
          <a:xfrm>
            <a:off x="1453495" y="1507459"/>
            <a:ext cx="800219" cy="522131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小年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0283" y="1399362"/>
            <a:ext cx="40195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90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6E14DF3-327F-4D84-B00A-AD97194B5B8B}"/>
              </a:ext>
            </a:extLst>
          </p:cNvPr>
          <p:cNvSpPr/>
          <p:nvPr/>
        </p:nvSpPr>
        <p:spPr>
          <a:xfrm>
            <a:off x="1149853" y="1552134"/>
            <a:ext cx="5631948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每年农历腊月的最后一天的晚上，农历年的最后一天（月大为</a:t>
            </a:r>
            <a:r>
              <a:rPr lang="en-US" altLang="zh-CN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30</a:t>
            </a: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日，月小</a:t>
            </a:r>
            <a:r>
              <a:rPr lang="en-US" altLang="zh-CN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29</a:t>
            </a: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日），称   之为“除夕”。它与春节（正月初一）首尾相连，是人们辞旧迎新的日子。由于农历大月有三十天、小月只有二十九天，所以除夕的日期也就有廿九、三十的不同了。但是这一天常常不论是二十九还是三十，习惯上都被称为“大年三十”。除夕晚上全家人团圆吃年夜饭，年夜饭以后有发压岁钱和熬年夜的习俗、周、秦时期每年将尽的时候，皇宫里要举行“大傩”的仪式，击鼓驱逐疫疠之鬼，称为“逐除”，后又称除夕的前一天为小除，即小年夜；除夕为大除，即大年夜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5BB4553-7CA8-44F2-A838-85ADCBBCA130}"/>
              </a:ext>
            </a:extLst>
          </p:cNvPr>
          <p:cNvSpPr/>
          <p:nvPr/>
        </p:nvSpPr>
        <p:spPr>
          <a:xfrm>
            <a:off x="1214126" y="1117153"/>
            <a:ext cx="800219" cy="522131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除夕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01DEB39-9D13-4E76-897B-72EADA881D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1916" y="1658334"/>
            <a:ext cx="3896621" cy="29246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97396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E599E45-6DD3-470E-BCB7-F9E79264170F}"/>
              </a:ext>
            </a:extLst>
          </p:cNvPr>
          <p:cNvSpPr/>
          <p:nvPr/>
        </p:nvSpPr>
        <p:spPr>
          <a:xfrm>
            <a:off x="1243136" y="1932835"/>
            <a:ext cx="5578397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压岁钱</a:t>
            </a: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正月初一是“鸡日”，原名“元旦”，“元”的本意为“头”，后引申为“开始”。这一天是一年的头一天，春季的头一天，正月的头一天，所以称为“三元”；因为这一天还是岁之朝，月之朝，日之朝，所以又称“三朝”；又因为它是第一个朔日，所以又称“元朔”，正月初一还有上日、正朝、三朔、三始等别称，意即年、月、日三者的开始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32BE942-884B-4C57-9BE5-5C06144AF9FE}"/>
              </a:ext>
            </a:extLst>
          </p:cNvPr>
          <p:cNvSpPr/>
          <p:nvPr/>
        </p:nvSpPr>
        <p:spPr>
          <a:xfrm>
            <a:off x="1215920" y="1496518"/>
            <a:ext cx="1415772" cy="522131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正月初一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532DB27-F161-4E00-9DB5-5DB8BB6151C4}"/>
              </a:ext>
            </a:extLst>
          </p:cNvPr>
          <p:cNvSpPr/>
          <p:nvPr/>
        </p:nvSpPr>
        <p:spPr>
          <a:xfrm>
            <a:off x="1054271" y="1390649"/>
            <a:ext cx="5826583" cy="304446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66127474-0C4E-4430-BC93-CFD7538F8C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15637" y="1293057"/>
            <a:ext cx="3786532" cy="325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176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ED66E19-8D3C-48EF-A3EE-A67F0604CCE5}"/>
              </a:ext>
            </a:extLst>
          </p:cNvPr>
          <p:cNvSpPr/>
          <p:nvPr/>
        </p:nvSpPr>
        <p:spPr>
          <a:xfrm>
            <a:off x="5605939" y="1741427"/>
            <a:ext cx="4953166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回娘家</a:t>
            </a: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正月初二是“狗日”，这一天</a:t>
            </a:r>
            <a:r>
              <a:rPr lang="en-US" altLang="zh-CN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(</a:t>
            </a: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北方地区为正月初三</a:t>
            </a:r>
            <a:r>
              <a:rPr lang="en-US" altLang="zh-CN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)</a:t>
            </a: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，嫁出去的女儿们便纷纷带着丈夫、儿女回娘家拜年。女儿回娘家，必备办一大袋的饼干、糖果，由母亲分送邻里乡亲，一如过年的情景。如果家中有多个女儿的，而这些女儿又不在同一天归来，那么，就要来一个分一次，礼物颇薄，四块饼干而已。然而，它反映的情意却甚浓，真正的是“礼轻情意重”，它表达了姑娘对乡亲的切切思念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B5A74CD-C406-4F3A-89BC-85EDB15CDCD2}"/>
              </a:ext>
            </a:extLst>
          </p:cNvPr>
          <p:cNvSpPr/>
          <p:nvPr/>
        </p:nvSpPr>
        <p:spPr>
          <a:xfrm>
            <a:off x="5546318" y="1297247"/>
            <a:ext cx="1422184" cy="520848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正月初二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432" y="915418"/>
            <a:ext cx="4732668" cy="3935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330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462ACA08-C7C0-444D-AD80-ACE3A1251FC3}"/>
              </a:ext>
            </a:extLst>
          </p:cNvPr>
          <p:cNvSpPr txBox="1"/>
          <p:nvPr/>
        </p:nvSpPr>
        <p:spPr>
          <a:xfrm>
            <a:off x="4979301" y="1534042"/>
            <a:ext cx="67285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C000"/>
                </a:solidFill>
                <a:latin typeface="+mn-ea"/>
              </a:rPr>
              <a:t>01</a:t>
            </a:r>
            <a:endParaRPr lang="zh-CN" altLang="en-US" sz="3200" b="1" dirty="0">
              <a:solidFill>
                <a:srgbClr val="FFC000"/>
              </a:solidFill>
              <a:latin typeface="+mn-ea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471F537-A3D3-43DE-91DC-0F0ADF5076A2}"/>
              </a:ext>
            </a:extLst>
          </p:cNvPr>
          <p:cNvSpPr/>
          <p:nvPr/>
        </p:nvSpPr>
        <p:spPr>
          <a:xfrm>
            <a:off x="4975042" y="2386777"/>
            <a:ext cx="677108" cy="211928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vert="eaVert" wrap="square">
            <a:spAutoFit/>
          </a:bodyPr>
          <a:lstStyle/>
          <a:p>
            <a:pPr algn="ctr"/>
            <a:r>
              <a:rPr lang="zh-CN" altLang="en-US" sz="3200" dirty="0">
                <a:solidFill>
                  <a:srgbClr val="FFC000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历史发展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2C3D383-FDE4-4396-9785-699AC3939125}"/>
              </a:ext>
            </a:extLst>
          </p:cNvPr>
          <p:cNvSpPr txBox="1"/>
          <p:nvPr/>
        </p:nvSpPr>
        <p:spPr>
          <a:xfrm>
            <a:off x="5926716" y="1534042"/>
            <a:ext cx="67285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C000"/>
                </a:solidFill>
                <a:latin typeface="+mn-ea"/>
              </a:rPr>
              <a:t>02</a:t>
            </a:r>
            <a:endParaRPr lang="zh-CN" altLang="en-US" sz="3200" b="1" dirty="0">
              <a:solidFill>
                <a:srgbClr val="FFC000"/>
              </a:solidFill>
              <a:latin typeface="+mn-ea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CE96F7C6-4E2C-4CDA-AFF0-7F03C98BC25A}"/>
              </a:ext>
            </a:extLst>
          </p:cNvPr>
          <p:cNvGrpSpPr/>
          <p:nvPr/>
        </p:nvGrpSpPr>
        <p:grpSpPr>
          <a:xfrm>
            <a:off x="5935712" y="2386777"/>
            <a:ext cx="687826" cy="2139552"/>
            <a:chOff x="2502918" y="3202753"/>
            <a:chExt cx="687826" cy="2139552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648C3CE7-84A7-4CF1-8896-14BB270AE115}"/>
                </a:ext>
              </a:extLst>
            </p:cNvPr>
            <p:cNvSpPr/>
            <p:nvPr/>
          </p:nvSpPr>
          <p:spPr>
            <a:xfrm>
              <a:off x="2513636" y="3415758"/>
              <a:ext cx="677108" cy="1733808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none">
              <a:spAutoFit/>
            </a:bodyPr>
            <a:lstStyle/>
            <a:p>
              <a:r>
                <a:rPr lang="zh-CN" altLang="en-US" sz="3200" dirty="0">
                  <a:solidFill>
                    <a:srgbClr val="FFC000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风俗习惯</a:t>
              </a: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956FB651-6E71-4C44-B6E8-7ABE571A6361}"/>
                </a:ext>
              </a:extLst>
            </p:cNvPr>
            <p:cNvSpPr/>
            <p:nvPr/>
          </p:nvSpPr>
          <p:spPr>
            <a:xfrm>
              <a:off x="2502918" y="3202753"/>
              <a:ext cx="672849" cy="213955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C000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DB558E21-68CE-4C43-A8A4-EA267EE6DCE2}"/>
              </a:ext>
            </a:extLst>
          </p:cNvPr>
          <p:cNvSpPr txBox="1"/>
          <p:nvPr/>
        </p:nvSpPr>
        <p:spPr>
          <a:xfrm>
            <a:off x="6873989" y="1512853"/>
            <a:ext cx="673135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C000"/>
                </a:solidFill>
                <a:latin typeface="+mn-ea"/>
              </a:rPr>
              <a:t>03</a:t>
            </a:r>
            <a:endParaRPr lang="zh-CN" altLang="en-US" sz="3200" b="1" dirty="0">
              <a:solidFill>
                <a:srgbClr val="FFC000"/>
              </a:solidFill>
              <a:latin typeface="+mn-ea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04680C3-C7A7-4B40-85BA-5DB6E73F862F}"/>
              </a:ext>
            </a:extLst>
          </p:cNvPr>
          <p:cNvGrpSpPr/>
          <p:nvPr/>
        </p:nvGrpSpPr>
        <p:grpSpPr>
          <a:xfrm>
            <a:off x="6849084" y="2371011"/>
            <a:ext cx="688615" cy="2155318"/>
            <a:chOff x="3400524" y="3212915"/>
            <a:chExt cx="688615" cy="2155318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8D1348F-A9B5-45D3-9D34-F1679525D129}"/>
                </a:ext>
              </a:extLst>
            </p:cNvPr>
            <p:cNvSpPr/>
            <p:nvPr/>
          </p:nvSpPr>
          <p:spPr>
            <a:xfrm>
              <a:off x="3400524" y="3431553"/>
              <a:ext cx="677108" cy="1733808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none">
              <a:spAutoFit/>
            </a:bodyPr>
            <a:lstStyle/>
            <a:p>
              <a:r>
                <a:rPr lang="zh-CN" altLang="en-US" sz="3200" dirty="0">
                  <a:solidFill>
                    <a:srgbClr val="FFC000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节日活动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3903CEED-F1F9-49B8-A131-7CED1FEB5EB4}"/>
                </a:ext>
              </a:extLst>
            </p:cNvPr>
            <p:cNvSpPr/>
            <p:nvPr/>
          </p:nvSpPr>
          <p:spPr>
            <a:xfrm>
              <a:off x="3416290" y="3212915"/>
              <a:ext cx="672849" cy="215531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F825A6DC-A25F-4CE7-A480-B8D5D4108D7D}"/>
              </a:ext>
            </a:extLst>
          </p:cNvPr>
          <p:cNvSpPr txBox="1"/>
          <p:nvPr/>
        </p:nvSpPr>
        <p:spPr>
          <a:xfrm>
            <a:off x="7821545" y="1506592"/>
            <a:ext cx="67285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C000"/>
                </a:solidFill>
                <a:latin typeface="+mn-ea"/>
              </a:rPr>
              <a:t>04</a:t>
            </a:r>
            <a:endParaRPr lang="zh-CN" altLang="en-US" sz="3200" b="1" dirty="0">
              <a:solidFill>
                <a:srgbClr val="FFC000"/>
              </a:solidFill>
              <a:latin typeface="+mn-ea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9299E1E5-1CC3-46D8-9397-6CA79E526DB5}"/>
              </a:ext>
            </a:extLst>
          </p:cNvPr>
          <p:cNvGrpSpPr/>
          <p:nvPr/>
        </p:nvGrpSpPr>
        <p:grpSpPr>
          <a:xfrm>
            <a:off x="7809754" y="2386777"/>
            <a:ext cx="693112" cy="2139552"/>
            <a:chOff x="4329662" y="3223077"/>
            <a:chExt cx="693112" cy="2139552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66393F5A-491B-4E34-A32D-3FB7FEACFE32}"/>
                </a:ext>
              </a:extLst>
            </p:cNvPr>
            <p:cNvSpPr/>
            <p:nvPr/>
          </p:nvSpPr>
          <p:spPr>
            <a:xfrm>
              <a:off x="4345666" y="3425949"/>
              <a:ext cx="677108" cy="1733808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none">
              <a:spAutoFit/>
            </a:bodyPr>
            <a:lstStyle/>
            <a:p>
              <a:r>
                <a:rPr lang="zh-CN" altLang="en-US" sz="3200" dirty="0">
                  <a:solidFill>
                    <a:srgbClr val="FFC000"/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rPr>
                <a:t>节令食品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04FF54A1-73B0-4609-907B-5406ABC1C5C0}"/>
                </a:ext>
              </a:extLst>
            </p:cNvPr>
            <p:cNvSpPr/>
            <p:nvPr/>
          </p:nvSpPr>
          <p:spPr>
            <a:xfrm>
              <a:off x="4329662" y="3223077"/>
              <a:ext cx="672849" cy="213955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9492" y="3420069"/>
            <a:ext cx="2257066" cy="284124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CE406CD-329F-43B1-991B-5120D5964FEE}"/>
              </a:ext>
            </a:extLst>
          </p:cNvPr>
          <p:cNvSpPr txBox="1"/>
          <p:nvPr/>
        </p:nvSpPr>
        <p:spPr>
          <a:xfrm>
            <a:off x="1738806" y="1050371"/>
            <a:ext cx="800219" cy="1272143"/>
          </a:xfrm>
          <a:prstGeom prst="rect">
            <a:avLst/>
          </a:prstGeom>
          <a:ln w="19050">
            <a:noFill/>
          </a:ln>
        </p:spPr>
        <p:txBody>
          <a:bodyPr vert="eaVert" wrap="none">
            <a:spAutoFit/>
          </a:bodyPr>
          <a:lstStyle>
            <a:defPPr>
              <a:defRPr lang="en-US"/>
            </a:defPPr>
            <a:lvl1pPr>
              <a:defRPr sz="8800" b="1" spc="600">
                <a:solidFill>
                  <a:srgbClr val="B92E32"/>
                </a:solidFill>
                <a:latin typeface="站酷酷黑" panose="02010600030101010101" pitchFamily="2" charset="-122"/>
                <a:ea typeface="站酷酷黑" panose="02010600030101010101" pitchFamily="2" charset="-122"/>
              </a:defRPr>
            </a:lvl1pPr>
          </a:lstStyle>
          <a:p>
            <a:r>
              <a:rPr lang="zh-CN" altLang="en-US" sz="4000" b="0" dirty="0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目录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7" t="6618" r="10622" b="9821"/>
          <a:stretch/>
        </p:blipFill>
        <p:spPr>
          <a:xfrm>
            <a:off x="8884920" y="-92829"/>
            <a:ext cx="3307080" cy="3253741"/>
          </a:xfrm>
          <a:prstGeom prst="rect">
            <a:avLst/>
          </a:prstGeom>
          <a:ln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164" y="1179469"/>
            <a:ext cx="408622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398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06E4216-4D19-40C7-95F3-5F96A009F7F4}"/>
              </a:ext>
            </a:extLst>
          </p:cNvPr>
          <p:cNvSpPr/>
          <p:nvPr/>
        </p:nvSpPr>
        <p:spPr>
          <a:xfrm>
            <a:off x="8258035" y="2548038"/>
            <a:ext cx="2804010" cy="1993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正月初四是女娲造羊的日子，故称“羊日”。在这一天里，人们不能杀羊，如果天气好，则意味着这一年里，羊会养得很好，养羊的人家会有个好收成。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E2CE22C-21CB-4F00-AD43-F310746E8021}"/>
              </a:ext>
            </a:extLst>
          </p:cNvPr>
          <p:cNvSpPr/>
          <p:nvPr/>
        </p:nvSpPr>
        <p:spPr>
          <a:xfrm>
            <a:off x="1212679" y="2129179"/>
            <a:ext cx="1415772" cy="522131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正月初三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5814C42-D888-4F45-9E19-CD8F06BE4901}"/>
              </a:ext>
            </a:extLst>
          </p:cNvPr>
          <p:cNvSpPr/>
          <p:nvPr/>
        </p:nvSpPr>
        <p:spPr>
          <a:xfrm>
            <a:off x="8194655" y="2105210"/>
            <a:ext cx="1415772" cy="522131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正月初四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9289DCD-A292-4576-808B-FD3D421B1B23}"/>
              </a:ext>
            </a:extLst>
          </p:cNvPr>
          <p:cNvSpPr/>
          <p:nvPr/>
        </p:nvSpPr>
        <p:spPr>
          <a:xfrm>
            <a:off x="1269829" y="2570191"/>
            <a:ext cx="2804010" cy="1993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正月初三是女娲造猪的日子，故称“猪日”，在这一天里，人们习惯不杀猪，如果当日天气好，则当年的猪会长得膘肥体壮，主人家自然喜上眉梢。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8430" y="1590675"/>
            <a:ext cx="408622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174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9060" y="0"/>
            <a:ext cx="4893879" cy="6858000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AC0474F5-3920-4396-8AAF-633493932548}"/>
              </a:ext>
            </a:extLst>
          </p:cNvPr>
          <p:cNvSpPr txBox="1"/>
          <p:nvPr/>
        </p:nvSpPr>
        <p:spPr>
          <a:xfrm>
            <a:off x="5718252" y="2021979"/>
            <a:ext cx="1133083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FFD2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04</a:t>
            </a:r>
            <a:endParaRPr lang="zh-CN" altLang="en-US" sz="4400" b="1" dirty="0">
              <a:solidFill>
                <a:srgbClr val="FFD20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62249" y="2887960"/>
            <a:ext cx="6667500" cy="1082080"/>
          </a:xfrm>
          <a:prstGeom prst="rect">
            <a:avLst/>
          </a:prstGeom>
          <a:solidFill>
            <a:srgbClr val="E3022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b="1" spc="6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全唐诗简" panose="00020600040101010101" pitchFamily="18" charset="-122"/>
                <a:ea typeface="汉仪全唐诗简" panose="00020600040101010101" pitchFamily="18" charset="-122"/>
              </a:rPr>
              <a:t>节日食品</a:t>
            </a:r>
          </a:p>
        </p:txBody>
      </p:sp>
    </p:spTree>
    <p:extLst>
      <p:ext uri="{BB962C8B-B14F-4D97-AF65-F5344CB8AC3E}">
        <p14:creationId xmlns:p14="http://schemas.microsoft.com/office/powerpoint/2010/main" val="1087672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675308C-8226-4BCC-AB51-C71530717520}"/>
              </a:ext>
            </a:extLst>
          </p:cNvPr>
          <p:cNvSpPr/>
          <p:nvPr/>
        </p:nvSpPr>
        <p:spPr>
          <a:xfrm>
            <a:off x="1524722" y="1449436"/>
            <a:ext cx="512714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“腊八节”这一天在中国民间有吃腊八粥的习俗。喝腊八粥在中国已有千年历史，腊八粥又称“大家饭”，是纪念民族英雄岳飞的一种节日食俗。腊，在远古时代本是一种祭礼的名称，夏朝称“清祀”，殷商称“嘉平”，周朝时改称“腊”。“腊”是从“猎”字演变而来，故“腊”“猎”相通。因为一岁之终，农作物已收晒完毕，农闲了，人们便到野外猎取禽兽，用来祭祖先、敬百神，以祈福求寿、避灾迎祥，称之为“腊祭”。先秦的腊日在冬至后的第三个戌日。中国喝腊八粥的历史，已有一千多年，目前见到的最早文字记载是宋代孟元老的</a:t>
            </a:r>
            <a:r>
              <a:rPr lang="en-US" altLang="zh-CN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《</a:t>
            </a: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东京梦华录</a:t>
            </a:r>
            <a:r>
              <a:rPr lang="en-US" altLang="zh-CN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》</a:t>
            </a: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。</a:t>
            </a:r>
            <a:endParaRPr lang="en-US" altLang="zh-CN" sz="1400" spc="100" dirty="0">
              <a:solidFill>
                <a:schemeClr val="bg1"/>
              </a:solidFill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496ED7A-E410-4A1F-8C91-4D763EAC9E5C}"/>
              </a:ext>
            </a:extLst>
          </p:cNvPr>
          <p:cNvSpPr/>
          <p:nvPr/>
        </p:nvSpPr>
        <p:spPr>
          <a:xfrm>
            <a:off x="1522808" y="986716"/>
            <a:ext cx="1107996" cy="522131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腊八粥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DC83123-25FA-4546-B86E-6E8C57AE3C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1049" y="1430386"/>
            <a:ext cx="4467225" cy="32370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51283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110EB2D-25E8-4C61-9431-2502FBFE2C5B}"/>
              </a:ext>
            </a:extLst>
          </p:cNvPr>
          <p:cNvSpPr/>
          <p:nvPr/>
        </p:nvSpPr>
        <p:spPr>
          <a:xfrm>
            <a:off x="5684671" y="1800307"/>
            <a:ext cx="513101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春节吃年糕，“义取年胜年，籍以祈岁稔。”寓意万事如意年年高。年糕的种类有：北方有白糕饦、黄米糕；江南有水磨年糕；西南有糯粑粑；台湾有红龟糕。汉代杨雄的</a:t>
            </a:r>
            <a:r>
              <a:rPr lang="en-US" altLang="zh-CN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《</a:t>
            </a: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方言</a:t>
            </a:r>
            <a:r>
              <a:rPr lang="en-US" altLang="zh-CN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》</a:t>
            </a: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一书中就已有“糕”的称谓，魏晋南北朝时已流行。贾思勰</a:t>
            </a:r>
            <a:r>
              <a:rPr lang="en-US" altLang="zh-CN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《</a:t>
            </a: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齐民要术</a:t>
            </a:r>
            <a:r>
              <a:rPr lang="en-US" altLang="zh-CN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》</a:t>
            </a: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记载了制做方法。</a:t>
            </a:r>
            <a:endParaRPr lang="en-US" altLang="zh-CN" sz="1400" spc="100" dirty="0">
              <a:solidFill>
                <a:schemeClr val="bg1"/>
              </a:solidFill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明、清时，是糕已发展成市面上一种常年供应的小食，并有南北风味之别。北方年糕有蒸、炸二种，南方年糕除蒸、炸外，尚有片炒、汤煮诸法。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90F952E-B308-4782-B6BF-35B87B444156}"/>
              </a:ext>
            </a:extLst>
          </p:cNvPr>
          <p:cNvSpPr/>
          <p:nvPr/>
        </p:nvSpPr>
        <p:spPr>
          <a:xfrm>
            <a:off x="5736319" y="1295440"/>
            <a:ext cx="803425" cy="520848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年糕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F9285F3-E29E-4E3E-9F31-5D854E54F1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2015" y="1895558"/>
            <a:ext cx="3707235" cy="24714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83488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A2D6488-0319-4E95-B29A-5DE15D689BD3}"/>
              </a:ext>
            </a:extLst>
          </p:cNvPr>
          <p:cNvSpPr/>
          <p:nvPr/>
        </p:nvSpPr>
        <p:spPr>
          <a:xfrm>
            <a:off x="1646559" y="1504208"/>
            <a:ext cx="4385941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北方年夜饭有吃饺子的传统，但各地吃饺子的习俗亦不相同，有的地方除夕之夜吃饺子，有的地方初一吃饺子，北方一些山区还有初一到初五每天早上吃饺子的习俗。</a:t>
            </a:r>
            <a:endParaRPr lang="en-US" altLang="zh-CN" sz="1400" spc="100" dirty="0">
              <a:solidFill>
                <a:schemeClr val="bg1"/>
              </a:solidFill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吃饺子是表达人们辞旧迎新之际祈福求吉愿望的特有方式。按照中国古代记时法，晚上</a:t>
            </a:r>
            <a:r>
              <a:rPr lang="en-US" altLang="zh-CN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11</a:t>
            </a: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时到第二天凌晨</a:t>
            </a:r>
            <a:r>
              <a:rPr lang="en-US" altLang="zh-CN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1</a:t>
            </a: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时为子时。“交子”即新年与旧年相交的时刻。饺子就意味着更岁交子，过春节吃饺子被认为是大吉大利。另外饺子形状像元宝，包饺子意味着包住福运，吃饺子象征生活富裕。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6781672-2B8F-4625-92DE-CFBB62492AC0}"/>
              </a:ext>
            </a:extLst>
          </p:cNvPr>
          <p:cNvSpPr/>
          <p:nvPr/>
        </p:nvSpPr>
        <p:spPr>
          <a:xfrm>
            <a:off x="1646559" y="1058277"/>
            <a:ext cx="800219" cy="522131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饺子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DFBD32E-AD61-4D05-87B1-D389AB9CE7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4137" y="1866900"/>
            <a:ext cx="3362325" cy="22415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985373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9143" y="3718559"/>
            <a:ext cx="4622629" cy="83675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2657" y="2320965"/>
            <a:ext cx="5435600" cy="157685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3799143" y="1245089"/>
            <a:ext cx="4622629" cy="836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408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39540" y="2567940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3957434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push dir="u"/>
      </p:transition>
    </mc:Choice>
    <mc:Fallback xmlns="">
      <p:transition spd="slow" advClick="0" advTm="3000">
        <p:push dir="u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9060" y="0"/>
            <a:ext cx="4893879" cy="6858000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AC0474F5-3920-4396-8AAF-633493932548}"/>
              </a:ext>
            </a:extLst>
          </p:cNvPr>
          <p:cNvSpPr txBox="1"/>
          <p:nvPr/>
        </p:nvSpPr>
        <p:spPr>
          <a:xfrm>
            <a:off x="5718252" y="2021979"/>
            <a:ext cx="1133083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FFD2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01</a:t>
            </a:r>
            <a:endParaRPr lang="zh-CN" altLang="en-US" sz="4400" b="1" dirty="0">
              <a:solidFill>
                <a:srgbClr val="FFD20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62249" y="2887960"/>
            <a:ext cx="6667500" cy="1082080"/>
          </a:xfrm>
          <a:prstGeom prst="rect">
            <a:avLst/>
          </a:prstGeom>
          <a:solidFill>
            <a:srgbClr val="E3022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b="1" spc="6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全唐诗简" panose="00020600040101010101" pitchFamily="18" charset="-122"/>
                <a:ea typeface="汉仪全唐诗简" panose="00020600040101010101" pitchFamily="18" charset="-122"/>
              </a:rPr>
              <a:t>历史发展</a:t>
            </a:r>
          </a:p>
        </p:txBody>
      </p:sp>
    </p:spTree>
    <p:extLst>
      <p:ext uri="{BB962C8B-B14F-4D97-AF65-F5344CB8AC3E}">
        <p14:creationId xmlns:p14="http://schemas.microsoft.com/office/powerpoint/2010/main" val="3326489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4AD3BC88-6433-4269-A523-9780BD757EAF}"/>
              </a:ext>
            </a:extLst>
          </p:cNvPr>
          <p:cNvSpPr/>
          <p:nvPr/>
        </p:nvSpPr>
        <p:spPr>
          <a:xfrm>
            <a:off x="5695951" y="2279836"/>
            <a:ext cx="4546231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关于春节的起源有说法诸多，其中有几种较具代表性的说法，春节源于腊祭、源于巫术仪式说、源于鬼节说等，</a:t>
            </a:r>
            <a:r>
              <a:rPr lang="en-US" altLang="zh-CN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  </a:t>
            </a: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其中最被普遍接受的说法是春节由虞舜时期兴起。</a:t>
            </a:r>
            <a:endParaRPr lang="en-US" altLang="zh-CN" sz="1400" spc="100" dirty="0">
              <a:solidFill>
                <a:schemeClr val="bg1"/>
              </a:solidFill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endParaRPr lang="zh-CN" altLang="en-US" sz="1400" spc="100" dirty="0">
              <a:solidFill>
                <a:schemeClr val="bg1"/>
              </a:solidFill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050F3AD-3390-413E-A711-0679F3D0FB3C}"/>
              </a:ext>
            </a:extLst>
          </p:cNvPr>
          <p:cNvSpPr/>
          <p:nvPr/>
        </p:nvSpPr>
        <p:spPr>
          <a:xfrm>
            <a:off x="5695951" y="3683197"/>
            <a:ext cx="4619620" cy="1020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公元前</a:t>
            </a:r>
            <a:r>
              <a:rPr lang="en-US" altLang="zh-CN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2000</a:t>
            </a: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多年的一天，舜继天子位，带领着部下人员，祭拜天地。从此，人们就把这一天当作岁首。据说这就是农历新年的由来，后来叫春节。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DD3E689-9104-4E1D-8262-7DB5460096E3}"/>
              </a:ext>
            </a:extLst>
          </p:cNvPr>
          <p:cNvSpPr/>
          <p:nvPr/>
        </p:nvSpPr>
        <p:spPr>
          <a:xfrm>
            <a:off x="5637894" y="1743283"/>
            <a:ext cx="1415772" cy="522131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节日起源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E7534FF5-643A-4832-841B-DC4170687D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4188" y="1746327"/>
            <a:ext cx="3056676" cy="3050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091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A85BDC9-E87A-404C-B021-054B7909DA50}"/>
              </a:ext>
            </a:extLst>
          </p:cNvPr>
          <p:cNvSpPr/>
          <p:nvPr/>
        </p:nvSpPr>
        <p:spPr>
          <a:xfrm>
            <a:off x="1659688" y="2260937"/>
            <a:ext cx="466491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春节以前也称元旦，是在正月的第一天。而中国历代的正月的设定日期却并不一致：</a:t>
            </a: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夏朝用孟春（即正月）为正月。</a:t>
            </a: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商朝用腊月（十二月）为正月。</a:t>
            </a: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秦始皇统一六国后规定以十月为正月，汉朝初期沿用秦历。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AA55E65-84EB-4BD4-9251-E75FD2F7495B}"/>
              </a:ext>
            </a:extLst>
          </p:cNvPr>
          <p:cNvSpPr/>
          <p:nvPr/>
        </p:nvSpPr>
        <p:spPr>
          <a:xfrm>
            <a:off x="1678738" y="1758491"/>
            <a:ext cx="1422184" cy="520848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时间演变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7343023-1F32-4B6A-9515-59959C73DC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3417" y="825078"/>
            <a:ext cx="5530566" cy="36888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93042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040E6F5-1FCE-43C4-A372-FBEF30F46EEB}"/>
              </a:ext>
            </a:extLst>
          </p:cNvPr>
          <p:cNvSpPr/>
          <p:nvPr/>
        </p:nvSpPr>
        <p:spPr>
          <a:xfrm>
            <a:off x="1550261" y="1099974"/>
            <a:ext cx="1422184" cy="520848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名称变革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12E9AA6-65E5-4BA2-B419-038D7710CBAF}"/>
              </a:ext>
            </a:extLst>
          </p:cNvPr>
          <p:cNvSpPr/>
          <p:nvPr/>
        </p:nvSpPr>
        <p:spPr>
          <a:xfrm>
            <a:off x="1569311" y="1567016"/>
            <a:ext cx="9574939" cy="374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在先秦时叫“上日”、“元日”、“改岁”、“献岁”等；到了两汉时期，又被叫为“三朝”、“岁旦”、“正旦”、“正日”；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45F58C07-9A1A-4711-8C4B-4F030B3AD306}"/>
              </a:ext>
            </a:extLst>
          </p:cNvPr>
          <p:cNvSpPr/>
          <p:nvPr/>
        </p:nvSpPr>
        <p:spPr>
          <a:xfrm>
            <a:off x="1575342" y="2305458"/>
            <a:ext cx="9206958" cy="374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到了唐宋元明，则称为“元旦”、“元 ”、“岁日”、“新正”、“新元”等；而清代，一直叫“元旦”或“元日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10835BF-E4E6-483A-AAFB-5C603F9868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4698" y="3148261"/>
            <a:ext cx="2378474" cy="204390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C5B7CD6-9190-45F5-A58C-9673EFB891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5873" y="2523267"/>
            <a:ext cx="2330127" cy="3293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462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AF44764-4E3E-4B5D-A4BB-2D34FAE1B99F}"/>
              </a:ext>
            </a:extLst>
          </p:cNvPr>
          <p:cNvSpPr/>
          <p:nvPr/>
        </p:nvSpPr>
        <p:spPr>
          <a:xfrm>
            <a:off x="1691599" y="1218711"/>
            <a:ext cx="1422184" cy="520848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历史发展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3239667-5E92-4D1E-917A-EE38A56B4475}"/>
              </a:ext>
            </a:extLst>
          </p:cNvPr>
          <p:cNvSpPr/>
          <p:nvPr/>
        </p:nvSpPr>
        <p:spPr>
          <a:xfrm>
            <a:off x="1690535" y="1677365"/>
            <a:ext cx="4130018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宋代人过年开始吃饺子，宋朝称饺子为“角子”。宋代已普遍开始用纸包火药做成爆竹。除夕、春节放爆竹之俗便逐渐盛行。</a:t>
            </a:r>
            <a:r>
              <a:rPr lang="en-US" altLang="zh-CN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《</a:t>
            </a: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东京梦华录</a:t>
            </a:r>
            <a:r>
              <a:rPr lang="en-US" altLang="zh-CN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》</a:t>
            </a: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说：“是夜，禁中爆竹山呼，闻声于外。”到了明朝，接灶神、贴门神、除夕守岁、十五赏灯会都已经盛行。</a:t>
            </a:r>
            <a:r>
              <a:rPr lang="en-US" altLang="zh-CN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《</a:t>
            </a: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万历嘉兴府志</a:t>
            </a:r>
            <a:r>
              <a:rPr lang="en-US" altLang="zh-CN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》</a:t>
            </a: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中记载：“除夕，易门神、桃符、春帖，井隈皆封。爆竹，燔紫，设酒果聚饮，锣鼓彻夜，谓之守岁。”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4482DF6-3522-4865-A839-BF94E69C88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705" y="228600"/>
            <a:ext cx="4742688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390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35F424D-06A8-410A-87DD-2ED54286CAA8}"/>
              </a:ext>
            </a:extLst>
          </p:cNvPr>
          <p:cNvSpPr/>
          <p:nvPr/>
        </p:nvSpPr>
        <p:spPr>
          <a:xfrm>
            <a:off x="1200151" y="1881468"/>
            <a:ext cx="399415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春节的时间（农历正月初一）在公历</a:t>
            </a:r>
            <a:r>
              <a:rPr lang="en-US" altLang="zh-CN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1</a:t>
            </a: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月</a:t>
            </a:r>
            <a:r>
              <a:rPr lang="en-US" altLang="zh-CN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21</a:t>
            </a: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日至</a:t>
            </a:r>
            <a:r>
              <a:rPr lang="en-US" altLang="zh-CN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2</a:t>
            </a: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月</a:t>
            </a:r>
            <a:r>
              <a:rPr lang="en-US" altLang="zh-CN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21</a:t>
            </a: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日之间游动。“最早的春节”（如</a:t>
            </a:r>
            <a:r>
              <a:rPr lang="en-US" altLang="zh-CN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1966</a:t>
            </a: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年的</a:t>
            </a:r>
            <a:r>
              <a:rPr lang="en-US" altLang="zh-CN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1</a:t>
            </a: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月</a:t>
            </a:r>
            <a:r>
              <a:rPr lang="en-US" altLang="zh-CN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21</a:t>
            </a: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日）和“最迟的春节”（如</a:t>
            </a:r>
            <a:r>
              <a:rPr lang="en-US" altLang="zh-CN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1985</a:t>
            </a: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年的</a:t>
            </a:r>
            <a:r>
              <a:rPr lang="en-US" altLang="zh-CN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2</a:t>
            </a: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月</a:t>
            </a:r>
            <a:r>
              <a:rPr lang="en-US" altLang="zh-CN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20</a:t>
            </a: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日）相差整一个月。根据历法计算，如果农历不进行人为调整的话，</a:t>
            </a:r>
            <a:r>
              <a:rPr lang="en-US" altLang="zh-CN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2319</a:t>
            </a: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年</a:t>
            </a:r>
            <a:r>
              <a:rPr lang="en-US" altLang="zh-CN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2</a:t>
            </a: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月</a:t>
            </a:r>
            <a:r>
              <a:rPr lang="en-US" altLang="zh-CN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21</a:t>
            </a: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日将迎来“史上最晚春节”，此前春节最迟出现在公历</a:t>
            </a:r>
            <a:r>
              <a:rPr lang="en-US" altLang="zh-CN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2</a:t>
            </a: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月</a:t>
            </a:r>
            <a:r>
              <a:rPr lang="en-US" altLang="zh-CN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20</a:t>
            </a: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日，为</a:t>
            </a:r>
            <a:r>
              <a:rPr lang="en-US" altLang="zh-CN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1920</a:t>
            </a: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年和</a:t>
            </a:r>
            <a:r>
              <a:rPr lang="en-US" altLang="zh-CN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1985</a:t>
            </a:r>
            <a:r>
              <a:rPr lang="zh-CN" altLang="en-US" sz="1400" spc="100" dirty="0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年。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3F0001D-EC8A-4B3F-BD49-FD1CCB303E6C}"/>
              </a:ext>
            </a:extLst>
          </p:cNvPr>
          <p:cNvSpPr/>
          <p:nvPr/>
        </p:nvSpPr>
        <p:spPr>
          <a:xfrm>
            <a:off x="1162050" y="1423304"/>
            <a:ext cx="1649349" cy="520848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春节历法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4233" y="1944152"/>
            <a:ext cx="3113168" cy="290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962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9060" y="0"/>
            <a:ext cx="4893879" cy="6858000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AC0474F5-3920-4396-8AAF-633493932548}"/>
              </a:ext>
            </a:extLst>
          </p:cNvPr>
          <p:cNvSpPr txBox="1"/>
          <p:nvPr/>
        </p:nvSpPr>
        <p:spPr>
          <a:xfrm>
            <a:off x="5718252" y="2021979"/>
            <a:ext cx="1133083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FFD20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02</a:t>
            </a:r>
            <a:endParaRPr lang="zh-CN" altLang="en-US" sz="4400" b="1" dirty="0">
              <a:solidFill>
                <a:srgbClr val="FFD20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62249" y="2887960"/>
            <a:ext cx="6667500" cy="1082080"/>
          </a:xfrm>
          <a:prstGeom prst="rect">
            <a:avLst/>
          </a:prstGeom>
          <a:solidFill>
            <a:srgbClr val="E3022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b="1" spc="6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全唐诗简" panose="00020600040101010101" pitchFamily="18" charset="-122"/>
                <a:ea typeface="汉仪全唐诗简" panose="00020600040101010101" pitchFamily="18" charset="-122"/>
              </a:rPr>
              <a:t>风俗习惯</a:t>
            </a:r>
          </a:p>
        </p:txBody>
      </p:sp>
    </p:spTree>
    <p:extLst>
      <p:ext uri="{BB962C8B-B14F-4D97-AF65-F5344CB8AC3E}">
        <p14:creationId xmlns:p14="http://schemas.microsoft.com/office/powerpoint/2010/main" val="654252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51PPT模板网，www.51pptmoban.com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2681</TotalTime>
  <Words>2090</Words>
  <Application>Microsoft Office PowerPoint</Application>
  <PresentationFormat>宽屏</PresentationFormat>
  <Paragraphs>97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等线</vt:lpstr>
      <vt:lpstr>方正兰亭黑简体</vt:lpstr>
      <vt:lpstr>汉仪全唐诗简</vt:lpstr>
      <vt:lpstr>思源宋体 CN ExtraLight</vt:lpstr>
      <vt:lpstr>思源宋体 CN Heavy</vt:lpstr>
      <vt:lpstr>Arial</vt:lpstr>
      <vt:lpstr>Calibri</vt:lpstr>
      <vt:lpstr>Calibri Light</vt:lpstr>
      <vt:lpstr>Wingdings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春节</dc:title>
  <dc:creator>user</dc:creator>
  <cp:keywords>www.51pptmoban.com</cp:keywords>
  <dc:description>51PPT模板网，幻灯片演示模板及素材免费下载！_x000d_
51PPT模板网 唯一访问网址：www.51pptmoban.com</dc:description>
  <cp:lastModifiedBy>Power user</cp:lastModifiedBy>
  <cp:revision>203</cp:revision>
  <dcterms:created xsi:type="dcterms:W3CDTF">2017-08-18T03:02:00Z</dcterms:created>
  <dcterms:modified xsi:type="dcterms:W3CDTF">2023-03-30T08:16:15Z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