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779" r:id="rId2"/>
    <p:sldId id="788" r:id="rId3"/>
    <p:sldId id="781" r:id="rId4"/>
    <p:sldId id="778" r:id="rId5"/>
    <p:sldId id="782" r:id="rId6"/>
    <p:sldId id="783" r:id="rId7"/>
    <p:sldId id="784" r:id="rId8"/>
    <p:sldId id="785" r:id="rId9"/>
    <p:sldId id="786" r:id="rId10"/>
    <p:sldId id="787" r:id="rId11"/>
    <p:sldId id="772" r:id="rId12"/>
    <p:sldId id="789" r:id="rId13"/>
  </p:sldIdLst>
  <p:sldSz cx="9144000" cy="5143500" type="screen16x9"/>
  <p:notesSz cx="6858000" cy="9144000"/>
  <p:defaultTextStyle>
    <a:defPPr>
      <a:defRPr lang="zh-CN"/>
    </a:defPPr>
    <a:lvl1pPr algn="ctr" rtl="0" eaLnBrk="0" fontAlgn="base" hangingPunct="0">
      <a:spcBef>
        <a:spcPct val="0"/>
      </a:spcBef>
      <a:spcAft>
        <a:spcPct val="0"/>
      </a:spcAft>
      <a:buFont typeface="Arial" charset="0"/>
      <a:defRPr sz="2700" b="1" kern="1200">
        <a:solidFill>
          <a:schemeClr val="accent2"/>
        </a:solidFill>
        <a:latin typeface="Arial" charset="0"/>
        <a:ea typeface="宋体" pitchFamily="2" charset="-122"/>
        <a:cs typeface="+mn-cs"/>
      </a:defRPr>
    </a:lvl1pPr>
    <a:lvl2pPr marL="348569" algn="ctr" rtl="0" eaLnBrk="0" fontAlgn="base" hangingPunct="0">
      <a:spcBef>
        <a:spcPct val="0"/>
      </a:spcBef>
      <a:spcAft>
        <a:spcPct val="0"/>
      </a:spcAft>
      <a:buFont typeface="Arial" charset="0"/>
      <a:defRPr sz="2700" b="1" kern="1200">
        <a:solidFill>
          <a:schemeClr val="accent2"/>
        </a:solidFill>
        <a:latin typeface="Arial" charset="0"/>
        <a:ea typeface="宋体" pitchFamily="2" charset="-122"/>
        <a:cs typeface="+mn-cs"/>
      </a:defRPr>
    </a:lvl2pPr>
    <a:lvl3pPr marL="697139" algn="ctr" rtl="0" eaLnBrk="0" fontAlgn="base" hangingPunct="0">
      <a:spcBef>
        <a:spcPct val="0"/>
      </a:spcBef>
      <a:spcAft>
        <a:spcPct val="0"/>
      </a:spcAft>
      <a:buFont typeface="Arial" charset="0"/>
      <a:defRPr sz="2700" b="1" kern="1200">
        <a:solidFill>
          <a:schemeClr val="accent2"/>
        </a:solidFill>
        <a:latin typeface="Arial" charset="0"/>
        <a:ea typeface="宋体" pitchFamily="2" charset="-122"/>
        <a:cs typeface="+mn-cs"/>
      </a:defRPr>
    </a:lvl3pPr>
    <a:lvl4pPr marL="1045708" algn="ctr" rtl="0" eaLnBrk="0" fontAlgn="base" hangingPunct="0">
      <a:spcBef>
        <a:spcPct val="0"/>
      </a:spcBef>
      <a:spcAft>
        <a:spcPct val="0"/>
      </a:spcAft>
      <a:buFont typeface="Arial" charset="0"/>
      <a:defRPr sz="2700" b="1" kern="1200">
        <a:solidFill>
          <a:schemeClr val="accent2"/>
        </a:solidFill>
        <a:latin typeface="Arial" charset="0"/>
        <a:ea typeface="宋体" pitchFamily="2" charset="-122"/>
        <a:cs typeface="+mn-cs"/>
      </a:defRPr>
    </a:lvl4pPr>
    <a:lvl5pPr marL="1394277" algn="ctr" rtl="0" eaLnBrk="0" fontAlgn="base" hangingPunct="0">
      <a:spcBef>
        <a:spcPct val="0"/>
      </a:spcBef>
      <a:spcAft>
        <a:spcPct val="0"/>
      </a:spcAft>
      <a:buFont typeface="Arial" charset="0"/>
      <a:defRPr sz="2700" b="1" kern="1200">
        <a:solidFill>
          <a:schemeClr val="accent2"/>
        </a:solidFill>
        <a:latin typeface="Arial" charset="0"/>
        <a:ea typeface="宋体" pitchFamily="2" charset="-122"/>
        <a:cs typeface="+mn-cs"/>
      </a:defRPr>
    </a:lvl5pPr>
    <a:lvl6pPr marL="1742846" algn="l" defTabSz="697139" rtl="0" eaLnBrk="1" latinLnBrk="0" hangingPunct="1">
      <a:defRPr sz="2700" b="1" kern="1200">
        <a:solidFill>
          <a:schemeClr val="accent2"/>
        </a:solidFill>
        <a:latin typeface="Arial" charset="0"/>
        <a:ea typeface="宋体" pitchFamily="2" charset="-122"/>
        <a:cs typeface="+mn-cs"/>
      </a:defRPr>
    </a:lvl6pPr>
    <a:lvl7pPr marL="2091416" algn="l" defTabSz="697139" rtl="0" eaLnBrk="1" latinLnBrk="0" hangingPunct="1">
      <a:defRPr sz="2700" b="1" kern="1200">
        <a:solidFill>
          <a:schemeClr val="accent2"/>
        </a:solidFill>
        <a:latin typeface="Arial" charset="0"/>
        <a:ea typeface="宋体" pitchFamily="2" charset="-122"/>
        <a:cs typeface="+mn-cs"/>
      </a:defRPr>
    </a:lvl7pPr>
    <a:lvl8pPr marL="2439985" algn="l" defTabSz="697139" rtl="0" eaLnBrk="1" latinLnBrk="0" hangingPunct="1">
      <a:defRPr sz="2700" b="1" kern="1200">
        <a:solidFill>
          <a:schemeClr val="accent2"/>
        </a:solidFill>
        <a:latin typeface="Arial" charset="0"/>
        <a:ea typeface="宋体" pitchFamily="2" charset="-122"/>
        <a:cs typeface="+mn-cs"/>
      </a:defRPr>
    </a:lvl8pPr>
    <a:lvl9pPr marL="2788554" algn="l" defTabSz="697139" rtl="0" eaLnBrk="1" latinLnBrk="0" hangingPunct="1">
      <a:defRPr sz="2700" b="1" kern="1200">
        <a:solidFill>
          <a:schemeClr val="accent2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A9B3"/>
    <a:srgbClr val="E79393"/>
    <a:srgbClr val="0FD1FF"/>
    <a:srgbClr val="00BBE4"/>
    <a:srgbClr val="006E96"/>
    <a:srgbClr val="A8B8CA"/>
    <a:srgbClr val="8F9DAD"/>
    <a:srgbClr val="7E8E9E"/>
    <a:srgbClr val="A7B6C9"/>
    <a:srgbClr val="3B9B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2" autoAdjust="0"/>
    <p:restoredTop sz="95232" autoAdjust="0"/>
  </p:normalViewPr>
  <p:slideViewPr>
    <p:cSldViewPr>
      <p:cViewPr varScale="1">
        <p:scale>
          <a:sx n="75" d="100"/>
          <a:sy n="75" d="100"/>
        </p:scale>
        <p:origin x="102" y="150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19" tIns="45510" rIns="91019" bIns="45510" numCol="1" anchor="t" anchorCtr="0" compatLnSpc="1">
            <a:prstTxWarp prst="textNoShape">
              <a:avLst/>
            </a:prstTxWarp>
          </a:bodyPr>
          <a:lstStyle>
            <a:lvl1pPr algn="l">
              <a:buFont typeface="Arial" pitchFamily="34" charset="0"/>
              <a:buNone/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19" tIns="45510" rIns="91019" bIns="4551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85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9413" y="685800"/>
            <a:ext cx="60975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Rectangle 5"/>
          <p:cNvSpPr>
            <a:spLocks noGrp="1" noRot="1" noChangeAspect="1" noChangeArrowheads="1" noTextEdit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19" tIns="45510" rIns="91019" bIns="45510"/>
          <a:lstStyle/>
          <a:p>
            <a:pPr algn="l"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 b="0">
                <a:solidFill>
                  <a:schemeClr val="tx1"/>
                </a:solidFill>
                <a:latin typeface="Arial" pitchFamily="34" charset="0"/>
              </a:rPr>
              <a:t>            </a:t>
            </a:r>
          </a:p>
          <a:p>
            <a:pPr algn="l"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 b="0">
                <a:solidFill>
                  <a:schemeClr val="tx1"/>
                </a:solidFill>
                <a:latin typeface="Arial" pitchFamily="34" charset="0"/>
              </a:rPr>
              <a:t>   </a:t>
            </a:r>
          </a:p>
          <a:p>
            <a:pPr algn="l"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 b="0">
                <a:solidFill>
                  <a:schemeClr val="tx1"/>
                </a:solidFill>
                <a:latin typeface="Arial" pitchFamily="34" charset="0"/>
              </a:rPr>
              <a:t>   </a:t>
            </a:r>
          </a:p>
          <a:p>
            <a:pPr algn="l"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 b="0">
                <a:solidFill>
                  <a:schemeClr val="tx1"/>
                </a:solidFill>
                <a:latin typeface="Arial" pitchFamily="34" charset="0"/>
              </a:rPr>
              <a:t>   </a:t>
            </a:r>
          </a:p>
          <a:p>
            <a:pPr algn="l"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 b="0">
                <a:solidFill>
                  <a:schemeClr val="tx1"/>
                </a:solidFill>
                <a:latin typeface="Arial" pitchFamily="34" charset="0"/>
              </a:rPr>
              <a:t>   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19" tIns="45510" rIns="91019" bIns="45510" numCol="1" anchor="b" anchorCtr="0" compatLnSpc="1">
            <a:prstTxWarp prst="textNoShape">
              <a:avLst/>
            </a:prstTxWarp>
          </a:bodyPr>
          <a:lstStyle>
            <a:lvl1pPr algn="l">
              <a:buFont typeface="Arial" pitchFamily="34" charset="0"/>
              <a:buNone/>
              <a:defRPr sz="12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19" tIns="45510" rIns="91019" bIns="4551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5E71B2C-4D28-4781-AEBD-2B475FBA52EA}" type="slidenum">
              <a:rPr lang="en-US"/>
              <a:pPr>
                <a:defRPr/>
              </a:pPr>
              <a:t>‹#›</a:t>
            </a:fld>
            <a:endParaRPr lang="en-US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6481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348569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697139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045708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394277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1742846" algn="l" defTabSz="69713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91416" algn="l" defTabSz="69713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9985" algn="l" defTabSz="69713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8554" algn="l" defTabSz="69713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E71B2C-4D28-4781-AEBD-2B475FBA52EA}" type="slidenum">
              <a:rPr lang="en-US" smtClean="0"/>
              <a:pPr>
                <a:defRPr/>
              </a:pPr>
              <a:t>1</a:t>
            </a:fld>
            <a:endParaRPr lang="en-US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228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感冒从中医上总体分为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5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种：风寒型感冒、风热型感冒、暑湿型感冒、暑热型感冒和流感。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除上述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5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种之外，还有另外两种衍生的感冒，一种是外寒内热型感冒，俗称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“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冰包火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”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；另一种是外热内寒型感冒，俗称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“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火包冰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”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E71B2C-4D28-4781-AEBD-2B475FBA52EA}" type="slidenum">
              <a:rPr lang="en-US" smtClean="0"/>
              <a:pPr>
                <a:defRPr/>
              </a:pPr>
              <a:t>3</a:t>
            </a:fld>
            <a:endParaRPr lang="en-US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241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生姜红糖水或生姜葱蒜红糖水：</a:t>
            </a:r>
            <a:r>
              <a:rPr lang="zh-CN" altLang="en-US" sz="9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切几片生姜与一两汤勺红糖煮水喝，一天喝三四次就能解决问题。当然，如果稍微重一些，就再切一棵葱白和几粒蒜放进去效果更好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艾灸大椎穴：用艾条对大椎穴进行艾灸，会促进排寒。如果是刚刚出去受寒较为严重，比较快的方法甚至是用吹风机对着大椎穴吹，都能将寒气逼出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姜水泡脚：方法也简单，用锅加几片生姜熬水，然后用姜水泡脚驱寒。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这三个办法一起用，在风寒型感冒初起时根本不用吃药即可治愈。所以，大家一旦感觉受寒，赶紧用这些办法解决，效果会非常显著，一般一两天就解决问题。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E71B2C-4D28-4781-AEBD-2B475FBA52EA}" type="slidenum">
              <a:rPr lang="en-US" smtClean="0"/>
              <a:pPr>
                <a:defRPr/>
              </a:pPr>
              <a:t>4</a:t>
            </a:fld>
            <a:endParaRPr lang="en-US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873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上火的感冒一般是一觉醒来先是嗓子疼，然后再过一两天开始有黄脓鼻涕和黄痰，当然这种感冒也有鼻塞、流鼻涕、咳嗽、头痛等症状，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有时候会伴随身上酸疼，腿比较沉重，如果发热这种感冒一般会发热重，因为有较严重的验证，往往伴随的会有上呼吸道感染。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这种感冒判别方法主要是根据鼻涕、痰和舌苔，上火的感冒鼻涕和痰都是黄色，舌苔也是发黄，口气有时候会比较重。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E71B2C-4D28-4781-AEBD-2B475FBA52EA}" type="slidenum">
              <a:rPr lang="en-US" smtClean="0"/>
              <a:pPr>
                <a:defRPr/>
              </a:pPr>
              <a:t>5</a:t>
            </a:fld>
            <a:endParaRPr lang="en-US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696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暑湿感冒是因为夏季的时候比较闷热，空气湿度比较大，</a:t>
            </a:r>
            <a:r>
              <a:rPr lang="zh-CN" altLang="en-US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这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时候比较贪凉，所以就会使劲吹空调或电扇，结果风寒侵入身体，导致感冒。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暑湿感冒又叫热伤风，它的症状是头闷痛、身体很沉重、四肢很酸、食欲不振、心烦口感、甚至可能发生呕吐腹泻，舌苔是黄腻的，尿少且黄。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/>
            </a:r>
            <a:b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</a:b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治疗这种病其实比较简单，主要是怯暑去湿，藿香正气水最有效，一吃准搞定，或者再配一点其他怯暑去湿的中成药。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E71B2C-4D28-4781-AEBD-2B475FBA52EA}" type="slidenum">
              <a:rPr lang="en-US" smtClean="0"/>
              <a:pPr>
                <a:defRPr/>
              </a:pPr>
              <a:t>6</a:t>
            </a:fld>
            <a:endParaRPr lang="en-US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160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sz="9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暑热感冒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相对比其它感冒要少一些，如果比较严重，应到医院就医。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E71B2C-4D28-4781-AEBD-2B475FBA52EA}" type="slidenum">
              <a:rPr lang="en-US" smtClean="0"/>
              <a:pPr>
                <a:defRPr/>
              </a:pPr>
              <a:t>7</a:t>
            </a:fld>
            <a:endParaRPr lang="en-US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700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流感症状一般是突然很怕冷、发高热、头会很痛、打寒战、全身酸疼、疲乏无力、鼻塞流鼻涕、干咳无痰、胸疼恶心。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如果遇到这种症状，多是流感。由于流感具有传染性，此时应注意不要传染他人，可以戴口罩。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自己可以喝一些抗病毒口服液。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如果不见效，赶紧到医院就医，看看是普通流感还是甲型流感，普通流感多喝水，喝抗病毒口服液、清热解毒、板蓝根等药物。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E71B2C-4D28-4781-AEBD-2B475FBA52EA}" type="slidenum">
              <a:rPr lang="en-US" smtClean="0"/>
              <a:pPr>
                <a:defRPr/>
              </a:pPr>
              <a:t>8</a:t>
            </a:fld>
            <a:endParaRPr lang="en-US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262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E71B2C-4D28-4781-AEBD-2B475FBA52EA}" type="slidenum">
              <a:rPr lang="en-US" smtClean="0"/>
              <a:pPr>
                <a:defRPr/>
              </a:pPr>
              <a:t>9</a:t>
            </a:fld>
            <a:endParaRPr lang="en-US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4951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这种感冒刚开始时体现出来的是上火，和风热型感冒有些类似，但实际上火是虚火，寒是真寒，火在表，寒在里，俗称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“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火包冰</a:t>
            </a:r>
            <a: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”</a:t>
            </a: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如果此时直接按风热型感冒治疗，采取清热解毒的办法，其结果会将寒气逼入体内更深处，未来会在某个时候再发作，病会更加严重。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一般情况下外热内寒感冒往往伴随嘴、鼻起泡的症状。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/>
            </a:r>
            <a:br>
              <a:rPr lang="en-US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</a:br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所以，在有虚火上升导致有感冒症状时，比较好的应对办法就是先打虚火，可以用艾草泡脚打虚火。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同时吃一些解表通里、清热解毒的感冒药。一旦虚火被打下去，那么此时原来的风热感冒症状就会变成风寒感冒症状，会流清水鼻涕，吐白痰，</a:t>
            </a:r>
            <a:endParaRPr lang="en-US" altLang="zh-CN" sz="9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90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那么这个时候就要再用治疗风寒感冒的办法治疗。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E71B2C-4D28-4781-AEBD-2B475FBA52EA}" type="slidenum">
              <a:rPr lang="en-US" smtClean="0"/>
              <a:pPr>
                <a:defRPr/>
              </a:pPr>
              <a:t>10</a:t>
            </a:fld>
            <a:endParaRPr lang="en-US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78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7269E3D-7FC8-476D-86E4-924A2355EE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6" t="2573" r="685" b="30452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89C8DE3-AB40-4B03-BD89-D1CF9ED3A8F1}"/>
              </a:ext>
            </a:extLst>
          </p:cNvPr>
          <p:cNvSpPr/>
          <p:nvPr userDrawn="1"/>
        </p:nvSpPr>
        <p:spPr bwMode="auto">
          <a:xfrm>
            <a:off x="-36320" y="2371"/>
            <a:ext cx="5436060" cy="5143501"/>
          </a:xfrm>
          <a:prstGeom prst="rect">
            <a:avLst/>
          </a:prstGeom>
          <a:gradFill flip="none" rotWithShape="1">
            <a:gsLst>
              <a:gs pos="48020">
                <a:srgbClr val="797E83"/>
              </a:gs>
              <a:gs pos="8000">
                <a:schemeClr val="tx1">
                  <a:lumMod val="73000"/>
                  <a:lumOff val="27000"/>
                </a:schemeClr>
              </a:gs>
              <a:gs pos="100000">
                <a:schemeClr val="accent1">
                  <a:lumMod val="30000"/>
                  <a:lumOff val="70000"/>
                  <a:alpha val="2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A2385B9-8EFC-46EA-A121-16F776CB833C}"/>
              </a:ext>
            </a:extLst>
          </p:cNvPr>
          <p:cNvSpPr/>
          <p:nvPr userDrawn="1"/>
        </p:nvSpPr>
        <p:spPr bwMode="auto">
          <a:xfrm>
            <a:off x="-36320" y="-1"/>
            <a:ext cx="5328370" cy="5143501"/>
          </a:xfrm>
          <a:prstGeom prst="rect">
            <a:avLst/>
          </a:prstGeom>
          <a:gradFill flip="none" rotWithShape="1">
            <a:gsLst>
              <a:gs pos="0">
                <a:srgbClr val="1BA9B3"/>
              </a:gs>
              <a:gs pos="59000">
                <a:srgbClr val="1BA9B3">
                  <a:alpha val="68000"/>
                </a:srgbClr>
              </a:gs>
              <a:gs pos="100000">
                <a:srgbClr val="1BA9B3">
                  <a:alpha val="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00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492B854-DBA9-4DDA-B62E-50649BE302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" r="5414" b="17802"/>
          <a:stretch/>
        </p:blipFill>
        <p:spPr>
          <a:xfrm>
            <a:off x="0" y="0"/>
            <a:ext cx="9144000" cy="515754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1097145-2A75-4EAC-BF8C-C3896C5AE6F3}"/>
              </a:ext>
            </a:extLst>
          </p:cNvPr>
          <p:cNvSpPr txBox="1"/>
          <p:nvPr userDrawn="1"/>
        </p:nvSpPr>
        <p:spPr>
          <a:xfrm>
            <a:off x="534735" y="339595"/>
            <a:ext cx="7920549" cy="99603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如果您对此文感兴趣或觉得有价值，欢迎点赞、转发</a:t>
            </a:r>
            <a:endParaRPr lang="en-US" altLang="zh-CN" sz="20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endParaRPr lang="en-US" altLang="zh-CN" sz="20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这是对本人最大的鼓励！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5FED697-9A0A-4425-A8E8-FA46F029DC98}"/>
              </a:ext>
            </a:extLst>
          </p:cNvPr>
          <p:cNvSpPr txBox="1"/>
          <p:nvPr userDrawn="1"/>
        </p:nvSpPr>
        <p:spPr>
          <a:xfrm>
            <a:off x="539720" y="4443880"/>
            <a:ext cx="7920549" cy="34970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800" b="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公众号：车三道四           长按二维码加关注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99B5D38-D6AC-4C80-AE67-5D0CE24A9A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023" y="1675223"/>
            <a:ext cx="2653971" cy="265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638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BEAA185-8951-40BE-95CA-089FB4A426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0"/>
            <a:ext cx="9141713" cy="51435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A02D0D5-3347-4E50-83A7-B2D6A1C030B7}"/>
              </a:ext>
            </a:extLst>
          </p:cNvPr>
          <p:cNvSpPr txBox="1"/>
          <p:nvPr userDrawn="1"/>
        </p:nvSpPr>
        <p:spPr>
          <a:xfrm>
            <a:off x="5004031" y="890709"/>
            <a:ext cx="2880199" cy="565146"/>
          </a:xfrm>
          <a:prstGeom prst="rect">
            <a:avLst/>
          </a:prstGeom>
          <a:noFill/>
        </p:spPr>
        <p:txBody>
          <a:bodyPr wrap="square" lIns="36000" tIns="36000" rIns="36000" bIns="36000" rtlCol="0" anchor="ctr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公众号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45C6B2A-AC82-40B8-85F3-B1346A7A61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870" y="1455855"/>
            <a:ext cx="2628000" cy="262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A0BDA77-8304-4C28-845F-83C4F67BE030}"/>
              </a:ext>
            </a:extLst>
          </p:cNvPr>
          <p:cNvSpPr txBox="1"/>
          <p:nvPr userDrawn="1"/>
        </p:nvSpPr>
        <p:spPr>
          <a:xfrm>
            <a:off x="1259770" y="890709"/>
            <a:ext cx="2880199" cy="565146"/>
          </a:xfrm>
          <a:prstGeom prst="rect">
            <a:avLst/>
          </a:prstGeom>
          <a:noFill/>
        </p:spPr>
        <p:txBody>
          <a:bodyPr wrap="square" lIns="36000" tIns="36000" rIns="36000" bIns="36000" rtlCol="0" anchor="ctr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微信号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50713D51-7691-42F7-948E-77472B5D8626}"/>
              </a:ext>
            </a:extLst>
          </p:cNvPr>
          <p:cNvCxnSpPr/>
          <p:nvPr userDrawn="1"/>
        </p:nvCxnSpPr>
        <p:spPr bwMode="auto">
          <a:xfrm>
            <a:off x="4572000" y="771625"/>
            <a:ext cx="0" cy="33122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7EBF8C60-0BF3-4449-BF2D-D9724542DD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144" y="1429884"/>
            <a:ext cx="2653971" cy="265397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E398E21-A28F-4764-8B7D-4C5BE3214D99}"/>
              </a:ext>
            </a:extLst>
          </p:cNvPr>
          <p:cNvSpPr txBox="1"/>
          <p:nvPr userDrawn="1"/>
        </p:nvSpPr>
        <p:spPr>
          <a:xfrm>
            <a:off x="2123829" y="4244426"/>
            <a:ext cx="1152080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红色军团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B1F9F0C-2E0D-4942-9774-93102DE97525}"/>
              </a:ext>
            </a:extLst>
          </p:cNvPr>
          <p:cNvSpPr txBox="1"/>
          <p:nvPr userDrawn="1"/>
        </p:nvSpPr>
        <p:spPr>
          <a:xfrm>
            <a:off x="5868089" y="4242550"/>
            <a:ext cx="1152080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车三道四</a:t>
            </a:r>
          </a:p>
        </p:txBody>
      </p:sp>
    </p:spTree>
    <p:extLst>
      <p:ext uri="{BB962C8B-B14F-4D97-AF65-F5344CB8AC3E}">
        <p14:creationId xmlns:p14="http://schemas.microsoft.com/office/powerpoint/2010/main" val="2126048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F5C49FF5-EB44-4031-A190-5FF37EA9FEB7}"/>
              </a:ext>
            </a:extLst>
          </p:cNvPr>
          <p:cNvSpPr/>
          <p:nvPr userDrawn="1"/>
        </p:nvSpPr>
        <p:spPr bwMode="auto">
          <a:xfrm>
            <a:off x="8820295" y="4803905"/>
            <a:ext cx="288020" cy="28802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fld id="{D1A38929-7D86-4699-A24B-2B544C50093F}" type="slidenum">
              <a:rPr kumimoji="0" lang="zh-CN" altLang="en-US" sz="900" b="0" i="0" u="none" strike="noStrike" cap="none" normalizeH="0" baseline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</a:rPr>
              <a:t>‹#›</a:t>
            </a:fld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8" r:id="rId2"/>
    <p:sldLayoutId id="2147483727" r:id="rId3"/>
    <p:sldLayoutId id="2147483726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  <a:sym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  <a:sym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  <a:sym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  <a:sym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  <a:sym typeface="Arial" charset="0"/>
        </a:defRPr>
      </a:lvl5pPr>
      <a:lvl6pPr marL="348569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  <a:sym typeface="Arial" pitchFamily="34" charset="0"/>
        </a:defRPr>
      </a:lvl6pPr>
      <a:lvl7pPr marL="697139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  <a:sym typeface="Arial" pitchFamily="34" charset="0"/>
        </a:defRPr>
      </a:lvl7pPr>
      <a:lvl8pPr marL="1045708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  <a:sym typeface="Arial" pitchFamily="34" charset="0"/>
        </a:defRPr>
      </a:lvl8pPr>
      <a:lvl9pPr marL="1394277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  <a:sym typeface="Arial" pitchFamily="34" charset="0"/>
        </a:defRPr>
      </a:lvl9pPr>
    </p:titleStyle>
    <p:bodyStyle>
      <a:lvl1pPr marL="260217" indent="-260217" algn="l" defTabSz="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565215" indent="-216646" algn="l" defTabSz="0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  <a:sym typeface="Arial" charset="0"/>
        </a:defRPr>
      </a:lvl2pPr>
      <a:lvl3pPr marL="871423" indent="-174285" algn="l" defTabSz="0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sym typeface="Arial" charset="0"/>
        </a:defRPr>
      </a:lvl3pPr>
      <a:lvl4pPr marL="1219992" indent="-174285" algn="l" defTabSz="0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  <a:sym typeface="Arial" charset="0"/>
        </a:defRPr>
      </a:lvl4pPr>
      <a:lvl5pPr marL="1568562" indent="-176705" algn="l" defTabSz="0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  <a:sym typeface="Arial" charset="0"/>
        </a:defRPr>
      </a:lvl5pPr>
      <a:lvl6pPr marL="1917131" indent="-176705" algn="l" defTabSz="0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  <a:sym typeface="Arial" pitchFamily="34" charset="0"/>
        </a:defRPr>
      </a:lvl6pPr>
      <a:lvl7pPr marL="2265700" indent="-176705" algn="l" defTabSz="0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  <a:sym typeface="Arial" pitchFamily="34" charset="0"/>
        </a:defRPr>
      </a:lvl7pPr>
      <a:lvl8pPr marL="2614270" indent="-176705" algn="l" defTabSz="0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  <a:sym typeface="Arial" pitchFamily="34" charset="0"/>
        </a:defRPr>
      </a:lvl8pPr>
      <a:lvl9pPr marL="2962839" indent="-176705" algn="l" defTabSz="0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  <a:sym typeface="Arial" pitchFamily="34" charset="0"/>
        </a:defRPr>
      </a:lvl9pPr>
    </p:bodyStyle>
    <p:otherStyle>
      <a:defPPr>
        <a:defRPr lang="zh-CN"/>
      </a:defPPr>
      <a:lvl1pPr marL="0" algn="l" defTabSz="69713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8569" algn="l" defTabSz="69713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97139" algn="l" defTabSz="69713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45708" algn="l" defTabSz="69713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94277" algn="l" defTabSz="69713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42846" algn="l" defTabSz="69713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91416" algn="l" defTabSz="69713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39985" algn="l" defTabSz="69713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88554" algn="l" defTabSz="69713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9.png"/><Relationship Id="rId10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13.sv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21.png"/><Relationship Id="rId5" Type="http://schemas.openxmlformats.org/officeDocument/2006/relationships/image" Target="../media/image9.png"/><Relationship Id="rId10" Type="http://schemas.openxmlformats.org/officeDocument/2006/relationships/image" Target="../media/image20.png"/><Relationship Id="rId4" Type="http://schemas.openxmlformats.org/officeDocument/2006/relationships/image" Target="../media/image7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7BEF629-52FD-4E3D-AA51-2F51F12A2EC0}"/>
              </a:ext>
            </a:extLst>
          </p:cNvPr>
          <p:cNvSpPr txBox="1"/>
          <p:nvPr/>
        </p:nvSpPr>
        <p:spPr>
          <a:xfrm>
            <a:off x="467715" y="1203655"/>
            <a:ext cx="4464310" cy="1796252"/>
          </a:xfrm>
          <a:prstGeom prst="rect">
            <a:avLst/>
          </a:prstGeom>
          <a:noFill/>
        </p:spPr>
        <p:txBody>
          <a:bodyPr wrap="square" lIns="36000" tIns="36000" rIns="36000" bIns="36000" rtlCol="0" anchor="ctr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儿童感冒</a:t>
            </a:r>
            <a:endParaRPr lang="en-US" altLang="zh-CN" sz="72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4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家庭中医治疗方法</a:t>
            </a:r>
            <a:endParaRPr lang="en-US" altLang="zh-CN" sz="40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21D53E0-0902-400B-8E6A-DCB7043FFB68}"/>
              </a:ext>
            </a:extLst>
          </p:cNvPr>
          <p:cNvSpPr txBox="1"/>
          <p:nvPr/>
        </p:nvSpPr>
        <p:spPr>
          <a:xfrm>
            <a:off x="632831" y="4333403"/>
            <a:ext cx="4134077" cy="380480"/>
          </a:xfrm>
          <a:prstGeom prst="rect">
            <a:avLst/>
          </a:prstGeom>
          <a:noFill/>
        </p:spPr>
        <p:txBody>
          <a:bodyPr wrap="square" lIns="36000" tIns="36000" rIns="36000" bIns="36000" rtlCol="0" anchor="ctr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-   </a:t>
            </a:r>
            <a:r>
              <a:rPr lang="zh-CN" altLang="en-US" sz="2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车三道四   </a:t>
            </a:r>
            <a:r>
              <a:rPr lang="en-US" altLang="zh-CN" sz="2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-</a:t>
            </a:r>
            <a:endParaRPr lang="zh-CN" altLang="en-US" sz="2400" b="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443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6C0E88F-5EB0-460E-9191-AA1A7A3FC3E8}"/>
              </a:ext>
            </a:extLst>
          </p:cNvPr>
          <p:cNvSpPr/>
          <p:nvPr/>
        </p:nvSpPr>
        <p:spPr bwMode="auto">
          <a:xfrm>
            <a:off x="0" y="0"/>
            <a:ext cx="2843880" cy="5143500"/>
          </a:xfrm>
          <a:prstGeom prst="rect">
            <a:avLst/>
          </a:prstGeom>
          <a:solidFill>
            <a:srgbClr val="8F9DAD">
              <a:alpha val="8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36F5A4A-E037-46E6-AC13-01AA6FCDF402}"/>
              </a:ext>
            </a:extLst>
          </p:cNvPr>
          <p:cNvSpPr txBox="1"/>
          <p:nvPr/>
        </p:nvSpPr>
        <p:spPr>
          <a:xfrm>
            <a:off x="971750" y="589689"/>
            <a:ext cx="936065" cy="155003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7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0B4BB90-C880-42F8-A298-ED36B2C4EE97}"/>
              </a:ext>
            </a:extLst>
          </p:cNvPr>
          <p:cNvSpPr txBox="1"/>
          <p:nvPr/>
        </p:nvSpPr>
        <p:spPr>
          <a:xfrm>
            <a:off x="3932449" y="339595"/>
            <a:ext cx="864060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病因：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B4DF0C3-2A65-4910-AC6B-30B8223A4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318" y="339595"/>
            <a:ext cx="621796" cy="62179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B32909C-A001-4ADF-8116-294D6943C6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228" y="1237923"/>
            <a:ext cx="693801" cy="69380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BA8705FF-B3DD-47F5-918A-48DA0F8A46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56" y="2461831"/>
            <a:ext cx="567317" cy="567317"/>
          </a:xfrm>
          <a:prstGeom prst="rect">
            <a:avLst/>
          </a:prstGeom>
        </p:spPr>
      </p:pic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0ACE08C-B5BD-46DA-BE8F-8E8758D9B814}"/>
              </a:ext>
            </a:extLst>
          </p:cNvPr>
          <p:cNvCxnSpPr/>
          <p:nvPr/>
        </p:nvCxnSpPr>
        <p:spPr bwMode="auto">
          <a:xfrm>
            <a:off x="2987891" y="105964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63971CB0-FBBD-4E03-AEE1-6136A8503A99}"/>
              </a:ext>
            </a:extLst>
          </p:cNvPr>
          <p:cNvCxnSpPr/>
          <p:nvPr/>
        </p:nvCxnSpPr>
        <p:spPr bwMode="auto">
          <a:xfrm>
            <a:off x="2987891" y="235573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62767F6-6752-441F-B0D0-4601D17D7AC6}"/>
              </a:ext>
            </a:extLst>
          </p:cNvPr>
          <p:cNvSpPr txBox="1"/>
          <p:nvPr/>
        </p:nvSpPr>
        <p:spPr>
          <a:xfrm>
            <a:off x="3932448" y="1276123"/>
            <a:ext cx="864060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症状：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E8ED78D-1682-4983-A6D4-C0B94EB12100}"/>
              </a:ext>
            </a:extLst>
          </p:cNvPr>
          <p:cNvSpPr txBox="1"/>
          <p:nvPr/>
        </p:nvSpPr>
        <p:spPr>
          <a:xfrm>
            <a:off x="3913134" y="2456315"/>
            <a:ext cx="4869261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方法：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CBF2687-43EB-4EC9-BD5E-579775B55721}"/>
              </a:ext>
            </a:extLst>
          </p:cNvPr>
          <p:cNvSpPr txBox="1"/>
          <p:nvPr/>
        </p:nvSpPr>
        <p:spPr>
          <a:xfrm>
            <a:off x="3932448" y="759936"/>
            <a:ext cx="4968345" cy="2419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1100" b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体现出来的是上火，但火</a:t>
            </a: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是虚火，寒是真寒，火在表，寒在里，俗称“火包冰”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3713FA77-C692-471B-B7CD-13097C1163DD}"/>
              </a:ext>
            </a:extLst>
          </p:cNvPr>
          <p:cNvSpPr/>
          <p:nvPr/>
        </p:nvSpPr>
        <p:spPr bwMode="auto">
          <a:xfrm>
            <a:off x="251700" y="1419670"/>
            <a:ext cx="2376165" cy="2376165"/>
          </a:xfrm>
          <a:prstGeom prst="ellipse">
            <a:avLst/>
          </a:prstGeom>
          <a:solidFill>
            <a:srgbClr val="E7939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6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6A241B5A-01FD-4C2E-8067-AE70F9BEBE70}"/>
              </a:ext>
            </a:extLst>
          </p:cNvPr>
          <p:cNvSpPr/>
          <p:nvPr/>
        </p:nvSpPr>
        <p:spPr bwMode="auto">
          <a:xfrm>
            <a:off x="917782" y="2049750"/>
            <a:ext cx="1044000" cy="1044000"/>
          </a:xfrm>
          <a:prstGeom prst="ellipse">
            <a:avLst/>
          </a:prstGeom>
          <a:solidFill>
            <a:srgbClr val="1BA9B3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4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寒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3F7E99E4-ABD7-49D6-AD06-9E2DFA63DBA1}"/>
              </a:ext>
            </a:extLst>
          </p:cNvPr>
          <p:cNvSpPr/>
          <p:nvPr/>
        </p:nvSpPr>
        <p:spPr bwMode="auto">
          <a:xfrm>
            <a:off x="4636398" y="355039"/>
            <a:ext cx="1384196" cy="324264"/>
          </a:xfrm>
          <a:prstGeom prst="roundRect">
            <a:avLst>
              <a:gd name="adj" fmla="val 50000"/>
            </a:avLst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火包冰</a:t>
            </a: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A7B63018-B3E7-4939-B49B-53551FE03BBC}"/>
              </a:ext>
            </a:extLst>
          </p:cNvPr>
          <p:cNvSpPr/>
          <p:nvPr/>
        </p:nvSpPr>
        <p:spPr bwMode="auto">
          <a:xfrm>
            <a:off x="4399377" y="3015260"/>
            <a:ext cx="1188000" cy="1188000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先祛风热</a:t>
            </a: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0F75AD65-378B-488A-986A-A6D4FFDFF8C5}"/>
              </a:ext>
            </a:extLst>
          </p:cNvPr>
          <p:cNvSpPr/>
          <p:nvPr/>
        </p:nvSpPr>
        <p:spPr bwMode="auto">
          <a:xfrm>
            <a:off x="6487522" y="3015260"/>
            <a:ext cx="1188000" cy="1188000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再祛风寒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xmlns="" id="{F037F8D3-98A6-424E-9088-49F71A8E3C3E}"/>
              </a:ext>
            </a:extLst>
          </p:cNvPr>
          <p:cNvSpPr/>
          <p:nvPr/>
        </p:nvSpPr>
        <p:spPr bwMode="auto">
          <a:xfrm>
            <a:off x="5743396" y="3285237"/>
            <a:ext cx="650365" cy="648045"/>
          </a:xfrm>
          <a:prstGeom prst="rightArrow">
            <a:avLst>
              <a:gd name="adj1" fmla="val 50000"/>
              <a:gd name="adj2" fmla="val 23543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05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去完虚火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3421A870-2FB6-4699-85AA-6672A0DF6963}"/>
              </a:ext>
            </a:extLst>
          </p:cNvPr>
          <p:cNvSpPr/>
          <p:nvPr/>
        </p:nvSpPr>
        <p:spPr bwMode="auto">
          <a:xfrm>
            <a:off x="3980377" y="1656025"/>
            <a:ext cx="887254" cy="550540"/>
          </a:xfrm>
          <a:custGeom>
            <a:avLst/>
            <a:gdLst>
              <a:gd name="connsiteX0" fmla="*/ 270000 w 887254"/>
              <a:gd name="connsiteY0" fmla="*/ 0 h 550540"/>
              <a:gd name="connsiteX1" fmla="*/ 420960 w 887254"/>
              <a:gd name="connsiteY1" fmla="*/ 46112 h 550540"/>
              <a:gd name="connsiteX2" fmla="*/ 450015 w 887254"/>
              <a:gd name="connsiteY2" fmla="*/ 70084 h 550540"/>
              <a:gd name="connsiteX3" fmla="*/ 466295 w 887254"/>
              <a:gd name="connsiteY3" fmla="*/ 56652 h 550540"/>
              <a:gd name="connsiteX4" fmla="*/ 617254 w 887254"/>
              <a:gd name="connsiteY4" fmla="*/ 10540 h 550540"/>
              <a:gd name="connsiteX5" fmla="*/ 887254 w 887254"/>
              <a:gd name="connsiteY5" fmla="*/ 280540 h 550540"/>
              <a:gd name="connsiteX6" fmla="*/ 617254 w 887254"/>
              <a:gd name="connsiteY6" fmla="*/ 550540 h 550540"/>
              <a:gd name="connsiteX7" fmla="*/ 466295 w 887254"/>
              <a:gd name="connsiteY7" fmla="*/ 504428 h 550540"/>
              <a:gd name="connsiteX8" fmla="*/ 437240 w 887254"/>
              <a:gd name="connsiteY8" fmla="*/ 480456 h 550540"/>
              <a:gd name="connsiteX9" fmla="*/ 420960 w 887254"/>
              <a:gd name="connsiteY9" fmla="*/ 493888 h 550540"/>
              <a:gd name="connsiteX10" fmla="*/ 270000 w 887254"/>
              <a:gd name="connsiteY10" fmla="*/ 540000 h 550540"/>
              <a:gd name="connsiteX11" fmla="*/ 0 w 887254"/>
              <a:gd name="connsiteY11" fmla="*/ 270000 h 550540"/>
              <a:gd name="connsiteX12" fmla="*/ 270000 w 887254"/>
              <a:gd name="connsiteY12" fmla="*/ 0 h 55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254" h="550540">
                <a:moveTo>
                  <a:pt x="270000" y="0"/>
                </a:moveTo>
                <a:cubicBezTo>
                  <a:pt x="325919" y="0"/>
                  <a:pt x="377868" y="16999"/>
                  <a:pt x="420960" y="46112"/>
                </a:cubicBezTo>
                <a:lnTo>
                  <a:pt x="450015" y="70084"/>
                </a:lnTo>
                <a:lnTo>
                  <a:pt x="466295" y="56652"/>
                </a:lnTo>
                <a:cubicBezTo>
                  <a:pt x="509387" y="27539"/>
                  <a:pt x="561335" y="10540"/>
                  <a:pt x="617254" y="10540"/>
                </a:cubicBezTo>
                <a:cubicBezTo>
                  <a:pt x="766371" y="10540"/>
                  <a:pt x="887254" y="131423"/>
                  <a:pt x="887254" y="280540"/>
                </a:cubicBezTo>
                <a:cubicBezTo>
                  <a:pt x="887254" y="429657"/>
                  <a:pt x="766371" y="550540"/>
                  <a:pt x="617254" y="550540"/>
                </a:cubicBezTo>
                <a:cubicBezTo>
                  <a:pt x="561335" y="550540"/>
                  <a:pt x="509387" y="533541"/>
                  <a:pt x="466295" y="504428"/>
                </a:cubicBezTo>
                <a:lnTo>
                  <a:pt x="437240" y="480456"/>
                </a:lnTo>
                <a:lnTo>
                  <a:pt x="420960" y="493888"/>
                </a:lnTo>
                <a:cubicBezTo>
                  <a:pt x="377868" y="523001"/>
                  <a:pt x="325919" y="540000"/>
                  <a:pt x="270000" y="540000"/>
                </a:cubicBezTo>
                <a:cubicBezTo>
                  <a:pt x="120883" y="540000"/>
                  <a:pt x="0" y="419117"/>
                  <a:pt x="0" y="270000"/>
                </a:cubicBezTo>
                <a:cubicBezTo>
                  <a:pt x="0" y="120883"/>
                  <a:pt x="120883" y="0"/>
                  <a:pt x="270000" y="0"/>
                </a:cubicBezTo>
                <a:close/>
              </a:path>
            </a:pathLst>
          </a:cu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C283153-7831-41E7-87CE-6B667F23B46B}"/>
              </a:ext>
            </a:extLst>
          </p:cNvPr>
          <p:cNvSpPr txBox="1"/>
          <p:nvPr/>
        </p:nvSpPr>
        <p:spPr>
          <a:xfrm>
            <a:off x="4100357" y="1736945"/>
            <a:ext cx="675379" cy="4112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风热感冒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症状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7DCF5CA7-4D4D-43DA-AB98-C76FBA1F401E}"/>
              </a:ext>
            </a:extLst>
          </p:cNvPr>
          <p:cNvSpPr/>
          <p:nvPr/>
        </p:nvSpPr>
        <p:spPr bwMode="auto">
          <a:xfrm>
            <a:off x="4936520" y="165602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嘴鼻起泡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xmlns="" id="{EAE1DD3B-C253-4817-B2C9-086C4EA4775D}"/>
              </a:ext>
            </a:extLst>
          </p:cNvPr>
          <p:cNvSpPr/>
          <p:nvPr/>
        </p:nvSpPr>
        <p:spPr bwMode="auto">
          <a:xfrm rot="5400000">
            <a:off x="5700004" y="1859719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" name="等腰三角形 46">
            <a:extLst>
              <a:ext uri="{FF2B5EF4-FFF2-40B4-BE49-F238E27FC236}">
                <a16:creationId xmlns:a16="http://schemas.microsoft.com/office/drawing/2014/main" xmlns="" id="{B79D2F45-0C13-41D5-B82B-9E2D1D89176D}"/>
              </a:ext>
            </a:extLst>
          </p:cNvPr>
          <p:cNvSpPr/>
          <p:nvPr/>
        </p:nvSpPr>
        <p:spPr bwMode="auto">
          <a:xfrm rot="5400000">
            <a:off x="5841091" y="1859719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2" name="等腰三角形 51">
            <a:extLst>
              <a:ext uri="{FF2B5EF4-FFF2-40B4-BE49-F238E27FC236}">
                <a16:creationId xmlns:a16="http://schemas.microsoft.com/office/drawing/2014/main" xmlns="" id="{84E72FE7-2B74-4567-A061-319062E4B901}"/>
              </a:ext>
            </a:extLst>
          </p:cNvPr>
          <p:cNvSpPr/>
          <p:nvPr/>
        </p:nvSpPr>
        <p:spPr bwMode="auto">
          <a:xfrm rot="5400000">
            <a:off x="5982178" y="1859719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2" name="等腰三角形 61">
            <a:extLst>
              <a:ext uri="{FF2B5EF4-FFF2-40B4-BE49-F238E27FC236}">
                <a16:creationId xmlns:a16="http://schemas.microsoft.com/office/drawing/2014/main" xmlns="" id="{351F0559-C2AA-4B79-AFF4-99BB99179EEA}"/>
              </a:ext>
            </a:extLst>
          </p:cNvPr>
          <p:cNvSpPr/>
          <p:nvPr/>
        </p:nvSpPr>
        <p:spPr bwMode="auto">
          <a:xfrm rot="5400000">
            <a:off x="6123265" y="1859719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8B3CA2FF-731A-45D3-AD88-F7A69BF30167}"/>
              </a:ext>
            </a:extLst>
          </p:cNvPr>
          <p:cNvSpPr txBox="1"/>
          <p:nvPr/>
        </p:nvSpPr>
        <p:spPr>
          <a:xfrm>
            <a:off x="5652075" y="1674200"/>
            <a:ext cx="675379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虚火去除后</a:t>
            </a:r>
            <a:endParaRPr lang="en-US" altLang="zh-CN" sz="8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718BF8C6-C6AE-4CAB-9FD0-44D43456B934}"/>
              </a:ext>
            </a:extLst>
          </p:cNvPr>
          <p:cNvSpPr txBox="1"/>
          <p:nvPr/>
        </p:nvSpPr>
        <p:spPr>
          <a:xfrm>
            <a:off x="5674990" y="2045823"/>
            <a:ext cx="675379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寒气上来</a:t>
            </a:r>
            <a:endParaRPr lang="en-US" altLang="zh-CN" sz="8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B88D377C-5D71-42BC-92FC-385AED97CA72}"/>
              </a:ext>
            </a:extLst>
          </p:cNvPr>
          <p:cNvSpPr/>
          <p:nvPr/>
        </p:nvSpPr>
        <p:spPr bwMode="auto">
          <a:xfrm>
            <a:off x="7645021" y="1656025"/>
            <a:ext cx="887254" cy="550540"/>
          </a:xfrm>
          <a:custGeom>
            <a:avLst/>
            <a:gdLst>
              <a:gd name="connsiteX0" fmla="*/ 270000 w 887254"/>
              <a:gd name="connsiteY0" fmla="*/ 0 h 550540"/>
              <a:gd name="connsiteX1" fmla="*/ 420960 w 887254"/>
              <a:gd name="connsiteY1" fmla="*/ 46112 h 550540"/>
              <a:gd name="connsiteX2" fmla="*/ 450015 w 887254"/>
              <a:gd name="connsiteY2" fmla="*/ 70084 h 550540"/>
              <a:gd name="connsiteX3" fmla="*/ 466295 w 887254"/>
              <a:gd name="connsiteY3" fmla="*/ 56652 h 550540"/>
              <a:gd name="connsiteX4" fmla="*/ 617254 w 887254"/>
              <a:gd name="connsiteY4" fmla="*/ 10540 h 550540"/>
              <a:gd name="connsiteX5" fmla="*/ 887254 w 887254"/>
              <a:gd name="connsiteY5" fmla="*/ 280540 h 550540"/>
              <a:gd name="connsiteX6" fmla="*/ 617254 w 887254"/>
              <a:gd name="connsiteY6" fmla="*/ 550540 h 550540"/>
              <a:gd name="connsiteX7" fmla="*/ 466295 w 887254"/>
              <a:gd name="connsiteY7" fmla="*/ 504428 h 550540"/>
              <a:gd name="connsiteX8" fmla="*/ 437240 w 887254"/>
              <a:gd name="connsiteY8" fmla="*/ 480456 h 550540"/>
              <a:gd name="connsiteX9" fmla="*/ 420960 w 887254"/>
              <a:gd name="connsiteY9" fmla="*/ 493888 h 550540"/>
              <a:gd name="connsiteX10" fmla="*/ 270000 w 887254"/>
              <a:gd name="connsiteY10" fmla="*/ 540000 h 550540"/>
              <a:gd name="connsiteX11" fmla="*/ 0 w 887254"/>
              <a:gd name="connsiteY11" fmla="*/ 270000 h 550540"/>
              <a:gd name="connsiteX12" fmla="*/ 270000 w 887254"/>
              <a:gd name="connsiteY12" fmla="*/ 0 h 55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254" h="550540">
                <a:moveTo>
                  <a:pt x="270000" y="0"/>
                </a:moveTo>
                <a:cubicBezTo>
                  <a:pt x="325919" y="0"/>
                  <a:pt x="377868" y="16999"/>
                  <a:pt x="420960" y="46112"/>
                </a:cubicBezTo>
                <a:lnTo>
                  <a:pt x="450015" y="70084"/>
                </a:lnTo>
                <a:lnTo>
                  <a:pt x="466295" y="56652"/>
                </a:lnTo>
                <a:cubicBezTo>
                  <a:pt x="509387" y="27539"/>
                  <a:pt x="561335" y="10540"/>
                  <a:pt x="617254" y="10540"/>
                </a:cubicBezTo>
                <a:cubicBezTo>
                  <a:pt x="766371" y="10540"/>
                  <a:pt x="887254" y="131423"/>
                  <a:pt x="887254" y="280540"/>
                </a:cubicBezTo>
                <a:cubicBezTo>
                  <a:pt x="887254" y="429657"/>
                  <a:pt x="766371" y="550540"/>
                  <a:pt x="617254" y="550540"/>
                </a:cubicBezTo>
                <a:cubicBezTo>
                  <a:pt x="561335" y="550540"/>
                  <a:pt x="509387" y="533541"/>
                  <a:pt x="466295" y="504428"/>
                </a:cubicBezTo>
                <a:lnTo>
                  <a:pt x="437240" y="480456"/>
                </a:lnTo>
                <a:lnTo>
                  <a:pt x="420960" y="493888"/>
                </a:lnTo>
                <a:cubicBezTo>
                  <a:pt x="377868" y="523001"/>
                  <a:pt x="325919" y="540000"/>
                  <a:pt x="270000" y="540000"/>
                </a:cubicBezTo>
                <a:cubicBezTo>
                  <a:pt x="120883" y="540000"/>
                  <a:pt x="0" y="419117"/>
                  <a:pt x="0" y="270000"/>
                </a:cubicBezTo>
                <a:cubicBezTo>
                  <a:pt x="0" y="120883"/>
                  <a:pt x="120883" y="0"/>
                  <a:pt x="270000" y="0"/>
                </a:cubicBezTo>
                <a:close/>
              </a:path>
            </a:pathLst>
          </a:cu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F3DBAB68-02F1-4128-8DDD-B76AC8527A5D}"/>
              </a:ext>
            </a:extLst>
          </p:cNvPr>
          <p:cNvSpPr txBox="1"/>
          <p:nvPr/>
        </p:nvSpPr>
        <p:spPr>
          <a:xfrm>
            <a:off x="7765001" y="1736945"/>
            <a:ext cx="675379" cy="4112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风寒感冒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症状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9A90B1F6-B8B9-4009-ABDE-930BA03B8884}"/>
              </a:ext>
            </a:extLst>
          </p:cNvPr>
          <p:cNvSpPr/>
          <p:nvPr/>
        </p:nvSpPr>
        <p:spPr bwMode="auto">
          <a:xfrm>
            <a:off x="6444130" y="165602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清鼻涕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75DEBA2D-DAC6-45F6-9E08-B67B6567B7CC}"/>
              </a:ext>
            </a:extLst>
          </p:cNvPr>
          <p:cNvSpPr/>
          <p:nvPr/>
        </p:nvSpPr>
        <p:spPr bwMode="auto">
          <a:xfrm>
            <a:off x="7036354" y="165602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白痰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9903266F-C5E5-4EE4-85C2-86E4D3F61425}"/>
              </a:ext>
            </a:extLst>
          </p:cNvPr>
          <p:cNvSpPr/>
          <p:nvPr/>
        </p:nvSpPr>
        <p:spPr bwMode="auto">
          <a:xfrm>
            <a:off x="4191900" y="3988760"/>
            <a:ext cx="648000" cy="648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艾草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泡脚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D96DC77A-822F-4136-8770-16F3CFCFA2CC}"/>
              </a:ext>
            </a:extLst>
          </p:cNvPr>
          <p:cNvSpPr/>
          <p:nvPr/>
        </p:nvSpPr>
        <p:spPr bwMode="auto">
          <a:xfrm>
            <a:off x="5164428" y="3965625"/>
            <a:ext cx="648000" cy="648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清热解毒药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D94B6C7C-BA48-4316-BFDE-5AD8378ED714}"/>
              </a:ext>
            </a:extLst>
          </p:cNvPr>
          <p:cNvSpPr/>
          <p:nvPr/>
        </p:nvSpPr>
        <p:spPr bwMode="auto">
          <a:xfrm>
            <a:off x="6263702" y="4011895"/>
            <a:ext cx="648000" cy="648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姜水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泡脚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7191BC4B-FFDE-43D5-BDEC-C40F8F9B089F}"/>
              </a:ext>
            </a:extLst>
          </p:cNvPr>
          <p:cNvSpPr/>
          <p:nvPr/>
        </p:nvSpPr>
        <p:spPr bwMode="auto">
          <a:xfrm>
            <a:off x="7236230" y="3988760"/>
            <a:ext cx="648000" cy="648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辛温解表药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608B892E-24C2-4E1C-AED7-C74CCEF516AF}"/>
              </a:ext>
            </a:extLst>
          </p:cNvPr>
          <p:cNvSpPr/>
          <p:nvPr/>
        </p:nvSpPr>
        <p:spPr bwMode="auto">
          <a:xfrm>
            <a:off x="2843880" y="0"/>
            <a:ext cx="6300120" cy="5143499"/>
          </a:xfrm>
          <a:prstGeom prst="rect">
            <a:avLst/>
          </a:prstGeom>
          <a:noFill/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431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19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0012" y="2310140"/>
            <a:ext cx="8203977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车三道</a:t>
            </a:r>
            <a:r>
              <a:rPr lang="zh-CN" altLang="zh-CN" sz="2800" kern="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四</a:t>
            </a:r>
            <a:r>
              <a:rPr lang="en-US" altLang="zh-CN" sz="2800" kern="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zh-CN" altLang="en-US" sz="2800" kern="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原创作品</a:t>
            </a:r>
            <a:endParaRPr lang="en-US" altLang="zh-CN" sz="2800" kern="1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endParaRPr lang="en-US" altLang="zh-CN" sz="2800" kern="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endParaRPr lang="en-US" altLang="zh-CN" sz="2800" kern="1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endParaRPr lang="en-US" altLang="zh-CN" sz="2800" kern="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51PPT</a:t>
            </a:r>
            <a:r>
              <a:rPr lang="zh-CN" altLang="en-US" sz="2800" kern="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模板网   </a:t>
            </a:r>
            <a:r>
              <a:rPr lang="en-US" altLang="zh-CN" sz="2800" kern="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www.51pptmoban.com</a:t>
            </a:r>
            <a:r>
              <a:rPr lang="en-US" altLang="zh-CN" sz="2800" kern="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zh-CN" altLang="en-US" sz="2800" kern="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授权发布</a:t>
            </a:r>
            <a:endParaRPr lang="zh-CN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041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16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warp dir="in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BA40BBA-490E-4C64-AC9C-95E4492E4132}"/>
              </a:ext>
            </a:extLst>
          </p:cNvPr>
          <p:cNvSpPr/>
          <p:nvPr/>
        </p:nvSpPr>
        <p:spPr bwMode="auto">
          <a:xfrm>
            <a:off x="0" y="3498295"/>
            <a:ext cx="9149572" cy="1645205"/>
          </a:xfrm>
          <a:prstGeom prst="rect">
            <a:avLst/>
          </a:prstGeom>
          <a:solidFill>
            <a:srgbClr val="7E8E9E">
              <a:alpha val="5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0E79C94-6C6A-426F-A4E3-E03BDD5A1424}"/>
              </a:ext>
            </a:extLst>
          </p:cNvPr>
          <p:cNvSpPr/>
          <p:nvPr/>
        </p:nvSpPr>
        <p:spPr bwMode="auto">
          <a:xfrm>
            <a:off x="0" y="0"/>
            <a:ext cx="9144000" cy="1131650"/>
          </a:xfrm>
          <a:prstGeom prst="rect">
            <a:avLst/>
          </a:prstGeom>
          <a:solidFill>
            <a:srgbClr val="1BA9B3">
              <a:alpha val="5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3322D30-A5CC-44F4-B4D5-3F44744223AE}"/>
              </a:ext>
            </a:extLst>
          </p:cNvPr>
          <p:cNvSpPr txBox="1"/>
          <p:nvPr/>
        </p:nvSpPr>
        <p:spPr>
          <a:xfrm>
            <a:off x="2931520" y="1423320"/>
            <a:ext cx="432030" cy="68825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2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B8C6998-B9F8-48D6-828C-5D19F0C36562}"/>
              </a:ext>
            </a:extLst>
          </p:cNvPr>
          <p:cNvSpPr txBox="1"/>
          <p:nvPr/>
        </p:nvSpPr>
        <p:spPr>
          <a:xfrm>
            <a:off x="1574623" y="1423320"/>
            <a:ext cx="432030" cy="68825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D8ED62D-A6E5-4761-A6B3-083A0A8C042A}"/>
              </a:ext>
            </a:extLst>
          </p:cNvPr>
          <p:cNvSpPr txBox="1"/>
          <p:nvPr/>
        </p:nvSpPr>
        <p:spPr>
          <a:xfrm>
            <a:off x="1264207" y="190647"/>
            <a:ext cx="6480450" cy="903700"/>
          </a:xfrm>
          <a:prstGeom prst="rect">
            <a:avLst/>
          </a:prstGeom>
          <a:noFill/>
        </p:spPr>
        <p:txBody>
          <a:bodyPr wrap="square" lIns="36000" tIns="36000" rIns="36000" bIns="36000" rtlCol="0" anchor="ctr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accent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感冒中医分类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DB890D0-F674-44B7-8A8B-9F04FBA5EF4A}"/>
              </a:ext>
            </a:extLst>
          </p:cNvPr>
          <p:cNvSpPr/>
          <p:nvPr/>
        </p:nvSpPr>
        <p:spPr bwMode="auto">
          <a:xfrm>
            <a:off x="1196638" y="1815780"/>
            <a:ext cx="1188000" cy="1188000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风寒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D3B9E798-A549-407A-B180-44DEF8707403}"/>
              </a:ext>
            </a:extLst>
          </p:cNvPr>
          <p:cNvSpPr/>
          <p:nvPr/>
        </p:nvSpPr>
        <p:spPr bwMode="auto">
          <a:xfrm>
            <a:off x="2553535" y="1815780"/>
            <a:ext cx="1188000" cy="1188000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风热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047CE3A-FA76-469F-91C1-864EBD9B4038}"/>
              </a:ext>
            </a:extLst>
          </p:cNvPr>
          <p:cNvSpPr txBox="1"/>
          <p:nvPr/>
        </p:nvSpPr>
        <p:spPr>
          <a:xfrm>
            <a:off x="4288417" y="1423320"/>
            <a:ext cx="432030" cy="68825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3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2856DB00-356E-47A0-8486-4E3D20DA5498}"/>
              </a:ext>
            </a:extLst>
          </p:cNvPr>
          <p:cNvSpPr/>
          <p:nvPr/>
        </p:nvSpPr>
        <p:spPr bwMode="auto">
          <a:xfrm>
            <a:off x="3910432" y="1815780"/>
            <a:ext cx="1188000" cy="1188000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暑湿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BB8D353-94F4-4835-9646-35659D5AC569}"/>
              </a:ext>
            </a:extLst>
          </p:cNvPr>
          <p:cNvSpPr txBox="1"/>
          <p:nvPr/>
        </p:nvSpPr>
        <p:spPr>
          <a:xfrm>
            <a:off x="5645314" y="1423320"/>
            <a:ext cx="432030" cy="68825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4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4BFDC5B8-899F-4734-B2DF-F13596EFCD45}"/>
              </a:ext>
            </a:extLst>
          </p:cNvPr>
          <p:cNvSpPr/>
          <p:nvPr/>
        </p:nvSpPr>
        <p:spPr bwMode="auto">
          <a:xfrm>
            <a:off x="5267329" y="1815780"/>
            <a:ext cx="1188000" cy="1188000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暑热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29FD444-8D6D-49B6-9C35-747A63AC3E3C}"/>
              </a:ext>
            </a:extLst>
          </p:cNvPr>
          <p:cNvSpPr txBox="1"/>
          <p:nvPr/>
        </p:nvSpPr>
        <p:spPr>
          <a:xfrm>
            <a:off x="7002210" y="1423320"/>
            <a:ext cx="432030" cy="68825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>
                    <a:lumMod val="7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5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8D27E562-E92B-4B47-AC1D-3F8E58F3FD08}"/>
              </a:ext>
            </a:extLst>
          </p:cNvPr>
          <p:cNvSpPr/>
          <p:nvPr/>
        </p:nvSpPr>
        <p:spPr bwMode="auto">
          <a:xfrm>
            <a:off x="6624225" y="1815780"/>
            <a:ext cx="1188000" cy="1188000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流感</a:t>
            </a:r>
          </a:p>
        </p:txBody>
      </p:sp>
      <p:sp>
        <p:nvSpPr>
          <p:cNvPr id="4" name="箭头: 下 3">
            <a:extLst>
              <a:ext uri="{FF2B5EF4-FFF2-40B4-BE49-F238E27FC236}">
                <a16:creationId xmlns:a16="http://schemas.microsoft.com/office/drawing/2014/main" xmlns="" id="{4485F625-4F96-4858-BFAE-0C9B1F63FFBB}"/>
              </a:ext>
            </a:extLst>
          </p:cNvPr>
          <p:cNvSpPr/>
          <p:nvPr/>
        </p:nvSpPr>
        <p:spPr bwMode="auto">
          <a:xfrm>
            <a:off x="1671349" y="2928038"/>
            <a:ext cx="3908721" cy="570257"/>
          </a:xfrm>
          <a:prstGeom prst="downArrow">
            <a:avLst>
              <a:gd name="adj1" fmla="val 100000"/>
              <a:gd name="adj2" fmla="val 10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1">
                  <a:lumMod val="30000"/>
                  <a:lumOff val="70000"/>
                  <a:alpha val="2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" name="箭头: 下 26">
            <a:extLst>
              <a:ext uri="{FF2B5EF4-FFF2-40B4-BE49-F238E27FC236}">
                <a16:creationId xmlns:a16="http://schemas.microsoft.com/office/drawing/2014/main" xmlns="" id="{31F0A79F-D884-4ACD-AADC-3B1EFC9CC5FD}"/>
              </a:ext>
            </a:extLst>
          </p:cNvPr>
          <p:cNvSpPr/>
          <p:nvPr/>
        </p:nvSpPr>
        <p:spPr bwMode="auto">
          <a:xfrm>
            <a:off x="3419920" y="2928038"/>
            <a:ext cx="3908721" cy="570257"/>
          </a:xfrm>
          <a:prstGeom prst="downArrow">
            <a:avLst>
              <a:gd name="adj1" fmla="val 100000"/>
              <a:gd name="adj2" fmla="val 100000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1">
                  <a:lumMod val="30000"/>
                  <a:lumOff val="70000"/>
                  <a:alpha val="2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A691187-0C18-4144-BD0B-93AF5D9254A1}"/>
              </a:ext>
            </a:extLst>
          </p:cNvPr>
          <p:cNvSpPr txBox="1"/>
          <p:nvPr/>
        </p:nvSpPr>
        <p:spPr>
          <a:xfrm>
            <a:off x="3463350" y="3139626"/>
            <a:ext cx="2088145" cy="34970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dist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衍生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96DB427-6004-4077-9403-0CF34FEB5D54}"/>
              </a:ext>
            </a:extLst>
          </p:cNvPr>
          <p:cNvSpPr txBox="1"/>
          <p:nvPr/>
        </p:nvSpPr>
        <p:spPr>
          <a:xfrm>
            <a:off x="3384385" y="3466995"/>
            <a:ext cx="432030" cy="68825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6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762BFE7-9BB8-402D-9E44-31301BCE6993}"/>
              </a:ext>
            </a:extLst>
          </p:cNvPr>
          <p:cNvGrpSpPr/>
          <p:nvPr/>
        </p:nvGrpSpPr>
        <p:grpSpPr>
          <a:xfrm>
            <a:off x="3023975" y="3831920"/>
            <a:ext cx="1188000" cy="1188000"/>
            <a:chOff x="3023975" y="3831920"/>
            <a:chExt cx="1188000" cy="11880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3B393BC6-8230-479F-87F5-BAC2CBACEECF}"/>
                </a:ext>
              </a:extLst>
            </p:cNvPr>
            <p:cNvSpPr/>
            <p:nvPr/>
          </p:nvSpPr>
          <p:spPr bwMode="auto">
            <a:xfrm>
              <a:off x="3023975" y="3831920"/>
              <a:ext cx="1188000" cy="1188000"/>
            </a:xfrm>
            <a:prstGeom prst="ellipse">
              <a:avLst/>
            </a:prstGeom>
            <a:solidFill>
              <a:srgbClr val="1BA9B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寒</a:t>
              </a: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F950DE0F-B0DA-451F-AA60-2515DAF11E8D}"/>
                </a:ext>
              </a:extLst>
            </p:cNvPr>
            <p:cNvSpPr/>
            <p:nvPr/>
          </p:nvSpPr>
          <p:spPr bwMode="auto">
            <a:xfrm>
              <a:off x="3357600" y="4165545"/>
              <a:ext cx="520750" cy="52075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kumimoji="0" lang="zh-CN" altLang="en-US" sz="2400" b="1" i="0" u="none" strike="noStrike" cap="none" normalizeH="0" baseline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热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418EDA3-29BB-429E-BBC1-4745F8288FA2}"/>
              </a:ext>
            </a:extLst>
          </p:cNvPr>
          <p:cNvSpPr txBox="1"/>
          <p:nvPr/>
        </p:nvSpPr>
        <p:spPr>
          <a:xfrm>
            <a:off x="5162895" y="3458166"/>
            <a:ext cx="432030" cy="68825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7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FEC4469-DC10-4808-88F5-89CE5C05FFDD}"/>
              </a:ext>
            </a:extLst>
          </p:cNvPr>
          <p:cNvGrpSpPr/>
          <p:nvPr/>
        </p:nvGrpSpPr>
        <p:grpSpPr>
          <a:xfrm>
            <a:off x="4788015" y="3831920"/>
            <a:ext cx="1188000" cy="1188000"/>
            <a:chOff x="4788015" y="3831920"/>
            <a:chExt cx="1188000" cy="11880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FBC7E552-6B98-41B7-AD25-B27CB42CD6A2}"/>
                </a:ext>
              </a:extLst>
            </p:cNvPr>
            <p:cNvSpPr/>
            <p:nvPr/>
          </p:nvSpPr>
          <p:spPr bwMode="auto">
            <a:xfrm>
              <a:off x="4788015" y="3831920"/>
              <a:ext cx="1188000" cy="1188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热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0E450DAE-F436-41E4-88D7-F0B26970FC13}"/>
                </a:ext>
              </a:extLst>
            </p:cNvPr>
            <p:cNvSpPr/>
            <p:nvPr/>
          </p:nvSpPr>
          <p:spPr bwMode="auto">
            <a:xfrm>
              <a:off x="5121640" y="4165545"/>
              <a:ext cx="520750" cy="520750"/>
            </a:xfrm>
            <a:prstGeom prst="ellipse">
              <a:avLst/>
            </a:prstGeom>
            <a:solidFill>
              <a:srgbClr val="1BA9B3"/>
            </a:solidFill>
            <a:ln w="571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r>
                <a:rPr kumimoji="0" lang="zh-CN" altLang="en-US" sz="24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2386223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FB656D8A-B627-4843-88BC-EFD3A9A7AE05}"/>
              </a:ext>
            </a:extLst>
          </p:cNvPr>
          <p:cNvSpPr/>
          <p:nvPr/>
        </p:nvSpPr>
        <p:spPr bwMode="auto">
          <a:xfrm>
            <a:off x="2843880" y="0"/>
            <a:ext cx="6300120" cy="5143499"/>
          </a:xfrm>
          <a:prstGeom prst="rect">
            <a:avLst/>
          </a:prstGeom>
          <a:noFill/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6C0E88F-5EB0-460E-9191-AA1A7A3FC3E8}"/>
              </a:ext>
            </a:extLst>
          </p:cNvPr>
          <p:cNvSpPr/>
          <p:nvPr/>
        </p:nvSpPr>
        <p:spPr bwMode="auto">
          <a:xfrm>
            <a:off x="0" y="0"/>
            <a:ext cx="2843880" cy="5143500"/>
          </a:xfrm>
          <a:prstGeom prst="rect">
            <a:avLst/>
          </a:prstGeom>
          <a:solidFill>
            <a:srgbClr val="8F9DAD">
              <a:alpha val="8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AF8EA69-F927-41B2-A8AC-7DCF98913D22}"/>
              </a:ext>
            </a:extLst>
          </p:cNvPr>
          <p:cNvSpPr txBox="1"/>
          <p:nvPr/>
        </p:nvSpPr>
        <p:spPr>
          <a:xfrm>
            <a:off x="3932448" y="207234"/>
            <a:ext cx="4968345" cy="81136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病因：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多</a:t>
            </a:r>
            <a:r>
              <a:rPr lang="zh-CN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发生在春秋天气变化无常时，冬天受冻也会出现风寒型感冒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36F5A4A-E037-46E6-AC13-01AA6FCDF402}"/>
              </a:ext>
            </a:extLst>
          </p:cNvPr>
          <p:cNvSpPr txBox="1"/>
          <p:nvPr/>
        </p:nvSpPr>
        <p:spPr>
          <a:xfrm>
            <a:off x="971750" y="589689"/>
            <a:ext cx="936065" cy="155003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DB890D0-F674-44B7-8A8B-9F04FBA5EF4A}"/>
              </a:ext>
            </a:extLst>
          </p:cNvPr>
          <p:cNvSpPr/>
          <p:nvPr/>
        </p:nvSpPr>
        <p:spPr bwMode="auto">
          <a:xfrm>
            <a:off x="251700" y="1419670"/>
            <a:ext cx="2376165" cy="2376165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6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风寒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EA99D1B-12BC-4B5B-A739-DF1B668DC1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318" y="279239"/>
            <a:ext cx="621796" cy="621796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377FA75B-7040-45C5-8D04-223835FDD3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228" y="1313558"/>
            <a:ext cx="693801" cy="693801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633FFE62-A74A-4787-967B-89B9A8E036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315" y="3519464"/>
            <a:ext cx="693801" cy="693801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691672B9-FF3C-4C2E-8917-161CD08B29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56" y="2567415"/>
            <a:ext cx="567317" cy="567317"/>
          </a:xfrm>
          <a:prstGeom prst="rect">
            <a:avLst/>
          </a:prstGeom>
        </p:spPr>
      </p:pic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3EDDD00D-8AE3-4908-9E0D-91313F5DA5D4}"/>
              </a:ext>
            </a:extLst>
          </p:cNvPr>
          <p:cNvCxnSpPr/>
          <p:nvPr/>
        </p:nvCxnSpPr>
        <p:spPr bwMode="auto">
          <a:xfrm>
            <a:off x="2987891" y="1088333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B5D8D92A-5965-4057-84FE-83475F172DC4}"/>
              </a:ext>
            </a:extLst>
          </p:cNvPr>
          <p:cNvCxnSpPr/>
          <p:nvPr/>
        </p:nvCxnSpPr>
        <p:spPr bwMode="auto">
          <a:xfrm>
            <a:off x="2987891" y="2270672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F593F3C0-1AA6-4F83-8460-0E66BA37F463}"/>
              </a:ext>
            </a:extLst>
          </p:cNvPr>
          <p:cNvCxnSpPr/>
          <p:nvPr/>
        </p:nvCxnSpPr>
        <p:spPr bwMode="auto">
          <a:xfrm>
            <a:off x="2987890" y="3447459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7FAD12F-EA2D-44ED-B75C-DAA672E97ED9}"/>
              </a:ext>
            </a:extLst>
          </p:cNvPr>
          <p:cNvSpPr txBox="1"/>
          <p:nvPr/>
        </p:nvSpPr>
        <p:spPr>
          <a:xfrm>
            <a:off x="3932449" y="1258472"/>
            <a:ext cx="4849946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症状：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C011D59-0F14-4BE8-9055-9011179B84B8}"/>
              </a:ext>
            </a:extLst>
          </p:cNvPr>
          <p:cNvSpPr txBox="1"/>
          <p:nvPr/>
        </p:nvSpPr>
        <p:spPr>
          <a:xfrm>
            <a:off x="3932449" y="3513031"/>
            <a:ext cx="4849946" cy="81136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药品：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辛温解表中成感冒药：伤风感冒冲剂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糖浆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)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、风寒感冒冲剂、感冒清热冲剂、正柴胡饮颗粒、小青龙颗粒、小柴胡冲剂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C91AB6B0-69CE-4D28-B13E-A7066E4271BE}"/>
              </a:ext>
            </a:extLst>
          </p:cNvPr>
          <p:cNvSpPr txBox="1"/>
          <p:nvPr/>
        </p:nvSpPr>
        <p:spPr>
          <a:xfrm>
            <a:off x="3932449" y="2359716"/>
            <a:ext cx="4849946" cy="102681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方法：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zh-CN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生姜红糖水或生姜葱蒜红糖水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；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zh-CN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艾灸大椎穴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；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zh-CN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姜水泡脚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4" name="图形 3" descr="禁止标志">
            <a:extLst>
              <a:ext uri="{FF2B5EF4-FFF2-40B4-BE49-F238E27FC236}">
                <a16:creationId xmlns:a16="http://schemas.microsoft.com/office/drawing/2014/main" xmlns="" id="{6FC492BF-7EE2-4A7F-8CDA-54D7BB8364D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537014" y="4727160"/>
            <a:ext cx="220755" cy="220755"/>
          </a:xfrm>
          <a:prstGeom prst="rect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C58F6F87-C4EE-4DD6-8456-204075C81E1E}"/>
              </a:ext>
            </a:extLst>
          </p:cNvPr>
          <p:cNvSpPr/>
          <p:nvPr/>
        </p:nvSpPr>
        <p:spPr bwMode="auto">
          <a:xfrm>
            <a:off x="7059428" y="1675448"/>
            <a:ext cx="504000" cy="504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舌苔白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A755CAD0-EE82-4F98-B9B4-6A25538E6483}"/>
              </a:ext>
            </a:extLst>
          </p:cNvPr>
          <p:cNvSpPr/>
          <p:nvPr/>
        </p:nvSpPr>
        <p:spPr bwMode="auto">
          <a:xfrm>
            <a:off x="7642187" y="1675448"/>
            <a:ext cx="504000" cy="504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白痰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BFB26B96-D9B6-4F11-B23A-F0594E80796C}"/>
              </a:ext>
            </a:extLst>
          </p:cNvPr>
          <p:cNvSpPr/>
          <p:nvPr/>
        </p:nvSpPr>
        <p:spPr bwMode="auto">
          <a:xfrm>
            <a:off x="4584392" y="1657448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打喷嚏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266F6B44-5F65-4B40-AD43-6175D0B0C980}"/>
              </a:ext>
            </a:extLst>
          </p:cNvPr>
          <p:cNvSpPr/>
          <p:nvPr/>
        </p:nvSpPr>
        <p:spPr bwMode="auto">
          <a:xfrm>
            <a:off x="3965633" y="1657448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鼻塞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31A3BDD2-02C1-4F0C-8827-EC625C262C78}"/>
              </a:ext>
            </a:extLst>
          </p:cNvPr>
          <p:cNvSpPr/>
          <p:nvPr/>
        </p:nvSpPr>
        <p:spPr bwMode="auto">
          <a:xfrm>
            <a:off x="5821910" y="1657448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头痛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D0378BC-0581-4B0E-B2BA-6EC8C499BDF0}"/>
              </a:ext>
            </a:extLst>
          </p:cNvPr>
          <p:cNvSpPr/>
          <p:nvPr/>
        </p:nvSpPr>
        <p:spPr bwMode="auto">
          <a:xfrm>
            <a:off x="6440669" y="1657448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清水鼻涕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BFA2E5F0-D85B-45FD-A004-0DE79EE6A5B0}"/>
              </a:ext>
            </a:extLst>
          </p:cNvPr>
          <p:cNvSpPr/>
          <p:nvPr/>
        </p:nvSpPr>
        <p:spPr bwMode="auto">
          <a:xfrm>
            <a:off x="5203151" y="1657448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咳嗽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55E5A7B9-75AF-4A03-B77F-0B6994C70671}"/>
              </a:ext>
            </a:extLst>
          </p:cNvPr>
          <p:cNvSpPr/>
          <p:nvPr/>
        </p:nvSpPr>
        <p:spPr bwMode="auto">
          <a:xfrm>
            <a:off x="4662285" y="1279272"/>
            <a:ext cx="1057310" cy="324264"/>
          </a:xfrm>
          <a:prstGeom prst="roundRect">
            <a:avLst>
              <a:gd name="adj" fmla="val 50000"/>
            </a:avLst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低烧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3A7569DC-94B1-4789-8FC5-3DE7CD4FDBF2}"/>
              </a:ext>
            </a:extLst>
          </p:cNvPr>
          <p:cNvSpPr/>
          <p:nvPr/>
        </p:nvSpPr>
        <p:spPr bwMode="auto">
          <a:xfrm>
            <a:off x="8224946" y="1675448"/>
            <a:ext cx="504000" cy="504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怕冷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2803E2F7-78F2-4529-AB69-AB8CF5FF4CC2}"/>
              </a:ext>
            </a:extLst>
          </p:cNvPr>
          <p:cNvSpPr/>
          <p:nvPr/>
        </p:nvSpPr>
        <p:spPr bwMode="auto">
          <a:xfrm>
            <a:off x="4636398" y="222678"/>
            <a:ext cx="1057310" cy="324264"/>
          </a:xfrm>
          <a:prstGeom prst="roundRect">
            <a:avLst>
              <a:gd name="adj" fmla="val 50000"/>
            </a:avLst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受寒凉</a:t>
            </a:r>
          </a:p>
        </p:txBody>
      </p:sp>
      <p:pic>
        <p:nvPicPr>
          <p:cNvPr id="31" name="图形 30" descr="警告">
            <a:extLst>
              <a:ext uri="{FF2B5EF4-FFF2-40B4-BE49-F238E27FC236}">
                <a16:creationId xmlns:a16="http://schemas.microsoft.com/office/drawing/2014/main" xmlns="" id="{EE61B7B2-D5E9-49FC-A6D4-F6C95F4E913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108433" y="4388557"/>
            <a:ext cx="559358" cy="559358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E99FA33-4897-49CF-8A9A-1310BD78133F}"/>
              </a:ext>
            </a:extLst>
          </p:cNvPr>
          <p:cNvSpPr txBox="1"/>
          <p:nvPr/>
        </p:nvSpPr>
        <p:spPr>
          <a:xfrm>
            <a:off x="3932449" y="4383524"/>
            <a:ext cx="4849946" cy="59592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注意：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不要清热解毒类药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（      清热解毒口服液、     双黄连、       银翘等）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5" name="图形 34" descr="禁止标志">
            <a:extLst>
              <a:ext uri="{FF2B5EF4-FFF2-40B4-BE49-F238E27FC236}">
                <a16:creationId xmlns:a16="http://schemas.microsoft.com/office/drawing/2014/main" xmlns="" id="{FE07387F-1A62-4C08-8308-9BEE26E5D3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910725" y="4727160"/>
            <a:ext cx="220755" cy="220755"/>
          </a:xfrm>
          <a:prstGeom prst="rect">
            <a:avLst/>
          </a:prstGeom>
        </p:spPr>
      </p:pic>
      <p:pic>
        <p:nvPicPr>
          <p:cNvPr id="37" name="图形 36" descr="禁止标志">
            <a:extLst>
              <a:ext uri="{FF2B5EF4-FFF2-40B4-BE49-F238E27FC236}">
                <a16:creationId xmlns:a16="http://schemas.microsoft.com/office/drawing/2014/main" xmlns="" id="{8672854A-E0B2-4580-8EF5-D152C4FFEA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748007" y="4727160"/>
            <a:ext cx="220755" cy="220755"/>
          </a:xfrm>
          <a:prstGeom prst="rect">
            <a:avLst/>
          </a:prstGeom>
        </p:spPr>
      </p:pic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137C44F0-7903-4E25-891C-B54DFA8D3C0C}"/>
              </a:ext>
            </a:extLst>
          </p:cNvPr>
          <p:cNvCxnSpPr/>
          <p:nvPr/>
        </p:nvCxnSpPr>
        <p:spPr bwMode="auto">
          <a:xfrm>
            <a:off x="3004946" y="4304683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072BD78-3F26-4401-AAEE-83B88C563E44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23515" y="2574066"/>
            <a:ext cx="818671" cy="70138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316D1F0-BBE8-456A-93B2-FDD87FA814ED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02711" y="2567415"/>
            <a:ext cx="1026220" cy="70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769903"/>
      </p:ext>
    </p:extLst>
  </p:cSld>
  <p:clrMapOvr>
    <a:masterClrMapping/>
  </p:clrMapOvr>
  <p:transition spd="slow" advClick="0" advTm="200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6C0E88F-5EB0-460E-9191-AA1A7A3FC3E8}"/>
              </a:ext>
            </a:extLst>
          </p:cNvPr>
          <p:cNvSpPr/>
          <p:nvPr/>
        </p:nvSpPr>
        <p:spPr bwMode="auto">
          <a:xfrm>
            <a:off x="0" y="0"/>
            <a:ext cx="2843880" cy="5143500"/>
          </a:xfrm>
          <a:prstGeom prst="rect">
            <a:avLst/>
          </a:prstGeom>
          <a:solidFill>
            <a:srgbClr val="8F9DAD">
              <a:alpha val="8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36F5A4A-E037-46E6-AC13-01AA6FCDF402}"/>
              </a:ext>
            </a:extLst>
          </p:cNvPr>
          <p:cNvSpPr txBox="1"/>
          <p:nvPr/>
        </p:nvSpPr>
        <p:spPr>
          <a:xfrm>
            <a:off x="971750" y="589689"/>
            <a:ext cx="936065" cy="155003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2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DB890D0-F674-44B7-8A8B-9F04FBA5EF4A}"/>
              </a:ext>
            </a:extLst>
          </p:cNvPr>
          <p:cNvSpPr/>
          <p:nvPr/>
        </p:nvSpPr>
        <p:spPr bwMode="auto">
          <a:xfrm>
            <a:off x="251700" y="1419670"/>
            <a:ext cx="2376165" cy="2376165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6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风热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5BD8DB4F-5AA6-41E2-B8EC-8B05DF839A57}"/>
              </a:ext>
            </a:extLst>
          </p:cNvPr>
          <p:cNvSpPr/>
          <p:nvPr/>
        </p:nvSpPr>
        <p:spPr bwMode="auto">
          <a:xfrm>
            <a:off x="3932448" y="1700562"/>
            <a:ext cx="504000" cy="504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嗓子疼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875EB2B-F92A-4966-A5D7-7470085813F6}"/>
              </a:ext>
            </a:extLst>
          </p:cNvPr>
          <p:cNvSpPr/>
          <p:nvPr/>
        </p:nvSpPr>
        <p:spPr bwMode="auto">
          <a:xfrm>
            <a:off x="4661053" y="1700562"/>
            <a:ext cx="504000" cy="504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黄脓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鼻涕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10ABEDC7-BC27-4F83-9085-4D620C42E901}"/>
              </a:ext>
            </a:extLst>
          </p:cNvPr>
          <p:cNvSpPr/>
          <p:nvPr/>
        </p:nvSpPr>
        <p:spPr bwMode="auto">
          <a:xfrm>
            <a:off x="5910946" y="1700562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喷嚏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咳嗽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35F717A4-2D54-4315-8CF0-C3C5861E1494}"/>
              </a:ext>
            </a:extLst>
          </p:cNvPr>
          <p:cNvSpPr/>
          <p:nvPr/>
        </p:nvSpPr>
        <p:spPr bwMode="auto">
          <a:xfrm>
            <a:off x="6622410" y="1700562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头疼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F4624D1A-33BC-47C5-A124-B1C2D3CA5CEF}"/>
              </a:ext>
            </a:extLst>
          </p:cNvPr>
          <p:cNvSpPr/>
          <p:nvPr/>
        </p:nvSpPr>
        <p:spPr bwMode="auto">
          <a:xfrm>
            <a:off x="7369269" y="1700562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身上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酸疼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2CAF6904-0E3D-4679-9B2C-A4853C33A2EC}"/>
              </a:ext>
            </a:extLst>
          </p:cNvPr>
          <p:cNvSpPr/>
          <p:nvPr/>
        </p:nvSpPr>
        <p:spPr bwMode="auto">
          <a:xfrm>
            <a:off x="8116924" y="1700562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腿沉重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C22E196F-B3E1-4C7A-B2A1-23910DEE1367}"/>
              </a:ext>
            </a:extLst>
          </p:cNvPr>
          <p:cNvSpPr/>
          <p:nvPr/>
        </p:nvSpPr>
        <p:spPr bwMode="auto">
          <a:xfrm>
            <a:off x="5186333" y="1700562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舌苔发黄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0B4BB90-C880-42F8-A298-ED36B2C4EE97}"/>
              </a:ext>
            </a:extLst>
          </p:cNvPr>
          <p:cNvSpPr txBox="1"/>
          <p:nvPr/>
        </p:nvSpPr>
        <p:spPr>
          <a:xfrm>
            <a:off x="3932448" y="298775"/>
            <a:ext cx="2295667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病因：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B4DF0C3-2A65-4910-AC6B-30B8223A4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999" y="293839"/>
            <a:ext cx="621796" cy="62179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B32909C-A001-4ADF-8116-294D6943C6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228" y="1186736"/>
            <a:ext cx="693801" cy="69380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BA8705FF-B3DD-47F5-918A-48DA0F8A46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56" y="2580473"/>
            <a:ext cx="567317" cy="567317"/>
          </a:xfrm>
          <a:prstGeom prst="rect">
            <a:avLst/>
          </a:prstGeom>
        </p:spPr>
      </p:pic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0ACE08C-B5BD-46DA-BE8F-8E8758D9B814}"/>
              </a:ext>
            </a:extLst>
          </p:cNvPr>
          <p:cNvCxnSpPr/>
          <p:nvPr/>
        </p:nvCxnSpPr>
        <p:spPr bwMode="auto">
          <a:xfrm>
            <a:off x="2987891" y="987640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63971CB0-FBBD-4E03-AEE1-6136A8503A99}"/>
              </a:ext>
            </a:extLst>
          </p:cNvPr>
          <p:cNvCxnSpPr/>
          <p:nvPr/>
        </p:nvCxnSpPr>
        <p:spPr bwMode="auto">
          <a:xfrm>
            <a:off x="2987891" y="235573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6096E9E4-C1B2-4AD5-B024-3059833E6043}"/>
              </a:ext>
            </a:extLst>
          </p:cNvPr>
          <p:cNvCxnSpPr/>
          <p:nvPr/>
        </p:nvCxnSpPr>
        <p:spPr bwMode="auto">
          <a:xfrm>
            <a:off x="2987890" y="350781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62767F6-6752-441F-B0D0-4601D17D7AC6}"/>
              </a:ext>
            </a:extLst>
          </p:cNvPr>
          <p:cNvSpPr txBox="1"/>
          <p:nvPr/>
        </p:nvSpPr>
        <p:spPr>
          <a:xfrm>
            <a:off x="3932449" y="1131650"/>
            <a:ext cx="1814041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症状：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6C053ED-A7D6-4E68-A35B-BEA3621A58F3}"/>
              </a:ext>
            </a:extLst>
          </p:cNvPr>
          <p:cNvSpPr txBox="1"/>
          <p:nvPr/>
        </p:nvSpPr>
        <p:spPr>
          <a:xfrm>
            <a:off x="3932449" y="4351992"/>
            <a:ext cx="4849946" cy="59592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提醒：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艾草泡脚泄气，所以一天顶多泡一次，顶多泡两天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E8ED78D-1682-4983-A6D4-C0B94EB12100}"/>
              </a:ext>
            </a:extLst>
          </p:cNvPr>
          <p:cNvSpPr txBox="1"/>
          <p:nvPr/>
        </p:nvSpPr>
        <p:spPr>
          <a:xfrm>
            <a:off x="3913134" y="2427740"/>
            <a:ext cx="2603001" cy="102681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方法：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艾草熬水泡脚，去火排汗</a:t>
            </a:r>
          </a:p>
          <a:p>
            <a:pPr marL="342900" indent="-342900" algn="l">
              <a:buFont typeface="+mj-lt"/>
              <a:buAutoNum type="arabicPeriod"/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吃清热解毒类药物</a:t>
            </a:r>
          </a:p>
          <a:p>
            <a:pPr marL="342900" indent="-342900" algn="l">
              <a:buFont typeface="+mj-lt"/>
              <a:buAutoNum type="arabicPeriod"/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多喝白开水</a:t>
            </a: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F79C3A6C-628A-4968-9004-36292D24EB16}"/>
              </a:ext>
            </a:extLst>
          </p:cNvPr>
          <p:cNvSpPr/>
          <p:nvPr/>
        </p:nvSpPr>
        <p:spPr bwMode="auto">
          <a:xfrm rot="5400000">
            <a:off x="4480175" y="1911412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B818F8DB-3BFD-4B42-8C8A-89545AFC70E8}"/>
              </a:ext>
            </a:extLst>
          </p:cNvPr>
          <p:cNvSpPr/>
          <p:nvPr/>
        </p:nvSpPr>
        <p:spPr bwMode="auto">
          <a:xfrm>
            <a:off x="4662285" y="1160333"/>
            <a:ext cx="1057310" cy="324264"/>
          </a:xfrm>
          <a:prstGeom prst="roundRect">
            <a:avLst>
              <a:gd name="adj" fmla="val 50000"/>
            </a:avLst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高烧</a:t>
            </a:r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xmlns="" id="{B95FFC65-35A5-45B6-8651-F5CDA30179E2}"/>
              </a:ext>
            </a:extLst>
          </p:cNvPr>
          <p:cNvSpPr/>
          <p:nvPr/>
        </p:nvSpPr>
        <p:spPr bwMode="auto">
          <a:xfrm rot="5400000">
            <a:off x="5746490" y="1911412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xmlns="" id="{2A23D39A-FA70-4420-BD8A-FC25FDE50590}"/>
              </a:ext>
            </a:extLst>
          </p:cNvPr>
          <p:cNvSpPr/>
          <p:nvPr/>
        </p:nvSpPr>
        <p:spPr bwMode="auto">
          <a:xfrm rot="5400000">
            <a:off x="6473155" y="1911412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B8D30356-E505-4214-9104-C674B4C044B4}"/>
              </a:ext>
            </a:extLst>
          </p:cNvPr>
          <p:cNvSpPr/>
          <p:nvPr/>
        </p:nvSpPr>
        <p:spPr bwMode="auto">
          <a:xfrm rot="5400000">
            <a:off x="7188068" y="1911412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989A262E-3F8C-4D1C-A6E5-066B74B6D157}"/>
              </a:ext>
            </a:extLst>
          </p:cNvPr>
          <p:cNvSpPr/>
          <p:nvPr/>
        </p:nvSpPr>
        <p:spPr bwMode="auto">
          <a:xfrm rot="5400000">
            <a:off x="7940912" y="1911412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" name="图形 2" descr="警告">
            <a:extLst>
              <a:ext uri="{FF2B5EF4-FFF2-40B4-BE49-F238E27FC236}">
                <a16:creationId xmlns:a16="http://schemas.microsoft.com/office/drawing/2014/main" xmlns="" id="{609CD593-86F3-42A1-A876-9ECB4E02FD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104218" y="4312043"/>
            <a:ext cx="559358" cy="559358"/>
          </a:xfrm>
          <a:prstGeom prst="rect">
            <a:avLst/>
          </a:prstGeom>
        </p:spPr>
      </p:pic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081F54BA-EFE4-4038-BEDD-71F41634A0B7}"/>
              </a:ext>
            </a:extLst>
          </p:cNvPr>
          <p:cNvSpPr/>
          <p:nvPr/>
        </p:nvSpPr>
        <p:spPr bwMode="auto">
          <a:xfrm>
            <a:off x="4633449" y="314219"/>
            <a:ext cx="1057310" cy="324264"/>
          </a:xfrm>
          <a:prstGeom prst="roundRect">
            <a:avLst>
              <a:gd name="adj" fmla="val 50000"/>
            </a:avLst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上火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CBDC774B-355E-428C-A609-5E388ACB9C8B}"/>
              </a:ext>
            </a:extLst>
          </p:cNvPr>
          <p:cNvCxnSpPr/>
          <p:nvPr/>
        </p:nvCxnSpPr>
        <p:spPr bwMode="auto">
          <a:xfrm>
            <a:off x="3039080" y="4288382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31D51031-9AFB-46B4-8A0D-56E437B0B2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313" y="3540493"/>
            <a:ext cx="693801" cy="693801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F92DB1A-E563-4A37-B33F-45675820E9C1}"/>
              </a:ext>
            </a:extLst>
          </p:cNvPr>
          <p:cNvSpPr txBox="1"/>
          <p:nvPr/>
        </p:nvSpPr>
        <p:spPr>
          <a:xfrm>
            <a:off x="3901608" y="3612666"/>
            <a:ext cx="5062697" cy="56514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药品：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清热解毒：小儿清热止咳口服液、风热感冒冲剂、双黄连口服液、板蓝根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0B0FD54-9DEC-458F-B567-72CE66DD41AD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16620" y="2845609"/>
            <a:ext cx="677467" cy="46674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52B5E2B-1063-4201-889E-DEA58C9A909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024878" y="2828012"/>
            <a:ext cx="731399" cy="47469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407A49A-E742-477E-8936-1D04EA1D45F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80184" y="2848548"/>
            <a:ext cx="746859" cy="456332"/>
          </a:xfrm>
          <a:prstGeom prst="rect">
            <a:avLst/>
          </a:prstGeom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E791E606-8402-480A-BA6F-5C0F966F4C5B}"/>
              </a:ext>
            </a:extLst>
          </p:cNvPr>
          <p:cNvSpPr/>
          <p:nvPr/>
        </p:nvSpPr>
        <p:spPr bwMode="auto">
          <a:xfrm>
            <a:off x="2843880" y="0"/>
            <a:ext cx="6300120" cy="5143499"/>
          </a:xfrm>
          <a:prstGeom prst="rect">
            <a:avLst/>
          </a:prstGeom>
          <a:noFill/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F4C9E23-5981-410D-B075-C433C68CE2D5}"/>
              </a:ext>
            </a:extLst>
          </p:cNvPr>
          <p:cNvSpPr txBox="1"/>
          <p:nvPr/>
        </p:nvSpPr>
        <p:spPr>
          <a:xfrm>
            <a:off x="3932448" y="670129"/>
            <a:ext cx="4968345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风热之邪侵袭、肺气失和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721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6C0E88F-5EB0-460E-9191-AA1A7A3FC3E8}"/>
              </a:ext>
            </a:extLst>
          </p:cNvPr>
          <p:cNvSpPr/>
          <p:nvPr/>
        </p:nvSpPr>
        <p:spPr bwMode="auto">
          <a:xfrm>
            <a:off x="0" y="0"/>
            <a:ext cx="2843880" cy="5143500"/>
          </a:xfrm>
          <a:prstGeom prst="rect">
            <a:avLst/>
          </a:prstGeom>
          <a:solidFill>
            <a:srgbClr val="8F9DAD">
              <a:alpha val="8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36F5A4A-E037-46E6-AC13-01AA6FCDF402}"/>
              </a:ext>
            </a:extLst>
          </p:cNvPr>
          <p:cNvSpPr txBox="1"/>
          <p:nvPr/>
        </p:nvSpPr>
        <p:spPr>
          <a:xfrm>
            <a:off x="971750" y="589689"/>
            <a:ext cx="936065" cy="155003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3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DB890D0-F674-44B7-8A8B-9F04FBA5EF4A}"/>
              </a:ext>
            </a:extLst>
          </p:cNvPr>
          <p:cNvSpPr/>
          <p:nvPr/>
        </p:nvSpPr>
        <p:spPr bwMode="auto">
          <a:xfrm>
            <a:off x="251700" y="1419670"/>
            <a:ext cx="2376165" cy="2376165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暑湿</a:t>
            </a:r>
            <a:endParaRPr kumimoji="0" lang="zh-CN" altLang="en-US" sz="6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0B4BB90-C880-42F8-A298-ED36B2C4EE97}"/>
              </a:ext>
            </a:extLst>
          </p:cNvPr>
          <p:cNvSpPr txBox="1"/>
          <p:nvPr/>
        </p:nvSpPr>
        <p:spPr>
          <a:xfrm>
            <a:off x="3932448" y="339595"/>
            <a:ext cx="4968345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病因：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B4DF0C3-2A65-4910-AC6B-30B8223A4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318" y="339595"/>
            <a:ext cx="621796" cy="62179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B32909C-A001-4ADF-8116-294D6943C6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228" y="1237923"/>
            <a:ext cx="693801" cy="69380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BA8705FF-B3DD-47F5-918A-48DA0F8A46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56" y="2461831"/>
            <a:ext cx="567317" cy="567317"/>
          </a:xfrm>
          <a:prstGeom prst="rect">
            <a:avLst/>
          </a:prstGeom>
        </p:spPr>
      </p:pic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0ACE08C-B5BD-46DA-BE8F-8E8758D9B814}"/>
              </a:ext>
            </a:extLst>
          </p:cNvPr>
          <p:cNvCxnSpPr/>
          <p:nvPr/>
        </p:nvCxnSpPr>
        <p:spPr bwMode="auto">
          <a:xfrm>
            <a:off x="2987891" y="105964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63971CB0-FBBD-4E03-AEE1-6136A8503A99}"/>
              </a:ext>
            </a:extLst>
          </p:cNvPr>
          <p:cNvCxnSpPr/>
          <p:nvPr/>
        </p:nvCxnSpPr>
        <p:spPr bwMode="auto">
          <a:xfrm>
            <a:off x="2987891" y="235573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6096E9E4-C1B2-4AD5-B024-3059833E6043}"/>
              </a:ext>
            </a:extLst>
          </p:cNvPr>
          <p:cNvCxnSpPr/>
          <p:nvPr/>
        </p:nvCxnSpPr>
        <p:spPr bwMode="auto">
          <a:xfrm>
            <a:off x="2987890" y="3181881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62767F6-6752-441F-B0D0-4601D17D7AC6}"/>
              </a:ext>
            </a:extLst>
          </p:cNvPr>
          <p:cNvSpPr txBox="1"/>
          <p:nvPr/>
        </p:nvSpPr>
        <p:spPr>
          <a:xfrm>
            <a:off x="3932449" y="1182837"/>
            <a:ext cx="4849946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症状：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6C053ED-A7D6-4E68-A35B-BEA3621A58F3}"/>
              </a:ext>
            </a:extLst>
          </p:cNvPr>
          <p:cNvSpPr txBox="1"/>
          <p:nvPr/>
        </p:nvSpPr>
        <p:spPr>
          <a:xfrm>
            <a:off x="3932449" y="3325891"/>
            <a:ext cx="3879776" cy="59592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药品：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小儿暑感宁糖浆、藿香正气水、暑湿感冒冲剂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E8ED78D-1682-4983-A6D4-C0B94EB12100}"/>
              </a:ext>
            </a:extLst>
          </p:cNvPr>
          <p:cNvSpPr txBox="1"/>
          <p:nvPr/>
        </p:nvSpPr>
        <p:spPr>
          <a:xfrm>
            <a:off x="3913134" y="2456315"/>
            <a:ext cx="4849946" cy="59592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方法：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祛暑祛湿（也可热水泡脚或洗热水澡，目的是出汗）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形 2" descr="警告">
            <a:extLst>
              <a:ext uri="{FF2B5EF4-FFF2-40B4-BE49-F238E27FC236}">
                <a16:creationId xmlns:a16="http://schemas.microsoft.com/office/drawing/2014/main" xmlns="" id="{609CD593-86F3-42A1-A876-9ECB4E02FD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076333" y="4183086"/>
            <a:ext cx="559358" cy="559358"/>
          </a:xfrm>
          <a:prstGeom prst="rect">
            <a:avLst/>
          </a:pr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57367094-060A-4EA8-B170-A421E7BF69CB}"/>
              </a:ext>
            </a:extLst>
          </p:cNvPr>
          <p:cNvSpPr/>
          <p:nvPr/>
        </p:nvSpPr>
        <p:spPr bwMode="auto">
          <a:xfrm>
            <a:off x="4636398" y="355039"/>
            <a:ext cx="1384196" cy="324264"/>
          </a:xfrm>
          <a:prstGeom prst="roundRect">
            <a:avLst>
              <a:gd name="adj" fmla="val 50000"/>
            </a:avLst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吹风扇或空调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7053F047-2653-4601-84D6-6626DD02CB17}"/>
              </a:ext>
            </a:extLst>
          </p:cNvPr>
          <p:cNvSpPr/>
          <p:nvPr/>
        </p:nvSpPr>
        <p:spPr bwMode="auto">
          <a:xfrm>
            <a:off x="4584392" y="1667538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身体沉重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9E4BAC1-1481-4AC4-A46D-6F18D3BC3058}"/>
              </a:ext>
            </a:extLst>
          </p:cNvPr>
          <p:cNvSpPr/>
          <p:nvPr/>
        </p:nvSpPr>
        <p:spPr bwMode="auto">
          <a:xfrm>
            <a:off x="3965633" y="1667538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头部闷痛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359D602-2EC7-4F1B-BA61-B1708BA871B6}"/>
              </a:ext>
            </a:extLst>
          </p:cNvPr>
          <p:cNvSpPr/>
          <p:nvPr/>
        </p:nvSpPr>
        <p:spPr bwMode="auto">
          <a:xfrm>
            <a:off x="5203151" y="1667538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四肢很酸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6080DE1B-5234-4B39-B400-BEA9390E8273}"/>
              </a:ext>
            </a:extLst>
          </p:cNvPr>
          <p:cNvSpPr/>
          <p:nvPr/>
        </p:nvSpPr>
        <p:spPr bwMode="auto">
          <a:xfrm>
            <a:off x="5821910" y="164892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食欲不振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7B53C812-A30A-4230-8341-689006409095}"/>
              </a:ext>
            </a:extLst>
          </p:cNvPr>
          <p:cNvSpPr/>
          <p:nvPr/>
        </p:nvSpPr>
        <p:spPr bwMode="auto">
          <a:xfrm>
            <a:off x="6440669" y="165652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呕吐腹泻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2CF3D4FF-90EC-4533-9E91-D04BCF233272}"/>
              </a:ext>
            </a:extLst>
          </p:cNvPr>
          <p:cNvSpPr/>
          <p:nvPr/>
        </p:nvSpPr>
        <p:spPr bwMode="auto">
          <a:xfrm>
            <a:off x="7059428" y="166412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舌胎黄腻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5A33CB04-0E9E-40EA-A123-6CA819F66889}"/>
              </a:ext>
            </a:extLst>
          </p:cNvPr>
          <p:cNvSpPr/>
          <p:nvPr/>
        </p:nvSpPr>
        <p:spPr bwMode="auto">
          <a:xfrm>
            <a:off x="7678187" y="167172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尿少且黄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22CC989-7AB0-442A-8145-E94AAEEB2BC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315" y="3278266"/>
            <a:ext cx="693801" cy="693801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E381421-C860-4761-BCE5-34821A825328}"/>
              </a:ext>
            </a:extLst>
          </p:cNvPr>
          <p:cNvSpPr txBox="1"/>
          <p:nvPr/>
        </p:nvSpPr>
        <p:spPr>
          <a:xfrm>
            <a:off x="3955209" y="4146521"/>
            <a:ext cx="4849946" cy="81136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提醒：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藿香正气水伤胃伤肝，也含酒精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酒精含量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40%-50%)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，建议不要给孩子多喝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3DCF0AEF-8F5C-4CE7-9ABE-8B0A41B70F85}"/>
              </a:ext>
            </a:extLst>
          </p:cNvPr>
          <p:cNvCxnSpPr/>
          <p:nvPr/>
        </p:nvCxnSpPr>
        <p:spPr bwMode="auto">
          <a:xfrm>
            <a:off x="3022315" y="4045941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0E593B7B-EF4F-402F-B2DC-402FB6827509}"/>
              </a:ext>
            </a:extLst>
          </p:cNvPr>
          <p:cNvSpPr/>
          <p:nvPr/>
        </p:nvSpPr>
        <p:spPr bwMode="auto">
          <a:xfrm>
            <a:off x="4662285" y="1192208"/>
            <a:ext cx="1430314" cy="324264"/>
          </a:xfrm>
          <a:prstGeom prst="roundRect">
            <a:avLst>
              <a:gd name="adj" fmla="val 50000"/>
            </a:avLst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头痛昏重呕吐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CBF2687-43EB-4EC9-BD5E-579775B55721}"/>
              </a:ext>
            </a:extLst>
          </p:cNvPr>
          <p:cNvSpPr txBox="1"/>
          <p:nvPr/>
        </p:nvSpPr>
        <p:spPr>
          <a:xfrm>
            <a:off x="3932448" y="759936"/>
            <a:ext cx="4968345" cy="28814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通常在夏季闷热高湿时，吹空调或风扇，寒气侵入身体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1F8674D-4A3E-46F0-9F32-40FEAAD47202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975146" y="3348419"/>
            <a:ext cx="787934" cy="623648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83B33875-B37C-441D-89B6-DEB923E6C5E4}"/>
              </a:ext>
            </a:extLst>
          </p:cNvPr>
          <p:cNvSpPr/>
          <p:nvPr/>
        </p:nvSpPr>
        <p:spPr bwMode="auto">
          <a:xfrm>
            <a:off x="2843880" y="0"/>
            <a:ext cx="6300120" cy="5143499"/>
          </a:xfrm>
          <a:prstGeom prst="rect">
            <a:avLst/>
          </a:prstGeom>
          <a:noFill/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1143003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6C0E88F-5EB0-460E-9191-AA1A7A3FC3E8}"/>
              </a:ext>
            </a:extLst>
          </p:cNvPr>
          <p:cNvSpPr/>
          <p:nvPr/>
        </p:nvSpPr>
        <p:spPr bwMode="auto">
          <a:xfrm>
            <a:off x="0" y="0"/>
            <a:ext cx="2843880" cy="5143500"/>
          </a:xfrm>
          <a:prstGeom prst="rect">
            <a:avLst/>
          </a:prstGeom>
          <a:solidFill>
            <a:srgbClr val="8F9DAD">
              <a:alpha val="8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36F5A4A-E037-46E6-AC13-01AA6FCDF402}"/>
              </a:ext>
            </a:extLst>
          </p:cNvPr>
          <p:cNvSpPr txBox="1"/>
          <p:nvPr/>
        </p:nvSpPr>
        <p:spPr>
          <a:xfrm>
            <a:off x="971750" y="589689"/>
            <a:ext cx="936065" cy="155003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4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DB890D0-F674-44B7-8A8B-9F04FBA5EF4A}"/>
              </a:ext>
            </a:extLst>
          </p:cNvPr>
          <p:cNvSpPr/>
          <p:nvPr/>
        </p:nvSpPr>
        <p:spPr bwMode="auto">
          <a:xfrm>
            <a:off x="251700" y="1419670"/>
            <a:ext cx="2376165" cy="2376165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暑热</a:t>
            </a:r>
            <a:endParaRPr kumimoji="0" lang="zh-CN" altLang="en-US" sz="6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0B4BB90-C880-42F8-A298-ED36B2C4EE97}"/>
              </a:ext>
            </a:extLst>
          </p:cNvPr>
          <p:cNvSpPr txBox="1"/>
          <p:nvPr/>
        </p:nvSpPr>
        <p:spPr>
          <a:xfrm>
            <a:off x="3932448" y="339595"/>
            <a:ext cx="4968345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病因：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B4DF0C3-2A65-4910-AC6B-30B8223A4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318" y="339595"/>
            <a:ext cx="621796" cy="62179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B32909C-A001-4ADF-8116-294D6943C6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228" y="1237923"/>
            <a:ext cx="693801" cy="69380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BA8705FF-B3DD-47F5-918A-48DA0F8A46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56" y="2461831"/>
            <a:ext cx="567317" cy="567317"/>
          </a:xfrm>
          <a:prstGeom prst="rect">
            <a:avLst/>
          </a:prstGeom>
        </p:spPr>
      </p:pic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0ACE08C-B5BD-46DA-BE8F-8E8758D9B814}"/>
              </a:ext>
            </a:extLst>
          </p:cNvPr>
          <p:cNvCxnSpPr/>
          <p:nvPr/>
        </p:nvCxnSpPr>
        <p:spPr bwMode="auto">
          <a:xfrm>
            <a:off x="2987891" y="105964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63971CB0-FBBD-4E03-AEE1-6136A8503A99}"/>
              </a:ext>
            </a:extLst>
          </p:cNvPr>
          <p:cNvCxnSpPr/>
          <p:nvPr/>
        </p:nvCxnSpPr>
        <p:spPr bwMode="auto">
          <a:xfrm>
            <a:off x="2987891" y="235573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6096E9E4-C1B2-4AD5-B024-3059833E6043}"/>
              </a:ext>
            </a:extLst>
          </p:cNvPr>
          <p:cNvCxnSpPr/>
          <p:nvPr/>
        </p:nvCxnSpPr>
        <p:spPr bwMode="auto">
          <a:xfrm>
            <a:off x="2987890" y="3181881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62767F6-6752-441F-B0D0-4601D17D7AC6}"/>
              </a:ext>
            </a:extLst>
          </p:cNvPr>
          <p:cNvSpPr txBox="1"/>
          <p:nvPr/>
        </p:nvSpPr>
        <p:spPr>
          <a:xfrm>
            <a:off x="3932448" y="1276123"/>
            <a:ext cx="864060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主症：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6C053ED-A7D6-4E68-A35B-BEA3621A58F3}"/>
              </a:ext>
            </a:extLst>
          </p:cNvPr>
          <p:cNvSpPr txBox="1"/>
          <p:nvPr/>
        </p:nvSpPr>
        <p:spPr>
          <a:xfrm>
            <a:off x="3932449" y="3325891"/>
            <a:ext cx="4849946" cy="59592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药品：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暑热感冒颗粒、暑热感冒冲剂、清凉冲剂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E8ED78D-1682-4983-A6D4-C0B94EB12100}"/>
              </a:ext>
            </a:extLst>
          </p:cNvPr>
          <p:cNvSpPr txBox="1"/>
          <p:nvPr/>
        </p:nvSpPr>
        <p:spPr>
          <a:xfrm>
            <a:off x="3913134" y="2456315"/>
            <a:ext cx="4849946" cy="59592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方法：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暑热感冒应该是清热生津，直接吃暑热感冒药即可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形 2" descr="警告">
            <a:extLst>
              <a:ext uri="{FF2B5EF4-FFF2-40B4-BE49-F238E27FC236}">
                <a16:creationId xmlns:a16="http://schemas.microsoft.com/office/drawing/2014/main" xmlns="" id="{609CD593-86F3-42A1-A876-9ECB4E02FD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076333" y="4183086"/>
            <a:ext cx="559358" cy="559358"/>
          </a:xfrm>
          <a:prstGeom prst="rect">
            <a:avLst/>
          </a:pr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57367094-060A-4EA8-B170-A421E7BF69CB}"/>
              </a:ext>
            </a:extLst>
          </p:cNvPr>
          <p:cNvSpPr/>
          <p:nvPr/>
        </p:nvSpPr>
        <p:spPr bwMode="auto">
          <a:xfrm>
            <a:off x="4636398" y="355039"/>
            <a:ext cx="1384196" cy="324264"/>
          </a:xfrm>
          <a:prstGeom prst="roundRect">
            <a:avLst>
              <a:gd name="adj" fmla="val 50000"/>
            </a:avLst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暑热之邪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7053F047-2653-4601-84D6-6626DD02CB17}"/>
              </a:ext>
            </a:extLst>
          </p:cNvPr>
          <p:cNvSpPr/>
          <p:nvPr/>
        </p:nvSpPr>
        <p:spPr bwMode="auto">
          <a:xfrm>
            <a:off x="6000273" y="1200816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多汗</a:t>
            </a:r>
            <a:r>
              <a:rPr lang="zh-CN" altLang="en-US" sz="1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不退烧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9E4BAC1-1481-4AC4-A46D-6F18D3BC3058}"/>
              </a:ext>
            </a:extLst>
          </p:cNvPr>
          <p:cNvSpPr/>
          <p:nvPr/>
        </p:nvSpPr>
        <p:spPr bwMode="auto">
          <a:xfrm>
            <a:off x="4752879" y="1200816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发热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359D602-2EC7-4F1B-BA61-B1708BA871B6}"/>
              </a:ext>
            </a:extLst>
          </p:cNvPr>
          <p:cNvSpPr/>
          <p:nvPr/>
        </p:nvSpPr>
        <p:spPr bwMode="auto">
          <a:xfrm>
            <a:off x="6623970" y="1200816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心烦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6080DE1B-5234-4B39-B400-BEA9390E8273}"/>
              </a:ext>
            </a:extLst>
          </p:cNvPr>
          <p:cNvSpPr/>
          <p:nvPr/>
        </p:nvSpPr>
        <p:spPr bwMode="auto">
          <a:xfrm>
            <a:off x="7247666" y="1200816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口渴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22CC989-7AB0-442A-8145-E94AAEEB2BC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315" y="3278266"/>
            <a:ext cx="693801" cy="693801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E381421-C860-4761-BCE5-34821A825328}"/>
              </a:ext>
            </a:extLst>
          </p:cNvPr>
          <p:cNvSpPr txBox="1"/>
          <p:nvPr/>
        </p:nvSpPr>
        <p:spPr>
          <a:xfrm>
            <a:off x="3955209" y="4146521"/>
            <a:ext cx="4849946" cy="59592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提醒：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禁用辛温发汗、禁用或慎用苦寒药物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3DCF0AEF-8F5C-4CE7-9ABE-8B0A41B70F85}"/>
              </a:ext>
            </a:extLst>
          </p:cNvPr>
          <p:cNvCxnSpPr/>
          <p:nvPr/>
        </p:nvCxnSpPr>
        <p:spPr bwMode="auto">
          <a:xfrm>
            <a:off x="3022315" y="4045941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CBF2687-43EB-4EC9-BD5E-579775B55721}"/>
              </a:ext>
            </a:extLst>
          </p:cNvPr>
          <p:cNvSpPr txBox="1"/>
          <p:nvPr/>
        </p:nvSpPr>
        <p:spPr>
          <a:xfrm>
            <a:off x="3932448" y="759936"/>
            <a:ext cx="4968345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通常在夏季火热之气，侵袭人体，表现出里热征象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BAA82ED1-41D5-480D-BDBD-6F63BB8308F6}"/>
              </a:ext>
            </a:extLst>
          </p:cNvPr>
          <p:cNvSpPr/>
          <p:nvPr/>
        </p:nvSpPr>
        <p:spPr bwMode="auto">
          <a:xfrm>
            <a:off x="5376576" y="1200816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微恶风寒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C57F2359-BFED-4E76-943B-F081663D6B57}"/>
              </a:ext>
            </a:extLst>
          </p:cNvPr>
          <p:cNvSpPr/>
          <p:nvPr/>
        </p:nvSpPr>
        <p:spPr bwMode="auto">
          <a:xfrm>
            <a:off x="7871362" y="1200816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咽痛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6903D7B-9E23-4C43-AC42-CD565293EBDF}"/>
              </a:ext>
            </a:extLst>
          </p:cNvPr>
          <p:cNvSpPr txBox="1"/>
          <p:nvPr/>
        </p:nvSpPr>
        <p:spPr>
          <a:xfrm>
            <a:off x="3932448" y="1878871"/>
            <a:ext cx="864060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次症：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8A7E0578-4F8D-42CD-A444-DB25196E9E27}"/>
              </a:ext>
            </a:extLst>
          </p:cNvPr>
          <p:cNvSpPr/>
          <p:nvPr/>
        </p:nvSpPr>
        <p:spPr bwMode="auto">
          <a:xfrm>
            <a:off x="4752879" y="1799675"/>
            <a:ext cx="540000" cy="540000"/>
          </a:xfrm>
          <a:prstGeom prst="ellipse">
            <a:avLst/>
          </a:prstGeom>
          <a:solidFill>
            <a:srgbClr val="0FD1FF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骨节酸痛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425D7A4E-9DF9-4126-9671-4BF6B84A7523}"/>
              </a:ext>
            </a:extLst>
          </p:cNvPr>
          <p:cNvSpPr/>
          <p:nvPr/>
        </p:nvSpPr>
        <p:spPr bwMode="auto">
          <a:xfrm>
            <a:off x="5376576" y="1799111"/>
            <a:ext cx="540000" cy="540000"/>
          </a:xfrm>
          <a:prstGeom prst="ellipse">
            <a:avLst/>
          </a:prstGeom>
          <a:solidFill>
            <a:srgbClr val="0FD1FF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头昏头痛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6AA08148-0E0A-4178-B166-24E549E4A784}"/>
              </a:ext>
            </a:extLst>
          </p:cNvPr>
          <p:cNvSpPr/>
          <p:nvPr/>
        </p:nvSpPr>
        <p:spPr bwMode="auto">
          <a:xfrm>
            <a:off x="6624180" y="1799111"/>
            <a:ext cx="540000" cy="540000"/>
          </a:xfrm>
          <a:prstGeom prst="ellipse">
            <a:avLst/>
          </a:prstGeom>
          <a:solidFill>
            <a:srgbClr val="0FD1FF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舌质红、苔黄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01F545C9-D544-4F66-B289-D164725C52FE}"/>
              </a:ext>
            </a:extLst>
          </p:cNvPr>
          <p:cNvSpPr/>
          <p:nvPr/>
        </p:nvSpPr>
        <p:spPr bwMode="auto">
          <a:xfrm>
            <a:off x="5988921" y="1792923"/>
            <a:ext cx="540000" cy="540000"/>
          </a:xfrm>
          <a:prstGeom prst="ellipse">
            <a:avLst/>
          </a:prstGeom>
          <a:solidFill>
            <a:srgbClr val="0FD1FF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小便短赤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D759D32-FDE6-4289-8B02-3F9B4CB15E8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356" y="3385778"/>
            <a:ext cx="756011" cy="628491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4F6C18B4-A8AC-4C36-927C-6616F800785C}"/>
              </a:ext>
            </a:extLst>
          </p:cNvPr>
          <p:cNvSpPr/>
          <p:nvPr/>
        </p:nvSpPr>
        <p:spPr bwMode="auto">
          <a:xfrm>
            <a:off x="2843880" y="0"/>
            <a:ext cx="6300120" cy="5143499"/>
          </a:xfrm>
          <a:prstGeom prst="rect">
            <a:avLst/>
          </a:prstGeom>
          <a:noFill/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151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honeycomb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6C0E88F-5EB0-460E-9191-AA1A7A3FC3E8}"/>
              </a:ext>
            </a:extLst>
          </p:cNvPr>
          <p:cNvSpPr/>
          <p:nvPr/>
        </p:nvSpPr>
        <p:spPr bwMode="auto">
          <a:xfrm>
            <a:off x="0" y="0"/>
            <a:ext cx="2843880" cy="5143500"/>
          </a:xfrm>
          <a:prstGeom prst="rect">
            <a:avLst/>
          </a:prstGeom>
          <a:solidFill>
            <a:srgbClr val="8F9DAD">
              <a:alpha val="8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36F5A4A-E037-46E6-AC13-01AA6FCDF402}"/>
              </a:ext>
            </a:extLst>
          </p:cNvPr>
          <p:cNvSpPr txBox="1"/>
          <p:nvPr/>
        </p:nvSpPr>
        <p:spPr>
          <a:xfrm>
            <a:off x="971750" y="589689"/>
            <a:ext cx="936065" cy="155003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5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DB890D0-F674-44B7-8A8B-9F04FBA5EF4A}"/>
              </a:ext>
            </a:extLst>
          </p:cNvPr>
          <p:cNvSpPr/>
          <p:nvPr/>
        </p:nvSpPr>
        <p:spPr bwMode="auto">
          <a:xfrm>
            <a:off x="251700" y="1419670"/>
            <a:ext cx="2376165" cy="2376165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6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流感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0B4BB90-C880-42F8-A298-ED36B2C4EE97}"/>
              </a:ext>
            </a:extLst>
          </p:cNvPr>
          <p:cNvSpPr txBox="1"/>
          <p:nvPr/>
        </p:nvSpPr>
        <p:spPr>
          <a:xfrm>
            <a:off x="3932448" y="339595"/>
            <a:ext cx="4968345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病因：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B4DF0C3-2A65-4910-AC6B-30B8223A4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318" y="339595"/>
            <a:ext cx="621796" cy="62179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B32909C-A001-4ADF-8116-294D6943C6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228" y="1237923"/>
            <a:ext cx="693801" cy="69380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BA8705FF-B3DD-47F5-918A-48DA0F8A46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56" y="2461831"/>
            <a:ext cx="567317" cy="567317"/>
          </a:xfrm>
          <a:prstGeom prst="rect">
            <a:avLst/>
          </a:prstGeom>
        </p:spPr>
      </p:pic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0ACE08C-B5BD-46DA-BE8F-8E8758D9B814}"/>
              </a:ext>
            </a:extLst>
          </p:cNvPr>
          <p:cNvCxnSpPr/>
          <p:nvPr/>
        </p:nvCxnSpPr>
        <p:spPr bwMode="auto">
          <a:xfrm>
            <a:off x="2987891" y="105964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63971CB0-FBBD-4E03-AEE1-6136A8503A99}"/>
              </a:ext>
            </a:extLst>
          </p:cNvPr>
          <p:cNvCxnSpPr/>
          <p:nvPr/>
        </p:nvCxnSpPr>
        <p:spPr bwMode="auto">
          <a:xfrm>
            <a:off x="2987891" y="235573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6096E9E4-C1B2-4AD5-B024-3059833E6043}"/>
              </a:ext>
            </a:extLst>
          </p:cNvPr>
          <p:cNvCxnSpPr/>
          <p:nvPr/>
        </p:nvCxnSpPr>
        <p:spPr bwMode="auto">
          <a:xfrm>
            <a:off x="2987890" y="3181881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62767F6-6752-441F-B0D0-4601D17D7AC6}"/>
              </a:ext>
            </a:extLst>
          </p:cNvPr>
          <p:cNvSpPr txBox="1"/>
          <p:nvPr/>
        </p:nvSpPr>
        <p:spPr>
          <a:xfrm>
            <a:off x="3932448" y="1276123"/>
            <a:ext cx="864060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症状：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6C053ED-A7D6-4E68-A35B-BEA3621A58F3}"/>
              </a:ext>
            </a:extLst>
          </p:cNvPr>
          <p:cNvSpPr txBox="1"/>
          <p:nvPr/>
        </p:nvSpPr>
        <p:spPr>
          <a:xfrm>
            <a:off x="3932449" y="3325891"/>
            <a:ext cx="4849946" cy="59592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药品：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抗病毒口服液：儿童抗病毒口服液、清热解毒、板蓝根等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E8ED78D-1682-4983-A6D4-C0B94EB12100}"/>
              </a:ext>
            </a:extLst>
          </p:cNvPr>
          <p:cNvSpPr txBox="1"/>
          <p:nvPr/>
        </p:nvSpPr>
        <p:spPr>
          <a:xfrm>
            <a:off x="3913134" y="2456315"/>
            <a:ext cx="4187111" cy="59592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方法：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戴口罩防上传染他人、喝抗病毒口服液、多喝水；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形 2" descr="警告">
            <a:extLst>
              <a:ext uri="{FF2B5EF4-FFF2-40B4-BE49-F238E27FC236}">
                <a16:creationId xmlns:a16="http://schemas.microsoft.com/office/drawing/2014/main" xmlns="" id="{609CD593-86F3-42A1-A876-9ECB4E02FD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076333" y="4183086"/>
            <a:ext cx="559358" cy="559358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7053F047-2653-4601-84D6-6626DD02CB17}"/>
              </a:ext>
            </a:extLst>
          </p:cNvPr>
          <p:cNvSpPr/>
          <p:nvPr/>
        </p:nvSpPr>
        <p:spPr bwMode="auto">
          <a:xfrm>
            <a:off x="5227771" y="1658090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头痛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9E4BAC1-1481-4AC4-A46D-6F18D3BC3058}"/>
              </a:ext>
            </a:extLst>
          </p:cNvPr>
          <p:cNvSpPr/>
          <p:nvPr/>
        </p:nvSpPr>
        <p:spPr bwMode="auto">
          <a:xfrm>
            <a:off x="3980377" y="1658090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突然怕冷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359D602-2EC7-4F1B-BA61-B1708BA871B6}"/>
              </a:ext>
            </a:extLst>
          </p:cNvPr>
          <p:cNvSpPr/>
          <p:nvPr/>
        </p:nvSpPr>
        <p:spPr bwMode="auto">
          <a:xfrm>
            <a:off x="5851468" y="1658090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打寒战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6080DE1B-5234-4B39-B400-BEA9390E8273}"/>
              </a:ext>
            </a:extLst>
          </p:cNvPr>
          <p:cNvSpPr/>
          <p:nvPr/>
        </p:nvSpPr>
        <p:spPr bwMode="auto">
          <a:xfrm>
            <a:off x="6475164" y="1658090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全身酸疼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22CC989-7AB0-442A-8145-E94AAEEB2BC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315" y="3278266"/>
            <a:ext cx="693801" cy="693801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E381421-C860-4761-BCE5-34821A825328}"/>
              </a:ext>
            </a:extLst>
          </p:cNvPr>
          <p:cNvSpPr txBox="1"/>
          <p:nvPr/>
        </p:nvSpPr>
        <p:spPr>
          <a:xfrm>
            <a:off x="3955209" y="4146521"/>
            <a:ext cx="2392440" cy="7498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提醒：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如果不见效，赶紧到医院就医，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l"/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确认是普通流感还是甲型流感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3DCF0AEF-8F5C-4CE7-9ABE-8B0A41B70F85}"/>
              </a:ext>
            </a:extLst>
          </p:cNvPr>
          <p:cNvCxnSpPr/>
          <p:nvPr/>
        </p:nvCxnSpPr>
        <p:spPr bwMode="auto">
          <a:xfrm>
            <a:off x="3022315" y="4045941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CBF2687-43EB-4EC9-BD5E-579775B55721}"/>
              </a:ext>
            </a:extLst>
          </p:cNvPr>
          <p:cNvSpPr txBox="1"/>
          <p:nvPr/>
        </p:nvSpPr>
        <p:spPr>
          <a:xfrm>
            <a:off x="3932448" y="759936"/>
            <a:ext cx="4968345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流感病毒引起的急性呼吸道感染，传染性强、传播速度快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BAA82ED1-41D5-480D-BDBD-6F63BB8308F6}"/>
              </a:ext>
            </a:extLst>
          </p:cNvPr>
          <p:cNvSpPr/>
          <p:nvPr/>
        </p:nvSpPr>
        <p:spPr bwMode="auto">
          <a:xfrm>
            <a:off x="4604074" y="1658090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急起高热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C57F2359-BFED-4E76-943B-F081663D6B57}"/>
              </a:ext>
            </a:extLst>
          </p:cNvPr>
          <p:cNvSpPr/>
          <p:nvPr/>
        </p:nvSpPr>
        <p:spPr bwMode="auto">
          <a:xfrm>
            <a:off x="7098860" y="1658090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疲乏无力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B79E1D6E-7B92-413E-B24F-327C558F7A59}"/>
              </a:ext>
            </a:extLst>
          </p:cNvPr>
          <p:cNvSpPr/>
          <p:nvPr/>
        </p:nvSpPr>
        <p:spPr bwMode="auto">
          <a:xfrm>
            <a:off x="7717261" y="1661244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鼻塞流涕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5068C269-327D-44CD-BD7B-62ADCB896791}"/>
              </a:ext>
            </a:extLst>
          </p:cNvPr>
          <p:cNvSpPr/>
          <p:nvPr/>
        </p:nvSpPr>
        <p:spPr bwMode="auto">
          <a:xfrm>
            <a:off x="8335662" y="165370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干咳无痰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40CF1D7-220E-4CE3-A571-BB5539396FB2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39460" y="4224904"/>
            <a:ext cx="715733" cy="7097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23B9601-63F4-4A5F-81C1-23DC41CD7507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023449" y="4325470"/>
            <a:ext cx="781706" cy="53581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AAAF529-9E2B-4CF9-9D3B-7C84DB885B8B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45514" y="2555225"/>
            <a:ext cx="472569" cy="49523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1B9C211-9B3B-41B8-A1F0-FEC20822359F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396774" y="2596089"/>
            <a:ext cx="478888" cy="468032"/>
          </a:xfrm>
          <a:prstGeom prst="rect">
            <a:avLst/>
          </a:prstGeom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3775BFB7-801B-41A9-AFAE-2FFCB51BDC04}"/>
              </a:ext>
            </a:extLst>
          </p:cNvPr>
          <p:cNvSpPr/>
          <p:nvPr/>
        </p:nvSpPr>
        <p:spPr bwMode="auto">
          <a:xfrm>
            <a:off x="2843880" y="0"/>
            <a:ext cx="6300120" cy="5143499"/>
          </a:xfrm>
          <a:prstGeom prst="rect">
            <a:avLst/>
          </a:prstGeom>
          <a:noFill/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59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ripple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6C0E88F-5EB0-460E-9191-AA1A7A3FC3E8}"/>
              </a:ext>
            </a:extLst>
          </p:cNvPr>
          <p:cNvSpPr/>
          <p:nvPr/>
        </p:nvSpPr>
        <p:spPr bwMode="auto">
          <a:xfrm>
            <a:off x="0" y="0"/>
            <a:ext cx="2843880" cy="5143500"/>
          </a:xfrm>
          <a:prstGeom prst="rect">
            <a:avLst/>
          </a:prstGeom>
          <a:solidFill>
            <a:srgbClr val="8F9DAD">
              <a:alpha val="8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36F5A4A-E037-46E6-AC13-01AA6FCDF402}"/>
              </a:ext>
            </a:extLst>
          </p:cNvPr>
          <p:cNvSpPr txBox="1"/>
          <p:nvPr/>
        </p:nvSpPr>
        <p:spPr>
          <a:xfrm>
            <a:off x="971750" y="589689"/>
            <a:ext cx="936065" cy="155003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en-US" altLang="zh-CN" sz="9600" dirty="0">
                <a:solidFill>
                  <a:schemeClr val="bg1">
                    <a:lumMod val="8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6</a:t>
            </a:r>
            <a:endParaRPr lang="zh-CN" altLang="en-US" sz="9600" dirty="0">
              <a:solidFill>
                <a:schemeClr val="bg1">
                  <a:lumMod val="8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0B4BB90-C880-42F8-A298-ED36B2C4EE97}"/>
              </a:ext>
            </a:extLst>
          </p:cNvPr>
          <p:cNvSpPr txBox="1"/>
          <p:nvPr/>
        </p:nvSpPr>
        <p:spPr>
          <a:xfrm>
            <a:off x="3932449" y="339595"/>
            <a:ext cx="864060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病因：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B4DF0C3-2A65-4910-AC6B-30B8223A4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318" y="339595"/>
            <a:ext cx="621796" cy="62179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B32909C-A001-4ADF-8116-294D6943C6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228" y="1237923"/>
            <a:ext cx="693801" cy="69380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BA8705FF-B3DD-47F5-918A-48DA0F8A46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556" y="2461831"/>
            <a:ext cx="567317" cy="567317"/>
          </a:xfrm>
          <a:prstGeom prst="rect">
            <a:avLst/>
          </a:prstGeom>
        </p:spPr>
      </p:pic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0ACE08C-B5BD-46DA-BE8F-8E8758D9B814}"/>
              </a:ext>
            </a:extLst>
          </p:cNvPr>
          <p:cNvCxnSpPr/>
          <p:nvPr/>
        </p:nvCxnSpPr>
        <p:spPr bwMode="auto">
          <a:xfrm>
            <a:off x="2987891" y="105964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63971CB0-FBBD-4E03-AEE1-6136A8503A99}"/>
              </a:ext>
            </a:extLst>
          </p:cNvPr>
          <p:cNvCxnSpPr/>
          <p:nvPr/>
        </p:nvCxnSpPr>
        <p:spPr bwMode="auto">
          <a:xfrm>
            <a:off x="2987891" y="2355735"/>
            <a:ext cx="572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62767F6-6752-441F-B0D0-4601D17D7AC6}"/>
              </a:ext>
            </a:extLst>
          </p:cNvPr>
          <p:cNvSpPr txBox="1"/>
          <p:nvPr/>
        </p:nvSpPr>
        <p:spPr>
          <a:xfrm>
            <a:off x="3932448" y="1276123"/>
            <a:ext cx="864060" cy="3804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症状：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E8ED78D-1682-4983-A6D4-C0B94EB12100}"/>
              </a:ext>
            </a:extLst>
          </p:cNvPr>
          <p:cNvSpPr txBox="1"/>
          <p:nvPr/>
        </p:nvSpPr>
        <p:spPr>
          <a:xfrm>
            <a:off x="3913134" y="2456315"/>
            <a:ext cx="4869261" cy="59592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方法：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风寒型感冒治疗方法       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Wingdings" panose="05000000000000000000" pitchFamily="2" charset="2"/>
              </a:rPr>
              <a:t>     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Wingdings" panose="05000000000000000000" pitchFamily="2" charset="2"/>
              </a:rPr>
              <a:t>风热型感冒治疗方法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Wingdings" panose="05000000000000000000" pitchFamily="2" charset="2"/>
              </a:rPr>
              <a:t>(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Wingdings" panose="05000000000000000000" pitchFamily="2" charset="2"/>
              </a:rPr>
              <a:t>清热解毒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Wingdings" panose="05000000000000000000" pitchFamily="2" charset="2"/>
              </a:rPr>
              <a:t>)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7053F047-2653-4601-84D6-6626DD02CB17}"/>
              </a:ext>
            </a:extLst>
          </p:cNvPr>
          <p:cNvSpPr/>
          <p:nvPr/>
        </p:nvSpPr>
        <p:spPr bwMode="auto">
          <a:xfrm>
            <a:off x="6696185" y="165602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黄鼻涕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8436612B-D75C-4E33-8AE0-297C76A2B640}"/>
              </a:ext>
            </a:extLst>
          </p:cNvPr>
          <p:cNvSpPr/>
          <p:nvPr/>
        </p:nvSpPr>
        <p:spPr bwMode="auto">
          <a:xfrm>
            <a:off x="3980377" y="1656025"/>
            <a:ext cx="887254" cy="550540"/>
          </a:xfrm>
          <a:custGeom>
            <a:avLst/>
            <a:gdLst>
              <a:gd name="connsiteX0" fmla="*/ 270000 w 887254"/>
              <a:gd name="connsiteY0" fmla="*/ 0 h 550540"/>
              <a:gd name="connsiteX1" fmla="*/ 420960 w 887254"/>
              <a:gd name="connsiteY1" fmla="*/ 46112 h 550540"/>
              <a:gd name="connsiteX2" fmla="*/ 450015 w 887254"/>
              <a:gd name="connsiteY2" fmla="*/ 70084 h 550540"/>
              <a:gd name="connsiteX3" fmla="*/ 466295 w 887254"/>
              <a:gd name="connsiteY3" fmla="*/ 56652 h 550540"/>
              <a:gd name="connsiteX4" fmla="*/ 617254 w 887254"/>
              <a:gd name="connsiteY4" fmla="*/ 10540 h 550540"/>
              <a:gd name="connsiteX5" fmla="*/ 887254 w 887254"/>
              <a:gd name="connsiteY5" fmla="*/ 280540 h 550540"/>
              <a:gd name="connsiteX6" fmla="*/ 617254 w 887254"/>
              <a:gd name="connsiteY6" fmla="*/ 550540 h 550540"/>
              <a:gd name="connsiteX7" fmla="*/ 466295 w 887254"/>
              <a:gd name="connsiteY7" fmla="*/ 504428 h 550540"/>
              <a:gd name="connsiteX8" fmla="*/ 437240 w 887254"/>
              <a:gd name="connsiteY8" fmla="*/ 480456 h 550540"/>
              <a:gd name="connsiteX9" fmla="*/ 420960 w 887254"/>
              <a:gd name="connsiteY9" fmla="*/ 493888 h 550540"/>
              <a:gd name="connsiteX10" fmla="*/ 270000 w 887254"/>
              <a:gd name="connsiteY10" fmla="*/ 540000 h 550540"/>
              <a:gd name="connsiteX11" fmla="*/ 0 w 887254"/>
              <a:gd name="connsiteY11" fmla="*/ 270000 h 550540"/>
              <a:gd name="connsiteX12" fmla="*/ 270000 w 887254"/>
              <a:gd name="connsiteY12" fmla="*/ 0 h 55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254" h="550540">
                <a:moveTo>
                  <a:pt x="270000" y="0"/>
                </a:moveTo>
                <a:cubicBezTo>
                  <a:pt x="325919" y="0"/>
                  <a:pt x="377868" y="16999"/>
                  <a:pt x="420960" y="46112"/>
                </a:cubicBezTo>
                <a:lnTo>
                  <a:pt x="450015" y="70084"/>
                </a:lnTo>
                <a:lnTo>
                  <a:pt x="466295" y="56652"/>
                </a:lnTo>
                <a:cubicBezTo>
                  <a:pt x="509387" y="27539"/>
                  <a:pt x="561335" y="10540"/>
                  <a:pt x="617254" y="10540"/>
                </a:cubicBezTo>
                <a:cubicBezTo>
                  <a:pt x="766371" y="10540"/>
                  <a:pt x="887254" y="131423"/>
                  <a:pt x="887254" y="280540"/>
                </a:cubicBezTo>
                <a:cubicBezTo>
                  <a:pt x="887254" y="429657"/>
                  <a:pt x="766371" y="550540"/>
                  <a:pt x="617254" y="550540"/>
                </a:cubicBezTo>
                <a:cubicBezTo>
                  <a:pt x="561335" y="550540"/>
                  <a:pt x="509387" y="533541"/>
                  <a:pt x="466295" y="504428"/>
                </a:cubicBezTo>
                <a:lnTo>
                  <a:pt x="437240" y="480456"/>
                </a:lnTo>
                <a:lnTo>
                  <a:pt x="420960" y="493888"/>
                </a:lnTo>
                <a:cubicBezTo>
                  <a:pt x="377868" y="523001"/>
                  <a:pt x="325919" y="540000"/>
                  <a:pt x="270000" y="540000"/>
                </a:cubicBezTo>
                <a:cubicBezTo>
                  <a:pt x="120883" y="540000"/>
                  <a:pt x="0" y="419117"/>
                  <a:pt x="0" y="270000"/>
                </a:cubicBezTo>
                <a:cubicBezTo>
                  <a:pt x="0" y="120883"/>
                  <a:pt x="120883" y="0"/>
                  <a:pt x="270000" y="0"/>
                </a:cubicBezTo>
                <a:close/>
              </a:path>
            </a:pathLst>
          </a:cu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359D602-2EC7-4F1B-BA61-B1708BA871B6}"/>
              </a:ext>
            </a:extLst>
          </p:cNvPr>
          <p:cNvSpPr/>
          <p:nvPr/>
        </p:nvSpPr>
        <p:spPr bwMode="auto">
          <a:xfrm>
            <a:off x="7278562" y="165602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黄痰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CBF2687-43EB-4EC9-BD5E-579775B55721}"/>
              </a:ext>
            </a:extLst>
          </p:cNvPr>
          <p:cNvSpPr txBox="1"/>
          <p:nvPr/>
        </p:nvSpPr>
        <p:spPr>
          <a:xfrm>
            <a:off x="3932448" y="759936"/>
            <a:ext cx="4968345" cy="2573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在体内有火气的情况下又外感风寒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3713FA77-C692-471B-B7CD-13097C1163DD}"/>
              </a:ext>
            </a:extLst>
          </p:cNvPr>
          <p:cNvSpPr/>
          <p:nvPr/>
        </p:nvSpPr>
        <p:spPr bwMode="auto">
          <a:xfrm>
            <a:off x="251700" y="1419670"/>
            <a:ext cx="2376165" cy="2376165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寒</a:t>
            </a:r>
            <a:endParaRPr kumimoji="0" lang="zh-CN" altLang="en-US" sz="16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6A241B5A-01FD-4C2E-8067-AE70F9BEBE70}"/>
              </a:ext>
            </a:extLst>
          </p:cNvPr>
          <p:cNvSpPr/>
          <p:nvPr/>
        </p:nvSpPr>
        <p:spPr bwMode="auto">
          <a:xfrm>
            <a:off x="917782" y="2049750"/>
            <a:ext cx="1044000" cy="1044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44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3F7E99E4-ABD7-49D6-AD06-9E2DFA63DBA1}"/>
              </a:ext>
            </a:extLst>
          </p:cNvPr>
          <p:cNvSpPr/>
          <p:nvPr/>
        </p:nvSpPr>
        <p:spPr bwMode="auto">
          <a:xfrm>
            <a:off x="4636398" y="355039"/>
            <a:ext cx="1384196" cy="324264"/>
          </a:xfrm>
          <a:prstGeom prst="roundRect">
            <a:avLst>
              <a:gd name="adj" fmla="val 50000"/>
            </a:avLst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冰包火</a:t>
            </a:r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xmlns="" id="{D8303DCF-FEB1-425E-AA44-826C053874DF}"/>
              </a:ext>
            </a:extLst>
          </p:cNvPr>
          <p:cNvSpPr/>
          <p:nvPr/>
        </p:nvSpPr>
        <p:spPr bwMode="auto">
          <a:xfrm rot="5400000">
            <a:off x="6104700" y="1859719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8" name="等腰三角形 47">
            <a:extLst>
              <a:ext uri="{FF2B5EF4-FFF2-40B4-BE49-F238E27FC236}">
                <a16:creationId xmlns:a16="http://schemas.microsoft.com/office/drawing/2014/main" xmlns="" id="{42910454-32E1-4483-A090-F5D674950534}"/>
              </a:ext>
            </a:extLst>
          </p:cNvPr>
          <p:cNvSpPr/>
          <p:nvPr/>
        </p:nvSpPr>
        <p:spPr bwMode="auto">
          <a:xfrm rot="5400000">
            <a:off x="6245787" y="1859719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9" name="等腰三角形 48">
            <a:extLst>
              <a:ext uri="{FF2B5EF4-FFF2-40B4-BE49-F238E27FC236}">
                <a16:creationId xmlns:a16="http://schemas.microsoft.com/office/drawing/2014/main" xmlns="" id="{C5570218-3807-48B0-8308-38546F3E93DC}"/>
              </a:ext>
            </a:extLst>
          </p:cNvPr>
          <p:cNvSpPr/>
          <p:nvPr/>
        </p:nvSpPr>
        <p:spPr bwMode="auto">
          <a:xfrm rot="5400000">
            <a:off x="6386874" y="1859719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0" name="等腰三角形 49">
            <a:extLst>
              <a:ext uri="{FF2B5EF4-FFF2-40B4-BE49-F238E27FC236}">
                <a16:creationId xmlns:a16="http://schemas.microsoft.com/office/drawing/2014/main" xmlns="" id="{DA41D414-89A4-4349-B380-36C8A69337D9}"/>
              </a:ext>
            </a:extLst>
          </p:cNvPr>
          <p:cNvSpPr/>
          <p:nvPr/>
        </p:nvSpPr>
        <p:spPr bwMode="auto">
          <a:xfrm rot="5400000">
            <a:off x="6527961" y="1859719"/>
            <a:ext cx="144010" cy="144010"/>
          </a:xfrm>
          <a:prstGeom prst="triangle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70A055A0-0AA2-4DD3-B315-B0A8FF1E2741}"/>
              </a:ext>
            </a:extLst>
          </p:cNvPr>
          <p:cNvSpPr txBox="1"/>
          <p:nvPr/>
        </p:nvSpPr>
        <p:spPr>
          <a:xfrm>
            <a:off x="6056771" y="1674200"/>
            <a:ext cx="675379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寒气去除后</a:t>
            </a:r>
            <a:endParaRPr lang="en-US" altLang="zh-CN" sz="8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762087C-C555-4A73-84AC-FC3329F8939D}"/>
              </a:ext>
            </a:extLst>
          </p:cNvPr>
          <p:cNvSpPr txBox="1"/>
          <p:nvPr/>
        </p:nvSpPr>
        <p:spPr>
          <a:xfrm>
            <a:off x="4100357" y="1736945"/>
            <a:ext cx="675379" cy="4112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风寒感冒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症状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6C8863B7-06D4-4C79-8664-F2DABBDD8C82}"/>
              </a:ext>
            </a:extLst>
          </p:cNvPr>
          <p:cNvSpPr/>
          <p:nvPr/>
        </p:nvSpPr>
        <p:spPr bwMode="auto">
          <a:xfrm>
            <a:off x="4896060" y="165602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清鼻涕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A5089A9D-9492-4C41-B2D3-7780DDBA43DF}"/>
              </a:ext>
            </a:extLst>
          </p:cNvPr>
          <p:cNvSpPr/>
          <p:nvPr/>
        </p:nvSpPr>
        <p:spPr bwMode="auto">
          <a:xfrm>
            <a:off x="5472100" y="1656025"/>
            <a:ext cx="540000" cy="540000"/>
          </a:xfrm>
          <a:prstGeom prst="ellipse">
            <a:avLst/>
          </a:pr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11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白痰</a:t>
            </a:r>
            <a:endParaRPr lang="en-US" altLang="zh-CN" sz="11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C0977640-CF1C-46E1-89E1-960BF24FCC73}"/>
              </a:ext>
            </a:extLst>
          </p:cNvPr>
          <p:cNvSpPr txBox="1"/>
          <p:nvPr/>
        </p:nvSpPr>
        <p:spPr>
          <a:xfrm>
            <a:off x="6079686" y="2045823"/>
            <a:ext cx="675379" cy="19581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火气上来</a:t>
            </a:r>
            <a:endParaRPr lang="en-US" altLang="zh-CN" sz="8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3B93D890-48A4-4F65-89C4-A12A054FBAB7}"/>
              </a:ext>
            </a:extLst>
          </p:cNvPr>
          <p:cNvSpPr/>
          <p:nvPr/>
        </p:nvSpPr>
        <p:spPr bwMode="auto">
          <a:xfrm>
            <a:off x="7873281" y="1656025"/>
            <a:ext cx="887254" cy="550540"/>
          </a:xfrm>
          <a:custGeom>
            <a:avLst/>
            <a:gdLst>
              <a:gd name="connsiteX0" fmla="*/ 270000 w 887254"/>
              <a:gd name="connsiteY0" fmla="*/ 0 h 550540"/>
              <a:gd name="connsiteX1" fmla="*/ 420960 w 887254"/>
              <a:gd name="connsiteY1" fmla="*/ 46112 h 550540"/>
              <a:gd name="connsiteX2" fmla="*/ 450015 w 887254"/>
              <a:gd name="connsiteY2" fmla="*/ 70084 h 550540"/>
              <a:gd name="connsiteX3" fmla="*/ 466295 w 887254"/>
              <a:gd name="connsiteY3" fmla="*/ 56652 h 550540"/>
              <a:gd name="connsiteX4" fmla="*/ 617254 w 887254"/>
              <a:gd name="connsiteY4" fmla="*/ 10540 h 550540"/>
              <a:gd name="connsiteX5" fmla="*/ 887254 w 887254"/>
              <a:gd name="connsiteY5" fmla="*/ 280540 h 550540"/>
              <a:gd name="connsiteX6" fmla="*/ 617254 w 887254"/>
              <a:gd name="connsiteY6" fmla="*/ 550540 h 550540"/>
              <a:gd name="connsiteX7" fmla="*/ 466295 w 887254"/>
              <a:gd name="connsiteY7" fmla="*/ 504428 h 550540"/>
              <a:gd name="connsiteX8" fmla="*/ 437240 w 887254"/>
              <a:gd name="connsiteY8" fmla="*/ 480456 h 550540"/>
              <a:gd name="connsiteX9" fmla="*/ 420960 w 887254"/>
              <a:gd name="connsiteY9" fmla="*/ 493888 h 550540"/>
              <a:gd name="connsiteX10" fmla="*/ 270000 w 887254"/>
              <a:gd name="connsiteY10" fmla="*/ 540000 h 550540"/>
              <a:gd name="connsiteX11" fmla="*/ 0 w 887254"/>
              <a:gd name="connsiteY11" fmla="*/ 270000 h 550540"/>
              <a:gd name="connsiteX12" fmla="*/ 270000 w 887254"/>
              <a:gd name="connsiteY12" fmla="*/ 0 h 55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254" h="550540">
                <a:moveTo>
                  <a:pt x="270000" y="0"/>
                </a:moveTo>
                <a:cubicBezTo>
                  <a:pt x="325919" y="0"/>
                  <a:pt x="377868" y="16999"/>
                  <a:pt x="420960" y="46112"/>
                </a:cubicBezTo>
                <a:lnTo>
                  <a:pt x="450015" y="70084"/>
                </a:lnTo>
                <a:lnTo>
                  <a:pt x="466295" y="56652"/>
                </a:lnTo>
                <a:cubicBezTo>
                  <a:pt x="509387" y="27539"/>
                  <a:pt x="561335" y="10540"/>
                  <a:pt x="617254" y="10540"/>
                </a:cubicBezTo>
                <a:cubicBezTo>
                  <a:pt x="766371" y="10540"/>
                  <a:pt x="887254" y="131423"/>
                  <a:pt x="887254" y="280540"/>
                </a:cubicBezTo>
                <a:cubicBezTo>
                  <a:pt x="887254" y="429657"/>
                  <a:pt x="766371" y="550540"/>
                  <a:pt x="617254" y="550540"/>
                </a:cubicBezTo>
                <a:cubicBezTo>
                  <a:pt x="561335" y="550540"/>
                  <a:pt x="509387" y="533541"/>
                  <a:pt x="466295" y="504428"/>
                </a:cubicBezTo>
                <a:lnTo>
                  <a:pt x="437240" y="480456"/>
                </a:lnTo>
                <a:lnTo>
                  <a:pt x="420960" y="493888"/>
                </a:lnTo>
                <a:cubicBezTo>
                  <a:pt x="377868" y="523001"/>
                  <a:pt x="325919" y="540000"/>
                  <a:pt x="270000" y="540000"/>
                </a:cubicBezTo>
                <a:cubicBezTo>
                  <a:pt x="120883" y="540000"/>
                  <a:pt x="0" y="419117"/>
                  <a:pt x="0" y="270000"/>
                </a:cubicBezTo>
                <a:cubicBezTo>
                  <a:pt x="0" y="120883"/>
                  <a:pt x="120883" y="0"/>
                  <a:pt x="270000" y="0"/>
                </a:cubicBezTo>
                <a:close/>
              </a:path>
            </a:pathLst>
          </a:custGeom>
          <a:solidFill>
            <a:srgbClr val="00BBE4">
              <a:alpha val="6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BA6744C9-2AE8-4BA2-95C8-ADB9390B006B}"/>
              </a:ext>
            </a:extLst>
          </p:cNvPr>
          <p:cNvSpPr txBox="1"/>
          <p:nvPr/>
        </p:nvSpPr>
        <p:spPr>
          <a:xfrm>
            <a:off x="7993261" y="1736945"/>
            <a:ext cx="675379" cy="41125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风热感冒</a:t>
            </a:r>
          </a:p>
          <a:p>
            <a:r>
              <a:rPr lang="zh-CN" altLang="en-US" sz="11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症状</a:t>
            </a:r>
            <a:endParaRPr lang="en-US" altLang="zh-CN" sz="1100" b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A7B63018-B3E7-4939-B49B-53551FE03BBC}"/>
              </a:ext>
            </a:extLst>
          </p:cNvPr>
          <p:cNvSpPr/>
          <p:nvPr/>
        </p:nvSpPr>
        <p:spPr bwMode="auto">
          <a:xfrm>
            <a:off x="4355985" y="3442739"/>
            <a:ext cx="1188000" cy="1188000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先祛风寒</a:t>
            </a: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0F75AD65-378B-488A-986A-A6D4FFDFF8C5}"/>
              </a:ext>
            </a:extLst>
          </p:cNvPr>
          <p:cNvSpPr/>
          <p:nvPr/>
        </p:nvSpPr>
        <p:spPr bwMode="auto">
          <a:xfrm>
            <a:off x="6444130" y="3442739"/>
            <a:ext cx="1188000" cy="1188000"/>
          </a:xfrm>
          <a:prstGeom prst="ellipse">
            <a:avLst/>
          </a:prstGeom>
          <a:solidFill>
            <a:srgbClr val="1BA9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再祛风热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xmlns="" id="{F037F8D3-98A6-424E-9088-49F71A8E3C3E}"/>
              </a:ext>
            </a:extLst>
          </p:cNvPr>
          <p:cNvSpPr/>
          <p:nvPr/>
        </p:nvSpPr>
        <p:spPr bwMode="auto">
          <a:xfrm>
            <a:off x="5832005" y="3712716"/>
            <a:ext cx="360025" cy="648045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A653E5D6-7BB1-436D-957A-DF83CF8B56CE}"/>
              </a:ext>
            </a:extLst>
          </p:cNvPr>
          <p:cNvSpPr/>
          <p:nvPr/>
        </p:nvSpPr>
        <p:spPr bwMode="auto">
          <a:xfrm>
            <a:off x="2843880" y="0"/>
            <a:ext cx="6300120" cy="5143499"/>
          </a:xfrm>
          <a:prstGeom prst="rect">
            <a:avLst/>
          </a:prstGeom>
          <a:noFill/>
          <a:ln w="952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36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496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conveyor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IC">
  <a:themeElements>
    <a:clrScheme name="Nordri00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75F77"/>
      </a:accent1>
      <a:accent2>
        <a:srgbClr val="D74B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SAIC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3600" b="1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3600" b="1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pitchFamily="34" charset="0"/>
            <a:ea typeface="宋体" pitchFamily="2" charset="-122"/>
          </a:defRPr>
        </a:defPPr>
      </a:lstStyle>
    </a:lnDef>
    <a:txDef>
      <a:spPr>
        <a:noFill/>
      </a:spPr>
      <a:bodyPr wrap="square" lIns="36000" tIns="36000" rIns="36000" bIns="36000" rtlCol="0">
        <a:spAutoFit/>
      </a:bodyPr>
      <a:lstStyle>
        <a:defPPr algn="l">
          <a:defRPr sz="1800" smtClean="0">
            <a:solidFill>
              <a:schemeClr val="tx1"/>
            </a:solidFill>
            <a:latin typeface="方正兰亭超细黑简体" pitchFamily="2" charset="-122"/>
            <a:ea typeface="方正兰亭超细黑简体" pitchFamily="2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12317</TotalTime>
  <Pages>0</Pages>
  <Words>1989</Words>
  <Characters>0</Characters>
  <Application>Microsoft Office PowerPoint</Application>
  <DocSecurity>0</DocSecurity>
  <PresentationFormat>全屏显示(16:9)</PresentationFormat>
  <Lines>0</Lines>
  <Paragraphs>223</Paragraphs>
  <Slides>12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方正兰亭超细黑简体</vt:lpstr>
      <vt:lpstr>方正正大黑简体</vt:lpstr>
      <vt:lpstr>方正正中黑简体</vt:lpstr>
      <vt:lpstr>思源黑体 CN Heavy</vt:lpstr>
      <vt:lpstr>思源黑体 CN Light</vt:lpstr>
      <vt:lpstr>宋体</vt:lpstr>
      <vt:lpstr>微软雅黑</vt:lpstr>
      <vt:lpstr>Arial</vt:lpstr>
      <vt:lpstr>Calibri</vt:lpstr>
      <vt:lpstr>Times New Roman</vt:lpstr>
      <vt:lpstr>Wingdings</vt:lpstr>
      <vt:lpstr>SAIC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SMC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PM</dc:title>
  <dc:creator>hongjuns</dc:creator>
  <cp:lastModifiedBy>阳光 男孩</cp:lastModifiedBy>
  <cp:revision>2935</cp:revision>
  <dcterms:created xsi:type="dcterms:W3CDTF">2012-04-06T08:27:00Z</dcterms:created>
  <dcterms:modified xsi:type="dcterms:W3CDTF">2019-01-09T14:59:23Z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2052-9.1.0.4985</vt:lpwstr>
  </property>
</Properties>
</file>