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35"/>
  </p:notesMasterIdLst>
  <p:sldIdLst>
    <p:sldId id="356" r:id="rId3"/>
    <p:sldId id="1179" r:id="rId4"/>
    <p:sldId id="1180" r:id="rId5"/>
    <p:sldId id="1181" r:id="rId6"/>
    <p:sldId id="1182" r:id="rId7"/>
    <p:sldId id="1183" r:id="rId8"/>
    <p:sldId id="1184" r:id="rId9"/>
    <p:sldId id="1185" r:id="rId10"/>
    <p:sldId id="1186" r:id="rId11"/>
    <p:sldId id="1187" r:id="rId12"/>
    <p:sldId id="1188" r:id="rId13"/>
    <p:sldId id="1189" r:id="rId14"/>
    <p:sldId id="1190" r:id="rId15"/>
    <p:sldId id="1191" r:id="rId16"/>
    <p:sldId id="1192" r:id="rId17"/>
    <p:sldId id="336" r:id="rId18"/>
    <p:sldId id="860" r:id="rId19"/>
    <p:sldId id="861" r:id="rId20"/>
    <p:sldId id="1173" r:id="rId21"/>
    <p:sldId id="1174" r:id="rId22"/>
    <p:sldId id="863" r:id="rId23"/>
    <p:sldId id="864" r:id="rId24"/>
    <p:sldId id="865" r:id="rId25"/>
    <p:sldId id="1175" r:id="rId26"/>
    <p:sldId id="867" r:id="rId27"/>
    <p:sldId id="868" r:id="rId28"/>
    <p:sldId id="1176" r:id="rId29"/>
    <p:sldId id="872" r:id="rId30"/>
    <p:sldId id="877" r:id="rId31"/>
    <p:sldId id="875" r:id="rId32"/>
    <p:sldId id="876" r:id="rId33"/>
    <p:sldId id="1193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93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82" y="437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27BEE-2C26-4F50-AE53-17AE0E32F29D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C9842-97A0-4E03-972C-CBF0EAB88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4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758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89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0677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4379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3675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98432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9979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49906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6847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5361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5866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0938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198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2802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97251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04877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8926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5877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4769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1012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93191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36251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5105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89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41953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7512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0691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5567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1281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9368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479E2C-DF8F-4FB3-A855-30490C1A5B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9875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C75BC-847C-4F83-9AE3-DC3F6F592E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21893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366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323D3BC-EA9F-4C9D-BBDB-86DB4A959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BB954-10B5-4826-B266-D5C6A1408992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FDA88DF-AA31-4B72-8402-F2FF90D26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2721074-09F4-4A88-9E81-091BB887A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48E7D-8BF3-4D55-9F90-57AF501F6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274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11425"/>
            <a:ext cx="12192000" cy="384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4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011425"/>
            <a:ext cx="12192000" cy="38465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E148C0E-D6FA-4998-BBDB-384623E49E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35" y="936053"/>
            <a:ext cx="2132458" cy="16690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6776B16-6E5E-4A50-B21F-C1A3B0B631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927" y="356620"/>
            <a:ext cx="3517101" cy="173112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D9D16CA-9D4A-40EC-9ECE-63D7A57DF404}"/>
              </a:ext>
            </a:extLst>
          </p:cNvPr>
          <p:cNvSpPr/>
          <p:nvPr userDrawn="1"/>
        </p:nvSpPr>
        <p:spPr>
          <a:xfrm>
            <a:off x="2838408" y="4023651"/>
            <a:ext cx="65151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认真学习贯彻新版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中国共产党支部工作条例（试行）</a:t>
            </a:r>
            <a:r>
              <a:rPr lang="en-US" altLang="zh-CN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87063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766714" y="1341252"/>
            <a:ext cx="10370502" cy="71991"/>
          </a:xfrm>
          <a:prstGeom prst="rect">
            <a:avLst/>
          </a:prstGeom>
          <a:solidFill>
            <a:srgbClr val="C0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108185" y="1341252"/>
            <a:ext cx="5884995" cy="71991"/>
          </a:xfrm>
          <a:prstGeom prst="rect">
            <a:avLst/>
          </a:prstGeom>
          <a:solidFill>
            <a:srgbClr val="FFC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766715" y="1341252"/>
            <a:ext cx="144034" cy="71991"/>
          </a:xfrm>
          <a:prstGeom prst="rect">
            <a:avLst/>
          </a:prstGeom>
          <a:solidFill>
            <a:srgbClr val="FFC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446305F-79B8-496F-AF2A-0277D24480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667760"/>
            <a:ext cx="12192000" cy="319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9D85B36-DD50-425F-B0C0-E6E3E89C9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1BB2CC3-C060-4881-8E35-CA35C7046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D6C7859-7F28-4F57-BF5C-226F64DF3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BB954-10B5-4826-B266-D5C6A1408992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C373991-5EDA-4DF3-B00A-0FA9F14E5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6DA0D0-FE1B-41A5-B855-19848BDAB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48E7D-8BF3-4D55-9F90-57AF501F61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14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757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xStyles>
    <p:titleStyle>
      <a:lvl1pPr algn="ctr" defTabSz="1218692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11" indent="-457011" algn="l" defTabSz="1218692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187" indent="-380841" algn="l" defTabSz="1218692" rtl="0" eaLnBrk="1" latinLnBrk="0" hangingPunct="1">
        <a:spcBef>
          <a:spcPct val="20000"/>
        </a:spcBef>
        <a:buFont typeface="Arial" pitchFamily="34" charset="0"/>
        <a:buChar char="–"/>
        <a:defRPr sz="36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2709" indent="-304671" algn="l" defTabSz="1218692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053" indent="-304671" algn="l" defTabSz="1218692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1401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0746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092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79437" indent="-304671" algn="l" defTabSz="1218692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347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692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036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382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6728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075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418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4764" algn="l" defTabSz="121869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F13EDF8-B1A9-4520-9037-330A7DA684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022" y="612250"/>
            <a:ext cx="1760849" cy="165468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FA840AD0-5C5F-4641-AAF9-44D5A6E630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190" y="-6381"/>
            <a:ext cx="1352626" cy="136466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312FCD8-6D2A-4100-9173-C3BA606398B9}"/>
              </a:ext>
            </a:extLst>
          </p:cNvPr>
          <p:cNvGrpSpPr/>
          <p:nvPr/>
        </p:nvGrpSpPr>
        <p:grpSpPr>
          <a:xfrm>
            <a:off x="1409281" y="2512809"/>
            <a:ext cx="9484819" cy="1353838"/>
            <a:chOff x="1516392" y="2553449"/>
            <a:chExt cx="9484819" cy="1353838"/>
          </a:xfrm>
        </p:grpSpPr>
        <p:sp>
          <p:nvSpPr>
            <p:cNvPr id="18" name="文本框 8">
              <a:extLst>
                <a:ext uri="{FF2B5EF4-FFF2-40B4-BE49-F238E27FC236}">
                  <a16:creationId xmlns="" xmlns:a16="http://schemas.microsoft.com/office/drawing/2014/main" id="{66CF77F5-AF58-4A1E-98F1-96390F6C4B90}"/>
                </a:ext>
              </a:extLst>
            </p:cNvPr>
            <p:cNvSpPr txBox="1"/>
            <p:nvPr/>
          </p:nvSpPr>
          <p:spPr>
            <a:xfrm>
              <a:off x="1516392" y="2747643"/>
              <a:ext cx="3258808" cy="1107809"/>
            </a:xfrm>
            <a:prstGeom prst="rect">
              <a:avLst/>
            </a:prstGeom>
            <a:noFill/>
          </p:spPr>
          <p:txBody>
            <a:bodyPr wrap="square" lIns="121863" tIns="60931" rIns="121863" bIns="60931" rtlCol="0">
              <a:spAutoFit/>
            </a:bodyPr>
            <a:lstStyle/>
            <a:p>
              <a:pPr marL="0" marR="0" lvl="0" indent="0" algn="ctr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2018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28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日起施行</a:t>
              </a:r>
            </a:p>
            <a:p>
              <a:pPr marL="0" marR="0" lvl="0" indent="0" algn="ctr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3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中国共产党</a:t>
              </a:r>
            </a:p>
          </p:txBody>
        </p:sp>
        <p:sp>
          <p:nvSpPr>
            <p:cNvPr id="19" name="文本框 8">
              <a:extLst>
                <a:ext uri="{FF2B5EF4-FFF2-40B4-BE49-F238E27FC236}">
                  <a16:creationId xmlns="" xmlns:a16="http://schemas.microsoft.com/office/drawing/2014/main" id="{5B31F8E7-D451-42A9-BB8B-4F7A98F70375}"/>
                </a:ext>
              </a:extLst>
            </p:cNvPr>
            <p:cNvSpPr txBox="1"/>
            <p:nvPr/>
          </p:nvSpPr>
          <p:spPr>
            <a:xfrm>
              <a:off x="4635152" y="2553449"/>
              <a:ext cx="6366059" cy="1353838"/>
            </a:xfrm>
            <a:prstGeom prst="rect">
              <a:avLst/>
            </a:prstGeom>
            <a:noFill/>
          </p:spPr>
          <p:txBody>
            <a:bodyPr wrap="square" lIns="121863" tIns="60931" rIns="121863" bIns="60931" rtlCol="0">
              <a:spAutoFit/>
            </a:bodyPr>
            <a:lstStyle/>
            <a:p>
              <a:pPr marL="0" marR="0" lvl="0" indent="0" algn="ctr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998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支部工作条例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C4A2742A-37D0-4C13-AC61-B472B14973E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83" y="809854"/>
            <a:ext cx="2132458" cy="166900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38465638-7E9E-42C5-8677-84869D2128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" y="-24680"/>
            <a:ext cx="5733839" cy="1733487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BB00A8B-9ACB-4BF9-8149-4B748EDA8DB6}"/>
              </a:ext>
            </a:extLst>
          </p:cNvPr>
          <p:cNvSpPr txBox="1"/>
          <p:nvPr/>
        </p:nvSpPr>
        <p:spPr>
          <a:xfrm>
            <a:off x="1881301" y="3832612"/>
            <a:ext cx="8429397" cy="482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5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认真学习贯彻新版</a:t>
            </a:r>
            <a:r>
              <a:rPr kumimoji="0" lang="en-US" altLang="zh-CN" sz="25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25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中国共产党支部工作条例（试行）</a:t>
            </a:r>
            <a:r>
              <a:rPr kumimoji="0" lang="en-US" altLang="zh-CN" sz="25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endParaRPr kumimoji="0" lang="zh-CN" altLang="en-US" sz="2533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54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46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C915F8B-1C2B-4919-9D4D-DFCEA20ABAA2}"/>
              </a:ext>
            </a:extLst>
          </p:cNvPr>
          <p:cNvSpPr/>
          <p:nvPr/>
        </p:nvSpPr>
        <p:spPr>
          <a:xfrm>
            <a:off x="3233677" y="2834349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条例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逐条解读</a:t>
            </a:r>
          </a:p>
        </p:txBody>
      </p:sp>
    </p:spTree>
    <p:extLst>
      <p:ext uri="{BB962C8B-B14F-4D97-AF65-F5344CB8AC3E}">
        <p14:creationId xmlns:p14="http://schemas.microsoft.com/office/powerpoint/2010/main" val="354768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F1B3A09-0ED4-4CB5-810A-98EE533F16B4}"/>
              </a:ext>
            </a:extLst>
          </p:cNvPr>
          <p:cNvGrpSpPr/>
          <p:nvPr/>
        </p:nvGrpSpPr>
        <p:grpSpPr>
          <a:xfrm>
            <a:off x="984615" y="621338"/>
            <a:ext cx="5019944" cy="537493"/>
            <a:chOff x="2422798" y="2528257"/>
            <a:chExt cx="5021106" cy="537617"/>
          </a:xfrm>
          <a:solidFill>
            <a:srgbClr val="C00000"/>
          </a:solidFill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298518CA-DCBE-4331-B570-A80DB09F4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798" y="2528257"/>
              <a:ext cx="506257" cy="514026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BB3E4A1F-C54A-4D79-AE3C-1085AA801B38}"/>
                </a:ext>
              </a:extLst>
            </p:cNvPr>
            <p:cNvSpPr/>
            <p:nvPr/>
          </p:nvSpPr>
          <p:spPr>
            <a:xfrm>
              <a:off x="2840360" y="2542662"/>
              <a:ext cx="4603544" cy="5232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《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支部工作条例</a:t>
              </a: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》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逐条解读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51589546-AD32-47C9-B3D4-08F23DBD6D77}"/>
              </a:ext>
            </a:extLst>
          </p:cNvPr>
          <p:cNvGrpSpPr/>
          <p:nvPr/>
        </p:nvGrpSpPr>
        <p:grpSpPr>
          <a:xfrm>
            <a:off x="735307" y="1736852"/>
            <a:ext cx="10721385" cy="1531711"/>
            <a:chOff x="4565250" y="593031"/>
            <a:chExt cx="9944421" cy="1420709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6BE70D6-FFCC-4723-BFD5-F9BD0C5A05CA}"/>
                </a:ext>
              </a:extLst>
            </p:cNvPr>
            <p:cNvSpPr/>
            <p:nvPr/>
          </p:nvSpPr>
          <p:spPr>
            <a:xfrm>
              <a:off x="4565250" y="593031"/>
              <a:ext cx="9944421" cy="1420709"/>
            </a:xfrm>
            <a:prstGeom prst="rect">
              <a:avLst/>
            </a:prstGeom>
            <a:gradFill>
              <a:gsLst>
                <a:gs pos="0">
                  <a:srgbClr val="FF3302"/>
                </a:gs>
                <a:gs pos="100000">
                  <a:srgbClr val="CB08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D336CABF-D360-41F4-8ECA-79D2622B2F37}"/>
                </a:ext>
              </a:extLst>
            </p:cNvPr>
            <p:cNvSpPr txBox="1"/>
            <p:nvPr/>
          </p:nvSpPr>
          <p:spPr>
            <a:xfrm>
              <a:off x="6316052" y="979848"/>
              <a:ext cx="7265079" cy="618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中国共产党支部工作条例</a:t>
              </a:r>
            </a:p>
          </p:txBody>
        </p:sp>
        <p:sp>
          <p:nvSpPr>
            <p:cNvPr id="8" name="Freeform 5">
              <a:extLst>
                <a:ext uri="{FF2B5EF4-FFF2-40B4-BE49-F238E27FC236}">
                  <a16:creationId xmlns="" xmlns:a16="http://schemas.microsoft.com/office/drawing/2014/main" id="{7D33FACE-6781-4222-919F-A66EF08154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1462" y="724552"/>
              <a:ext cx="985099" cy="988398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50000">
                  <a:srgbClr val="EFEB35"/>
                </a:gs>
                <a:gs pos="100000">
                  <a:srgbClr val="F4F170"/>
                </a:gs>
              </a:gsLst>
              <a:lin ang="10800000" scaled="1"/>
              <a:tileRect/>
            </a:gradFill>
            <a:ln>
              <a:solidFill>
                <a:srgbClr val="F4F170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white">
                        <a:lumMod val="95000"/>
                      </a:prstClr>
                    </a:gs>
                    <a:gs pos="100000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" name="ïšḻïďê-文本框 2">
            <a:extLst>
              <a:ext uri="{FF2B5EF4-FFF2-40B4-BE49-F238E27FC236}">
                <a16:creationId xmlns="" xmlns:a16="http://schemas.microsoft.com/office/drawing/2014/main" id="{00240164-18AD-49E9-AE5D-B2CA27F3B088}"/>
              </a:ext>
            </a:extLst>
          </p:cNvPr>
          <p:cNvSpPr txBox="1"/>
          <p:nvPr/>
        </p:nvSpPr>
        <p:spPr bwMode="auto">
          <a:xfrm>
            <a:off x="1221769" y="3685603"/>
            <a:ext cx="1506519" cy="924080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第一章　总则</a:t>
            </a:r>
          </a:p>
        </p:txBody>
      </p:sp>
      <p:sp>
        <p:nvSpPr>
          <p:cNvPr id="10" name="ïšḻïďê-文本框 2">
            <a:extLst>
              <a:ext uri="{FF2B5EF4-FFF2-40B4-BE49-F238E27FC236}">
                <a16:creationId xmlns="" xmlns:a16="http://schemas.microsoft.com/office/drawing/2014/main" id="{5ED27840-41EC-4741-B35B-832C97C081AD}"/>
              </a:ext>
            </a:extLst>
          </p:cNvPr>
          <p:cNvSpPr txBox="1"/>
          <p:nvPr/>
        </p:nvSpPr>
        <p:spPr bwMode="auto">
          <a:xfrm>
            <a:off x="3168122" y="3685603"/>
            <a:ext cx="1506519" cy="924080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第二章　组织设置</a:t>
            </a:r>
          </a:p>
        </p:txBody>
      </p:sp>
      <p:sp>
        <p:nvSpPr>
          <p:cNvPr id="11" name="ïšḻïďê-文本框 2">
            <a:extLst>
              <a:ext uri="{FF2B5EF4-FFF2-40B4-BE49-F238E27FC236}">
                <a16:creationId xmlns="" xmlns:a16="http://schemas.microsoft.com/office/drawing/2014/main" id="{FEA82813-D2B6-4E06-940B-A792F1A5CAEA}"/>
              </a:ext>
            </a:extLst>
          </p:cNvPr>
          <p:cNvSpPr txBox="1"/>
          <p:nvPr/>
        </p:nvSpPr>
        <p:spPr bwMode="auto">
          <a:xfrm>
            <a:off x="5071367" y="3685603"/>
            <a:ext cx="1506519" cy="924080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第三章　基本任务</a:t>
            </a:r>
          </a:p>
        </p:txBody>
      </p:sp>
      <p:sp>
        <p:nvSpPr>
          <p:cNvPr id="12" name="ïšḻïďê-文本框 2">
            <a:extLst>
              <a:ext uri="{FF2B5EF4-FFF2-40B4-BE49-F238E27FC236}">
                <a16:creationId xmlns="" xmlns:a16="http://schemas.microsoft.com/office/drawing/2014/main" id="{163403A8-035E-428B-8A89-DC9EE233CEB0}"/>
              </a:ext>
            </a:extLst>
          </p:cNvPr>
          <p:cNvSpPr txBox="1"/>
          <p:nvPr/>
        </p:nvSpPr>
        <p:spPr bwMode="auto">
          <a:xfrm>
            <a:off x="7017721" y="3685603"/>
            <a:ext cx="1506519" cy="924080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第四章　工作机制</a:t>
            </a:r>
          </a:p>
        </p:txBody>
      </p:sp>
      <p:sp>
        <p:nvSpPr>
          <p:cNvPr id="13" name="ïšḻïďê-文本框 2">
            <a:extLst>
              <a:ext uri="{FF2B5EF4-FFF2-40B4-BE49-F238E27FC236}">
                <a16:creationId xmlns="" xmlns:a16="http://schemas.microsoft.com/office/drawing/2014/main" id="{A7B02975-49C9-4E6D-81B3-6736343F434F}"/>
              </a:ext>
            </a:extLst>
          </p:cNvPr>
          <p:cNvSpPr txBox="1"/>
          <p:nvPr/>
        </p:nvSpPr>
        <p:spPr bwMode="auto">
          <a:xfrm>
            <a:off x="1221769" y="5026723"/>
            <a:ext cx="1506519" cy="924080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第五章　组织生活</a:t>
            </a:r>
          </a:p>
        </p:txBody>
      </p:sp>
      <p:sp>
        <p:nvSpPr>
          <p:cNvPr id="14" name="ïšḻïďê-文本框 2">
            <a:extLst>
              <a:ext uri="{FF2B5EF4-FFF2-40B4-BE49-F238E27FC236}">
                <a16:creationId xmlns="" xmlns:a16="http://schemas.microsoft.com/office/drawing/2014/main" id="{D2B60BB7-973A-4686-9354-05DE7F752108}"/>
              </a:ext>
            </a:extLst>
          </p:cNvPr>
          <p:cNvSpPr txBox="1"/>
          <p:nvPr/>
        </p:nvSpPr>
        <p:spPr bwMode="auto">
          <a:xfrm>
            <a:off x="3168122" y="5026723"/>
            <a:ext cx="1506519" cy="924080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第六章　</a:t>
            </a:r>
            <a:r>
              <a:rPr kumimoji="0" lang="zh-CN" altLang="en-US" sz="1467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党支部委员会建设</a:t>
            </a:r>
          </a:p>
        </p:txBody>
      </p:sp>
      <p:sp>
        <p:nvSpPr>
          <p:cNvPr id="15" name="ïšḻïďê-文本框 2">
            <a:extLst>
              <a:ext uri="{FF2B5EF4-FFF2-40B4-BE49-F238E27FC236}">
                <a16:creationId xmlns="" xmlns:a16="http://schemas.microsoft.com/office/drawing/2014/main" id="{63B6DB24-40FF-4C27-A6D4-6E75CB13C2B4}"/>
              </a:ext>
            </a:extLst>
          </p:cNvPr>
          <p:cNvSpPr txBox="1"/>
          <p:nvPr/>
        </p:nvSpPr>
        <p:spPr bwMode="auto">
          <a:xfrm>
            <a:off x="5071367" y="5026723"/>
            <a:ext cx="1506519" cy="924080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第七章　领导和保障</a:t>
            </a:r>
          </a:p>
        </p:txBody>
      </p:sp>
      <p:sp>
        <p:nvSpPr>
          <p:cNvPr id="16" name="ïšḻïďê-文本框 2">
            <a:extLst>
              <a:ext uri="{FF2B5EF4-FFF2-40B4-BE49-F238E27FC236}">
                <a16:creationId xmlns="" xmlns:a16="http://schemas.microsoft.com/office/drawing/2014/main" id="{F1A511FB-D748-4F54-8AFA-B159A2E5D3A6}"/>
              </a:ext>
            </a:extLst>
          </p:cNvPr>
          <p:cNvSpPr txBox="1"/>
          <p:nvPr/>
        </p:nvSpPr>
        <p:spPr bwMode="auto">
          <a:xfrm>
            <a:off x="7017721" y="5026723"/>
            <a:ext cx="1506519" cy="924080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第八章　附则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F273298A-0BCE-4C4B-AEE2-C17B6CC001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155" y="3685604"/>
            <a:ext cx="3462408" cy="346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3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4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="" xmlns:a16="http://schemas.microsoft.com/office/drawing/2014/main" id="{298518CA-DCBE-4331-B570-A80DB09F4ED8}"/>
              </a:ext>
            </a:extLst>
          </p:cNvPr>
          <p:cNvSpPr>
            <a:spLocks/>
          </p:cNvSpPr>
          <p:nvPr/>
        </p:nvSpPr>
        <p:spPr bwMode="auto">
          <a:xfrm>
            <a:off x="984616" y="621336"/>
            <a:ext cx="506140" cy="513907"/>
          </a:xfrm>
          <a:custGeom>
            <a:avLst/>
            <a:gdLst>
              <a:gd name="T0" fmla="*/ 2313 w 16074"/>
              <a:gd name="T1" fmla="*/ 11564 h 16128"/>
              <a:gd name="T2" fmla="*/ 3529 w 16074"/>
              <a:gd name="T3" fmla="*/ 12395 h 16128"/>
              <a:gd name="T4" fmla="*/ 4818 w 16074"/>
              <a:gd name="T5" fmla="*/ 13031 h 16128"/>
              <a:gd name="T6" fmla="*/ 6189 w 16074"/>
              <a:gd name="T7" fmla="*/ 13418 h 16128"/>
              <a:gd name="T8" fmla="*/ 7653 w 16074"/>
              <a:gd name="T9" fmla="*/ 13501 h 16128"/>
              <a:gd name="T10" fmla="*/ 9219 w 16074"/>
              <a:gd name="T11" fmla="*/ 13224 h 16128"/>
              <a:gd name="T12" fmla="*/ 5225 w 16074"/>
              <a:gd name="T13" fmla="*/ 7326 h 16128"/>
              <a:gd name="T14" fmla="*/ 5604 w 16074"/>
              <a:gd name="T15" fmla="*/ 2588 h 16128"/>
              <a:gd name="T16" fmla="*/ 5918 w 16074"/>
              <a:gd name="T17" fmla="*/ 2680 h 16128"/>
              <a:gd name="T18" fmla="*/ 6274 w 16074"/>
              <a:gd name="T19" fmla="*/ 2719 h 16128"/>
              <a:gd name="T20" fmla="*/ 6671 w 16074"/>
              <a:gd name="T21" fmla="*/ 2688 h 16128"/>
              <a:gd name="T22" fmla="*/ 7102 w 16074"/>
              <a:gd name="T23" fmla="*/ 2577 h 16128"/>
              <a:gd name="T24" fmla="*/ 7563 w 16074"/>
              <a:gd name="T25" fmla="*/ 2375 h 16128"/>
              <a:gd name="T26" fmla="*/ 8053 w 16074"/>
              <a:gd name="T27" fmla="*/ 2066 h 16128"/>
              <a:gd name="T28" fmla="*/ 12930 w 16074"/>
              <a:gd name="T29" fmla="*/ 10057 h 16128"/>
              <a:gd name="T30" fmla="*/ 13396 w 16074"/>
              <a:gd name="T31" fmla="*/ 8301 h 16128"/>
              <a:gd name="T32" fmla="*/ 13347 w 16074"/>
              <a:gd name="T33" fmla="*/ 6443 h 16128"/>
              <a:gd name="T34" fmla="*/ 12801 w 16074"/>
              <a:gd name="T35" fmla="*/ 4583 h 16128"/>
              <a:gd name="T36" fmla="*/ 11773 w 16074"/>
              <a:gd name="T37" fmla="*/ 2822 h 16128"/>
              <a:gd name="T38" fmla="*/ 10277 w 16074"/>
              <a:gd name="T39" fmla="*/ 1262 h 16128"/>
              <a:gd name="T40" fmla="*/ 8329 w 16074"/>
              <a:gd name="T41" fmla="*/ 0 h 16128"/>
              <a:gd name="T42" fmla="*/ 10526 w 16074"/>
              <a:gd name="T43" fmla="*/ 458 h 16128"/>
              <a:gd name="T44" fmla="*/ 12659 w 16074"/>
              <a:gd name="T45" fmla="*/ 1583 h 16128"/>
              <a:gd name="T46" fmla="*/ 14464 w 16074"/>
              <a:gd name="T47" fmla="*/ 3304 h 16128"/>
              <a:gd name="T48" fmla="*/ 15679 w 16074"/>
              <a:gd name="T49" fmla="*/ 5557 h 16128"/>
              <a:gd name="T50" fmla="*/ 16044 w 16074"/>
              <a:gd name="T51" fmla="*/ 8271 h 16128"/>
              <a:gd name="T52" fmla="*/ 15294 w 16074"/>
              <a:gd name="T53" fmla="*/ 11379 h 16128"/>
              <a:gd name="T54" fmla="*/ 12655 w 16074"/>
              <a:gd name="T55" fmla="*/ 14684 h 16128"/>
              <a:gd name="T56" fmla="*/ 10870 w 16074"/>
              <a:gd name="T57" fmla="*/ 15495 h 16128"/>
              <a:gd name="T58" fmla="*/ 9145 w 16074"/>
              <a:gd name="T59" fmla="*/ 15974 h 16128"/>
              <a:gd name="T60" fmla="*/ 7486 w 16074"/>
              <a:gd name="T61" fmla="*/ 16128 h 16128"/>
              <a:gd name="T62" fmla="*/ 5906 w 16074"/>
              <a:gd name="T63" fmla="*/ 15967 h 16128"/>
              <a:gd name="T64" fmla="*/ 4415 w 16074"/>
              <a:gd name="T65" fmla="*/ 15498 h 16128"/>
              <a:gd name="T66" fmla="*/ 3023 w 16074"/>
              <a:gd name="T67" fmla="*/ 14731 h 16128"/>
              <a:gd name="T68" fmla="*/ 2528 w 16074"/>
              <a:gd name="T69" fmla="*/ 14487 h 16128"/>
              <a:gd name="T70" fmla="*/ 2530 w 16074"/>
              <a:gd name="T71" fmla="*/ 14735 h 16128"/>
              <a:gd name="T72" fmla="*/ 2473 w 16074"/>
              <a:gd name="T73" fmla="*/ 14983 h 16128"/>
              <a:gd name="T74" fmla="*/ 2363 w 16074"/>
              <a:gd name="T75" fmla="*/ 15222 h 16128"/>
              <a:gd name="T76" fmla="*/ 2207 w 16074"/>
              <a:gd name="T77" fmla="*/ 15444 h 16128"/>
              <a:gd name="T78" fmla="*/ 2013 w 16074"/>
              <a:gd name="T79" fmla="*/ 15642 h 16128"/>
              <a:gd name="T80" fmla="*/ 1779 w 16074"/>
              <a:gd name="T81" fmla="*/ 15812 h 16128"/>
              <a:gd name="T82" fmla="*/ 1496 w 16074"/>
              <a:gd name="T83" fmla="*/ 15944 h 16128"/>
              <a:gd name="T84" fmla="*/ 1210 w 16074"/>
              <a:gd name="T85" fmla="*/ 16001 h 16128"/>
              <a:gd name="T86" fmla="*/ 933 w 16074"/>
              <a:gd name="T87" fmla="*/ 15986 h 16128"/>
              <a:gd name="T88" fmla="*/ 671 w 16074"/>
              <a:gd name="T89" fmla="*/ 15902 h 16128"/>
              <a:gd name="T90" fmla="*/ 436 w 16074"/>
              <a:gd name="T91" fmla="*/ 15751 h 16128"/>
              <a:gd name="T92" fmla="*/ 234 w 16074"/>
              <a:gd name="T93" fmla="*/ 15534 h 16128"/>
              <a:gd name="T94" fmla="*/ 33 w 16074"/>
              <a:gd name="T95" fmla="*/ 15112 h 16128"/>
              <a:gd name="T96" fmla="*/ 17 w 16074"/>
              <a:gd name="T97" fmla="*/ 14651 h 16128"/>
              <a:gd name="T98" fmla="*/ 179 w 16074"/>
              <a:gd name="T99" fmla="*/ 14226 h 16128"/>
              <a:gd name="T100" fmla="*/ 478 w 16074"/>
              <a:gd name="T101" fmla="*/ 13874 h 16128"/>
              <a:gd name="T102" fmla="*/ 878 w 16074"/>
              <a:gd name="T103" fmla="*/ 13632 h 16128"/>
              <a:gd name="T104" fmla="*/ 1339 w 16074"/>
              <a:gd name="T105" fmla="*/ 13536 h 16128"/>
              <a:gd name="T106" fmla="*/ 1477 w 16074"/>
              <a:gd name="T107" fmla="*/ 13406 h 16128"/>
              <a:gd name="T108" fmla="*/ 1100 w 16074"/>
              <a:gd name="T109" fmla="*/ 12990 h 16128"/>
              <a:gd name="T110" fmla="*/ 736 w 16074"/>
              <a:gd name="T111" fmla="*/ 12545 h 16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074" h="16128">
                <a:moveTo>
                  <a:pt x="454" y="12169"/>
                </a:moveTo>
                <a:lnTo>
                  <a:pt x="1614" y="10993"/>
                </a:lnTo>
                <a:lnTo>
                  <a:pt x="1844" y="11188"/>
                </a:lnTo>
                <a:lnTo>
                  <a:pt x="2077" y="11378"/>
                </a:lnTo>
                <a:lnTo>
                  <a:pt x="2313" y="11564"/>
                </a:lnTo>
                <a:lnTo>
                  <a:pt x="2550" y="11742"/>
                </a:lnTo>
                <a:lnTo>
                  <a:pt x="2792" y="11916"/>
                </a:lnTo>
                <a:lnTo>
                  <a:pt x="3035" y="12083"/>
                </a:lnTo>
                <a:lnTo>
                  <a:pt x="3280" y="12242"/>
                </a:lnTo>
                <a:lnTo>
                  <a:pt x="3529" y="12395"/>
                </a:lnTo>
                <a:lnTo>
                  <a:pt x="3781" y="12540"/>
                </a:lnTo>
                <a:lnTo>
                  <a:pt x="4035" y="12677"/>
                </a:lnTo>
                <a:lnTo>
                  <a:pt x="4293" y="12804"/>
                </a:lnTo>
                <a:lnTo>
                  <a:pt x="4554" y="12923"/>
                </a:lnTo>
                <a:lnTo>
                  <a:pt x="4818" y="13031"/>
                </a:lnTo>
                <a:lnTo>
                  <a:pt x="5086" y="13131"/>
                </a:lnTo>
                <a:lnTo>
                  <a:pt x="5356" y="13220"/>
                </a:lnTo>
                <a:lnTo>
                  <a:pt x="5630" y="13298"/>
                </a:lnTo>
                <a:lnTo>
                  <a:pt x="5908" y="13364"/>
                </a:lnTo>
                <a:lnTo>
                  <a:pt x="6189" y="13418"/>
                </a:lnTo>
                <a:lnTo>
                  <a:pt x="6474" y="13461"/>
                </a:lnTo>
                <a:lnTo>
                  <a:pt x="6763" y="13491"/>
                </a:lnTo>
                <a:lnTo>
                  <a:pt x="7056" y="13508"/>
                </a:lnTo>
                <a:lnTo>
                  <a:pt x="7352" y="13511"/>
                </a:lnTo>
                <a:lnTo>
                  <a:pt x="7653" y="13501"/>
                </a:lnTo>
                <a:lnTo>
                  <a:pt x="7958" y="13476"/>
                </a:lnTo>
                <a:lnTo>
                  <a:pt x="8267" y="13437"/>
                </a:lnTo>
                <a:lnTo>
                  <a:pt x="8579" y="13381"/>
                </a:lnTo>
                <a:lnTo>
                  <a:pt x="8897" y="13311"/>
                </a:lnTo>
                <a:lnTo>
                  <a:pt x="9219" y="13224"/>
                </a:lnTo>
                <a:lnTo>
                  <a:pt x="9546" y="13121"/>
                </a:lnTo>
                <a:lnTo>
                  <a:pt x="9877" y="13001"/>
                </a:lnTo>
                <a:lnTo>
                  <a:pt x="10212" y="12863"/>
                </a:lnTo>
                <a:lnTo>
                  <a:pt x="10554" y="12708"/>
                </a:lnTo>
                <a:lnTo>
                  <a:pt x="5225" y="7326"/>
                </a:lnTo>
                <a:lnTo>
                  <a:pt x="3765" y="8813"/>
                </a:lnTo>
                <a:lnTo>
                  <a:pt x="1503" y="6582"/>
                </a:lnTo>
                <a:lnTo>
                  <a:pt x="5491" y="2537"/>
                </a:lnTo>
                <a:lnTo>
                  <a:pt x="5547" y="2563"/>
                </a:lnTo>
                <a:lnTo>
                  <a:pt x="5604" y="2588"/>
                </a:lnTo>
                <a:lnTo>
                  <a:pt x="5663" y="2610"/>
                </a:lnTo>
                <a:lnTo>
                  <a:pt x="5724" y="2631"/>
                </a:lnTo>
                <a:lnTo>
                  <a:pt x="5787" y="2649"/>
                </a:lnTo>
                <a:lnTo>
                  <a:pt x="5852" y="2666"/>
                </a:lnTo>
                <a:lnTo>
                  <a:pt x="5918" y="2680"/>
                </a:lnTo>
                <a:lnTo>
                  <a:pt x="5986" y="2693"/>
                </a:lnTo>
                <a:lnTo>
                  <a:pt x="6055" y="2703"/>
                </a:lnTo>
                <a:lnTo>
                  <a:pt x="6127" y="2711"/>
                </a:lnTo>
                <a:lnTo>
                  <a:pt x="6200" y="2716"/>
                </a:lnTo>
                <a:lnTo>
                  <a:pt x="6274" y="2719"/>
                </a:lnTo>
                <a:lnTo>
                  <a:pt x="6351" y="2719"/>
                </a:lnTo>
                <a:lnTo>
                  <a:pt x="6429" y="2716"/>
                </a:lnTo>
                <a:lnTo>
                  <a:pt x="6508" y="2710"/>
                </a:lnTo>
                <a:lnTo>
                  <a:pt x="6588" y="2700"/>
                </a:lnTo>
                <a:lnTo>
                  <a:pt x="6671" y="2688"/>
                </a:lnTo>
                <a:lnTo>
                  <a:pt x="6755" y="2673"/>
                </a:lnTo>
                <a:lnTo>
                  <a:pt x="6840" y="2654"/>
                </a:lnTo>
                <a:lnTo>
                  <a:pt x="6925" y="2632"/>
                </a:lnTo>
                <a:lnTo>
                  <a:pt x="7013" y="2607"/>
                </a:lnTo>
                <a:lnTo>
                  <a:pt x="7102" y="2577"/>
                </a:lnTo>
                <a:lnTo>
                  <a:pt x="7192" y="2545"/>
                </a:lnTo>
                <a:lnTo>
                  <a:pt x="7283" y="2508"/>
                </a:lnTo>
                <a:lnTo>
                  <a:pt x="7375" y="2468"/>
                </a:lnTo>
                <a:lnTo>
                  <a:pt x="7469" y="2423"/>
                </a:lnTo>
                <a:lnTo>
                  <a:pt x="7563" y="2375"/>
                </a:lnTo>
                <a:lnTo>
                  <a:pt x="7659" y="2321"/>
                </a:lnTo>
                <a:lnTo>
                  <a:pt x="7756" y="2265"/>
                </a:lnTo>
                <a:lnTo>
                  <a:pt x="7854" y="2203"/>
                </a:lnTo>
                <a:lnTo>
                  <a:pt x="7953" y="2137"/>
                </a:lnTo>
                <a:lnTo>
                  <a:pt x="8053" y="2066"/>
                </a:lnTo>
                <a:lnTo>
                  <a:pt x="9204" y="3243"/>
                </a:lnTo>
                <a:lnTo>
                  <a:pt x="7220" y="5296"/>
                </a:lnTo>
                <a:lnTo>
                  <a:pt x="12597" y="10708"/>
                </a:lnTo>
                <a:lnTo>
                  <a:pt x="12775" y="10387"/>
                </a:lnTo>
                <a:lnTo>
                  <a:pt x="12930" y="10057"/>
                </a:lnTo>
                <a:lnTo>
                  <a:pt x="13065" y="9719"/>
                </a:lnTo>
                <a:lnTo>
                  <a:pt x="13179" y="9373"/>
                </a:lnTo>
                <a:lnTo>
                  <a:pt x="13271" y="9022"/>
                </a:lnTo>
                <a:lnTo>
                  <a:pt x="13344" y="8664"/>
                </a:lnTo>
                <a:lnTo>
                  <a:pt x="13396" y="8301"/>
                </a:lnTo>
                <a:lnTo>
                  <a:pt x="13426" y="7934"/>
                </a:lnTo>
                <a:lnTo>
                  <a:pt x="13437" y="7564"/>
                </a:lnTo>
                <a:lnTo>
                  <a:pt x="13427" y="7192"/>
                </a:lnTo>
                <a:lnTo>
                  <a:pt x="13398" y="6818"/>
                </a:lnTo>
                <a:lnTo>
                  <a:pt x="13347" y="6443"/>
                </a:lnTo>
                <a:lnTo>
                  <a:pt x="13277" y="6068"/>
                </a:lnTo>
                <a:lnTo>
                  <a:pt x="13188" y="5694"/>
                </a:lnTo>
                <a:lnTo>
                  <a:pt x="13079" y="5321"/>
                </a:lnTo>
                <a:lnTo>
                  <a:pt x="12949" y="4950"/>
                </a:lnTo>
                <a:lnTo>
                  <a:pt x="12801" y="4583"/>
                </a:lnTo>
                <a:lnTo>
                  <a:pt x="12634" y="4220"/>
                </a:lnTo>
                <a:lnTo>
                  <a:pt x="12447" y="3862"/>
                </a:lnTo>
                <a:lnTo>
                  <a:pt x="12241" y="3509"/>
                </a:lnTo>
                <a:lnTo>
                  <a:pt x="12017" y="3162"/>
                </a:lnTo>
                <a:lnTo>
                  <a:pt x="11773" y="2822"/>
                </a:lnTo>
                <a:lnTo>
                  <a:pt x="11511" y="2492"/>
                </a:lnTo>
                <a:lnTo>
                  <a:pt x="11230" y="2169"/>
                </a:lnTo>
                <a:lnTo>
                  <a:pt x="10931" y="1856"/>
                </a:lnTo>
                <a:lnTo>
                  <a:pt x="10613" y="1553"/>
                </a:lnTo>
                <a:lnTo>
                  <a:pt x="10277" y="1262"/>
                </a:lnTo>
                <a:lnTo>
                  <a:pt x="9924" y="982"/>
                </a:lnTo>
                <a:lnTo>
                  <a:pt x="9551" y="716"/>
                </a:lnTo>
                <a:lnTo>
                  <a:pt x="9162" y="463"/>
                </a:lnTo>
                <a:lnTo>
                  <a:pt x="8754" y="224"/>
                </a:lnTo>
                <a:lnTo>
                  <a:pt x="8329" y="0"/>
                </a:lnTo>
                <a:lnTo>
                  <a:pt x="8761" y="35"/>
                </a:lnTo>
                <a:lnTo>
                  <a:pt x="9199" y="99"/>
                </a:lnTo>
                <a:lnTo>
                  <a:pt x="9641" y="192"/>
                </a:lnTo>
                <a:lnTo>
                  <a:pt x="10084" y="310"/>
                </a:lnTo>
                <a:lnTo>
                  <a:pt x="10526" y="458"/>
                </a:lnTo>
                <a:lnTo>
                  <a:pt x="10966" y="632"/>
                </a:lnTo>
                <a:lnTo>
                  <a:pt x="11402" y="832"/>
                </a:lnTo>
                <a:lnTo>
                  <a:pt x="11830" y="1057"/>
                </a:lnTo>
                <a:lnTo>
                  <a:pt x="12250" y="1307"/>
                </a:lnTo>
                <a:lnTo>
                  <a:pt x="12659" y="1583"/>
                </a:lnTo>
                <a:lnTo>
                  <a:pt x="13054" y="1881"/>
                </a:lnTo>
                <a:lnTo>
                  <a:pt x="13435" y="2203"/>
                </a:lnTo>
                <a:lnTo>
                  <a:pt x="13798" y="2548"/>
                </a:lnTo>
                <a:lnTo>
                  <a:pt x="14141" y="2915"/>
                </a:lnTo>
                <a:lnTo>
                  <a:pt x="14464" y="3304"/>
                </a:lnTo>
                <a:lnTo>
                  <a:pt x="14762" y="3714"/>
                </a:lnTo>
                <a:lnTo>
                  <a:pt x="15036" y="4146"/>
                </a:lnTo>
                <a:lnTo>
                  <a:pt x="15281" y="4596"/>
                </a:lnTo>
                <a:lnTo>
                  <a:pt x="15496" y="5067"/>
                </a:lnTo>
                <a:lnTo>
                  <a:pt x="15679" y="5557"/>
                </a:lnTo>
                <a:lnTo>
                  <a:pt x="15829" y="6065"/>
                </a:lnTo>
                <a:lnTo>
                  <a:pt x="15942" y="6591"/>
                </a:lnTo>
                <a:lnTo>
                  <a:pt x="16016" y="7135"/>
                </a:lnTo>
                <a:lnTo>
                  <a:pt x="16052" y="7695"/>
                </a:lnTo>
                <a:lnTo>
                  <a:pt x="16044" y="8271"/>
                </a:lnTo>
                <a:lnTo>
                  <a:pt x="15991" y="8863"/>
                </a:lnTo>
                <a:lnTo>
                  <a:pt x="15892" y="9471"/>
                </a:lnTo>
                <a:lnTo>
                  <a:pt x="15744" y="10093"/>
                </a:lnTo>
                <a:lnTo>
                  <a:pt x="15545" y="10729"/>
                </a:lnTo>
                <a:lnTo>
                  <a:pt x="15294" y="11379"/>
                </a:lnTo>
                <a:lnTo>
                  <a:pt x="14987" y="12042"/>
                </a:lnTo>
                <a:lnTo>
                  <a:pt x="14623" y="12717"/>
                </a:lnTo>
                <a:lnTo>
                  <a:pt x="16074" y="14218"/>
                </a:lnTo>
                <a:lnTo>
                  <a:pt x="14156" y="16081"/>
                </a:lnTo>
                <a:lnTo>
                  <a:pt x="12655" y="14684"/>
                </a:lnTo>
                <a:lnTo>
                  <a:pt x="12293" y="14873"/>
                </a:lnTo>
                <a:lnTo>
                  <a:pt x="11934" y="15048"/>
                </a:lnTo>
                <a:lnTo>
                  <a:pt x="11578" y="15211"/>
                </a:lnTo>
                <a:lnTo>
                  <a:pt x="11223" y="15360"/>
                </a:lnTo>
                <a:lnTo>
                  <a:pt x="10870" y="15495"/>
                </a:lnTo>
                <a:lnTo>
                  <a:pt x="10520" y="15617"/>
                </a:lnTo>
                <a:lnTo>
                  <a:pt x="10173" y="15726"/>
                </a:lnTo>
                <a:lnTo>
                  <a:pt x="9828" y="15822"/>
                </a:lnTo>
                <a:lnTo>
                  <a:pt x="9485" y="15904"/>
                </a:lnTo>
                <a:lnTo>
                  <a:pt x="9145" y="15974"/>
                </a:lnTo>
                <a:lnTo>
                  <a:pt x="8808" y="16030"/>
                </a:lnTo>
                <a:lnTo>
                  <a:pt x="8472" y="16074"/>
                </a:lnTo>
                <a:lnTo>
                  <a:pt x="8140" y="16105"/>
                </a:lnTo>
                <a:lnTo>
                  <a:pt x="7812" y="16123"/>
                </a:lnTo>
                <a:lnTo>
                  <a:pt x="7486" y="16128"/>
                </a:lnTo>
                <a:lnTo>
                  <a:pt x="7164" y="16121"/>
                </a:lnTo>
                <a:lnTo>
                  <a:pt x="6845" y="16101"/>
                </a:lnTo>
                <a:lnTo>
                  <a:pt x="6529" y="16069"/>
                </a:lnTo>
                <a:lnTo>
                  <a:pt x="6216" y="16024"/>
                </a:lnTo>
                <a:lnTo>
                  <a:pt x="5906" y="15967"/>
                </a:lnTo>
                <a:lnTo>
                  <a:pt x="5601" y="15897"/>
                </a:lnTo>
                <a:lnTo>
                  <a:pt x="5298" y="15816"/>
                </a:lnTo>
                <a:lnTo>
                  <a:pt x="5001" y="15722"/>
                </a:lnTo>
                <a:lnTo>
                  <a:pt x="4706" y="15616"/>
                </a:lnTo>
                <a:lnTo>
                  <a:pt x="4415" y="15498"/>
                </a:lnTo>
                <a:lnTo>
                  <a:pt x="4129" y="15368"/>
                </a:lnTo>
                <a:lnTo>
                  <a:pt x="3846" y="15227"/>
                </a:lnTo>
                <a:lnTo>
                  <a:pt x="3568" y="15073"/>
                </a:lnTo>
                <a:lnTo>
                  <a:pt x="3293" y="14907"/>
                </a:lnTo>
                <a:lnTo>
                  <a:pt x="3023" y="14731"/>
                </a:lnTo>
                <a:lnTo>
                  <a:pt x="2757" y="14542"/>
                </a:lnTo>
                <a:lnTo>
                  <a:pt x="2496" y="14342"/>
                </a:lnTo>
                <a:lnTo>
                  <a:pt x="2509" y="14390"/>
                </a:lnTo>
                <a:lnTo>
                  <a:pt x="2520" y="14439"/>
                </a:lnTo>
                <a:lnTo>
                  <a:pt x="2528" y="14487"/>
                </a:lnTo>
                <a:lnTo>
                  <a:pt x="2533" y="14536"/>
                </a:lnTo>
                <a:lnTo>
                  <a:pt x="2536" y="14586"/>
                </a:lnTo>
                <a:lnTo>
                  <a:pt x="2537" y="14635"/>
                </a:lnTo>
                <a:lnTo>
                  <a:pt x="2534" y="14686"/>
                </a:lnTo>
                <a:lnTo>
                  <a:pt x="2530" y="14735"/>
                </a:lnTo>
                <a:lnTo>
                  <a:pt x="2523" y="14785"/>
                </a:lnTo>
                <a:lnTo>
                  <a:pt x="2514" y="14835"/>
                </a:lnTo>
                <a:lnTo>
                  <a:pt x="2502" y="14884"/>
                </a:lnTo>
                <a:lnTo>
                  <a:pt x="2489" y="14934"/>
                </a:lnTo>
                <a:lnTo>
                  <a:pt x="2473" y="14983"/>
                </a:lnTo>
                <a:lnTo>
                  <a:pt x="2454" y="15031"/>
                </a:lnTo>
                <a:lnTo>
                  <a:pt x="2434" y="15080"/>
                </a:lnTo>
                <a:lnTo>
                  <a:pt x="2412" y="15127"/>
                </a:lnTo>
                <a:lnTo>
                  <a:pt x="2388" y="15174"/>
                </a:lnTo>
                <a:lnTo>
                  <a:pt x="2363" y="15222"/>
                </a:lnTo>
                <a:lnTo>
                  <a:pt x="2334" y="15267"/>
                </a:lnTo>
                <a:lnTo>
                  <a:pt x="2305" y="15313"/>
                </a:lnTo>
                <a:lnTo>
                  <a:pt x="2275" y="15358"/>
                </a:lnTo>
                <a:lnTo>
                  <a:pt x="2241" y="15401"/>
                </a:lnTo>
                <a:lnTo>
                  <a:pt x="2207" y="15444"/>
                </a:lnTo>
                <a:lnTo>
                  <a:pt x="2171" y="15486"/>
                </a:lnTo>
                <a:lnTo>
                  <a:pt x="2134" y="15526"/>
                </a:lnTo>
                <a:lnTo>
                  <a:pt x="2095" y="15567"/>
                </a:lnTo>
                <a:lnTo>
                  <a:pt x="2055" y="15605"/>
                </a:lnTo>
                <a:lnTo>
                  <a:pt x="2013" y="15642"/>
                </a:lnTo>
                <a:lnTo>
                  <a:pt x="1971" y="15677"/>
                </a:lnTo>
                <a:lnTo>
                  <a:pt x="1927" y="15713"/>
                </a:lnTo>
                <a:lnTo>
                  <a:pt x="1881" y="15745"/>
                </a:lnTo>
                <a:lnTo>
                  <a:pt x="1836" y="15777"/>
                </a:lnTo>
                <a:lnTo>
                  <a:pt x="1779" y="15812"/>
                </a:lnTo>
                <a:lnTo>
                  <a:pt x="1723" y="15845"/>
                </a:lnTo>
                <a:lnTo>
                  <a:pt x="1666" y="15874"/>
                </a:lnTo>
                <a:lnTo>
                  <a:pt x="1610" y="15900"/>
                </a:lnTo>
                <a:lnTo>
                  <a:pt x="1552" y="15923"/>
                </a:lnTo>
                <a:lnTo>
                  <a:pt x="1496" y="15944"/>
                </a:lnTo>
                <a:lnTo>
                  <a:pt x="1438" y="15961"/>
                </a:lnTo>
                <a:lnTo>
                  <a:pt x="1381" y="15975"/>
                </a:lnTo>
                <a:lnTo>
                  <a:pt x="1324" y="15987"/>
                </a:lnTo>
                <a:lnTo>
                  <a:pt x="1267" y="15995"/>
                </a:lnTo>
                <a:lnTo>
                  <a:pt x="1210" y="16001"/>
                </a:lnTo>
                <a:lnTo>
                  <a:pt x="1154" y="16003"/>
                </a:lnTo>
                <a:lnTo>
                  <a:pt x="1098" y="16003"/>
                </a:lnTo>
                <a:lnTo>
                  <a:pt x="1043" y="16000"/>
                </a:lnTo>
                <a:lnTo>
                  <a:pt x="987" y="15995"/>
                </a:lnTo>
                <a:lnTo>
                  <a:pt x="933" y="15986"/>
                </a:lnTo>
                <a:lnTo>
                  <a:pt x="879" y="15975"/>
                </a:lnTo>
                <a:lnTo>
                  <a:pt x="826" y="15961"/>
                </a:lnTo>
                <a:lnTo>
                  <a:pt x="773" y="15944"/>
                </a:lnTo>
                <a:lnTo>
                  <a:pt x="722" y="15924"/>
                </a:lnTo>
                <a:lnTo>
                  <a:pt x="671" y="15902"/>
                </a:lnTo>
                <a:lnTo>
                  <a:pt x="622" y="15877"/>
                </a:lnTo>
                <a:lnTo>
                  <a:pt x="573" y="15849"/>
                </a:lnTo>
                <a:lnTo>
                  <a:pt x="527" y="15819"/>
                </a:lnTo>
                <a:lnTo>
                  <a:pt x="480" y="15786"/>
                </a:lnTo>
                <a:lnTo>
                  <a:pt x="436" y="15751"/>
                </a:lnTo>
                <a:lnTo>
                  <a:pt x="393" y="15713"/>
                </a:lnTo>
                <a:lnTo>
                  <a:pt x="350" y="15671"/>
                </a:lnTo>
                <a:lnTo>
                  <a:pt x="310" y="15628"/>
                </a:lnTo>
                <a:lnTo>
                  <a:pt x="271" y="15583"/>
                </a:lnTo>
                <a:lnTo>
                  <a:pt x="234" y="15534"/>
                </a:lnTo>
                <a:lnTo>
                  <a:pt x="199" y="15483"/>
                </a:lnTo>
                <a:lnTo>
                  <a:pt x="143" y="15391"/>
                </a:lnTo>
                <a:lnTo>
                  <a:pt x="98" y="15299"/>
                </a:lnTo>
                <a:lnTo>
                  <a:pt x="61" y="15206"/>
                </a:lnTo>
                <a:lnTo>
                  <a:pt x="33" y="15112"/>
                </a:lnTo>
                <a:lnTo>
                  <a:pt x="14" y="15019"/>
                </a:lnTo>
                <a:lnTo>
                  <a:pt x="3" y="14925"/>
                </a:lnTo>
                <a:lnTo>
                  <a:pt x="0" y="14833"/>
                </a:lnTo>
                <a:lnTo>
                  <a:pt x="5" y="14741"/>
                </a:lnTo>
                <a:lnTo>
                  <a:pt x="17" y="14651"/>
                </a:lnTo>
                <a:lnTo>
                  <a:pt x="36" y="14562"/>
                </a:lnTo>
                <a:lnTo>
                  <a:pt x="63" y="14475"/>
                </a:lnTo>
                <a:lnTo>
                  <a:pt x="95" y="14389"/>
                </a:lnTo>
                <a:lnTo>
                  <a:pt x="133" y="14307"/>
                </a:lnTo>
                <a:lnTo>
                  <a:pt x="179" y="14226"/>
                </a:lnTo>
                <a:lnTo>
                  <a:pt x="228" y="14148"/>
                </a:lnTo>
                <a:lnTo>
                  <a:pt x="284" y="14075"/>
                </a:lnTo>
                <a:lnTo>
                  <a:pt x="344" y="14004"/>
                </a:lnTo>
                <a:lnTo>
                  <a:pt x="409" y="13938"/>
                </a:lnTo>
                <a:lnTo>
                  <a:pt x="478" y="13874"/>
                </a:lnTo>
                <a:lnTo>
                  <a:pt x="551" y="13816"/>
                </a:lnTo>
                <a:lnTo>
                  <a:pt x="628" y="13762"/>
                </a:lnTo>
                <a:lnTo>
                  <a:pt x="708" y="13714"/>
                </a:lnTo>
                <a:lnTo>
                  <a:pt x="791" y="13670"/>
                </a:lnTo>
                <a:lnTo>
                  <a:pt x="878" y="13632"/>
                </a:lnTo>
                <a:lnTo>
                  <a:pt x="967" y="13601"/>
                </a:lnTo>
                <a:lnTo>
                  <a:pt x="1057" y="13575"/>
                </a:lnTo>
                <a:lnTo>
                  <a:pt x="1150" y="13556"/>
                </a:lnTo>
                <a:lnTo>
                  <a:pt x="1244" y="13542"/>
                </a:lnTo>
                <a:lnTo>
                  <a:pt x="1339" y="13536"/>
                </a:lnTo>
                <a:lnTo>
                  <a:pt x="1436" y="13538"/>
                </a:lnTo>
                <a:lnTo>
                  <a:pt x="1533" y="13548"/>
                </a:lnTo>
                <a:lnTo>
                  <a:pt x="1630" y="13565"/>
                </a:lnTo>
                <a:lnTo>
                  <a:pt x="1553" y="13486"/>
                </a:lnTo>
                <a:lnTo>
                  <a:pt x="1477" y="13406"/>
                </a:lnTo>
                <a:lnTo>
                  <a:pt x="1400" y="13325"/>
                </a:lnTo>
                <a:lnTo>
                  <a:pt x="1324" y="13243"/>
                </a:lnTo>
                <a:lnTo>
                  <a:pt x="1248" y="13159"/>
                </a:lnTo>
                <a:lnTo>
                  <a:pt x="1174" y="13075"/>
                </a:lnTo>
                <a:lnTo>
                  <a:pt x="1100" y="12990"/>
                </a:lnTo>
                <a:lnTo>
                  <a:pt x="1026" y="12903"/>
                </a:lnTo>
                <a:lnTo>
                  <a:pt x="953" y="12815"/>
                </a:lnTo>
                <a:lnTo>
                  <a:pt x="880" y="12726"/>
                </a:lnTo>
                <a:lnTo>
                  <a:pt x="807" y="12636"/>
                </a:lnTo>
                <a:lnTo>
                  <a:pt x="736" y="12545"/>
                </a:lnTo>
                <a:lnTo>
                  <a:pt x="665" y="12453"/>
                </a:lnTo>
                <a:lnTo>
                  <a:pt x="594" y="12359"/>
                </a:lnTo>
                <a:lnTo>
                  <a:pt x="524" y="12264"/>
                </a:lnTo>
                <a:lnTo>
                  <a:pt x="454" y="121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C81A428-AD82-41DA-BB6A-EB23A456F744}"/>
              </a:ext>
            </a:extLst>
          </p:cNvPr>
          <p:cNvSpPr/>
          <p:nvPr/>
        </p:nvSpPr>
        <p:spPr>
          <a:xfrm>
            <a:off x="1615440" y="635740"/>
            <a:ext cx="4389119" cy="523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第一章 总则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5A1C8F2-9918-4A9E-BB6D-BEAE2EF8D301}"/>
              </a:ext>
            </a:extLst>
          </p:cNvPr>
          <p:cNvSpPr/>
          <p:nvPr/>
        </p:nvSpPr>
        <p:spPr>
          <a:xfrm>
            <a:off x="3879648" y="2004400"/>
            <a:ext cx="7721016" cy="175340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4000" rtlCol="0" anchor="ctr"/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了坚持和加强党的全面领导，弘扬“支部建在连上”光荣传统，落实党要管党、全面从严治党要求，全面提升党支部组织力，强化党支部政治功能，充分发挥党支部战斗堡垒作用，巩固党长期执政的组织基础，根据</a:t>
            </a:r>
            <a:r>
              <a:rPr kumimoji="0" lang="en-US" altLang="zh-CN" sz="186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中国共产党章程</a:t>
            </a:r>
            <a:r>
              <a:rPr kumimoji="0" lang="en-US" altLang="zh-CN" sz="186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和有关党内法规，制定本条例。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CCB882FD-84F5-49F4-8B52-1DF9A4EC6201}"/>
              </a:ext>
            </a:extLst>
          </p:cNvPr>
          <p:cNvSpPr/>
          <p:nvPr/>
        </p:nvSpPr>
        <p:spPr>
          <a:xfrm>
            <a:off x="3549140" y="2625927"/>
            <a:ext cx="583381" cy="583381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1</a:t>
            </a:r>
            <a:endParaRPr kumimoji="0" lang="zh-CN" altLang="en-US" sz="2133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6BC9E28-57CB-4A03-BE31-DBB264AF05D2}"/>
              </a:ext>
            </a:extLst>
          </p:cNvPr>
          <p:cNvSpPr/>
          <p:nvPr/>
        </p:nvSpPr>
        <p:spPr>
          <a:xfrm>
            <a:off x="3922554" y="4033474"/>
            <a:ext cx="7678111" cy="165244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4000" rtlCol="0" anchor="ctr"/>
          <a:lstStyle/>
          <a:p>
            <a:pPr marL="0" marR="0" lvl="0" indent="0" algn="l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支部是党的基础组织，是党组织开展工作的基本单元，是党在社会基层组织中的战斗堡垒，是党的全部工作和战斗力的基础，担负直接教育党员、管理党员、监督党员和组织群众、宣传群众、凝聚群众、服务群众的职责。</a:t>
            </a: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20CAF80E-2CBD-4FF1-AAD0-5A2340F5A700}"/>
              </a:ext>
            </a:extLst>
          </p:cNvPr>
          <p:cNvSpPr/>
          <p:nvPr/>
        </p:nvSpPr>
        <p:spPr>
          <a:xfrm>
            <a:off x="3587958" y="4703367"/>
            <a:ext cx="583381" cy="501259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2</a:t>
            </a:r>
            <a:endParaRPr kumimoji="0" lang="zh-CN" altLang="en-US" sz="2133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54B22EB-F8EB-4635-82BA-E2E8B4F1B86A}"/>
              </a:ext>
            </a:extLst>
          </p:cNvPr>
          <p:cNvGrpSpPr/>
          <p:nvPr/>
        </p:nvGrpSpPr>
        <p:grpSpPr>
          <a:xfrm>
            <a:off x="733821" y="2004400"/>
            <a:ext cx="2548503" cy="3681515"/>
            <a:chOff x="4565250" y="593031"/>
            <a:chExt cx="2363816" cy="3414718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2605F4B1-EF89-4BCC-9F11-FCCC62B1DCFD}"/>
                </a:ext>
              </a:extLst>
            </p:cNvPr>
            <p:cNvSpPr/>
            <p:nvPr/>
          </p:nvSpPr>
          <p:spPr>
            <a:xfrm>
              <a:off x="4565250" y="593031"/>
              <a:ext cx="2363816" cy="3414718"/>
            </a:xfrm>
            <a:prstGeom prst="rect">
              <a:avLst/>
            </a:prstGeom>
            <a:gradFill>
              <a:gsLst>
                <a:gs pos="0">
                  <a:srgbClr val="FF3302"/>
                </a:gs>
                <a:gs pos="100000">
                  <a:srgbClr val="CB08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B3DC859D-7D2B-4FD1-807D-F0D7F1918497}"/>
                </a:ext>
              </a:extLst>
            </p:cNvPr>
            <p:cNvSpPr txBox="1"/>
            <p:nvPr/>
          </p:nvSpPr>
          <p:spPr>
            <a:xfrm>
              <a:off x="4687819" y="1047520"/>
              <a:ext cx="2109935" cy="1151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总则</a:t>
              </a:r>
              <a:endParaRPr kumimoji="0" lang="en-US" altLang="zh-CN" sz="3733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第一章</a:t>
              </a:r>
            </a:p>
          </p:txBody>
        </p:sp>
        <p:sp>
          <p:nvSpPr>
            <p:cNvPr id="13" name="Freeform 5">
              <a:extLst>
                <a:ext uri="{FF2B5EF4-FFF2-40B4-BE49-F238E27FC236}">
                  <a16:creationId xmlns="" xmlns:a16="http://schemas.microsoft.com/office/drawing/2014/main" id="{9E2A73DF-2A16-4CAC-8BAB-40D33EB8B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084" y="2475059"/>
              <a:ext cx="985099" cy="988398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50000">
                  <a:srgbClr val="EFEB35"/>
                </a:gs>
                <a:gs pos="100000">
                  <a:srgbClr val="F4F170"/>
                </a:gs>
              </a:gsLst>
              <a:lin ang="10800000" scaled="1"/>
              <a:tileRect/>
            </a:gradFill>
            <a:ln>
              <a:solidFill>
                <a:srgbClr val="F4F170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white">
                        <a:lumMod val="95000"/>
                      </a:prstClr>
                    </a:gs>
                    <a:gs pos="100000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740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="" xmlns:a16="http://schemas.microsoft.com/office/drawing/2014/main" id="{298518CA-DCBE-4331-B570-A80DB09F4ED8}"/>
              </a:ext>
            </a:extLst>
          </p:cNvPr>
          <p:cNvSpPr>
            <a:spLocks/>
          </p:cNvSpPr>
          <p:nvPr/>
        </p:nvSpPr>
        <p:spPr bwMode="auto">
          <a:xfrm>
            <a:off x="984616" y="621336"/>
            <a:ext cx="506140" cy="513907"/>
          </a:xfrm>
          <a:custGeom>
            <a:avLst/>
            <a:gdLst>
              <a:gd name="T0" fmla="*/ 2313 w 16074"/>
              <a:gd name="T1" fmla="*/ 11564 h 16128"/>
              <a:gd name="T2" fmla="*/ 3529 w 16074"/>
              <a:gd name="T3" fmla="*/ 12395 h 16128"/>
              <a:gd name="T4" fmla="*/ 4818 w 16074"/>
              <a:gd name="T5" fmla="*/ 13031 h 16128"/>
              <a:gd name="T6" fmla="*/ 6189 w 16074"/>
              <a:gd name="T7" fmla="*/ 13418 h 16128"/>
              <a:gd name="T8" fmla="*/ 7653 w 16074"/>
              <a:gd name="T9" fmla="*/ 13501 h 16128"/>
              <a:gd name="T10" fmla="*/ 9219 w 16074"/>
              <a:gd name="T11" fmla="*/ 13224 h 16128"/>
              <a:gd name="T12" fmla="*/ 5225 w 16074"/>
              <a:gd name="T13" fmla="*/ 7326 h 16128"/>
              <a:gd name="T14" fmla="*/ 5604 w 16074"/>
              <a:gd name="T15" fmla="*/ 2588 h 16128"/>
              <a:gd name="T16" fmla="*/ 5918 w 16074"/>
              <a:gd name="T17" fmla="*/ 2680 h 16128"/>
              <a:gd name="T18" fmla="*/ 6274 w 16074"/>
              <a:gd name="T19" fmla="*/ 2719 h 16128"/>
              <a:gd name="T20" fmla="*/ 6671 w 16074"/>
              <a:gd name="T21" fmla="*/ 2688 h 16128"/>
              <a:gd name="T22" fmla="*/ 7102 w 16074"/>
              <a:gd name="T23" fmla="*/ 2577 h 16128"/>
              <a:gd name="T24" fmla="*/ 7563 w 16074"/>
              <a:gd name="T25" fmla="*/ 2375 h 16128"/>
              <a:gd name="T26" fmla="*/ 8053 w 16074"/>
              <a:gd name="T27" fmla="*/ 2066 h 16128"/>
              <a:gd name="T28" fmla="*/ 12930 w 16074"/>
              <a:gd name="T29" fmla="*/ 10057 h 16128"/>
              <a:gd name="T30" fmla="*/ 13396 w 16074"/>
              <a:gd name="T31" fmla="*/ 8301 h 16128"/>
              <a:gd name="T32" fmla="*/ 13347 w 16074"/>
              <a:gd name="T33" fmla="*/ 6443 h 16128"/>
              <a:gd name="T34" fmla="*/ 12801 w 16074"/>
              <a:gd name="T35" fmla="*/ 4583 h 16128"/>
              <a:gd name="T36" fmla="*/ 11773 w 16074"/>
              <a:gd name="T37" fmla="*/ 2822 h 16128"/>
              <a:gd name="T38" fmla="*/ 10277 w 16074"/>
              <a:gd name="T39" fmla="*/ 1262 h 16128"/>
              <a:gd name="T40" fmla="*/ 8329 w 16074"/>
              <a:gd name="T41" fmla="*/ 0 h 16128"/>
              <a:gd name="T42" fmla="*/ 10526 w 16074"/>
              <a:gd name="T43" fmla="*/ 458 h 16128"/>
              <a:gd name="T44" fmla="*/ 12659 w 16074"/>
              <a:gd name="T45" fmla="*/ 1583 h 16128"/>
              <a:gd name="T46" fmla="*/ 14464 w 16074"/>
              <a:gd name="T47" fmla="*/ 3304 h 16128"/>
              <a:gd name="T48" fmla="*/ 15679 w 16074"/>
              <a:gd name="T49" fmla="*/ 5557 h 16128"/>
              <a:gd name="T50" fmla="*/ 16044 w 16074"/>
              <a:gd name="T51" fmla="*/ 8271 h 16128"/>
              <a:gd name="T52" fmla="*/ 15294 w 16074"/>
              <a:gd name="T53" fmla="*/ 11379 h 16128"/>
              <a:gd name="T54" fmla="*/ 12655 w 16074"/>
              <a:gd name="T55" fmla="*/ 14684 h 16128"/>
              <a:gd name="T56" fmla="*/ 10870 w 16074"/>
              <a:gd name="T57" fmla="*/ 15495 h 16128"/>
              <a:gd name="T58" fmla="*/ 9145 w 16074"/>
              <a:gd name="T59" fmla="*/ 15974 h 16128"/>
              <a:gd name="T60" fmla="*/ 7486 w 16074"/>
              <a:gd name="T61" fmla="*/ 16128 h 16128"/>
              <a:gd name="T62" fmla="*/ 5906 w 16074"/>
              <a:gd name="T63" fmla="*/ 15967 h 16128"/>
              <a:gd name="T64" fmla="*/ 4415 w 16074"/>
              <a:gd name="T65" fmla="*/ 15498 h 16128"/>
              <a:gd name="T66" fmla="*/ 3023 w 16074"/>
              <a:gd name="T67" fmla="*/ 14731 h 16128"/>
              <a:gd name="T68" fmla="*/ 2528 w 16074"/>
              <a:gd name="T69" fmla="*/ 14487 h 16128"/>
              <a:gd name="T70" fmla="*/ 2530 w 16074"/>
              <a:gd name="T71" fmla="*/ 14735 h 16128"/>
              <a:gd name="T72" fmla="*/ 2473 w 16074"/>
              <a:gd name="T73" fmla="*/ 14983 h 16128"/>
              <a:gd name="T74" fmla="*/ 2363 w 16074"/>
              <a:gd name="T75" fmla="*/ 15222 h 16128"/>
              <a:gd name="T76" fmla="*/ 2207 w 16074"/>
              <a:gd name="T77" fmla="*/ 15444 h 16128"/>
              <a:gd name="T78" fmla="*/ 2013 w 16074"/>
              <a:gd name="T79" fmla="*/ 15642 h 16128"/>
              <a:gd name="T80" fmla="*/ 1779 w 16074"/>
              <a:gd name="T81" fmla="*/ 15812 h 16128"/>
              <a:gd name="T82" fmla="*/ 1496 w 16074"/>
              <a:gd name="T83" fmla="*/ 15944 h 16128"/>
              <a:gd name="T84" fmla="*/ 1210 w 16074"/>
              <a:gd name="T85" fmla="*/ 16001 h 16128"/>
              <a:gd name="T86" fmla="*/ 933 w 16074"/>
              <a:gd name="T87" fmla="*/ 15986 h 16128"/>
              <a:gd name="T88" fmla="*/ 671 w 16074"/>
              <a:gd name="T89" fmla="*/ 15902 h 16128"/>
              <a:gd name="T90" fmla="*/ 436 w 16074"/>
              <a:gd name="T91" fmla="*/ 15751 h 16128"/>
              <a:gd name="T92" fmla="*/ 234 w 16074"/>
              <a:gd name="T93" fmla="*/ 15534 h 16128"/>
              <a:gd name="T94" fmla="*/ 33 w 16074"/>
              <a:gd name="T95" fmla="*/ 15112 h 16128"/>
              <a:gd name="T96" fmla="*/ 17 w 16074"/>
              <a:gd name="T97" fmla="*/ 14651 h 16128"/>
              <a:gd name="T98" fmla="*/ 179 w 16074"/>
              <a:gd name="T99" fmla="*/ 14226 h 16128"/>
              <a:gd name="T100" fmla="*/ 478 w 16074"/>
              <a:gd name="T101" fmla="*/ 13874 h 16128"/>
              <a:gd name="T102" fmla="*/ 878 w 16074"/>
              <a:gd name="T103" fmla="*/ 13632 h 16128"/>
              <a:gd name="T104" fmla="*/ 1339 w 16074"/>
              <a:gd name="T105" fmla="*/ 13536 h 16128"/>
              <a:gd name="T106" fmla="*/ 1477 w 16074"/>
              <a:gd name="T107" fmla="*/ 13406 h 16128"/>
              <a:gd name="T108" fmla="*/ 1100 w 16074"/>
              <a:gd name="T109" fmla="*/ 12990 h 16128"/>
              <a:gd name="T110" fmla="*/ 736 w 16074"/>
              <a:gd name="T111" fmla="*/ 12545 h 16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074" h="16128">
                <a:moveTo>
                  <a:pt x="454" y="12169"/>
                </a:moveTo>
                <a:lnTo>
                  <a:pt x="1614" y="10993"/>
                </a:lnTo>
                <a:lnTo>
                  <a:pt x="1844" y="11188"/>
                </a:lnTo>
                <a:lnTo>
                  <a:pt x="2077" y="11378"/>
                </a:lnTo>
                <a:lnTo>
                  <a:pt x="2313" y="11564"/>
                </a:lnTo>
                <a:lnTo>
                  <a:pt x="2550" y="11742"/>
                </a:lnTo>
                <a:lnTo>
                  <a:pt x="2792" y="11916"/>
                </a:lnTo>
                <a:lnTo>
                  <a:pt x="3035" y="12083"/>
                </a:lnTo>
                <a:lnTo>
                  <a:pt x="3280" y="12242"/>
                </a:lnTo>
                <a:lnTo>
                  <a:pt x="3529" y="12395"/>
                </a:lnTo>
                <a:lnTo>
                  <a:pt x="3781" y="12540"/>
                </a:lnTo>
                <a:lnTo>
                  <a:pt x="4035" y="12677"/>
                </a:lnTo>
                <a:lnTo>
                  <a:pt x="4293" y="12804"/>
                </a:lnTo>
                <a:lnTo>
                  <a:pt x="4554" y="12923"/>
                </a:lnTo>
                <a:lnTo>
                  <a:pt x="4818" y="13031"/>
                </a:lnTo>
                <a:lnTo>
                  <a:pt x="5086" y="13131"/>
                </a:lnTo>
                <a:lnTo>
                  <a:pt x="5356" y="13220"/>
                </a:lnTo>
                <a:lnTo>
                  <a:pt x="5630" y="13298"/>
                </a:lnTo>
                <a:lnTo>
                  <a:pt x="5908" y="13364"/>
                </a:lnTo>
                <a:lnTo>
                  <a:pt x="6189" y="13418"/>
                </a:lnTo>
                <a:lnTo>
                  <a:pt x="6474" y="13461"/>
                </a:lnTo>
                <a:lnTo>
                  <a:pt x="6763" y="13491"/>
                </a:lnTo>
                <a:lnTo>
                  <a:pt x="7056" y="13508"/>
                </a:lnTo>
                <a:lnTo>
                  <a:pt x="7352" y="13511"/>
                </a:lnTo>
                <a:lnTo>
                  <a:pt x="7653" y="13501"/>
                </a:lnTo>
                <a:lnTo>
                  <a:pt x="7958" y="13476"/>
                </a:lnTo>
                <a:lnTo>
                  <a:pt x="8267" y="13437"/>
                </a:lnTo>
                <a:lnTo>
                  <a:pt x="8579" y="13381"/>
                </a:lnTo>
                <a:lnTo>
                  <a:pt x="8897" y="13311"/>
                </a:lnTo>
                <a:lnTo>
                  <a:pt x="9219" y="13224"/>
                </a:lnTo>
                <a:lnTo>
                  <a:pt x="9546" y="13121"/>
                </a:lnTo>
                <a:lnTo>
                  <a:pt x="9877" y="13001"/>
                </a:lnTo>
                <a:lnTo>
                  <a:pt x="10212" y="12863"/>
                </a:lnTo>
                <a:lnTo>
                  <a:pt x="10554" y="12708"/>
                </a:lnTo>
                <a:lnTo>
                  <a:pt x="5225" y="7326"/>
                </a:lnTo>
                <a:lnTo>
                  <a:pt x="3765" y="8813"/>
                </a:lnTo>
                <a:lnTo>
                  <a:pt x="1503" y="6582"/>
                </a:lnTo>
                <a:lnTo>
                  <a:pt x="5491" y="2537"/>
                </a:lnTo>
                <a:lnTo>
                  <a:pt x="5547" y="2563"/>
                </a:lnTo>
                <a:lnTo>
                  <a:pt x="5604" y="2588"/>
                </a:lnTo>
                <a:lnTo>
                  <a:pt x="5663" y="2610"/>
                </a:lnTo>
                <a:lnTo>
                  <a:pt x="5724" y="2631"/>
                </a:lnTo>
                <a:lnTo>
                  <a:pt x="5787" y="2649"/>
                </a:lnTo>
                <a:lnTo>
                  <a:pt x="5852" y="2666"/>
                </a:lnTo>
                <a:lnTo>
                  <a:pt x="5918" y="2680"/>
                </a:lnTo>
                <a:lnTo>
                  <a:pt x="5986" y="2693"/>
                </a:lnTo>
                <a:lnTo>
                  <a:pt x="6055" y="2703"/>
                </a:lnTo>
                <a:lnTo>
                  <a:pt x="6127" y="2711"/>
                </a:lnTo>
                <a:lnTo>
                  <a:pt x="6200" y="2716"/>
                </a:lnTo>
                <a:lnTo>
                  <a:pt x="6274" y="2719"/>
                </a:lnTo>
                <a:lnTo>
                  <a:pt x="6351" y="2719"/>
                </a:lnTo>
                <a:lnTo>
                  <a:pt x="6429" y="2716"/>
                </a:lnTo>
                <a:lnTo>
                  <a:pt x="6508" y="2710"/>
                </a:lnTo>
                <a:lnTo>
                  <a:pt x="6588" y="2700"/>
                </a:lnTo>
                <a:lnTo>
                  <a:pt x="6671" y="2688"/>
                </a:lnTo>
                <a:lnTo>
                  <a:pt x="6755" y="2673"/>
                </a:lnTo>
                <a:lnTo>
                  <a:pt x="6840" y="2654"/>
                </a:lnTo>
                <a:lnTo>
                  <a:pt x="6925" y="2632"/>
                </a:lnTo>
                <a:lnTo>
                  <a:pt x="7013" y="2607"/>
                </a:lnTo>
                <a:lnTo>
                  <a:pt x="7102" y="2577"/>
                </a:lnTo>
                <a:lnTo>
                  <a:pt x="7192" y="2545"/>
                </a:lnTo>
                <a:lnTo>
                  <a:pt x="7283" y="2508"/>
                </a:lnTo>
                <a:lnTo>
                  <a:pt x="7375" y="2468"/>
                </a:lnTo>
                <a:lnTo>
                  <a:pt x="7469" y="2423"/>
                </a:lnTo>
                <a:lnTo>
                  <a:pt x="7563" y="2375"/>
                </a:lnTo>
                <a:lnTo>
                  <a:pt x="7659" y="2321"/>
                </a:lnTo>
                <a:lnTo>
                  <a:pt x="7756" y="2265"/>
                </a:lnTo>
                <a:lnTo>
                  <a:pt x="7854" y="2203"/>
                </a:lnTo>
                <a:lnTo>
                  <a:pt x="7953" y="2137"/>
                </a:lnTo>
                <a:lnTo>
                  <a:pt x="8053" y="2066"/>
                </a:lnTo>
                <a:lnTo>
                  <a:pt x="9204" y="3243"/>
                </a:lnTo>
                <a:lnTo>
                  <a:pt x="7220" y="5296"/>
                </a:lnTo>
                <a:lnTo>
                  <a:pt x="12597" y="10708"/>
                </a:lnTo>
                <a:lnTo>
                  <a:pt x="12775" y="10387"/>
                </a:lnTo>
                <a:lnTo>
                  <a:pt x="12930" y="10057"/>
                </a:lnTo>
                <a:lnTo>
                  <a:pt x="13065" y="9719"/>
                </a:lnTo>
                <a:lnTo>
                  <a:pt x="13179" y="9373"/>
                </a:lnTo>
                <a:lnTo>
                  <a:pt x="13271" y="9022"/>
                </a:lnTo>
                <a:lnTo>
                  <a:pt x="13344" y="8664"/>
                </a:lnTo>
                <a:lnTo>
                  <a:pt x="13396" y="8301"/>
                </a:lnTo>
                <a:lnTo>
                  <a:pt x="13426" y="7934"/>
                </a:lnTo>
                <a:lnTo>
                  <a:pt x="13437" y="7564"/>
                </a:lnTo>
                <a:lnTo>
                  <a:pt x="13427" y="7192"/>
                </a:lnTo>
                <a:lnTo>
                  <a:pt x="13398" y="6818"/>
                </a:lnTo>
                <a:lnTo>
                  <a:pt x="13347" y="6443"/>
                </a:lnTo>
                <a:lnTo>
                  <a:pt x="13277" y="6068"/>
                </a:lnTo>
                <a:lnTo>
                  <a:pt x="13188" y="5694"/>
                </a:lnTo>
                <a:lnTo>
                  <a:pt x="13079" y="5321"/>
                </a:lnTo>
                <a:lnTo>
                  <a:pt x="12949" y="4950"/>
                </a:lnTo>
                <a:lnTo>
                  <a:pt x="12801" y="4583"/>
                </a:lnTo>
                <a:lnTo>
                  <a:pt x="12634" y="4220"/>
                </a:lnTo>
                <a:lnTo>
                  <a:pt x="12447" y="3862"/>
                </a:lnTo>
                <a:lnTo>
                  <a:pt x="12241" y="3509"/>
                </a:lnTo>
                <a:lnTo>
                  <a:pt x="12017" y="3162"/>
                </a:lnTo>
                <a:lnTo>
                  <a:pt x="11773" y="2822"/>
                </a:lnTo>
                <a:lnTo>
                  <a:pt x="11511" y="2492"/>
                </a:lnTo>
                <a:lnTo>
                  <a:pt x="11230" y="2169"/>
                </a:lnTo>
                <a:lnTo>
                  <a:pt x="10931" y="1856"/>
                </a:lnTo>
                <a:lnTo>
                  <a:pt x="10613" y="1553"/>
                </a:lnTo>
                <a:lnTo>
                  <a:pt x="10277" y="1262"/>
                </a:lnTo>
                <a:lnTo>
                  <a:pt x="9924" y="982"/>
                </a:lnTo>
                <a:lnTo>
                  <a:pt x="9551" y="716"/>
                </a:lnTo>
                <a:lnTo>
                  <a:pt x="9162" y="463"/>
                </a:lnTo>
                <a:lnTo>
                  <a:pt x="8754" y="224"/>
                </a:lnTo>
                <a:lnTo>
                  <a:pt x="8329" y="0"/>
                </a:lnTo>
                <a:lnTo>
                  <a:pt x="8761" y="35"/>
                </a:lnTo>
                <a:lnTo>
                  <a:pt x="9199" y="99"/>
                </a:lnTo>
                <a:lnTo>
                  <a:pt x="9641" y="192"/>
                </a:lnTo>
                <a:lnTo>
                  <a:pt x="10084" y="310"/>
                </a:lnTo>
                <a:lnTo>
                  <a:pt x="10526" y="458"/>
                </a:lnTo>
                <a:lnTo>
                  <a:pt x="10966" y="632"/>
                </a:lnTo>
                <a:lnTo>
                  <a:pt x="11402" y="832"/>
                </a:lnTo>
                <a:lnTo>
                  <a:pt x="11830" y="1057"/>
                </a:lnTo>
                <a:lnTo>
                  <a:pt x="12250" y="1307"/>
                </a:lnTo>
                <a:lnTo>
                  <a:pt x="12659" y="1583"/>
                </a:lnTo>
                <a:lnTo>
                  <a:pt x="13054" y="1881"/>
                </a:lnTo>
                <a:lnTo>
                  <a:pt x="13435" y="2203"/>
                </a:lnTo>
                <a:lnTo>
                  <a:pt x="13798" y="2548"/>
                </a:lnTo>
                <a:lnTo>
                  <a:pt x="14141" y="2915"/>
                </a:lnTo>
                <a:lnTo>
                  <a:pt x="14464" y="3304"/>
                </a:lnTo>
                <a:lnTo>
                  <a:pt x="14762" y="3714"/>
                </a:lnTo>
                <a:lnTo>
                  <a:pt x="15036" y="4146"/>
                </a:lnTo>
                <a:lnTo>
                  <a:pt x="15281" y="4596"/>
                </a:lnTo>
                <a:lnTo>
                  <a:pt x="15496" y="5067"/>
                </a:lnTo>
                <a:lnTo>
                  <a:pt x="15679" y="5557"/>
                </a:lnTo>
                <a:lnTo>
                  <a:pt x="15829" y="6065"/>
                </a:lnTo>
                <a:lnTo>
                  <a:pt x="15942" y="6591"/>
                </a:lnTo>
                <a:lnTo>
                  <a:pt x="16016" y="7135"/>
                </a:lnTo>
                <a:lnTo>
                  <a:pt x="16052" y="7695"/>
                </a:lnTo>
                <a:lnTo>
                  <a:pt x="16044" y="8271"/>
                </a:lnTo>
                <a:lnTo>
                  <a:pt x="15991" y="8863"/>
                </a:lnTo>
                <a:lnTo>
                  <a:pt x="15892" y="9471"/>
                </a:lnTo>
                <a:lnTo>
                  <a:pt x="15744" y="10093"/>
                </a:lnTo>
                <a:lnTo>
                  <a:pt x="15545" y="10729"/>
                </a:lnTo>
                <a:lnTo>
                  <a:pt x="15294" y="11379"/>
                </a:lnTo>
                <a:lnTo>
                  <a:pt x="14987" y="12042"/>
                </a:lnTo>
                <a:lnTo>
                  <a:pt x="14623" y="12717"/>
                </a:lnTo>
                <a:lnTo>
                  <a:pt x="16074" y="14218"/>
                </a:lnTo>
                <a:lnTo>
                  <a:pt x="14156" y="16081"/>
                </a:lnTo>
                <a:lnTo>
                  <a:pt x="12655" y="14684"/>
                </a:lnTo>
                <a:lnTo>
                  <a:pt x="12293" y="14873"/>
                </a:lnTo>
                <a:lnTo>
                  <a:pt x="11934" y="15048"/>
                </a:lnTo>
                <a:lnTo>
                  <a:pt x="11578" y="15211"/>
                </a:lnTo>
                <a:lnTo>
                  <a:pt x="11223" y="15360"/>
                </a:lnTo>
                <a:lnTo>
                  <a:pt x="10870" y="15495"/>
                </a:lnTo>
                <a:lnTo>
                  <a:pt x="10520" y="15617"/>
                </a:lnTo>
                <a:lnTo>
                  <a:pt x="10173" y="15726"/>
                </a:lnTo>
                <a:lnTo>
                  <a:pt x="9828" y="15822"/>
                </a:lnTo>
                <a:lnTo>
                  <a:pt x="9485" y="15904"/>
                </a:lnTo>
                <a:lnTo>
                  <a:pt x="9145" y="15974"/>
                </a:lnTo>
                <a:lnTo>
                  <a:pt x="8808" y="16030"/>
                </a:lnTo>
                <a:lnTo>
                  <a:pt x="8472" y="16074"/>
                </a:lnTo>
                <a:lnTo>
                  <a:pt x="8140" y="16105"/>
                </a:lnTo>
                <a:lnTo>
                  <a:pt x="7812" y="16123"/>
                </a:lnTo>
                <a:lnTo>
                  <a:pt x="7486" y="16128"/>
                </a:lnTo>
                <a:lnTo>
                  <a:pt x="7164" y="16121"/>
                </a:lnTo>
                <a:lnTo>
                  <a:pt x="6845" y="16101"/>
                </a:lnTo>
                <a:lnTo>
                  <a:pt x="6529" y="16069"/>
                </a:lnTo>
                <a:lnTo>
                  <a:pt x="6216" y="16024"/>
                </a:lnTo>
                <a:lnTo>
                  <a:pt x="5906" y="15967"/>
                </a:lnTo>
                <a:lnTo>
                  <a:pt x="5601" y="15897"/>
                </a:lnTo>
                <a:lnTo>
                  <a:pt x="5298" y="15816"/>
                </a:lnTo>
                <a:lnTo>
                  <a:pt x="5001" y="15722"/>
                </a:lnTo>
                <a:lnTo>
                  <a:pt x="4706" y="15616"/>
                </a:lnTo>
                <a:lnTo>
                  <a:pt x="4415" y="15498"/>
                </a:lnTo>
                <a:lnTo>
                  <a:pt x="4129" y="15368"/>
                </a:lnTo>
                <a:lnTo>
                  <a:pt x="3846" y="15227"/>
                </a:lnTo>
                <a:lnTo>
                  <a:pt x="3568" y="15073"/>
                </a:lnTo>
                <a:lnTo>
                  <a:pt x="3293" y="14907"/>
                </a:lnTo>
                <a:lnTo>
                  <a:pt x="3023" y="14731"/>
                </a:lnTo>
                <a:lnTo>
                  <a:pt x="2757" y="14542"/>
                </a:lnTo>
                <a:lnTo>
                  <a:pt x="2496" y="14342"/>
                </a:lnTo>
                <a:lnTo>
                  <a:pt x="2509" y="14390"/>
                </a:lnTo>
                <a:lnTo>
                  <a:pt x="2520" y="14439"/>
                </a:lnTo>
                <a:lnTo>
                  <a:pt x="2528" y="14487"/>
                </a:lnTo>
                <a:lnTo>
                  <a:pt x="2533" y="14536"/>
                </a:lnTo>
                <a:lnTo>
                  <a:pt x="2536" y="14586"/>
                </a:lnTo>
                <a:lnTo>
                  <a:pt x="2537" y="14635"/>
                </a:lnTo>
                <a:lnTo>
                  <a:pt x="2534" y="14686"/>
                </a:lnTo>
                <a:lnTo>
                  <a:pt x="2530" y="14735"/>
                </a:lnTo>
                <a:lnTo>
                  <a:pt x="2523" y="14785"/>
                </a:lnTo>
                <a:lnTo>
                  <a:pt x="2514" y="14835"/>
                </a:lnTo>
                <a:lnTo>
                  <a:pt x="2502" y="14884"/>
                </a:lnTo>
                <a:lnTo>
                  <a:pt x="2489" y="14934"/>
                </a:lnTo>
                <a:lnTo>
                  <a:pt x="2473" y="14983"/>
                </a:lnTo>
                <a:lnTo>
                  <a:pt x="2454" y="15031"/>
                </a:lnTo>
                <a:lnTo>
                  <a:pt x="2434" y="15080"/>
                </a:lnTo>
                <a:lnTo>
                  <a:pt x="2412" y="15127"/>
                </a:lnTo>
                <a:lnTo>
                  <a:pt x="2388" y="15174"/>
                </a:lnTo>
                <a:lnTo>
                  <a:pt x="2363" y="15222"/>
                </a:lnTo>
                <a:lnTo>
                  <a:pt x="2334" y="15267"/>
                </a:lnTo>
                <a:lnTo>
                  <a:pt x="2305" y="15313"/>
                </a:lnTo>
                <a:lnTo>
                  <a:pt x="2275" y="15358"/>
                </a:lnTo>
                <a:lnTo>
                  <a:pt x="2241" y="15401"/>
                </a:lnTo>
                <a:lnTo>
                  <a:pt x="2207" y="15444"/>
                </a:lnTo>
                <a:lnTo>
                  <a:pt x="2171" y="15486"/>
                </a:lnTo>
                <a:lnTo>
                  <a:pt x="2134" y="15526"/>
                </a:lnTo>
                <a:lnTo>
                  <a:pt x="2095" y="15567"/>
                </a:lnTo>
                <a:lnTo>
                  <a:pt x="2055" y="15605"/>
                </a:lnTo>
                <a:lnTo>
                  <a:pt x="2013" y="15642"/>
                </a:lnTo>
                <a:lnTo>
                  <a:pt x="1971" y="15677"/>
                </a:lnTo>
                <a:lnTo>
                  <a:pt x="1927" y="15713"/>
                </a:lnTo>
                <a:lnTo>
                  <a:pt x="1881" y="15745"/>
                </a:lnTo>
                <a:lnTo>
                  <a:pt x="1836" y="15777"/>
                </a:lnTo>
                <a:lnTo>
                  <a:pt x="1779" y="15812"/>
                </a:lnTo>
                <a:lnTo>
                  <a:pt x="1723" y="15845"/>
                </a:lnTo>
                <a:lnTo>
                  <a:pt x="1666" y="15874"/>
                </a:lnTo>
                <a:lnTo>
                  <a:pt x="1610" y="15900"/>
                </a:lnTo>
                <a:lnTo>
                  <a:pt x="1552" y="15923"/>
                </a:lnTo>
                <a:lnTo>
                  <a:pt x="1496" y="15944"/>
                </a:lnTo>
                <a:lnTo>
                  <a:pt x="1438" y="15961"/>
                </a:lnTo>
                <a:lnTo>
                  <a:pt x="1381" y="15975"/>
                </a:lnTo>
                <a:lnTo>
                  <a:pt x="1324" y="15987"/>
                </a:lnTo>
                <a:lnTo>
                  <a:pt x="1267" y="15995"/>
                </a:lnTo>
                <a:lnTo>
                  <a:pt x="1210" y="16001"/>
                </a:lnTo>
                <a:lnTo>
                  <a:pt x="1154" y="16003"/>
                </a:lnTo>
                <a:lnTo>
                  <a:pt x="1098" y="16003"/>
                </a:lnTo>
                <a:lnTo>
                  <a:pt x="1043" y="16000"/>
                </a:lnTo>
                <a:lnTo>
                  <a:pt x="987" y="15995"/>
                </a:lnTo>
                <a:lnTo>
                  <a:pt x="933" y="15986"/>
                </a:lnTo>
                <a:lnTo>
                  <a:pt x="879" y="15975"/>
                </a:lnTo>
                <a:lnTo>
                  <a:pt x="826" y="15961"/>
                </a:lnTo>
                <a:lnTo>
                  <a:pt x="773" y="15944"/>
                </a:lnTo>
                <a:lnTo>
                  <a:pt x="722" y="15924"/>
                </a:lnTo>
                <a:lnTo>
                  <a:pt x="671" y="15902"/>
                </a:lnTo>
                <a:lnTo>
                  <a:pt x="622" y="15877"/>
                </a:lnTo>
                <a:lnTo>
                  <a:pt x="573" y="15849"/>
                </a:lnTo>
                <a:lnTo>
                  <a:pt x="527" y="15819"/>
                </a:lnTo>
                <a:lnTo>
                  <a:pt x="480" y="15786"/>
                </a:lnTo>
                <a:lnTo>
                  <a:pt x="436" y="15751"/>
                </a:lnTo>
                <a:lnTo>
                  <a:pt x="393" y="15713"/>
                </a:lnTo>
                <a:lnTo>
                  <a:pt x="350" y="15671"/>
                </a:lnTo>
                <a:lnTo>
                  <a:pt x="310" y="15628"/>
                </a:lnTo>
                <a:lnTo>
                  <a:pt x="271" y="15583"/>
                </a:lnTo>
                <a:lnTo>
                  <a:pt x="234" y="15534"/>
                </a:lnTo>
                <a:lnTo>
                  <a:pt x="199" y="15483"/>
                </a:lnTo>
                <a:lnTo>
                  <a:pt x="143" y="15391"/>
                </a:lnTo>
                <a:lnTo>
                  <a:pt x="98" y="15299"/>
                </a:lnTo>
                <a:lnTo>
                  <a:pt x="61" y="15206"/>
                </a:lnTo>
                <a:lnTo>
                  <a:pt x="33" y="15112"/>
                </a:lnTo>
                <a:lnTo>
                  <a:pt x="14" y="15019"/>
                </a:lnTo>
                <a:lnTo>
                  <a:pt x="3" y="14925"/>
                </a:lnTo>
                <a:lnTo>
                  <a:pt x="0" y="14833"/>
                </a:lnTo>
                <a:lnTo>
                  <a:pt x="5" y="14741"/>
                </a:lnTo>
                <a:lnTo>
                  <a:pt x="17" y="14651"/>
                </a:lnTo>
                <a:lnTo>
                  <a:pt x="36" y="14562"/>
                </a:lnTo>
                <a:lnTo>
                  <a:pt x="63" y="14475"/>
                </a:lnTo>
                <a:lnTo>
                  <a:pt x="95" y="14389"/>
                </a:lnTo>
                <a:lnTo>
                  <a:pt x="133" y="14307"/>
                </a:lnTo>
                <a:lnTo>
                  <a:pt x="179" y="14226"/>
                </a:lnTo>
                <a:lnTo>
                  <a:pt x="228" y="14148"/>
                </a:lnTo>
                <a:lnTo>
                  <a:pt x="284" y="14075"/>
                </a:lnTo>
                <a:lnTo>
                  <a:pt x="344" y="14004"/>
                </a:lnTo>
                <a:lnTo>
                  <a:pt x="409" y="13938"/>
                </a:lnTo>
                <a:lnTo>
                  <a:pt x="478" y="13874"/>
                </a:lnTo>
                <a:lnTo>
                  <a:pt x="551" y="13816"/>
                </a:lnTo>
                <a:lnTo>
                  <a:pt x="628" y="13762"/>
                </a:lnTo>
                <a:lnTo>
                  <a:pt x="708" y="13714"/>
                </a:lnTo>
                <a:lnTo>
                  <a:pt x="791" y="13670"/>
                </a:lnTo>
                <a:lnTo>
                  <a:pt x="878" y="13632"/>
                </a:lnTo>
                <a:lnTo>
                  <a:pt x="967" y="13601"/>
                </a:lnTo>
                <a:lnTo>
                  <a:pt x="1057" y="13575"/>
                </a:lnTo>
                <a:lnTo>
                  <a:pt x="1150" y="13556"/>
                </a:lnTo>
                <a:lnTo>
                  <a:pt x="1244" y="13542"/>
                </a:lnTo>
                <a:lnTo>
                  <a:pt x="1339" y="13536"/>
                </a:lnTo>
                <a:lnTo>
                  <a:pt x="1436" y="13538"/>
                </a:lnTo>
                <a:lnTo>
                  <a:pt x="1533" y="13548"/>
                </a:lnTo>
                <a:lnTo>
                  <a:pt x="1630" y="13565"/>
                </a:lnTo>
                <a:lnTo>
                  <a:pt x="1553" y="13486"/>
                </a:lnTo>
                <a:lnTo>
                  <a:pt x="1477" y="13406"/>
                </a:lnTo>
                <a:lnTo>
                  <a:pt x="1400" y="13325"/>
                </a:lnTo>
                <a:lnTo>
                  <a:pt x="1324" y="13243"/>
                </a:lnTo>
                <a:lnTo>
                  <a:pt x="1248" y="13159"/>
                </a:lnTo>
                <a:lnTo>
                  <a:pt x="1174" y="13075"/>
                </a:lnTo>
                <a:lnTo>
                  <a:pt x="1100" y="12990"/>
                </a:lnTo>
                <a:lnTo>
                  <a:pt x="1026" y="12903"/>
                </a:lnTo>
                <a:lnTo>
                  <a:pt x="953" y="12815"/>
                </a:lnTo>
                <a:lnTo>
                  <a:pt x="880" y="12726"/>
                </a:lnTo>
                <a:lnTo>
                  <a:pt x="807" y="12636"/>
                </a:lnTo>
                <a:lnTo>
                  <a:pt x="736" y="12545"/>
                </a:lnTo>
                <a:lnTo>
                  <a:pt x="665" y="12453"/>
                </a:lnTo>
                <a:lnTo>
                  <a:pt x="594" y="12359"/>
                </a:lnTo>
                <a:lnTo>
                  <a:pt x="524" y="12264"/>
                </a:lnTo>
                <a:lnTo>
                  <a:pt x="454" y="121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C81A428-AD82-41DA-BB6A-EB23A456F744}"/>
              </a:ext>
            </a:extLst>
          </p:cNvPr>
          <p:cNvSpPr/>
          <p:nvPr/>
        </p:nvSpPr>
        <p:spPr>
          <a:xfrm>
            <a:off x="1615440" y="635740"/>
            <a:ext cx="4389119" cy="523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第一章 总则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70EBF24-919C-4686-9B18-8C868042D56A}"/>
              </a:ext>
            </a:extLst>
          </p:cNvPr>
          <p:cNvSpPr/>
          <p:nvPr/>
        </p:nvSpPr>
        <p:spPr>
          <a:xfrm>
            <a:off x="3885016" y="1882479"/>
            <a:ext cx="7766833" cy="368151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4000" rtlCol="0" anchor="ctr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党支部工作必须遵循以下原则：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一）坚持以马克思列宁主义、毛泽东思想、邓小平理论、“三个代表”重要思想、科学发展观、习近平新时代中国特色社会主义思想为指导，遵守党章，加强思想理论武装，坚定理想信念，不忘初心、牢记使命，始终保持先进性和纯洁性。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二）坚持把党的政治建设摆在首位，牢固树立“四个意识”，坚定“四个自信”，做到“四个服从”，旗帜鲜明讲政治，坚决维护习近平总书记党中央的核心、全党的核心地位，坚决维护党中央权威和集中统一领导。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（三）坚持践行党的宗旨和群众路线，组织引领党员、群众听党话、跟党走，成为党员、群众的主心骨。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（四）坚持民主集中制，发扬党内民主，尊重党员主体地位，严肃党的纪律，提高解决自身问题的能力，增强生机活力。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（五）坚持围绕中心、服务大局，充分发挥积极性主动性创造性，确保党的路线方针政策和决策部署贯彻落实。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2806677B-B2F0-41FD-815E-BA054A869D94}"/>
              </a:ext>
            </a:extLst>
          </p:cNvPr>
          <p:cNvSpPr/>
          <p:nvPr/>
        </p:nvSpPr>
        <p:spPr>
          <a:xfrm>
            <a:off x="3576358" y="3225440"/>
            <a:ext cx="583381" cy="542645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rPr>
              <a:t>3</a:t>
            </a:r>
            <a:endParaRPr kumimoji="0" lang="zh-CN" altLang="en-US" sz="2133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F5E101C-627D-429E-9BDF-5EC4B61023CF}"/>
              </a:ext>
            </a:extLst>
          </p:cNvPr>
          <p:cNvGrpSpPr/>
          <p:nvPr/>
        </p:nvGrpSpPr>
        <p:grpSpPr>
          <a:xfrm>
            <a:off x="754141" y="1882480"/>
            <a:ext cx="2548503" cy="3681515"/>
            <a:chOff x="4565250" y="593031"/>
            <a:chExt cx="2363816" cy="3414718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F6B6E0D3-33AA-4AB2-A219-BDC1F6602EEE}"/>
                </a:ext>
              </a:extLst>
            </p:cNvPr>
            <p:cNvSpPr/>
            <p:nvPr/>
          </p:nvSpPr>
          <p:spPr>
            <a:xfrm>
              <a:off x="4565250" y="593031"/>
              <a:ext cx="2363816" cy="3414718"/>
            </a:xfrm>
            <a:prstGeom prst="rect">
              <a:avLst/>
            </a:prstGeom>
            <a:gradFill>
              <a:gsLst>
                <a:gs pos="0">
                  <a:srgbClr val="FF3302"/>
                </a:gs>
                <a:gs pos="100000">
                  <a:srgbClr val="CB08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7B7E8A23-6D15-4DBA-9ECC-0EEBB7CA5708}"/>
                </a:ext>
              </a:extLst>
            </p:cNvPr>
            <p:cNvSpPr txBox="1"/>
            <p:nvPr/>
          </p:nvSpPr>
          <p:spPr>
            <a:xfrm>
              <a:off x="4687819" y="1047520"/>
              <a:ext cx="2109935" cy="1151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总则</a:t>
              </a:r>
              <a:endParaRPr kumimoji="0" lang="en-US" altLang="zh-CN" sz="3733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733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第一章</a:t>
              </a:r>
            </a:p>
          </p:txBody>
        </p:sp>
        <p:sp>
          <p:nvSpPr>
            <p:cNvPr id="10" name="Freeform 5">
              <a:extLst>
                <a:ext uri="{FF2B5EF4-FFF2-40B4-BE49-F238E27FC236}">
                  <a16:creationId xmlns="" xmlns:a16="http://schemas.microsoft.com/office/drawing/2014/main" id="{73842ACA-CF2E-4DD2-8728-17FF74CDC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084" y="2475059"/>
              <a:ext cx="985099" cy="988398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50000">
                  <a:srgbClr val="EFEB35"/>
                </a:gs>
                <a:gs pos="100000">
                  <a:srgbClr val="F4F170"/>
                </a:gs>
              </a:gsLst>
              <a:lin ang="10800000" scaled="1"/>
              <a:tileRect/>
            </a:gradFill>
            <a:ln>
              <a:solidFill>
                <a:srgbClr val="F4F170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white">
                        <a:lumMod val="95000"/>
                      </a:prstClr>
                    </a:gs>
                    <a:gs pos="100000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623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="" xmlns:a16="http://schemas.microsoft.com/office/drawing/2014/main" id="{298518CA-DCBE-4331-B570-A80DB09F4ED8}"/>
              </a:ext>
            </a:extLst>
          </p:cNvPr>
          <p:cNvSpPr>
            <a:spLocks/>
          </p:cNvSpPr>
          <p:nvPr/>
        </p:nvSpPr>
        <p:spPr bwMode="auto">
          <a:xfrm>
            <a:off x="984616" y="621336"/>
            <a:ext cx="506140" cy="513907"/>
          </a:xfrm>
          <a:custGeom>
            <a:avLst/>
            <a:gdLst>
              <a:gd name="T0" fmla="*/ 2313 w 16074"/>
              <a:gd name="T1" fmla="*/ 11564 h 16128"/>
              <a:gd name="T2" fmla="*/ 3529 w 16074"/>
              <a:gd name="T3" fmla="*/ 12395 h 16128"/>
              <a:gd name="T4" fmla="*/ 4818 w 16074"/>
              <a:gd name="T5" fmla="*/ 13031 h 16128"/>
              <a:gd name="T6" fmla="*/ 6189 w 16074"/>
              <a:gd name="T7" fmla="*/ 13418 h 16128"/>
              <a:gd name="T8" fmla="*/ 7653 w 16074"/>
              <a:gd name="T9" fmla="*/ 13501 h 16128"/>
              <a:gd name="T10" fmla="*/ 9219 w 16074"/>
              <a:gd name="T11" fmla="*/ 13224 h 16128"/>
              <a:gd name="T12" fmla="*/ 5225 w 16074"/>
              <a:gd name="T13" fmla="*/ 7326 h 16128"/>
              <a:gd name="T14" fmla="*/ 5604 w 16074"/>
              <a:gd name="T15" fmla="*/ 2588 h 16128"/>
              <a:gd name="T16" fmla="*/ 5918 w 16074"/>
              <a:gd name="T17" fmla="*/ 2680 h 16128"/>
              <a:gd name="T18" fmla="*/ 6274 w 16074"/>
              <a:gd name="T19" fmla="*/ 2719 h 16128"/>
              <a:gd name="T20" fmla="*/ 6671 w 16074"/>
              <a:gd name="T21" fmla="*/ 2688 h 16128"/>
              <a:gd name="T22" fmla="*/ 7102 w 16074"/>
              <a:gd name="T23" fmla="*/ 2577 h 16128"/>
              <a:gd name="T24" fmla="*/ 7563 w 16074"/>
              <a:gd name="T25" fmla="*/ 2375 h 16128"/>
              <a:gd name="T26" fmla="*/ 8053 w 16074"/>
              <a:gd name="T27" fmla="*/ 2066 h 16128"/>
              <a:gd name="T28" fmla="*/ 12930 w 16074"/>
              <a:gd name="T29" fmla="*/ 10057 h 16128"/>
              <a:gd name="T30" fmla="*/ 13396 w 16074"/>
              <a:gd name="T31" fmla="*/ 8301 h 16128"/>
              <a:gd name="T32" fmla="*/ 13347 w 16074"/>
              <a:gd name="T33" fmla="*/ 6443 h 16128"/>
              <a:gd name="T34" fmla="*/ 12801 w 16074"/>
              <a:gd name="T35" fmla="*/ 4583 h 16128"/>
              <a:gd name="T36" fmla="*/ 11773 w 16074"/>
              <a:gd name="T37" fmla="*/ 2822 h 16128"/>
              <a:gd name="T38" fmla="*/ 10277 w 16074"/>
              <a:gd name="T39" fmla="*/ 1262 h 16128"/>
              <a:gd name="T40" fmla="*/ 8329 w 16074"/>
              <a:gd name="T41" fmla="*/ 0 h 16128"/>
              <a:gd name="T42" fmla="*/ 10526 w 16074"/>
              <a:gd name="T43" fmla="*/ 458 h 16128"/>
              <a:gd name="T44" fmla="*/ 12659 w 16074"/>
              <a:gd name="T45" fmla="*/ 1583 h 16128"/>
              <a:gd name="T46" fmla="*/ 14464 w 16074"/>
              <a:gd name="T47" fmla="*/ 3304 h 16128"/>
              <a:gd name="T48" fmla="*/ 15679 w 16074"/>
              <a:gd name="T49" fmla="*/ 5557 h 16128"/>
              <a:gd name="T50" fmla="*/ 16044 w 16074"/>
              <a:gd name="T51" fmla="*/ 8271 h 16128"/>
              <a:gd name="T52" fmla="*/ 15294 w 16074"/>
              <a:gd name="T53" fmla="*/ 11379 h 16128"/>
              <a:gd name="T54" fmla="*/ 12655 w 16074"/>
              <a:gd name="T55" fmla="*/ 14684 h 16128"/>
              <a:gd name="T56" fmla="*/ 10870 w 16074"/>
              <a:gd name="T57" fmla="*/ 15495 h 16128"/>
              <a:gd name="T58" fmla="*/ 9145 w 16074"/>
              <a:gd name="T59" fmla="*/ 15974 h 16128"/>
              <a:gd name="T60" fmla="*/ 7486 w 16074"/>
              <a:gd name="T61" fmla="*/ 16128 h 16128"/>
              <a:gd name="T62" fmla="*/ 5906 w 16074"/>
              <a:gd name="T63" fmla="*/ 15967 h 16128"/>
              <a:gd name="T64" fmla="*/ 4415 w 16074"/>
              <a:gd name="T65" fmla="*/ 15498 h 16128"/>
              <a:gd name="T66" fmla="*/ 3023 w 16074"/>
              <a:gd name="T67" fmla="*/ 14731 h 16128"/>
              <a:gd name="T68" fmla="*/ 2528 w 16074"/>
              <a:gd name="T69" fmla="*/ 14487 h 16128"/>
              <a:gd name="T70" fmla="*/ 2530 w 16074"/>
              <a:gd name="T71" fmla="*/ 14735 h 16128"/>
              <a:gd name="T72" fmla="*/ 2473 w 16074"/>
              <a:gd name="T73" fmla="*/ 14983 h 16128"/>
              <a:gd name="T74" fmla="*/ 2363 w 16074"/>
              <a:gd name="T75" fmla="*/ 15222 h 16128"/>
              <a:gd name="T76" fmla="*/ 2207 w 16074"/>
              <a:gd name="T77" fmla="*/ 15444 h 16128"/>
              <a:gd name="T78" fmla="*/ 2013 w 16074"/>
              <a:gd name="T79" fmla="*/ 15642 h 16128"/>
              <a:gd name="T80" fmla="*/ 1779 w 16074"/>
              <a:gd name="T81" fmla="*/ 15812 h 16128"/>
              <a:gd name="T82" fmla="*/ 1496 w 16074"/>
              <a:gd name="T83" fmla="*/ 15944 h 16128"/>
              <a:gd name="T84" fmla="*/ 1210 w 16074"/>
              <a:gd name="T85" fmla="*/ 16001 h 16128"/>
              <a:gd name="T86" fmla="*/ 933 w 16074"/>
              <a:gd name="T87" fmla="*/ 15986 h 16128"/>
              <a:gd name="T88" fmla="*/ 671 w 16074"/>
              <a:gd name="T89" fmla="*/ 15902 h 16128"/>
              <a:gd name="T90" fmla="*/ 436 w 16074"/>
              <a:gd name="T91" fmla="*/ 15751 h 16128"/>
              <a:gd name="T92" fmla="*/ 234 w 16074"/>
              <a:gd name="T93" fmla="*/ 15534 h 16128"/>
              <a:gd name="T94" fmla="*/ 33 w 16074"/>
              <a:gd name="T95" fmla="*/ 15112 h 16128"/>
              <a:gd name="T96" fmla="*/ 17 w 16074"/>
              <a:gd name="T97" fmla="*/ 14651 h 16128"/>
              <a:gd name="T98" fmla="*/ 179 w 16074"/>
              <a:gd name="T99" fmla="*/ 14226 h 16128"/>
              <a:gd name="T100" fmla="*/ 478 w 16074"/>
              <a:gd name="T101" fmla="*/ 13874 h 16128"/>
              <a:gd name="T102" fmla="*/ 878 w 16074"/>
              <a:gd name="T103" fmla="*/ 13632 h 16128"/>
              <a:gd name="T104" fmla="*/ 1339 w 16074"/>
              <a:gd name="T105" fmla="*/ 13536 h 16128"/>
              <a:gd name="T106" fmla="*/ 1477 w 16074"/>
              <a:gd name="T107" fmla="*/ 13406 h 16128"/>
              <a:gd name="T108" fmla="*/ 1100 w 16074"/>
              <a:gd name="T109" fmla="*/ 12990 h 16128"/>
              <a:gd name="T110" fmla="*/ 736 w 16074"/>
              <a:gd name="T111" fmla="*/ 12545 h 16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074" h="16128">
                <a:moveTo>
                  <a:pt x="454" y="12169"/>
                </a:moveTo>
                <a:lnTo>
                  <a:pt x="1614" y="10993"/>
                </a:lnTo>
                <a:lnTo>
                  <a:pt x="1844" y="11188"/>
                </a:lnTo>
                <a:lnTo>
                  <a:pt x="2077" y="11378"/>
                </a:lnTo>
                <a:lnTo>
                  <a:pt x="2313" y="11564"/>
                </a:lnTo>
                <a:lnTo>
                  <a:pt x="2550" y="11742"/>
                </a:lnTo>
                <a:lnTo>
                  <a:pt x="2792" y="11916"/>
                </a:lnTo>
                <a:lnTo>
                  <a:pt x="3035" y="12083"/>
                </a:lnTo>
                <a:lnTo>
                  <a:pt x="3280" y="12242"/>
                </a:lnTo>
                <a:lnTo>
                  <a:pt x="3529" y="12395"/>
                </a:lnTo>
                <a:lnTo>
                  <a:pt x="3781" y="12540"/>
                </a:lnTo>
                <a:lnTo>
                  <a:pt x="4035" y="12677"/>
                </a:lnTo>
                <a:lnTo>
                  <a:pt x="4293" y="12804"/>
                </a:lnTo>
                <a:lnTo>
                  <a:pt x="4554" y="12923"/>
                </a:lnTo>
                <a:lnTo>
                  <a:pt x="4818" y="13031"/>
                </a:lnTo>
                <a:lnTo>
                  <a:pt x="5086" y="13131"/>
                </a:lnTo>
                <a:lnTo>
                  <a:pt x="5356" y="13220"/>
                </a:lnTo>
                <a:lnTo>
                  <a:pt x="5630" y="13298"/>
                </a:lnTo>
                <a:lnTo>
                  <a:pt x="5908" y="13364"/>
                </a:lnTo>
                <a:lnTo>
                  <a:pt x="6189" y="13418"/>
                </a:lnTo>
                <a:lnTo>
                  <a:pt x="6474" y="13461"/>
                </a:lnTo>
                <a:lnTo>
                  <a:pt x="6763" y="13491"/>
                </a:lnTo>
                <a:lnTo>
                  <a:pt x="7056" y="13508"/>
                </a:lnTo>
                <a:lnTo>
                  <a:pt x="7352" y="13511"/>
                </a:lnTo>
                <a:lnTo>
                  <a:pt x="7653" y="13501"/>
                </a:lnTo>
                <a:lnTo>
                  <a:pt x="7958" y="13476"/>
                </a:lnTo>
                <a:lnTo>
                  <a:pt x="8267" y="13437"/>
                </a:lnTo>
                <a:lnTo>
                  <a:pt x="8579" y="13381"/>
                </a:lnTo>
                <a:lnTo>
                  <a:pt x="8897" y="13311"/>
                </a:lnTo>
                <a:lnTo>
                  <a:pt x="9219" y="13224"/>
                </a:lnTo>
                <a:lnTo>
                  <a:pt x="9546" y="13121"/>
                </a:lnTo>
                <a:lnTo>
                  <a:pt x="9877" y="13001"/>
                </a:lnTo>
                <a:lnTo>
                  <a:pt x="10212" y="12863"/>
                </a:lnTo>
                <a:lnTo>
                  <a:pt x="10554" y="12708"/>
                </a:lnTo>
                <a:lnTo>
                  <a:pt x="5225" y="7326"/>
                </a:lnTo>
                <a:lnTo>
                  <a:pt x="3765" y="8813"/>
                </a:lnTo>
                <a:lnTo>
                  <a:pt x="1503" y="6582"/>
                </a:lnTo>
                <a:lnTo>
                  <a:pt x="5491" y="2537"/>
                </a:lnTo>
                <a:lnTo>
                  <a:pt x="5547" y="2563"/>
                </a:lnTo>
                <a:lnTo>
                  <a:pt x="5604" y="2588"/>
                </a:lnTo>
                <a:lnTo>
                  <a:pt x="5663" y="2610"/>
                </a:lnTo>
                <a:lnTo>
                  <a:pt x="5724" y="2631"/>
                </a:lnTo>
                <a:lnTo>
                  <a:pt x="5787" y="2649"/>
                </a:lnTo>
                <a:lnTo>
                  <a:pt x="5852" y="2666"/>
                </a:lnTo>
                <a:lnTo>
                  <a:pt x="5918" y="2680"/>
                </a:lnTo>
                <a:lnTo>
                  <a:pt x="5986" y="2693"/>
                </a:lnTo>
                <a:lnTo>
                  <a:pt x="6055" y="2703"/>
                </a:lnTo>
                <a:lnTo>
                  <a:pt x="6127" y="2711"/>
                </a:lnTo>
                <a:lnTo>
                  <a:pt x="6200" y="2716"/>
                </a:lnTo>
                <a:lnTo>
                  <a:pt x="6274" y="2719"/>
                </a:lnTo>
                <a:lnTo>
                  <a:pt x="6351" y="2719"/>
                </a:lnTo>
                <a:lnTo>
                  <a:pt x="6429" y="2716"/>
                </a:lnTo>
                <a:lnTo>
                  <a:pt x="6508" y="2710"/>
                </a:lnTo>
                <a:lnTo>
                  <a:pt x="6588" y="2700"/>
                </a:lnTo>
                <a:lnTo>
                  <a:pt x="6671" y="2688"/>
                </a:lnTo>
                <a:lnTo>
                  <a:pt x="6755" y="2673"/>
                </a:lnTo>
                <a:lnTo>
                  <a:pt x="6840" y="2654"/>
                </a:lnTo>
                <a:lnTo>
                  <a:pt x="6925" y="2632"/>
                </a:lnTo>
                <a:lnTo>
                  <a:pt x="7013" y="2607"/>
                </a:lnTo>
                <a:lnTo>
                  <a:pt x="7102" y="2577"/>
                </a:lnTo>
                <a:lnTo>
                  <a:pt x="7192" y="2545"/>
                </a:lnTo>
                <a:lnTo>
                  <a:pt x="7283" y="2508"/>
                </a:lnTo>
                <a:lnTo>
                  <a:pt x="7375" y="2468"/>
                </a:lnTo>
                <a:lnTo>
                  <a:pt x="7469" y="2423"/>
                </a:lnTo>
                <a:lnTo>
                  <a:pt x="7563" y="2375"/>
                </a:lnTo>
                <a:lnTo>
                  <a:pt x="7659" y="2321"/>
                </a:lnTo>
                <a:lnTo>
                  <a:pt x="7756" y="2265"/>
                </a:lnTo>
                <a:lnTo>
                  <a:pt x="7854" y="2203"/>
                </a:lnTo>
                <a:lnTo>
                  <a:pt x="7953" y="2137"/>
                </a:lnTo>
                <a:lnTo>
                  <a:pt x="8053" y="2066"/>
                </a:lnTo>
                <a:lnTo>
                  <a:pt x="9204" y="3243"/>
                </a:lnTo>
                <a:lnTo>
                  <a:pt x="7220" y="5296"/>
                </a:lnTo>
                <a:lnTo>
                  <a:pt x="12597" y="10708"/>
                </a:lnTo>
                <a:lnTo>
                  <a:pt x="12775" y="10387"/>
                </a:lnTo>
                <a:lnTo>
                  <a:pt x="12930" y="10057"/>
                </a:lnTo>
                <a:lnTo>
                  <a:pt x="13065" y="9719"/>
                </a:lnTo>
                <a:lnTo>
                  <a:pt x="13179" y="9373"/>
                </a:lnTo>
                <a:lnTo>
                  <a:pt x="13271" y="9022"/>
                </a:lnTo>
                <a:lnTo>
                  <a:pt x="13344" y="8664"/>
                </a:lnTo>
                <a:lnTo>
                  <a:pt x="13396" y="8301"/>
                </a:lnTo>
                <a:lnTo>
                  <a:pt x="13426" y="7934"/>
                </a:lnTo>
                <a:lnTo>
                  <a:pt x="13437" y="7564"/>
                </a:lnTo>
                <a:lnTo>
                  <a:pt x="13427" y="7192"/>
                </a:lnTo>
                <a:lnTo>
                  <a:pt x="13398" y="6818"/>
                </a:lnTo>
                <a:lnTo>
                  <a:pt x="13347" y="6443"/>
                </a:lnTo>
                <a:lnTo>
                  <a:pt x="13277" y="6068"/>
                </a:lnTo>
                <a:lnTo>
                  <a:pt x="13188" y="5694"/>
                </a:lnTo>
                <a:lnTo>
                  <a:pt x="13079" y="5321"/>
                </a:lnTo>
                <a:lnTo>
                  <a:pt x="12949" y="4950"/>
                </a:lnTo>
                <a:lnTo>
                  <a:pt x="12801" y="4583"/>
                </a:lnTo>
                <a:lnTo>
                  <a:pt x="12634" y="4220"/>
                </a:lnTo>
                <a:lnTo>
                  <a:pt x="12447" y="3862"/>
                </a:lnTo>
                <a:lnTo>
                  <a:pt x="12241" y="3509"/>
                </a:lnTo>
                <a:lnTo>
                  <a:pt x="12017" y="3162"/>
                </a:lnTo>
                <a:lnTo>
                  <a:pt x="11773" y="2822"/>
                </a:lnTo>
                <a:lnTo>
                  <a:pt x="11511" y="2492"/>
                </a:lnTo>
                <a:lnTo>
                  <a:pt x="11230" y="2169"/>
                </a:lnTo>
                <a:lnTo>
                  <a:pt x="10931" y="1856"/>
                </a:lnTo>
                <a:lnTo>
                  <a:pt x="10613" y="1553"/>
                </a:lnTo>
                <a:lnTo>
                  <a:pt x="10277" y="1262"/>
                </a:lnTo>
                <a:lnTo>
                  <a:pt x="9924" y="982"/>
                </a:lnTo>
                <a:lnTo>
                  <a:pt x="9551" y="716"/>
                </a:lnTo>
                <a:lnTo>
                  <a:pt x="9162" y="463"/>
                </a:lnTo>
                <a:lnTo>
                  <a:pt x="8754" y="224"/>
                </a:lnTo>
                <a:lnTo>
                  <a:pt x="8329" y="0"/>
                </a:lnTo>
                <a:lnTo>
                  <a:pt x="8761" y="35"/>
                </a:lnTo>
                <a:lnTo>
                  <a:pt x="9199" y="99"/>
                </a:lnTo>
                <a:lnTo>
                  <a:pt x="9641" y="192"/>
                </a:lnTo>
                <a:lnTo>
                  <a:pt x="10084" y="310"/>
                </a:lnTo>
                <a:lnTo>
                  <a:pt x="10526" y="458"/>
                </a:lnTo>
                <a:lnTo>
                  <a:pt x="10966" y="632"/>
                </a:lnTo>
                <a:lnTo>
                  <a:pt x="11402" y="832"/>
                </a:lnTo>
                <a:lnTo>
                  <a:pt x="11830" y="1057"/>
                </a:lnTo>
                <a:lnTo>
                  <a:pt x="12250" y="1307"/>
                </a:lnTo>
                <a:lnTo>
                  <a:pt x="12659" y="1583"/>
                </a:lnTo>
                <a:lnTo>
                  <a:pt x="13054" y="1881"/>
                </a:lnTo>
                <a:lnTo>
                  <a:pt x="13435" y="2203"/>
                </a:lnTo>
                <a:lnTo>
                  <a:pt x="13798" y="2548"/>
                </a:lnTo>
                <a:lnTo>
                  <a:pt x="14141" y="2915"/>
                </a:lnTo>
                <a:lnTo>
                  <a:pt x="14464" y="3304"/>
                </a:lnTo>
                <a:lnTo>
                  <a:pt x="14762" y="3714"/>
                </a:lnTo>
                <a:lnTo>
                  <a:pt x="15036" y="4146"/>
                </a:lnTo>
                <a:lnTo>
                  <a:pt x="15281" y="4596"/>
                </a:lnTo>
                <a:lnTo>
                  <a:pt x="15496" y="5067"/>
                </a:lnTo>
                <a:lnTo>
                  <a:pt x="15679" y="5557"/>
                </a:lnTo>
                <a:lnTo>
                  <a:pt x="15829" y="6065"/>
                </a:lnTo>
                <a:lnTo>
                  <a:pt x="15942" y="6591"/>
                </a:lnTo>
                <a:lnTo>
                  <a:pt x="16016" y="7135"/>
                </a:lnTo>
                <a:lnTo>
                  <a:pt x="16052" y="7695"/>
                </a:lnTo>
                <a:lnTo>
                  <a:pt x="16044" y="8271"/>
                </a:lnTo>
                <a:lnTo>
                  <a:pt x="15991" y="8863"/>
                </a:lnTo>
                <a:lnTo>
                  <a:pt x="15892" y="9471"/>
                </a:lnTo>
                <a:lnTo>
                  <a:pt x="15744" y="10093"/>
                </a:lnTo>
                <a:lnTo>
                  <a:pt x="15545" y="10729"/>
                </a:lnTo>
                <a:lnTo>
                  <a:pt x="15294" y="11379"/>
                </a:lnTo>
                <a:lnTo>
                  <a:pt x="14987" y="12042"/>
                </a:lnTo>
                <a:lnTo>
                  <a:pt x="14623" y="12717"/>
                </a:lnTo>
                <a:lnTo>
                  <a:pt x="16074" y="14218"/>
                </a:lnTo>
                <a:lnTo>
                  <a:pt x="14156" y="16081"/>
                </a:lnTo>
                <a:lnTo>
                  <a:pt x="12655" y="14684"/>
                </a:lnTo>
                <a:lnTo>
                  <a:pt x="12293" y="14873"/>
                </a:lnTo>
                <a:lnTo>
                  <a:pt x="11934" y="15048"/>
                </a:lnTo>
                <a:lnTo>
                  <a:pt x="11578" y="15211"/>
                </a:lnTo>
                <a:lnTo>
                  <a:pt x="11223" y="15360"/>
                </a:lnTo>
                <a:lnTo>
                  <a:pt x="10870" y="15495"/>
                </a:lnTo>
                <a:lnTo>
                  <a:pt x="10520" y="15617"/>
                </a:lnTo>
                <a:lnTo>
                  <a:pt x="10173" y="15726"/>
                </a:lnTo>
                <a:lnTo>
                  <a:pt x="9828" y="15822"/>
                </a:lnTo>
                <a:lnTo>
                  <a:pt x="9485" y="15904"/>
                </a:lnTo>
                <a:lnTo>
                  <a:pt x="9145" y="15974"/>
                </a:lnTo>
                <a:lnTo>
                  <a:pt x="8808" y="16030"/>
                </a:lnTo>
                <a:lnTo>
                  <a:pt x="8472" y="16074"/>
                </a:lnTo>
                <a:lnTo>
                  <a:pt x="8140" y="16105"/>
                </a:lnTo>
                <a:lnTo>
                  <a:pt x="7812" y="16123"/>
                </a:lnTo>
                <a:lnTo>
                  <a:pt x="7486" y="16128"/>
                </a:lnTo>
                <a:lnTo>
                  <a:pt x="7164" y="16121"/>
                </a:lnTo>
                <a:lnTo>
                  <a:pt x="6845" y="16101"/>
                </a:lnTo>
                <a:lnTo>
                  <a:pt x="6529" y="16069"/>
                </a:lnTo>
                <a:lnTo>
                  <a:pt x="6216" y="16024"/>
                </a:lnTo>
                <a:lnTo>
                  <a:pt x="5906" y="15967"/>
                </a:lnTo>
                <a:lnTo>
                  <a:pt x="5601" y="15897"/>
                </a:lnTo>
                <a:lnTo>
                  <a:pt x="5298" y="15816"/>
                </a:lnTo>
                <a:lnTo>
                  <a:pt x="5001" y="15722"/>
                </a:lnTo>
                <a:lnTo>
                  <a:pt x="4706" y="15616"/>
                </a:lnTo>
                <a:lnTo>
                  <a:pt x="4415" y="15498"/>
                </a:lnTo>
                <a:lnTo>
                  <a:pt x="4129" y="15368"/>
                </a:lnTo>
                <a:lnTo>
                  <a:pt x="3846" y="15227"/>
                </a:lnTo>
                <a:lnTo>
                  <a:pt x="3568" y="15073"/>
                </a:lnTo>
                <a:lnTo>
                  <a:pt x="3293" y="14907"/>
                </a:lnTo>
                <a:lnTo>
                  <a:pt x="3023" y="14731"/>
                </a:lnTo>
                <a:lnTo>
                  <a:pt x="2757" y="14542"/>
                </a:lnTo>
                <a:lnTo>
                  <a:pt x="2496" y="14342"/>
                </a:lnTo>
                <a:lnTo>
                  <a:pt x="2509" y="14390"/>
                </a:lnTo>
                <a:lnTo>
                  <a:pt x="2520" y="14439"/>
                </a:lnTo>
                <a:lnTo>
                  <a:pt x="2528" y="14487"/>
                </a:lnTo>
                <a:lnTo>
                  <a:pt x="2533" y="14536"/>
                </a:lnTo>
                <a:lnTo>
                  <a:pt x="2536" y="14586"/>
                </a:lnTo>
                <a:lnTo>
                  <a:pt x="2537" y="14635"/>
                </a:lnTo>
                <a:lnTo>
                  <a:pt x="2534" y="14686"/>
                </a:lnTo>
                <a:lnTo>
                  <a:pt x="2530" y="14735"/>
                </a:lnTo>
                <a:lnTo>
                  <a:pt x="2523" y="14785"/>
                </a:lnTo>
                <a:lnTo>
                  <a:pt x="2514" y="14835"/>
                </a:lnTo>
                <a:lnTo>
                  <a:pt x="2502" y="14884"/>
                </a:lnTo>
                <a:lnTo>
                  <a:pt x="2489" y="14934"/>
                </a:lnTo>
                <a:lnTo>
                  <a:pt x="2473" y="14983"/>
                </a:lnTo>
                <a:lnTo>
                  <a:pt x="2454" y="15031"/>
                </a:lnTo>
                <a:lnTo>
                  <a:pt x="2434" y="15080"/>
                </a:lnTo>
                <a:lnTo>
                  <a:pt x="2412" y="15127"/>
                </a:lnTo>
                <a:lnTo>
                  <a:pt x="2388" y="15174"/>
                </a:lnTo>
                <a:lnTo>
                  <a:pt x="2363" y="15222"/>
                </a:lnTo>
                <a:lnTo>
                  <a:pt x="2334" y="15267"/>
                </a:lnTo>
                <a:lnTo>
                  <a:pt x="2305" y="15313"/>
                </a:lnTo>
                <a:lnTo>
                  <a:pt x="2275" y="15358"/>
                </a:lnTo>
                <a:lnTo>
                  <a:pt x="2241" y="15401"/>
                </a:lnTo>
                <a:lnTo>
                  <a:pt x="2207" y="15444"/>
                </a:lnTo>
                <a:lnTo>
                  <a:pt x="2171" y="15486"/>
                </a:lnTo>
                <a:lnTo>
                  <a:pt x="2134" y="15526"/>
                </a:lnTo>
                <a:lnTo>
                  <a:pt x="2095" y="15567"/>
                </a:lnTo>
                <a:lnTo>
                  <a:pt x="2055" y="15605"/>
                </a:lnTo>
                <a:lnTo>
                  <a:pt x="2013" y="15642"/>
                </a:lnTo>
                <a:lnTo>
                  <a:pt x="1971" y="15677"/>
                </a:lnTo>
                <a:lnTo>
                  <a:pt x="1927" y="15713"/>
                </a:lnTo>
                <a:lnTo>
                  <a:pt x="1881" y="15745"/>
                </a:lnTo>
                <a:lnTo>
                  <a:pt x="1836" y="15777"/>
                </a:lnTo>
                <a:lnTo>
                  <a:pt x="1779" y="15812"/>
                </a:lnTo>
                <a:lnTo>
                  <a:pt x="1723" y="15845"/>
                </a:lnTo>
                <a:lnTo>
                  <a:pt x="1666" y="15874"/>
                </a:lnTo>
                <a:lnTo>
                  <a:pt x="1610" y="15900"/>
                </a:lnTo>
                <a:lnTo>
                  <a:pt x="1552" y="15923"/>
                </a:lnTo>
                <a:lnTo>
                  <a:pt x="1496" y="15944"/>
                </a:lnTo>
                <a:lnTo>
                  <a:pt x="1438" y="15961"/>
                </a:lnTo>
                <a:lnTo>
                  <a:pt x="1381" y="15975"/>
                </a:lnTo>
                <a:lnTo>
                  <a:pt x="1324" y="15987"/>
                </a:lnTo>
                <a:lnTo>
                  <a:pt x="1267" y="15995"/>
                </a:lnTo>
                <a:lnTo>
                  <a:pt x="1210" y="16001"/>
                </a:lnTo>
                <a:lnTo>
                  <a:pt x="1154" y="16003"/>
                </a:lnTo>
                <a:lnTo>
                  <a:pt x="1098" y="16003"/>
                </a:lnTo>
                <a:lnTo>
                  <a:pt x="1043" y="16000"/>
                </a:lnTo>
                <a:lnTo>
                  <a:pt x="987" y="15995"/>
                </a:lnTo>
                <a:lnTo>
                  <a:pt x="933" y="15986"/>
                </a:lnTo>
                <a:lnTo>
                  <a:pt x="879" y="15975"/>
                </a:lnTo>
                <a:lnTo>
                  <a:pt x="826" y="15961"/>
                </a:lnTo>
                <a:lnTo>
                  <a:pt x="773" y="15944"/>
                </a:lnTo>
                <a:lnTo>
                  <a:pt x="722" y="15924"/>
                </a:lnTo>
                <a:lnTo>
                  <a:pt x="671" y="15902"/>
                </a:lnTo>
                <a:lnTo>
                  <a:pt x="622" y="15877"/>
                </a:lnTo>
                <a:lnTo>
                  <a:pt x="573" y="15849"/>
                </a:lnTo>
                <a:lnTo>
                  <a:pt x="527" y="15819"/>
                </a:lnTo>
                <a:lnTo>
                  <a:pt x="480" y="15786"/>
                </a:lnTo>
                <a:lnTo>
                  <a:pt x="436" y="15751"/>
                </a:lnTo>
                <a:lnTo>
                  <a:pt x="393" y="15713"/>
                </a:lnTo>
                <a:lnTo>
                  <a:pt x="350" y="15671"/>
                </a:lnTo>
                <a:lnTo>
                  <a:pt x="310" y="15628"/>
                </a:lnTo>
                <a:lnTo>
                  <a:pt x="271" y="15583"/>
                </a:lnTo>
                <a:lnTo>
                  <a:pt x="234" y="15534"/>
                </a:lnTo>
                <a:lnTo>
                  <a:pt x="199" y="15483"/>
                </a:lnTo>
                <a:lnTo>
                  <a:pt x="143" y="15391"/>
                </a:lnTo>
                <a:lnTo>
                  <a:pt x="98" y="15299"/>
                </a:lnTo>
                <a:lnTo>
                  <a:pt x="61" y="15206"/>
                </a:lnTo>
                <a:lnTo>
                  <a:pt x="33" y="15112"/>
                </a:lnTo>
                <a:lnTo>
                  <a:pt x="14" y="15019"/>
                </a:lnTo>
                <a:lnTo>
                  <a:pt x="3" y="14925"/>
                </a:lnTo>
                <a:lnTo>
                  <a:pt x="0" y="14833"/>
                </a:lnTo>
                <a:lnTo>
                  <a:pt x="5" y="14741"/>
                </a:lnTo>
                <a:lnTo>
                  <a:pt x="17" y="14651"/>
                </a:lnTo>
                <a:lnTo>
                  <a:pt x="36" y="14562"/>
                </a:lnTo>
                <a:lnTo>
                  <a:pt x="63" y="14475"/>
                </a:lnTo>
                <a:lnTo>
                  <a:pt x="95" y="14389"/>
                </a:lnTo>
                <a:lnTo>
                  <a:pt x="133" y="14307"/>
                </a:lnTo>
                <a:lnTo>
                  <a:pt x="179" y="14226"/>
                </a:lnTo>
                <a:lnTo>
                  <a:pt x="228" y="14148"/>
                </a:lnTo>
                <a:lnTo>
                  <a:pt x="284" y="14075"/>
                </a:lnTo>
                <a:lnTo>
                  <a:pt x="344" y="14004"/>
                </a:lnTo>
                <a:lnTo>
                  <a:pt x="409" y="13938"/>
                </a:lnTo>
                <a:lnTo>
                  <a:pt x="478" y="13874"/>
                </a:lnTo>
                <a:lnTo>
                  <a:pt x="551" y="13816"/>
                </a:lnTo>
                <a:lnTo>
                  <a:pt x="628" y="13762"/>
                </a:lnTo>
                <a:lnTo>
                  <a:pt x="708" y="13714"/>
                </a:lnTo>
                <a:lnTo>
                  <a:pt x="791" y="13670"/>
                </a:lnTo>
                <a:lnTo>
                  <a:pt x="878" y="13632"/>
                </a:lnTo>
                <a:lnTo>
                  <a:pt x="967" y="13601"/>
                </a:lnTo>
                <a:lnTo>
                  <a:pt x="1057" y="13575"/>
                </a:lnTo>
                <a:lnTo>
                  <a:pt x="1150" y="13556"/>
                </a:lnTo>
                <a:lnTo>
                  <a:pt x="1244" y="13542"/>
                </a:lnTo>
                <a:lnTo>
                  <a:pt x="1339" y="13536"/>
                </a:lnTo>
                <a:lnTo>
                  <a:pt x="1436" y="13538"/>
                </a:lnTo>
                <a:lnTo>
                  <a:pt x="1533" y="13548"/>
                </a:lnTo>
                <a:lnTo>
                  <a:pt x="1630" y="13565"/>
                </a:lnTo>
                <a:lnTo>
                  <a:pt x="1553" y="13486"/>
                </a:lnTo>
                <a:lnTo>
                  <a:pt x="1477" y="13406"/>
                </a:lnTo>
                <a:lnTo>
                  <a:pt x="1400" y="13325"/>
                </a:lnTo>
                <a:lnTo>
                  <a:pt x="1324" y="13243"/>
                </a:lnTo>
                <a:lnTo>
                  <a:pt x="1248" y="13159"/>
                </a:lnTo>
                <a:lnTo>
                  <a:pt x="1174" y="13075"/>
                </a:lnTo>
                <a:lnTo>
                  <a:pt x="1100" y="12990"/>
                </a:lnTo>
                <a:lnTo>
                  <a:pt x="1026" y="12903"/>
                </a:lnTo>
                <a:lnTo>
                  <a:pt x="953" y="12815"/>
                </a:lnTo>
                <a:lnTo>
                  <a:pt x="880" y="12726"/>
                </a:lnTo>
                <a:lnTo>
                  <a:pt x="807" y="12636"/>
                </a:lnTo>
                <a:lnTo>
                  <a:pt x="736" y="12545"/>
                </a:lnTo>
                <a:lnTo>
                  <a:pt x="665" y="12453"/>
                </a:lnTo>
                <a:lnTo>
                  <a:pt x="594" y="12359"/>
                </a:lnTo>
                <a:lnTo>
                  <a:pt x="524" y="12264"/>
                </a:lnTo>
                <a:lnTo>
                  <a:pt x="454" y="1216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Impact"/>
              <a:ea typeface="微软雅黑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C81A428-AD82-41DA-BB6A-EB23A456F744}"/>
              </a:ext>
            </a:extLst>
          </p:cNvPr>
          <p:cNvSpPr/>
          <p:nvPr/>
        </p:nvSpPr>
        <p:spPr>
          <a:xfrm>
            <a:off x="1615440" y="635740"/>
            <a:ext cx="4389119" cy="523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 组织设置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85101AB-5654-40DE-A27F-7E46337540A3}"/>
              </a:ext>
            </a:extLst>
          </p:cNvPr>
          <p:cNvGrpSpPr/>
          <p:nvPr/>
        </p:nvGrpSpPr>
        <p:grpSpPr>
          <a:xfrm>
            <a:off x="825712" y="1834940"/>
            <a:ext cx="9650307" cy="857673"/>
            <a:chOff x="781565" y="1124744"/>
            <a:chExt cx="7237730" cy="643255"/>
          </a:xfrm>
        </p:grpSpPr>
        <p:sp>
          <p:nvSpPr>
            <p:cNvPr id="12" name="圆角矩形 2">
              <a:extLst>
                <a:ext uri="{FF2B5EF4-FFF2-40B4-BE49-F238E27FC236}">
                  <a16:creationId xmlns="" xmlns:a16="http://schemas.microsoft.com/office/drawing/2014/main" id="{A075CD37-F48C-4D3E-8D67-3FF13CFDFD6A}"/>
                </a:ext>
              </a:extLst>
            </p:cNvPr>
            <p:cNvSpPr/>
            <p:nvPr/>
          </p:nvSpPr>
          <p:spPr>
            <a:xfrm>
              <a:off x="1047630" y="1296194"/>
              <a:ext cx="6971665" cy="471805"/>
            </a:xfrm>
            <a:prstGeom prst="roundRect">
              <a:avLst/>
            </a:prstGeom>
            <a:gradFill>
              <a:gsLst>
                <a:gs pos="89000">
                  <a:srgbClr val="C00000"/>
                </a:gs>
                <a:gs pos="35000">
                  <a:srgbClr val="FF3300"/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8100000" scaled="1"/>
                <a:tileRect/>
              </a:gra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3" name="Picture 2" descr="E:\我图PPT\00001PNG素材\01党委政府\大红创意五角星.png">
              <a:extLst>
                <a:ext uri="{FF2B5EF4-FFF2-40B4-BE49-F238E27FC236}">
                  <a16:creationId xmlns="" xmlns:a16="http://schemas.microsoft.com/office/drawing/2014/main" id="{49BDB853-9D9D-41DF-A534-D3CAB2251D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565" y="1124744"/>
              <a:ext cx="743229" cy="572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C061E5E-0B6E-4532-9FF6-730B4C4FC9DE}"/>
              </a:ext>
            </a:extLst>
          </p:cNvPr>
          <p:cNvSpPr/>
          <p:nvPr/>
        </p:nvSpPr>
        <p:spPr>
          <a:xfrm>
            <a:off x="1467273" y="2078567"/>
            <a:ext cx="8923867" cy="91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</a:rPr>
              <a:t>第四条  </a:t>
            </a:r>
            <a:r>
              <a:rPr kumimoji="0" lang="zh-CN" altLang="en-US" sz="2133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党支部设置一般以单位、区域为主，以单独组建为</a:t>
            </a:r>
            <a:r>
              <a:rPr kumimoji="0" lang="zh-CN" altLang="en-US" sz="2133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主要方式</a:t>
            </a:r>
            <a:endParaRPr kumimoji="0" lang="en-US" altLang="zh-CN" sz="2133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F8F03A49-10CD-4021-9A8C-19AD9C627E71}"/>
              </a:ext>
            </a:extLst>
          </p:cNvPr>
          <p:cNvGrpSpPr/>
          <p:nvPr/>
        </p:nvGrpSpPr>
        <p:grpSpPr>
          <a:xfrm>
            <a:off x="825712" y="3516420"/>
            <a:ext cx="9650307" cy="857673"/>
            <a:chOff x="781565" y="1124744"/>
            <a:chExt cx="7237730" cy="643255"/>
          </a:xfrm>
        </p:grpSpPr>
        <p:sp>
          <p:nvSpPr>
            <p:cNvPr id="16" name="圆角矩形 26">
              <a:extLst>
                <a:ext uri="{FF2B5EF4-FFF2-40B4-BE49-F238E27FC236}">
                  <a16:creationId xmlns="" xmlns:a16="http://schemas.microsoft.com/office/drawing/2014/main" id="{0C3B0C16-34FE-43AE-B3C8-2966C97C13B1}"/>
                </a:ext>
              </a:extLst>
            </p:cNvPr>
            <p:cNvSpPr/>
            <p:nvPr/>
          </p:nvSpPr>
          <p:spPr>
            <a:xfrm>
              <a:off x="1047630" y="1296194"/>
              <a:ext cx="6971665" cy="471805"/>
            </a:xfrm>
            <a:prstGeom prst="roundRect">
              <a:avLst/>
            </a:prstGeom>
            <a:gradFill>
              <a:gsLst>
                <a:gs pos="89000">
                  <a:srgbClr val="C00000"/>
                </a:gs>
                <a:gs pos="35000">
                  <a:srgbClr val="FF3300"/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8100000" scaled="1"/>
                <a:tileRect/>
              </a:gra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" name="Picture 2" descr="E:\我图PPT\00001PNG素材\01党委政府\大红创意五角星.png">
              <a:extLst>
                <a:ext uri="{FF2B5EF4-FFF2-40B4-BE49-F238E27FC236}">
                  <a16:creationId xmlns="" xmlns:a16="http://schemas.microsoft.com/office/drawing/2014/main" id="{3F2380B4-FD09-4DCA-B111-17E9ED6C1A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565" y="1124744"/>
              <a:ext cx="743229" cy="572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4C574258-270D-451E-8427-CD5CE2CB2987}"/>
              </a:ext>
            </a:extLst>
          </p:cNvPr>
          <p:cNvSpPr/>
          <p:nvPr/>
        </p:nvSpPr>
        <p:spPr>
          <a:xfrm>
            <a:off x="1467274" y="3774441"/>
            <a:ext cx="9263380" cy="91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</a:rPr>
              <a:t>第五条  </a:t>
            </a:r>
            <a:r>
              <a:rPr kumimoji="0" lang="zh-CN" altLang="en-US" sz="2133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结合实际创新党支部设置形式，使党的组织和党的工作</a:t>
            </a:r>
            <a:r>
              <a:rPr kumimoji="0" lang="zh-CN" altLang="en-US" sz="2133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全覆盖</a:t>
            </a:r>
            <a:endParaRPr kumimoji="0" lang="zh-CN" altLang="en-US" sz="2133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33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D81EF63-3F15-449F-B3D4-E96E6C4833DD}"/>
              </a:ext>
            </a:extLst>
          </p:cNvPr>
          <p:cNvSpPr/>
          <p:nvPr/>
        </p:nvSpPr>
        <p:spPr>
          <a:xfrm>
            <a:off x="1233763" y="2902395"/>
            <a:ext cx="102954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企业、农村、机关、学校、科研院所、社区、社会组织、人民解放军和武警部队连（中）队以及其他基层单位，凡是有正式党员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人以上的，都应当成立党支部。党支部党员人数一般不超过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50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人。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9CB88376-A5F5-4344-AC98-797EDC3764EF}"/>
              </a:ext>
            </a:extLst>
          </p:cNvPr>
          <p:cNvSpPr/>
          <p:nvPr/>
        </p:nvSpPr>
        <p:spPr>
          <a:xfrm>
            <a:off x="1233763" y="4483968"/>
            <a:ext cx="10295467" cy="132343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规模较大、跨区域的农民专业合作组织，专业市场、商业街区、商务楼宇等，符合条件的，应当成立党支部。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正式党员不足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人的单位，应当按照地域相邻、行业相近、规模适当、便于管理的原则，成立联合党支部。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联合党支部覆盖单位一般不超过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5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个。为期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6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个月以上的工程、工作项目等，符合条件的，应当成立党支部。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流动党员较多，工作地或者居住地相对固定集中，应当由流出地党组织商流入地党组织，依托园区、商会、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                                   行业协会、驻外地办事机构等成立流动党员党支部。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07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F13EDF8-B1A9-4520-9037-330A7DA684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022" y="612250"/>
            <a:ext cx="1760849" cy="1654684"/>
          </a:xfrm>
          <a:prstGeom prst="rect">
            <a:avLst/>
          </a:prstGeom>
        </p:spPr>
      </p:pic>
      <p:sp>
        <p:nvSpPr>
          <p:cNvPr id="19" name="文本框 8">
            <a:extLst>
              <a:ext uri="{FF2B5EF4-FFF2-40B4-BE49-F238E27FC236}">
                <a16:creationId xmlns="" xmlns:a16="http://schemas.microsoft.com/office/drawing/2014/main" id="{5B31F8E7-D451-42A9-BB8B-4F7A98F70375}"/>
              </a:ext>
            </a:extLst>
          </p:cNvPr>
          <p:cNvSpPr txBox="1"/>
          <p:nvPr/>
        </p:nvSpPr>
        <p:spPr>
          <a:xfrm>
            <a:off x="2912970" y="2838562"/>
            <a:ext cx="6366059" cy="1353838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 defTabSz="1218692"/>
            <a:r>
              <a:rPr lang="zh-CN" altLang="en-US" sz="7998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C4A2742A-37D0-4C13-AC61-B472B14973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383" y="809854"/>
            <a:ext cx="2132458" cy="166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7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E05DB72-8180-40E9-B76E-902F84D71899}"/>
              </a:ext>
            </a:extLst>
          </p:cNvPr>
          <p:cNvGrpSpPr/>
          <p:nvPr/>
        </p:nvGrpSpPr>
        <p:grpSpPr>
          <a:xfrm>
            <a:off x="1484717" y="1891687"/>
            <a:ext cx="9222566" cy="3074626"/>
            <a:chOff x="1687889" y="1457617"/>
            <a:chExt cx="9222566" cy="3074626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037DA761-3770-44DE-81C6-67C53EAA1EB2}"/>
                </a:ext>
              </a:extLst>
            </p:cNvPr>
            <p:cNvSpPr/>
            <p:nvPr/>
          </p:nvSpPr>
          <p:spPr>
            <a:xfrm>
              <a:off x="2805546" y="1457617"/>
              <a:ext cx="8104909" cy="307462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EA4DD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D7D04571-7B3F-436B-B5F4-8BED70FD8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7889" y="1744304"/>
              <a:ext cx="2510037" cy="251003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885C77F2-B7A7-4FEF-83A4-8DC5A86EF5F3}"/>
                </a:ext>
              </a:extLst>
            </p:cNvPr>
            <p:cNvSpPr txBox="1"/>
            <p:nvPr/>
          </p:nvSpPr>
          <p:spPr>
            <a:xfrm>
              <a:off x="4709061" y="1890847"/>
              <a:ext cx="5690259" cy="222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该模板一共</a:t>
              </a:r>
              <a:r>
                <a:rPr lang="en-US" altLang="zh-CN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29</a:t>
              </a: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r>
                <a:rPr lang="en-US" altLang="zh-CN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同系列</a:t>
              </a:r>
              <a:r>
                <a:rPr lang="en-US" altLang="zh-CN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139</a:t>
              </a: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党政</a:t>
              </a:r>
              <a:r>
                <a:rPr lang="en-US" altLang="zh-CN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模板。</a:t>
              </a:r>
              <a:endParaRPr lang="en-US" altLang="zh-CN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请扫描上方二维码，关注“精美</a:t>
              </a:r>
              <a:r>
                <a:rPr lang="en-US" altLang="zh-CN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模板”</a:t>
              </a:r>
              <a:endParaRPr lang="en-US" altLang="zh-CN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回复“</a:t>
              </a:r>
              <a:r>
                <a:rPr lang="en-US" altLang="zh-CN" b="1" spc="3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1933</a:t>
              </a: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 ，获取完整版。</a:t>
              </a:r>
              <a:endParaRPr lang="en-US" altLang="zh-CN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139</a:t>
              </a: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套党政模板对应回复“</a:t>
              </a:r>
              <a:r>
                <a:rPr lang="en-US" altLang="zh-CN" spc="3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139</a:t>
              </a:r>
              <a:r>
                <a:rPr lang="zh-CN" altLang="en-US" spc="3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205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B11D3A7-BFEB-4DD1-B801-340C0DB0A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2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746B5A4-6CCD-48DF-8D65-0044595E70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8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6031E49-DEC4-4599-B8F2-D69A7E01C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2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3809E728-B9F5-4A12-A2D5-1B5C1CC99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" y="2075543"/>
            <a:ext cx="12190992" cy="47727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38465638-7E9E-42C5-8677-84869D2128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" y="-24680"/>
            <a:ext cx="5733839" cy="173348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A2D101C-FC5D-4167-98ED-4E5470ED11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566" y="1242972"/>
            <a:ext cx="1045888" cy="6031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19DB7B6A-3BB9-4C96-95E7-0780CF040D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231" y="841958"/>
            <a:ext cx="998451" cy="63900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898B2E7-E0FB-4056-A9CF-FCA32C0B7EB3}"/>
              </a:ext>
            </a:extLst>
          </p:cNvPr>
          <p:cNvSpPr txBox="1"/>
          <p:nvPr/>
        </p:nvSpPr>
        <p:spPr>
          <a:xfrm>
            <a:off x="2818737" y="2020100"/>
            <a:ext cx="1387650" cy="2553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500" i="1">
                <a:ln w="12700">
                  <a:solidFill>
                    <a:srgbClr val="EA7E11">
                      <a:alpha val="80000"/>
                    </a:srgbClr>
                  </a:solidFill>
                </a:ln>
                <a:gradFill>
                  <a:gsLst>
                    <a:gs pos="21000">
                      <a:srgbClr val="E51B11"/>
                    </a:gs>
                    <a:gs pos="88000">
                      <a:srgbClr val="EE2C22"/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造字工房力黑（非商用）常规体" pitchFamily="2" charset="-122"/>
                <a:ea typeface="造字工房力黑（非商用）常规体" pitchFamily="2" charset="-122"/>
              </a:defRPr>
            </a:lvl1pPr>
          </a:lstStyle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998" b="0" i="1" u="none" strike="noStrike" kern="1200" cap="none" spc="0" normalizeH="0" baseline="0" noProof="0" dirty="0">
                <a:ln w="12700">
                  <a:solidFill>
                    <a:srgbClr val="EA7E11">
                      <a:alpha val="80000"/>
                    </a:srgbClr>
                  </a:solidFill>
                </a:ln>
                <a:gradFill>
                  <a:gsLst>
                    <a:gs pos="21000">
                      <a:srgbClr val="E51B11"/>
                    </a:gs>
                    <a:gs pos="88000">
                      <a:srgbClr val="EE2C22"/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000000">
                      <a:lumMod val="50000"/>
                      <a:lumOff val="50000"/>
                      <a:alpha val="40000"/>
                    </a:srgbClr>
                  </a:outerShdw>
                </a:effectLst>
                <a:uLnTx/>
                <a:uFillTx/>
                <a:latin typeface="造字工房力黑（非商用）常规体" pitchFamily="2" charset="-122"/>
                <a:ea typeface="造字工房力黑（非商用）常规体" pitchFamily="2" charset="-122"/>
                <a:cs typeface="+mn-cs"/>
              </a:rPr>
              <a:t>目 </a:t>
            </a:r>
            <a:endParaRPr kumimoji="0" lang="en-US" altLang="zh-CN" sz="7998" b="0" i="1" u="none" strike="noStrike" kern="1200" cap="none" spc="0" normalizeH="0" baseline="0" noProof="0" dirty="0">
              <a:ln w="12700">
                <a:solidFill>
                  <a:srgbClr val="EA7E11">
                    <a:alpha val="80000"/>
                  </a:srgbClr>
                </a:solidFill>
              </a:ln>
              <a:gradFill>
                <a:gsLst>
                  <a:gs pos="21000">
                    <a:srgbClr val="E51B11"/>
                  </a:gs>
                  <a:gs pos="88000">
                    <a:srgbClr val="EE2C22"/>
                  </a:gs>
                </a:gsLst>
                <a:lin ang="5400000"/>
              </a:gradFill>
              <a:effectLst>
                <a:outerShdw blurRad="50800" dist="38100" dir="2700000" algn="tl" rotWithShape="0">
                  <a:srgbClr val="000000">
                    <a:lumMod val="50000"/>
                    <a:lumOff val="50000"/>
                    <a:alpha val="40000"/>
                  </a:srgbClr>
                </a:outerShdw>
              </a:effectLst>
              <a:uLnTx/>
              <a:uFillTx/>
              <a:latin typeface="造字工房力黑（非商用）常规体" pitchFamily="2" charset="-122"/>
              <a:ea typeface="造字工房力黑（非商用）常规体" pitchFamily="2" charset="-122"/>
              <a:cs typeface="+mn-cs"/>
            </a:endParaRPr>
          </a:p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998" b="0" i="1" u="none" strike="noStrike" kern="1200" cap="none" spc="0" normalizeH="0" baseline="0" noProof="0" dirty="0">
                <a:ln w="12700">
                  <a:solidFill>
                    <a:srgbClr val="EA7E11">
                      <a:alpha val="80000"/>
                    </a:srgbClr>
                  </a:solidFill>
                </a:ln>
                <a:gradFill>
                  <a:gsLst>
                    <a:gs pos="21000">
                      <a:srgbClr val="E51B11"/>
                    </a:gs>
                    <a:gs pos="88000">
                      <a:srgbClr val="EE2C22"/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srgbClr val="000000">
                      <a:lumMod val="50000"/>
                      <a:lumOff val="50000"/>
                      <a:alpha val="40000"/>
                    </a:srgbClr>
                  </a:outerShdw>
                </a:effectLst>
                <a:uLnTx/>
                <a:uFillTx/>
                <a:latin typeface="造字工房力黑（非商用）常规体" pitchFamily="2" charset="-122"/>
                <a:ea typeface="造字工房力黑（非商用）常规体" pitchFamily="2" charset="-122"/>
                <a:cs typeface="+mn-cs"/>
              </a:rPr>
              <a:t>录</a:t>
            </a:r>
          </a:p>
        </p:txBody>
      </p:sp>
      <p:sp>
        <p:nvSpPr>
          <p:cNvPr id="23" name="流程图: 可选过程 22">
            <a:extLst>
              <a:ext uri="{FF2B5EF4-FFF2-40B4-BE49-F238E27FC236}">
                <a16:creationId xmlns="" xmlns:a16="http://schemas.microsoft.com/office/drawing/2014/main" id="{6A6F705A-1E56-4DDA-87F4-572BB4FCB5B0}"/>
              </a:ext>
            </a:extLst>
          </p:cNvPr>
          <p:cNvSpPr>
            <a:spLocks noChangeAspect="1"/>
          </p:cNvSpPr>
          <p:nvPr/>
        </p:nvSpPr>
        <p:spPr>
          <a:xfrm>
            <a:off x="4871453" y="2248306"/>
            <a:ext cx="719833" cy="71983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799" b="1" i="0" u="none" strike="noStrike" kern="1200" cap="none" spc="0" normalizeH="0" baseline="0" noProof="0" dirty="0">
                <a:ln>
                  <a:noFill/>
                </a:ln>
                <a:solidFill>
                  <a:srgbClr val="FFFAF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AF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流程图: 可选过程 23">
            <a:extLst>
              <a:ext uri="{FF2B5EF4-FFF2-40B4-BE49-F238E27FC236}">
                <a16:creationId xmlns="" xmlns:a16="http://schemas.microsoft.com/office/drawing/2014/main" id="{DD080267-F3F2-4471-9F33-E6B969D54004}"/>
              </a:ext>
            </a:extLst>
          </p:cNvPr>
          <p:cNvSpPr>
            <a:spLocks noChangeAspect="1"/>
          </p:cNvSpPr>
          <p:nvPr/>
        </p:nvSpPr>
        <p:spPr>
          <a:xfrm>
            <a:off x="4871453" y="3318227"/>
            <a:ext cx="719833" cy="719833"/>
          </a:xfrm>
          <a:prstGeom prst="flowChartAlternateProcess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799" b="1" i="0" u="none" strike="noStrike" kern="1200" cap="none" spc="0" normalizeH="0" baseline="0" noProof="0" dirty="0">
                <a:ln>
                  <a:noFill/>
                </a:ln>
                <a:solidFill>
                  <a:srgbClr val="FFFAF0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AF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8AA96FD-6F3C-44D3-A6B6-360326899A1E}"/>
              </a:ext>
            </a:extLst>
          </p:cNvPr>
          <p:cNvSpPr/>
          <p:nvPr/>
        </p:nvSpPr>
        <p:spPr>
          <a:xfrm>
            <a:off x="5866487" y="2291410"/>
            <a:ext cx="4493538" cy="523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条例</a:t>
            </a:r>
            <a:r>
              <a:rPr kumimoji="0" lang="en-US" altLang="zh-CN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出台的背景与意义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71A3557A-A748-4FAE-A66C-9754A33B6E48}"/>
              </a:ext>
            </a:extLst>
          </p:cNvPr>
          <p:cNvSpPr/>
          <p:nvPr/>
        </p:nvSpPr>
        <p:spPr>
          <a:xfrm>
            <a:off x="5868612" y="3376144"/>
            <a:ext cx="3057247" cy="523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86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条例</a:t>
            </a:r>
            <a:r>
              <a:rPr kumimoji="0" lang="en-US" altLang="zh-CN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27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逐条解读</a:t>
            </a:r>
          </a:p>
        </p:txBody>
      </p:sp>
      <p:pic>
        <p:nvPicPr>
          <p:cNvPr id="33" name="Picture 6" descr="C:\Users\Administrator\Desktop\a\dd.png">
            <a:extLst>
              <a:ext uri="{FF2B5EF4-FFF2-40B4-BE49-F238E27FC236}">
                <a16:creationId xmlns="" xmlns:a16="http://schemas.microsoft.com/office/drawing/2014/main" id="{93E81B7E-2B51-4BEC-ABB8-E39F02E31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610" y="4974972"/>
            <a:ext cx="2726014" cy="209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50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48148E-6 L 0.15521 -0.10741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0" y="-537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96296E-6 L 0.12994 -2.96296E-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9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07407E-6 L -0.00026 -0.13333 " pathEditMode="relative" rAng="0" ptsTypes="AA">
                                      <p:cBhvr>
                                        <p:cTn id="28" dur="1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66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-0.00026 -0.13333 " pathEditMode="relative" rAng="0" ptsTypes="AA">
                                      <p:cBhvr>
                                        <p:cTn id="33" dur="1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66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5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EA92ED4-08E0-4B05-9E7E-0F3FFB631A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55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42CBA2B-9B18-4659-B180-57D6CD934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08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CB0207-9BD9-4172-AF79-59E1BA69DC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1876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00C9AC2-5B3D-4B3F-BD96-4D86065D7B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955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5CA110B-7651-4364-858A-CCF3B015A7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5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591A694-F0B6-4E3F-92E6-5A2EE6779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924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6F3C71B-5C7B-42A1-A1C1-CFA8780DC1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5948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699149E-FE92-4A5D-B72F-480260BEAF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9543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DA1D974-249D-47E0-B31A-819A67E54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786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18D5A2E-53C3-497B-AF69-320D9FD98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311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C915F8B-1C2B-4919-9D4D-DFCEA20ABAA2}"/>
              </a:ext>
            </a:extLst>
          </p:cNvPr>
          <p:cNvSpPr/>
          <p:nvPr/>
        </p:nvSpPr>
        <p:spPr>
          <a:xfrm>
            <a:off x="1848683" y="2834349"/>
            <a:ext cx="84946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条例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出台的背景与意义</a:t>
            </a:r>
          </a:p>
        </p:txBody>
      </p:sp>
    </p:spTree>
    <p:extLst>
      <p:ext uri="{BB962C8B-B14F-4D97-AF65-F5344CB8AC3E}">
        <p14:creationId xmlns:p14="http://schemas.microsoft.com/office/powerpoint/2010/main" val="47362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9202515-259C-474D-959F-F71EDA816E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309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02BD5E2-C39A-42CE-920A-18C4B37F44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835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886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精美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（不二演示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932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F1B3A09-0ED4-4CB5-810A-98EE533F16B4}"/>
              </a:ext>
            </a:extLst>
          </p:cNvPr>
          <p:cNvGrpSpPr/>
          <p:nvPr/>
        </p:nvGrpSpPr>
        <p:grpSpPr>
          <a:xfrm>
            <a:off x="984615" y="621338"/>
            <a:ext cx="6213506" cy="537494"/>
            <a:chOff x="2422798" y="2528257"/>
            <a:chExt cx="6214944" cy="537618"/>
          </a:xfrm>
          <a:solidFill>
            <a:srgbClr val="C00000"/>
          </a:solidFill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298518CA-DCBE-4331-B570-A80DB09F4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798" y="2528257"/>
              <a:ext cx="506257" cy="514026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BB3E4A1F-C54A-4D79-AE3C-1085AA801B38}"/>
                </a:ext>
              </a:extLst>
            </p:cNvPr>
            <p:cNvSpPr/>
            <p:nvPr/>
          </p:nvSpPr>
          <p:spPr>
            <a:xfrm>
              <a:off x="2706540" y="2542662"/>
              <a:ext cx="5931202" cy="5232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《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支部工作条例</a:t>
              </a: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》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出台的背景与意义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E908F1C-1F84-4D29-8C36-831116BFC12B}"/>
              </a:ext>
            </a:extLst>
          </p:cNvPr>
          <p:cNvSpPr txBox="1"/>
          <p:nvPr/>
        </p:nvSpPr>
        <p:spPr>
          <a:xfrm>
            <a:off x="802172" y="1932089"/>
            <a:ext cx="10603716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95000"/>
                        <a:lumOff val="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党支部职能：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95000"/>
                        <a:lumOff val="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担负直接教育党员、管理党员、监督党员和组织群众、宣传群众、凝聚群众、服务群众的职责。</a:t>
            </a:r>
          </a:p>
        </p:txBody>
      </p:sp>
      <p:sp>
        <p:nvSpPr>
          <p:cNvPr id="7" name="îs1iḓè">
            <a:extLst>
              <a:ext uri="{FF2B5EF4-FFF2-40B4-BE49-F238E27FC236}">
                <a16:creationId xmlns="" xmlns:a16="http://schemas.microsoft.com/office/drawing/2014/main" id="{B6FFABAA-2BBE-4186-B037-AA91E74AD625}"/>
              </a:ext>
            </a:extLst>
          </p:cNvPr>
          <p:cNvSpPr/>
          <p:nvPr/>
        </p:nvSpPr>
        <p:spPr>
          <a:xfrm>
            <a:off x="984615" y="5088262"/>
            <a:ext cx="4099256" cy="680037"/>
          </a:xfrm>
          <a:prstGeom prst="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党支部大背景</a:t>
            </a:r>
          </a:p>
        </p:txBody>
      </p:sp>
      <p:sp>
        <p:nvSpPr>
          <p:cNvPr id="8" name="i$ḷîḋé">
            <a:extLst>
              <a:ext uri="{FF2B5EF4-FFF2-40B4-BE49-F238E27FC236}">
                <a16:creationId xmlns="" xmlns:a16="http://schemas.microsoft.com/office/drawing/2014/main" id="{8BFAD626-FAC1-4AB0-97C4-7BEFCDF8ADD3}"/>
              </a:ext>
            </a:extLst>
          </p:cNvPr>
          <p:cNvSpPr/>
          <p:nvPr/>
        </p:nvSpPr>
        <p:spPr>
          <a:xfrm>
            <a:off x="5493730" y="2700468"/>
            <a:ext cx="1358051" cy="421357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20000" tIns="62400" rIns="120000" bIns="624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党支部</a:t>
            </a:r>
          </a:p>
        </p:txBody>
      </p:sp>
      <p:sp>
        <p:nvSpPr>
          <p:cNvPr id="9" name="íṡ1idê">
            <a:extLst>
              <a:ext uri="{FF2B5EF4-FFF2-40B4-BE49-F238E27FC236}">
                <a16:creationId xmlns="" xmlns:a16="http://schemas.microsoft.com/office/drawing/2014/main" id="{A6570C75-C319-4F3B-B23D-52685C1F53E5}"/>
              </a:ext>
            </a:extLst>
          </p:cNvPr>
          <p:cNvSpPr/>
          <p:nvPr/>
        </p:nvSpPr>
        <p:spPr>
          <a:xfrm>
            <a:off x="5493730" y="3874967"/>
            <a:ext cx="1358051" cy="421357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21920" tIns="60960" rIns="121920" bIns="6096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党支部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444C771-193D-4DFF-89A4-4114BD6B7E8C}"/>
              </a:ext>
            </a:extLst>
          </p:cNvPr>
          <p:cNvCxnSpPr>
            <a:cxnSpLocks/>
          </p:cNvCxnSpPr>
          <p:nvPr/>
        </p:nvCxnSpPr>
        <p:spPr>
          <a:xfrm>
            <a:off x="5478610" y="3557349"/>
            <a:ext cx="5842995" cy="0"/>
          </a:xfrm>
          <a:prstGeom prst="line">
            <a:avLst/>
          </a:prstGeom>
          <a:ln w="3175" cap="rnd">
            <a:solidFill>
              <a:srgbClr val="C00000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$1îḋê">
            <a:extLst>
              <a:ext uri="{FF2B5EF4-FFF2-40B4-BE49-F238E27FC236}">
                <a16:creationId xmlns="" xmlns:a16="http://schemas.microsoft.com/office/drawing/2014/main" id="{977B9BBB-DC60-4A4B-9C5C-3290D1BD165D}"/>
              </a:ext>
            </a:extLst>
          </p:cNvPr>
          <p:cNvSpPr/>
          <p:nvPr/>
        </p:nvSpPr>
        <p:spPr>
          <a:xfrm>
            <a:off x="5493730" y="5092724"/>
            <a:ext cx="1358051" cy="421357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121920" tIns="60960" rIns="121920" bIns="6096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党支部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BFB7D534-DE2D-4BFE-8662-7C928A60DF22}"/>
              </a:ext>
            </a:extLst>
          </p:cNvPr>
          <p:cNvCxnSpPr>
            <a:cxnSpLocks/>
          </p:cNvCxnSpPr>
          <p:nvPr/>
        </p:nvCxnSpPr>
        <p:spPr>
          <a:xfrm>
            <a:off x="5478610" y="4775108"/>
            <a:ext cx="5842995" cy="0"/>
          </a:xfrm>
          <a:prstGeom prst="line">
            <a:avLst/>
          </a:prstGeom>
          <a:ln w="3175" cap="rnd">
            <a:solidFill>
              <a:srgbClr val="C00000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614E5CC-55C0-4903-A537-70948DFBFA7B}"/>
              </a:ext>
            </a:extLst>
          </p:cNvPr>
          <p:cNvSpPr txBox="1"/>
          <p:nvPr/>
        </p:nvSpPr>
        <p:spPr>
          <a:xfrm>
            <a:off x="6929587" y="2666138"/>
            <a:ext cx="45091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95000"/>
                        <a:lumOff val="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是党的基础组织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>
                      <a:lumMod val="75000"/>
                      <a:lumOff val="25000"/>
                    </a:srgbClr>
                  </a:gs>
                  <a:gs pos="100000">
                    <a:srgbClr val="000000">
                      <a:lumMod val="95000"/>
                      <a:lumOff val="5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DFB8613A-0545-4FAA-A6C5-21B6A5BAD3BC}"/>
              </a:ext>
            </a:extLst>
          </p:cNvPr>
          <p:cNvSpPr txBox="1"/>
          <p:nvPr/>
        </p:nvSpPr>
        <p:spPr>
          <a:xfrm>
            <a:off x="6851781" y="3894260"/>
            <a:ext cx="4509115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95000"/>
                        <a:lumOff val="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是党在社会基层组织中的战斗堡垒</a:t>
            </a:r>
            <a:endParaRPr kumimoji="0" lang="zh-CN" altLang="en-US" sz="2133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>
                      <a:lumMod val="75000"/>
                      <a:lumOff val="25000"/>
                    </a:srgbClr>
                  </a:gs>
                  <a:gs pos="100000">
                    <a:srgbClr val="000000">
                      <a:lumMod val="95000"/>
                      <a:lumOff val="5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BEAC336-512A-499A-9722-E47CAF9ADA2A}"/>
              </a:ext>
            </a:extLst>
          </p:cNvPr>
          <p:cNvSpPr txBox="1"/>
          <p:nvPr/>
        </p:nvSpPr>
        <p:spPr>
          <a:xfrm>
            <a:off x="6929587" y="5088262"/>
            <a:ext cx="4509115" cy="4205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95000"/>
                        <a:lumOff val="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是党的全部工作和战斗力的基础</a:t>
            </a:r>
            <a:endParaRPr kumimoji="0" lang="zh-CN" altLang="en-US" sz="2133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0000">
                      <a:lumMod val="75000"/>
                      <a:lumOff val="25000"/>
                    </a:srgbClr>
                  </a:gs>
                  <a:gs pos="100000">
                    <a:srgbClr val="000000">
                      <a:lumMod val="95000"/>
                      <a:lumOff val="5000"/>
                    </a:srgbClr>
                  </a:gs>
                </a:gsLst>
                <a:lin ang="5400000" scaled="0"/>
              </a:gra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926" y="2436027"/>
            <a:ext cx="4126633" cy="224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81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1" grpId="0" animBg="1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F1B3A09-0ED4-4CB5-810A-98EE533F16B4}"/>
              </a:ext>
            </a:extLst>
          </p:cNvPr>
          <p:cNvGrpSpPr/>
          <p:nvPr/>
        </p:nvGrpSpPr>
        <p:grpSpPr>
          <a:xfrm>
            <a:off x="984615" y="621338"/>
            <a:ext cx="6213506" cy="537494"/>
            <a:chOff x="2422798" y="2528257"/>
            <a:chExt cx="6214944" cy="537618"/>
          </a:xfrm>
          <a:solidFill>
            <a:srgbClr val="C00000"/>
          </a:solidFill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298518CA-DCBE-4331-B570-A80DB09F4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798" y="2528257"/>
              <a:ext cx="506257" cy="514026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BB3E4A1F-C54A-4D79-AE3C-1085AA801B38}"/>
                </a:ext>
              </a:extLst>
            </p:cNvPr>
            <p:cNvSpPr/>
            <p:nvPr/>
          </p:nvSpPr>
          <p:spPr>
            <a:xfrm>
              <a:off x="2706540" y="2542662"/>
              <a:ext cx="5931202" cy="5232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《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支部工作条例</a:t>
              </a: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》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出台的背景与意义</a:t>
              </a:r>
            </a:p>
          </p:txBody>
        </p:sp>
      </p:grpSp>
      <p:sp>
        <p:nvSpPr>
          <p:cNvPr id="5" name="iṧḻiďé">
            <a:extLst>
              <a:ext uri="{FF2B5EF4-FFF2-40B4-BE49-F238E27FC236}">
                <a16:creationId xmlns="" xmlns:a16="http://schemas.microsoft.com/office/drawing/2014/main" id="{D5995244-F5B6-4B97-BDCA-4BAEFC903CE5}"/>
              </a:ext>
            </a:extLst>
          </p:cNvPr>
          <p:cNvSpPr/>
          <p:nvPr/>
        </p:nvSpPr>
        <p:spPr>
          <a:xfrm>
            <a:off x="901549" y="1877364"/>
            <a:ext cx="8395476" cy="85566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3302"/>
              </a:gs>
              <a:gs pos="100000">
                <a:srgbClr val="CB0800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gradFill>
                <a:gsLst>
                  <a:gs pos="47000">
                    <a:prstClr val="white">
                      <a:lumMod val="95000"/>
                    </a:prstClr>
                  </a:gs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5CA70F8-637D-4E9A-9AB8-E7763517AFBD}"/>
              </a:ext>
            </a:extLst>
          </p:cNvPr>
          <p:cNvSpPr txBox="1"/>
          <p:nvPr/>
        </p:nvSpPr>
        <p:spPr>
          <a:xfrm>
            <a:off x="2908525" y="1877365"/>
            <a:ext cx="5228439" cy="74898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67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党支部建设的要求</a:t>
            </a:r>
            <a:endParaRPr kumimoji="0" lang="zh-CN" altLang="en-US" sz="4267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EDE913E-5F5E-4685-A78D-BAE98F5F7882}"/>
              </a:ext>
            </a:extLst>
          </p:cNvPr>
          <p:cNvSpPr txBox="1"/>
          <p:nvPr/>
        </p:nvSpPr>
        <p:spPr>
          <a:xfrm>
            <a:off x="901549" y="3088620"/>
            <a:ext cx="8395475" cy="219662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党的十八大以来，以习近平同志为核心的党中央高度重视党支部建设，要求把全面从严治党落实到每个支部、每名党员，推动全党形成大抓基层、大抓支部的良好态势，取得明显成效。当前，</a:t>
            </a:r>
            <a:r>
              <a:rPr kumimoji="0" lang="zh-CN" altLang="en-US" sz="1867" b="1" i="0" u="none" strike="noStrike" kern="1200" cap="none" spc="0" normalizeH="0" baseline="0" noProof="0" dirty="0">
                <a:ln>
                  <a:noFill/>
                </a:ln>
                <a:solidFill>
                  <a:srgbClr val="E2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推进伟大斗争、伟大工程、伟大事业、伟大梦想，必须贯彻落实新时代党的组织路线，把党支部建设放在更加突出的位置，加强党支部标准化、规范化建设，不断提高党支部建设质量</a:t>
            </a:r>
            <a:r>
              <a:rPr kumimoji="0" lang="zh-CN" alt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E2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867" b="0" i="0" u="none" strike="noStrike" kern="1200" cap="none" spc="0" normalizeH="0" baseline="0" noProof="0" dirty="0">
              <a:ln>
                <a:noFill/>
              </a:ln>
              <a:solidFill>
                <a:srgbClr val="E2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9009185-A286-4489-AF90-B0D4AA5E26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023" y="3991672"/>
            <a:ext cx="3875348" cy="286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3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F1B3A09-0ED4-4CB5-810A-98EE533F16B4}"/>
              </a:ext>
            </a:extLst>
          </p:cNvPr>
          <p:cNvGrpSpPr/>
          <p:nvPr/>
        </p:nvGrpSpPr>
        <p:grpSpPr>
          <a:xfrm>
            <a:off x="984615" y="621338"/>
            <a:ext cx="6213506" cy="537494"/>
            <a:chOff x="2422798" y="2528257"/>
            <a:chExt cx="6214944" cy="537618"/>
          </a:xfrm>
          <a:solidFill>
            <a:srgbClr val="C00000"/>
          </a:solidFill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298518CA-DCBE-4331-B570-A80DB09F4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798" y="2528257"/>
              <a:ext cx="506257" cy="514026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BB3E4A1F-C54A-4D79-AE3C-1085AA801B38}"/>
                </a:ext>
              </a:extLst>
            </p:cNvPr>
            <p:cNvSpPr/>
            <p:nvPr/>
          </p:nvSpPr>
          <p:spPr>
            <a:xfrm>
              <a:off x="2706540" y="2542662"/>
              <a:ext cx="5931202" cy="5232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《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支部工作条例</a:t>
              </a: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》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出台的背景与意义</a:t>
              </a:r>
            </a:p>
          </p:txBody>
        </p:sp>
      </p:grpSp>
      <p:sp>
        <p:nvSpPr>
          <p:cNvPr id="35" name="圆角矩形 38">
            <a:extLst>
              <a:ext uri="{FF2B5EF4-FFF2-40B4-BE49-F238E27FC236}">
                <a16:creationId xmlns="" xmlns:a16="http://schemas.microsoft.com/office/drawing/2014/main" id="{184786AA-74C2-4DDD-A237-7CD3B0F62419}"/>
              </a:ext>
            </a:extLst>
          </p:cNvPr>
          <p:cNvSpPr/>
          <p:nvPr/>
        </p:nvSpPr>
        <p:spPr>
          <a:xfrm>
            <a:off x="6207125" y="1989137"/>
            <a:ext cx="4464051" cy="172085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36" name="圆角矩形 39">
            <a:extLst>
              <a:ext uri="{FF2B5EF4-FFF2-40B4-BE49-F238E27FC236}">
                <a16:creationId xmlns="" xmlns:a16="http://schemas.microsoft.com/office/drawing/2014/main" id="{BD78F1D2-17BF-451F-B3ED-C59502E88F61}"/>
              </a:ext>
            </a:extLst>
          </p:cNvPr>
          <p:cNvSpPr/>
          <p:nvPr/>
        </p:nvSpPr>
        <p:spPr>
          <a:xfrm>
            <a:off x="6207125" y="3922714"/>
            <a:ext cx="4464051" cy="172243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37" name="圆角矩形 36">
            <a:extLst>
              <a:ext uri="{FF2B5EF4-FFF2-40B4-BE49-F238E27FC236}">
                <a16:creationId xmlns="" xmlns:a16="http://schemas.microsoft.com/office/drawing/2014/main" id="{5A47099D-660A-45D0-A81C-DC526FAB591D}"/>
              </a:ext>
            </a:extLst>
          </p:cNvPr>
          <p:cNvSpPr/>
          <p:nvPr/>
        </p:nvSpPr>
        <p:spPr>
          <a:xfrm>
            <a:off x="1520825" y="1989137"/>
            <a:ext cx="4464051" cy="1720851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38" name="圆角矩形 40">
            <a:extLst>
              <a:ext uri="{FF2B5EF4-FFF2-40B4-BE49-F238E27FC236}">
                <a16:creationId xmlns="" xmlns:a16="http://schemas.microsoft.com/office/drawing/2014/main" id="{5F6A6E09-4CD8-4443-B066-086ABCC0521B}"/>
              </a:ext>
            </a:extLst>
          </p:cNvPr>
          <p:cNvSpPr/>
          <p:nvPr/>
        </p:nvSpPr>
        <p:spPr>
          <a:xfrm>
            <a:off x="1520825" y="3922714"/>
            <a:ext cx="4464051" cy="1722437"/>
          </a:xfrm>
          <a:prstGeom prst="roundRect">
            <a:avLst/>
          </a:pr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1AA92651-F1FC-4B74-8AB7-A84C716C7A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388" y="2433639"/>
            <a:ext cx="3092451" cy="111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333" b="1" i="0" u="none" strike="noStrike" kern="1200" cap="none" spc="0" normalizeH="0" baseline="0" noProof="0">
                <a:ln>
                  <a:noFill/>
                </a:ln>
                <a:solidFill>
                  <a:srgbClr val="BE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加强党的组织体系建设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F0DD6261-99D2-43F3-A9FB-6241C6097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7263" y="2433639"/>
            <a:ext cx="3246437" cy="111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333" b="1" i="0" u="none" strike="noStrike" kern="1200" cap="none" spc="0" normalizeH="0" baseline="0" noProof="0">
                <a:ln>
                  <a:noFill/>
                </a:ln>
                <a:solidFill>
                  <a:srgbClr val="BE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推动全面从严治党向基层延伸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667134BD-3DC0-4516-A560-06987A8DE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388" y="4368802"/>
            <a:ext cx="3092451" cy="111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333" b="1" i="0" u="none" strike="noStrike" kern="1200" cap="none" spc="0" normalizeH="0" baseline="0" noProof="0">
                <a:ln>
                  <a:noFill/>
                </a:ln>
                <a:solidFill>
                  <a:srgbClr val="BE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全面提升党支部组织力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B6A17D52-05C5-4388-AB7F-862A955FD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7263" y="4368801"/>
            <a:ext cx="3092451" cy="111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333" b="1" i="0" u="none" strike="noStrike" kern="1200" cap="none" spc="0" normalizeH="0" baseline="0" noProof="0">
                <a:ln>
                  <a:noFill/>
                </a:ln>
                <a:solidFill>
                  <a:srgbClr val="BE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巩固党长期执政的组织基础</a:t>
            </a:r>
          </a:p>
        </p:txBody>
      </p:sp>
      <p:sp>
        <p:nvSpPr>
          <p:cNvPr id="43" name="Freeform 5">
            <a:extLst>
              <a:ext uri="{FF2B5EF4-FFF2-40B4-BE49-F238E27FC236}">
                <a16:creationId xmlns="" xmlns:a16="http://schemas.microsoft.com/office/drawing/2014/main" id="{999C5AAD-8D5C-45CA-B457-DEC2479B3BE8}"/>
              </a:ext>
            </a:extLst>
          </p:cNvPr>
          <p:cNvSpPr/>
          <p:nvPr/>
        </p:nvSpPr>
        <p:spPr bwMode="auto">
          <a:xfrm>
            <a:off x="4906274" y="2482582"/>
            <a:ext cx="2379455" cy="2667969"/>
          </a:xfrm>
          <a:custGeom>
            <a:avLst/>
            <a:gdLst>
              <a:gd name="T0" fmla="*/ 1837 w 3175"/>
              <a:gd name="T1" fmla="*/ 92 h 3561"/>
              <a:gd name="T2" fmla="*/ 2381 w 3175"/>
              <a:gd name="T3" fmla="*/ 406 h 3561"/>
              <a:gd name="T4" fmla="*/ 2925 w 3175"/>
              <a:gd name="T5" fmla="*/ 720 h 3561"/>
              <a:gd name="T6" fmla="*/ 3175 w 3175"/>
              <a:gd name="T7" fmla="*/ 1153 h 3561"/>
              <a:gd name="T8" fmla="*/ 3175 w 3175"/>
              <a:gd name="T9" fmla="*/ 1781 h 3561"/>
              <a:gd name="T10" fmla="*/ 3175 w 3175"/>
              <a:gd name="T11" fmla="*/ 2408 h 3561"/>
              <a:gd name="T12" fmla="*/ 2925 w 3175"/>
              <a:gd name="T13" fmla="*/ 2841 h 3561"/>
              <a:gd name="T14" fmla="*/ 2381 w 3175"/>
              <a:gd name="T15" fmla="*/ 3155 h 3561"/>
              <a:gd name="T16" fmla="*/ 1837 w 3175"/>
              <a:gd name="T17" fmla="*/ 3469 h 3561"/>
              <a:gd name="T18" fmla="*/ 1338 w 3175"/>
              <a:gd name="T19" fmla="*/ 3469 h 3561"/>
              <a:gd name="T20" fmla="*/ 794 w 3175"/>
              <a:gd name="T21" fmla="*/ 3155 h 3561"/>
              <a:gd name="T22" fmla="*/ 250 w 3175"/>
              <a:gd name="T23" fmla="*/ 2841 h 3561"/>
              <a:gd name="T24" fmla="*/ 0 w 3175"/>
              <a:gd name="T25" fmla="*/ 2408 h 3561"/>
              <a:gd name="T26" fmla="*/ 0 w 3175"/>
              <a:gd name="T27" fmla="*/ 1781 h 3561"/>
              <a:gd name="T28" fmla="*/ 0 w 3175"/>
              <a:gd name="T29" fmla="*/ 1153 h 3561"/>
              <a:gd name="T30" fmla="*/ 250 w 3175"/>
              <a:gd name="T31" fmla="*/ 720 h 3561"/>
              <a:gd name="T32" fmla="*/ 794 w 3175"/>
              <a:gd name="T33" fmla="*/ 406 h 3561"/>
              <a:gd name="T34" fmla="*/ 1338 w 3175"/>
              <a:gd name="T35" fmla="*/ 92 h 3561"/>
              <a:gd name="T36" fmla="*/ 1837 w 3175"/>
              <a:gd name="T37" fmla="*/ 92 h 3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75" h="3561">
                <a:moveTo>
                  <a:pt x="1837" y="92"/>
                </a:moveTo>
                <a:lnTo>
                  <a:pt x="2381" y="406"/>
                </a:lnTo>
                <a:lnTo>
                  <a:pt x="2925" y="720"/>
                </a:lnTo>
                <a:cubicBezTo>
                  <a:pt x="3084" y="812"/>
                  <a:pt x="3175" y="969"/>
                  <a:pt x="3175" y="1153"/>
                </a:cubicBezTo>
                <a:lnTo>
                  <a:pt x="3175" y="1781"/>
                </a:lnTo>
                <a:lnTo>
                  <a:pt x="3175" y="2408"/>
                </a:lnTo>
                <a:cubicBezTo>
                  <a:pt x="3175" y="2592"/>
                  <a:pt x="3084" y="2750"/>
                  <a:pt x="2925" y="2841"/>
                </a:cubicBezTo>
                <a:lnTo>
                  <a:pt x="2381" y="3155"/>
                </a:lnTo>
                <a:lnTo>
                  <a:pt x="1837" y="3469"/>
                </a:lnTo>
                <a:cubicBezTo>
                  <a:pt x="1678" y="3561"/>
                  <a:pt x="1496" y="3561"/>
                  <a:pt x="1338" y="3469"/>
                </a:cubicBezTo>
                <a:lnTo>
                  <a:pt x="794" y="3155"/>
                </a:lnTo>
                <a:lnTo>
                  <a:pt x="250" y="2841"/>
                </a:lnTo>
                <a:cubicBezTo>
                  <a:pt x="91" y="2750"/>
                  <a:pt x="0" y="2592"/>
                  <a:pt x="0" y="2408"/>
                </a:cubicBezTo>
                <a:lnTo>
                  <a:pt x="0" y="1781"/>
                </a:lnTo>
                <a:lnTo>
                  <a:pt x="0" y="1153"/>
                </a:lnTo>
                <a:cubicBezTo>
                  <a:pt x="0" y="969"/>
                  <a:pt x="91" y="812"/>
                  <a:pt x="250" y="720"/>
                </a:cubicBezTo>
                <a:lnTo>
                  <a:pt x="794" y="406"/>
                </a:lnTo>
                <a:lnTo>
                  <a:pt x="1338" y="92"/>
                </a:lnTo>
                <a:cubicBezTo>
                  <a:pt x="1496" y="0"/>
                  <a:pt x="1678" y="0"/>
                  <a:pt x="1837" y="92"/>
                </a:cubicBezTo>
                <a:close/>
              </a:path>
            </a:pathLst>
          </a:custGeom>
          <a:gradFill flip="none" rotWithShape="1">
            <a:gsLst>
              <a:gs pos="0">
                <a:srgbClr val="B40000"/>
              </a:gs>
              <a:gs pos="100000">
                <a:srgbClr val="FFFF00"/>
              </a:gs>
              <a:gs pos="67000">
                <a:srgbClr val="FF0000"/>
              </a:gs>
            </a:gsLst>
            <a:lin ang="16200000" scaled="1"/>
            <a:tileRect/>
          </a:gradFill>
          <a:ln w="28575">
            <a:gradFill>
              <a:gsLst>
                <a:gs pos="50000">
                  <a:srgbClr val="FFFF00"/>
                </a:gs>
                <a:gs pos="0">
                  <a:srgbClr val="FFA000"/>
                </a:gs>
                <a:gs pos="100000">
                  <a:srgbClr val="FFA000"/>
                </a:gs>
              </a:gsLst>
              <a:lin ang="1800000" scaled="0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65BBF240-6E83-42A5-9F6C-38FDFFE2E127}"/>
              </a:ext>
            </a:extLst>
          </p:cNvPr>
          <p:cNvSpPr/>
          <p:nvPr/>
        </p:nvSpPr>
        <p:spPr>
          <a:xfrm>
            <a:off x="4952097" y="3744926"/>
            <a:ext cx="2287803" cy="646331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gradFill>
                  <a:gsLst>
                    <a:gs pos="0">
                      <a:srgbClr val="FFC000"/>
                    </a:gs>
                    <a:gs pos="33000">
                      <a:srgbClr val="FFFF99"/>
                    </a:gs>
                    <a:gs pos="66000">
                      <a:srgbClr val="F2B800"/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outerShdw blurRad="152400" dist="152400" dir="2700000" algn="tl" rotWithShape="0">
                    <a:prstClr val="black">
                      <a:alpha val="60000"/>
                    </a:prstClr>
                  </a:outerShdw>
                </a:effectLst>
                <a:uLnTx/>
                <a:uFillTx/>
                <a:latin typeface="Arial"/>
                <a:ea typeface="微软雅黑"/>
                <a:cs typeface="+mn-cs"/>
                <a:sym typeface="Arial"/>
              </a:rPr>
              <a:t>出台意义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4ADF83B0-A1C7-49FA-85C0-D5324E9CE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836863"/>
            <a:ext cx="1066800" cy="90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460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3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F1B3A09-0ED4-4CB5-810A-98EE533F16B4}"/>
              </a:ext>
            </a:extLst>
          </p:cNvPr>
          <p:cNvGrpSpPr/>
          <p:nvPr/>
        </p:nvGrpSpPr>
        <p:grpSpPr>
          <a:xfrm>
            <a:off x="984615" y="621338"/>
            <a:ext cx="6213506" cy="537494"/>
            <a:chOff x="2422798" y="2528257"/>
            <a:chExt cx="6214944" cy="537618"/>
          </a:xfrm>
          <a:solidFill>
            <a:srgbClr val="C00000"/>
          </a:solidFill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298518CA-DCBE-4331-B570-A80DB09F4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798" y="2528257"/>
              <a:ext cx="506257" cy="514026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BB3E4A1F-C54A-4D79-AE3C-1085AA801B38}"/>
                </a:ext>
              </a:extLst>
            </p:cNvPr>
            <p:cNvSpPr/>
            <p:nvPr/>
          </p:nvSpPr>
          <p:spPr>
            <a:xfrm>
              <a:off x="2706540" y="2542662"/>
              <a:ext cx="5931202" cy="5232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《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支部工作条例</a:t>
              </a: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》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出台的背景与意义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48F96F4-6DC0-44B5-BB77-F1E365A4F10C}"/>
              </a:ext>
            </a:extLst>
          </p:cNvPr>
          <p:cNvSpPr/>
          <p:nvPr/>
        </p:nvSpPr>
        <p:spPr>
          <a:xfrm>
            <a:off x="1124573" y="2898476"/>
            <a:ext cx="9841255" cy="2933977"/>
          </a:xfrm>
          <a:prstGeom prst="rect">
            <a:avLst/>
          </a:prstGeom>
          <a:noFill/>
          <a:ln w="28575">
            <a:solidFill>
              <a:srgbClr val="B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4542DA2C-A629-4610-A66C-F42A3B40D191}"/>
              </a:ext>
            </a:extLst>
          </p:cNvPr>
          <p:cNvGrpSpPr/>
          <p:nvPr/>
        </p:nvGrpSpPr>
        <p:grpSpPr>
          <a:xfrm>
            <a:off x="1078567" y="2027388"/>
            <a:ext cx="2233972" cy="3332776"/>
            <a:chOff x="808925" y="1382519"/>
            <a:chExt cx="1675479" cy="2499582"/>
          </a:xfrm>
        </p:grpSpPr>
        <p:sp>
          <p:nvSpPr>
            <p:cNvPr id="12" name="dark-banner_17877">
              <a:extLst>
                <a:ext uri="{FF2B5EF4-FFF2-40B4-BE49-F238E27FC236}">
                  <a16:creationId xmlns="" xmlns:a16="http://schemas.microsoft.com/office/drawing/2014/main" id="{1DCABEF9-AF6E-4E36-8B00-E29ACE53F4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8925" y="1382519"/>
              <a:ext cx="1640975" cy="2499582"/>
            </a:xfrm>
            <a:custGeom>
              <a:avLst/>
              <a:gdLst>
                <a:gd name="T0" fmla="*/ 159 w 3079"/>
                <a:gd name="T1" fmla="*/ 4951 h 4951"/>
                <a:gd name="T2" fmla="*/ 0 w 3079"/>
                <a:gd name="T3" fmla="*/ 4951 h 4951"/>
                <a:gd name="T4" fmla="*/ 4 w 3079"/>
                <a:gd name="T5" fmla="*/ 621 h 4951"/>
                <a:gd name="T6" fmla="*/ 30 w 3079"/>
                <a:gd name="T7" fmla="*/ 597 h 4951"/>
                <a:gd name="T8" fmla="*/ 1395 w 3079"/>
                <a:gd name="T9" fmla="*/ 596 h 4951"/>
                <a:gd name="T10" fmla="*/ 2968 w 3079"/>
                <a:gd name="T11" fmla="*/ 696 h 4951"/>
                <a:gd name="T12" fmla="*/ 3079 w 3079"/>
                <a:gd name="T13" fmla="*/ 647 h 4951"/>
                <a:gd name="T14" fmla="*/ 3079 w 3079"/>
                <a:gd name="T15" fmla="*/ 2334 h 4951"/>
                <a:gd name="T16" fmla="*/ 3032 w 3079"/>
                <a:gd name="T17" fmla="*/ 2355 h 4951"/>
                <a:gd name="T18" fmla="*/ 1292 w 3079"/>
                <a:gd name="T19" fmla="*/ 2230 h 4951"/>
                <a:gd name="T20" fmla="*/ 161 w 3079"/>
                <a:gd name="T21" fmla="*/ 2208 h 4951"/>
                <a:gd name="T22" fmla="*/ 159 w 3079"/>
                <a:gd name="T23" fmla="*/ 4951 h 4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79" h="4951">
                  <a:moveTo>
                    <a:pt x="159" y="4951"/>
                  </a:moveTo>
                  <a:lnTo>
                    <a:pt x="0" y="4951"/>
                  </a:lnTo>
                  <a:lnTo>
                    <a:pt x="4" y="621"/>
                  </a:lnTo>
                  <a:lnTo>
                    <a:pt x="30" y="597"/>
                  </a:lnTo>
                  <a:cubicBezTo>
                    <a:pt x="36" y="591"/>
                    <a:pt x="701" y="0"/>
                    <a:pt x="1395" y="596"/>
                  </a:cubicBezTo>
                  <a:cubicBezTo>
                    <a:pt x="1999" y="1114"/>
                    <a:pt x="2958" y="700"/>
                    <a:pt x="2968" y="696"/>
                  </a:cubicBezTo>
                  <a:lnTo>
                    <a:pt x="3079" y="647"/>
                  </a:lnTo>
                  <a:lnTo>
                    <a:pt x="3079" y="2334"/>
                  </a:lnTo>
                  <a:lnTo>
                    <a:pt x="3032" y="2355"/>
                  </a:lnTo>
                  <a:cubicBezTo>
                    <a:pt x="2989" y="2374"/>
                    <a:pt x="1971" y="2813"/>
                    <a:pt x="1292" y="2230"/>
                  </a:cubicBezTo>
                  <a:cubicBezTo>
                    <a:pt x="768" y="1781"/>
                    <a:pt x="277" y="2116"/>
                    <a:pt x="161" y="2208"/>
                  </a:cubicBezTo>
                  <a:lnTo>
                    <a:pt x="159" y="4951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0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EA2E8902-E867-4A7B-AD13-920997D89D93}"/>
                </a:ext>
              </a:extLst>
            </p:cNvPr>
            <p:cNvSpPr txBox="1"/>
            <p:nvPr/>
          </p:nvSpPr>
          <p:spPr>
            <a:xfrm>
              <a:off x="921481" y="1736735"/>
              <a:ext cx="1562923" cy="55799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指导思想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>
                        <a:lumMod val="9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5226494-C208-43F9-9A6B-B6B41EFA32D7}"/>
              </a:ext>
            </a:extLst>
          </p:cNvPr>
          <p:cNvSpPr txBox="1"/>
          <p:nvPr/>
        </p:nvSpPr>
        <p:spPr>
          <a:xfrm>
            <a:off x="1667949" y="3958863"/>
            <a:ext cx="8754499" cy="151150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E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21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E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条例</a:t>
            </a:r>
            <a:r>
              <a:rPr kumimoji="0" lang="en-US" altLang="zh-CN" sz="21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E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21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E0000"/>
                    </a:gs>
                    <a:gs pos="100000">
                      <a:srgbClr val="C00000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以习近平新时代中国特色社会主义思想为指导</a:t>
            </a:r>
            <a:r>
              <a:rPr kumimoji="0" lang="zh-CN" altLang="en-US" sz="2133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95000"/>
                        <a:lumOff val="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zh-CN" altLang="en-US" sz="2133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95000"/>
                        <a:lumOff val="5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贯彻党章要求，既弘扬“支部建在连上”的光荣传统，又体现基层创造的新做法新经验，对党支部工作作出全面规范，是新时代党支部建设的基本遵循。</a:t>
            </a:r>
          </a:p>
        </p:txBody>
      </p:sp>
      <p:sp>
        <p:nvSpPr>
          <p:cNvPr id="15" name="star_99410">
            <a:extLst>
              <a:ext uri="{FF2B5EF4-FFF2-40B4-BE49-F238E27FC236}">
                <a16:creationId xmlns="" xmlns:a16="http://schemas.microsoft.com/office/drawing/2014/main" id="{6A77F5C0-3BB1-472C-B034-CFD725C5A330}"/>
              </a:ext>
            </a:extLst>
          </p:cNvPr>
          <p:cNvSpPr>
            <a:spLocks noChangeAspect="1"/>
          </p:cNvSpPr>
          <p:nvPr/>
        </p:nvSpPr>
        <p:spPr bwMode="auto">
          <a:xfrm>
            <a:off x="7632442" y="3187416"/>
            <a:ext cx="504517" cy="47913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</p:sp>
      <p:sp>
        <p:nvSpPr>
          <p:cNvPr id="16" name="star_99410">
            <a:extLst>
              <a:ext uri="{FF2B5EF4-FFF2-40B4-BE49-F238E27FC236}">
                <a16:creationId xmlns="" xmlns:a16="http://schemas.microsoft.com/office/drawing/2014/main" id="{7C7E8F6F-EF97-40F7-A9BA-04165F821067}"/>
              </a:ext>
            </a:extLst>
          </p:cNvPr>
          <p:cNvSpPr>
            <a:spLocks noChangeAspect="1"/>
          </p:cNvSpPr>
          <p:nvPr/>
        </p:nvSpPr>
        <p:spPr bwMode="auto">
          <a:xfrm>
            <a:off x="8594766" y="3187416"/>
            <a:ext cx="504517" cy="47913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</p:sp>
      <p:sp>
        <p:nvSpPr>
          <p:cNvPr id="17" name="star_99410">
            <a:extLst>
              <a:ext uri="{FF2B5EF4-FFF2-40B4-BE49-F238E27FC236}">
                <a16:creationId xmlns="" xmlns:a16="http://schemas.microsoft.com/office/drawing/2014/main" id="{6A8EB218-09CB-483F-B695-16D4703CDFDE}"/>
              </a:ext>
            </a:extLst>
          </p:cNvPr>
          <p:cNvSpPr>
            <a:spLocks noChangeAspect="1"/>
          </p:cNvSpPr>
          <p:nvPr/>
        </p:nvSpPr>
        <p:spPr bwMode="auto">
          <a:xfrm>
            <a:off x="5668758" y="3187416"/>
            <a:ext cx="504517" cy="47913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</p:sp>
      <p:sp>
        <p:nvSpPr>
          <p:cNvPr id="18" name="star_99410">
            <a:extLst>
              <a:ext uri="{FF2B5EF4-FFF2-40B4-BE49-F238E27FC236}">
                <a16:creationId xmlns="" xmlns:a16="http://schemas.microsoft.com/office/drawing/2014/main" id="{BD3D67C0-A672-4579-B6B6-4E39A2BF4D06}"/>
              </a:ext>
            </a:extLst>
          </p:cNvPr>
          <p:cNvSpPr>
            <a:spLocks noChangeAspect="1"/>
          </p:cNvSpPr>
          <p:nvPr/>
        </p:nvSpPr>
        <p:spPr bwMode="auto">
          <a:xfrm>
            <a:off x="6631082" y="3187416"/>
            <a:ext cx="504517" cy="47913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</p:sp>
      <p:sp>
        <p:nvSpPr>
          <p:cNvPr id="19" name="star_99410">
            <a:extLst>
              <a:ext uri="{FF2B5EF4-FFF2-40B4-BE49-F238E27FC236}">
                <a16:creationId xmlns="" xmlns:a16="http://schemas.microsoft.com/office/drawing/2014/main" id="{D12878F0-86A8-48B4-8937-47B7836D95D3}"/>
              </a:ext>
            </a:extLst>
          </p:cNvPr>
          <p:cNvSpPr>
            <a:spLocks noChangeAspect="1"/>
          </p:cNvSpPr>
          <p:nvPr/>
        </p:nvSpPr>
        <p:spPr bwMode="auto">
          <a:xfrm>
            <a:off x="9557090" y="3174625"/>
            <a:ext cx="504517" cy="479136"/>
          </a:xfrm>
          <a:custGeom>
            <a:avLst/>
            <a:gdLst>
              <a:gd name="connsiteX0" fmla="*/ 347072 w 605945"/>
              <a:gd name="connsiteY0" fmla="*/ 512587 h 575461"/>
              <a:gd name="connsiteX1" fmla="*/ 381476 w 605945"/>
              <a:gd name="connsiteY1" fmla="*/ 537442 h 575461"/>
              <a:gd name="connsiteX2" fmla="*/ 302223 w 605945"/>
              <a:gd name="connsiteY2" fmla="*/ 549563 h 575461"/>
              <a:gd name="connsiteX3" fmla="*/ 224045 w 605945"/>
              <a:gd name="connsiteY3" fmla="*/ 537749 h 575461"/>
              <a:gd name="connsiteX4" fmla="*/ 258603 w 605945"/>
              <a:gd name="connsiteY4" fmla="*/ 512740 h 575461"/>
              <a:gd name="connsiteX5" fmla="*/ 302223 w 605945"/>
              <a:gd name="connsiteY5" fmla="*/ 516883 h 575461"/>
              <a:gd name="connsiteX6" fmla="*/ 347072 w 605945"/>
              <a:gd name="connsiteY6" fmla="*/ 512587 h 575461"/>
              <a:gd name="connsiteX7" fmla="*/ 564523 w 605945"/>
              <a:gd name="connsiteY7" fmla="*/ 290588 h 575461"/>
              <a:gd name="connsiteX8" fmla="*/ 490606 w 605945"/>
              <a:gd name="connsiteY8" fmla="*/ 469895 h 575461"/>
              <a:gd name="connsiteX9" fmla="*/ 478927 w 605945"/>
              <a:gd name="connsiteY9" fmla="*/ 433850 h 575461"/>
              <a:gd name="connsiteX10" fmla="*/ 530100 w 605945"/>
              <a:gd name="connsiteY10" fmla="*/ 315743 h 575461"/>
              <a:gd name="connsiteX11" fmla="*/ 40081 w 605945"/>
              <a:gd name="connsiteY11" fmla="*/ 289600 h 575461"/>
              <a:gd name="connsiteX12" fmla="*/ 74348 w 605945"/>
              <a:gd name="connsiteY12" fmla="*/ 314611 h 575461"/>
              <a:gd name="connsiteX13" fmla="*/ 126594 w 605945"/>
              <a:gd name="connsiteY13" fmla="*/ 434907 h 575461"/>
              <a:gd name="connsiteX14" fmla="*/ 115069 w 605945"/>
              <a:gd name="connsiteY14" fmla="*/ 470812 h 575461"/>
              <a:gd name="connsiteX15" fmla="*/ 40081 w 605945"/>
              <a:gd name="connsiteY15" fmla="*/ 289600 h 575461"/>
              <a:gd name="connsiteX16" fmla="*/ 347252 w 605945"/>
              <a:gd name="connsiteY16" fmla="*/ 29779 h 575461"/>
              <a:gd name="connsiteX17" fmla="*/ 544200 w 605945"/>
              <a:gd name="connsiteY17" fmla="*/ 186999 h 575461"/>
              <a:gd name="connsiteX18" fmla="*/ 508252 w 605945"/>
              <a:gd name="connsiteY18" fmla="*/ 186846 h 575461"/>
              <a:gd name="connsiteX19" fmla="*/ 359081 w 605945"/>
              <a:gd name="connsiteY19" fmla="*/ 65825 h 575461"/>
              <a:gd name="connsiteX20" fmla="*/ 258763 w 605945"/>
              <a:gd name="connsiteY20" fmla="*/ 29567 h 575461"/>
              <a:gd name="connsiteX21" fmla="*/ 247087 w 605945"/>
              <a:gd name="connsiteY21" fmla="*/ 65319 h 575461"/>
              <a:gd name="connsiteX22" fmla="*/ 96368 w 605945"/>
              <a:gd name="connsiteY22" fmla="*/ 186845 h 575461"/>
              <a:gd name="connsiteX23" fmla="*/ 60263 w 605945"/>
              <a:gd name="connsiteY23" fmla="*/ 186998 h 575461"/>
              <a:gd name="connsiteX24" fmla="*/ 258763 w 605945"/>
              <a:gd name="connsiteY24" fmla="*/ 29567 h 575461"/>
              <a:gd name="connsiteX25" fmla="*/ 302973 w 605945"/>
              <a:gd name="connsiteY25" fmla="*/ 0 h 575461"/>
              <a:gd name="connsiteX26" fmla="*/ 374875 w 605945"/>
              <a:gd name="connsiteY26" fmla="*/ 219384 h 575461"/>
              <a:gd name="connsiteX27" fmla="*/ 605945 w 605945"/>
              <a:gd name="connsiteY27" fmla="*/ 219844 h 575461"/>
              <a:gd name="connsiteX28" fmla="*/ 419276 w 605945"/>
              <a:gd name="connsiteY28" fmla="*/ 355924 h 575461"/>
              <a:gd name="connsiteX29" fmla="*/ 490103 w 605945"/>
              <a:gd name="connsiteY29" fmla="*/ 575461 h 575461"/>
              <a:gd name="connsiteX30" fmla="*/ 302973 w 605945"/>
              <a:gd name="connsiteY30" fmla="*/ 440302 h 575461"/>
              <a:gd name="connsiteX31" fmla="*/ 115689 w 605945"/>
              <a:gd name="connsiteY31" fmla="*/ 575461 h 575461"/>
              <a:gd name="connsiteX32" fmla="*/ 186669 w 605945"/>
              <a:gd name="connsiteY32" fmla="*/ 355924 h 575461"/>
              <a:gd name="connsiteX33" fmla="*/ 0 w 605945"/>
              <a:gd name="connsiteY33" fmla="*/ 219844 h 575461"/>
              <a:gd name="connsiteX34" fmla="*/ 231071 w 605945"/>
              <a:gd name="connsiteY34" fmla="*/ 219384 h 57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5945" h="575461">
                <a:moveTo>
                  <a:pt x="347072" y="512587"/>
                </a:moveTo>
                <a:lnTo>
                  <a:pt x="381476" y="537442"/>
                </a:lnTo>
                <a:cubicBezTo>
                  <a:pt x="356441" y="545267"/>
                  <a:pt x="329870" y="549563"/>
                  <a:pt x="302223" y="549563"/>
                </a:cubicBezTo>
                <a:cubicBezTo>
                  <a:pt x="275038" y="549563"/>
                  <a:pt x="248773" y="545420"/>
                  <a:pt x="224045" y="537749"/>
                </a:cubicBezTo>
                <a:lnTo>
                  <a:pt x="258603" y="512740"/>
                </a:lnTo>
                <a:cubicBezTo>
                  <a:pt x="272734" y="515502"/>
                  <a:pt x="287325" y="516883"/>
                  <a:pt x="302223" y="516883"/>
                </a:cubicBezTo>
                <a:cubicBezTo>
                  <a:pt x="317582" y="516883"/>
                  <a:pt x="332481" y="515349"/>
                  <a:pt x="347072" y="512587"/>
                </a:cubicBezTo>
                <a:close/>
                <a:moveTo>
                  <a:pt x="564523" y="290588"/>
                </a:moveTo>
                <a:cubicBezTo>
                  <a:pt x="563755" y="360225"/>
                  <a:pt x="535633" y="423266"/>
                  <a:pt x="490606" y="469895"/>
                </a:cubicBezTo>
                <a:lnTo>
                  <a:pt x="478927" y="433850"/>
                </a:lnTo>
                <a:cubicBezTo>
                  <a:pt x="506281" y="400872"/>
                  <a:pt x="524568" y="360225"/>
                  <a:pt x="530100" y="315743"/>
                </a:cubicBezTo>
                <a:close/>
                <a:moveTo>
                  <a:pt x="40081" y="289600"/>
                </a:moveTo>
                <a:lnTo>
                  <a:pt x="74348" y="314611"/>
                </a:lnTo>
                <a:cubicBezTo>
                  <a:pt x="79727" y="360182"/>
                  <a:pt x="98474" y="401611"/>
                  <a:pt x="126594" y="434907"/>
                </a:cubicBezTo>
                <a:lnTo>
                  <a:pt x="115069" y="470812"/>
                </a:lnTo>
                <a:cubicBezTo>
                  <a:pt x="69124" y="424013"/>
                  <a:pt x="40542" y="360029"/>
                  <a:pt x="40081" y="289600"/>
                </a:cubicBezTo>
                <a:close/>
                <a:moveTo>
                  <a:pt x="347252" y="29779"/>
                </a:moveTo>
                <a:cubicBezTo>
                  <a:pt x="436355" y="45271"/>
                  <a:pt x="510249" y="105858"/>
                  <a:pt x="544200" y="186999"/>
                </a:cubicBezTo>
                <a:lnTo>
                  <a:pt x="508252" y="186846"/>
                </a:lnTo>
                <a:cubicBezTo>
                  <a:pt x="478909" y="127485"/>
                  <a:pt x="424526" y="82544"/>
                  <a:pt x="359081" y="65825"/>
                </a:cubicBezTo>
                <a:close/>
                <a:moveTo>
                  <a:pt x="258763" y="29567"/>
                </a:moveTo>
                <a:lnTo>
                  <a:pt x="247087" y="65319"/>
                </a:lnTo>
                <a:cubicBezTo>
                  <a:pt x="180869" y="81737"/>
                  <a:pt x="125867" y="127002"/>
                  <a:pt x="96368" y="186845"/>
                </a:cubicBezTo>
                <a:lnTo>
                  <a:pt x="60263" y="186998"/>
                </a:lnTo>
                <a:cubicBezTo>
                  <a:pt x="94524" y="105367"/>
                  <a:pt x="169039" y="44604"/>
                  <a:pt x="258763" y="29567"/>
                </a:cubicBezTo>
                <a:close/>
                <a:moveTo>
                  <a:pt x="302973" y="0"/>
                </a:moveTo>
                <a:lnTo>
                  <a:pt x="374875" y="219384"/>
                </a:lnTo>
                <a:lnTo>
                  <a:pt x="605945" y="219844"/>
                </a:lnTo>
                <a:lnTo>
                  <a:pt x="419276" y="355924"/>
                </a:lnTo>
                <a:lnTo>
                  <a:pt x="490103" y="575461"/>
                </a:lnTo>
                <a:lnTo>
                  <a:pt x="302973" y="440302"/>
                </a:lnTo>
                <a:lnTo>
                  <a:pt x="115689" y="575461"/>
                </a:lnTo>
                <a:lnTo>
                  <a:pt x="186669" y="355924"/>
                </a:lnTo>
                <a:lnTo>
                  <a:pt x="0" y="219844"/>
                </a:lnTo>
                <a:lnTo>
                  <a:pt x="231071" y="219384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9210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F1B3A09-0ED4-4CB5-810A-98EE533F16B4}"/>
              </a:ext>
            </a:extLst>
          </p:cNvPr>
          <p:cNvGrpSpPr/>
          <p:nvPr/>
        </p:nvGrpSpPr>
        <p:grpSpPr>
          <a:xfrm>
            <a:off x="984615" y="621338"/>
            <a:ext cx="6213506" cy="537494"/>
            <a:chOff x="2422798" y="2528257"/>
            <a:chExt cx="6214944" cy="537618"/>
          </a:xfrm>
          <a:solidFill>
            <a:srgbClr val="C00000"/>
          </a:solidFill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298518CA-DCBE-4331-B570-A80DB09F4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798" y="2528257"/>
              <a:ext cx="506257" cy="514026"/>
            </a:xfrm>
            <a:custGeom>
              <a:avLst/>
              <a:gdLst>
                <a:gd name="T0" fmla="*/ 2313 w 16074"/>
                <a:gd name="T1" fmla="*/ 11564 h 16128"/>
                <a:gd name="T2" fmla="*/ 3529 w 16074"/>
                <a:gd name="T3" fmla="*/ 12395 h 16128"/>
                <a:gd name="T4" fmla="*/ 4818 w 16074"/>
                <a:gd name="T5" fmla="*/ 13031 h 16128"/>
                <a:gd name="T6" fmla="*/ 6189 w 16074"/>
                <a:gd name="T7" fmla="*/ 13418 h 16128"/>
                <a:gd name="T8" fmla="*/ 7653 w 16074"/>
                <a:gd name="T9" fmla="*/ 13501 h 16128"/>
                <a:gd name="T10" fmla="*/ 9219 w 16074"/>
                <a:gd name="T11" fmla="*/ 13224 h 16128"/>
                <a:gd name="T12" fmla="*/ 5225 w 16074"/>
                <a:gd name="T13" fmla="*/ 7326 h 16128"/>
                <a:gd name="T14" fmla="*/ 5604 w 16074"/>
                <a:gd name="T15" fmla="*/ 2588 h 16128"/>
                <a:gd name="T16" fmla="*/ 5918 w 16074"/>
                <a:gd name="T17" fmla="*/ 2680 h 16128"/>
                <a:gd name="T18" fmla="*/ 6274 w 16074"/>
                <a:gd name="T19" fmla="*/ 2719 h 16128"/>
                <a:gd name="T20" fmla="*/ 6671 w 16074"/>
                <a:gd name="T21" fmla="*/ 2688 h 16128"/>
                <a:gd name="T22" fmla="*/ 7102 w 16074"/>
                <a:gd name="T23" fmla="*/ 2577 h 16128"/>
                <a:gd name="T24" fmla="*/ 7563 w 16074"/>
                <a:gd name="T25" fmla="*/ 2375 h 16128"/>
                <a:gd name="T26" fmla="*/ 8053 w 16074"/>
                <a:gd name="T27" fmla="*/ 2066 h 16128"/>
                <a:gd name="T28" fmla="*/ 12930 w 16074"/>
                <a:gd name="T29" fmla="*/ 10057 h 16128"/>
                <a:gd name="T30" fmla="*/ 13396 w 16074"/>
                <a:gd name="T31" fmla="*/ 8301 h 16128"/>
                <a:gd name="T32" fmla="*/ 13347 w 16074"/>
                <a:gd name="T33" fmla="*/ 6443 h 16128"/>
                <a:gd name="T34" fmla="*/ 12801 w 16074"/>
                <a:gd name="T35" fmla="*/ 4583 h 16128"/>
                <a:gd name="T36" fmla="*/ 11773 w 16074"/>
                <a:gd name="T37" fmla="*/ 2822 h 16128"/>
                <a:gd name="T38" fmla="*/ 10277 w 16074"/>
                <a:gd name="T39" fmla="*/ 1262 h 16128"/>
                <a:gd name="T40" fmla="*/ 8329 w 16074"/>
                <a:gd name="T41" fmla="*/ 0 h 16128"/>
                <a:gd name="T42" fmla="*/ 10526 w 16074"/>
                <a:gd name="T43" fmla="*/ 458 h 16128"/>
                <a:gd name="T44" fmla="*/ 12659 w 16074"/>
                <a:gd name="T45" fmla="*/ 1583 h 16128"/>
                <a:gd name="T46" fmla="*/ 14464 w 16074"/>
                <a:gd name="T47" fmla="*/ 3304 h 16128"/>
                <a:gd name="T48" fmla="*/ 15679 w 16074"/>
                <a:gd name="T49" fmla="*/ 5557 h 16128"/>
                <a:gd name="T50" fmla="*/ 16044 w 16074"/>
                <a:gd name="T51" fmla="*/ 8271 h 16128"/>
                <a:gd name="T52" fmla="*/ 15294 w 16074"/>
                <a:gd name="T53" fmla="*/ 11379 h 16128"/>
                <a:gd name="T54" fmla="*/ 12655 w 16074"/>
                <a:gd name="T55" fmla="*/ 14684 h 16128"/>
                <a:gd name="T56" fmla="*/ 10870 w 16074"/>
                <a:gd name="T57" fmla="*/ 15495 h 16128"/>
                <a:gd name="T58" fmla="*/ 9145 w 16074"/>
                <a:gd name="T59" fmla="*/ 15974 h 16128"/>
                <a:gd name="T60" fmla="*/ 7486 w 16074"/>
                <a:gd name="T61" fmla="*/ 16128 h 16128"/>
                <a:gd name="T62" fmla="*/ 5906 w 16074"/>
                <a:gd name="T63" fmla="*/ 15967 h 16128"/>
                <a:gd name="T64" fmla="*/ 4415 w 16074"/>
                <a:gd name="T65" fmla="*/ 15498 h 16128"/>
                <a:gd name="T66" fmla="*/ 3023 w 16074"/>
                <a:gd name="T67" fmla="*/ 14731 h 16128"/>
                <a:gd name="T68" fmla="*/ 2528 w 16074"/>
                <a:gd name="T69" fmla="*/ 14487 h 16128"/>
                <a:gd name="T70" fmla="*/ 2530 w 16074"/>
                <a:gd name="T71" fmla="*/ 14735 h 16128"/>
                <a:gd name="T72" fmla="*/ 2473 w 16074"/>
                <a:gd name="T73" fmla="*/ 14983 h 16128"/>
                <a:gd name="T74" fmla="*/ 2363 w 16074"/>
                <a:gd name="T75" fmla="*/ 15222 h 16128"/>
                <a:gd name="T76" fmla="*/ 2207 w 16074"/>
                <a:gd name="T77" fmla="*/ 15444 h 16128"/>
                <a:gd name="T78" fmla="*/ 2013 w 16074"/>
                <a:gd name="T79" fmla="*/ 15642 h 16128"/>
                <a:gd name="T80" fmla="*/ 1779 w 16074"/>
                <a:gd name="T81" fmla="*/ 15812 h 16128"/>
                <a:gd name="T82" fmla="*/ 1496 w 16074"/>
                <a:gd name="T83" fmla="*/ 15944 h 16128"/>
                <a:gd name="T84" fmla="*/ 1210 w 16074"/>
                <a:gd name="T85" fmla="*/ 16001 h 16128"/>
                <a:gd name="T86" fmla="*/ 933 w 16074"/>
                <a:gd name="T87" fmla="*/ 15986 h 16128"/>
                <a:gd name="T88" fmla="*/ 671 w 16074"/>
                <a:gd name="T89" fmla="*/ 15902 h 16128"/>
                <a:gd name="T90" fmla="*/ 436 w 16074"/>
                <a:gd name="T91" fmla="*/ 15751 h 16128"/>
                <a:gd name="T92" fmla="*/ 234 w 16074"/>
                <a:gd name="T93" fmla="*/ 15534 h 16128"/>
                <a:gd name="T94" fmla="*/ 33 w 16074"/>
                <a:gd name="T95" fmla="*/ 15112 h 16128"/>
                <a:gd name="T96" fmla="*/ 17 w 16074"/>
                <a:gd name="T97" fmla="*/ 14651 h 16128"/>
                <a:gd name="T98" fmla="*/ 179 w 16074"/>
                <a:gd name="T99" fmla="*/ 14226 h 16128"/>
                <a:gd name="T100" fmla="*/ 478 w 16074"/>
                <a:gd name="T101" fmla="*/ 13874 h 16128"/>
                <a:gd name="T102" fmla="*/ 878 w 16074"/>
                <a:gd name="T103" fmla="*/ 13632 h 16128"/>
                <a:gd name="T104" fmla="*/ 1339 w 16074"/>
                <a:gd name="T105" fmla="*/ 13536 h 16128"/>
                <a:gd name="T106" fmla="*/ 1477 w 16074"/>
                <a:gd name="T107" fmla="*/ 13406 h 16128"/>
                <a:gd name="T108" fmla="*/ 1100 w 16074"/>
                <a:gd name="T109" fmla="*/ 12990 h 16128"/>
                <a:gd name="T110" fmla="*/ 736 w 16074"/>
                <a:gd name="T111" fmla="*/ 12545 h 16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074" h="16128">
                  <a:moveTo>
                    <a:pt x="454" y="12169"/>
                  </a:moveTo>
                  <a:lnTo>
                    <a:pt x="1614" y="10993"/>
                  </a:lnTo>
                  <a:lnTo>
                    <a:pt x="1844" y="11188"/>
                  </a:lnTo>
                  <a:lnTo>
                    <a:pt x="2077" y="11378"/>
                  </a:lnTo>
                  <a:lnTo>
                    <a:pt x="2313" y="11564"/>
                  </a:lnTo>
                  <a:lnTo>
                    <a:pt x="2550" y="11742"/>
                  </a:lnTo>
                  <a:lnTo>
                    <a:pt x="2792" y="11916"/>
                  </a:lnTo>
                  <a:lnTo>
                    <a:pt x="3035" y="12083"/>
                  </a:lnTo>
                  <a:lnTo>
                    <a:pt x="3280" y="12242"/>
                  </a:lnTo>
                  <a:lnTo>
                    <a:pt x="3529" y="12395"/>
                  </a:lnTo>
                  <a:lnTo>
                    <a:pt x="3781" y="12540"/>
                  </a:lnTo>
                  <a:lnTo>
                    <a:pt x="4035" y="12677"/>
                  </a:lnTo>
                  <a:lnTo>
                    <a:pt x="4293" y="12804"/>
                  </a:lnTo>
                  <a:lnTo>
                    <a:pt x="4554" y="12923"/>
                  </a:lnTo>
                  <a:lnTo>
                    <a:pt x="4818" y="13031"/>
                  </a:lnTo>
                  <a:lnTo>
                    <a:pt x="5086" y="13131"/>
                  </a:lnTo>
                  <a:lnTo>
                    <a:pt x="5356" y="13220"/>
                  </a:lnTo>
                  <a:lnTo>
                    <a:pt x="5630" y="13298"/>
                  </a:lnTo>
                  <a:lnTo>
                    <a:pt x="5908" y="13364"/>
                  </a:lnTo>
                  <a:lnTo>
                    <a:pt x="6189" y="13418"/>
                  </a:lnTo>
                  <a:lnTo>
                    <a:pt x="6474" y="13461"/>
                  </a:lnTo>
                  <a:lnTo>
                    <a:pt x="6763" y="13491"/>
                  </a:lnTo>
                  <a:lnTo>
                    <a:pt x="7056" y="13508"/>
                  </a:lnTo>
                  <a:lnTo>
                    <a:pt x="7352" y="13511"/>
                  </a:lnTo>
                  <a:lnTo>
                    <a:pt x="7653" y="13501"/>
                  </a:lnTo>
                  <a:lnTo>
                    <a:pt x="7958" y="13476"/>
                  </a:lnTo>
                  <a:lnTo>
                    <a:pt x="8267" y="13437"/>
                  </a:lnTo>
                  <a:lnTo>
                    <a:pt x="8579" y="13381"/>
                  </a:lnTo>
                  <a:lnTo>
                    <a:pt x="8897" y="13311"/>
                  </a:lnTo>
                  <a:lnTo>
                    <a:pt x="9219" y="13224"/>
                  </a:lnTo>
                  <a:lnTo>
                    <a:pt x="9546" y="13121"/>
                  </a:lnTo>
                  <a:lnTo>
                    <a:pt x="9877" y="13001"/>
                  </a:lnTo>
                  <a:lnTo>
                    <a:pt x="10212" y="12863"/>
                  </a:lnTo>
                  <a:lnTo>
                    <a:pt x="10554" y="12708"/>
                  </a:lnTo>
                  <a:lnTo>
                    <a:pt x="5225" y="7326"/>
                  </a:lnTo>
                  <a:lnTo>
                    <a:pt x="3765" y="8813"/>
                  </a:lnTo>
                  <a:lnTo>
                    <a:pt x="1503" y="6582"/>
                  </a:lnTo>
                  <a:lnTo>
                    <a:pt x="5491" y="2537"/>
                  </a:lnTo>
                  <a:lnTo>
                    <a:pt x="5547" y="2563"/>
                  </a:lnTo>
                  <a:lnTo>
                    <a:pt x="5604" y="2588"/>
                  </a:lnTo>
                  <a:lnTo>
                    <a:pt x="5663" y="2610"/>
                  </a:lnTo>
                  <a:lnTo>
                    <a:pt x="5724" y="2631"/>
                  </a:lnTo>
                  <a:lnTo>
                    <a:pt x="5787" y="2649"/>
                  </a:lnTo>
                  <a:lnTo>
                    <a:pt x="5852" y="2666"/>
                  </a:lnTo>
                  <a:lnTo>
                    <a:pt x="5918" y="2680"/>
                  </a:lnTo>
                  <a:lnTo>
                    <a:pt x="5986" y="2693"/>
                  </a:lnTo>
                  <a:lnTo>
                    <a:pt x="6055" y="2703"/>
                  </a:lnTo>
                  <a:lnTo>
                    <a:pt x="6127" y="2711"/>
                  </a:lnTo>
                  <a:lnTo>
                    <a:pt x="6200" y="2716"/>
                  </a:lnTo>
                  <a:lnTo>
                    <a:pt x="6274" y="2719"/>
                  </a:lnTo>
                  <a:lnTo>
                    <a:pt x="6351" y="2719"/>
                  </a:lnTo>
                  <a:lnTo>
                    <a:pt x="6429" y="2716"/>
                  </a:lnTo>
                  <a:lnTo>
                    <a:pt x="6508" y="2710"/>
                  </a:lnTo>
                  <a:lnTo>
                    <a:pt x="6588" y="2700"/>
                  </a:lnTo>
                  <a:lnTo>
                    <a:pt x="6671" y="2688"/>
                  </a:lnTo>
                  <a:lnTo>
                    <a:pt x="6755" y="2673"/>
                  </a:lnTo>
                  <a:lnTo>
                    <a:pt x="6840" y="2654"/>
                  </a:lnTo>
                  <a:lnTo>
                    <a:pt x="6925" y="2632"/>
                  </a:lnTo>
                  <a:lnTo>
                    <a:pt x="7013" y="2607"/>
                  </a:lnTo>
                  <a:lnTo>
                    <a:pt x="7102" y="2577"/>
                  </a:lnTo>
                  <a:lnTo>
                    <a:pt x="7192" y="2545"/>
                  </a:lnTo>
                  <a:lnTo>
                    <a:pt x="7283" y="2508"/>
                  </a:lnTo>
                  <a:lnTo>
                    <a:pt x="7375" y="2468"/>
                  </a:lnTo>
                  <a:lnTo>
                    <a:pt x="7469" y="2423"/>
                  </a:lnTo>
                  <a:lnTo>
                    <a:pt x="7563" y="2375"/>
                  </a:lnTo>
                  <a:lnTo>
                    <a:pt x="7659" y="2321"/>
                  </a:lnTo>
                  <a:lnTo>
                    <a:pt x="7756" y="2265"/>
                  </a:lnTo>
                  <a:lnTo>
                    <a:pt x="7854" y="2203"/>
                  </a:lnTo>
                  <a:lnTo>
                    <a:pt x="7953" y="2137"/>
                  </a:lnTo>
                  <a:lnTo>
                    <a:pt x="8053" y="2066"/>
                  </a:lnTo>
                  <a:lnTo>
                    <a:pt x="9204" y="3243"/>
                  </a:lnTo>
                  <a:lnTo>
                    <a:pt x="7220" y="5296"/>
                  </a:lnTo>
                  <a:lnTo>
                    <a:pt x="12597" y="10708"/>
                  </a:lnTo>
                  <a:lnTo>
                    <a:pt x="12775" y="10387"/>
                  </a:lnTo>
                  <a:lnTo>
                    <a:pt x="12930" y="10057"/>
                  </a:lnTo>
                  <a:lnTo>
                    <a:pt x="13065" y="9719"/>
                  </a:lnTo>
                  <a:lnTo>
                    <a:pt x="13179" y="9373"/>
                  </a:lnTo>
                  <a:lnTo>
                    <a:pt x="13271" y="9022"/>
                  </a:lnTo>
                  <a:lnTo>
                    <a:pt x="13344" y="8664"/>
                  </a:lnTo>
                  <a:lnTo>
                    <a:pt x="13396" y="8301"/>
                  </a:lnTo>
                  <a:lnTo>
                    <a:pt x="13426" y="7934"/>
                  </a:lnTo>
                  <a:lnTo>
                    <a:pt x="13437" y="7564"/>
                  </a:lnTo>
                  <a:lnTo>
                    <a:pt x="13427" y="7192"/>
                  </a:lnTo>
                  <a:lnTo>
                    <a:pt x="13398" y="6818"/>
                  </a:lnTo>
                  <a:lnTo>
                    <a:pt x="13347" y="6443"/>
                  </a:lnTo>
                  <a:lnTo>
                    <a:pt x="13277" y="6068"/>
                  </a:lnTo>
                  <a:lnTo>
                    <a:pt x="13188" y="5694"/>
                  </a:lnTo>
                  <a:lnTo>
                    <a:pt x="13079" y="5321"/>
                  </a:lnTo>
                  <a:lnTo>
                    <a:pt x="12949" y="4950"/>
                  </a:lnTo>
                  <a:lnTo>
                    <a:pt x="12801" y="4583"/>
                  </a:lnTo>
                  <a:lnTo>
                    <a:pt x="12634" y="4220"/>
                  </a:lnTo>
                  <a:lnTo>
                    <a:pt x="12447" y="3862"/>
                  </a:lnTo>
                  <a:lnTo>
                    <a:pt x="12241" y="3509"/>
                  </a:lnTo>
                  <a:lnTo>
                    <a:pt x="12017" y="3162"/>
                  </a:lnTo>
                  <a:lnTo>
                    <a:pt x="11773" y="2822"/>
                  </a:lnTo>
                  <a:lnTo>
                    <a:pt x="11511" y="2492"/>
                  </a:lnTo>
                  <a:lnTo>
                    <a:pt x="11230" y="2169"/>
                  </a:lnTo>
                  <a:lnTo>
                    <a:pt x="10931" y="1856"/>
                  </a:lnTo>
                  <a:lnTo>
                    <a:pt x="10613" y="1553"/>
                  </a:lnTo>
                  <a:lnTo>
                    <a:pt x="10277" y="1262"/>
                  </a:lnTo>
                  <a:lnTo>
                    <a:pt x="9924" y="982"/>
                  </a:lnTo>
                  <a:lnTo>
                    <a:pt x="9551" y="716"/>
                  </a:lnTo>
                  <a:lnTo>
                    <a:pt x="9162" y="463"/>
                  </a:lnTo>
                  <a:lnTo>
                    <a:pt x="8754" y="224"/>
                  </a:lnTo>
                  <a:lnTo>
                    <a:pt x="8329" y="0"/>
                  </a:lnTo>
                  <a:lnTo>
                    <a:pt x="8761" y="35"/>
                  </a:lnTo>
                  <a:lnTo>
                    <a:pt x="9199" y="99"/>
                  </a:lnTo>
                  <a:lnTo>
                    <a:pt x="9641" y="192"/>
                  </a:lnTo>
                  <a:lnTo>
                    <a:pt x="10084" y="310"/>
                  </a:lnTo>
                  <a:lnTo>
                    <a:pt x="10526" y="458"/>
                  </a:lnTo>
                  <a:lnTo>
                    <a:pt x="10966" y="632"/>
                  </a:lnTo>
                  <a:lnTo>
                    <a:pt x="11402" y="832"/>
                  </a:lnTo>
                  <a:lnTo>
                    <a:pt x="11830" y="1057"/>
                  </a:lnTo>
                  <a:lnTo>
                    <a:pt x="12250" y="1307"/>
                  </a:lnTo>
                  <a:lnTo>
                    <a:pt x="12659" y="1583"/>
                  </a:lnTo>
                  <a:lnTo>
                    <a:pt x="13054" y="1881"/>
                  </a:lnTo>
                  <a:lnTo>
                    <a:pt x="13435" y="2203"/>
                  </a:lnTo>
                  <a:lnTo>
                    <a:pt x="13798" y="2548"/>
                  </a:lnTo>
                  <a:lnTo>
                    <a:pt x="14141" y="2915"/>
                  </a:lnTo>
                  <a:lnTo>
                    <a:pt x="14464" y="3304"/>
                  </a:lnTo>
                  <a:lnTo>
                    <a:pt x="14762" y="3714"/>
                  </a:lnTo>
                  <a:lnTo>
                    <a:pt x="15036" y="4146"/>
                  </a:lnTo>
                  <a:lnTo>
                    <a:pt x="15281" y="4596"/>
                  </a:lnTo>
                  <a:lnTo>
                    <a:pt x="15496" y="5067"/>
                  </a:lnTo>
                  <a:lnTo>
                    <a:pt x="15679" y="5557"/>
                  </a:lnTo>
                  <a:lnTo>
                    <a:pt x="15829" y="6065"/>
                  </a:lnTo>
                  <a:lnTo>
                    <a:pt x="15942" y="6591"/>
                  </a:lnTo>
                  <a:lnTo>
                    <a:pt x="16016" y="7135"/>
                  </a:lnTo>
                  <a:lnTo>
                    <a:pt x="16052" y="7695"/>
                  </a:lnTo>
                  <a:lnTo>
                    <a:pt x="16044" y="8271"/>
                  </a:lnTo>
                  <a:lnTo>
                    <a:pt x="15991" y="8863"/>
                  </a:lnTo>
                  <a:lnTo>
                    <a:pt x="15892" y="9471"/>
                  </a:lnTo>
                  <a:lnTo>
                    <a:pt x="15744" y="10093"/>
                  </a:lnTo>
                  <a:lnTo>
                    <a:pt x="15545" y="10729"/>
                  </a:lnTo>
                  <a:lnTo>
                    <a:pt x="15294" y="11379"/>
                  </a:lnTo>
                  <a:lnTo>
                    <a:pt x="14987" y="12042"/>
                  </a:lnTo>
                  <a:lnTo>
                    <a:pt x="14623" y="12717"/>
                  </a:lnTo>
                  <a:lnTo>
                    <a:pt x="16074" y="14218"/>
                  </a:lnTo>
                  <a:lnTo>
                    <a:pt x="14156" y="16081"/>
                  </a:lnTo>
                  <a:lnTo>
                    <a:pt x="12655" y="14684"/>
                  </a:lnTo>
                  <a:lnTo>
                    <a:pt x="12293" y="14873"/>
                  </a:lnTo>
                  <a:lnTo>
                    <a:pt x="11934" y="15048"/>
                  </a:lnTo>
                  <a:lnTo>
                    <a:pt x="11578" y="15211"/>
                  </a:lnTo>
                  <a:lnTo>
                    <a:pt x="11223" y="15360"/>
                  </a:lnTo>
                  <a:lnTo>
                    <a:pt x="10870" y="15495"/>
                  </a:lnTo>
                  <a:lnTo>
                    <a:pt x="10520" y="15617"/>
                  </a:lnTo>
                  <a:lnTo>
                    <a:pt x="10173" y="15726"/>
                  </a:lnTo>
                  <a:lnTo>
                    <a:pt x="9828" y="15822"/>
                  </a:lnTo>
                  <a:lnTo>
                    <a:pt x="9485" y="15904"/>
                  </a:lnTo>
                  <a:lnTo>
                    <a:pt x="9145" y="15974"/>
                  </a:lnTo>
                  <a:lnTo>
                    <a:pt x="8808" y="16030"/>
                  </a:lnTo>
                  <a:lnTo>
                    <a:pt x="8472" y="16074"/>
                  </a:lnTo>
                  <a:lnTo>
                    <a:pt x="8140" y="16105"/>
                  </a:lnTo>
                  <a:lnTo>
                    <a:pt x="7812" y="16123"/>
                  </a:lnTo>
                  <a:lnTo>
                    <a:pt x="7486" y="16128"/>
                  </a:lnTo>
                  <a:lnTo>
                    <a:pt x="7164" y="16121"/>
                  </a:lnTo>
                  <a:lnTo>
                    <a:pt x="6845" y="16101"/>
                  </a:lnTo>
                  <a:lnTo>
                    <a:pt x="6529" y="16069"/>
                  </a:lnTo>
                  <a:lnTo>
                    <a:pt x="6216" y="16024"/>
                  </a:lnTo>
                  <a:lnTo>
                    <a:pt x="5906" y="15967"/>
                  </a:lnTo>
                  <a:lnTo>
                    <a:pt x="5601" y="15897"/>
                  </a:lnTo>
                  <a:lnTo>
                    <a:pt x="5298" y="15816"/>
                  </a:lnTo>
                  <a:lnTo>
                    <a:pt x="5001" y="15722"/>
                  </a:lnTo>
                  <a:lnTo>
                    <a:pt x="4706" y="15616"/>
                  </a:lnTo>
                  <a:lnTo>
                    <a:pt x="4415" y="15498"/>
                  </a:lnTo>
                  <a:lnTo>
                    <a:pt x="4129" y="15368"/>
                  </a:lnTo>
                  <a:lnTo>
                    <a:pt x="3846" y="15227"/>
                  </a:lnTo>
                  <a:lnTo>
                    <a:pt x="3568" y="15073"/>
                  </a:lnTo>
                  <a:lnTo>
                    <a:pt x="3293" y="14907"/>
                  </a:lnTo>
                  <a:lnTo>
                    <a:pt x="3023" y="14731"/>
                  </a:lnTo>
                  <a:lnTo>
                    <a:pt x="2757" y="14542"/>
                  </a:lnTo>
                  <a:lnTo>
                    <a:pt x="2496" y="14342"/>
                  </a:lnTo>
                  <a:lnTo>
                    <a:pt x="2509" y="14390"/>
                  </a:lnTo>
                  <a:lnTo>
                    <a:pt x="2520" y="14439"/>
                  </a:lnTo>
                  <a:lnTo>
                    <a:pt x="2528" y="14487"/>
                  </a:lnTo>
                  <a:lnTo>
                    <a:pt x="2533" y="14536"/>
                  </a:lnTo>
                  <a:lnTo>
                    <a:pt x="2536" y="14586"/>
                  </a:lnTo>
                  <a:lnTo>
                    <a:pt x="2537" y="14635"/>
                  </a:lnTo>
                  <a:lnTo>
                    <a:pt x="2534" y="14686"/>
                  </a:lnTo>
                  <a:lnTo>
                    <a:pt x="2530" y="14735"/>
                  </a:lnTo>
                  <a:lnTo>
                    <a:pt x="2523" y="14785"/>
                  </a:lnTo>
                  <a:lnTo>
                    <a:pt x="2514" y="14835"/>
                  </a:lnTo>
                  <a:lnTo>
                    <a:pt x="2502" y="14884"/>
                  </a:lnTo>
                  <a:lnTo>
                    <a:pt x="2489" y="14934"/>
                  </a:lnTo>
                  <a:lnTo>
                    <a:pt x="2473" y="14983"/>
                  </a:lnTo>
                  <a:lnTo>
                    <a:pt x="2454" y="15031"/>
                  </a:lnTo>
                  <a:lnTo>
                    <a:pt x="2434" y="15080"/>
                  </a:lnTo>
                  <a:lnTo>
                    <a:pt x="2412" y="15127"/>
                  </a:lnTo>
                  <a:lnTo>
                    <a:pt x="2388" y="15174"/>
                  </a:lnTo>
                  <a:lnTo>
                    <a:pt x="2363" y="15222"/>
                  </a:lnTo>
                  <a:lnTo>
                    <a:pt x="2334" y="15267"/>
                  </a:lnTo>
                  <a:lnTo>
                    <a:pt x="2305" y="15313"/>
                  </a:lnTo>
                  <a:lnTo>
                    <a:pt x="2275" y="15358"/>
                  </a:lnTo>
                  <a:lnTo>
                    <a:pt x="2241" y="15401"/>
                  </a:lnTo>
                  <a:lnTo>
                    <a:pt x="2207" y="15444"/>
                  </a:lnTo>
                  <a:lnTo>
                    <a:pt x="2171" y="15486"/>
                  </a:lnTo>
                  <a:lnTo>
                    <a:pt x="2134" y="15526"/>
                  </a:lnTo>
                  <a:lnTo>
                    <a:pt x="2095" y="15567"/>
                  </a:lnTo>
                  <a:lnTo>
                    <a:pt x="2055" y="15605"/>
                  </a:lnTo>
                  <a:lnTo>
                    <a:pt x="2013" y="15642"/>
                  </a:lnTo>
                  <a:lnTo>
                    <a:pt x="1971" y="15677"/>
                  </a:lnTo>
                  <a:lnTo>
                    <a:pt x="1927" y="15713"/>
                  </a:lnTo>
                  <a:lnTo>
                    <a:pt x="1881" y="15745"/>
                  </a:lnTo>
                  <a:lnTo>
                    <a:pt x="1836" y="15777"/>
                  </a:lnTo>
                  <a:lnTo>
                    <a:pt x="1779" y="15812"/>
                  </a:lnTo>
                  <a:lnTo>
                    <a:pt x="1723" y="15845"/>
                  </a:lnTo>
                  <a:lnTo>
                    <a:pt x="1666" y="15874"/>
                  </a:lnTo>
                  <a:lnTo>
                    <a:pt x="1610" y="15900"/>
                  </a:lnTo>
                  <a:lnTo>
                    <a:pt x="1552" y="15923"/>
                  </a:lnTo>
                  <a:lnTo>
                    <a:pt x="1496" y="15944"/>
                  </a:lnTo>
                  <a:lnTo>
                    <a:pt x="1438" y="15961"/>
                  </a:lnTo>
                  <a:lnTo>
                    <a:pt x="1381" y="15975"/>
                  </a:lnTo>
                  <a:lnTo>
                    <a:pt x="1324" y="15987"/>
                  </a:lnTo>
                  <a:lnTo>
                    <a:pt x="1267" y="15995"/>
                  </a:lnTo>
                  <a:lnTo>
                    <a:pt x="1210" y="16001"/>
                  </a:lnTo>
                  <a:lnTo>
                    <a:pt x="1154" y="16003"/>
                  </a:lnTo>
                  <a:lnTo>
                    <a:pt x="1098" y="16003"/>
                  </a:lnTo>
                  <a:lnTo>
                    <a:pt x="1043" y="16000"/>
                  </a:lnTo>
                  <a:lnTo>
                    <a:pt x="987" y="15995"/>
                  </a:lnTo>
                  <a:lnTo>
                    <a:pt x="933" y="15986"/>
                  </a:lnTo>
                  <a:lnTo>
                    <a:pt x="879" y="15975"/>
                  </a:lnTo>
                  <a:lnTo>
                    <a:pt x="826" y="15961"/>
                  </a:lnTo>
                  <a:lnTo>
                    <a:pt x="773" y="15944"/>
                  </a:lnTo>
                  <a:lnTo>
                    <a:pt x="722" y="15924"/>
                  </a:lnTo>
                  <a:lnTo>
                    <a:pt x="671" y="15902"/>
                  </a:lnTo>
                  <a:lnTo>
                    <a:pt x="622" y="15877"/>
                  </a:lnTo>
                  <a:lnTo>
                    <a:pt x="573" y="15849"/>
                  </a:lnTo>
                  <a:lnTo>
                    <a:pt x="527" y="15819"/>
                  </a:lnTo>
                  <a:lnTo>
                    <a:pt x="480" y="15786"/>
                  </a:lnTo>
                  <a:lnTo>
                    <a:pt x="436" y="15751"/>
                  </a:lnTo>
                  <a:lnTo>
                    <a:pt x="393" y="15713"/>
                  </a:lnTo>
                  <a:lnTo>
                    <a:pt x="350" y="15671"/>
                  </a:lnTo>
                  <a:lnTo>
                    <a:pt x="310" y="15628"/>
                  </a:lnTo>
                  <a:lnTo>
                    <a:pt x="271" y="15583"/>
                  </a:lnTo>
                  <a:lnTo>
                    <a:pt x="234" y="15534"/>
                  </a:lnTo>
                  <a:lnTo>
                    <a:pt x="199" y="15483"/>
                  </a:lnTo>
                  <a:lnTo>
                    <a:pt x="143" y="15391"/>
                  </a:lnTo>
                  <a:lnTo>
                    <a:pt x="98" y="15299"/>
                  </a:lnTo>
                  <a:lnTo>
                    <a:pt x="61" y="15206"/>
                  </a:lnTo>
                  <a:lnTo>
                    <a:pt x="33" y="15112"/>
                  </a:lnTo>
                  <a:lnTo>
                    <a:pt x="14" y="15019"/>
                  </a:lnTo>
                  <a:lnTo>
                    <a:pt x="3" y="14925"/>
                  </a:lnTo>
                  <a:lnTo>
                    <a:pt x="0" y="14833"/>
                  </a:lnTo>
                  <a:lnTo>
                    <a:pt x="5" y="14741"/>
                  </a:lnTo>
                  <a:lnTo>
                    <a:pt x="17" y="14651"/>
                  </a:lnTo>
                  <a:lnTo>
                    <a:pt x="36" y="14562"/>
                  </a:lnTo>
                  <a:lnTo>
                    <a:pt x="63" y="14475"/>
                  </a:lnTo>
                  <a:lnTo>
                    <a:pt x="95" y="14389"/>
                  </a:lnTo>
                  <a:lnTo>
                    <a:pt x="133" y="14307"/>
                  </a:lnTo>
                  <a:lnTo>
                    <a:pt x="179" y="14226"/>
                  </a:lnTo>
                  <a:lnTo>
                    <a:pt x="228" y="14148"/>
                  </a:lnTo>
                  <a:lnTo>
                    <a:pt x="284" y="14075"/>
                  </a:lnTo>
                  <a:lnTo>
                    <a:pt x="344" y="14004"/>
                  </a:lnTo>
                  <a:lnTo>
                    <a:pt x="409" y="13938"/>
                  </a:lnTo>
                  <a:lnTo>
                    <a:pt x="478" y="13874"/>
                  </a:lnTo>
                  <a:lnTo>
                    <a:pt x="551" y="13816"/>
                  </a:lnTo>
                  <a:lnTo>
                    <a:pt x="628" y="13762"/>
                  </a:lnTo>
                  <a:lnTo>
                    <a:pt x="708" y="13714"/>
                  </a:lnTo>
                  <a:lnTo>
                    <a:pt x="791" y="13670"/>
                  </a:lnTo>
                  <a:lnTo>
                    <a:pt x="878" y="13632"/>
                  </a:lnTo>
                  <a:lnTo>
                    <a:pt x="967" y="13601"/>
                  </a:lnTo>
                  <a:lnTo>
                    <a:pt x="1057" y="13575"/>
                  </a:lnTo>
                  <a:lnTo>
                    <a:pt x="1150" y="13556"/>
                  </a:lnTo>
                  <a:lnTo>
                    <a:pt x="1244" y="13542"/>
                  </a:lnTo>
                  <a:lnTo>
                    <a:pt x="1339" y="13536"/>
                  </a:lnTo>
                  <a:lnTo>
                    <a:pt x="1436" y="13538"/>
                  </a:lnTo>
                  <a:lnTo>
                    <a:pt x="1533" y="13548"/>
                  </a:lnTo>
                  <a:lnTo>
                    <a:pt x="1630" y="13565"/>
                  </a:lnTo>
                  <a:lnTo>
                    <a:pt x="1553" y="13486"/>
                  </a:lnTo>
                  <a:lnTo>
                    <a:pt x="1477" y="13406"/>
                  </a:lnTo>
                  <a:lnTo>
                    <a:pt x="1400" y="13325"/>
                  </a:lnTo>
                  <a:lnTo>
                    <a:pt x="1324" y="13243"/>
                  </a:lnTo>
                  <a:lnTo>
                    <a:pt x="1248" y="13159"/>
                  </a:lnTo>
                  <a:lnTo>
                    <a:pt x="1174" y="13075"/>
                  </a:lnTo>
                  <a:lnTo>
                    <a:pt x="1100" y="12990"/>
                  </a:lnTo>
                  <a:lnTo>
                    <a:pt x="1026" y="12903"/>
                  </a:lnTo>
                  <a:lnTo>
                    <a:pt x="953" y="12815"/>
                  </a:lnTo>
                  <a:lnTo>
                    <a:pt x="880" y="12726"/>
                  </a:lnTo>
                  <a:lnTo>
                    <a:pt x="807" y="12636"/>
                  </a:lnTo>
                  <a:lnTo>
                    <a:pt x="736" y="12545"/>
                  </a:lnTo>
                  <a:lnTo>
                    <a:pt x="665" y="12453"/>
                  </a:lnTo>
                  <a:lnTo>
                    <a:pt x="594" y="12359"/>
                  </a:lnTo>
                  <a:lnTo>
                    <a:pt x="524" y="12264"/>
                  </a:lnTo>
                  <a:lnTo>
                    <a:pt x="454" y="121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mpact"/>
                <a:ea typeface="微软雅黑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BB3E4A1F-C54A-4D79-AE3C-1085AA801B38}"/>
                </a:ext>
              </a:extLst>
            </p:cNvPr>
            <p:cNvSpPr/>
            <p:nvPr/>
          </p:nvSpPr>
          <p:spPr>
            <a:xfrm>
              <a:off x="2706540" y="2542662"/>
              <a:ext cx="5931202" cy="5232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12186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《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支部工作条例</a:t>
              </a:r>
              <a:r>
                <a:rPr kumimoji="0" lang="en-US" altLang="zh-CN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》</a:t>
              </a:r>
              <a:r>
                <a:rPr kumimoji="0" lang="zh-CN" altLang="en-US" sz="2799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出台的背景与意义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4DDE554-F38B-47A8-BDF6-6FC806B60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10" y="4085273"/>
            <a:ext cx="347821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遵循的</a:t>
            </a:r>
            <a:endParaRPr kumimoji="0" lang="en-US" altLang="zh-CN" sz="5600" b="1" i="0" u="none" strike="noStrike" kern="120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原则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2E9F1BC4-4709-4D43-B463-804A33699C03}"/>
              </a:ext>
            </a:extLst>
          </p:cNvPr>
          <p:cNvSpPr/>
          <p:nvPr/>
        </p:nvSpPr>
        <p:spPr>
          <a:xfrm>
            <a:off x="1145886" y="1768440"/>
            <a:ext cx="1868837" cy="1868837"/>
          </a:xfrm>
          <a:prstGeom prst="ellipse">
            <a:avLst/>
          </a:prstGeom>
          <a:gradFill flip="none" rotWithShape="1">
            <a:gsLst>
              <a:gs pos="0">
                <a:srgbClr val="B40000"/>
              </a:gs>
              <a:gs pos="100000">
                <a:srgbClr val="FFFF00"/>
              </a:gs>
              <a:gs pos="67000">
                <a:srgbClr val="FF0000"/>
              </a:gs>
            </a:gsLst>
            <a:lin ang="16200000" scaled="1"/>
            <a:tileRect/>
          </a:gradFill>
          <a:ln w="28575">
            <a:gradFill>
              <a:gsLst>
                <a:gs pos="0">
                  <a:srgbClr val="FFFF00"/>
                </a:gs>
                <a:gs pos="100000">
                  <a:srgbClr val="FFA000"/>
                </a:gs>
              </a:gsLst>
              <a:lin ang="5400000" scaled="1"/>
            </a:gradFill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4200A45-646C-4733-B67B-EE3501457E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3" y="2108835"/>
            <a:ext cx="1398587" cy="1189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圆角矩形 4">
            <a:extLst>
              <a:ext uri="{FF2B5EF4-FFF2-40B4-BE49-F238E27FC236}">
                <a16:creationId xmlns="" xmlns:a16="http://schemas.microsoft.com/office/drawing/2014/main" id="{B52AE422-BCC5-4991-806A-8F37DEDB46F8}"/>
              </a:ext>
            </a:extLst>
          </p:cNvPr>
          <p:cNvSpPr/>
          <p:nvPr/>
        </p:nvSpPr>
        <p:spPr>
          <a:xfrm>
            <a:off x="1162050" y="3493135"/>
            <a:ext cx="1836737" cy="42068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B40000"/>
              </a:gs>
            </a:gsLst>
            <a:lin ang="5400000" scaled="1"/>
          </a:gradFill>
          <a:ln>
            <a:noFill/>
          </a:ln>
          <a:effectLst>
            <a:outerShdw blurRad="203200" dist="1016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  <a:sym typeface="Arial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398EFB5-5CF2-471F-8C0C-10EF877DA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2050" y="3502660"/>
            <a:ext cx="18367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总体要求之一</a:t>
            </a:r>
          </a:p>
        </p:txBody>
      </p:sp>
      <p:sp>
        <p:nvSpPr>
          <p:cNvPr id="16" name="圆角矩形 10">
            <a:extLst>
              <a:ext uri="{FF2B5EF4-FFF2-40B4-BE49-F238E27FC236}">
                <a16:creationId xmlns="" xmlns:a16="http://schemas.microsoft.com/office/drawing/2014/main" id="{EC848C3A-B4E8-4721-8CBB-5FF69EB57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9387" y="1807211"/>
            <a:ext cx="4213225" cy="70326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圆角矩形 11">
            <a:extLst>
              <a:ext uri="{FF2B5EF4-FFF2-40B4-BE49-F238E27FC236}">
                <a16:creationId xmlns="" xmlns:a16="http://schemas.microsoft.com/office/drawing/2014/main" id="{1EF795B1-D75C-4B7D-A719-08A3B41DC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9387" y="2659699"/>
            <a:ext cx="4213225" cy="7016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圆角矩形 12">
            <a:extLst>
              <a:ext uri="{FF2B5EF4-FFF2-40B4-BE49-F238E27FC236}">
                <a16:creationId xmlns="" xmlns:a16="http://schemas.microsoft.com/office/drawing/2014/main" id="{30F7CFB9-A78D-44AE-847A-90D44D118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9387" y="3510598"/>
            <a:ext cx="4213225" cy="70326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圆角矩形 13">
            <a:extLst>
              <a:ext uri="{FF2B5EF4-FFF2-40B4-BE49-F238E27FC236}">
                <a16:creationId xmlns="" xmlns:a16="http://schemas.microsoft.com/office/drawing/2014/main" id="{48CEDF50-355E-42C7-A63F-3195F2452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9387" y="4363086"/>
            <a:ext cx="4213225" cy="703263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圆角矩形 14">
            <a:extLst>
              <a:ext uri="{FF2B5EF4-FFF2-40B4-BE49-F238E27FC236}">
                <a16:creationId xmlns="" xmlns:a16="http://schemas.microsoft.com/office/drawing/2014/main" id="{0336076C-8931-411E-AA8A-ED1052F46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9387" y="5215573"/>
            <a:ext cx="4213225" cy="701675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圆角矩形 15">
            <a:extLst>
              <a:ext uri="{FF2B5EF4-FFF2-40B4-BE49-F238E27FC236}">
                <a16:creationId xmlns="" xmlns:a16="http://schemas.microsoft.com/office/drawing/2014/main" id="{BD811581-9E79-444C-9307-719AB423DA44}"/>
              </a:ext>
            </a:extLst>
          </p:cNvPr>
          <p:cNvSpPr/>
          <p:nvPr/>
        </p:nvSpPr>
        <p:spPr>
          <a:xfrm>
            <a:off x="7389810" y="1807211"/>
            <a:ext cx="812800" cy="703263"/>
          </a:xfrm>
          <a:prstGeom prst="round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  <a:effectLst>
            <a:outerShdw blurRad="127000" dist="50800" dir="5400000" algn="t" rotWithShape="0">
              <a:prstClr val="black">
                <a:alpha val="60000"/>
              </a:prstClr>
            </a:outerShdw>
          </a:effectLst>
        </p:spPr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1" b="1" i="0" u="none" strike="noStrike" kern="1200" cap="none" spc="0" normalizeH="0" baseline="0" noProof="1">
                <a:ln>
                  <a:noFill/>
                </a:ln>
                <a:solidFill>
                  <a:srgbClr val="FFFDFB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rPr>
              <a:t>结合起来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77709339-D16F-4628-91EB-5981F2107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6" y="1881823"/>
            <a:ext cx="33051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BE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以习近平新时代中国特色社会主义思想为指导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F88A7AD-66A1-4BEA-8139-C336C26436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6" y="2732723"/>
            <a:ext cx="33051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BE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以党章为根本遵循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8CDD7412-5D8D-4EC8-958D-E4EE636E7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6" y="3701099"/>
            <a:ext cx="33051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BE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坚持问题导向和求解思维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4D74F905-3C89-4748-B1A0-BB00F8F95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6" y="4551999"/>
            <a:ext cx="33051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BE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体现继承与创新相结合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F56BA50B-75B3-4BA8-B504-2D5FE34C5D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6" y="5404486"/>
            <a:ext cx="330517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BE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贴近基层实际操作需要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圆角矩形 27">
            <a:extLst>
              <a:ext uri="{FF2B5EF4-FFF2-40B4-BE49-F238E27FC236}">
                <a16:creationId xmlns="" xmlns:a16="http://schemas.microsoft.com/office/drawing/2014/main" id="{A39E809A-EDA3-41BB-8EFE-471824CE274A}"/>
              </a:ext>
            </a:extLst>
          </p:cNvPr>
          <p:cNvSpPr/>
          <p:nvPr/>
        </p:nvSpPr>
        <p:spPr>
          <a:xfrm>
            <a:off x="7389810" y="2659699"/>
            <a:ext cx="812800" cy="701675"/>
          </a:xfrm>
          <a:prstGeom prst="round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  <a:effectLst>
            <a:outerShdw blurRad="127000" dist="50800" dir="5400000" algn="t" rotWithShape="0">
              <a:prstClr val="black">
                <a:alpha val="60000"/>
              </a:prstClr>
            </a:outerShdw>
          </a:effectLst>
        </p:spPr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1" b="1" i="0" u="none" strike="noStrike" kern="1200" cap="none" spc="0" normalizeH="0" baseline="0" noProof="1">
                <a:ln>
                  <a:noFill/>
                </a:ln>
                <a:solidFill>
                  <a:srgbClr val="FFFDFB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rPr>
              <a:t>结合起来</a:t>
            </a:r>
          </a:p>
        </p:txBody>
      </p:sp>
      <p:sp>
        <p:nvSpPr>
          <p:cNvPr id="28" name="圆角矩形 28">
            <a:extLst>
              <a:ext uri="{FF2B5EF4-FFF2-40B4-BE49-F238E27FC236}">
                <a16:creationId xmlns="" xmlns:a16="http://schemas.microsoft.com/office/drawing/2014/main" id="{F0D586D1-FC90-406A-8A84-55E4FCB46DFF}"/>
              </a:ext>
            </a:extLst>
          </p:cNvPr>
          <p:cNvSpPr/>
          <p:nvPr/>
        </p:nvSpPr>
        <p:spPr>
          <a:xfrm>
            <a:off x="7389810" y="3510598"/>
            <a:ext cx="812800" cy="703263"/>
          </a:xfrm>
          <a:prstGeom prst="round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  <a:effectLst>
            <a:outerShdw blurRad="127000" dist="50800" dir="5400000" algn="t" rotWithShape="0">
              <a:prstClr val="black">
                <a:alpha val="60000"/>
              </a:prstClr>
            </a:outerShdw>
          </a:effectLst>
        </p:spPr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1" b="1" i="0" u="none" strike="noStrike" kern="1200" cap="none" spc="0" normalizeH="0" baseline="0" noProof="1">
                <a:ln>
                  <a:noFill/>
                </a:ln>
                <a:solidFill>
                  <a:srgbClr val="FFFDFB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rPr>
              <a:t>结合起来</a:t>
            </a:r>
          </a:p>
        </p:txBody>
      </p:sp>
      <p:sp>
        <p:nvSpPr>
          <p:cNvPr id="29" name="圆角矩形 29">
            <a:extLst>
              <a:ext uri="{FF2B5EF4-FFF2-40B4-BE49-F238E27FC236}">
                <a16:creationId xmlns="" xmlns:a16="http://schemas.microsoft.com/office/drawing/2014/main" id="{BC5187FD-C76B-42B2-BE36-C9489A9D0DEB}"/>
              </a:ext>
            </a:extLst>
          </p:cNvPr>
          <p:cNvSpPr/>
          <p:nvPr/>
        </p:nvSpPr>
        <p:spPr>
          <a:xfrm>
            <a:off x="7389810" y="4363086"/>
            <a:ext cx="812800" cy="703263"/>
          </a:xfrm>
          <a:prstGeom prst="round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  <a:effectLst>
            <a:outerShdw blurRad="127000" dist="50800" dir="5400000" algn="t" rotWithShape="0">
              <a:prstClr val="black">
                <a:alpha val="60000"/>
              </a:prstClr>
            </a:outerShdw>
          </a:effectLst>
        </p:spPr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1" b="1" i="0" u="none" strike="noStrike" kern="1200" cap="none" spc="0" normalizeH="0" baseline="0" noProof="1">
                <a:ln>
                  <a:noFill/>
                </a:ln>
                <a:solidFill>
                  <a:srgbClr val="FFFDFB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rPr>
              <a:t>结合起来</a:t>
            </a:r>
          </a:p>
        </p:txBody>
      </p:sp>
      <p:sp>
        <p:nvSpPr>
          <p:cNvPr id="30" name="圆角矩形 30">
            <a:extLst>
              <a:ext uri="{FF2B5EF4-FFF2-40B4-BE49-F238E27FC236}">
                <a16:creationId xmlns="" xmlns:a16="http://schemas.microsoft.com/office/drawing/2014/main" id="{513F071A-279F-49A3-A7EB-39BE197BFDA1}"/>
              </a:ext>
            </a:extLst>
          </p:cNvPr>
          <p:cNvSpPr/>
          <p:nvPr/>
        </p:nvSpPr>
        <p:spPr>
          <a:xfrm>
            <a:off x="7389810" y="5215573"/>
            <a:ext cx="812800" cy="701675"/>
          </a:xfrm>
          <a:prstGeom prst="round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  <a:effectLst>
            <a:outerShdw blurRad="127000" dist="50800" dir="5400000" algn="t" rotWithShape="0">
              <a:prstClr val="black">
                <a:alpha val="60000"/>
              </a:prstClr>
            </a:outerShdw>
          </a:effectLst>
        </p:spPr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1" b="1" i="0" u="none" strike="noStrike" kern="1200" cap="none" spc="0" normalizeH="0" baseline="0" noProof="1">
                <a:ln>
                  <a:noFill/>
                </a:ln>
                <a:solidFill>
                  <a:srgbClr val="FFFDFB"/>
                </a:solidFill>
                <a:effectLst/>
                <a:uLnTx/>
                <a:uFillTx/>
                <a:latin typeface="Arial"/>
                <a:ea typeface="微软雅黑"/>
                <a:cs typeface="+mn-cs"/>
                <a:sym typeface="Arial"/>
              </a:rPr>
              <a:t>结合起来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96CD3C8E-D777-4601-BDFA-2E5BEBC2A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5860" y="1743712"/>
            <a:ext cx="2933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认真贯彻落实习近平总书记提出的“推动全面从严治党向基层延伸”“把全面从严治党落实到每个支部、每名党员”等一系列新精神新要求。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FF1A4DB-D8F8-4FAF-ABD8-41859A59E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5861" y="2640649"/>
            <a:ext cx="27987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突出党支部主体作用，着眼提升组织力，强化政治功能，明确党支部的职责任务。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BA36B89F-7DD4-40F4-B852-DE9B7F652F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5860" y="3548698"/>
            <a:ext cx="296544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针对党支部建设在功能定位、组织设置、工作运行等方面存在的突出问题，从制度建设层面补齐短板、形成规范。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DD5133E2-9307-47DE-81D8-AB0AB6ED3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5861" y="4456749"/>
            <a:ext cx="310038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传承我们党在革命、建设和改革历程中积累的党支部建设宝贵经验，总结提炼党的十八大以来抓基层打基础强支部的成功经验，固化为法规制度。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71F67161-102D-46E4-8E97-B51947728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5861" y="5429885"/>
            <a:ext cx="31003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既回应不同领域党支部特点，又力求规定明确、简便可行。</a:t>
            </a:r>
          </a:p>
        </p:txBody>
      </p:sp>
      <p:sp>
        <p:nvSpPr>
          <p:cNvPr id="36" name="Freeform 139">
            <a:extLst>
              <a:ext uri="{FF2B5EF4-FFF2-40B4-BE49-F238E27FC236}">
                <a16:creationId xmlns="" xmlns:a16="http://schemas.microsoft.com/office/drawing/2014/main" id="{5C091609-3926-4DD8-A47A-61DEAFAB24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18510" y="1961199"/>
            <a:ext cx="252413" cy="393700"/>
          </a:xfrm>
          <a:custGeom>
            <a:avLst/>
            <a:gdLst>
              <a:gd name="T0" fmla="*/ 2147483646 w 919"/>
              <a:gd name="T1" fmla="*/ 1485694114 h 1442"/>
              <a:gd name="T2" fmla="*/ 1512539721 w 919"/>
              <a:gd name="T3" fmla="*/ 1485694114 h 1442"/>
              <a:gd name="T4" fmla="*/ 1512539721 w 919"/>
              <a:gd name="T5" fmla="*/ 2147483646 h 1442"/>
              <a:gd name="T6" fmla="*/ 2147483646 w 919"/>
              <a:gd name="T7" fmla="*/ 2147483646 h 1442"/>
              <a:gd name="T8" fmla="*/ 1533285378 w 919"/>
              <a:gd name="T9" fmla="*/ 2147483646 h 1442"/>
              <a:gd name="T10" fmla="*/ 1512539721 w 919"/>
              <a:gd name="T11" fmla="*/ 2147483646 h 1442"/>
              <a:gd name="T12" fmla="*/ 2147483646 w 919"/>
              <a:gd name="T13" fmla="*/ 2147483646 h 1442"/>
              <a:gd name="T14" fmla="*/ 2147483646 w 919"/>
              <a:gd name="T15" fmla="*/ 2147483646 h 1442"/>
              <a:gd name="T16" fmla="*/ 2147483646 w 919"/>
              <a:gd name="T17" fmla="*/ 2147483646 h 1442"/>
              <a:gd name="T18" fmla="*/ 2147483646 w 919"/>
              <a:gd name="T19" fmla="*/ 2147483646 h 1442"/>
              <a:gd name="T20" fmla="*/ 2147483646 w 919"/>
              <a:gd name="T21" fmla="*/ 2147483646 h 1442"/>
              <a:gd name="T22" fmla="*/ 2147483646 w 919"/>
              <a:gd name="T23" fmla="*/ 1485694114 h 144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19" h="1442">
                <a:moveTo>
                  <a:pt x="338" y="73"/>
                </a:moveTo>
                <a:cubicBezTo>
                  <a:pt x="265" y="0"/>
                  <a:pt x="147" y="0"/>
                  <a:pt x="73" y="73"/>
                </a:cubicBezTo>
                <a:cubicBezTo>
                  <a:pt x="0" y="146"/>
                  <a:pt x="0" y="265"/>
                  <a:pt x="73" y="338"/>
                </a:cubicBezTo>
                <a:lnTo>
                  <a:pt x="466" y="730"/>
                </a:lnTo>
                <a:lnTo>
                  <a:pt x="74" y="1123"/>
                </a:lnTo>
                <a:cubicBezTo>
                  <a:pt x="0" y="1196"/>
                  <a:pt x="0" y="1314"/>
                  <a:pt x="73" y="1387"/>
                </a:cubicBezTo>
                <a:cubicBezTo>
                  <a:pt x="110" y="1424"/>
                  <a:pt x="158" y="1442"/>
                  <a:pt x="206" y="1442"/>
                </a:cubicBezTo>
                <a:cubicBezTo>
                  <a:pt x="254" y="1442"/>
                  <a:pt x="302" y="1424"/>
                  <a:pt x="338" y="1388"/>
                </a:cubicBezTo>
                <a:lnTo>
                  <a:pt x="864" y="863"/>
                </a:lnTo>
                <a:cubicBezTo>
                  <a:pt x="899" y="828"/>
                  <a:pt x="919" y="780"/>
                  <a:pt x="919" y="731"/>
                </a:cubicBezTo>
                <a:cubicBezTo>
                  <a:pt x="919" y="681"/>
                  <a:pt x="899" y="633"/>
                  <a:pt x="864" y="598"/>
                </a:cubicBezTo>
                <a:lnTo>
                  <a:pt x="338" y="73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  <a:extLst/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139">
            <a:extLst>
              <a:ext uri="{FF2B5EF4-FFF2-40B4-BE49-F238E27FC236}">
                <a16:creationId xmlns="" xmlns:a16="http://schemas.microsoft.com/office/drawing/2014/main" id="{3FDE54B1-5622-4406-9F27-1BDB9E1B9D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18510" y="2813686"/>
            <a:ext cx="252413" cy="393700"/>
          </a:xfrm>
          <a:custGeom>
            <a:avLst/>
            <a:gdLst>
              <a:gd name="T0" fmla="*/ 2147483646 w 919"/>
              <a:gd name="T1" fmla="*/ 1485694114 h 1442"/>
              <a:gd name="T2" fmla="*/ 1512539721 w 919"/>
              <a:gd name="T3" fmla="*/ 1485694114 h 1442"/>
              <a:gd name="T4" fmla="*/ 1512539721 w 919"/>
              <a:gd name="T5" fmla="*/ 2147483646 h 1442"/>
              <a:gd name="T6" fmla="*/ 2147483646 w 919"/>
              <a:gd name="T7" fmla="*/ 2147483646 h 1442"/>
              <a:gd name="T8" fmla="*/ 1533285378 w 919"/>
              <a:gd name="T9" fmla="*/ 2147483646 h 1442"/>
              <a:gd name="T10" fmla="*/ 1512539721 w 919"/>
              <a:gd name="T11" fmla="*/ 2147483646 h 1442"/>
              <a:gd name="T12" fmla="*/ 2147483646 w 919"/>
              <a:gd name="T13" fmla="*/ 2147483646 h 1442"/>
              <a:gd name="T14" fmla="*/ 2147483646 w 919"/>
              <a:gd name="T15" fmla="*/ 2147483646 h 1442"/>
              <a:gd name="T16" fmla="*/ 2147483646 w 919"/>
              <a:gd name="T17" fmla="*/ 2147483646 h 1442"/>
              <a:gd name="T18" fmla="*/ 2147483646 w 919"/>
              <a:gd name="T19" fmla="*/ 2147483646 h 1442"/>
              <a:gd name="T20" fmla="*/ 2147483646 w 919"/>
              <a:gd name="T21" fmla="*/ 2147483646 h 1442"/>
              <a:gd name="T22" fmla="*/ 2147483646 w 919"/>
              <a:gd name="T23" fmla="*/ 1485694114 h 144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19" h="1442">
                <a:moveTo>
                  <a:pt x="338" y="73"/>
                </a:moveTo>
                <a:cubicBezTo>
                  <a:pt x="265" y="0"/>
                  <a:pt x="147" y="0"/>
                  <a:pt x="73" y="73"/>
                </a:cubicBezTo>
                <a:cubicBezTo>
                  <a:pt x="0" y="146"/>
                  <a:pt x="0" y="265"/>
                  <a:pt x="73" y="338"/>
                </a:cubicBezTo>
                <a:lnTo>
                  <a:pt x="466" y="730"/>
                </a:lnTo>
                <a:lnTo>
                  <a:pt x="74" y="1123"/>
                </a:lnTo>
                <a:cubicBezTo>
                  <a:pt x="0" y="1196"/>
                  <a:pt x="0" y="1314"/>
                  <a:pt x="73" y="1387"/>
                </a:cubicBezTo>
                <a:cubicBezTo>
                  <a:pt x="110" y="1424"/>
                  <a:pt x="158" y="1442"/>
                  <a:pt x="206" y="1442"/>
                </a:cubicBezTo>
                <a:cubicBezTo>
                  <a:pt x="254" y="1442"/>
                  <a:pt x="302" y="1424"/>
                  <a:pt x="338" y="1388"/>
                </a:cubicBezTo>
                <a:lnTo>
                  <a:pt x="864" y="863"/>
                </a:lnTo>
                <a:cubicBezTo>
                  <a:pt x="899" y="828"/>
                  <a:pt x="919" y="780"/>
                  <a:pt x="919" y="731"/>
                </a:cubicBezTo>
                <a:cubicBezTo>
                  <a:pt x="919" y="681"/>
                  <a:pt x="899" y="633"/>
                  <a:pt x="864" y="598"/>
                </a:cubicBezTo>
                <a:lnTo>
                  <a:pt x="338" y="73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  <a:extLst/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139">
            <a:extLst>
              <a:ext uri="{FF2B5EF4-FFF2-40B4-BE49-F238E27FC236}">
                <a16:creationId xmlns="" xmlns:a16="http://schemas.microsoft.com/office/drawing/2014/main" id="{BA3F7DF4-355A-4EE6-923D-AE8C0B1EC93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18510" y="3664585"/>
            <a:ext cx="252413" cy="395288"/>
          </a:xfrm>
          <a:custGeom>
            <a:avLst/>
            <a:gdLst>
              <a:gd name="T0" fmla="*/ 2147483646 w 919"/>
              <a:gd name="T1" fmla="*/ 1503715026 h 1442"/>
              <a:gd name="T2" fmla="*/ 1512539721 w 919"/>
              <a:gd name="T3" fmla="*/ 1503715026 h 1442"/>
              <a:gd name="T4" fmla="*/ 1512539721 w 919"/>
              <a:gd name="T5" fmla="*/ 2147483646 h 1442"/>
              <a:gd name="T6" fmla="*/ 2147483646 w 919"/>
              <a:gd name="T7" fmla="*/ 2147483646 h 1442"/>
              <a:gd name="T8" fmla="*/ 1533285378 w 919"/>
              <a:gd name="T9" fmla="*/ 2147483646 h 1442"/>
              <a:gd name="T10" fmla="*/ 1512539721 w 919"/>
              <a:gd name="T11" fmla="*/ 2147483646 h 1442"/>
              <a:gd name="T12" fmla="*/ 2147483646 w 919"/>
              <a:gd name="T13" fmla="*/ 2147483646 h 1442"/>
              <a:gd name="T14" fmla="*/ 2147483646 w 919"/>
              <a:gd name="T15" fmla="*/ 2147483646 h 1442"/>
              <a:gd name="T16" fmla="*/ 2147483646 w 919"/>
              <a:gd name="T17" fmla="*/ 2147483646 h 1442"/>
              <a:gd name="T18" fmla="*/ 2147483646 w 919"/>
              <a:gd name="T19" fmla="*/ 2147483646 h 1442"/>
              <a:gd name="T20" fmla="*/ 2147483646 w 919"/>
              <a:gd name="T21" fmla="*/ 2147483646 h 1442"/>
              <a:gd name="T22" fmla="*/ 2147483646 w 919"/>
              <a:gd name="T23" fmla="*/ 1503715026 h 144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19" h="1442">
                <a:moveTo>
                  <a:pt x="338" y="73"/>
                </a:moveTo>
                <a:cubicBezTo>
                  <a:pt x="265" y="0"/>
                  <a:pt x="147" y="0"/>
                  <a:pt x="73" y="73"/>
                </a:cubicBezTo>
                <a:cubicBezTo>
                  <a:pt x="0" y="146"/>
                  <a:pt x="0" y="265"/>
                  <a:pt x="73" y="338"/>
                </a:cubicBezTo>
                <a:lnTo>
                  <a:pt x="466" y="730"/>
                </a:lnTo>
                <a:lnTo>
                  <a:pt x="74" y="1123"/>
                </a:lnTo>
                <a:cubicBezTo>
                  <a:pt x="0" y="1196"/>
                  <a:pt x="0" y="1314"/>
                  <a:pt x="73" y="1387"/>
                </a:cubicBezTo>
                <a:cubicBezTo>
                  <a:pt x="110" y="1424"/>
                  <a:pt x="158" y="1442"/>
                  <a:pt x="206" y="1442"/>
                </a:cubicBezTo>
                <a:cubicBezTo>
                  <a:pt x="254" y="1442"/>
                  <a:pt x="302" y="1424"/>
                  <a:pt x="338" y="1388"/>
                </a:cubicBezTo>
                <a:lnTo>
                  <a:pt x="864" y="863"/>
                </a:lnTo>
                <a:cubicBezTo>
                  <a:pt x="899" y="828"/>
                  <a:pt x="919" y="780"/>
                  <a:pt x="919" y="731"/>
                </a:cubicBezTo>
                <a:cubicBezTo>
                  <a:pt x="919" y="681"/>
                  <a:pt x="899" y="633"/>
                  <a:pt x="864" y="598"/>
                </a:cubicBezTo>
                <a:lnTo>
                  <a:pt x="338" y="73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  <a:extLst/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Freeform 139">
            <a:extLst>
              <a:ext uri="{FF2B5EF4-FFF2-40B4-BE49-F238E27FC236}">
                <a16:creationId xmlns="" xmlns:a16="http://schemas.microsoft.com/office/drawing/2014/main" id="{A9AE07D8-5E50-4333-96CE-75F9B28C4DF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18510" y="4517074"/>
            <a:ext cx="252413" cy="393700"/>
          </a:xfrm>
          <a:custGeom>
            <a:avLst/>
            <a:gdLst>
              <a:gd name="T0" fmla="*/ 2147483646 w 919"/>
              <a:gd name="T1" fmla="*/ 1485694114 h 1442"/>
              <a:gd name="T2" fmla="*/ 1512539721 w 919"/>
              <a:gd name="T3" fmla="*/ 1485694114 h 1442"/>
              <a:gd name="T4" fmla="*/ 1512539721 w 919"/>
              <a:gd name="T5" fmla="*/ 2147483646 h 1442"/>
              <a:gd name="T6" fmla="*/ 2147483646 w 919"/>
              <a:gd name="T7" fmla="*/ 2147483646 h 1442"/>
              <a:gd name="T8" fmla="*/ 1533285378 w 919"/>
              <a:gd name="T9" fmla="*/ 2147483646 h 1442"/>
              <a:gd name="T10" fmla="*/ 1512539721 w 919"/>
              <a:gd name="T11" fmla="*/ 2147483646 h 1442"/>
              <a:gd name="T12" fmla="*/ 2147483646 w 919"/>
              <a:gd name="T13" fmla="*/ 2147483646 h 1442"/>
              <a:gd name="T14" fmla="*/ 2147483646 w 919"/>
              <a:gd name="T15" fmla="*/ 2147483646 h 1442"/>
              <a:gd name="T16" fmla="*/ 2147483646 w 919"/>
              <a:gd name="T17" fmla="*/ 2147483646 h 1442"/>
              <a:gd name="T18" fmla="*/ 2147483646 w 919"/>
              <a:gd name="T19" fmla="*/ 2147483646 h 1442"/>
              <a:gd name="T20" fmla="*/ 2147483646 w 919"/>
              <a:gd name="T21" fmla="*/ 2147483646 h 1442"/>
              <a:gd name="T22" fmla="*/ 2147483646 w 919"/>
              <a:gd name="T23" fmla="*/ 1485694114 h 144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19" h="1442">
                <a:moveTo>
                  <a:pt x="338" y="73"/>
                </a:moveTo>
                <a:cubicBezTo>
                  <a:pt x="265" y="0"/>
                  <a:pt x="147" y="0"/>
                  <a:pt x="73" y="73"/>
                </a:cubicBezTo>
                <a:cubicBezTo>
                  <a:pt x="0" y="146"/>
                  <a:pt x="0" y="265"/>
                  <a:pt x="73" y="338"/>
                </a:cubicBezTo>
                <a:lnTo>
                  <a:pt x="466" y="730"/>
                </a:lnTo>
                <a:lnTo>
                  <a:pt x="74" y="1123"/>
                </a:lnTo>
                <a:cubicBezTo>
                  <a:pt x="0" y="1196"/>
                  <a:pt x="0" y="1314"/>
                  <a:pt x="73" y="1387"/>
                </a:cubicBezTo>
                <a:cubicBezTo>
                  <a:pt x="110" y="1424"/>
                  <a:pt x="158" y="1442"/>
                  <a:pt x="206" y="1442"/>
                </a:cubicBezTo>
                <a:cubicBezTo>
                  <a:pt x="254" y="1442"/>
                  <a:pt x="302" y="1424"/>
                  <a:pt x="338" y="1388"/>
                </a:cubicBezTo>
                <a:lnTo>
                  <a:pt x="864" y="863"/>
                </a:lnTo>
                <a:cubicBezTo>
                  <a:pt x="899" y="828"/>
                  <a:pt x="919" y="780"/>
                  <a:pt x="919" y="731"/>
                </a:cubicBezTo>
                <a:cubicBezTo>
                  <a:pt x="919" y="681"/>
                  <a:pt x="899" y="633"/>
                  <a:pt x="864" y="598"/>
                </a:cubicBezTo>
                <a:lnTo>
                  <a:pt x="338" y="73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  <a:extLst/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Freeform 139">
            <a:extLst>
              <a:ext uri="{FF2B5EF4-FFF2-40B4-BE49-F238E27FC236}">
                <a16:creationId xmlns="" xmlns:a16="http://schemas.microsoft.com/office/drawing/2014/main" id="{4473496B-75E4-4C7A-87C7-A585067DF33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418510" y="5369561"/>
            <a:ext cx="252413" cy="393700"/>
          </a:xfrm>
          <a:custGeom>
            <a:avLst/>
            <a:gdLst>
              <a:gd name="T0" fmla="*/ 2147483646 w 919"/>
              <a:gd name="T1" fmla="*/ 1485694114 h 1442"/>
              <a:gd name="T2" fmla="*/ 1512539721 w 919"/>
              <a:gd name="T3" fmla="*/ 1485694114 h 1442"/>
              <a:gd name="T4" fmla="*/ 1512539721 w 919"/>
              <a:gd name="T5" fmla="*/ 2147483646 h 1442"/>
              <a:gd name="T6" fmla="*/ 2147483646 w 919"/>
              <a:gd name="T7" fmla="*/ 2147483646 h 1442"/>
              <a:gd name="T8" fmla="*/ 1533285378 w 919"/>
              <a:gd name="T9" fmla="*/ 2147483646 h 1442"/>
              <a:gd name="T10" fmla="*/ 1512539721 w 919"/>
              <a:gd name="T11" fmla="*/ 2147483646 h 1442"/>
              <a:gd name="T12" fmla="*/ 2147483646 w 919"/>
              <a:gd name="T13" fmla="*/ 2147483646 h 1442"/>
              <a:gd name="T14" fmla="*/ 2147483646 w 919"/>
              <a:gd name="T15" fmla="*/ 2147483646 h 1442"/>
              <a:gd name="T16" fmla="*/ 2147483646 w 919"/>
              <a:gd name="T17" fmla="*/ 2147483646 h 1442"/>
              <a:gd name="T18" fmla="*/ 2147483646 w 919"/>
              <a:gd name="T19" fmla="*/ 2147483646 h 1442"/>
              <a:gd name="T20" fmla="*/ 2147483646 w 919"/>
              <a:gd name="T21" fmla="*/ 2147483646 h 1442"/>
              <a:gd name="T22" fmla="*/ 2147483646 w 919"/>
              <a:gd name="T23" fmla="*/ 1485694114 h 144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19" h="1442">
                <a:moveTo>
                  <a:pt x="338" y="73"/>
                </a:moveTo>
                <a:cubicBezTo>
                  <a:pt x="265" y="0"/>
                  <a:pt x="147" y="0"/>
                  <a:pt x="73" y="73"/>
                </a:cubicBezTo>
                <a:cubicBezTo>
                  <a:pt x="0" y="146"/>
                  <a:pt x="0" y="265"/>
                  <a:pt x="73" y="338"/>
                </a:cubicBezTo>
                <a:lnTo>
                  <a:pt x="466" y="730"/>
                </a:lnTo>
                <a:lnTo>
                  <a:pt x="74" y="1123"/>
                </a:lnTo>
                <a:cubicBezTo>
                  <a:pt x="0" y="1196"/>
                  <a:pt x="0" y="1314"/>
                  <a:pt x="73" y="1387"/>
                </a:cubicBezTo>
                <a:cubicBezTo>
                  <a:pt x="110" y="1424"/>
                  <a:pt x="158" y="1442"/>
                  <a:pt x="206" y="1442"/>
                </a:cubicBezTo>
                <a:cubicBezTo>
                  <a:pt x="254" y="1442"/>
                  <a:pt x="302" y="1424"/>
                  <a:pt x="338" y="1388"/>
                </a:cubicBezTo>
                <a:lnTo>
                  <a:pt x="864" y="863"/>
                </a:lnTo>
                <a:cubicBezTo>
                  <a:pt x="899" y="828"/>
                  <a:pt x="919" y="780"/>
                  <a:pt x="919" y="731"/>
                </a:cubicBezTo>
                <a:cubicBezTo>
                  <a:pt x="919" y="681"/>
                  <a:pt x="899" y="633"/>
                  <a:pt x="864" y="598"/>
                </a:cubicBezTo>
                <a:lnTo>
                  <a:pt x="338" y="73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  <a:extLst/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04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25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75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25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25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375"/>
                            </p:stCondLst>
                            <p:childTnLst>
                              <p:par>
                                <p:cTn id="7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25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2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75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25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725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225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700"/>
                            </p:stCondLst>
                            <p:childTnLst>
                              <p:par>
                                <p:cTn id="1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950"/>
                            </p:stCondLst>
                            <p:childTnLst>
                              <p:par>
                                <p:cTn id="1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025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525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250"/>
                            </p:stCondLst>
                            <p:childTnLst>
                              <p:par>
                                <p:cTn id="1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C915F8B-1C2B-4919-9D4D-DFCEA20ABAA2}"/>
              </a:ext>
            </a:extLst>
          </p:cNvPr>
          <p:cNvSpPr/>
          <p:nvPr/>
        </p:nvSpPr>
        <p:spPr>
          <a:xfrm>
            <a:off x="3233677" y="2834349"/>
            <a:ext cx="5724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条例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逐条解读</a:t>
            </a:r>
          </a:p>
        </p:txBody>
      </p:sp>
    </p:spTree>
    <p:extLst>
      <p:ext uri="{BB962C8B-B14F-4D97-AF65-F5344CB8AC3E}">
        <p14:creationId xmlns:p14="http://schemas.microsoft.com/office/powerpoint/2010/main" val="139684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ULTRA_SCORM_COURSE_ID" val="6760A6EA-8ABA-44C1-BC62-62B850F1CAF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BhxhE0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YcYRN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BhxhE2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GHGET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GHGET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GHGET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GHGET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GHGET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GXGETQ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AZcYRNKwvAbUoAAABrAAAAGwAAAHVuaXZlcnNhbC91bml2ZXJzYWwucG5nLnhtbLOxr8jNUShLLSrOzM+zVTLUM1Cyt+PlsikoSi3LTC1XqACKGekZQICSQiUqtzwzpSQDKGRgbowQzEjNTM8osVWyMDCFC+oDzQQAUEsBAgAAFAACAAgAGHGETRUOrShkBAAABxEAAB0AAAAAAAAAAQAAAAAAAAAAAHVuaXZlcnNhbC9jb21tb25fbWVzc2FnZXMubG5nUEsBAgAAFAACAAgAGHGETQh+CyMpAwAAhgwAACcAAAAAAAAAAQAAAAAAnwQAAHVuaXZlcnNhbC9mbGFzaF9wdWJsaXNoaW5nX3NldHRpbmdzLnhtbFBLAQIAABQAAgAIABhxhE21/AlkugIAAFUKAAAhAAAAAAAAAAEAAAAAAA0IAAB1bml2ZXJzYWwvZmxhc2hfc2tpbl9zZXR0aW5ncy54bWxQSwECAAAUAAIACAAYcYRNKpYPZ/4CAACXCwAAJgAAAAAAAAABAAAAAAAGCwAAdW5pdmVyc2FsL2h0bWxfcHVibGlzaGluZ19zZXR0aW5ncy54bWxQSwECAAAUAAIACAAYcYRNaHFSkZoBAAAfBgAAHwAAAAAAAAABAAAAAABIDgAAdW5pdmVyc2FsL2h0bWxfc2tpbl9zZXR0aW5ncy5qc1BLAQIAABQAAgAIABhxhE09PC/RwQAAAOUBAAAaAAAAAAAAAAEAAAAAAB8QAAB1bml2ZXJzYWwvaTE4bl9wcmVzZXRzLnhtbFBLAQIAABQAAgAIABhxhE2a+ZZkawAAAGsAAAAcAAAAAAAAAAEAAAAAABgRAAB1bml2ZXJzYWwvbG9jYWxfc2V0dGluZ3MueG1sUEsBAgAAFAACAAgARJRXRyO0Tvv7AgAAsAgAABQAAAAAAAAAAQAAAAAAvREAAHVuaXZlcnNhbC9wbGF5ZXIueG1sUEsBAgAAFAACAAgAGHGETbCHI/RsAQAA9wIAACkAAAAAAAAAAQAAAAAA6hQAAHVuaXZlcnNhbC9za2luX2N1c3RvbWl6YXRpb25fc2V0dGluZ3MueG1sUEsBAgAAFAACAAgAGXGETQXZichKDQAA1SEAABcAAAAAAAAAAAAAAAAAnRYAAHVuaXZlcnNhbC91bml2ZXJzYWwucG5nUEsBAgAAFAACAAgAGXGETSsLwG1KAAAAawAAABsAAAAAAAAAAQAAAAAAHCQAAHVuaXZlcnNhbC91bml2ZXJzYWwucG5nLnhtbFBLBQYAAAAACwALAEkDAACfJAAAAAA="/>
  <p:tag name="ISPRING_PRESENTATION_TITLE" val="1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涂豆思">
  <a:themeElements>
    <a:clrScheme name="自定义 5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B0D13"/>
      </a:accent1>
      <a:accent2>
        <a:srgbClr val="FFBE00"/>
      </a:accent2>
      <a:accent3>
        <a:srgbClr val="D03F56"/>
      </a:accent3>
      <a:accent4>
        <a:srgbClr val="7030A0"/>
      </a:accent4>
      <a:accent5>
        <a:srgbClr val="EEECE1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2048</Words>
  <Application>Microsoft Office PowerPoint</Application>
  <PresentationFormat>宽屏</PresentationFormat>
  <Paragraphs>129</Paragraphs>
  <Slides>32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Century Gothic</vt:lpstr>
      <vt:lpstr>等线</vt:lpstr>
      <vt:lpstr>等线 Light</vt:lpstr>
      <vt:lpstr>宋体</vt:lpstr>
      <vt:lpstr>微软雅黑</vt:lpstr>
      <vt:lpstr>造字工房力黑（非商用）常规体</vt:lpstr>
      <vt:lpstr>Arial</vt:lpstr>
      <vt:lpstr>Calibri</vt:lpstr>
      <vt:lpstr>Helvetica</vt:lpstr>
      <vt:lpstr>Impact</vt:lpstr>
      <vt:lpstr>Times New Roman</vt:lpstr>
      <vt:lpstr>Nordri ToolsTheme</vt:lpstr>
      <vt:lpstr>涂豆思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不二演示</dc:creator>
  <cp:keywords>www.51pptmoban.com</cp:keywords>
  <cp:lastModifiedBy>Microsoft 帐户</cp:lastModifiedBy>
  <cp:revision>3</cp:revision>
  <dcterms:created xsi:type="dcterms:W3CDTF">2018-12-01T12:18:40Z</dcterms:created>
  <dcterms:modified xsi:type="dcterms:W3CDTF">2021-04-12T11:36:27Z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12414243</vt:lpwstr>
  </property>
  <property fmtid="{D5CDD505-2E9C-101B-9397-08002B2CF9AE}" pid="3" name="NXPowerLiteSettings">
    <vt:lpwstr>C780073804F000</vt:lpwstr>
  </property>
  <property fmtid="{D5CDD505-2E9C-101B-9397-08002B2CF9AE}" pid="4" name="NXPowerLiteVersion">
    <vt:lpwstr>D8.0.2</vt:lpwstr>
  </property>
</Properties>
</file>