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11" r:id="rId1"/>
    <p:sldMasterId id="2147483820" r:id="rId2"/>
  </p:sldMasterIdLst>
  <p:notesMasterIdLst>
    <p:notesMasterId r:id="rId30"/>
  </p:notesMasterIdLst>
  <p:sldIdLst>
    <p:sldId id="1205" r:id="rId3"/>
    <p:sldId id="1206" r:id="rId4"/>
    <p:sldId id="1207" r:id="rId5"/>
    <p:sldId id="1208" r:id="rId6"/>
    <p:sldId id="1209" r:id="rId7"/>
    <p:sldId id="1210" r:id="rId8"/>
    <p:sldId id="1211" r:id="rId9"/>
    <p:sldId id="1212" r:id="rId10"/>
    <p:sldId id="1199" r:id="rId11"/>
    <p:sldId id="1177" r:id="rId12"/>
    <p:sldId id="1181" r:id="rId13"/>
    <p:sldId id="1182" r:id="rId14"/>
    <p:sldId id="1184" r:id="rId15"/>
    <p:sldId id="1218" r:id="rId16"/>
    <p:sldId id="336" r:id="rId17"/>
    <p:sldId id="1201" r:id="rId18"/>
    <p:sldId id="1183" r:id="rId19"/>
    <p:sldId id="1186" r:id="rId20"/>
    <p:sldId id="1189" r:id="rId21"/>
    <p:sldId id="1202" r:id="rId22"/>
    <p:sldId id="1187" r:id="rId23"/>
    <p:sldId id="1188" r:id="rId24"/>
    <p:sldId id="1193" r:id="rId25"/>
    <p:sldId id="1194" r:id="rId26"/>
    <p:sldId id="1191" r:id="rId27"/>
    <p:sldId id="1044" r:id="rId28"/>
    <p:sldId id="1219" r:id="rId29"/>
  </p:sldIdLst>
  <p:sldSz cx="12192000" cy="6858000"/>
  <p:notesSz cx="6858000" cy="9144000"/>
  <p:custDataLst>
    <p:tags r:id="rId31"/>
  </p:custData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960000"/>
    <a:srgbClr val="E60000"/>
    <a:srgbClr val="FFFFFF"/>
    <a:srgbClr val="BE302D"/>
    <a:srgbClr val="120A46"/>
    <a:srgbClr val="045AA3"/>
    <a:srgbClr val="FEE2DE"/>
    <a:srgbClr val="FFECEB"/>
    <a:srgbClr val="FEE5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13" autoAdjust="0"/>
    <p:restoredTop sz="93955" autoAdjust="0"/>
  </p:normalViewPr>
  <p:slideViewPr>
    <p:cSldViewPr snapToGrid="0">
      <p:cViewPr>
        <p:scale>
          <a:sx n="66" d="100"/>
          <a:sy n="66" d="100"/>
        </p:scale>
        <p:origin x="538" y="63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2021/4/12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1</a:t>
            </a:fld>
            <a:endParaRPr lang="zh-CN" altLang="en-US"/>
          </a:p>
        </p:txBody>
      </p:sp>
    </p:spTree>
    <p:extLst>
      <p:ext uri="{BB962C8B-B14F-4D97-AF65-F5344CB8AC3E}">
        <p14:creationId xmlns:p14="http://schemas.microsoft.com/office/powerpoint/2010/main" val="1695699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793AD677-048F-409F-AACD-0A0B5EF61C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377"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26690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793AD677-048F-409F-AACD-0A0B5EF61C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377"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27529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793AD677-048F-409F-AACD-0A0B5EF61C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377"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16709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793AD677-048F-409F-AACD-0A0B5EF61C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377"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39649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14</a:t>
            </a:fld>
            <a:endParaRPr lang="zh-CN" altLang="en-US"/>
          </a:p>
        </p:txBody>
      </p:sp>
    </p:spTree>
    <p:extLst>
      <p:ext uri="{BB962C8B-B14F-4D97-AF65-F5344CB8AC3E}">
        <p14:creationId xmlns:p14="http://schemas.microsoft.com/office/powerpoint/2010/main" val="845559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16</a:t>
            </a:fld>
            <a:endParaRPr lang="zh-CN" altLang="en-US"/>
          </a:p>
        </p:txBody>
      </p:sp>
    </p:spTree>
    <p:extLst>
      <p:ext uri="{BB962C8B-B14F-4D97-AF65-F5344CB8AC3E}">
        <p14:creationId xmlns:p14="http://schemas.microsoft.com/office/powerpoint/2010/main" val="9237879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17</a:t>
            </a:fld>
            <a:endParaRPr lang="zh-CN" altLang="en-US"/>
          </a:p>
        </p:txBody>
      </p:sp>
    </p:spTree>
    <p:extLst>
      <p:ext uri="{BB962C8B-B14F-4D97-AF65-F5344CB8AC3E}">
        <p14:creationId xmlns:p14="http://schemas.microsoft.com/office/powerpoint/2010/main" val="3501017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18</a:t>
            </a:fld>
            <a:endParaRPr lang="zh-CN" altLang="en-US"/>
          </a:p>
        </p:txBody>
      </p:sp>
    </p:spTree>
    <p:extLst>
      <p:ext uri="{BB962C8B-B14F-4D97-AF65-F5344CB8AC3E}">
        <p14:creationId xmlns:p14="http://schemas.microsoft.com/office/powerpoint/2010/main" val="568860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19</a:t>
            </a:fld>
            <a:endParaRPr lang="zh-CN" altLang="en-US"/>
          </a:p>
        </p:txBody>
      </p:sp>
    </p:spTree>
    <p:extLst>
      <p:ext uri="{BB962C8B-B14F-4D97-AF65-F5344CB8AC3E}">
        <p14:creationId xmlns:p14="http://schemas.microsoft.com/office/powerpoint/2010/main" val="16628940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20</a:t>
            </a:fld>
            <a:endParaRPr lang="zh-CN" altLang="en-US"/>
          </a:p>
        </p:txBody>
      </p:sp>
    </p:spTree>
    <p:extLst>
      <p:ext uri="{BB962C8B-B14F-4D97-AF65-F5344CB8AC3E}">
        <p14:creationId xmlns:p14="http://schemas.microsoft.com/office/powerpoint/2010/main" val="2259851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a:t>
            </a:fld>
            <a:endParaRPr lang="zh-CN" altLang="en-US"/>
          </a:p>
        </p:txBody>
      </p:sp>
    </p:spTree>
    <p:extLst>
      <p:ext uri="{BB962C8B-B14F-4D97-AF65-F5344CB8AC3E}">
        <p14:creationId xmlns:p14="http://schemas.microsoft.com/office/powerpoint/2010/main" val="1053544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21</a:t>
            </a:fld>
            <a:endParaRPr lang="zh-CN" altLang="en-US"/>
          </a:p>
        </p:txBody>
      </p:sp>
    </p:spTree>
    <p:extLst>
      <p:ext uri="{BB962C8B-B14F-4D97-AF65-F5344CB8AC3E}">
        <p14:creationId xmlns:p14="http://schemas.microsoft.com/office/powerpoint/2010/main" val="2167726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22</a:t>
            </a:fld>
            <a:endParaRPr lang="zh-CN" altLang="en-US"/>
          </a:p>
        </p:txBody>
      </p:sp>
    </p:spTree>
    <p:extLst>
      <p:ext uri="{BB962C8B-B14F-4D97-AF65-F5344CB8AC3E}">
        <p14:creationId xmlns:p14="http://schemas.microsoft.com/office/powerpoint/2010/main" val="18324421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23</a:t>
            </a:fld>
            <a:endParaRPr lang="zh-CN" altLang="en-US"/>
          </a:p>
        </p:txBody>
      </p:sp>
    </p:spTree>
    <p:extLst>
      <p:ext uri="{BB962C8B-B14F-4D97-AF65-F5344CB8AC3E}">
        <p14:creationId xmlns:p14="http://schemas.microsoft.com/office/powerpoint/2010/main" val="1039828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24</a:t>
            </a:fld>
            <a:endParaRPr lang="zh-CN" altLang="en-US"/>
          </a:p>
        </p:txBody>
      </p:sp>
    </p:spTree>
    <p:extLst>
      <p:ext uri="{BB962C8B-B14F-4D97-AF65-F5344CB8AC3E}">
        <p14:creationId xmlns:p14="http://schemas.microsoft.com/office/powerpoint/2010/main" val="37960603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25</a:t>
            </a:fld>
            <a:endParaRPr lang="zh-CN" altLang="en-US"/>
          </a:p>
        </p:txBody>
      </p:sp>
    </p:spTree>
    <p:extLst>
      <p:ext uri="{BB962C8B-B14F-4D97-AF65-F5344CB8AC3E}">
        <p14:creationId xmlns:p14="http://schemas.microsoft.com/office/powerpoint/2010/main" val="948286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26</a:t>
            </a:fld>
            <a:endParaRPr lang="zh-CN" altLang="en-US"/>
          </a:p>
        </p:txBody>
      </p:sp>
    </p:spTree>
    <p:extLst>
      <p:ext uri="{BB962C8B-B14F-4D97-AF65-F5344CB8AC3E}">
        <p14:creationId xmlns:p14="http://schemas.microsoft.com/office/powerpoint/2010/main" val="3587281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3</a:t>
            </a:fld>
            <a:endParaRPr lang="zh-CN" altLang="en-US"/>
          </a:p>
        </p:txBody>
      </p:sp>
    </p:spTree>
    <p:extLst>
      <p:ext uri="{BB962C8B-B14F-4D97-AF65-F5344CB8AC3E}">
        <p14:creationId xmlns:p14="http://schemas.microsoft.com/office/powerpoint/2010/main" val="1763448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4</a:t>
            </a:fld>
            <a:endParaRPr lang="zh-CN" altLang="en-US"/>
          </a:p>
        </p:txBody>
      </p:sp>
    </p:spTree>
    <p:extLst>
      <p:ext uri="{BB962C8B-B14F-4D97-AF65-F5344CB8AC3E}">
        <p14:creationId xmlns:p14="http://schemas.microsoft.com/office/powerpoint/2010/main" val="3283396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5</a:t>
            </a:fld>
            <a:endParaRPr lang="zh-CN" altLang="en-US"/>
          </a:p>
        </p:txBody>
      </p:sp>
    </p:spTree>
    <p:extLst>
      <p:ext uri="{BB962C8B-B14F-4D97-AF65-F5344CB8AC3E}">
        <p14:creationId xmlns:p14="http://schemas.microsoft.com/office/powerpoint/2010/main" val="918825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6</a:t>
            </a:fld>
            <a:endParaRPr lang="zh-CN" altLang="en-US"/>
          </a:p>
        </p:txBody>
      </p:sp>
    </p:spTree>
    <p:extLst>
      <p:ext uri="{BB962C8B-B14F-4D97-AF65-F5344CB8AC3E}">
        <p14:creationId xmlns:p14="http://schemas.microsoft.com/office/powerpoint/2010/main" val="1002719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7</a:t>
            </a:fld>
            <a:endParaRPr lang="zh-CN" altLang="en-US"/>
          </a:p>
        </p:txBody>
      </p:sp>
    </p:spTree>
    <p:extLst>
      <p:ext uri="{BB962C8B-B14F-4D97-AF65-F5344CB8AC3E}">
        <p14:creationId xmlns:p14="http://schemas.microsoft.com/office/powerpoint/2010/main" val="812956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8</a:t>
            </a:fld>
            <a:endParaRPr lang="zh-CN" altLang="en-US"/>
          </a:p>
        </p:txBody>
      </p:sp>
    </p:spTree>
    <p:extLst>
      <p:ext uri="{BB962C8B-B14F-4D97-AF65-F5344CB8AC3E}">
        <p14:creationId xmlns:p14="http://schemas.microsoft.com/office/powerpoint/2010/main" val="396874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793AD677-048F-409F-AACD-0A0B5EF61C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377"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40804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_rels/slideLayout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_rels/slideLayout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3.wdp"/></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_rels/slideLayout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_rels/slideLayout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_rels/slideLayout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_rels/slideLayout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_rels/slideLayout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A3DFDEB-B6C1-42E8-9B3D-173EE590D575}"/>
              </a:ext>
            </a:extLst>
          </p:cNvPr>
          <p:cNvSpPr>
            <a:spLocks noGrp="1"/>
          </p:cNvSpPr>
          <p:nvPr>
            <p:ph type="dt" sz="half" idx="10"/>
          </p:nvPr>
        </p:nvSpPr>
        <p:spPr/>
        <p:txBody>
          <a:bodyPr/>
          <a:lstStyle/>
          <a:p>
            <a:fld id="{7932F952-6D25-44B1-BFF7-0ED2FA7DE420}" type="datetimeFigureOut">
              <a:rPr lang="zh-CN" altLang="en-US" smtClean="0"/>
              <a:t>2021/4/12</a:t>
            </a:fld>
            <a:endParaRPr lang="zh-CN" altLang="en-US"/>
          </a:p>
        </p:txBody>
      </p:sp>
      <p:sp>
        <p:nvSpPr>
          <p:cNvPr id="3" name="页脚占位符 2">
            <a:extLst>
              <a:ext uri="{FF2B5EF4-FFF2-40B4-BE49-F238E27FC236}">
                <a16:creationId xmlns:a16="http://schemas.microsoft.com/office/drawing/2014/main" xmlns="" id="{F7326617-6E3E-4B30-A794-BC442641338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67BBF26-D2CF-49D8-A1F4-85E0705AAF24}"/>
              </a:ext>
            </a:extLst>
          </p:cNvPr>
          <p:cNvSpPr>
            <a:spLocks noGrp="1"/>
          </p:cNvSpPr>
          <p:nvPr>
            <p:ph type="sldNum" sz="quarter" idx="12"/>
          </p:nvPr>
        </p:nvSpPr>
        <p:spPr/>
        <p:txBody>
          <a:bodyPr/>
          <a:lstStyle/>
          <a:p>
            <a:fld id="{828FED64-C2D3-4379-92F6-34413D02EDB9}" type="slidenum">
              <a:rPr lang="zh-CN" altLang="en-US" smtClean="0"/>
              <a:t>‹#›</a:t>
            </a:fld>
            <a:endParaRPr lang="zh-CN" altLang="en-US"/>
          </a:p>
        </p:txBody>
      </p:sp>
    </p:spTree>
    <p:extLst>
      <p:ext uri="{BB962C8B-B14F-4D97-AF65-F5344CB8AC3E}">
        <p14:creationId xmlns:p14="http://schemas.microsoft.com/office/powerpoint/2010/main" val="3087177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7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77685"/>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67913" y="241736"/>
            <a:ext cx="7881354" cy="615553"/>
          </a:xfrm>
          <a:prstGeom prst="rect">
            <a:avLst/>
          </a:prstGeom>
          <a:noFill/>
        </p:spPr>
        <p:txBody>
          <a:bodyPr wrap="square" rtlCol="0">
            <a:spAutoFit/>
          </a:bodyPr>
          <a:lstStyle/>
          <a:p>
            <a:pPr algn="l"/>
            <a:r>
              <a:rPr lang="zh-CN" altLang="en-US" sz="3400" b="1" kern="1200">
                <a:gradFill>
                  <a:gsLst>
                    <a:gs pos="10000">
                      <a:srgbClr val="C00000"/>
                    </a:gs>
                    <a:gs pos="70000">
                      <a:srgbClr val="FF0000"/>
                    </a:gs>
                  </a:gsLst>
                  <a:lin ang="5400000" scaled="1"/>
                </a:gradFill>
                <a:latin typeface="+mj-ea"/>
                <a:ea typeface="+mn-ea"/>
                <a:cs typeface="+mn-cs"/>
              </a:rPr>
              <a:t>他们朴实、低调 做的事却总能惊艳世界</a:t>
            </a:r>
            <a:endParaRPr lang="zh-CN" altLang="en-US" sz="3400" b="1" kern="1200" dirty="0">
              <a:gradFill>
                <a:gsLst>
                  <a:gs pos="10000">
                    <a:srgbClr val="C00000"/>
                  </a:gs>
                  <a:gs pos="70000">
                    <a:srgbClr val="FF0000"/>
                  </a:gs>
                </a:gsLst>
                <a:lin ang="5400000" scaled="1"/>
              </a:gradFill>
              <a:latin typeface="+mj-ea"/>
              <a:ea typeface="+mn-ea"/>
              <a:cs typeface="+mn-cs"/>
            </a:endParaRPr>
          </a:p>
        </p:txBody>
      </p:sp>
      <p:pic>
        <p:nvPicPr>
          <p:cNvPr id="11" name="图片 10">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3" name="图片 12"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4141303303"/>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8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77685"/>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67913" y="241736"/>
            <a:ext cx="7578375" cy="615553"/>
          </a:xfrm>
          <a:prstGeom prst="rect">
            <a:avLst/>
          </a:prstGeom>
          <a:noFill/>
        </p:spPr>
        <p:txBody>
          <a:bodyPr wrap="square" rtlCol="0">
            <a:spAutoFit/>
          </a:bodyPr>
          <a:lstStyle/>
          <a:p>
            <a:pPr algn="l"/>
            <a:r>
              <a:rPr lang="zh-CN" altLang="en-US" sz="3400" b="1" kern="1200" dirty="0">
                <a:gradFill>
                  <a:gsLst>
                    <a:gs pos="10000">
                      <a:srgbClr val="C00000"/>
                    </a:gs>
                    <a:gs pos="70000">
                      <a:srgbClr val="FF0000"/>
                    </a:gs>
                  </a:gsLst>
                  <a:lin ang="5400000" scaled="1"/>
                </a:gradFill>
                <a:latin typeface="+mj-ea"/>
                <a:ea typeface="+mn-ea"/>
                <a:cs typeface="+mn-cs"/>
              </a:rPr>
              <a:t>耄耋新党员</a:t>
            </a:r>
            <a:r>
              <a:rPr lang="en-US" altLang="zh-CN" sz="3400" b="1" kern="1200" dirty="0">
                <a:gradFill>
                  <a:gsLst>
                    <a:gs pos="10000">
                      <a:srgbClr val="C00000"/>
                    </a:gs>
                    <a:gs pos="70000">
                      <a:srgbClr val="FF0000"/>
                    </a:gs>
                  </a:gsLst>
                  <a:lin ang="5400000" scaled="1"/>
                </a:gradFill>
                <a:latin typeface="+mj-ea"/>
                <a:ea typeface="+mn-ea"/>
                <a:cs typeface="+mn-cs"/>
              </a:rPr>
              <a:t>——</a:t>
            </a:r>
            <a:r>
              <a:rPr lang="zh-CN" altLang="en-US" sz="3400" b="1" kern="1200" dirty="0">
                <a:gradFill>
                  <a:gsLst>
                    <a:gs pos="10000">
                      <a:srgbClr val="C00000"/>
                    </a:gs>
                    <a:gs pos="70000">
                      <a:srgbClr val="FF0000"/>
                    </a:gs>
                  </a:gsLst>
                  <a:lin ang="5400000" scaled="1"/>
                </a:gradFill>
                <a:latin typeface="+mj-ea"/>
                <a:ea typeface="+mn-ea"/>
                <a:cs typeface="+mn-cs"/>
              </a:rPr>
              <a:t>牛犇</a:t>
            </a:r>
          </a:p>
        </p:txBody>
      </p:sp>
      <p:pic>
        <p:nvPicPr>
          <p:cNvPr id="11" name="图片 10">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3" name="图片 12"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3705832769"/>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9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77685"/>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67913" y="241736"/>
            <a:ext cx="7578375" cy="615553"/>
          </a:xfrm>
          <a:prstGeom prst="rect">
            <a:avLst/>
          </a:prstGeom>
          <a:noFill/>
        </p:spPr>
        <p:txBody>
          <a:bodyPr wrap="square" rtlCol="0">
            <a:spAutoFit/>
          </a:bodyPr>
          <a:lstStyle/>
          <a:p>
            <a:pPr algn="l"/>
            <a:r>
              <a:rPr lang="zh-CN" altLang="en-US" sz="3400" b="1" kern="1200">
                <a:gradFill>
                  <a:gsLst>
                    <a:gs pos="10000">
                      <a:srgbClr val="C00000"/>
                    </a:gs>
                    <a:gs pos="70000">
                      <a:srgbClr val="FF0000"/>
                    </a:gs>
                  </a:gsLst>
                  <a:lin ang="5400000" scaled="1"/>
                </a:gradFill>
                <a:latin typeface="+mj-ea"/>
                <a:ea typeface="+mn-ea"/>
                <a:cs typeface="+mn-cs"/>
              </a:rPr>
              <a:t>改革开放</a:t>
            </a:r>
            <a:r>
              <a:rPr lang="en-US" altLang="zh-CN" sz="3400" b="1" kern="1200">
                <a:gradFill>
                  <a:gsLst>
                    <a:gs pos="10000">
                      <a:srgbClr val="C00000"/>
                    </a:gs>
                    <a:gs pos="70000">
                      <a:srgbClr val="FF0000"/>
                    </a:gs>
                  </a:gsLst>
                  <a:lin ang="5400000" scaled="1"/>
                </a:gradFill>
                <a:latin typeface="+mj-ea"/>
                <a:ea typeface="+mn-ea"/>
                <a:cs typeface="+mn-cs"/>
              </a:rPr>
              <a:t>40</a:t>
            </a:r>
            <a:r>
              <a:rPr lang="zh-CN" altLang="en-US" sz="3400" b="1" kern="1200">
                <a:gradFill>
                  <a:gsLst>
                    <a:gs pos="10000">
                      <a:srgbClr val="C00000"/>
                    </a:gs>
                    <a:gs pos="70000">
                      <a:srgbClr val="FF0000"/>
                    </a:gs>
                  </a:gsLst>
                  <a:lin ang="5400000" scaled="1"/>
                </a:gradFill>
                <a:latin typeface="+mj-ea"/>
                <a:ea typeface="+mn-ea"/>
                <a:cs typeface="+mn-cs"/>
              </a:rPr>
              <a:t>年</a:t>
            </a:r>
            <a:endParaRPr lang="zh-CN" altLang="en-US" sz="3400" b="1" kern="1200" dirty="0">
              <a:gradFill>
                <a:gsLst>
                  <a:gs pos="10000">
                    <a:srgbClr val="C00000"/>
                  </a:gs>
                  <a:gs pos="70000">
                    <a:srgbClr val="FF0000"/>
                  </a:gs>
                </a:gsLst>
                <a:lin ang="5400000" scaled="1"/>
              </a:gradFill>
              <a:latin typeface="+mj-ea"/>
              <a:ea typeface="+mn-ea"/>
              <a:cs typeface="+mn-cs"/>
            </a:endParaRPr>
          </a:p>
        </p:txBody>
      </p:sp>
      <p:pic>
        <p:nvPicPr>
          <p:cNvPr id="11" name="图片 10">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3" name="图片 12"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3936333208"/>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0_标题和内容">
    <p:bg>
      <p:bgPr>
        <a:solidFill>
          <a:schemeClr val="bg1"/>
        </a:solidFill>
        <a:effectLst/>
      </p:bgPr>
    </p:bg>
    <p:spTree>
      <p:nvGrpSpPr>
        <p:cNvPr id="1" name=""/>
        <p:cNvGrpSpPr/>
        <p:nvPr/>
      </p:nvGrpSpPr>
      <p:grpSpPr>
        <a:xfrm>
          <a:off x="0" y="0"/>
          <a:ext cx="0" cy="0"/>
          <a:chOff x="0" y="0"/>
          <a:chExt cx="0" cy="0"/>
        </a:xfrm>
      </p:grpSpPr>
      <p:pic>
        <p:nvPicPr>
          <p:cNvPr id="2" name="图片 1"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58001"/>
          </a:xfrm>
          <a:prstGeom prst="rect">
            <a:avLst/>
          </a:prstGeom>
        </p:spPr>
      </p:pic>
      <p:pic>
        <p:nvPicPr>
          <p:cNvPr id="4" name="图片 3"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2076394896"/>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237281"/>
            <a:ext cx="8572500" cy="6858000"/>
          </a:xfrm>
          <a:prstGeom prst="rect">
            <a:avLst/>
          </a:prstGeom>
        </p:spPr>
      </p:pic>
      <p:pic>
        <p:nvPicPr>
          <p:cNvPr id="3" name="图片 2"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
            <a:ext cx="12192000" cy="6877685"/>
          </a:xfrm>
          <a:prstGeom prst="rect">
            <a:avLst/>
          </a:prstGeom>
        </p:spPr>
      </p:pic>
      <p:pic>
        <p:nvPicPr>
          <p:cNvPr id="12" name="图片 11"/>
          <p:cNvPicPr>
            <a:picLocks noChangeAspect="1"/>
          </p:cNvPicPr>
          <p:nvPr userDrawn="1"/>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artisticCrisscrossEtching/>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0" y="-1447800"/>
            <a:ext cx="12192000" cy="8305800"/>
          </a:xfrm>
          <a:prstGeom prst="rect">
            <a:avLst/>
          </a:prstGeom>
        </p:spPr>
      </p:pic>
      <p:pic>
        <p:nvPicPr>
          <p:cNvPr id="8" name="图片 7"/>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0" y="2468880"/>
            <a:ext cx="1403232" cy="3706362"/>
          </a:xfrm>
          <a:prstGeom prst="rect">
            <a:avLst/>
          </a:prstGeom>
        </p:spPr>
      </p:pic>
      <p:pic>
        <p:nvPicPr>
          <p:cNvPr id="9" name="图片 8"/>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1" y="3613757"/>
            <a:ext cx="12191999" cy="3274723"/>
          </a:xfrm>
          <a:prstGeom prst="rect">
            <a:avLst/>
          </a:prstGeom>
        </p:spPr>
      </p:pic>
      <p:pic>
        <p:nvPicPr>
          <p:cNvPr id="10" name="图片 9"/>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9070682" y="1"/>
            <a:ext cx="3121317" cy="1920240"/>
          </a:xfrm>
          <a:prstGeom prst="rect">
            <a:avLst/>
          </a:prstGeom>
        </p:spPr>
      </p:pic>
    </p:spTree>
    <p:extLst>
      <p:ext uri="{BB962C8B-B14F-4D97-AF65-F5344CB8AC3E}">
        <p14:creationId xmlns:p14="http://schemas.microsoft.com/office/powerpoint/2010/main" val="2170693373"/>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237281"/>
            <a:ext cx="8572500" cy="6858000"/>
          </a:xfrm>
          <a:prstGeom prst="rect">
            <a:avLst/>
          </a:prstGeom>
        </p:spPr>
      </p:pic>
      <p:pic>
        <p:nvPicPr>
          <p:cNvPr id="3" name="图片 2"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
            <a:ext cx="12192000" cy="6877685"/>
          </a:xfrm>
          <a:prstGeom prst="rect">
            <a:avLst/>
          </a:prstGeom>
        </p:spPr>
      </p:pic>
      <p:pic>
        <p:nvPicPr>
          <p:cNvPr id="12" name="图片 11"/>
          <p:cNvPicPr>
            <a:picLocks noChangeAspect="1"/>
          </p:cNvPicPr>
          <p:nvPr userDrawn="1"/>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artisticCrisscrossEtching/>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0" y="-1447800"/>
            <a:ext cx="12192000" cy="8305800"/>
          </a:xfrm>
          <a:prstGeom prst="rect">
            <a:avLst/>
          </a:prstGeom>
        </p:spPr>
      </p:pic>
      <p:pic>
        <p:nvPicPr>
          <p:cNvPr id="8" name="图片 7"/>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0" y="2468880"/>
            <a:ext cx="1403232" cy="3706362"/>
          </a:xfrm>
          <a:prstGeom prst="rect">
            <a:avLst/>
          </a:prstGeom>
        </p:spPr>
      </p:pic>
      <p:pic>
        <p:nvPicPr>
          <p:cNvPr id="9" name="图片 8"/>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1" y="3613757"/>
            <a:ext cx="12191999" cy="3274723"/>
          </a:xfrm>
          <a:prstGeom prst="rect">
            <a:avLst/>
          </a:prstGeom>
        </p:spPr>
      </p:pic>
      <p:pic>
        <p:nvPicPr>
          <p:cNvPr id="10" name="图片 9"/>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9070682" y="1"/>
            <a:ext cx="3121317" cy="1920240"/>
          </a:xfrm>
          <a:prstGeom prst="rect">
            <a:avLst/>
          </a:prstGeom>
        </p:spPr>
      </p:pic>
    </p:spTree>
    <p:extLst>
      <p:ext uri="{BB962C8B-B14F-4D97-AF65-F5344CB8AC3E}">
        <p14:creationId xmlns:p14="http://schemas.microsoft.com/office/powerpoint/2010/main" val="1520932298"/>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7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42761"/>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67913" y="241736"/>
            <a:ext cx="7578375" cy="615553"/>
          </a:xfrm>
          <a:prstGeom prst="rect">
            <a:avLst/>
          </a:prstGeom>
          <a:noFill/>
        </p:spPr>
        <p:txBody>
          <a:bodyPr wrap="square" rtlCol="0">
            <a:spAutoFit/>
          </a:bodyPr>
          <a:lstStyle/>
          <a:p>
            <a:pPr algn="l"/>
            <a:r>
              <a:rPr lang="zh-CN" altLang="en-US" sz="3400" b="1" kern="1200" dirty="0">
                <a:gradFill>
                  <a:gsLst>
                    <a:gs pos="10000">
                      <a:srgbClr val="C00000"/>
                    </a:gs>
                    <a:gs pos="70000">
                      <a:srgbClr val="FF0000"/>
                    </a:gs>
                  </a:gsLst>
                  <a:lin ang="5400000" scaled="1"/>
                </a:gradFill>
                <a:latin typeface="+mj-ea"/>
                <a:ea typeface="+mn-ea"/>
                <a:cs typeface="+mn-cs"/>
              </a:rPr>
              <a:t>明确分工，夯实从严治党主体责任</a:t>
            </a:r>
          </a:p>
        </p:txBody>
      </p:sp>
      <p:pic>
        <p:nvPicPr>
          <p:cNvPr id="14" name="图片 13">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5" name="图片 14"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2560975196"/>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1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77685"/>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67913" y="241736"/>
            <a:ext cx="7578375" cy="615553"/>
          </a:xfrm>
          <a:prstGeom prst="rect">
            <a:avLst/>
          </a:prstGeom>
          <a:noFill/>
        </p:spPr>
        <p:txBody>
          <a:bodyPr wrap="square" rtlCol="0">
            <a:spAutoFit/>
          </a:bodyPr>
          <a:lstStyle/>
          <a:p>
            <a:pPr algn="l"/>
            <a:r>
              <a:rPr lang="zh-CN" altLang="en-US" sz="3400" b="1" kern="1200" dirty="0">
                <a:gradFill>
                  <a:gsLst>
                    <a:gs pos="10000">
                      <a:srgbClr val="C00000"/>
                    </a:gs>
                    <a:gs pos="70000">
                      <a:srgbClr val="FF0000"/>
                    </a:gs>
                  </a:gsLst>
                  <a:lin ang="5400000" scaled="1"/>
                </a:gradFill>
                <a:latin typeface="+mj-ea"/>
                <a:ea typeface="+mn-ea"/>
                <a:cs typeface="+mn-cs"/>
              </a:rPr>
              <a:t>标本兼治，全面推进从严管党治党</a:t>
            </a:r>
          </a:p>
        </p:txBody>
      </p:sp>
      <p:pic>
        <p:nvPicPr>
          <p:cNvPr id="11" name="图片 10">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3" name="图片 12"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17377634"/>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2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77685"/>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67913" y="241736"/>
            <a:ext cx="7578375" cy="615553"/>
          </a:xfrm>
          <a:prstGeom prst="rect">
            <a:avLst/>
          </a:prstGeom>
          <a:noFill/>
        </p:spPr>
        <p:txBody>
          <a:bodyPr wrap="square" rtlCol="0">
            <a:spAutoFit/>
          </a:bodyPr>
          <a:lstStyle/>
          <a:p>
            <a:pPr algn="l"/>
            <a:r>
              <a:rPr lang="zh-CN" altLang="en-US" sz="3400" b="1" kern="1200" dirty="0">
                <a:gradFill>
                  <a:gsLst>
                    <a:gs pos="10000">
                      <a:srgbClr val="C00000"/>
                    </a:gs>
                    <a:gs pos="70000">
                      <a:srgbClr val="FF0000"/>
                    </a:gs>
                  </a:gsLst>
                  <a:lin ang="5400000" scaled="1"/>
                </a:gradFill>
                <a:latin typeface="+mj-ea"/>
                <a:ea typeface="+mn-ea"/>
                <a:cs typeface="+mn-cs"/>
              </a:rPr>
              <a:t>统筹推进，保持正风反腐高压态势</a:t>
            </a:r>
          </a:p>
        </p:txBody>
      </p:sp>
      <p:pic>
        <p:nvPicPr>
          <p:cNvPr id="11" name="图片 10">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3" name="图片 12"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872057441"/>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3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77685"/>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51584" y="210425"/>
            <a:ext cx="7578375" cy="615553"/>
          </a:xfrm>
          <a:prstGeom prst="rect">
            <a:avLst/>
          </a:prstGeom>
          <a:noFill/>
        </p:spPr>
        <p:txBody>
          <a:bodyPr wrap="square" rtlCol="0">
            <a:spAutoFit/>
          </a:bodyPr>
          <a:lstStyle/>
          <a:p>
            <a:pPr algn="l"/>
            <a:r>
              <a:rPr lang="zh-CN" altLang="en-US" sz="3400" b="1" kern="1200" dirty="0">
                <a:gradFill>
                  <a:gsLst>
                    <a:gs pos="10000">
                      <a:srgbClr val="C00000"/>
                    </a:gs>
                    <a:gs pos="70000">
                      <a:srgbClr val="FF0000"/>
                    </a:gs>
                  </a:gsLst>
                  <a:lin ang="5400000" scaled="1"/>
                </a:gradFill>
                <a:latin typeface="+mj-ea"/>
                <a:ea typeface="+mn-ea"/>
                <a:cs typeface="+mn-cs"/>
              </a:rPr>
              <a:t>以身作则，带头严守规矩廉洁从政</a:t>
            </a:r>
          </a:p>
        </p:txBody>
      </p:sp>
      <p:pic>
        <p:nvPicPr>
          <p:cNvPr id="11" name="图片 10">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3" name="图片 12"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301290218"/>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4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77685"/>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67913" y="311186"/>
            <a:ext cx="9580796" cy="492443"/>
          </a:xfrm>
          <a:prstGeom prst="rect">
            <a:avLst/>
          </a:prstGeom>
          <a:noFill/>
        </p:spPr>
        <p:txBody>
          <a:bodyPr wrap="square" rtlCol="0">
            <a:spAutoFit/>
          </a:bodyPr>
          <a:lstStyle/>
          <a:p>
            <a:pPr algn="l"/>
            <a:r>
              <a:rPr lang="zh-CN" altLang="en-US" sz="2600" b="1" kern="1200">
                <a:gradFill>
                  <a:gsLst>
                    <a:gs pos="10000">
                      <a:srgbClr val="C00000"/>
                    </a:gs>
                    <a:gs pos="70000">
                      <a:srgbClr val="FF0000"/>
                    </a:gs>
                  </a:gsLst>
                  <a:lin ang="5400000" scaled="1"/>
                </a:gradFill>
                <a:latin typeface="+mj-ea"/>
                <a:ea typeface="+mn-ea"/>
                <a:cs typeface="+mn-cs"/>
              </a:rPr>
              <a:t>必须始终做到坚定“两个维护”，忠诚担当、无私奉献</a:t>
            </a:r>
            <a:endParaRPr lang="zh-CN" altLang="en-US" sz="2600" b="1" kern="1200" dirty="0">
              <a:gradFill>
                <a:gsLst>
                  <a:gs pos="10000">
                    <a:srgbClr val="C00000"/>
                  </a:gs>
                  <a:gs pos="70000">
                    <a:srgbClr val="FF0000"/>
                  </a:gs>
                </a:gsLst>
                <a:lin ang="5400000" scaled="1"/>
              </a:gradFill>
              <a:latin typeface="+mj-ea"/>
              <a:ea typeface="+mn-ea"/>
              <a:cs typeface="+mn-cs"/>
            </a:endParaRPr>
          </a:p>
        </p:txBody>
      </p:sp>
      <p:pic>
        <p:nvPicPr>
          <p:cNvPr id="11" name="图片 10">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3" name="图片 12"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1989424594"/>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5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77685"/>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67913" y="241736"/>
            <a:ext cx="7578375" cy="615553"/>
          </a:xfrm>
          <a:prstGeom prst="rect">
            <a:avLst/>
          </a:prstGeom>
          <a:noFill/>
        </p:spPr>
        <p:txBody>
          <a:bodyPr wrap="square" rtlCol="0">
            <a:spAutoFit/>
          </a:bodyPr>
          <a:lstStyle/>
          <a:p>
            <a:pPr algn="l"/>
            <a:r>
              <a:rPr lang="zh-CN" altLang="en-US" sz="3400" b="1" kern="1200">
                <a:gradFill>
                  <a:gsLst>
                    <a:gs pos="10000">
                      <a:srgbClr val="C00000"/>
                    </a:gs>
                    <a:gs pos="70000">
                      <a:srgbClr val="FF0000"/>
                    </a:gs>
                  </a:gsLst>
                  <a:lin ang="5400000" scaled="1"/>
                </a:gradFill>
                <a:latin typeface="+mj-ea"/>
                <a:ea typeface="+mn-ea"/>
                <a:cs typeface="+mn-cs"/>
              </a:rPr>
              <a:t>必须始终勇于探索创新</a:t>
            </a:r>
            <a:endParaRPr lang="zh-CN" altLang="en-US" sz="3400" b="1" kern="1200" dirty="0">
              <a:gradFill>
                <a:gsLst>
                  <a:gs pos="10000">
                    <a:srgbClr val="C00000"/>
                  </a:gs>
                  <a:gs pos="70000">
                    <a:srgbClr val="FF0000"/>
                  </a:gs>
                </a:gsLst>
                <a:lin ang="5400000" scaled="1"/>
              </a:gradFill>
              <a:latin typeface="+mj-ea"/>
              <a:ea typeface="+mn-ea"/>
              <a:cs typeface="+mn-cs"/>
            </a:endParaRPr>
          </a:p>
        </p:txBody>
      </p:sp>
      <p:pic>
        <p:nvPicPr>
          <p:cNvPr id="11" name="图片 10">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3" name="图片 12"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4020037167"/>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6_标题和内容">
    <p:bg>
      <p:bgPr>
        <a:solidFill>
          <a:schemeClr val="bg1"/>
        </a:solidFill>
        <a:effectLst/>
      </p:bgPr>
    </p:bg>
    <p:spTree>
      <p:nvGrpSpPr>
        <p:cNvPr id="1" name=""/>
        <p:cNvGrpSpPr/>
        <p:nvPr/>
      </p:nvGrpSpPr>
      <p:grpSpPr>
        <a:xfrm>
          <a:off x="0" y="0"/>
          <a:ext cx="0" cy="0"/>
          <a:chOff x="0" y="0"/>
          <a:chExt cx="0" cy="0"/>
        </a:xfrm>
      </p:grpSpPr>
      <p:pic>
        <p:nvPicPr>
          <p:cNvPr id="9" name="图片 8" descr="595b4a9736372">
            <a:extLst>
              <a:ext uri="{FF2B5EF4-FFF2-40B4-BE49-F238E27FC236}">
                <a16:creationId xmlns:a16="http://schemas.microsoft.com/office/drawing/2014/main" xmlns="" id="{E4242CD2-9B55-444E-B048-55A666EF02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 y="-1"/>
            <a:ext cx="12207240" cy="6877685"/>
          </a:xfrm>
          <a:prstGeom prst="rect">
            <a:avLst/>
          </a:prstGeom>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6" name="Picture 2" descr="E:\0000000我图PPT\00001PNG素材\01党委政府\天安门抽象.png"/>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67913" y="241736"/>
            <a:ext cx="8533287" cy="615553"/>
          </a:xfrm>
          <a:prstGeom prst="rect">
            <a:avLst/>
          </a:prstGeom>
          <a:noFill/>
        </p:spPr>
        <p:txBody>
          <a:bodyPr wrap="square" rtlCol="0">
            <a:spAutoFit/>
          </a:bodyPr>
          <a:lstStyle/>
          <a:p>
            <a:pPr algn="l"/>
            <a:r>
              <a:rPr lang="zh-CN" altLang="en-US" sz="3400" b="1" kern="1200">
                <a:gradFill>
                  <a:gsLst>
                    <a:gs pos="10000">
                      <a:srgbClr val="C00000"/>
                    </a:gs>
                    <a:gs pos="70000">
                      <a:srgbClr val="FF0000"/>
                    </a:gs>
                  </a:gsLst>
                  <a:lin ang="5400000" scaled="1"/>
                </a:gradFill>
                <a:latin typeface="+mj-ea"/>
                <a:ea typeface="+mn-ea"/>
                <a:cs typeface="+mn-cs"/>
              </a:rPr>
              <a:t>必须始终坚持党的领导、全面从严治党</a:t>
            </a:r>
            <a:endParaRPr lang="zh-CN" altLang="en-US" sz="3400" b="1" kern="1200" dirty="0">
              <a:gradFill>
                <a:gsLst>
                  <a:gs pos="10000">
                    <a:srgbClr val="C00000"/>
                  </a:gs>
                  <a:gs pos="70000">
                    <a:srgbClr val="FF0000"/>
                  </a:gs>
                </a:gsLst>
                <a:lin ang="5400000" scaled="1"/>
              </a:gradFill>
              <a:latin typeface="+mj-ea"/>
              <a:ea typeface="+mn-ea"/>
              <a:cs typeface="+mn-cs"/>
            </a:endParaRPr>
          </a:p>
        </p:txBody>
      </p:sp>
      <p:pic>
        <p:nvPicPr>
          <p:cNvPr id="11" name="图片 10">
            <a:extLst>
              <a:ext uri="{FF2B5EF4-FFF2-40B4-BE49-F238E27FC236}">
                <a16:creationId xmlns:a16="http://schemas.microsoft.com/office/drawing/2014/main" xmlns="" id="{49912291-FCA0-4923-B447-963371B1571A}"/>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00384" y="140485"/>
            <a:ext cx="759736" cy="771652"/>
          </a:xfrm>
          <a:prstGeom prst="rect">
            <a:avLst/>
          </a:prstGeom>
          <a:effectLst>
            <a:outerShdw blurRad="63500" sx="102000" sy="102000" algn="ctr" rotWithShape="0">
              <a:prstClr val="black">
                <a:alpha val="40000"/>
              </a:prstClr>
            </a:outerShdw>
          </a:effectLst>
        </p:spPr>
      </p:pic>
      <p:pic>
        <p:nvPicPr>
          <p:cNvPr id="13" name="图片 12" descr="图层 6">
            <a:extLst>
              <a:ext uri="{FF2B5EF4-FFF2-40B4-BE49-F238E27FC236}">
                <a16:creationId xmlns:a16="http://schemas.microsoft.com/office/drawing/2014/main" xmlns="" id="{894814FC-6BD1-44F0-B746-40F3A0C932ED}"/>
              </a:ext>
            </a:extLst>
          </p:cNvPr>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l="9978" t="12159" r="10050" b="8818"/>
          <a:stretch/>
        </p:blipFill>
        <p:spPr>
          <a:xfrm>
            <a:off x="-15240" y="6004496"/>
            <a:ext cx="12207240" cy="853504"/>
          </a:xfrm>
          <a:prstGeom prst="rect">
            <a:avLst/>
          </a:prstGeom>
        </p:spPr>
      </p:pic>
    </p:spTree>
    <p:extLst>
      <p:ext uri="{BB962C8B-B14F-4D97-AF65-F5344CB8AC3E}">
        <p14:creationId xmlns:p14="http://schemas.microsoft.com/office/powerpoint/2010/main" val="2337451538"/>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0E80E04-9FE3-42B8-BD36-87D67A7041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78C3683-6A41-4678-A1E7-43D83EE5A6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E6684B7-F493-4EEE-B248-A71DA445F4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32F952-6D25-44B1-BFF7-0ED2FA7DE420}" type="datetimeFigureOut">
              <a:rPr lang="zh-CN" altLang="en-US" smtClean="0"/>
              <a:t>2021/4/12</a:t>
            </a:fld>
            <a:endParaRPr lang="zh-CN" altLang="en-US"/>
          </a:p>
        </p:txBody>
      </p:sp>
      <p:sp>
        <p:nvSpPr>
          <p:cNvPr id="5" name="页脚占位符 4">
            <a:extLst>
              <a:ext uri="{FF2B5EF4-FFF2-40B4-BE49-F238E27FC236}">
                <a16:creationId xmlns:a16="http://schemas.microsoft.com/office/drawing/2014/main" xmlns="" id="{5CAF151B-AFAF-43E5-B026-A7BEFD2EFA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8594DEC-E754-448A-A8A2-4ACF6D7B99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8FED64-C2D3-4379-92F6-34413D02EDB9}" type="slidenum">
              <a:rPr lang="zh-CN" altLang="en-US" smtClean="0"/>
              <a:t>‹#›</a:t>
            </a:fld>
            <a:endParaRPr lang="zh-CN" altLang="en-US"/>
          </a:p>
        </p:txBody>
      </p:sp>
    </p:spTree>
    <p:extLst>
      <p:ext uri="{BB962C8B-B14F-4D97-AF65-F5344CB8AC3E}">
        <p14:creationId xmlns:p14="http://schemas.microsoft.com/office/powerpoint/2010/main" val="1283892303"/>
      </p:ext>
    </p:extLst>
  </p:cSld>
  <p:clrMap bg1="lt1" tx1="dk1" bg2="lt2" tx2="dk2" accent1="accent1" accent2="accent2" accent3="accent3" accent4="accent4" accent5="accent5" accent6="accent6" hlink="hlink" folHlink="folHlink"/>
  <p:sldLayoutIdLst>
    <p:sldLayoutId id="2147483818" r:id="rId1"/>
    <p:sldLayoutId id="214748381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A37975-6AF7-4301-9DC5-87C074AA59D1}" type="datetimeFigureOut">
              <a:rPr lang="zh-CN" altLang="en-US" smtClean="0"/>
              <a:t>2021/4/12</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67961671"/>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Lst>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4.wdp"/></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9.png"/><Relationship Id="rId5" Type="http://schemas.microsoft.com/office/2007/relationships/hdphoto" Target="../media/hdphoto5.wdp"/><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15.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9.xml"/><Relationship Id="rId5" Type="http://schemas.openxmlformats.org/officeDocument/2006/relationships/slideLayout" Target="../slideLayouts/slideLayout14.xml"/><Relationship Id="rId4"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97793" y="4337537"/>
            <a:ext cx="2677410" cy="476321"/>
            <a:chOff x="5148061" y="4573333"/>
            <a:chExt cx="2677410" cy="476321"/>
          </a:xfrm>
        </p:grpSpPr>
        <p:sp>
          <p:nvSpPr>
            <p:cNvPr id="10" name="Rectangle 4"/>
            <p:cNvSpPr txBox="1">
              <a:spLocks noChangeArrowheads="1"/>
            </p:cNvSpPr>
            <p:nvPr/>
          </p:nvSpPr>
          <p:spPr bwMode="auto">
            <a:xfrm>
              <a:off x="5148061" y="4573333"/>
              <a:ext cx="2511565" cy="4763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zh-CN" altLang="en-US" b="0" i="0" u="none" strike="noStrike" kern="0" cap="none" spc="0" normalizeH="0" baseline="0" noProof="0" dirty="0">
                  <a:ln>
                    <a:noFill/>
                  </a:ln>
                  <a:solidFill>
                    <a:schemeClr val="tx1"/>
                  </a:solidFill>
                  <a:effectLst/>
                  <a:uLnTx/>
                  <a:uFillTx/>
                  <a:latin typeface="微软雅黑"/>
                  <a:ea typeface="微软雅黑"/>
                  <a:sym typeface="Arial" panose="020B0604020202020204" pitchFamily="34" charset="0"/>
                </a:rPr>
                <a:t>输入您的单位信息</a:t>
              </a:r>
            </a:p>
          </p:txBody>
        </p:sp>
        <p:sp>
          <p:nvSpPr>
            <p:cNvPr id="16" name="圆角矩形 15"/>
            <p:cNvSpPr/>
            <p:nvPr/>
          </p:nvSpPr>
          <p:spPr>
            <a:xfrm>
              <a:off x="5272850" y="4576371"/>
              <a:ext cx="2552621" cy="470515"/>
            </a:xfrm>
            <a:prstGeom prst="roundRect">
              <a:avLst>
                <a:gd name="adj" fmla="val 50000"/>
              </a:avLst>
            </a:prstGeom>
            <a:noFill/>
            <a:ln w="19050" cap="flat" cmpd="sng" algn="ctr">
              <a:solidFill>
                <a:srgbClr val="E60000"/>
              </a:solidFill>
              <a:prstDash val="solid"/>
            </a:ln>
            <a:effectLst/>
          </p:spPr>
          <p:txBody>
            <a:bodyPr rtlCol="0" anchor="ctr"/>
            <a:lstStyle/>
            <a:p>
              <a:pPr lvl="0" algn="ctr"/>
              <a:endParaRPr lang="zh-CN" altLang="en-US" sz="3200" b="1" kern="0" dirty="0">
                <a:gradFill>
                  <a:gsLst>
                    <a:gs pos="100000">
                      <a:schemeClr val="bg1"/>
                    </a:gs>
                    <a:gs pos="0">
                      <a:schemeClr val="bg1">
                        <a:lumMod val="95000"/>
                      </a:schemeClr>
                    </a:gs>
                  </a:gsLst>
                  <a:path path="circle">
                    <a:fillToRect l="100000" b="100000"/>
                  </a:path>
                </a:gradFill>
                <a:cs typeface="+mn-ea"/>
                <a:sym typeface="+mn-lt"/>
              </a:endParaRPr>
            </a:p>
          </p:txBody>
        </p:sp>
      </p:grpSp>
      <p:sp>
        <p:nvSpPr>
          <p:cNvPr id="3" name="矩形 2"/>
          <p:cNvSpPr/>
          <p:nvPr/>
        </p:nvSpPr>
        <p:spPr>
          <a:xfrm>
            <a:off x="1755757" y="1937162"/>
            <a:ext cx="9161482" cy="2246769"/>
          </a:xfrm>
          <a:prstGeom prst="rect">
            <a:avLst/>
          </a:prstGeom>
        </p:spPr>
        <p:txBody>
          <a:bodyPr wrap="none">
            <a:spAutoFit/>
          </a:bodyPr>
          <a:lstStyle/>
          <a:p>
            <a:pPr algn="ctr"/>
            <a:r>
              <a:rPr lang="zh-CN" altLang="en-US" sz="7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党委履行党风廉政建设</a:t>
            </a:r>
            <a:endParaRPr lang="en-US" altLang="zh-CN" sz="7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a:p>
            <a:pPr algn="ctr"/>
            <a:r>
              <a:rPr lang="zh-CN" altLang="en-US" sz="7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主体责任工作情况汇报</a:t>
            </a:r>
            <a:endParaRPr lang="zh-CN" altLang="zh-CN" sz="7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pic>
        <p:nvPicPr>
          <p:cNvPr id="11" name="Picture 11"/>
          <p:cNvPicPr>
            <a:picLocks noChangeAspect="1" noChangeArrowheads="1"/>
          </p:cNvPicPr>
          <p:nvPr/>
        </p:nvPicPr>
        <p:blipFill>
          <a:blip r:embed="rId3" cstate="screen">
            <a:extLst>
              <a:ext uri="{BEBA8EAE-BF5A-486C-A8C5-ECC9F3942E4B}">
                <a14:imgProps xmlns:a14="http://schemas.microsoft.com/office/drawing/2010/main">
                  <a14:imgLayer r:embed="rId4">
                    <a14:imgEffect>
                      <a14:colorTemperature colorTemp="7200"/>
                    </a14:imgEffect>
                    <a14:imgEffect>
                      <a14:brightnessContrast bright="20000" contrast="20000"/>
                    </a14:imgEffect>
                  </a14:imgLayer>
                </a14:imgProps>
              </a:ext>
              <a:ext uri="{28A0092B-C50C-407E-A947-70E740481C1C}">
                <a14:useLocalDpi xmlns:a14="http://schemas.microsoft.com/office/drawing/2010/main"/>
              </a:ext>
            </a:extLst>
          </a:blip>
          <a:stretch>
            <a:fillRect/>
          </a:stretch>
        </p:blipFill>
        <p:spPr bwMode="auto">
          <a:xfrm>
            <a:off x="5709588" y="609600"/>
            <a:ext cx="1253821" cy="1469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0085223"/>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31"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741150">
            <a:off x="937598" y="1683516"/>
            <a:ext cx="636406" cy="1377110"/>
          </a:xfrm>
          <a:prstGeom prst="rect">
            <a:avLst/>
          </a:prstGeom>
        </p:spPr>
      </p:pic>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58850" flipH="1">
            <a:off x="10766342" y="1696922"/>
            <a:ext cx="636406" cy="1377110"/>
          </a:xfrm>
          <a:prstGeom prst="rect">
            <a:avLst/>
          </a:prstGeom>
        </p:spPr>
      </p:pic>
      <p:sp>
        <p:nvSpPr>
          <p:cNvPr id="4" name="矩形 10">
            <a:extLst>
              <a:ext uri="{FF2B5EF4-FFF2-40B4-BE49-F238E27FC236}">
                <a16:creationId xmlns:a16="http://schemas.microsoft.com/office/drawing/2014/main" xmlns="" id="{36B3751A-3846-4E73-A457-62DEDF3C156A}"/>
              </a:ext>
            </a:extLst>
          </p:cNvPr>
          <p:cNvSpPr>
            <a:spLocks noChangeArrowheads="1"/>
          </p:cNvSpPr>
          <p:nvPr/>
        </p:nvSpPr>
        <p:spPr bwMode="auto">
          <a:xfrm>
            <a:off x="1323768" y="1680651"/>
            <a:ext cx="9667140" cy="1330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034" rtl="0" eaLnBrk="1" fontAlgn="base" latinLnBrk="0" hangingPunct="1">
              <a:lnSpc>
                <a:spcPct val="120000"/>
              </a:lnSpc>
              <a:spcBef>
                <a:spcPct val="0"/>
              </a:spcBef>
              <a:spcAft>
                <a:spcPct val="0"/>
              </a:spcAft>
              <a:buClrTx/>
              <a:buSzTx/>
              <a:buFontTx/>
              <a:buNone/>
              <a:tabLst/>
              <a:defRPr/>
            </a:pPr>
            <a:r>
              <a:rPr kumimoji="0" lang="zh-CN" altLang="en-US" sz="2300" b="0" i="0" u="none" strike="noStrike" kern="1200" cap="none" spc="0" normalizeH="0" baseline="0" noProof="0" dirty="0">
                <a:ln>
                  <a:noFill/>
                </a:ln>
                <a:solidFill>
                  <a:prstClr val="black"/>
                </a:solidFill>
                <a:effectLst/>
                <a:uLnTx/>
                <a:uFillTx/>
                <a:latin typeface="微软雅黑"/>
                <a:ea typeface="微软雅黑"/>
                <a:cs typeface="+mn-cs"/>
              </a:rPr>
              <a:t>认真贯彻落实习近平总书记系列重要讲话精神</a:t>
            </a:r>
            <a:r>
              <a:rPr kumimoji="0" lang="en-US" altLang="zh-CN" sz="2300" b="0" i="0" u="none" strike="noStrike" kern="1200" cap="none" spc="0" normalizeH="0" baseline="0" noProof="0" dirty="0">
                <a:ln>
                  <a:noFill/>
                </a:ln>
                <a:solidFill>
                  <a:prstClr val="black"/>
                </a:solidFill>
                <a:effectLst/>
                <a:uLnTx/>
                <a:uFillTx/>
                <a:latin typeface="微软雅黑"/>
                <a:ea typeface="微软雅黑"/>
                <a:cs typeface="+mn-cs"/>
              </a:rPr>
              <a:t>,</a:t>
            </a:r>
            <a:r>
              <a:rPr kumimoji="0" lang="zh-CN" altLang="en-US" sz="2300" b="0" i="0" u="none" strike="noStrike" kern="1200" cap="none" spc="0" normalizeH="0" baseline="0" noProof="0" dirty="0">
                <a:ln>
                  <a:noFill/>
                </a:ln>
                <a:solidFill>
                  <a:prstClr val="black"/>
                </a:solidFill>
                <a:effectLst/>
                <a:uLnTx/>
                <a:uFillTx/>
                <a:latin typeface="微软雅黑"/>
                <a:ea typeface="微软雅黑"/>
                <a:cs typeface="+mn-cs"/>
              </a:rPr>
              <a:t>以坚定的政治勇气和担当精神，集中整顿党风，严厉惩治腐败，净化党内政治生态，不断推动全面从严治党向纵深发展。</a:t>
            </a:r>
            <a:endParaRPr kumimoji="0" lang="zh-CN" altLang="en-US" sz="2300" b="1"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21" name="圆角矩形 20"/>
          <p:cNvSpPr/>
          <p:nvPr/>
        </p:nvSpPr>
        <p:spPr>
          <a:xfrm>
            <a:off x="805745" y="4749433"/>
            <a:ext cx="2943295" cy="977161"/>
          </a:xfrm>
          <a:prstGeom prst="roundRect">
            <a:avLst/>
          </a:prstGeom>
          <a:solidFill>
            <a:srgbClr val="E60000"/>
          </a:solidFill>
          <a:ln w="19050">
            <a:noFill/>
          </a:ln>
        </p:spPr>
        <p:txBody>
          <a:bodyPr wrap="square" lIns="720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prstClr val="white"/>
                </a:solidFill>
                <a:effectLst/>
                <a:uLnTx/>
                <a:uFillTx/>
                <a:latin typeface="微软雅黑"/>
                <a:ea typeface="微软雅黑"/>
                <a:cs typeface="+mn-cs"/>
              </a:rPr>
              <a:t>严肃党内</a:t>
            </a:r>
            <a:endParaRPr kumimoji="0" lang="en-US" altLang="zh-CN" sz="2600" b="1" i="0" u="none" strike="noStrike" kern="0" cap="none" spc="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prstClr val="white"/>
                </a:solidFill>
                <a:effectLst/>
                <a:uLnTx/>
                <a:uFillTx/>
                <a:latin typeface="微软雅黑"/>
                <a:ea typeface="微软雅黑"/>
                <a:cs typeface="+mn-cs"/>
              </a:rPr>
              <a:t>政治生活</a:t>
            </a:r>
          </a:p>
        </p:txBody>
      </p:sp>
      <p:sp>
        <p:nvSpPr>
          <p:cNvPr id="24" name="右箭头 23"/>
          <p:cNvSpPr/>
          <p:nvPr/>
        </p:nvSpPr>
        <p:spPr>
          <a:xfrm>
            <a:off x="0" y="3811814"/>
            <a:ext cx="12192000" cy="516345"/>
          </a:xfrm>
          <a:prstGeom prst="rightArrow">
            <a:avLst/>
          </a:prstGeom>
          <a:solidFill>
            <a:srgbClr val="75707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01">
            <a:extLst/>
          </p:cNvPr>
          <p:cNvSpPr/>
          <p:nvPr/>
        </p:nvSpPr>
        <p:spPr>
          <a:xfrm>
            <a:off x="1734363" y="3631815"/>
            <a:ext cx="828000" cy="828000"/>
          </a:xfrm>
          <a:prstGeom prst="ellipse">
            <a:avLst/>
          </a:prstGeom>
          <a:gradFill>
            <a:gsLst>
              <a:gs pos="0">
                <a:srgbClr val="FF3302"/>
              </a:gs>
              <a:gs pos="100000">
                <a:srgbClr val="CB0800"/>
              </a:gs>
            </a:gsLst>
            <a:lin ang="5400000" scaled="1"/>
          </a:gradFill>
          <a:ln w="38100" cap="flat" cmpd="sng" algn="ctr">
            <a:noFill/>
            <a:prstDash val="solid"/>
            <a:miter lim="800000"/>
          </a:ln>
          <a:effectLst/>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1</a:t>
            </a:r>
          </a:p>
        </p:txBody>
      </p:sp>
      <p:sp>
        <p:nvSpPr>
          <p:cNvPr id="30" name="圆角矩形 29"/>
          <p:cNvSpPr/>
          <p:nvPr/>
        </p:nvSpPr>
        <p:spPr>
          <a:xfrm>
            <a:off x="4400749" y="4749433"/>
            <a:ext cx="3097331" cy="977161"/>
          </a:xfrm>
          <a:prstGeom prst="roundRect">
            <a:avLst/>
          </a:prstGeom>
          <a:solidFill>
            <a:srgbClr val="C00000"/>
          </a:solidFill>
          <a:ln w="19050">
            <a:noFill/>
          </a:ln>
        </p:spPr>
        <p:txBody>
          <a:bodyPr wrap="square" lIns="720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prstClr val="white"/>
                </a:solidFill>
                <a:effectLst/>
                <a:uLnTx/>
                <a:uFillTx/>
                <a:latin typeface="微软雅黑"/>
                <a:ea typeface="微软雅黑"/>
                <a:cs typeface="+mn-cs"/>
              </a:rPr>
              <a:t>进一步强化党内监督</a:t>
            </a:r>
          </a:p>
        </p:txBody>
      </p:sp>
      <p:sp>
        <p:nvSpPr>
          <p:cNvPr id="31" name="01">
            <a:extLst/>
          </p:cNvPr>
          <p:cNvSpPr/>
          <p:nvPr/>
        </p:nvSpPr>
        <p:spPr>
          <a:xfrm>
            <a:off x="5329367" y="3631815"/>
            <a:ext cx="828000" cy="828000"/>
          </a:xfrm>
          <a:prstGeom prst="ellipse">
            <a:avLst/>
          </a:prstGeom>
          <a:gradFill>
            <a:gsLst>
              <a:gs pos="0">
                <a:srgbClr val="FF3302"/>
              </a:gs>
              <a:gs pos="100000">
                <a:srgbClr val="CB0800"/>
              </a:gs>
            </a:gsLst>
            <a:lin ang="5400000" scaled="1"/>
          </a:gradFill>
          <a:ln w="38100" cap="flat" cmpd="sng" algn="ctr">
            <a:noFill/>
            <a:prstDash val="solid"/>
            <a:miter lim="800000"/>
          </a:ln>
          <a:effectLst/>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2</a:t>
            </a:r>
          </a:p>
        </p:txBody>
      </p:sp>
      <p:sp>
        <p:nvSpPr>
          <p:cNvPr id="32" name="圆角矩形 31"/>
          <p:cNvSpPr/>
          <p:nvPr/>
        </p:nvSpPr>
        <p:spPr>
          <a:xfrm>
            <a:off x="8149789" y="4749433"/>
            <a:ext cx="3173531" cy="977161"/>
          </a:xfrm>
          <a:prstGeom prst="roundRect">
            <a:avLst/>
          </a:prstGeom>
          <a:solidFill>
            <a:srgbClr val="960000"/>
          </a:solidFill>
          <a:ln w="19050">
            <a:noFill/>
          </a:ln>
        </p:spPr>
        <p:txBody>
          <a:bodyPr wrap="square" lIns="720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prstClr val="white"/>
                </a:solidFill>
                <a:effectLst/>
                <a:uLnTx/>
                <a:uFillTx/>
                <a:latin typeface="微软雅黑"/>
                <a:ea typeface="微软雅黑"/>
                <a:cs typeface="+mn-cs"/>
              </a:rPr>
              <a:t>把纪律和规矩挺在前面</a:t>
            </a:r>
          </a:p>
        </p:txBody>
      </p:sp>
      <p:sp>
        <p:nvSpPr>
          <p:cNvPr id="33" name="01">
            <a:extLst/>
          </p:cNvPr>
          <p:cNvSpPr/>
          <p:nvPr/>
        </p:nvSpPr>
        <p:spPr>
          <a:xfrm>
            <a:off x="9078407" y="3631815"/>
            <a:ext cx="828000" cy="828000"/>
          </a:xfrm>
          <a:prstGeom prst="ellipse">
            <a:avLst/>
          </a:prstGeom>
          <a:gradFill>
            <a:gsLst>
              <a:gs pos="0">
                <a:srgbClr val="FF3302"/>
              </a:gs>
              <a:gs pos="100000">
                <a:srgbClr val="CB0800"/>
              </a:gs>
            </a:gsLst>
            <a:lin ang="5400000" scaled="1"/>
          </a:gradFill>
          <a:ln w="38100" cap="flat" cmpd="sng" algn="ctr">
            <a:noFill/>
            <a:prstDash val="solid"/>
            <a:miter lim="800000"/>
          </a:ln>
          <a:effectLst/>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anose="020B0806030902050204" pitchFamily="34" charset="0"/>
                <a:ea typeface="宋体" panose="02010600030101010101" pitchFamily="2" charset="-122"/>
                <a:cs typeface="+mn-cs"/>
              </a:rPr>
              <a:t>3</a:t>
            </a:r>
          </a:p>
        </p:txBody>
      </p:sp>
    </p:spTree>
    <p:extLst>
      <p:ext uri="{BB962C8B-B14F-4D97-AF65-F5344CB8AC3E}">
        <p14:creationId xmlns:p14="http://schemas.microsoft.com/office/powerpoint/2010/main" val="3314638143"/>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0-#ppt_w/2"/>
                                          </p:val>
                                        </p:tav>
                                        <p:tav tm="100000">
                                          <p:val>
                                            <p:strVal val="#ppt_x"/>
                                          </p:val>
                                        </p:tav>
                                      </p:tavLst>
                                    </p:anim>
                                    <p:anim calcmode="lin" valueType="num">
                                      <p:cBhvr additive="base">
                                        <p:cTn id="20" dur="10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650"/>
                                        <p:tgtEl>
                                          <p:spTgt spid="21"/>
                                        </p:tgtEl>
                                      </p:cBhvr>
                                    </p:animEffect>
                                    <p:anim calcmode="lin" valueType="num">
                                      <p:cBhvr>
                                        <p:cTn id="31" dur="650" fill="hold"/>
                                        <p:tgtEl>
                                          <p:spTgt spid="21"/>
                                        </p:tgtEl>
                                        <p:attrNameLst>
                                          <p:attrName>ppt_x</p:attrName>
                                        </p:attrNameLst>
                                      </p:cBhvr>
                                      <p:tavLst>
                                        <p:tav tm="0">
                                          <p:val>
                                            <p:strVal val="#ppt_x"/>
                                          </p:val>
                                        </p:tav>
                                        <p:tav tm="100000">
                                          <p:val>
                                            <p:strVal val="#ppt_x"/>
                                          </p:val>
                                        </p:tav>
                                      </p:tavLst>
                                    </p:anim>
                                    <p:anim calcmode="lin" valueType="num">
                                      <p:cBhvr>
                                        <p:cTn id="32" dur="650" fill="hold"/>
                                        <p:tgtEl>
                                          <p:spTgt spid="21"/>
                                        </p:tgtEl>
                                        <p:attrNameLst>
                                          <p:attrName>ppt_y</p:attrName>
                                        </p:attrNameLst>
                                      </p:cBhvr>
                                      <p:tavLst>
                                        <p:tav tm="0">
                                          <p:val>
                                            <p:strVal val="#ppt_y+.1"/>
                                          </p:val>
                                        </p:tav>
                                        <p:tav tm="100000">
                                          <p:val>
                                            <p:strVal val="#ppt_y"/>
                                          </p:val>
                                        </p:tav>
                                      </p:tavLst>
                                    </p:anim>
                                  </p:childTnLst>
                                </p:cTn>
                              </p:par>
                            </p:childTnLst>
                          </p:cTn>
                        </p:par>
                        <p:par>
                          <p:cTn id="33" fill="hold">
                            <p:stCondLst>
                              <p:cond delay="2650"/>
                            </p:stCondLst>
                            <p:childTnLst>
                              <p:par>
                                <p:cTn id="34" presetID="53" presetClass="entr" presetSubtype="16"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childTnLst>
                          </p:cTn>
                        </p:par>
                        <p:par>
                          <p:cTn id="39" fill="hold">
                            <p:stCondLst>
                              <p:cond delay="3150"/>
                            </p:stCondLst>
                            <p:childTnLst>
                              <p:par>
                                <p:cTn id="40" presetID="42"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650"/>
                                        <p:tgtEl>
                                          <p:spTgt spid="30"/>
                                        </p:tgtEl>
                                      </p:cBhvr>
                                    </p:animEffect>
                                    <p:anim calcmode="lin" valueType="num">
                                      <p:cBhvr>
                                        <p:cTn id="43" dur="650" fill="hold"/>
                                        <p:tgtEl>
                                          <p:spTgt spid="30"/>
                                        </p:tgtEl>
                                        <p:attrNameLst>
                                          <p:attrName>ppt_x</p:attrName>
                                        </p:attrNameLst>
                                      </p:cBhvr>
                                      <p:tavLst>
                                        <p:tav tm="0">
                                          <p:val>
                                            <p:strVal val="#ppt_x"/>
                                          </p:val>
                                        </p:tav>
                                        <p:tav tm="100000">
                                          <p:val>
                                            <p:strVal val="#ppt_x"/>
                                          </p:val>
                                        </p:tav>
                                      </p:tavLst>
                                    </p:anim>
                                    <p:anim calcmode="lin" valueType="num">
                                      <p:cBhvr>
                                        <p:cTn id="44" dur="650" fill="hold"/>
                                        <p:tgtEl>
                                          <p:spTgt spid="30"/>
                                        </p:tgtEl>
                                        <p:attrNameLst>
                                          <p:attrName>ppt_y</p:attrName>
                                        </p:attrNameLst>
                                      </p:cBhvr>
                                      <p:tavLst>
                                        <p:tav tm="0">
                                          <p:val>
                                            <p:strVal val="#ppt_y+.1"/>
                                          </p:val>
                                        </p:tav>
                                        <p:tav tm="100000">
                                          <p:val>
                                            <p:strVal val="#ppt_y"/>
                                          </p:val>
                                        </p:tav>
                                      </p:tavLst>
                                    </p:anim>
                                  </p:childTnLst>
                                </p:cTn>
                              </p:par>
                            </p:childTnLst>
                          </p:cTn>
                        </p:par>
                        <p:par>
                          <p:cTn id="45" fill="hold">
                            <p:stCondLst>
                              <p:cond delay="3800"/>
                            </p:stCondLst>
                            <p:childTnLst>
                              <p:par>
                                <p:cTn id="46" presetID="53" presetClass="entr" presetSubtype="16"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4300"/>
                            </p:stCondLst>
                            <p:childTnLst>
                              <p:par>
                                <p:cTn id="52" presetID="42"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650"/>
                                        <p:tgtEl>
                                          <p:spTgt spid="32"/>
                                        </p:tgtEl>
                                      </p:cBhvr>
                                    </p:animEffect>
                                    <p:anim calcmode="lin" valueType="num">
                                      <p:cBhvr>
                                        <p:cTn id="55" dur="650" fill="hold"/>
                                        <p:tgtEl>
                                          <p:spTgt spid="32"/>
                                        </p:tgtEl>
                                        <p:attrNameLst>
                                          <p:attrName>ppt_x</p:attrName>
                                        </p:attrNameLst>
                                      </p:cBhvr>
                                      <p:tavLst>
                                        <p:tav tm="0">
                                          <p:val>
                                            <p:strVal val="#ppt_x"/>
                                          </p:val>
                                        </p:tav>
                                        <p:tav tm="100000">
                                          <p:val>
                                            <p:strVal val="#ppt_x"/>
                                          </p:val>
                                        </p:tav>
                                      </p:tavLst>
                                    </p:anim>
                                    <p:anim calcmode="lin" valueType="num">
                                      <p:cBhvr>
                                        <p:cTn id="56" dur="6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24" grpId="0" animBg="1"/>
      <p:bldP spid="25" grpId="0" animBg="1"/>
      <p:bldP spid="30" grpId="0" animBg="1"/>
      <p:bldP spid="31" grpId="0" animBg="1"/>
      <p:bldP spid="32"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9908" y="2632982"/>
            <a:ext cx="5508757" cy="3754874"/>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l"/>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各级党组织按照</a:t>
            </a:r>
            <a:r>
              <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关于新形势下党内政治生活的若干准则</a:t>
            </a:r>
            <a:r>
              <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要求，落实了民主生活会、组织生活会和“三会一课”等制度，坚决纠正了党内政治生活不正常不规范的问题。</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endParaRPr>
          </a:p>
          <a:p>
            <a:pPr marL="285750" marR="0" lvl="0" indent="-285750" algn="just"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l"/>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党委班子带头召开了专题民主生活会</a:t>
            </a:r>
            <a:r>
              <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通过下发征求意见表、召开座谈会、设置意见箱、入户走访、个别访谈以及网络征徇等多种形式征求到对党委班子及成员意见建议众条</a:t>
            </a:r>
            <a:r>
              <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归纳整理为理想信念、政治纪律规矩、工作作风、担当作为、组织生活、落实从严治党责任等众个方面众条，全部制定了整改措施，目前正在有序整改当中。</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endParaRPr>
          </a:p>
          <a:p>
            <a:pPr marL="285750" marR="0" lvl="0" indent="-285750" algn="just"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l"/>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公个基层党组织全部召开了专题组织生活会，众名处级领导干部全部参加了双重组织生活</a:t>
            </a:r>
            <a:r>
              <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开展了民主评议党员工作，班子、支部书记、党员分别查摆出问题众条、众条、众条，全部制定了整改措施。</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endParaRPr>
          </a:p>
          <a:p>
            <a:pPr marL="285750" marR="0" lvl="0" indent="-285750" algn="just"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l"/>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举办了全县深入学习贯彻党的十八届六中全会精神专题研讨班、学习贯彻党的十九大精神专题培训班</a:t>
            </a:r>
            <a:r>
              <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rPr>
              <a:t>众余名领导干部参加了学习研讨，县委书记带头做了专题辅导，市委党校和县党校教师分别做了专题辅导和精神解读，参加学习人员撰写心得体会众余篇。</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ea"/>
              <a:sym typeface="+mn-lt"/>
            </a:endParaRPr>
          </a:p>
        </p:txBody>
      </p:sp>
      <p:sp>
        <p:nvSpPr>
          <p:cNvPr id="4" name="任意多边形: 形状 16"/>
          <p:cNvSpPr/>
          <p:nvPr/>
        </p:nvSpPr>
        <p:spPr>
          <a:xfrm flipH="1">
            <a:off x="778095" y="1990557"/>
            <a:ext cx="6152385" cy="4273036"/>
          </a:xfrm>
          <a:custGeom>
            <a:avLst/>
            <a:gdLst>
              <a:gd name="connsiteX0" fmla="*/ 0 w 798286"/>
              <a:gd name="connsiteY0" fmla="*/ 0 h 3947886"/>
              <a:gd name="connsiteX1" fmla="*/ 798286 w 798286"/>
              <a:gd name="connsiteY1" fmla="*/ 0 h 3947886"/>
              <a:gd name="connsiteX2" fmla="*/ 798286 w 798286"/>
              <a:gd name="connsiteY2" fmla="*/ 3947886 h 3947886"/>
            </a:gdLst>
            <a:ahLst/>
            <a:cxnLst>
              <a:cxn ang="0">
                <a:pos x="connsiteX0" y="connsiteY0"/>
              </a:cxn>
              <a:cxn ang="0">
                <a:pos x="connsiteX1" y="connsiteY1"/>
              </a:cxn>
              <a:cxn ang="0">
                <a:pos x="connsiteX2" y="connsiteY2"/>
              </a:cxn>
            </a:cxnLst>
            <a:rect l="l" t="t" r="r" b="b"/>
            <a:pathLst>
              <a:path w="798286" h="3947886">
                <a:moveTo>
                  <a:pt x="0" y="0"/>
                </a:moveTo>
                <a:lnTo>
                  <a:pt x="798286" y="0"/>
                </a:lnTo>
                <a:lnTo>
                  <a:pt x="798286" y="3947886"/>
                </a:lnTo>
              </a:path>
            </a:pathLst>
          </a:custGeom>
          <a:noFill/>
          <a:ln w="12700" cap="flat" cmpd="sng" algn="ctr">
            <a:solidFill>
              <a:srgbClr val="FF9500"/>
            </a:solidFill>
            <a:prstDash val="solid"/>
            <a:miter lim="800000"/>
            <a:headEnd type="oval"/>
            <a:tailEnd type="arrow"/>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微软雅黑"/>
              <a:cs typeface="+mn-ea"/>
              <a:sym typeface="+mn-lt"/>
            </a:endParaRPr>
          </a:p>
        </p:txBody>
      </p:sp>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64755" y="2632888"/>
            <a:ext cx="4154713" cy="1732384"/>
          </a:xfrm>
          <a:prstGeom prst="rect">
            <a:avLst/>
          </a:prstGeom>
        </p:spPr>
      </p:pic>
      <p:pic>
        <p:nvPicPr>
          <p:cNvPr id="8" name="图片 7"/>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contrast="20000"/>
                    </a14:imgEffect>
                    <a14:imgEffect>
                      <a14:colorTemperature colorTemp="11500"/>
                    </a14:imgEffect>
                  </a14:imgLayer>
                </a14:imgProps>
              </a:ext>
              <a:ext uri="{28A0092B-C50C-407E-A947-70E740481C1C}">
                <a14:useLocalDpi xmlns:a14="http://schemas.microsoft.com/office/drawing/2010/main"/>
              </a:ext>
            </a:extLst>
          </a:blip>
          <a:srcRect/>
          <a:stretch>
            <a:fillRect/>
          </a:stretch>
        </p:blipFill>
        <p:spPr>
          <a:xfrm>
            <a:off x="7057801" y="4627518"/>
            <a:ext cx="4208206" cy="1658192"/>
          </a:xfrm>
          <a:prstGeom prst="rect">
            <a:avLst/>
          </a:prstGeom>
        </p:spPr>
      </p:pic>
      <p:grpSp>
        <p:nvGrpSpPr>
          <p:cNvPr id="13" name="组合 12"/>
          <p:cNvGrpSpPr/>
          <p:nvPr/>
        </p:nvGrpSpPr>
        <p:grpSpPr>
          <a:xfrm>
            <a:off x="517665" y="2506733"/>
            <a:ext cx="540000" cy="540000"/>
            <a:chOff x="2139794" y="3350279"/>
            <a:chExt cx="540000" cy="540000"/>
          </a:xfrm>
        </p:grpSpPr>
        <p:sp>
          <p:nvSpPr>
            <p:cNvPr id="14" name="椭圆 13"/>
            <p:cNvSpPr>
              <a:spLocks noChangeAspect="1"/>
            </p:cNvSpPr>
            <p:nvPr/>
          </p:nvSpPr>
          <p:spPr>
            <a:xfrm>
              <a:off x="2139794" y="3350279"/>
              <a:ext cx="540000" cy="540000"/>
            </a:xfrm>
            <a:prstGeom prst="ellipse">
              <a:avLst/>
            </a:prstGeom>
            <a:solidFill>
              <a:srgbClr val="C00000"/>
            </a:solidFill>
            <a:ln w="38100" cap="flat" cmpd="sng" algn="ctr">
              <a:solidFill>
                <a:srgbClr val="C00000">
                  <a:alpha val="3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5"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F0502020204030204"/>
                <a:ea typeface="微软雅黑"/>
                <a:cs typeface="+mn-ea"/>
                <a:sym typeface="+mn-lt"/>
              </a:endParaRPr>
            </a:p>
          </p:txBody>
        </p:sp>
      </p:grpSp>
      <p:pic>
        <p:nvPicPr>
          <p:cNvPr id="10" name="图片 9">
            <a:extLst>
              <a:ext uri="{FF2B5EF4-FFF2-40B4-BE49-F238E27FC236}">
                <a16:creationId xmlns:a16="http://schemas.microsoft.com/office/drawing/2014/main" xmlns="" id="{69E105AC-75E4-4F2C-9A5E-610040C3887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41154" y="726809"/>
            <a:ext cx="6237068" cy="2513941"/>
          </a:xfrm>
          <a:prstGeom prst="rect">
            <a:avLst/>
          </a:prstGeom>
        </p:spPr>
      </p:pic>
      <p:sp>
        <p:nvSpPr>
          <p:cNvPr id="11" name="文本框 10">
            <a:extLst>
              <a:ext uri="{FF2B5EF4-FFF2-40B4-BE49-F238E27FC236}">
                <a16:creationId xmlns:a16="http://schemas.microsoft.com/office/drawing/2014/main" xmlns="" id="{6E76D210-7BD9-4E7B-9C13-AFFACCDB6248}"/>
              </a:ext>
            </a:extLst>
          </p:cNvPr>
          <p:cNvSpPr txBox="1"/>
          <p:nvPr/>
        </p:nvSpPr>
        <p:spPr>
          <a:xfrm>
            <a:off x="3714699" y="1577105"/>
            <a:ext cx="4933949" cy="553998"/>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严肃党内政治生活</a:t>
            </a:r>
          </a:p>
        </p:txBody>
      </p:sp>
    </p:spTree>
    <p:extLst>
      <p:ext uri="{BB962C8B-B14F-4D97-AF65-F5344CB8AC3E}">
        <p14:creationId xmlns:p14="http://schemas.microsoft.com/office/powerpoint/2010/main" val="1755511447"/>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2" presetClass="entr" presetSubtype="8" decel="4500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500" fill="hold"/>
                                        <p:tgtEl>
                                          <p:spTgt spid="7"/>
                                        </p:tgtEl>
                                        <p:attrNameLst>
                                          <p:attrName>ppt_x</p:attrName>
                                        </p:attrNameLst>
                                      </p:cBhvr>
                                      <p:tavLst>
                                        <p:tav tm="0">
                                          <p:val>
                                            <p:strVal val="0-#ppt_w/2"/>
                                          </p:val>
                                        </p:tav>
                                        <p:tav tm="100000">
                                          <p:val>
                                            <p:strVal val="#ppt_x"/>
                                          </p:val>
                                        </p:tav>
                                      </p:tavLst>
                                    </p:anim>
                                    <p:anim calcmode="lin" valueType="num">
                                      <p:cBhvr additive="base">
                                        <p:cTn id="18" dur="1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decel="45000" fill="hold" nodeType="withEffect">
                                  <p:stCondLst>
                                    <p:cond delay="15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500" fill="hold"/>
                                        <p:tgtEl>
                                          <p:spTgt spid="8"/>
                                        </p:tgtEl>
                                        <p:attrNameLst>
                                          <p:attrName>ppt_x</p:attrName>
                                        </p:attrNameLst>
                                      </p:cBhvr>
                                      <p:tavLst>
                                        <p:tav tm="0">
                                          <p:val>
                                            <p:strVal val="0-#ppt_w/2"/>
                                          </p:val>
                                        </p:tav>
                                        <p:tav tm="100000">
                                          <p:val>
                                            <p:strVal val="#ppt_x"/>
                                          </p:val>
                                        </p:tav>
                                      </p:tavLst>
                                    </p:anim>
                                    <p:anim calcmode="lin" valueType="num">
                                      <p:cBhvr additive="base">
                                        <p:cTn id="22" dur="1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65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1500"/>
                                        <p:tgtEl>
                                          <p:spTgt spid="4"/>
                                        </p:tgtEl>
                                      </p:cBhvr>
                                    </p:animEffect>
                                  </p:childTnLst>
                                </p:cTn>
                              </p:par>
                            </p:childTnLst>
                          </p:cTn>
                        </p:par>
                        <p:par>
                          <p:cTn id="27" fill="hold">
                            <p:stCondLst>
                              <p:cond delay="3150"/>
                            </p:stCondLst>
                            <p:childTnLst>
                              <p:par>
                                <p:cTn id="28" presetID="31" presetClass="entr" presetSubtype="0" fill="hold" grpId="0" nodeType="afterEffect">
                                  <p:stCondLst>
                                    <p:cond delay="0"/>
                                  </p:stCondLst>
                                  <p:iterate type="lt">
                                    <p:tmPct val="1240"/>
                                  </p:iterate>
                                  <p:childTnLst>
                                    <p:set>
                                      <p:cBhvr>
                                        <p:cTn id="29" dur="1" fill="hold">
                                          <p:stCondLst>
                                            <p:cond delay="0"/>
                                          </p:stCondLst>
                                        </p:cTn>
                                        <p:tgtEl>
                                          <p:spTgt spid="2"/>
                                        </p:tgtEl>
                                        <p:attrNameLst>
                                          <p:attrName>style.visibility</p:attrName>
                                        </p:attrNameLst>
                                      </p:cBhvr>
                                      <p:to>
                                        <p:strVal val="visible"/>
                                      </p:to>
                                    </p:set>
                                    <p:anim calcmode="lin" valueType="num">
                                      <p:cBhvr>
                                        <p:cTn id="30" dur="750" fill="hold"/>
                                        <p:tgtEl>
                                          <p:spTgt spid="2"/>
                                        </p:tgtEl>
                                        <p:attrNameLst>
                                          <p:attrName>ppt_w</p:attrName>
                                        </p:attrNameLst>
                                      </p:cBhvr>
                                      <p:tavLst>
                                        <p:tav tm="0">
                                          <p:val>
                                            <p:fltVal val="0"/>
                                          </p:val>
                                        </p:tav>
                                        <p:tav tm="100000">
                                          <p:val>
                                            <p:strVal val="#ppt_w"/>
                                          </p:val>
                                        </p:tav>
                                      </p:tavLst>
                                    </p:anim>
                                    <p:anim calcmode="lin" valueType="num">
                                      <p:cBhvr>
                                        <p:cTn id="31" dur="750" fill="hold"/>
                                        <p:tgtEl>
                                          <p:spTgt spid="2"/>
                                        </p:tgtEl>
                                        <p:attrNameLst>
                                          <p:attrName>ppt_h</p:attrName>
                                        </p:attrNameLst>
                                      </p:cBhvr>
                                      <p:tavLst>
                                        <p:tav tm="0">
                                          <p:val>
                                            <p:fltVal val="0"/>
                                          </p:val>
                                        </p:tav>
                                        <p:tav tm="100000">
                                          <p:val>
                                            <p:strVal val="#ppt_h"/>
                                          </p:val>
                                        </p:tav>
                                      </p:tavLst>
                                    </p:anim>
                                    <p:anim calcmode="lin" valueType="num">
                                      <p:cBhvr>
                                        <p:cTn id="32" dur="750" fill="hold"/>
                                        <p:tgtEl>
                                          <p:spTgt spid="2"/>
                                        </p:tgtEl>
                                        <p:attrNameLst>
                                          <p:attrName>style.rotation</p:attrName>
                                        </p:attrNameLst>
                                      </p:cBhvr>
                                      <p:tavLst>
                                        <p:tav tm="0">
                                          <p:val>
                                            <p:fltVal val="90"/>
                                          </p:val>
                                        </p:tav>
                                        <p:tav tm="100000">
                                          <p:val>
                                            <p:fltVal val="0"/>
                                          </p:val>
                                        </p:tav>
                                      </p:tavLst>
                                    </p:anim>
                                    <p:animEffect transition="in" filter="fade">
                                      <p:cBhvr>
                                        <p:cTn id="33" dur="750"/>
                                        <p:tgtEl>
                                          <p:spTgt spid="2"/>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 calcmode="lin" valueType="num">
                                      <p:cBhvr>
                                        <p:cTn id="38" dur="1000" fill="hold"/>
                                        <p:tgtEl>
                                          <p:spTgt spid="13"/>
                                        </p:tgtEl>
                                        <p:attrNameLst>
                                          <p:attrName>style.rotation</p:attrName>
                                        </p:attrNameLst>
                                      </p:cBhvr>
                                      <p:tavLst>
                                        <p:tav tm="0">
                                          <p:val>
                                            <p:fltVal val="360"/>
                                          </p:val>
                                        </p:tav>
                                        <p:tav tm="100000">
                                          <p:val>
                                            <p:fltVal val="0"/>
                                          </p:val>
                                        </p:tav>
                                      </p:tavLst>
                                    </p:anim>
                                    <p:animEffect transition="in" filter="fade">
                                      <p:cBhvr>
                                        <p:cTn id="3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04819" y="2807299"/>
            <a:ext cx="5288842" cy="175432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经常委会讨论研究制定了县</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纪检监察工作专项检查方案</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，对众个乡镇落实党风廉政建设责任制、中央“八项规定”、纠正“四风”、资金、经费使用管理、干部人民工作作风、落实省、市和县重大决策部署、领导班子和领导干部队伍建设等情况进行了全面摸底检查</a:t>
            </a:r>
            <a:endPar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5" name="任意多边形: 形状 16"/>
          <p:cNvSpPr/>
          <p:nvPr/>
        </p:nvSpPr>
        <p:spPr>
          <a:xfrm>
            <a:off x="5150299" y="2083156"/>
            <a:ext cx="692162" cy="4273036"/>
          </a:xfrm>
          <a:custGeom>
            <a:avLst/>
            <a:gdLst>
              <a:gd name="connsiteX0" fmla="*/ 0 w 798286"/>
              <a:gd name="connsiteY0" fmla="*/ 0 h 3947886"/>
              <a:gd name="connsiteX1" fmla="*/ 798286 w 798286"/>
              <a:gd name="connsiteY1" fmla="*/ 0 h 3947886"/>
              <a:gd name="connsiteX2" fmla="*/ 798286 w 798286"/>
              <a:gd name="connsiteY2" fmla="*/ 3947886 h 3947886"/>
            </a:gdLst>
            <a:ahLst/>
            <a:cxnLst>
              <a:cxn ang="0">
                <a:pos x="connsiteX0" y="connsiteY0"/>
              </a:cxn>
              <a:cxn ang="0">
                <a:pos x="connsiteX1" y="connsiteY1"/>
              </a:cxn>
              <a:cxn ang="0">
                <a:pos x="connsiteX2" y="connsiteY2"/>
              </a:cxn>
            </a:cxnLst>
            <a:rect l="l" t="t" r="r" b="b"/>
            <a:pathLst>
              <a:path w="798286" h="3947886">
                <a:moveTo>
                  <a:pt x="0" y="0"/>
                </a:moveTo>
                <a:lnTo>
                  <a:pt x="798286" y="0"/>
                </a:lnTo>
                <a:lnTo>
                  <a:pt x="798286" y="3947886"/>
                </a:lnTo>
              </a:path>
            </a:pathLst>
          </a:custGeom>
          <a:noFill/>
          <a:ln w="12700" cap="flat" cmpd="sng" algn="ctr">
            <a:solidFill>
              <a:srgbClr val="FF9500"/>
            </a:solidFill>
            <a:prstDash val="solid"/>
            <a:miter lim="800000"/>
            <a:headEnd type="oval"/>
            <a:tailEnd type="arrow"/>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矩形: 圆角 17"/>
          <p:cNvSpPr/>
          <p:nvPr/>
        </p:nvSpPr>
        <p:spPr>
          <a:xfrm>
            <a:off x="5586228" y="2881382"/>
            <a:ext cx="512466" cy="512466"/>
          </a:xfrm>
          <a:prstGeom prst="roundRect">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rPr>
              <a:t>1</a:t>
            </a:r>
            <a:endParaRPr kumimoji="0" lang="zh-CN" altLang="en-US"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7" name="矩形: 圆角 18"/>
          <p:cNvSpPr/>
          <p:nvPr/>
        </p:nvSpPr>
        <p:spPr>
          <a:xfrm>
            <a:off x="5586228" y="5050507"/>
            <a:ext cx="512466" cy="512466"/>
          </a:xfrm>
          <a:prstGeom prst="roundRect">
            <a:avLst/>
          </a:prstGeom>
          <a:solidFill>
            <a:srgbClr val="7D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rPr>
              <a:t>2</a:t>
            </a:r>
            <a:endParaRPr kumimoji="0" lang="zh-CN" altLang="en-US"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0" name="矩形 9"/>
          <p:cNvSpPr/>
          <p:nvPr/>
        </p:nvSpPr>
        <p:spPr>
          <a:xfrm>
            <a:off x="6204819" y="5005242"/>
            <a:ext cx="5288842"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发现共性问题</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XX</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个和个性问题</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XX</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个，对众个班子作出了组织调整，免去了主要负责人职务</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派驻了由两名副处级领导干部带队的工作组驻镇开展工作。</a:t>
            </a:r>
            <a:endPar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pic>
        <p:nvPicPr>
          <p:cNvPr id="11" name="图片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4840" y="2840992"/>
            <a:ext cx="4526280" cy="3161739"/>
          </a:xfrm>
          <a:prstGeom prst="rect">
            <a:avLst/>
          </a:prstGeom>
        </p:spPr>
      </p:pic>
      <p:pic>
        <p:nvPicPr>
          <p:cNvPr id="9" name="图片 8">
            <a:extLst>
              <a:ext uri="{FF2B5EF4-FFF2-40B4-BE49-F238E27FC236}">
                <a16:creationId xmlns:a16="http://schemas.microsoft.com/office/drawing/2014/main" xmlns="" id="{69E105AC-75E4-4F2C-9A5E-610040C388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41154" y="726809"/>
            <a:ext cx="6237068" cy="2513941"/>
          </a:xfrm>
          <a:prstGeom prst="rect">
            <a:avLst/>
          </a:prstGeom>
        </p:spPr>
      </p:pic>
      <p:sp>
        <p:nvSpPr>
          <p:cNvPr id="12" name="文本框 11">
            <a:extLst>
              <a:ext uri="{FF2B5EF4-FFF2-40B4-BE49-F238E27FC236}">
                <a16:creationId xmlns:a16="http://schemas.microsoft.com/office/drawing/2014/main" xmlns="" id="{6E76D210-7BD9-4E7B-9C13-AFFACCDB6248}"/>
              </a:ext>
            </a:extLst>
          </p:cNvPr>
          <p:cNvSpPr txBox="1"/>
          <p:nvPr/>
        </p:nvSpPr>
        <p:spPr>
          <a:xfrm>
            <a:off x="3714699" y="1577105"/>
            <a:ext cx="4933949" cy="553998"/>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进一步强化党内监督</a:t>
            </a:r>
          </a:p>
        </p:txBody>
      </p:sp>
    </p:spTree>
    <p:extLst>
      <p:ext uri="{BB962C8B-B14F-4D97-AF65-F5344CB8AC3E}">
        <p14:creationId xmlns:p14="http://schemas.microsoft.com/office/powerpoint/2010/main" val="395273241"/>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1500"/>
                                        <p:tgtEl>
                                          <p:spTgt spid="5"/>
                                        </p:tgtEl>
                                      </p:cBhvr>
                                    </p:animEffect>
                                  </p:childTnLst>
                                </p:cTn>
                              </p:par>
                            </p:childTnLst>
                          </p:cTn>
                        </p:par>
                        <p:par>
                          <p:cTn id="25" fill="hold">
                            <p:stCondLst>
                              <p:cond delay="3000"/>
                            </p:stCondLst>
                            <p:childTnLst>
                              <p:par>
                                <p:cTn id="26" presetID="49" presetClass="entr" presetSubtype="0" decel="10000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360"/>
                                          </p:val>
                                        </p:tav>
                                        <p:tav tm="100000">
                                          <p:val>
                                            <p:fltVal val="0"/>
                                          </p:val>
                                        </p:tav>
                                      </p:tavLst>
                                    </p:anim>
                                    <p:animEffect transition="in" filter="fade">
                                      <p:cBhvr>
                                        <p:cTn id="31" dur="1000"/>
                                        <p:tgtEl>
                                          <p:spTgt spid="6"/>
                                        </p:tgtEl>
                                      </p:cBhvr>
                                    </p:animEffect>
                                  </p:childTnLst>
                                </p:cTn>
                              </p:par>
                            </p:childTnLst>
                          </p:cTn>
                        </p:par>
                        <p:par>
                          <p:cTn id="32" fill="hold">
                            <p:stCondLst>
                              <p:cond delay="4000"/>
                            </p:stCondLst>
                            <p:childTnLst>
                              <p:par>
                                <p:cTn id="33" presetID="31" presetClass="entr" presetSubtype="0" fill="hold" grpId="0" nodeType="afterEffect">
                                  <p:stCondLst>
                                    <p:cond delay="0"/>
                                  </p:stCondLst>
                                  <p:iterate type="lt">
                                    <p:tmPct val="1240"/>
                                  </p:iterate>
                                  <p:childTnLst>
                                    <p:set>
                                      <p:cBhvr>
                                        <p:cTn id="34" dur="1" fill="hold">
                                          <p:stCondLst>
                                            <p:cond delay="0"/>
                                          </p:stCondLst>
                                        </p:cTn>
                                        <p:tgtEl>
                                          <p:spTgt spid="2"/>
                                        </p:tgtEl>
                                        <p:attrNameLst>
                                          <p:attrName>style.visibility</p:attrName>
                                        </p:attrNameLst>
                                      </p:cBhvr>
                                      <p:to>
                                        <p:strVal val="visible"/>
                                      </p:to>
                                    </p:set>
                                    <p:anim calcmode="lin" valueType="num">
                                      <p:cBhvr>
                                        <p:cTn id="35" dur="750" fill="hold"/>
                                        <p:tgtEl>
                                          <p:spTgt spid="2"/>
                                        </p:tgtEl>
                                        <p:attrNameLst>
                                          <p:attrName>ppt_w</p:attrName>
                                        </p:attrNameLst>
                                      </p:cBhvr>
                                      <p:tavLst>
                                        <p:tav tm="0">
                                          <p:val>
                                            <p:fltVal val="0"/>
                                          </p:val>
                                        </p:tav>
                                        <p:tav tm="100000">
                                          <p:val>
                                            <p:strVal val="#ppt_w"/>
                                          </p:val>
                                        </p:tav>
                                      </p:tavLst>
                                    </p:anim>
                                    <p:anim calcmode="lin" valueType="num">
                                      <p:cBhvr>
                                        <p:cTn id="36" dur="750" fill="hold"/>
                                        <p:tgtEl>
                                          <p:spTgt spid="2"/>
                                        </p:tgtEl>
                                        <p:attrNameLst>
                                          <p:attrName>ppt_h</p:attrName>
                                        </p:attrNameLst>
                                      </p:cBhvr>
                                      <p:tavLst>
                                        <p:tav tm="0">
                                          <p:val>
                                            <p:fltVal val="0"/>
                                          </p:val>
                                        </p:tav>
                                        <p:tav tm="100000">
                                          <p:val>
                                            <p:strVal val="#ppt_h"/>
                                          </p:val>
                                        </p:tav>
                                      </p:tavLst>
                                    </p:anim>
                                    <p:anim calcmode="lin" valueType="num">
                                      <p:cBhvr>
                                        <p:cTn id="37" dur="750" fill="hold"/>
                                        <p:tgtEl>
                                          <p:spTgt spid="2"/>
                                        </p:tgtEl>
                                        <p:attrNameLst>
                                          <p:attrName>style.rotation</p:attrName>
                                        </p:attrNameLst>
                                      </p:cBhvr>
                                      <p:tavLst>
                                        <p:tav tm="0">
                                          <p:val>
                                            <p:fltVal val="90"/>
                                          </p:val>
                                        </p:tav>
                                        <p:tav tm="100000">
                                          <p:val>
                                            <p:fltVal val="0"/>
                                          </p:val>
                                        </p:tav>
                                      </p:tavLst>
                                    </p:anim>
                                    <p:animEffect transition="in" filter="fade">
                                      <p:cBhvr>
                                        <p:cTn id="38" dur="750"/>
                                        <p:tgtEl>
                                          <p:spTgt spid="2"/>
                                        </p:tgtEl>
                                      </p:cBhvr>
                                    </p:animEffect>
                                  </p:childTnLst>
                                </p:cTn>
                              </p:par>
                            </p:childTnLst>
                          </p:cTn>
                        </p:par>
                        <p:par>
                          <p:cTn id="39" fill="hold">
                            <p:stCondLst>
                              <p:cond delay="5838"/>
                            </p:stCondLst>
                            <p:childTnLst>
                              <p:par>
                                <p:cTn id="40" presetID="49" presetClass="entr" presetSubtype="0" decel="10000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fltVal val="0"/>
                                          </p:val>
                                        </p:tav>
                                        <p:tav tm="100000">
                                          <p:val>
                                            <p:strVal val="#ppt_w"/>
                                          </p:val>
                                        </p:tav>
                                      </p:tavLst>
                                    </p:anim>
                                    <p:anim calcmode="lin" valueType="num">
                                      <p:cBhvr>
                                        <p:cTn id="43" dur="1000" fill="hold"/>
                                        <p:tgtEl>
                                          <p:spTgt spid="7"/>
                                        </p:tgtEl>
                                        <p:attrNameLst>
                                          <p:attrName>ppt_h</p:attrName>
                                        </p:attrNameLst>
                                      </p:cBhvr>
                                      <p:tavLst>
                                        <p:tav tm="0">
                                          <p:val>
                                            <p:fltVal val="0"/>
                                          </p:val>
                                        </p:tav>
                                        <p:tav tm="100000">
                                          <p:val>
                                            <p:strVal val="#ppt_h"/>
                                          </p:val>
                                        </p:tav>
                                      </p:tavLst>
                                    </p:anim>
                                    <p:anim calcmode="lin" valueType="num">
                                      <p:cBhvr>
                                        <p:cTn id="44" dur="1000" fill="hold"/>
                                        <p:tgtEl>
                                          <p:spTgt spid="7"/>
                                        </p:tgtEl>
                                        <p:attrNameLst>
                                          <p:attrName>style.rotation</p:attrName>
                                        </p:attrNameLst>
                                      </p:cBhvr>
                                      <p:tavLst>
                                        <p:tav tm="0">
                                          <p:val>
                                            <p:fltVal val="360"/>
                                          </p:val>
                                        </p:tav>
                                        <p:tav tm="100000">
                                          <p:val>
                                            <p:fltVal val="0"/>
                                          </p:val>
                                        </p:tav>
                                      </p:tavLst>
                                    </p:anim>
                                    <p:animEffect transition="in" filter="fade">
                                      <p:cBhvr>
                                        <p:cTn id="45" dur="1000"/>
                                        <p:tgtEl>
                                          <p:spTgt spid="7"/>
                                        </p:tgtEl>
                                      </p:cBhvr>
                                    </p:animEffect>
                                  </p:childTnLst>
                                </p:cTn>
                              </p:par>
                            </p:childTnLst>
                          </p:cTn>
                        </p:par>
                        <p:par>
                          <p:cTn id="46" fill="hold">
                            <p:stCondLst>
                              <p:cond delay="6838"/>
                            </p:stCondLst>
                            <p:childTnLst>
                              <p:par>
                                <p:cTn id="47" presetID="31" presetClass="entr" presetSubtype="0" fill="hold" grpId="0" nodeType="afterEffect">
                                  <p:stCondLst>
                                    <p:cond delay="0"/>
                                  </p:stCondLst>
                                  <p:iterate type="lt">
                                    <p:tmPct val="1240"/>
                                  </p:iterate>
                                  <p:childTnLst>
                                    <p:set>
                                      <p:cBhvr>
                                        <p:cTn id="48" dur="1" fill="hold">
                                          <p:stCondLst>
                                            <p:cond delay="0"/>
                                          </p:stCondLst>
                                        </p:cTn>
                                        <p:tgtEl>
                                          <p:spTgt spid="10"/>
                                        </p:tgtEl>
                                        <p:attrNameLst>
                                          <p:attrName>style.visibility</p:attrName>
                                        </p:attrNameLst>
                                      </p:cBhvr>
                                      <p:to>
                                        <p:strVal val="visible"/>
                                      </p:to>
                                    </p:set>
                                    <p:anim calcmode="lin" valueType="num">
                                      <p:cBhvr>
                                        <p:cTn id="49" dur="750" fill="hold"/>
                                        <p:tgtEl>
                                          <p:spTgt spid="10"/>
                                        </p:tgtEl>
                                        <p:attrNameLst>
                                          <p:attrName>ppt_w</p:attrName>
                                        </p:attrNameLst>
                                      </p:cBhvr>
                                      <p:tavLst>
                                        <p:tav tm="0">
                                          <p:val>
                                            <p:fltVal val="0"/>
                                          </p:val>
                                        </p:tav>
                                        <p:tav tm="100000">
                                          <p:val>
                                            <p:strVal val="#ppt_w"/>
                                          </p:val>
                                        </p:tav>
                                      </p:tavLst>
                                    </p:anim>
                                    <p:anim calcmode="lin" valueType="num">
                                      <p:cBhvr>
                                        <p:cTn id="50" dur="750" fill="hold"/>
                                        <p:tgtEl>
                                          <p:spTgt spid="10"/>
                                        </p:tgtEl>
                                        <p:attrNameLst>
                                          <p:attrName>ppt_h</p:attrName>
                                        </p:attrNameLst>
                                      </p:cBhvr>
                                      <p:tavLst>
                                        <p:tav tm="0">
                                          <p:val>
                                            <p:fltVal val="0"/>
                                          </p:val>
                                        </p:tav>
                                        <p:tav tm="100000">
                                          <p:val>
                                            <p:strVal val="#ppt_h"/>
                                          </p:val>
                                        </p:tav>
                                      </p:tavLst>
                                    </p:anim>
                                    <p:anim calcmode="lin" valueType="num">
                                      <p:cBhvr>
                                        <p:cTn id="51" dur="750" fill="hold"/>
                                        <p:tgtEl>
                                          <p:spTgt spid="10"/>
                                        </p:tgtEl>
                                        <p:attrNameLst>
                                          <p:attrName>style.rotation</p:attrName>
                                        </p:attrNameLst>
                                      </p:cBhvr>
                                      <p:tavLst>
                                        <p:tav tm="0">
                                          <p:val>
                                            <p:fltVal val="90"/>
                                          </p:val>
                                        </p:tav>
                                        <p:tav tm="100000">
                                          <p:val>
                                            <p:fltVal val="0"/>
                                          </p:val>
                                        </p:tav>
                                      </p:tavLst>
                                    </p:anim>
                                    <p:animEffect transition="in" filter="fade">
                                      <p:cBhvr>
                                        <p:cTn id="5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16"/>
          <p:cNvSpPr/>
          <p:nvPr/>
        </p:nvSpPr>
        <p:spPr>
          <a:xfrm flipH="1">
            <a:off x="778095" y="1990557"/>
            <a:ext cx="6152385" cy="4273036"/>
          </a:xfrm>
          <a:custGeom>
            <a:avLst/>
            <a:gdLst>
              <a:gd name="connsiteX0" fmla="*/ 0 w 798286"/>
              <a:gd name="connsiteY0" fmla="*/ 0 h 3947886"/>
              <a:gd name="connsiteX1" fmla="*/ 798286 w 798286"/>
              <a:gd name="connsiteY1" fmla="*/ 0 h 3947886"/>
              <a:gd name="connsiteX2" fmla="*/ 798286 w 798286"/>
              <a:gd name="connsiteY2" fmla="*/ 3947886 h 3947886"/>
            </a:gdLst>
            <a:ahLst/>
            <a:cxnLst>
              <a:cxn ang="0">
                <a:pos x="connsiteX0" y="connsiteY0"/>
              </a:cxn>
              <a:cxn ang="0">
                <a:pos x="connsiteX1" y="connsiteY1"/>
              </a:cxn>
              <a:cxn ang="0">
                <a:pos x="connsiteX2" y="connsiteY2"/>
              </a:cxn>
            </a:cxnLst>
            <a:rect l="l" t="t" r="r" b="b"/>
            <a:pathLst>
              <a:path w="798286" h="3947886">
                <a:moveTo>
                  <a:pt x="0" y="0"/>
                </a:moveTo>
                <a:lnTo>
                  <a:pt x="798286" y="0"/>
                </a:lnTo>
                <a:lnTo>
                  <a:pt x="798286" y="3947886"/>
                </a:lnTo>
              </a:path>
            </a:pathLst>
          </a:custGeom>
          <a:noFill/>
          <a:ln w="12700" cap="flat" cmpd="sng" algn="ctr">
            <a:solidFill>
              <a:srgbClr val="FF9500"/>
            </a:solidFill>
            <a:prstDash val="solid"/>
            <a:miter lim="800000"/>
            <a:headEnd type="oval"/>
            <a:tailEnd type="arrow"/>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0" name="矩形 9"/>
          <p:cNvSpPr/>
          <p:nvPr/>
        </p:nvSpPr>
        <p:spPr>
          <a:xfrm>
            <a:off x="1140453" y="2660156"/>
            <a:ext cx="5288842"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突出抓好日常教育监督管理，组织党员干部学习了</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中国共产党廉洁自律准则</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和</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中国共产党纪律处分条例</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a:t>
            </a:r>
          </a:p>
        </p:txBody>
      </p:sp>
      <p:sp>
        <p:nvSpPr>
          <p:cNvPr id="11" name="矩形: 圆角 17"/>
          <p:cNvSpPr/>
          <p:nvPr/>
        </p:nvSpPr>
        <p:spPr>
          <a:xfrm>
            <a:off x="521862" y="2734239"/>
            <a:ext cx="512466" cy="512466"/>
          </a:xfrm>
          <a:prstGeom prst="roundRect">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rPr>
              <a:t>1</a:t>
            </a:r>
            <a:endParaRPr kumimoji="0" lang="zh-CN" altLang="en-US"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2" name="矩形: 圆角 18"/>
          <p:cNvSpPr/>
          <p:nvPr/>
        </p:nvSpPr>
        <p:spPr>
          <a:xfrm>
            <a:off x="521862" y="3979918"/>
            <a:ext cx="512466" cy="512466"/>
          </a:xfrm>
          <a:prstGeom prst="roundRect">
            <a:avLst/>
          </a:prstGeom>
          <a:solidFill>
            <a:srgbClr val="7D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rPr>
              <a:t>2</a:t>
            </a:r>
            <a:endParaRPr kumimoji="0" lang="zh-CN" altLang="en-US"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6" name="矩形 15"/>
          <p:cNvSpPr/>
          <p:nvPr/>
        </p:nvSpPr>
        <p:spPr>
          <a:xfrm>
            <a:off x="1140453" y="3934653"/>
            <a:ext cx="5288842"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观看了</a:t>
            </a:r>
            <a:r>
              <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XX</a:t>
            </a: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警示教育片，开通了“廉洁食”微信公众号，在网上发表信息、评论、调研等各类文章公万余字。</a:t>
            </a:r>
            <a:endPar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7" name="矩形 16"/>
          <p:cNvSpPr/>
          <p:nvPr/>
        </p:nvSpPr>
        <p:spPr>
          <a:xfrm>
            <a:off x="1140453" y="5129531"/>
            <a:ext cx="5288842"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rPr>
              <a:t>通过约谈、函询、诫勉谈话等方式提耳朵、扯袖子，做到了早发现、早提醒、早纠正，有效防止了小毛病演变成大问题。</a:t>
            </a:r>
            <a:endParaRPr kumimoji="0" lang="en-US" altLang="zh-CN" sz="1800" b="0" i="0" u="none" strike="noStrike" kern="1200" cap="none" spc="0" normalizeH="0" baseline="0" noProof="0" dirty="0">
              <a:ln>
                <a:noFill/>
              </a:ln>
              <a:solidFill>
                <a:srgbClr val="502800"/>
              </a:solidFill>
              <a:effectLst/>
              <a:uLnTx/>
              <a:uFillTx/>
              <a:latin typeface="Arial" panose="020F0502020204030204"/>
              <a:ea typeface="微软雅黑"/>
              <a:cs typeface="+mn-ea"/>
              <a:sym typeface="+mn-lt"/>
            </a:endParaRPr>
          </a:p>
        </p:txBody>
      </p:sp>
      <p:sp>
        <p:nvSpPr>
          <p:cNvPr id="18" name="矩形: 圆角 17"/>
          <p:cNvSpPr/>
          <p:nvPr/>
        </p:nvSpPr>
        <p:spPr>
          <a:xfrm>
            <a:off x="521862" y="5203614"/>
            <a:ext cx="512466" cy="512466"/>
          </a:xfrm>
          <a:prstGeom prst="roundRect">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rPr>
              <a:t>3</a:t>
            </a:r>
            <a:endParaRPr kumimoji="0" lang="zh-CN" altLang="en-US" sz="1800" b="0" i="0" u="none" strike="noStrike" kern="0" cap="none" spc="0" normalizeH="0" baseline="0" noProof="0" dirty="0">
              <a:ln>
                <a:noFill/>
              </a:ln>
              <a:solidFill>
                <a:prstClr val="white"/>
              </a:solidFill>
              <a:effectLst/>
              <a:uLnTx/>
              <a:uFillTx/>
              <a:latin typeface="Arial" panose="020F0502020204030204"/>
              <a:ea typeface="微软雅黑"/>
              <a:cs typeface="+mn-ea"/>
              <a:sym typeface="+mn-lt"/>
            </a:endParaRPr>
          </a:p>
        </p:txBody>
      </p:sp>
      <p:pic>
        <p:nvPicPr>
          <p:cNvPr id="5" name="图片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39756" y="1905001"/>
            <a:ext cx="5647358" cy="4074572"/>
          </a:xfrm>
          <a:prstGeom prst="rect">
            <a:avLst/>
          </a:prstGeom>
        </p:spPr>
      </p:pic>
      <p:pic>
        <p:nvPicPr>
          <p:cNvPr id="13" name="图片 12">
            <a:extLst>
              <a:ext uri="{FF2B5EF4-FFF2-40B4-BE49-F238E27FC236}">
                <a16:creationId xmlns:a16="http://schemas.microsoft.com/office/drawing/2014/main" xmlns="" id="{69E105AC-75E4-4F2C-9A5E-610040C388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41154" y="726809"/>
            <a:ext cx="6237068" cy="2513941"/>
          </a:xfrm>
          <a:prstGeom prst="rect">
            <a:avLst/>
          </a:prstGeom>
        </p:spPr>
      </p:pic>
      <p:sp>
        <p:nvSpPr>
          <p:cNvPr id="14" name="文本框 13">
            <a:extLst>
              <a:ext uri="{FF2B5EF4-FFF2-40B4-BE49-F238E27FC236}">
                <a16:creationId xmlns:a16="http://schemas.microsoft.com/office/drawing/2014/main" xmlns="" id="{6E76D210-7BD9-4E7B-9C13-AFFACCDB6248}"/>
              </a:ext>
            </a:extLst>
          </p:cNvPr>
          <p:cNvSpPr txBox="1"/>
          <p:nvPr/>
        </p:nvSpPr>
        <p:spPr>
          <a:xfrm>
            <a:off x="3714699" y="1577105"/>
            <a:ext cx="4933949" cy="553998"/>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把纪律和规矩挺在前面</a:t>
            </a:r>
          </a:p>
        </p:txBody>
      </p:sp>
    </p:spTree>
    <p:extLst>
      <p:ext uri="{BB962C8B-B14F-4D97-AF65-F5344CB8AC3E}">
        <p14:creationId xmlns:p14="http://schemas.microsoft.com/office/powerpoint/2010/main" val="352720148"/>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1500"/>
                                        <p:tgtEl>
                                          <p:spTgt spid="4"/>
                                        </p:tgtEl>
                                      </p:cBhvr>
                                    </p:animEffect>
                                  </p:childTnLst>
                                </p:cTn>
                              </p:par>
                            </p:childTnLst>
                          </p:cTn>
                        </p:par>
                        <p:par>
                          <p:cTn id="25" fill="hold">
                            <p:stCondLst>
                              <p:cond delay="3000"/>
                            </p:stCondLst>
                            <p:childTnLst>
                              <p:par>
                                <p:cTn id="26" presetID="49" presetClass="entr" presetSubtype="0" decel="10000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360"/>
                                          </p:val>
                                        </p:tav>
                                        <p:tav tm="100000">
                                          <p:val>
                                            <p:fltVal val="0"/>
                                          </p:val>
                                        </p:tav>
                                      </p:tavLst>
                                    </p:anim>
                                    <p:animEffect transition="in" filter="fade">
                                      <p:cBhvr>
                                        <p:cTn id="31" dur="1000"/>
                                        <p:tgtEl>
                                          <p:spTgt spid="11"/>
                                        </p:tgtEl>
                                      </p:cBhvr>
                                    </p:animEffect>
                                  </p:childTnLst>
                                </p:cTn>
                              </p:par>
                            </p:childTnLst>
                          </p:cTn>
                        </p:par>
                        <p:par>
                          <p:cTn id="32" fill="hold">
                            <p:stCondLst>
                              <p:cond delay="4000"/>
                            </p:stCondLst>
                            <p:childTnLst>
                              <p:par>
                                <p:cTn id="33" presetID="31" presetClass="entr" presetSubtype="0" fill="hold" grpId="0" nodeType="afterEffect">
                                  <p:stCondLst>
                                    <p:cond delay="0"/>
                                  </p:stCondLst>
                                  <p:iterate type="lt">
                                    <p:tmPct val="1240"/>
                                  </p:iterate>
                                  <p:childTnLst>
                                    <p:set>
                                      <p:cBhvr>
                                        <p:cTn id="34" dur="1" fill="hold">
                                          <p:stCondLst>
                                            <p:cond delay="0"/>
                                          </p:stCondLst>
                                        </p:cTn>
                                        <p:tgtEl>
                                          <p:spTgt spid="10"/>
                                        </p:tgtEl>
                                        <p:attrNameLst>
                                          <p:attrName>style.visibility</p:attrName>
                                        </p:attrNameLst>
                                      </p:cBhvr>
                                      <p:to>
                                        <p:strVal val="visible"/>
                                      </p:to>
                                    </p:set>
                                    <p:anim calcmode="lin" valueType="num">
                                      <p:cBhvr>
                                        <p:cTn id="35" dur="750" fill="hold"/>
                                        <p:tgtEl>
                                          <p:spTgt spid="10"/>
                                        </p:tgtEl>
                                        <p:attrNameLst>
                                          <p:attrName>ppt_w</p:attrName>
                                        </p:attrNameLst>
                                      </p:cBhvr>
                                      <p:tavLst>
                                        <p:tav tm="0">
                                          <p:val>
                                            <p:fltVal val="0"/>
                                          </p:val>
                                        </p:tav>
                                        <p:tav tm="100000">
                                          <p:val>
                                            <p:strVal val="#ppt_w"/>
                                          </p:val>
                                        </p:tav>
                                      </p:tavLst>
                                    </p:anim>
                                    <p:anim calcmode="lin" valueType="num">
                                      <p:cBhvr>
                                        <p:cTn id="36" dur="750" fill="hold"/>
                                        <p:tgtEl>
                                          <p:spTgt spid="10"/>
                                        </p:tgtEl>
                                        <p:attrNameLst>
                                          <p:attrName>ppt_h</p:attrName>
                                        </p:attrNameLst>
                                      </p:cBhvr>
                                      <p:tavLst>
                                        <p:tav tm="0">
                                          <p:val>
                                            <p:fltVal val="0"/>
                                          </p:val>
                                        </p:tav>
                                        <p:tav tm="100000">
                                          <p:val>
                                            <p:strVal val="#ppt_h"/>
                                          </p:val>
                                        </p:tav>
                                      </p:tavLst>
                                    </p:anim>
                                    <p:anim calcmode="lin" valueType="num">
                                      <p:cBhvr>
                                        <p:cTn id="37" dur="750" fill="hold"/>
                                        <p:tgtEl>
                                          <p:spTgt spid="10"/>
                                        </p:tgtEl>
                                        <p:attrNameLst>
                                          <p:attrName>style.rotation</p:attrName>
                                        </p:attrNameLst>
                                      </p:cBhvr>
                                      <p:tavLst>
                                        <p:tav tm="0">
                                          <p:val>
                                            <p:fltVal val="90"/>
                                          </p:val>
                                        </p:tav>
                                        <p:tav tm="100000">
                                          <p:val>
                                            <p:fltVal val="0"/>
                                          </p:val>
                                        </p:tav>
                                      </p:tavLst>
                                    </p:anim>
                                    <p:animEffect transition="in" filter="fade">
                                      <p:cBhvr>
                                        <p:cTn id="38" dur="750"/>
                                        <p:tgtEl>
                                          <p:spTgt spid="10"/>
                                        </p:tgtEl>
                                      </p:cBhvr>
                                    </p:animEffect>
                                  </p:childTnLst>
                                </p:cTn>
                              </p:par>
                            </p:childTnLst>
                          </p:cTn>
                        </p:par>
                        <p:par>
                          <p:cTn id="39" fill="hold">
                            <p:stCondLst>
                              <p:cond delay="5196"/>
                            </p:stCondLst>
                            <p:childTnLst>
                              <p:par>
                                <p:cTn id="40" presetID="49" presetClass="entr" presetSubtype="0"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fltVal val="0"/>
                                          </p:val>
                                        </p:tav>
                                        <p:tav tm="100000">
                                          <p:val>
                                            <p:strVal val="#ppt_w"/>
                                          </p:val>
                                        </p:tav>
                                      </p:tavLst>
                                    </p:anim>
                                    <p:anim calcmode="lin" valueType="num">
                                      <p:cBhvr>
                                        <p:cTn id="43" dur="1000" fill="hold"/>
                                        <p:tgtEl>
                                          <p:spTgt spid="12"/>
                                        </p:tgtEl>
                                        <p:attrNameLst>
                                          <p:attrName>ppt_h</p:attrName>
                                        </p:attrNameLst>
                                      </p:cBhvr>
                                      <p:tavLst>
                                        <p:tav tm="0">
                                          <p:val>
                                            <p:fltVal val="0"/>
                                          </p:val>
                                        </p:tav>
                                        <p:tav tm="100000">
                                          <p:val>
                                            <p:strVal val="#ppt_h"/>
                                          </p:val>
                                        </p:tav>
                                      </p:tavLst>
                                    </p:anim>
                                    <p:anim calcmode="lin" valueType="num">
                                      <p:cBhvr>
                                        <p:cTn id="44" dur="1000" fill="hold"/>
                                        <p:tgtEl>
                                          <p:spTgt spid="12"/>
                                        </p:tgtEl>
                                        <p:attrNameLst>
                                          <p:attrName>style.rotation</p:attrName>
                                        </p:attrNameLst>
                                      </p:cBhvr>
                                      <p:tavLst>
                                        <p:tav tm="0">
                                          <p:val>
                                            <p:fltVal val="360"/>
                                          </p:val>
                                        </p:tav>
                                        <p:tav tm="100000">
                                          <p:val>
                                            <p:fltVal val="0"/>
                                          </p:val>
                                        </p:tav>
                                      </p:tavLst>
                                    </p:anim>
                                    <p:animEffect transition="in" filter="fade">
                                      <p:cBhvr>
                                        <p:cTn id="45" dur="1000"/>
                                        <p:tgtEl>
                                          <p:spTgt spid="12"/>
                                        </p:tgtEl>
                                      </p:cBhvr>
                                    </p:animEffect>
                                  </p:childTnLst>
                                </p:cTn>
                              </p:par>
                            </p:childTnLst>
                          </p:cTn>
                        </p:par>
                        <p:par>
                          <p:cTn id="46" fill="hold">
                            <p:stCondLst>
                              <p:cond delay="6196"/>
                            </p:stCondLst>
                            <p:childTnLst>
                              <p:par>
                                <p:cTn id="47" presetID="31" presetClass="entr" presetSubtype="0" fill="hold" grpId="0" nodeType="afterEffect">
                                  <p:stCondLst>
                                    <p:cond delay="0"/>
                                  </p:stCondLst>
                                  <p:iterate type="lt">
                                    <p:tmPct val="1240"/>
                                  </p:iterate>
                                  <p:childTnLst>
                                    <p:set>
                                      <p:cBhvr>
                                        <p:cTn id="48" dur="1" fill="hold">
                                          <p:stCondLst>
                                            <p:cond delay="0"/>
                                          </p:stCondLst>
                                        </p:cTn>
                                        <p:tgtEl>
                                          <p:spTgt spid="16"/>
                                        </p:tgtEl>
                                        <p:attrNameLst>
                                          <p:attrName>style.visibility</p:attrName>
                                        </p:attrNameLst>
                                      </p:cBhvr>
                                      <p:to>
                                        <p:strVal val="visible"/>
                                      </p:to>
                                    </p:set>
                                    <p:anim calcmode="lin" valueType="num">
                                      <p:cBhvr>
                                        <p:cTn id="49" dur="750" fill="hold"/>
                                        <p:tgtEl>
                                          <p:spTgt spid="16"/>
                                        </p:tgtEl>
                                        <p:attrNameLst>
                                          <p:attrName>ppt_w</p:attrName>
                                        </p:attrNameLst>
                                      </p:cBhvr>
                                      <p:tavLst>
                                        <p:tav tm="0">
                                          <p:val>
                                            <p:fltVal val="0"/>
                                          </p:val>
                                        </p:tav>
                                        <p:tav tm="100000">
                                          <p:val>
                                            <p:strVal val="#ppt_w"/>
                                          </p:val>
                                        </p:tav>
                                      </p:tavLst>
                                    </p:anim>
                                    <p:anim calcmode="lin" valueType="num">
                                      <p:cBhvr>
                                        <p:cTn id="50" dur="750" fill="hold"/>
                                        <p:tgtEl>
                                          <p:spTgt spid="16"/>
                                        </p:tgtEl>
                                        <p:attrNameLst>
                                          <p:attrName>ppt_h</p:attrName>
                                        </p:attrNameLst>
                                      </p:cBhvr>
                                      <p:tavLst>
                                        <p:tav tm="0">
                                          <p:val>
                                            <p:fltVal val="0"/>
                                          </p:val>
                                        </p:tav>
                                        <p:tav tm="100000">
                                          <p:val>
                                            <p:strVal val="#ppt_h"/>
                                          </p:val>
                                        </p:tav>
                                      </p:tavLst>
                                    </p:anim>
                                    <p:anim calcmode="lin" valueType="num">
                                      <p:cBhvr>
                                        <p:cTn id="51" dur="750" fill="hold"/>
                                        <p:tgtEl>
                                          <p:spTgt spid="16"/>
                                        </p:tgtEl>
                                        <p:attrNameLst>
                                          <p:attrName>style.rotation</p:attrName>
                                        </p:attrNameLst>
                                      </p:cBhvr>
                                      <p:tavLst>
                                        <p:tav tm="0">
                                          <p:val>
                                            <p:fltVal val="90"/>
                                          </p:val>
                                        </p:tav>
                                        <p:tav tm="100000">
                                          <p:val>
                                            <p:fltVal val="0"/>
                                          </p:val>
                                        </p:tav>
                                      </p:tavLst>
                                    </p:anim>
                                    <p:animEffect transition="in" filter="fade">
                                      <p:cBhvr>
                                        <p:cTn id="52" dur="750"/>
                                        <p:tgtEl>
                                          <p:spTgt spid="16"/>
                                        </p:tgtEl>
                                      </p:cBhvr>
                                    </p:animEffect>
                                  </p:childTnLst>
                                </p:cTn>
                              </p:par>
                            </p:childTnLst>
                          </p:cTn>
                        </p:par>
                        <p:par>
                          <p:cTn id="53" fill="hold">
                            <p:stCondLst>
                              <p:cond delay="7384"/>
                            </p:stCondLst>
                            <p:childTnLst>
                              <p:par>
                                <p:cTn id="54" presetID="49" presetClass="entr" presetSubtype="0" decel="10000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1000" fill="hold"/>
                                        <p:tgtEl>
                                          <p:spTgt spid="18"/>
                                        </p:tgtEl>
                                        <p:attrNameLst>
                                          <p:attrName>ppt_w</p:attrName>
                                        </p:attrNameLst>
                                      </p:cBhvr>
                                      <p:tavLst>
                                        <p:tav tm="0">
                                          <p:val>
                                            <p:fltVal val="0"/>
                                          </p:val>
                                        </p:tav>
                                        <p:tav tm="100000">
                                          <p:val>
                                            <p:strVal val="#ppt_w"/>
                                          </p:val>
                                        </p:tav>
                                      </p:tavLst>
                                    </p:anim>
                                    <p:anim calcmode="lin" valueType="num">
                                      <p:cBhvr>
                                        <p:cTn id="57" dur="1000" fill="hold"/>
                                        <p:tgtEl>
                                          <p:spTgt spid="18"/>
                                        </p:tgtEl>
                                        <p:attrNameLst>
                                          <p:attrName>ppt_h</p:attrName>
                                        </p:attrNameLst>
                                      </p:cBhvr>
                                      <p:tavLst>
                                        <p:tav tm="0">
                                          <p:val>
                                            <p:fltVal val="0"/>
                                          </p:val>
                                        </p:tav>
                                        <p:tav tm="100000">
                                          <p:val>
                                            <p:strVal val="#ppt_h"/>
                                          </p:val>
                                        </p:tav>
                                      </p:tavLst>
                                    </p:anim>
                                    <p:anim calcmode="lin" valueType="num">
                                      <p:cBhvr>
                                        <p:cTn id="58" dur="1000" fill="hold"/>
                                        <p:tgtEl>
                                          <p:spTgt spid="18"/>
                                        </p:tgtEl>
                                        <p:attrNameLst>
                                          <p:attrName>style.rotation</p:attrName>
                                        </p:attrNameLst>
                                      </p:cBhvr>
                                      <p:tavLst>
                                        <p:tav tm="0">
                                          <p:val>
                                            <p:fltVal val="360"/>
                                          </p:val>
                                        </p:tav>
                                        <p:tav tm="100000">
                                          <p:val>
                                            <p:fltVal val="0"/>
                                          </p:val>
                                        </p:tav>
                                      </p:tavLst>
                                    </p:anim>
                                    <p:animEffect transition="in" filter="fade">
                                      <p:cBhvr>
                                        <p:cTn id="59" dur="1000"/>
                                        <p:tgtEl>
                                          <p:spTgt spid="18"/>
                                        </p:tgtEl>
                                      </p:cBhvr>
                                    </p:animEffect>
                                  </p:childTnLst>
                                </p:cTn>
                              </p:par>
                            </p:childTnLst>
                          </p:cTn>
                        </p:par>
                        <p:par>
                          <p:cTn id="60" fill="hold">
                            <p:stCondLst>
                              <p:cond delay="8384"/>
                            </p:stCondLst>
                            <p:childTnLst>
                              <p:par>
                                <p:cTn id="61" presetID="31" presetClass="entr" presetSubtype="0" fill="hold" grpId="0" nodeType="afterEffect">
                                  <p:stCondLst>
                                    <p:cond delay="0"/>
                                  </p:stCondLst>
                                  <p:iterate type="lt">
                                    <p:tmPct val="1240"/>
                                  </p:iterate>
                                  <p:childTnLst>
                                    <p:set>
                                      <p:cBhvr>
                                        <p:cTn id="62" dur="1" fill="hold">
                                          <p:stCondLst>
                                            <p:cond delay="0"/>
                                          </p:stCondLst>
                                        </p:cTn>
                                        <p:tgtEl>
                                          <p:spTgt spid="17"/>
                                        </p:tgtEl>
                                        <p:attrNameLst>
                                          <p:attrName>style.visibility</p:attrName>
                                        </p:attrNameLst>
                                      </p:cBhvr>
                                      <p:to>
                                        <p:strVal val="visible"/>
                                      </p:to>
                                    </p:set>
                                    <p:anim calcmode="lin" valueType="num">
                                      <p:cBhvr>
                                        <p:cTn id="63" dur="750" fill="hold"/>
                                        <p:tgtEl>
                                          <p:spTgt spid="17"/>
                                        </p:tgtEl>
                                        <p:attrNameLst>
                                          <p:attrName>ppt_w</p:attrName>
                                        </p:attrNameLst>
                                      </p:cBhvr>
                                      <p:tavLst>
                                        <p:tav tm="0">
                                          <p:val>
                                            <p:fltVal val="0"/>
                                          </p:val>
                                        </p:tav>
                                        <p:tav tm="100000">
                                          <p:val>
                                            <p:strVal val="#ppt_w"/>
                                          </p:val>
                                        </p:tav>
                                      </p:tavLst>
                                    </p:anim>
                                    <p:anim calcmode="lin" valueType="num">
                                      <p:cBhvr>
                                        <p:cTn id="64" dur="750" fill="hold"/>
                                        <p:tgtEl>
                                          <p:spTgt spid="17"/>
                                        </p:tgtEl>
                                        <p:attrNameLst>
                                          <p:attrName>ppt_h</p:attrName>
                                        </p:attrNameLst>
                                      </p:cBhvr>
                                      <p:tavLst>
                                        <p:tav tm="0">
                                          <p:val>
                                            <p:fltVal val="0"/>
                                          </p:val>
                                        </p:tav>
                                        <p:tav tm="100000">
                                          <p:val>
                                            <p:strVal val="#ppt_h"/>
                                          </p:val>
                                        </p:tav>
                                      </p:tavLst>
                                    </p:anim>
                                    <p:anim calcmode="lin" valueType="num">
                                      <p:cBhvr>
                                        <p:cTn id="65" dur="750" fill="hold"/>
                                        <p:tgtEl>
                                          <p:spTgt spid="17"/>
                                        </p:tgtEl>
                                        <p:attrNameLst>
                                          <p:attrName>style.rotation</p:attrName>
                                        </p:attrNameLst>
                                      </p:cBhvr>
                                      <p:tavLst>
                                        <p:tav tm="0">
                                          <p:val>
                                            <p:fltVal val="90"/>
                                          </p:val>
                                        </p:tav>
                                        <p:tav tm="100000">
                                          <p:val>
                                            <p:fltVal val="0"/>
                                          </p:val>
                                        </p:tav>
                                      </p:tavLst>
                                    </p:anim>
                                    <p:animEffect transition="in" filter="fade">
                                      <p:cBhvr>
                                        <p:cTn id="66"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animBg="1"/>
      <p:bldP spid="12" grpId="0" animBg="1"/>
      <p:bldP spid="16" grpId="0"/>
      <p:bldP spid="17" grpId="0"/>
      <p:bldP spid="18"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780345" y="4396334"/>
            <a:ext cx="2564196" cy="476321"/>
            <a:chOff x="5261275" y="4573333"/>
            <a:chExt cx="2564196" cy="476321"/>
          </a:xfrm>
        </p:grpSpPr>
        <p:sp>
          <p:nvSpPr>
            <p:cNvPr id="10" name="Rectangle 4"/>
            <p:cNvSpPr txBox="1">
              <a:spLocks noChangeArrowheads="1"/>
            </p:cNvSpPr>
            <p:nvPr/>
          </p:nvSpPr>
          <p:spPr bwMode="auto">
            <a:xfrm>
              <a:off x="5261275" y="4573333"/>
              <a:ext cx="2511565" cy="4763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zh-CN" altLang="en-US" sz="2200" b="0" i="0" u="none" strike="noStrike" kern="0" cap="none" spc="0" normalizeH="0" baseline="0" noProof="0">
                  <a:ln>
                    <a:noFill/>
                  </a:ln>
                  <a:solidFill>
                    <a:schemeClr val="tx1"/>
                  </a:solidFill>
                  <a:effectLst/>
                  <a:uLnTx/>
                  <a:uFillTx/>
                  <a:latin typeface="微软雅黑"/>
                  <a:ea typeface="微软雅黑"/>
                  <a:sym typeface="Arial" panose="020B0604020202020204" pitchFamily="34" charset="0"/>
                </a:rPr>
                <a:t>输入您的单位信息</a:t>
              </a:r>
              <a:endParaRPr kumimoji="0" lang="zh-CN" altLang="en-US" sz="2200" b="0" i="0" u="none" strike="noStrike" kern="0" cap="none" spc="0" normalizeH="0" baseline="0" noProof="0" dirty="0">
                <a:ln>
                  <a:noFill/>
                </a:ln>
                <a:solidFill>
                  <a:schemeClr val="tx1"/>
                </a:solidFill>
                <a:effectLst/>
                <a:uLnTx/>
                <a:uFillTx/>
                <a:latin typeface="微软雅黑"/>
                <a:ea typeface="微软雅黑"/>
                <a:sym typeface="Arial" panose="020B0604020202020204" pitchFamily="34" charset="0"/>
              </a:endParaRPr>
            </a:p>
          </p:txBody>
        </p:sp>
        <p:sp>
          <p:nvSpPr>
            <p:cNvPr id="16" name="圆角矩形 15"/>
            <p:cNvSpPr/>
            <p:nvPr/>
          </p:nvSpPr>
          <p:spPr>
            <a:xfrm>
              <a:off x="5272850" y="4576371"/>
              <a:ext cx="2552621" cy="470515"/>
            </a:xfrm>
            <a:prstGeom prst="roundRect">
              <a:avLst>
                <a:gd name="adj" fmla="val 50000"/>
              </a:avLst>
            </a:prstGeom>
            <a:noFill/>
            <a:ln w="19050" cap="flat" cmpd="sng" algn="ctr">
              <a:solidFill>
                <a:srgbClr val="E60000"/>
              </a:solidFill>
              <a:prstDash val="solid"/>
            </a:ln>
            <a:effectLst/>
          </p:spPr>
          <p:txBody>
            <a:bodyPr rtlCol="0" anchor="ctr"/>
            <a:lstStyle/>
            <a:p>
              <a:pPr lvl="0" algn="ctr"/>
              <a:endParaRPr lang="zh-CN" altLang="en-US" sz="3200" b="1" kern="0" dirty="0">
                <a:gradFill>
                  <a:gsLst>
                    <a:gs pos="100000">
                      <a:schemeClr val="bg1"/>
                    </a:gs>
                    <a:gs pos="0">
                      <a:schemeClr val="bg1">
                        <a:lumMod val="95000"/>
                      </a:schemeClr>
                    </a:gs>
                  </a:gsLst>
                  <a:path path="circle">
                    <a:fillToRect l="100000" b="100000"/>
                  </a:path>
                </a:gradFill>
                <a:cs typeface="+mn-ea"/>
                <a:sym typeface="+mn-lt"/>
              </a:endParaRPr>
            </a:p>
          </p:txBody>
        </p:sp>
      </p:grpSp>
      <p:sp>
        <p:nvSpPr>
          <p:cNvPr id="3" name="矩形 2"/>
          <p:cNvSpPr/>
          <p:nvPr/>
        </p:nvSpPr>
        <p:spPr>
          <a:xfrm>
            <a:off x="2960626" y="2225758"/>
            <a:ext cx="6340198" cy="1938992"/>
          </a:xfrm>
          <a:prstGeom prst="rect">
            <a:avLst/>
          </a:prstGeom>
        </p:spPr>
        <p:txBody>
          <a:bodyPr wrap="none">
            <a:spAutoFit/>
          </a:bodyPr>
          <a:lstStyle/>
          <a:p>
            <a:pPr algn="ctr"/>
            <a:r>
              <a:rPr lang="zh-CN" altLang="en-US" sz="120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感谢聆听</a:t>
            </a:r>
            <a:endParaRPr lang="zh-CN" altLang="zh-CN" sz="12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pic>
        <p:nvPicPr>
          <p:cNvPr id="7"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296402" y="791742"/>
            <a:ext cx="1715105" cy="1321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0720806"/>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BE05DB72-8180-40E9-B76E-902F84D71899}"/>
              </a:ext>
            </a:extLst>
          </p:cNvPr>
          <p:cNvGrpSpPr/>
          <p:nvPr/>
        </p:nvGrpSpPr>
        <p:grpSpPr>
          <a:xfrm>
            <a:off x="1484717" y="1891687"/>
            <a:ext cx="9222566" cy="3074626"/>
            <a:chOff x="1687889" y="1457617"/>
            <a:chExt cx="9222566" cy="3074626"/>
          </a:xfrm>
        </p:grpSpPr>
        <p:sp>
          <p:nvSpPr>
            <p:cNvPr id="5" name="矩形 4">
              <a:extLst>
                <a:ext uri="{FF2B5EF4-FFF2-40B4-BE49-F238E27FC236}">
                  <a16:creationId xmlns:a16="http://schemas.microsoft.com/office/drawing/2014/main" xmlns="" id="{037DA761-3770-44DE-81C6-67C53EAA1EB2}"/>
                </a:ext>
              </a:extLst>
            </p:cNvPr>
            <p:cNvSpPr/>
            <p:nvPr/>
          </p:nvSpPr>
          <p:spPr>
            <a:xfrm>
              <a:off x="2805546" y="1457617"/>
              <a:ext cx="8104909" cy="307462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EA4DD"/>
                </a:solidFill>
                <a:effectLst/>
                <a:uLnTx/>
                <a:uFillTx/>
                <a:latin typeface="微软雅黑"/>
                <a:ea typeface="微软雅黑"/>
                <a:cs typeface="+mn-cs"/>
              </a:endParaRPr>
            </a:p>
          </p:txBody>
        </p:sp>
        <p:pic>
          <p:nvPicPr>
            <p:cNvPr id="6" name="图片 5">
              <a:extLst>
                <a:ext uri="{FF2B5EF4-FFF2-40B4-BE49-F238E27FC236}">
                  <a16:creationId xmlns:a16="http://schemas.microsoft.com/office/drawing/2014/main" xmlns="" id="{D7D04571-7B3F-436B-B5F4-8BED70FD821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87889" y="1744304"/>
              <a:ext cx="2510037" cy="2510037"/>
            </a:xfrm>
            <a:prstGeom prst="rect">
              <a:avLst/>
            </a:prstGeom>
          </p:spPr>
        </p:pic>
        <p:sp>
          <p:nvSpPr>
            <p:cNvPr id="7" name="文本框 6">
              <a:extLst>
                <a:ext uri="{FF2B5EF4-FFF2-40B4-BE49-F238E27FC236}">
                  <a16:creationId xmlns:a16="http://schemas.microsoft.com/office/drawing/2014/main" xmlns="" id="{885C77F2-B7A7-4FEF-83A4-8DC5A86EF5F3}"/>
                </a:ext>
              </a:extLst>
            </p:cNvPr>
            <p:cNvSpPr txBox="1"/>
            <p:nvPr/>
          </p:nvSpPr>
          <p:spPr>
            <a:xfrm>
              <a:off x="4709061" y="1890847"/>
              <a:ext cx="5690259" cy="2224776"/>
            </a:xfrm>
            <a:prstGeom prst="rect">
              <a:avLst/>
            </a:prstGeom>
            <a:noFill/>
          </p:spPr>
          <p:txBody>
            <a:bodyPr wrap="square" rtlCol="0">
              <a:spAutoFit/>
            </a:bodyPr>
            <a:lstStyle/>
            <a:p>
              <a:pPr>
                <a:lnSpc>
                  <a:spcPct val="200000"/>
                </a:lnSpc>
              </a:pPr>
              <a:r>
                <a:rPr lang="zh-CN" altLang="en-US" spc="300" dirty="0">
                  <a:latin typeface="微软雅黑" panose="020B0503020204020204" pitchFamily="34" charset="-122"/>
                  <a:ea typeface="微软雅黑" panose="020B0503020204020204" pitchFamily="34" charset="-122"/>
                </a:rPr>
                <a:t>该模板一共</a:t>
              </a:r>
              <a:r>
                <a:rPr lang="en-US" altLang="zh-CN" spc="300" dirty="0">
                  <a:latin typeface="微软雅黑" panose="020B0503020204020204" pitchFamily="34" charset="-122"/>
                  <a:ea typeface="微软雅黑" panose="020B0503020204020204" pitchFamily="34" charset="-122"/>
                </a:rPr>
                <a:t>25</a:t>
              </a:r>
              <a:r>
                <a:rPr lang="zh-CN" altLang="en-US" spc="300" dirty="0">
                  <a:latin typeface="微软雅黑" panose="020B0503020204020204" pitchFamily="34" charset="-122"/>
                  <a:ea typeface="微软雅黑" panose="020B0503020204020204" pitchFamily="34" charset="-122"/>
                </a:rPr>
                <a:t>页</a:t>
              </a:r>
              <a:r>
                <a:rPr lang="en-US" altLang="zh-CN" spc="300" dirty="0">
                  <a:latin typeface="微软雅黑" panose="020B0503020204020204" pitchFamily="34" charset="-122"/>
                  <a:ea typeface="微软雅黑" panose="020B0503020204020204" pitchFamily="34" charset="-122"/>
                </a:rPr>
                <a:t>,</a:t>
              </a:r>
              <a:r>
                <a:rPr lang="zh-CN" altLang="en-US" spc="300" dirty="0">
                  <a:latin typeface="微软雅黑" panose="020B0503020204020204" pitchFamily="34" charset="-122"/>
                  <a:ea typeface="微软雅黑" panose="020B0503020204020204" pitchFamily="34" charset="-122"/>
                </a:rPr>
                <a:t>同系列</a:t>
              </a:r>
              <a:r>
                <a:rPr lang="en-US" altLang="zh-CN" spc="300" dirty="0">
                  <a:latin typeface="微软雅黑" panose="020B0503020204020204" pitchFamily="34" charset="-122"/>
                  <a:ea typeface="微软雅黑" panose="020B0503020204020204" pitchFamily="34" charset="-122"/>
                </a:rPr>
                <a:t>139</a:t>
              </a:r>
              <a:r>
                <a:rPr lang="zh-CN" altLang="en-US" spc="300" dirty="0">
                  <a:latin typeface="微软雅黑" panose="020B0503020204020204" pitchFamily="34" charset="-122"/>
                  <a:ea typeface="微软雅黑" panose="020B0503020204020204" pitchFamily="34" charset="-122"/>
                </a:rPr>
                <a:t>党政</a:t>
              </a:r>
              <a:r>
                <a:rPr lang="en-US" altLang="zh-CN" spc="300" dirty="0">
                  <a:latin typeface="微软雅黑" panose="020B0503020204020204" pitchFamily="34" charset="-122"/>
                  <a:ea typeface="微软雅黑" panose="020B0503020204020204" pitchFamily="34" charset="-122"/>
                </a:rPr>
                <a:t>PPT</a:t>
              </a:r>
              <a:r>
                <a:rPr lang="zh-CN" altLang="en-US" spc="300" dirty="0">
                  <a:latin typeface="微软雅黑" panose="020B0503020204020204" pitchFamily="34" charset="-122"/>
                  <a:ea typeface="微软雅黑" panose="020B0503020204020204" pitchFamily="34" charset="-122"/>
                </a:rPr>
                <a:t>模板。</a:t>
              </a:r>
              <a:endParaRPr lang="en-US" altLang="zh-CN" spc="300" dirty="0">
                <a:latin typeface="微软雅黑" panose="020B0503020204020204" pitchFamily="34" charset="-122"/>
                <a:ea typeface="微软雅黑" panose="020B0503020204020204" pitchFamily="34" charset="-122"/>
              </a:endParaRPr>
            </a:p>
            <a:p>
              <a:pPr>
                <a:lnSpc>
                  <a:spcPct val="200000"/>
                </a:lnSpc>
              </a:pPr>
              <a:r>
                <a:rPr lang="zh-CN" altLang="en-US" spc="300" dirty="0">
                  <a:latin typeface="微软雅黑" panose="020B0503020204020204" pitchFamily="34" charset="-122"/>
                  <a:ea typeface="微软雅黑" panose="020B0503020204020204" pitchFamily="34" charset="-122"/>
                </a:rPr>
                <a:t>请扫描上方二维码，关注“精美</a:t>
              </a:r>
              <a:r>
                <a:rPr lang="en-US" altLang="zh-CN" spc="300" dirty="0">
                  <a:latin typeface="微软雅黑" panose="020B0503020204020204" pitchFamily="34" charset="-122"/>
                  <a:ea typeface="微软雅黑" panose="020B0503020204020204" pitchFamily="34" charset="-122"/>
                </a:rPr>
                <a:t>PPT</a:t>
              </a:r>
              <a:r>
                <a:rPr lang="zh-CN" altLang="en-US" spc="300" dirty="0">
                  <a:latin typeface="微软雅黑" panose="020B0503020204020204" pitchFamily="34" charset="-122"/>
                  <a:ea typeface="微软雅黑" panose="020B0503020204020204" pitchFamily="34" charset="-122"/>
                </a:rPr>
                <a:t>模板”</a:t>
              </a:r>
              <a:endParaRPr lang="en-US" altLang="zh-CN" spc="300" dirty="0">
                <a:latin typeface="微软雅黑" panose="020B0503020204020204" pitchFamily="34" charset="-122"/>
                <a:ea typeface="微软雅黑" panose="020B0503020204020204" pitchFamily="34" charset="-122"/>
              </a:endParaRPr>
            </a:p>
            <a:p>
              <a:pPr>
                <a:lnSpc>
                  <a:spcPct val="200000"/>
                </a:lnSpc>
              </a:pPr>
              <a:r>
                <a:rPr lang="zh-CN" altLang="en-US" spc="300" dirty="0">
                  <a:latin typeface="微软雅黑" panose="020B0503020204020204" pitchFamily="34" charset="-122"/>
                  <a:ea typeface="微软雅黑" panose="020B0503020204020204" pitchFamily="34" charset="-122"/>
                </a:rPr>
                <a:t>回复“</a:t>
              </a:r>
              <a:r>
                <a:rPr lang="en-US" altLang="zh-CN" b="1" spc="300" dirty="0">
                  <a:solidFill>
                    <a:srgbClr val="FF0000"/>
                  </a:solidFill>
                  <a:latin typeface="微软雅黑" panose="020B0503020204020204" pitchFamily="34" charset="-122"/>
                  <a:ea typeface="微软雅黑" panose="020B0503020204020204" pitchFamily="34" charset="-122"/>
                </a:rPr>
                <a:t>1932</a:t>
              </a:r>
              <a:r>
                <a:rPr lang="zh-CN" altLang="en-US" spc="300" dirty="0">
                  <a:latin typeface="微软雅黑" panose="020B0503020204020204" pitchFamily="34" charset="-122"/>
                  <a:ea typeface="微软雅黑" panose="020B0503020204020204" pitchFamily="34" charset="-122"/>
                </a:rPr>
                <a:t>” ，获取完整版。</a:t>
              </a:r>
              <a:endParaRPr lang="en-US" altLang="zh-CN" spc="300" dirty="0">
                <a:latin typeface="微软雅黑" panose="020B0503020204020204" pitchFamily="34" charset="-122"/>
                <a:ea typeface="微软雅黑" panose="020B0503020204020204" pitchFamily="34" charset="-122"/>
              </a:endParaRPr>
            </a:p>
            <a:p>
              <a:pPr>
                <a:lnSpc>
                  <a:spcPct val="200000"/>
                </a:lnSpc>
              </a:pPr>
              <a:r>
                <a:rPr lang="en-US" altLang="zh-CN" spc="300" dirty="0">
                  <a:latin typeface="微软雅黑" panose="020B0503020204020204" pitchFamily="34" charset="-122"/>
                  <a:ea typeface="微软雅黑" panose="020B0503020204020204" pitchFamily="34" charset="-122"/>
                </a:rPr>
                <a:t>139</a:t>
              </a:r>
              <a:r>
                <a:rPr lang="zh-CN" altLang="en-US" spc="300" dirty="0">
                  <a:latin typeface="微软雅黑" panose="020B0503020204020204" pitchFamily="34" charset="-122"/>
                  <a:ea typeface="微软雅黑" panose="020B0503020204020204" pitchFamily="34" charset="-122"/>
                </a:rPr>
                <a:t>套党政模板对应回复“</a:t>
              </a:r>
              <a:r>
                <a:rPr lang="en-US" altLang="zh-CN" spc="300" dirty="0">
                  <a:solidFill>
                    <a:srgbClr val="FF0000"/>
                  </a:solidFill>
                  <a:latin typeface="微软雅黑" panose="020B0503020204020204" pitchFamily="34" charset="-122"/>
                  <a:ea typeface="微软雅黑" panose="020B0503020204020204" pitchFamily="34" charset="-122"/>
                </a:rPr>
                <a:t>139</a:t>
              </a:r>
              <a:r>
                <a:rPr lang="zh-CN" altLang="en-US" spc="300"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29020518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4CD63BA-9018-4427-B356-1E871E20ED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357691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B7C9EEE-7675-4DAD-A4BC-AB74270003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682160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91B874AD-CE28-4CF1-A861-6860416638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004602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5035E72E-9F12-4EEA-A996-8518EE04F9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557577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3923030" cy="2379980"/>
          </a:xfrm>
          <a:prstGeom prst="rect">
            <a:avLst/>
          </a:prstGeom>
        </p:spPr>
      </p:pic>
      <p:sp>
        <p:nvSpPr>
          <p:cNvPr id="16" name="文本框 15"/>
          <p:cNvSpPr txBox="1"/>
          <p:nvPr/>
        </p:nvSpPr>
        <p:spPr>
          <a:xfrm>
            <a:off x="4439117" y="1017136"/>
            <a:ext cx="4783938" cy="1200329"/>
          </a:xfrm>
          <a:prstGeom prst="rect">
            <a:avLst/>
          </a:prstGeom>
          <a:noFill/>
        </p:spPr>
        <p:txBody>
          <a:bodyPr wrap="none" rtlCol="0">
            <a:spAutoFit/>
          </a:bodyPr>
          <a:lstStyle/>
          <a:p>
            <a:pPr algn="ctr"/>
            <a:r>
              <a:rPr lang="zh-CN" altLang="en-US" sz="72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sym typeface="微软雅黑" panose="020B0503020204020204" pitchFamily="34" charset="-122"/>
              </a:rPr>
              <a:t>前言</a:t>
            </a:r>
            <a:r>
              <a:rPr lang="zh-CN" altLang="en-US" sz="7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4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sym typeface="微软雅黑" panose="020B0503020204020204" pitchFamily="34" charset="-122"/>
              </a:rPr>
              <a:t>PREFACE</a:t>
            </a:r>
            <a:endParaRPr lang="zh-CN" altLang="en-US" sz="44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18">
            <a:extLst>
              <a:ext uri="{FF2B5EF4-FFF2-40B4-BE49-F238E27FC236}">
                <a16:creationId xmlns:a16="http://schemas.microsoft.com/office/drawing/2014/main" xmlns="" id="{482C711C-4E65-45E6-82BA-EA24773BBB23}"/>
              </a:ext>
            </a:extLst>
          </p:cNvPr>
          <p:cNvSpPr/>
          <p:nvPr/>
        </p:nvSpPr>
        <p:spPr>
          <a:xfrm>
            <a:off x="1961515" y="2677790"/>
            <a:ext cx="9037140" cy="2169825"/>
          </a:xfrm>
          <a:prstGeom prst="rect">
            <a:avLst/>
          </a:prstGeom>
        </p:spPr>
        <p:txBody>
          <a:bodyPr wrap="square">
            <a:spAutoFit/>
          </a:bodyPr>
          <a:lstStyle/>
          <a:p>
            <a:pPr algn="just" defTabSz="914400">
              <a:lnSpc>
                <a:spcPct val="150000"/>
              </a:lnSpc>
            </a:pPr>
            <a:r>
              <a:rPr lang="zh-CN" altLang="en-US" dirty="0"/>
              <a:t>年初以来，党委紧紧围绕中央“四个全面”战略布局，</a:t>
            </a:r>
            <a:r>
              <a:rPr lang="zh-CN" altLang="en-US" b="1" dirty="0">
                <a:solidFill>
                  <a:srgbClr val="FF0000"/>
                </a:solidFill>
              </a:rPr>
              <a:t>深入学习贯彻党的十九大、习近平总书记系列重要讲话精神</a:t>
            </a:r>
            <a:r>
              <a:rPr lang="en-US" altLang="zh-CN" dirty="0"/>
              <a:t>,</a:t>
            </a:r>
            <a:r>
              <a:rPr lang="zh-CN" altLang="en-US" dirty="0"/>
              <a:t>认真落实中央、省、市委党风廉政建设各项重大部署和中纪委十八届七次全会、省纪委众届六次全会、市纪委十届五次全会精神，坚持党要管党、全面从严治党，认真履行党风廉政建设主体责任，扎实推进党风廉政建设和反腐败工作，为实现廉洁从政的奋斗目标，提供了坚强的政治和纪律保证。</a:t>
            </a:r>
            <a:endParaRPr lang="zh-CN" altLang="en-US" dirty="0">
              <a:solidFill>
                <a:schemeClr val="tx1">
                  <a:lumMod val="85000"/>
                  <a:lumOff val="15000"/>
                </a:schemeClr>
              </a:solidFill>
              <a:latin typeface="+mj-ea"/>
              <a:ea typeface="+mj-ea"/>
            </a:endParaRPr>
          </a:p>
        </p:txBody>
      </p:sp>
    </p:spTree>
    <p:extLst>
      <p:ext uri="{BB962C8B-B14F-4D97-AF65-F5344CB8AC3E}">
        <p14:creationId xmlns:p14="http://schemas.microsoft.com/office/powerpoint/2010/main" val="995870501"/>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p:cTn id="13" dur="500" fill="hold"/>
                                        <p:tgtEl>
                                          <p:spTgt spid="1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1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4B0CAD7-D212-4BE9-9052-7C93E61B9D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048337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2A381590-62B9-4AA7-ACDE-8B70FE6046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408436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BFF706EF-61A5-436E-A242-801D50AA46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39469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F5F8AE4A-C9F3-4E65-A08C-87D99B07CE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184513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E3244A2A-1EF5-4816-9419-F49287D63C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11394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CBB3E55-7E7D-4482-8E0A-5940F5FAB7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931857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10CB066-B0BA-4538-8D10-455C2F2C60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356454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12436" y="3244334"/>
            <a:ext cx="4967129" cy="1477328"/>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精美</a:t>
            </a:r>
            <a:r>
              <a:rPr lang="en-US" altLang="zh-CN" kern="100" dirty="0">
                <a:latin typeface="Calibri" panose="020F0502020204030204" pitchFamily="34" charset="0"/>
                <a:ea typeface="宋体" panose="02010600030101010101" pitchFamily="2" charset="-122"/>
                <a:cs typeface="Times New Roman" panose="02020603050405020304" pitchFamily="18" charset="0"/>
              </a:rPr>
              <a:t>PPT</a:t>
            </a:r>
            <a:r>
              <a:rPr lang="zh-CN" altLang="zh-CN" kern="100" dirty="0">
                <a:latin typeface="Calibri" panose="020F0502020204030204" pitchFamily="34" charset="0"/>
                <a:ea typeface="宋体" panose="02010600030101010101" pitchFamily="2" charset="-122"/>
                <a:cs typeface="Times New Roman" panose="02020603050405020304" pitchFamily="18" charset="0"/>
              </a:rPr>
              <a:t>（不二演示</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作品</a:t>
            </a: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96799205"/>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2261801" y="2699626"/>
            <a:ext cx="877163" cy="1754326"/>
          </a:xfrm>
          <a:prstGeom prst="rect">
            <a:avLst/>
          </a:prstGeom>
          <a:noFill/>
        </p:spPr>
        <p:txBody>
          <a:bodyPr wrap="none" rtlCol="0">
            <a:spAutoFit/>
          </a:bodyPr>
          <a:lstStyle/>
          <a:p>
            <a:r>
              <a:rPr lang="zh-CN" altLang="en-US" sz="5400" b="1" dirty="0">
                <a:solidFill>
                  <a:srgbClr val="FF0000"/>
                </a:solidFill>
                <a:cs typeface="+mn-ea"/>
                <a:sym typeface="+mn-lt"/>
              </a:rPr>
              <a:t>目</a:t>
            </a:r>
            <a:endParaRPr lang="en-US" altLang="zh-CN" sz="5400" b="1" dirty="0">
              <a:solidFill>
                <a:srgbClr val="FF0000"/>
              </a:solidFill>
              <a:cs typeface="+mn-ea"/>
              <a:sym typeface="+mn-lt"/>
            </a:endParaRPr>
          </a:p>
          <a:p>
            <a:r>
              <a:rPr lang="zh-CN" altLang="en-US" sz="5400" b="1" dirty="0">
                <a:solidFill>
                  <a:srgbClr val="FF0000"/>
                </a:solidFill>
                <a:cs typeface="+mn-ea"/>
                <a:sym typeface="+mn-lt"/>
              </a:rPr>
              <a:t>录</a:t>
            </a:r>
          </a:p>
        </p:txBody>
      </p:sp>
      <p:pic>
        <p:nvPicPr>
          <p:cNvPr id="18"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995550" y="1756197"/>
            <a:ext cx="1409667" cy="108629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6"/>
          <p:cNvSpPr>
            <a:spLocks noChangeArrowheads="1"/>
          </p:cNvSpPr>
          <p:nvPr/>
        </p:nvSpPr>
        <p:spPr bwMode="auto">
          <a:xfrm flipH="1">
            <a:off x="3405216" y="1243881"/>
            <a:ext cx="6104543" cy="756000"/>
          </a:xfrm>
          <a:prstGeom prst="roundRect">
            <a:avLst/>
          </a:prstGeom>
          <a:solidFill>
            <a:srgbClr val="C00000"/>
          </a:solidFill>
          <a:ln w="19050">
            <a:noFill/>
          </a:ln>
          <a:extLst/>
        </p:spPr>
        <p:txBody>
          <a:bodyPr wrap="square" lIns="720000" anchor="ctr">
            <a:noAutofit/>
          </a:bodyPr>
          <a:lstStyle/>
          <a:p>
            <a:pPr lvl="0" defTabSz="914400"/>
            <a:r>
              <a:rPr lang="zh-CN" altLang="en-US" sz="2600" b="1" kern="0" dirty="0">
                <a:solidFill>
                  <a:prstClr val="white"/>
                </a:solidFill>
                <a:latin typeface="+mn-ea"/>
              </a:rPr>
              <a:t>明确分工，夯实从严治党主体责任</a:t>
            </a:r>
          </a:p>
        </p:txBody>
      </p:sp>
      <p:sp>
        <p:nvSpPr>
          <p:cNvPr id="24" name="TextBox 26"/>
          <p:cNvSpPr>
            <a:spLocks noChangeArrowheads="1"/>
          </p:cNvSpPr>
          <p:nvPr/>
        </p:nvSpPr>
        <p:spPr bwMode="auto">
          <a:xfrm flipH="1">
            <a:off x="3405216" y="2187608"/>
            <a:ext cx="6104543" cy="756000"/>
          </a:xfrm>
          <a:prstGeom prst="roundRect">
            <a:avLst/>
          </a:prstGeom>
          <a:solidFill>
            <a:srgbClr val="EA0000"/>
          </a:solidFill>
          <a:ln w="19050">
            <a:noFill/>
          </a:ln>
          <a:extLst/>
        </p:spPr>
        <p:txBody>
          <a:bodyPr wrap="square" lIns="720000" anchor="ctr">
            <a:noAutofit/>
          </a:bodyPr>
          <a:lstStyle/>
          <a:p>
            <a:pPr lvl="0" defTabSz="914400"/>
            <a:r>
              <a:rPr lang="zh-CN" altLang="en-US" sz="2600" b="1" kern="0" dirty="0">
                <a:solidFill>
                  <a:prstClr val="white"/>
                </a:solidFill>
                <a:latin typeface="+mn-ea"/>
              </a:rPr>
              <a:t>标本兼治，全面推进从严管党治党</a:t>
            </a:r>
          </a:p>
        </p:txBody>
      </p:sp>
      <p:sp>
        <p:nvSpPr>
          <p:cNvPr id="25" name="TextBox 26"/>
          <p:cNvSpPr>
            <a:spLocks noChangeArrowheads="1"/>
          </p:cNvSpPr>
          <p:nvPr/>
        </p:nvSpPr>
        <p:spPr bwMode="auto">
          <a:xfrm flipH="1">
            <a:off x="3405216" y="3131334"/>
            <a:ext cx="6104543" cy="756000"/>
          </a:xfrm>
          <a:prstGeom prst="roundRect">
            <a:avLst/>
          </a:prstGeom>
          <a:solidFill>
            <a:srgbClr val="C00000"/>
          </a:solidFill>
          <a:ln w="19050">
            <a:noFill/>
          </a:ln>
          <a:extLst/>
        </p:spPr>
        <p:txBody>
          <a:bodyPr wrap="square" lIns="720000" anchor="ctr">
            <a:noAutofit/>
          </a:bodyPr>
          <a:lstStyle/>
          <a:p>
            <a:pPr lvl="0" defTabSz="914400"/>
            <a:r>
              <a:rPr lang="zh-CN" altLang="en-US" sz="2600" b="1" kern="0" dirty="0">
                <a:solidFill>
                  <a:prstClr val="white"/>
                </a:solidFill>
                <a:latin typeface="+mn-ea"/>
              </a:rPr>
              <a:t>统筹推进，保持正风反腐高压态</a:t>
            </a:r>
            <a:r>
              <a:rPr lang="zh-CN" altLang="en-US" sz="2600" b="1" kern="0" dirty="0" smtClean="0">
                <a:solidFill>
                  <a:prstClr val="white"/>
                </a:solidFill>
                <a:latin typeface="+mn-ea"/>
              </a:rPr>
              <a:t>势</a:t>
            </a:r>
            <a:endParaRPr lang="zh-CN" altLang="en-US" sz="2600" b="1" kern="0" dirty="0">
              <a:solidFill>
                <a:prstClr val="white"/>
              </a:solidFill>
              <a:latin typeface="+mn-ea"/>
            </a:endParaRPr>
          </a:p>
        </p:txBody>
      </p:sp>
      <p:sp>
        <p:nvSpPr>
          <p:cNvPr id="33" name="TextBox 26"/>
          <p:cNvSpPr>
            <a:spLocks noChangeArrowheads="1"/>
          </p:cNvSpPr>
          <p:nvPr/>
        </p:nvSpPr>
        <p:spPr bwMode="auto">
          <a:xfrm flipH="1">
            <a:off x="3405215" y="4075060"/>
            <a:ext cx="6104545" cy="756000"/>
          </a:xfrm>
          <a:prstGeom prst="roundRect">
            <a:avLst/>
          </a:prstGeom>
          <a:solidFill>
            <a:srgbClr val="EA0000"/>
          </a:solidFill>
          <a:ln w="19050">
            <a:noFill/>
          </a:ln>
          <a:extLst/>
        </p:spPr>
        <p:txBody>
          <a:bodyPr wrap="square" lIns="720000" anchor="ctr">
            <a:noAutofit/>
          </a:bodyPr>
          <a:lstStyle/>
          <a:p>
            <a:pPr lvl="0" defTabSz="914400"/>
            <a:r>
              <a:rPr lang="zh-CN" altLang="en-US" sz="2600" b="1" kern="0" dirty="0">
                <a:solidFill>
                  <a:prstClr val="white"/>
                </a:solidFill>
                <a:latin typeface="+mn-ea"/>
              </a:rPr>
              <a:t>以身作则，带头严守规矩廉洁从政</a:t>
            </a:r>
          </a:p>
        </p:txBody>
      </p:sp>
      <p:sp>
        <p:nvSpPr>
          <p:cNvPr id="34" name="矩形 33"/>
          <p:cNvSpPr/>
          <p:nvPr/>
        </p:nvSpPr>
        <p:spPr>
          <a:xfrm>
            <a:off x="3582277" y="1400995"/>
            <a:ext cx="542924" cy="430887"/>
          </a:xfrm>
          <a:prstGeom prst="rect">
            <a:avLst/>
          </a:prstGeom>
          <a:noFill/>
          <a:ln w="19050">
            <a:noFill/>
          </a:ln>
        </p:spPr>
        <p:txBody>
          <a:bodyPr wrap="square">
            <a:spAutoFit/>
          </a:bodyPr>
          <a:lstStyle/>
          <a:p>
            <a:pPr defTabSz="914400"/>
            <a:r>
              <a:rPr lang="en-US" altLang="zh-CN" sz="2200" dirty="0">
                <a:solidFill>
                  <a:prstClr val="white"/>
                </a:solidFill>
                <a:latin typeface="Impact" panose="020B0806030902050204" pitchFamily="34" charset="0"/>
                <a:sym typeface="微软雅黑" panose="020B0503020204020204" pitchFamily="34" charset="-122"/>
              </a:rPr>
              <a:t>01</a:t>
            </a:r>
            <a:endParaRPr lang="zh-CN" altLang="en-US" sz="2200" dirty="0">
              <a:solidFill>
                <a:prstClr val="white"/>
              </a:solidFill>
              <a:latin typeface="Impact" panose="020B0806030902050204" pitchFamily="34" charset="0"/>
              <a:sym typeface="微软雅黑" panose="020B0503020204020204" pitchFamily="34" charset="-122"/>
            </a:endParaRPr>
          </a:p>
        </p:txBody>
      </p:sp>
      <p:sp>
        <p:nvSpPr>
          <p:cNvPr id="35" name="矩形 34"/>
          <p:cNvSpPr/>
          <p:nvPr/>
        </p:nvSpPr>
        <p:spPr>
          <a:xfrm>
            <a:off x="3582276" y="2344722"/>
            <a:ext cx="542926" cy="430887"/>
          </a:xfrm>
          <a:prstGeom prst="rect">
            <a:avLst/>
          </a:prstGeom>
          <a:noFill/>
          <a:ln w="19050">
            <a:noFill/>
          </a:ln>
        </p:spPr>
        <p:txBody>
          <a:bodyPr wrap="square">
            <a:spAutoFit/>
          </a:bodyPr>
          <a:lstStyle/>
          <a:p>
            <a:pPr defTabSz="914400"/>
            <a:r>
              <a:rPr lang="en-US" altLang="zh-CN" sz="2200" dirty="0">
                <a:solidFill>
                  <a:prstClr val="white"/>
                </a:solidFill>
                <a:latin typeface="Impact" panose="020B0806030902050204" pitchFamily="34" charset="0"/>
                <a:sym typeface="微软雅黑" panose="020B0503020204020204" pitchFamily="34" charset="-122"/>
              </a:rPr>
              <a:t>02</a:t>
            </a:r>
            <a:endParaRPr lang="zh-CN" altLang="en-US" sz="2200" dirty="0">
              <a:solidFill>
                <a:prstClr val="white"/>
              </a:solidFill>
              <a:latin typeface="Impact" panose="020B0806030902050204" pitchFamily="34" charset="0"/>
              <a:sym typeface="微软雅黑" panose="020B0503020204020204" pitchFamily="34" charset="-122"/>
            </a:endParaRPr>
          </a:p>
        </p:txBody>
      </p:sp>
      <p:sp>
        <p:nvSpPr>
          <p:cNvPr id="36" name="矩形 35"/>
          <p:cNvSpPr/>
          <p:nvPr/>
        </p:nvSpPr>
        <p:spPr>
          <a:xfrm>
            <a:off x="3582276" y="3288448"/>
            <a:ext cx="542926" cy="430887"/>
          </a:xfrm>
          <a:prstGeom prst="rect">
            <a:avLst/>
          </a:prstGeom>
          <a:noFill/>
          <a:ln w="19050">
            <a:noFill/>
          </a:ln>
        </p:spPr>
        <p:txBody>
          <a:bodyPr wrap="square">
            <a:spAutoFit/>
          </a:bodyPr>
          <a:lstStyle/>
          <a:p>
            <a:pPr defTabSz="914400"/>
            <a:r>
              <a:rPr lang="en-US" altLang="zh-CN" sz="2200" dirty="0">
                <a:solidFill>
                  <a:prstClr val="white"/>
                </a:solidFill>
                <a:latin typeface="Impact" panose="020B0806030902050204" pitchFamily="34" charset="0"/>
                <a:sym typeface="微软雅黑" panose="020B0503020204020204" pitchFamily="34" charset="-122"/>
              </a:rPr>
              <a:t>03</a:t>
            </a:r>
            <a:endParaRPr lang="zh-CN" altLang="en-US" sz="2200" dirty="0">
              <a:solidFill>
                <a:prstClr val="white"/>
              </a:solidFill>
              <a:latin typeface="Impact" panose="020B0806030902050204" pitchFamily="34" charset="0"/>
              <a:sym typeface="微软雅黑" panose="020B0503020204020204" pitchFamily="34" charset="-122"/>
            </a:endParaRPr>
          </a:p>
        </p:txBody>
      </p:sp>
      <p:sp>
        <p:nvSpPr>
          <p:cNvPr id="37" name="矩形 36"/>
          <p:cNvSpPr/>
          <p:nvPr/>
        </p:nvSpPr>
        <p:spPr>
          <a:xfrm>
            <a:off x="3582269" y="4232174"/>
            <a:ext cx="543009" cy="430887"/>
          </a:xfrm>
          <a:prstGeom prst="rect">
            <a:avLst/>
          </a:prstGeom>
          <a:noFill/>
          <a:ln w="19050">
            <a:noFill/>
          </a:ln>
        </p:spPr>
        <p:txBody>
          <a:bodyPr wrap="square">
            <a:spAutoFit/>
          </a:bodyPr>
          <a:lstStyle/>
          <a:p>
            <a:pPr defTabSz="914400"/>
            <a:r>
              <a:rPr lang="en-US" altLang="zh-CN" sz="2200" dirty="0">
                <a:solidFill>
                  <a:prstClr val="white"/>
                </a:solidFill>
                <a:latin typeface="Impact" panose="020B0806030902050204" pitchFamily="34" charset="0"/>
                <a:sym typeface="微软雅黑" panose="020B0503020204020204" pitchFamily="34" charset="-122"/>
              </a:rPr>
              <a:t>04</a:t>
            </a:r>
            <a:endParaRPr lang="zh-CN" altLang="en-US" sz="2200" dirty="0">
              <a:solidFill>
                <a:prstClr val="white"/>
              </a:solidFill>
              <a:latin typeface="Impact" panose="020B0806030902050204" pitchFamily="34" charset="0"/>
              <a:sym typeface="微软雅黑" panose="020B0503020204020204" pitchFamily="34" charset="-122"/>
            </a:endParaRPr>
          </a:p>
        </p:txBody>
      </p:sp>
    </p:spTree>
    <p:extLst>
      <p:ext uri="{BB962C8B-B14F-4D97-AF65-F5344CB8AC3E}">
        <p14:creationId xmlns:p14="http://schemas.microsoft.com/office/powerpoint/2010/main" val="4055619950"/>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4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6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1+#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0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1+#ppt_w/2"/>
                                          </p:val>
                                        </p:tav>
                                        <p:tav tm="100000">
                                          <p:val>
                                            <p:strVal val="#ppt_x"/>
                                          </p:val>
                                        </p:tav>
                                      </p:tavLst>
                                    </p:anim>
                                    <p:anim calcmode="lin" valueType="num">
                                      <p:cBhvr additive="base">
                                        <p:cTn id="40" dur="500" fill="hold"/>
                                        <p:tgtEl>
                                          <p:spTgt spid="3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4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1+#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6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animBg="1"/>
      <p:bldP spid="24" grpId="0" animBg="1"/>
      <p:bldP spid="25" grpId="0" animBg="1"/>
      <p:bldP spid="33" grpId="0" animBg="1"/>
      <p:bldP spid="34" grpId="0"/>
      <p:bldP spid="35" grpId="0"/>
      <p:bldP spid="36"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d8c90e4017e32acaf192915b0d76ad1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89258" y="781534"/>
            <a:ext cx="1552575" cy="1518722"/>
          </a:xfrm>
          <a:prstGeom prst="rect">
            <a:avLst/>
          </a:prstGeom>
        </p:spPr>
      </p:pic>
      <p:cxnSp>
        <p:nvCxnSpPr>
          <p:cNvPr id="12" name="直接连接符 11">
            <a:extLst>
              <a:ext uri="{FF2B5EF4-FFF2-40B4-BE49-F238E27FC236}">
                <a16:creationId xmlns:a16="http://schemas.microsoft.com/office/drawing/2014/main" xmlns="" id="{9A093A3E-9997-4831-AFCB-D81A9D6819FA}"/>
              </a:ext>
            </a:extLst>
          </p:cNvPr>
          <p:cNvCxnSpPr/>
          <p:nvPr>
            <p:custDataLst>
              <p:tags r:id="rId1"/>
            </p:custDataLst>
          </p:nvPr>
        </p:nvCxnSpPr>
        <p:spPr>
          <a:xfrm>
            <a:off x="3536634" y="2701562"/>
            <a:ext cx="5457825" cy="0"/>
          </a:xfrm>
          <a:prstGeom prst="line">
            <a:avLst/>
          </a:prstGeom>
          <a:noFill/>
          <a:ln w="38100" cap="flat" cmpd="sng" algn="ctr">
            <a:solidFill>
              <a:srgbClr val="C00000"/>
            </a:solidFill>
            <a:prstDash val="solid"/>
            <a:miter lim="800000"/>
          </a:ln>
          <a:effectLst/>
        </p:spPr>
      </p:cxnSp>
      <p:cxnSp>
        <p:nvCxnSpPr>
          <p:cNvPr id="13" name="直接连接符 12">
            <a:extLst>
              <a:ext uri="{FF2B5EF4-FFF2-40B4-BE49-F238E27FC236}">
                <a16:creationId xmlns:a16="http://schemas.microsoft.com/office/drawing/2014/main" xmlns="" id="{6A9E0A12-C553-46C2-9471-91E998B9FD4A}"/>
              </a:ext>
            </a:extLst>
          </p:cNvPr>
          <p:cNvCxnSpPr/>
          <p:nvPr>
            <p:custDataLst>
              <p:tags r:id="rId2"/>
            </p:custDataLst>
          </p:nvPr>
        </p:nvCxnSpPr>
        <p:spPr>
          <a:xfrm>
            <a:off x="3536634" y="4555762"/>
            <a:ext cx="5457825" cy="0"/>
          </a:xfrm>
          <a:prstGeom prst="line">
            <a:avLst/>
          </a:prstGeom>
          <a:noFill/>
          <a:ln w="38100" cap="flat" cmpd="sng" algn="ctr">
            <a:solidFill>
              <a:srgbClr val="C00000"/>
            </a:solidFill>
            <a:prstDash val="solid"/>
            <a:miter lim="800000"/>
          </a:ln>
          <a:effectLst/>
        </p:spPr>
      </p:cxnSp>
      <p:sp>
        <p:nvSpPr>
          <p:cNvPr id="14" name="文本框 13">
            <a:extLst>
              <a:ext uri="{FF2B5EF4-FFF2-40B4-BE49-F238E27FC236}">
                <a16:creationId xmlns:a16="http://schemas.microsoft.com/office/drawing/2014/main" xmlns="" id="{FF0D1FFF-FD41-4322-AD03-50D594DCCC17}"/>
              </a:ext>
            </a:extLst>
          </p:cNvPr>
          <p:cNvSpPr txBox="1"/>
          <p:nvPr>
            <p:custDataLst>
              <p:tags r:id="rId3"/>
            </p:custDataLst>
          </p:nvPr>
        </p:nvSpPr>
        <p:spPr>
          <a:xfrm>
            <a:off x="3323273" y="2860313"/>
            <a:ext cx="1814512" cy="1462087"/>
          </a:xfrm>
          <a:prstGeom prst="rect">
            <a:avLst/>
          </a:prstGeom>
          <a:noFill/>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800" b="1" i="0" u="none" strike="noStrike" kern="0" cap="none" spc="-500" normalizeH="0" baseline="0" noProof="0" dirty="0">
                <a:ln>
                  <a:noFill/>
                </a:ln>
                <a:solidFill>
                  <a:srgbClr val="C00000"/>
                </a:solidFill>
                <a:effectLst/>
                <a:uLnTx/>
                <a:uFillTx/>
              </a:rPr>
              <a:t>01</a:t>
            </a:r>
            <a:endParaRPr kumimoji="0" lang="zh-CN" altLang="en-US" sz="8800" b="1" i="0" u="none" strike="noStrike" kern="0" cap="none" spc="-500" normalizeH="0" baseline="0" noProof="0" dirty="0">
              <a:ln>
                <a:noFill/>
              </a:ln>
              <a:solidFill>
                <a:srgbClr val="C00000"/>
              </a:solidFill>
              <a:effectLst/>
              <a:uLnTx/>
              <a:uFillTx/>
            </a:endParaRPr>
          </a:p>
        </p:txBody>
      </p:sp>
      <p:sp>
        <p:nvSpPr>
          <p:cNvPr id="15" name="文本框 8">
            <a:extLst>
              <a:ext uri="{FF2B5EF4-FFF2-40B4-BE49-F238E27FC236}">
                <a16:creationId xmlns:a16="http://schemas.microsoft.com/office/drawing/2014/main" xmlns="" id="{4ADFAB34-CC65-4BB1-A80A-3EE7E67F7018}"/>
              </a:ext>
            </a:extLst>
          </p:cNvPr>
          <p:cNvSpPr txBox="1">
            <a:spLocks noChangeArrowheads="1"/>
          </p:cNvSpPr>
          <p:nvPr>
            <p:custDataLst>
              <p:tags r:id="rId4"/>
            </p:custDataLst>
          </p:nvPr>
        </p:nvSpPr>
        <p:spPr bwMode="auto">
          <a:xfrm>
            <a:off x="5281933" y="2623774"/>
            <a:ext cx="3690936"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72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明确分工</a:t>
            </a:r>
            <a:endParaRPr lang="en-US" altLang="zh-CN" sz="72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a:p>
            <a:pPr algn="ctr"/>
            <a:r>
              <a:rPr lang="zh-CN" altLang="en-US" sz="28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夯实从严治党主体责任</a:t>
            </a:r>
            <a:endParaRPr lang="zh-CN" altLang="zh-CN" sz="28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6519161"/>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63004" y="2281727"/>
            <a:ext cx="8361928" cy="1823576"/>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just" defTabSz="914400">
              <a:lnSpc>
                <a:spcPct val="150000"/>
              </a:lnSpc>
              <a:defRPr/>
            </a:pPr>
            <a:r>
              <a:rPr lang="zh-CN" altLang="en-US" sz="2500" dirty="0">
                <a:solidFill>
                  <a:srgbClr val="360406"/>
                </a:solidFill>
                <a:latin typeface="微软雅黑" panose="020B0503020204020204" pitchFamily="34" charset="-122"/>
              </a:rPr>
              <a:t>按照“党要管党，从严治党”要求</a:t>
            </a:r>
            <a:r>
              <a:rPr lang="en-US" altLang="zh-CN" sz="2500" dirty="0">
                <a:solidFill>
                  <a:srgbClr val="360406"/>
                </a:solidFill>
                <a:latin typeface="微软雅黑" panose="020B0503020204020204" pitchFamily="34" charset="-122"/>
              </a:rPr>
              <a:t>,</a:t>
            </a:r>
            <a:r>
              <a:rPr lang="zh-CN" altLang="en-US" sz="2500" dirty="0">
                <a:solidFill>
                  <a:srgbClr val="360406"/>
                </a:solidFill>
                <a:latin typeface="微软雅黑" panose="020B0503020204020204" pitchFamily="34" charset="-122"/>
              </a:rPr>
              <a:t>党委深刻理解落实“两个责任”的重大意义，强化责任分工，层层传导压力，自觉当好党风廉政建设的领导者、执行者、推动者。</a:t>
            </a:r>
            <a:endParaRPr lang="zh-CN" altLang="en-US" sz="2500" b="1" dirty="0">
              <a:solidFill>
                <a:srgbClr val="FF0000"/>
              </a:solidFill>
              <a:latin typeface="微软雅黑" panose="020B0503020204020204" pitchFamily="34" charset="-122"/>
            </a:endParaRPr>
          </a:p>
        </p:txBody>
      </p:sp>
      <p:pic>
        <p:nvPicPr>
          <p:cNvPr id="7"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077923" y="364708"/>
            <a:ext cx="1409667" cy="108629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277206" y="527674"/>
            <a:ext cx="5109091" cy="830997"/>
          </a:xfrm>
          <a:prstGeom prst="rect">
            <a:avLst/>
          </a:prstGeom>
        </p:spPr>
        <p:txBody>
          <a:bodyPr wrap="none">
            <a:spAutoFit/>
          </a:bodyPr>
          <a:lstStyle/>
          <a:p>
            <a:pPr algn="ctr"/>
            <a:r>
              <a:rPr lang="zh-CN" altLang="en-US" sz="48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党要管党从严治党</a:t>
            </a:r>
            <a:endParaRPr lang="zh-CN" altLang="zh-CN" sz="48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7764486"/>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75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3">
                                            <p:txEl>
                                              <p:pRg st="0" end="0"/>
                                            </p:txEl>
                                          </p:spTgt>
                                        </p:tgtEl>
                                        <p:attrNameLst>
                                          <p:attrName>style.visibility</p:attrName>
                                        </p:attrNameLst>
                                      </p:cBhvr>
                                      <p:to>
                                        <p:strVal val="visible"/>
                                      </p:to>
                                    </p:set>
                                    <p:anim calcmode="lin" valueType="num">
                                      <p:cBhvr>
                                        <p:cTn id="24"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19"/>
          <p:cNvSpPr/>
          <p:nvPr/>
        </p:nvSpPr>
        <p:spPr>
          <a:xfrm>
            <a:off x="1727489" y="523480"/>
            <a:ext cx="9580977" cy="720000"/>
          </a:xfrm>
          <a:prstGeom prst="roundRect">
            <a:avLst/>
          </a:prstGeom>
          <a:gradFill>
            <a:gsLst>
              <a:gs pos="0">
                <a:srgbClr val="FF3302"/>
              </a:gs>
              <a:gs pos="100000">
                <a:srgbClr val="CB0800"/>
              </a:gs>
            </a:gsLst>
            <a:lin ang="5400000" scaled="1"/>
          </a:gradFill>
          <a:ln>
            <a:noFill/>
          </a:ln>
        </p:spPr>
        <p:txBody>
          <a:bodyPr vert="horz" wrap="square" lIns="68580" tIns="34290" rIns="68580" bIns="34290" numCol="1" anchor="ctr" anchorCtr="0" compatLnSpc="1"/>
          <a:lstStyle/>
          <a:p>
            <a:pPr algn="ctr" defTabSz="914400"/>
            <a:r>
              <a:rPr lang="zh-CN" altLang="en-US" dirty="0">
                <a:ea typeface="微软雅黑" panose="020B0503020204020204" pitchFamily="34" charset="-122"/>
                <a:sym typeface="+mn-lt"/>
              </a:rPr>
              <a:t> </a:t>
            </a:r>
            <a:r>
              <a:rPr lang="zh-CN" altLang="en-US" sz="2800" b="1" dirty="0">
                <a:solidFill>
                  <a:schemeClr val="bg1"/>
                </a:solidFill>
                <a:ea typeface="微软雅黑" panose="020B0503020204020204" pitchFamily="34" charset="-122"/>
                <a:sym typeface="+mn-lt"/>
              </a:rPr>
              <a:t>从上到下层层压紧压实主体责任</a:t>
            </a:r>
          </a:p>
        </p:txBody>
      </p:sp>
      <p:sp>
        <p:nvSpPr>
          <p:cNvPr id="2" name="矩形 1"/>
          <p:cNvSpPr/>
          <p:nvPr/>
        </p:nvSpPr>
        <p:spPr>
          <a:xfrm>
            <a:off x="1727489" y="1509844"/>
            <a:ext cx="9587533" cy="3670236"/>
          </a:xfrm>
          <a:prstGeom prst="rect">
            <a:avLst/>
          </a:prstGeom>
        </p:spPr>
        <p:txBody>
          <a:bodyPr wrap="square">
            <a:spAutoFit/>
          </a:bodyPr>
          <a:lstStyle/>
          <a:p>
            <a:pPr marL="285750" indent="-285750" algn="just">
              <a:lnSpc>
                <a:spcPct val="150000"/>
              </a:lnSpc>
              <a:buClr>
                <a:srgbClr val="E60000"/>
              </a:buClr>
              <a:buFont typeface="Wingdings" panose="05000000000000000000" pitchFamily="2" charset="2"/>
              <a:buChar char="l"/>
              <a:defRPr/>
            </a:pPr>
            <a:r>
              <a:rPr lang="zh-CN" altLang="en-US" sz="1550" kern="100" dirty="0">
                <a:solidFill>
                  <a:schemeClr val="tx1">
                    <a:lumMod val="85000"/>
                    <a:lumOff val="15000"/>
                  </a:schemeClr>
                </a:solidFill>
                <a:latin typeface="+mn-ea"/>
                <a:cs typeface="+mn-ea"/>
                <a:sym typeface="+mn-lt"/>
              </a:rPr>
              <a:t>党委始终坚持把抓党风廉政建设作为应尽之责、分内之事</a:t>
            </a:r>
            <a:r>
              <a:rPr lang="en-US" altLang="zh-CN" sz="1550" kern="100" dirty="0">
                <a:solidFill>
                  <a:schemeClr val="tx1">
                    <a:lumMod val="85000"/>
                    <a:lumOff val="15000"/>
                  </a:schemeClr>
                </a:solidFill>
                <a:latin typeface="+mn-ea"/>
                <a:cs typeface="+mn-ea"/>
                <a:sym typeface="+mn-lt"/>
              </a:rPr>
              <a:t>,</a:t>
            </a:r>
            <a:r>
              <a:rPr lang="zh-CN" altLang="en-US" sz="1550" kern="100" dirty="0">
                <a:solidFill>
                  <a:schemeClr val="tx1">
                    <a:lumMod val="85000"/>
                    <a:lumOff val="15000"/>
                  </a:schemeClr>
                </a:solidFill>
                <a:latin typeface="+mn-ea"/>
                <a:cs typeface="+mn-ea"/>
                <a:sym typeface="+mn-lt"/>
              </a:rPr>
              <a:t>纳入转型发展和党的建设总体布局，坚持党风廉政建设与经济建设、政治建设、文化建设、社会建设、生态文明建设同部署、同落实、同检查、同考核</a:t>
            </a:r>
            <a:r>
              <a:rPr lang="en-US" altLang="zh-CN" sz="1550" kern="100" dirty="0">
                <a:solidFill>
                  <a:schemeClr val="tx1">
                    <a:lumMod val="85000"/>
                    <a:lumOff val="15000"/>
                  </a:schemeClr>
                </a:solidFill>
                <a:latin typeface="+mn-ea"/>
                <a:cs typeface="+mn-ea"/>
                <a:sym typeface="+mn-lt"/>
              </a:rPr>
              <a:t>,</a:t>
            </a:r>
            <a:r>
              <a:rPr lang="zh-CN" altLang="en-US" sz="1550" kern="100" dirty="0">
                <a:solidFill>
                  <a:schemeClr val="tx1">
                    <a:lumMod val="85000"/>
                    <a:lumOff val="15000"/>
                  </a:schemeClr>
                </a:solidFill>
                <a:latin typeface="+mn-ea"/>
                <a:cs typeface="+mn-ea"/>
                <a:sym typeface="+mn-lt"/>
              </a:rPr>
              <a:t>坚决贯彻落实上级党组织关于党风廉政建设的部署要求，研究制定工作计划、目标要求和具体措施，通盘考虑、协调推进党风廉政建设与转型发展稳定各项工作。</a:t>
            </a:r>
            <a:endParaRPr lang="en-US" altLang="zh-CN" sz="1550" kern="100" dirty="0">
              <a:solidFill>
                <a:schemeClr val="tx1">
                  <a:lumMod val="85000"/>
                  <a:lumOff val="15000"/>
                </a:schemeClr>
              </a:solidFill>
              <a:latin typeface="+mn-ea"/>
              <a:cs typeface="+mn-ea"/>
              <a:sym typeface="+mn-lt"/>
            </a:endParaRPr>
          </a:p>
          <a:p>
            <a:pPr marL="285750" indent="-285750" algn="just">
              <a:lnSpc>
                <a:spcPct val="150000"/>
              </a:lnSpc>
              <a:buClr>
                <a:srgbClr val="E60000"/>
              </a:buClr>
              <a:buFont typeface="Wingdings" panose="05000000000000000000" pitchFamily="2" charset="2"/>
              <a:buChar char="l"/>
              <a:defRPr/>
            </a:pPr>
            <a:r>
              <a:rPr lang="zh-CN" altLang="en-US" sz="1550" kern="100" dirty="0">
                <a:solidFill>
                  <a:schemeClr val="tx1">
                    <a:lumMod val="85000"/>
                    <a:lumOff val="15000"/>
                  </a:schemeClr>
                </a:solidFill>
                <a:latin typeface="+mn-ea"/>
                <a:cs typeface="+mn-ea"/>
                <a:sym typeface="+mn-lt"/>
              </a:rPr>
              <a:t>年初召开了县党风廉政建设工作会议，与相关责任单位和部门主要负责人签订了党风廉政建设责任状。</a:t>
            </a:r>
            <a:endParaRPr lang="en-US" altLang="zh-CN" sz="1550" kern="100" dirty="0">
              <a:solidFill>
                <a:schemeClr val="tx1">
                  <a:lumMod val="85000"/>
                  <a:lumOff val="15000"/>
                </a:schemeClr>
              </a:solidFill>
              <a:latin typeface="+mn-ea"/>
              <a:cs typeface="+mn-ea"/>
              <a:sym typeface="+mn-lt"/>
            </a:endParaRPr>
          </a:p>
          <a:p>
            <a:pPr marL="285750" indent="-285750" algn="just">
              <a:lnSpc>
                <a:spcPct val="150000"/>
              </a:lnSpc>
              <a:buClr>
                <a:srgbClr val="E60000"/>
              </a:buClr>
              <a:buFont typeface="Wingdings" panose="05000000000000000000" pitchFamily="2" charset="2"/>
              <a:buChar char="l"/>
              <a:defRPr/>
            </a:pPr>
            <a:r>
              <a:rPr lang="zh-CN" altLang="en-US" sz="1550" kern="100" dirty="0">
                <a:solidFill>
                  <a:schemeClr val="tx1">
                    <a:lumMod val="85000"/>
                    <a:lumOff val="15000"/>
                  </a:schemeClr>
                </a:solidFill>
                <a:latin typeface="+mn-ea"/>
                <a:cs typeface="+mn-ea"/>
                <a:sym typeface="+mn-lt"/>
              </a:rPr>
              <a:t>先后召开公次常委会议听取党风廉政建设和反腐败工作汇报，分析和研判党风廉政建设形势</a:t>
            </a:r>
            <a:r>
              <a:rPr lang="en-US" altLang="zh-CN" sz="1550" kern="100" dirty="0">
                <a:solidFill>
                  <a:schemeClr val="tx1">
                    <a:lumMod val="85000"/>
                    <a:lumOff val="15000"/>
                  </a:schemeClr>
                </a:solidFill>
                <a:latin typeface="+mn-ea"/>
                <a:cs typeface="+mn-ea"/>
                <a:sym typeface="+mn-lt"/>
              </a:rPr>
              <a:t>,</a:t>
            </a:r>
            <a:r>
              <a:rPr lang="zh-CN" altLang="en-US" sz="1550" kern="100" dirty="0">
                <a:solidFill>
                  <a:schemeClr val="tx1">
                    <a:lumMod val="85000"/>
                    <a:lumOff val="15000"/>
                  </a:schemeClr>
                </a:solidFill>
                <a:latin typeface="+mn-ea"/>
                <a:cs typeface="+mn-ea"/>
                <a:sym typeface="+mn-lt"/>
              </a:rPr>
              <a:t>研究制定工作计划、目标要求和具体措施，及时解决党风廉政建设和反腐败工作重大问题、重要案件和重大事项。</a:t>
            </a:r>
            <a:endParaRPr lang="en-US" altLang="zh-CN" sz="1550" kern="100" dirty="0">
              <a:solidFill>
                <a:schemeClr val="tx1">
                  <a:lumMod val="85000"/>
                  <a:lumOff val="15000"/>
                </a:schemeClr>
              </a:solidFill>
              <a:latin typeface="+mn-ea"/>
              <a:cs typeface="+mn-ea"/>
              <a:sym typeface="+mn-lt"/>
            </a:endParaRPr>
          </a:p>
          <a:p>
            <a:pPr marL="285750" indent="-285750" algn="just">
              <a:lnSpc>
                <a:spcPct val="150000"/>
              </a:lnSpc>
              <a:buClr>
                <a:srgbClr val="E60000"/>
              </a:buClr>
              <a:buFont typeface="Wingdings" panose="05000000000000000000" pitchFamily="2" charset="2"/>
              <a:buChar char="l"/>
              <a:defRPr/>
            </a:pPr>
            <a:r>
              <a:rPr lang="zh-CN" altLang="en-US" sz="1550" kern="100" dirty="0">
                <a:solidFill>
                  <a:schemeClr val="tx1">
                    <a:lumMod val="85000"/>
                    <a:lumOff val="15000"/>
                  </a:schemeClr>
                </a:solidFill>
                <a:latin typeface="+mn-ea"/>
                <a:cs typeface="+mn-ea"/>
                <a:sym typeface="+mn-lt"/>
              </a:rPr>
              <a:t>印发了</a:t>
            </a:r>
            <a:r>
              <a:rPr lang="en-US" altLang="zh-CN" sz="1550" kern="100" dirty="0">
                <a:solidFill>
                  <a:schemeClr val="tx1">
                    <a:lumMod val="85000"/>
                    <a:lumOff val="15000"/>
                  </a:schemeClr>
                </a:solidFill>
                <a:latin typeface="+mn-ea"/>
                <a:cs typeface="+mn-ea"/>
                <a:sym typeface="+mn-lt"/>
              </a:rPr>
              <a:t>《</a:t>
            </a:r>
            <a:r>
              <a:rPr lang="zh-CN" altLang="en-US" sz="1550" kern="100" dirty="0">
                <a:solidFill>
                  <a:schemeClr val="tx1">
                    <a:lumMod val="85000"/>
                    <a:lumOff val="15000"/>
                  </a:schemeClr>
                </a:solidFill>
                <a:latin typeface="+mn-ea"/>
                <a:cs typeface="+mn-ea"/>
                <a:sym typeface="+mn-lt"/>
              </a:rPr>
              <a:t>女年全县党风廉政建设和反腐败工作安排意见及责任分工</a:t>
            </a:r>
            <a:r>
              <a:rPr lang="en-US" altLang="zh-CN" sz="1550" kern="100" dirty="0">
                <a:solidFill>
                  <a:schemeClr val="tx1">
                    <a:lumMod val="85000"/>
                    <a:lumOff val="15000"/>
                  </a:schemeClr>
                </a:solidFill>
                <a:latin typeface="+mn-ea"/>
                <a:cs typeface="+mn-ea"/>
                <a:sym typeface="+mn-lt"/>
              </a:rPr>
              <a:t>》,</a:t>
            </a:r>
            <a:r>
              <a:rPr lang="zh-CN" altLang="en-US" sz="1550" kern="100" dirty="0">
                <a:solidFill>
                  <a:schemeClr val="tx1">
                    <a:lumMod val="85000"/>
                    <a:lumOff val="15000"/>
                  </a:schemeClr>
                </a:solidFill>
                <a:latin typeface="+mn-ea"/>
                <a:cs typeface="+mn-ea"/>
                <a:sym typeface="+mn-lt"/>
              </a:rPr>
              <a:t>对责任进行层层分解</a:t>
            </a:r>
            <a:r>
              <a:rPr lang="en-US" altLang="zh-CN" sz="1550" kern="100" dirty="0">
                <a:solidFill>
                  <a:schemeClr val="tx1">
                    <a:lumMod val="85000"/>
                    <a:lumOff val="15000"/>
                  </a:schemeClr>
                </a:solidFill>
                <a:latin typeface="+mn-ea"/>
                <a:cs typeface="+mn-ea"/>
                <a:sym typeface="+mn-lt"/>
              </a:rPr>
              <a:t>,</a:t>
            </a:r>
            <a:r>
              <a:rPr lang="zh-CN" altLang="en-US" sz="1550" kern="100" dirty="0">
                <a:solidFill>
                  <a:schemeClr val="tx1">
                    <a:lumMod val="85000"/>
                    <a:lumOff val="15000"/>
                  </a:schemeClr>
                </a:solidFill>
                <a:latin typeface="+mn-ea"/>
                <a:cs typeface="+mn-ea"/>
                <a:sym typeface="+mn-lt"/>
              </a:rPr>
              <a:t>科学划分党委及各级党组织、领导班子、党组织书记和班子成员等责任主体之间的责任界限，将压力层层传导</a:t>
            </a:r>
            <a:r>
              <a:rPr lang="en-US" altLang="zh-CN" sz="1550" kern="100" dirty="0">
                <a:solidFill>
                  <a:schemeClr val="tx1">
                    <a:lumMod val="85000"/>
                    <a:lumOff val="15000"/>
                  </a:schemeClr>
                </a:solidFill>
                <a:latin typeface="+mn-ea"/>
                <a:cs typeface="+mn-ea"/>
                <a:sym typeface="+mn-lt"/>
              </a:rPr>
              <a:t>,</a:t>
            </a:r>
            <a:r>
              <a:rPr lang="zh-CN" altLang="en-US" sz="1550" kern="100" dirty="0">
                <a:solidFill>
                  <a:schemeClr val="tx1">
                    <a:lumMod val="85000"/>
                    <a:lumOff val="15000"/>
                  </a:schemeClr>
                </a:solidFill>
                <a:latin typeface="+mn-ea"/>
                <a:cs typeface="+mn-ea"/>
                <a:sym typeface="+mn-lt"/>
              </a:rPr>
              <a:t>把责任压紧压实。</a:t>
            </a:r>
            <a:endParaRPr lang="en-US" altLang="zh-CN" sz="1550" kern="100" dirty="0">
              <a:solidFill>
                <a:schemeClr val="tx1">
                  <a:lumMod val="85000"/>
                  <a:lumOff val="15000"/>
                </a:schemeClr>
              </a:solidFill>
              <a:latin typeface="+mn-ea"/>
              <a:cs typeface="+mn-ea"/>
              <a:sym typeface="+mn-lt"/>
            </a:endParaRPr>
          </a:p>
        </p:txBody>
      </p:sp>
      <p:cxnSp>
        <p:nvCxnSpPr>
          <p:cNvPr id="4" name="直接连接符 3"/>
          <p:cNvCxnSpPr/>
          <p:nvPr/>
        </p:nvCxnSpPr>
        <p:spPr>
          <a:xfrm>
            <a:off x="1354216" y="1435055"/>
            <a:ext cx="0" cy="3706577"/>
          </a:xfrm>
          <a:prstGeom prst="line">
            <a:avLst/>
          </a:prstGeom>
          <a:noFill/>
          <a:ln w="6350" cap="flat" cmpd="sng" algn="ctr">
            <a:solidFill>
              <a:srgbClr val="FF9500"/>
            </a:solidFill>
            <a:prstDash val="solid"/>
            <a:miter lim="800000"/>
            <a:tailEnd type="oval"/>
          </a:ln>
          <a:effectLst/>
        </p:spPr>
      </p:cxnSp>
      <p:grpSp>
        <p:nvGrpSpPr>
          <p:cNvPr id="5" name="组合 4"/>
          <p:cNvGrpSpPr/>
          <p:nvPr/>
        </p:nvGrpSpPr>
        <p:grpSpPr>
          <a:xfrm>
            <a:off x="1084216" y="1672619"/>
            <a:ext cx="540000" cy="540000"/>
            <a:chOff x="2139794" y="3350279"/>
            <a:chExt cx="540000" cy="540000"/>
          </a:xfrm>
        </p:grpSpPr>
        <p:sp>
          <p:nvSpPr>
            <p:cNvPr id="6" name="椭圆 5"/>
            <p:cNvSpPr>
              <a:spLocks noChangeAspect="1"/>
            </p:cNvSpPr>
            <p:nvPr/>
          </p:nvSpPr>
          <p:spPr>
            <a:xfrm>
              <a:off x="2139794" y="3350279"/>
              <a:ext cx="540000" cy="540000"/>
            </a:xfrm>
            <a:prstGeom prst="ellipse">
              <a:avLst/>
            </a:prstGeom>
            <a:solidFill>
              <a:srgbClr val="C00000"/>
            </a:solidFill>
            <a:ln w="38100" cap="flat" cmpd="sng" algn="ctr">
              <a:solidFill>
                <a:srgbClr val="C00000">
                  <a:alpha val="3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7"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8" name="椭圆 7"/>
          <p:cNvSpPr/>
          <p:nvPr/>
        </p:nvSpPr>
        <p:spPr>
          <a:xfrm>
            <a:off x="770380" y="257116"/>
            <a:ext cx="1175477" cy="1175477"/>
          </a:xfrm>
          <a:prstGeom prst="ellipse">
            <a:avLst/>
          </a:prstGeom>
          <a:solidFill>
            <a:srgbClr val="E60000"/>
          </a:solidFill>
          <a:ln w="1270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prstClr val="white"/>
                </a:solidFill>
                <a:effectLst/>
                <a:uLnTx/>
                <a:uFillTx/>
                <a:latin typeface="Arial" panose="020F0502020204030204"/>
                <a:ea typeface="微软雅黑"/>
                <a:cs typeface="+mn-ea"/>
                <a:sym typeface="+mn-lt"/>
              </a:rPr>
              <a:t>01</a:t>
            </a:r>
            <a:endParaRPr kumimoji="0" lang="zh-CN" altLang="en-US" sz="4000" b="1"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554753614"/>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000"/>
                                        <p:tgtEl>
                                          <p:spTgt spid="4"/>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36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19"/>
          <p:cNvSpPr/>
          <p:nvPr/>
        </p:nvSpPr>
        <p:spPr>
          <a:xfrm>
            <a:off x="1727489" y="835066"/>
            <a:ext cx="9580977" cy="720000"/>
          </a:xfrm>
          <a:prstGeom prst="roundRect">
            <a:avLst/>
          </a:prstGeom>
          <a:gradFill>
            <a:gsLst>
              <a:gs pos="0">
                <a:srgbClr val="FF3302"/>
              </a:gs>
              <a:gs pos="100000">
                <a:srgbClr val="CB0800"/>
              </a:gs>
            </a:gsLst>
            <a:lin ang="5400000" scaled="1"/>
          </a:gradFill>
          <a:ln>
            <a:noFill/>
          </a:ln>
        </p:spPr>
        <p:txBody>
          <a:bodyPr vert="horz" wrap="square" lIns="68580" tIns="34290" rIns="68580" bIns="34290" numCol="1" anchor="ctr" anchorCtr="0" compatLnSpc="1"/>
          <a:lstStyle/>
          <a:p>
            <a:pPr algn="ctr" defTabSz="914400"/>
            <a:r>
              <a:rPr lang="zh-CN" altLang="en-US" dirty="0">
                <a:ea typeface="微软雅黑" panose="020B0503020204020204" pitchFamily="34" charset="-122"/>
                <a:sym typeface="+mn-lt"/>
              </a:rPr>
              <a:t> </a:t>
            </a:r>
            <a:r>
              <a:rPr lang="zh-CN" altLang="en-US" sz="2800" b="1" dirty="0">
                <a:solidFill>
                  <a:schemeClr val="bg1"/>
                </a:solidFill>
                <a:ea typeface="微软雅黑" panose="020B0503020204020204" pitchFamily="34" charset="-122"/>
                <a:sym typeface="+mn-lt"/>
              </a:rPr>
              <a:t>强化“把手”的主体责任</a:t>
            </a:r>
          </a:p>
        </p:txBody>
      </p:sp>
      <p:sp>
        <p:nvSpPr>
          <p:cNvPr id="2" name="矩形 1"/>
          <p:cNvSpPr/>
          <p:nvPr/>
        </p:nvSpPr>
        <p:spPr>
          <a:xfrm>
            <a:off x="1727489" y="1821430"/>
            <a:ext cx="9587533" cy="3367397"/>
          </a:xfrm>
          <a:prstGeom prst="rect">
            <a:avLst/>
          </a:prstGeom>
        </p:spPr>
        <p:txBody>
          <a:bodyPr wrap="square">
            <a:spAutoFit/>
          </a:bodyPr>
          <a:lstStyle/>
          <a:p>
            <a:pPr marL="285750" indent="-285750" algn="just">
              <a:lnSpc>
                <a:spcPct val="150000"/>
              </a:lnSpc>
              <a:buClr>
                <a:srgbClr val="E60000"/>
              </a:buClr>
              <a:buFont typeface="Wingdings" panose="05000000000000000000" pitchFamily="2" charset="2"/>
              <a:buChar char="l"/>
              <a:defRPr/>
            </a:pPr>
            <a:r>
              <a:rPr lang="zh-CN" altLang="en-US" kern="100" dirty="0">
                <a:solidFill>
                  <a:schemeClr val="tx1">
                    <a:lumMod val="85000"/>
                    <a:lumOff val="15000"/>
                  </a:schemeClr>
                </a:solidFill>
                <a:latin typeface="+mn-ea"/>
                <a:cs typeface="+mn-ea"/>
                <a:sym typeface="+mn-lt"/>
              </a:rPr>
              <a:t>作为我县党风廉政建设“第一责任人” ，我始终坚持重要工作亲自部署、重大问题亲自过问、重点环节亲自协调、重要案件亲自督办，多次单独听取党风廉政建设工作履行情况汇报</a:t>
            </a:r>
            <a:r>
              <a:rPr lang="en-US" altLang="zh-CN" kern="100" dirty="0">
                <a:solidFill>
                  <a:schemeClr val="tx1">
                    <a:lumMod val="85000"/>
                    <a:lumOff val="15000"/>
                  </a:schemeClr>
                </a:solidFill>
                <a:latin typeface="+mn-ea"/>
                <a:cs typeface="+mn-ea"/>
                <a:sym typeface="+mn-lt"/>
              </a:rPr>
              <a:t>;</a:t>
            </a:r>
          </a:p>
          <a:p>
            <a:pPr marL="285750" indent="-285750" algn="just">
              <a:lnSpc>
                <a:spcPct val="150000"/>
              </a:lnSpc>
              <a:buClr>
                <a:srgbClr val="E60000"/>
              </a:buClr>
              <a:buFont typeface="Wingdings" panose="05000000000000000000" pitchFamily="2" charset="2"/>
              <a:buChar char="l"/>
              <a:defRPr/>
            </a:pPr>
            <a:r>
              <a:rPr lang="zh-CN" altLang="en-US" kern="100" dirty="0">
                <a:solidFill>
                  <a:schemeClr val="tx1">
                    <a:lumMod val="85000"/>
                    <a:lumOff val="15000"/>
                  </a:schemeClr>
                </a:solidFill>
                <a:latin typeface="+mn-ea"/>
                <a:cs typeface="+mn-ea"/>
                <a:sym typeface="+mn-lt"/>
              </a:rPr>
              <a:t>结合具体工作实际，与基层单位单位、机关部门主要负责人、新任职领导干部进行廉政谈话，起到了良好效果。</a:t>
            </a:r>
          </a:p>
          <a:p>
            <a:pPr marL="285750" indent="-285750" algn="just">
              <a:lnSpc>
                <a:spcPct val="150000"/>
              </a:lnSpc>
              <a:buClr>
                <a:srgbClr val="E60000"/>
              </a:buClr>
              <a:buFont typeface="Wingdings" panose="05000000000000000000" pitchFamily="2" charset="2"/>
              <a:buChar char="l"/>
              <a:defRPr/>
            </a:pPr>
            <a:r>
              <a:rPr lang="zh-CN" altLang="en-US" kern="100" dirty="0">
                <a:solidFill>
                  <a:schemeClr val="tx1">
                    <a:lumMod val="85000"/>
                    <a:lumOff val="15000"/>
                  </a:schemeClr>
                </a:solidFill>
                <a:latin typeface="+mn-ea"/>
                <a:cs typeface="+mn-ea"/>
                <a:sym typeface="+mn-lt"/>
              </a:rPr>
              <a:t>党政班子其他成员履行“一岗双责”</a:t>
            </a:r>
            <a:r>
              <a:rPr lang="en-US" altLang="zh-CN" kern="100" dirty="0">
                <a:solidFill>
                  <a:schemeClr val="tx1">
                    <a:lumMod val="85000"/>
                    <a:lumOff val="15000"/>
                  </a:schemeClr>
                </a:solidFill>
                <a:latin typeface="+mn-ea"/>
                <a:cs typeface="+mn-ea"/>
                <a:sym typeface="+mn-lt"/>
              </a:rPr>
              <a:t>,</a:t>
            </a:r>
            <a:r>
              <a:rPr lang="zh-CN" altLang="en-US" kern="100" dirty="0">
                <a:solidFill>
                  <a:schemeClr val="tx1">
                    <a:lumMod val="85000"/>
                    <a:lumOff val="15000"/>
                  </a:schemeClr>
                </a:solidFill>
                <a:latin typeface="+mn-ea"/>
                <a:cs typeface="+mn-ea"/>
                <a:sym typeface="+mn-lt"/>
              </a:rPr>
              <a:t>对分管部门和领域的党风廉政建设负领导责任，能够定期研究、部署、检查和报告分管范围内的党风廉政建设情况，真正把党风廉政建设工作融入到了分管业务工作之中。</a:t>
            </a:r>
          </a:p>
        </p:txBody>
      </p:sp>
      <p:cxnSp>
        <p:nvCxnSpPr>
          <p:cNvPr id="4" name="直接连接符 3"/>
          <p:cNvCxnSpPr/>
          <p:nvPr/>
        </p:nvCxnSpPr>
        <p:spPr>
          <a:xfrm>
            <a:off x="1354216" y="2582721"/>
            <a:ext cx="0" cy="3706577"/>
          </a:xfrm>
          <a:prstGeom prst="line">
            <a:avLst/>
          </a:prstGeom>
          <a:noFill/>
          <a:ln w="6350" cap="flat" cmpd="sng" algn="ctr">
            <a:solidFill>
              <a:srgbClr val="FF9500"/>
            </a:solidFill>
            <a:prstDash val="solid"/>
            <a:miter lim="800000"/>
            <a:tailEnd type="oval"/>
          </a:ln>
          <a:effectLst/>
        </p:spPr>
      </p:cxnSp>
      <p:grpSp>
        <p:nvGrpSpPr>
          <p:cNvPr id="5" name="组合 4"/>
          <p:cNvGrpSpPr/>
          <p:nvPr/>
        </p:nvGrpSpPr>
        <p:grpSpPr>
          <a:xfrm>
            <a:off x="1084216" y="1984205"/>
            <a:ext cx="540000" cy="540000"/>
            <a:chOff x="2139794" y="3350279"/>
            <a:chExt cx="540000" cy="540000"/>
          </a:xfrm>
        </p:grpSpPr>
        <p:sp>
          <p:nvSpPr>
            <p:cNvPr id="6" name="椭圆 5"/>
            <p:cNvSpPr>
              <a:spLocks noChangeAspect="1"/>
            </p:cNvSpPr>
            <p:nvPr/>
          </p:nvSpPr>
          <p:spPr>
            <a:xfrm>
              <a:off x="2139794" y="3350279"/>
              <a:ext cx="540000" cy="540000"/>
            </a:xfrm>
            <a:prstGeom prst="ellipse">
              <a:avLst/>
            </a:prstGeom>
            <a:solidFill>
              <a:srgbClr val="C00000"/>
            </a:solidFill>
            <a:ln w="38100" cap="flat" cmpd="sng" algn="ctr">
              <a:solidFill>
                <a:srgbClr val="C00000">
                  <a:alpha val="3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7"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8" name="椭圆 7"/>
          <p:cNvSpPr/>
          <p:nvPr/>
        </p:nvSpPr>
        <p:spPr>
          <a:xfrm>
            <a:off x="770380" y="568702"/>
            <a:ext cx="1175477" cy="1175477"/>
          </a:xfrm>
          <a:prstGeom prst="ellipse">
            <a:avLst/>
          </a:prstGeom>
          <a:solidFill>
            <a:srgbClr val="E60000"/>
          </a:solidFill>
          <a:ln w="1270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02</a:t>
            </a:r>
            <a:endParaRPr kumimoji="0" lang="zh-CN" altLang="en-US" sz="4000" b="1"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272572099"/>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000"/>
                                        <p:tgtEl>
                                          <p:spTgt spid="4"/>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36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19"/>
          <p:cNvSpPr/>
          <p:nvPr/>
        </p:nvSpPr>
        <p:spPr>
          <a:xfrm>
            <a:off x="1727489" y="835066"/>
            <a:ext cx="9580977" cy="720000"/>
          </a:xfrm>
          <a:prstGeom prst="roundRect">
            <a:avLst/>
          </a:prstGeom>
          <a:gradFill>
            <a:gsLst>
              <a:gs pos="0">
                <a:srgbClr val="FF3302"/>
              </a:gs>
              <a:gs pos="100000">
                <a:srgbClr val="CB0800"/>
              </a:gs>
            </a:gsLst>
            <a:lin ang="5400000" scaled="1"/>
          </a:gradFill>
          <a:ln>
            <a:noFill/>
          </a:ln>
        </p:spPr>
        <p:txBody>
          <a:bodyPr vert="horz" wrap="square" lIns="68580" tIns="34290" rIns="68580" bIns="34290" numCol="1" anchor="ctr" anchorCtr="0" compatLnSpc="1"/>
          <a:lstStyle/>
          <a:p>
            <a:pPr lvl="0" algn="ctr">
              <a:defRPr/>
            </a:pPr>
            <a:r>
              <a:rPr lang="zh-CN" altLang="en-US" sz="2800" b="1" kern="100" dirty="0">
                <a:solidFill>
                  <a:srgbClr val="FFFDF8"/>
                </a:solidFill>
                <a:cs typeface="+mn-ea"/>
                <a:sym typeface="+mn-lt"/>
              </a:rPr>
              <a:t>以责任追究倒逼落实主体责任</a:t>
            </a:r>
          </a:p>
        </p:txBody>
      </p:sp>
      <p:sp>
        <p:nvSpPr>
          <p:cNvPr id="2" name="矩形 1"/>
          <p:cNvSpPr/>
          <p:nvPr/>
        </p:nvSpPr>
        <p:spPr>
          <a:xfrm>
            <a:off x="1727489" y="1821430"/>
            <a:ext cx="9587533" cy="3269613"/>
          </a:xfrm>
          <a:prstGeom prst="rect">
            <a:avLst/>
          </a:prstGeom>
        </p:spPr>
        <p:txBody>
          <a:bodyPr wrap="square">
            <a:spAutoFit/>
          </a:bodyPr>
          <a:lstStyle/>
          <a:p>
            <a:pPr marL="285750" indent="-285750" algn="just">
              <a:lnSpc>
                <a:spcPct val="150000"/>
              </a:lnSpc>
              <a:buClr>
                <a:srgbClr val="E60000"/>
              </a:buClr>
              <a:buFont typeface="Wingdings" panose="05000000000000000000" pitchFamily="2" charset="2"/>
              <a:buChar char="l"/>
              <a:defRPr/>
            </a:pPr>
            <a:r>
              <a:rPr lang="zh-CN" altLang="en-US" sz="2000" kern="100" dirty="0">
                <a:solidFill>
                  <a:schemeClr val="tx1">
                    <a:lumMod val="85000"/>
                    <a:lumOff val="15000"/>
                  </a:schemeClr>
                </a:solidFill>
                <a:latin typeface="+mn-ea"/>
                <a:cs typeface="+mn-ea"/>
                <a:sym typeface="+mn-lt"/>
              </a:rPr>
              <a:t>严格执行</a:t>
            </a:r>
            <a:r>
              <a:rPr lang="en-US" altLang="zh-CN" sz="2000" kern="100" dirty="0">
                <a:solidFill>
                  <a:schemeClr val="tx1">
                    <a:lumMod val="85000"/>
                    <a:lumOff val="15000"/>
                  </a:schemeClr>
                </a:solidFill>
                <a:latin typeface="+mn-ea"/>
                <a:cs typeface="+mn-ea"/>
                <a:sym typeface="+mn-lt"/>
              </a:rPr>
              <a:t>《</a:t>
            </a:r>
            <a:r>
              <a:rPr lang="zh-CN" altLang="en-US" sz="2000" kern="100" dirty="0">
                <a:solidFill>
                  <a:schemeClr val="tx1">
                    <a:lumMod val="85000"/>
                    <a:lumOff val="15000"/>
                  </a:schemeClr>
                </a:solidFill>
                <a:latin typeface="+mn-ea"/>
                <a:cs typeface="+mn-ea"/>
                <a:sym typeface="+mn-lt"/>
              </a:rPr>
              <a:t>中国共产党问责条例</a:t>
            </a:r>
            <a:r>
              <a:rPr lang="en-US" altLang="zh-CN" sz="2000" kern="100" dirty="0">
                <a:solidFill>
                  <a:schemeClr val="tx1">
                    <a:lumMod val="85000"/>
                    <a:lumOff val="15000"/>
                  </a:schemeClr>
                </a:solidFill>
                <a:latin typeface="+mn-ea"/>
                <a:cs typeface="+mn-ea"/>
                <a:sym typeface="+mn-lt"/>
              </a:rPr>
              <a:t>》</a:t>
            </a:r>
            <a:r>
              <a:rPr lang="zh-CN" altLang="en-US" sz="2000" kern="100" dirty="0">
                <a:solidFill>
                  <a:schemeClr val="tx1">
                    <a:lumMod val="85000"/>
                    <a:lumOff val="15000"/>
                  </a:schemeClr>
                </a:solidFill>
                <a:latin typeface="+mn-ea"/>
                <a:cs typeface="+mn-ea"/>
                <a:sym typeface="+mn-lt"/>
              </a:rPr>
              <a:t>，对违反条例所列六种情形的严肃追究党组织和领导干部的主体责任、监督责任和领导责任。</a:t>
            </a:r>
          </a:p>
          <a:p>
            <a:pPr marL="285750" indent="-285750" algn="just">
              <a:lnSpc>
                <a:spcPct val="150000"/>
              </a:lnSpc>
              <a:buClr>
                <a:srgbClr val="E60000"/>
              </a:buClr>
              <a:buFont typeface="Wingdings" panose="05000000000000000000" pitchFamily="2" charset="2"/>
              <a:buChar char="l"/>
              <a:defRPr/>
            </a:pPr>
            <a:r>
              <a:rPr lang="zh-CN" altLang="en-US" sz="2000" kern="100" dirty="0">
                <a:solidFill>
                  <a:schemeClr val="tx1">
                    <a:lumMod val="85000"/>
                    <a:lumOff val="15000"/>
                  </a:schemeClr>
                </a:solidFill>
                <a:latin typeface="+mn-ea"/>
                <a:cs typeface="+mn-ea"/>
                <a:sym typeface="+mn-lt"/>
              </a:rPr>
              <a:t>严格执行“一案双查”，对领导不力、不抓不管导致不正之风滋长蔓延，出现重大廉政和作风问题的单位主要领导和相关责任人严肃追责。</a:t>
            </a:r>
          </a:p>
          <a:p>
            <a:pPr marL="285750" indent="-285750" algn="just">
              <a:lnSpc>
                <a:spcPct val="150000"/>
              </a:lnSpc>
              <a:buClr>
                <a:srgbClr val="E60000"/>
              </a:buClr>
              <a:buFont typeface="Wingdings" panose="05000000000000000000" pitchFamily="2" charset="2"/>
              <a:buChar char="l"/>
              <a:defRPr/>
            </a:pPr>
            <a:r>
              <a:rPr lang="zh-CN" altLang="en-US" sz="2000" kern="100" dirty="0">
                <a:solidFill>
                  <a:schemeClr val="tx1">
                    <a:lumMod val="85000"/>
                    <a:lumOff val="15000"/>
                  </a:schemeClr>
                </a:solidFill>
                <a:latin typeface="+mn-ea"/>
                <a:cs typeface="+mn-ea"/>
                <a:sym typeface="+mn-lt"/>
              </a:rPr>
              <a:t>对</a:t>
            </a:r>
            <a:r>
              <a:rPr lang="en-US" altLang="zh-CN" sz="2000" kern="100" dirty="0">
                <a:solidFill>
                  <a:schemeClr val="tx1">
                    <a:lumMod val="85000"/>
                    <a:lumOff val="15000"/>
                  </a:schemeClr>
                </a:solidFill>
                <a:latin typeface="+mn-ea"/>
                <a:cs typeface="+mn-ea"/>
                <a:sym typeface="+mn-lt"/>
              </a:rPr>
              <a:t>XX</a:t>
            </a:r>
            <a:r>
              <a:rPr lang="zh-CN" altLang="en-US" sz="2000" kern="100" dirty="0">
                <a:solidFill>
                  <a:schemeClr val="tx1">
                    <a:lumMod val="85000"/>
                    <a:lumOff val="15000"/>
                  </a:schemeClr>
                </a:solidFill>
                <a:latin typeface="+mn-ea"/>
                <a:cs typeface="+mn-ea"/>
                <a:sym typeface="+mn-lt"/>
              </a:rPr>
              <a:t>起典型案例进行了公开曝光，对众名单位主要负责人进行了诫勉谈话</a:t>
            </a:r>
            <a:r>
              <a:rPr lang="en-US" altLang="zh-CN" sz="2000" kern="100" dirty="0">
                <a:solidFill>
                  <a:schemeClr val="tx1">
                    <a:lumMod val="85000"/>
                    <a:lumOff val="15000"/>
                  </a:schemeClr>
                </a:solidFill>
                <a:latin typeface="+mn-ea"/>
                <a:cs typeface="+mn-ea"/>
                <a:sym typeface="+mn-lt"/>
              </a:rPr>
              <a:t>;</a:t>
            </a:r>
            <a:r>
              <a:rPr lang="zh-CN" altLang="en-US" sz="2000" kern="100" dirty="0">
                <a:solidFill>
                  <a:schemeClr val="tx1">
                    <a:lumMod val="85000"/>
                    <a:lumOff val="15000"/>
                  </a:schemeClr>
                </a:solidFill>
                <a:latin typeface="+mn-ea"/>
                <a:cs typeface="+mn-ea"/>
                <a:sym typeface="+mn-lt"/>
              </a:rPr>
              <a:t>对发生问题单位的主要负责给予了通报批评，并进行了诫勉谈话，达到了问责到人、警示一片、教育一方的目的。</a:t>
            </a:r>
          </a:p>
        </p:txBody>
      </p:sp>
      <p:cxnSp>
        <p:nvCxnSpPr>
          <p:cNvPr id="4" name="直接连接符 3"/>
          <p:cNvCxnSpPr/>
          <p:nvPr/>
        </p:nvCxnSpPr>
        <p:spPr>
          <a:xfrm>
            <a:off x="1354216" y="2582721"/>
            <a:ext cx="0" cy="3706577"/>
          </a:xfrm>
          <a:prstGeom prst="line">
            <a:avLst/>
          </a:prstGeom>
          <a:noFill/>
          <a:ln w="6350" cap="flat" cmpd="sng" algn="ctr">
            <a:solidFill>
              <a:srgbClr val="FF9500"/>
            </a:solidFill>
            <a:prstDash val="solid"/>
            <a:miter lim="800000"/>
            <a:tailEnd type="oval"/>
          </a:ln>
          <a:effectLst/>
        </p:spPr>
      </p:cxnSp>
      <p:grpSp>
        <p:nvGrpSpPr>
          <p:cNvPr id="5" name="组合 4"/>
          <p:cNvGrpSpPr/>
          <p:nvPr/>
        </p:nvGrpSpPr>
        <p:grpSpPr>
          <a:xfrm>
            <a:off x="1084216" y="1984205"/>
            <a:ext cx="540000" cy="540000"/>
            <a:chOff x="2139794" y="3350279"/>
            <a:chExt cx="540000" cy="540000"/>
          </a:xfrm>
        </p:grpSpPr>
        <p:sp>
          <p:nvSpPr>
            <p:cNvPr id="6" name="椭圆 5"/>
            <p:cNvSpPr>
              <a:spLocks noChangeAspect="1"/>
            </p:cNvSpPr>
            <p:nvPr/>
          </p:nvSpPr>
          <p:spPr>
            <a:xfrm>
              <a:off x="2139794" y="3350279"/>
              <a:ext cx="540000" cy="540000"/>
            </a:xfrm>
            <a:prstGeom prst="ellipse">
              <a:avLst/>
            </a:prstGeom>
            <a:solidFill>
              <a:srgbClr val="C00000"/>
            </a:solidFill>
            <a:ln w="38100" cap="flat" cmpd="sng" algn="ctr">
              <a:solidFill>
                <a:srgbClr val="C00000">
                  <a:alpha val="3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7" name="Freeform 5"/>
            <p:cNvSpPr/>
            <p:nvPr/>
          </p:nvSpPr>
          <p:spPr bwMode="auto">
            <a:xfrm>
              <a:off x="2265949" y="3476434"/>
              <a:ext cx="287691" cy="28769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8" name="椭圆 7"/>
          <p:cNvSpPr/>
          <p:nvPr/>
        </p:nvSpPr>
        <p:spPr>
          <a:xfrm>
            <a:off x="770380" y="568702"/>
            <a:ext cx="1175477" cy="1175477"/>
          </a:xfrm>
          <a:prstGeom prst="ellipse">
            <a:avLst/>
          </a:prstGeom>
          <a:solidFill>
            <a:srgbClr val="E60000"/>
          </a:solidFill>
          <a:ln w="1270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03</a:t>
            </a:r>
            <a:endParaRPr kumimoji="0" lang="zh-CN" altLang="en-US" sz="4000" b="1"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3038214752"/>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000"/>
                                        <p:tgtEl>
                                          <p:spTgt spid="4"/>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36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d8c90e4017e32acaf192915b0d76ad1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89258" y="781534"/>
            <a:ext cx="1552575" cy="1518722"/>
          </a:xfrm>
          <a:prstGeom prst="rect">
            <a:avLst/>
          </a:prstGeom>
        </p:spPr>
      </p:pic>
      <p:cxnSp>
        <p:nvCxnSpPr>
          <p:cNvPr id="12" name="直接连接符 11">
            <a:extLst>
              <a:ext uri="{FF2B5EF4-FFF2-40B4-BE49-F238E27FC236}">
                <a16:creationId xmlns:a16="http://schemas.microsoft.com/office/drawing/2014/main" xmlns="" id="{9A093A3E-9997-4831-AFCB-D81A9D6819FA}"/>
              </a:ext>
            </a:extLst>
          </p:cNvPr>
          <p:cNvCxnSpPr/>
          <p:nvPr>
            <p:custDataLst>
              <p:tags r:id="rId1"/>
            </p:custDataLst>
          </p:nvPr>
        </p:nvCxnSpPr>
        <p:spPr>
          <a:xfrm>
            <a:off x="3536634" y="2701562"/>
            <a:ext cx="5457825" cy="0"/>
          </a:xfrm>
          <a:prstGeom prst="line">
            <a:avLst/>
          </a:prstGeom>
          <a:noFill/>
          <a:ln w="38100" cap="flat" cmpd="sng" algn="ctr">
            <a:solidFill>
              <a:srgbClr val="C00000"/>
            </a:solidFill>
            <a:prstDash val="solid"/>
            <a:miter lim="800000"/>
          </a:ln>
          <a:effectLst/>
        </p:spPr>
      </p:cxnSp>
      <p:cxnSp>
        <p:nvCxnSpPr>
          <p:cNvPr id="13" name="直接连接符 12">
            <a:extLst>
              <a:ext uri="{FF2B5EF4-FFF2-40B4-BE49-F238E27FC236}">
                <a16:creationId xmlns:a16="http://schemas.microsoft.com/office/drawing/2014/main" xmlns="" id="{6A9E0A12-C553-46C2-9471-91E998B9FD4A}"/>
              </a:ext>
            </a:extLst>
          </p:cNvPr>
          <p:cNvCxnSpPr/>
          <p:nvPr>
            <p:custDataLst>
              <p:tags r:id="rId2"/>
            </p:custDataLst>
          </p:nvPr>
        </p:nvCxnSpPr>
        <p:spPr>
          <a:xfrm>
            <a:off x="3536634" y="4555762"/>
            <a:ext cx="5457825" cy="0"/>
          </a:xfrm>
          <a:prstGeom prst="line">
            <a:avLst/>
          </a:prstGeom>
          <a:noFill/>
          <a:ln w="38100" cap="flat" cmpd="sng" algn="ctr">
            <a:solidFill>
              <a:srgbClr val="C00000"/>
            </a:solidFill>
            <a:prstDash val="solid"/>
            <a:miter lim="800000"/>
          </a:ln>
          <a:effectLst/>
        </p:spPr>
      </p:cxnSp>
      <p:sp>
        <p:nvSpPr>
          <p:cNvPr id="14" name="文本框 13">
            <a:extLst>
              <a:ext uri="{FF2B5EF4-FFF2-40B4-BE49-F238E27FC236}">
                <a16:creationId xmlns:a16="http://schemas.microsoft.com/office/drawing/2014/main" xmlns="" id="{FF0D1FFF-FD41-4322-AD03-50D594DCCC17}"/>
              </a:ext>
            </a:extLst>
          </p:cNvPr>
          <p:cNvSpPr txBox="1"/>
          <p:nvPr>
            <p:custDataLst>
              <p:tags r:id="rId3"/>
            </p:custDataLst>
          </p:nvPr>
        </p:nvSpPr>
        <p:spPr>
          <a:xfrm>
            <a:off x="3323273" y="2860313"/>
            <a:ext cx="1814512" cy="1462087"/>
          </a:xfrm>
          <a:prstGeom prst="rect">
            <a:avLst/>
          </a:prstGeom>
          <a:noFill/>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1" i="0" u="none" strike="noStrike" kern="0" cap="none" spc="-500" normalizeH="0" baseline="0" noProof="0" dirty="0">
                <a:ln>
                  <a:noFill/>
                </a:ln>
                <a:solidFill>
                  <a:srgbClr val="C00000"/>
                </a:solidFill>
                <a:effectLst/>
                <a:uLnTx/>
                <a:uFillTx/>
                <a:latin typeface="Arial" panose="020F0502020204030204"/>
                <a:ea typeface="微软雅黑"/>
                <a:cs typeface="+mn-cs"/>
              </a:rPr>
              <a:t>02</a:t>
            </a:r>
            <a:endParaRPr kumimoji="0" lang="zh-CN" altLang="en-US" sz="8800" b="1" i="0" u="none" strike="noStrike" kern="0" cap="none" spc="-500" normalizeH="0" baseline="0" noProof="0" dirty="0">
              <a:ln>
                <a:noFill/>
              </a:ln>
              <a:solidFill>
                <a:srgbClr val="C00000"/>
              </a:solidFill>
              <a:effectLst/>
              <a:uLnTx/>
              <a:uFillTx/>
              <a:latin typeface="Arial" panose="020F0502020204030204"/>
              <a:ea typeface="微软雅黑"/>
              <a:cs typeface="+mn-cs"/>
            </a:endParaRPr>
          </a:p>
        </p:txBody>
      </p:sp>
      <p:sp>
        <p:nvSpPr>
          <p:cNvPr id="15" name="文本框 8">
            <a:extLst>
              <a:ext uri="{FF2B5EF4-FFF2-40B4-BE49-F238E27FC236}">
                <a16:creationId xmlns:a16="http://schemas.microsoft.com/office/drawing/2014/main" xmlns="" id="{4ADFAB34-CC65-4BB1-A80A-3EE7E67F7018}"/>
              </a:ext>
            </a:extLst>
          </p:cNvPr>
          <p:cNvSpPr txBox="1">
            <a:spLocks noChangeArrowheads="1"/>
          </p:cNvSpPr>
          <p:nvPr>
            <p:custDataLst>
              <p:tags r:id="rId4"/>
            </p:custDataLst>
          </p:nvPr>
        </p:nvSpPr>
        <p:spPr bwMode="auto">
          <a:xfrm>
            <a:off x="5281933" y="2623774"/>
            <a:ext cx="3690936"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a:noFill/>
                </a:ln>
                <a:gradFill>
                  <a:gsLst>
                    <a:gs pos="14000">
                      <a:srgbClr val="FF0000"/>
                    </a:gs>
                    <a:gs pos="94000">
                      <a:srgbClr val="790000"/>
                    </a:gs>
                    <a:gs pos="49000">
                      <a:srgbClr val="FF0000"/>
                    </a:gs>
                  </a:gsLst>
                  <a:lin ang="5400000" scaled="1"/>
                </a:gradFill>
                <a:effectLst>
                  <a:glow rad="152400">
                    <a:prstClr val="white"/>
                  </a:glow>
                </a:effectLst>
                <a:uLnTx/>
                <a:uFillTx/>
                <a:latin typeface="微软雅黑" panose="020B0503020204020204" pitchFamily="34" charset="-122"/>
                <a:ea typeface="微软雅黑" panose="020B0503020204020204" pitchFamily="34" charset="-122"/>
                <a:cs typeface="+mn-cs"/>
              </a:rPr>
              <a:t>标本兼治</a:t>
            </a:r>
            <a:r>
              <a:rPr kumimoji="0" lang="zh-CN" altLang="en-US" sz="2800" b="1" i="0" u="none" strike="noStrike" kern="1200" cap="none" spc="0" normalizeH="0" baseline="0" noProof="0" dirty="0">
                <a:ln>
                  <a:noFill/>
                </a:ln>
                <a:gradFill>
                  <a:gsLst>
                    <a:gs pos="14000">
                      <a:srgbClr val="FF0000"/>
                    </a:gs>
                    <a:gs pos="94000">
                      <a:srgbClr val="790000"/>
                    </a:gs>
                    <a:gs pos="49000">
                      <a:srgbClr val="FF0000"/>
                    </a:gs>
                  </a:gsLst>
                  <a:lin ang="5400000" scaled="1"/>
                </a:gradFill>
                <a:effectLst>
                  <a:glow rad="152400">
                    <a:prstClr val="white"/>
                  </a:glow>
                </a:effectLst>
                <a:uLnTx/>
                <a:uFillTx/>
                <a:latin typeface="微软雅黑" panose="020B0503020204020204" pitchFamily="34" charset="-122"/>
                <a:ea typeface="微软雅黑" panose="020B0503020204020204" pitchFamily="34" charset="-122"/>
                <a:cs typeface="+mn-cs"/>
              </a:rPr>
              <a:t>全面推进从严管党治党</a:t>
            </a:r>
            <a:endParaRPr kumimoji="0" lang="zh-CN" altLang="zh-CN" sz="2800" b="1" i="0" u="none" strike="noStrike" kern="1200" cap="none" spc="0" normalizeH="0" baseline="0" noProof="0" dirty="0">
              <a:ln>
                <a:noFill/>
              </a:ln>
              <a:gradFill>
                <a:gsLst>
                  <a:gs pos="14000">
                    <a:srgbClr val="FF0000"/>
                  </a:gs>
                  <a:gs pos="94000">
                    <a:srgbClr val="790000"/>
                  </a:gs>
                  <a:gs pos="49000">
                    <a:srgbClr val="FF0000"/>
                  </a:gs>
                </a:gsLst>
                <a:lin ang="5400000" scaled="1"/>
              </a:gradFill>
              <a:effectLst>
                <a:glow rad="152400">
                  <a:prstClr val="white"/>
                </a:glo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681032968"/>
      </p:ext>
    </p:extLst>
  </p:cSld>
  <p:clrMapOvr>
    <a:masterClrMapping/>
  </p:clrMapOvr>
  <mc:AlternateContent xmlns:mc="http://schemas.openxmlformats.org/markup-compatibility/2006" xmlns:p15="http://schemas.microsoft.com/office/powerpoint/2012/main">
    <mc:Choice Requires="p15">
      <p:transition spd="med" advTm="0">
        <p15:prstTrans prst="peelOff"/>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7C76369-9ED8-4791-9F0F-38A382C46A15"/>
  <p:tag name="ISPRING_SCORM_RATE_SLIDES" val="1"/>
  <p:tag name="ISPRINGONLINEFOLDERID" val="0"/>
  <p:tag name="ISPRINGONLINEFOLDERPATH" val="内容列表"/>
  <p:tag name="ISPRINGCLOUDFOLDERID" val="0"/>
  <p:tag name="ISPRINGCLOUDFOLDERPATH" val="资源库"/>
  <p:tag name="ISPRING_PLAYERS_CUSTOMIZATION" val="UEsDBBQAAgAIAA5nsE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Z7B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5nsE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Dmew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Dmew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Dmew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Dmew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Dmew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2ewSiISRfi9EAAAWz4AABcAAAB1bml2ZXJzYWwvdW5pdmVyc2FsLnBuZ+3ba1RSWd8AcE0iy9ScykvmJZ3XLqbmZFqoqKnRvOWltLG84SXHrEkrRVQSUktnNKHmncluKulTmBqO5o2bOJHR5LW84AXENEVBIC+AgMCD7/PMTF+eT+9a7ydYi3PWYf/OPnvvxTn7/1/r7J+CAyH6m3Zs0tLS0v/2uN9pLS0dHy2tdc91gepfskp356p32qmnIUe18D0759QHgESfALWox+itxq5XH2+8cvxcqpaWAW3tq01PqTqvpeX5+Vs/n9CMaD6rszASNvbmI9jOsF3nyr7DW3b//OBHdGhwcOjRSe8Ka8AtLNqmcE9gru732K/W77LRNnJ+4KeT+8f+HW4DEnC3xNC+szr60uAzUo3Avm+l7TlXMBrJOkMluY48gimZbdmIdIVMNDJYEybxwkcSJmkJ7Vo6mw/8uYlIxB4KEAXAAiW90XIvqlLGGyp1vmt32izmhjbQ9F+bmNs53FJxoldu8jh5740Bzy9O3zzfmMMtk72Ec3pKS8GV8dV9V2s3fFF83rRKOVLDeUt4dRB/hfGS9+CvSq1Z3qLecYyXck+ux/wfXzbJCFiNEn840Sdtyf+7ogN3ErwBe5U/TkqKHHgmj3hjou5/F20w2+Jjcxzg/DfdoqbaVuvH953fHvdXL/4TWoyXxmqQBmmQBmmQBmmQBmmQBmmQBmmQBmmQBmmQBmmQBmmQBmmQBmmQBmmQBmmQBmmQBmmQBmmQBmmQBmmQBmmQBmmQBv1/ohghxkt5X3rF7It3ptu9C7WNvl7nf+CLt6tPAf22fD41ETKkz+n/mf4n3e9qnet3R/fv16VjrN/d0F0H3kT2f73vzV8V/ic0TV+k/V9R+2mjNN7Qi5FbeibfJ/aWlZaCYBfFXQd7d5IwoCiYjJs2NHdmtbD8zzOGL+uw5FX0BeXccH+oJJY3VYkBP0zzau5BZQfKV+vZwsOWKf2Sqd2QvmJzt++dyJ9f1ReV5eHJIAqMqJgc40Ov46EMp381hwDER5HSf6BLz9hUCuhDmeYNUfSRZvlsvGNJVkx8l9SKeF1WEITGLnF6U85oNem1BEoG9BK7FrxWP9POZd8+Ikjt9XQjZYm4KLR8MAzaPZ4xVazAwMczEwcYO5YUOxNX8ifkQioVMYKSzeEkkWIW7ym6ZXaxllcbhaIqxGOe9EdZFMdvGtBC57TwwHKwp/vsdTw3iYWxRjTChyXVjAe9cLOD7e3NplX18lawe1KXheLJFFl9Zp7EkHfYF5oYYVjHS2cZXjiJxl526AKxeEofvPszCQvOVlpMOEPlr3/aqjoSvT5Ukc36iMdssMyIUVHj28qmapFToSXZHUFRM0Fg6SelCt/ZFPcsygQ27Gvo2XgghrfEPSwiwMjplF+KNhUZh4ioBfiXmcdGkyKmETvTwrnkocw9nY8aWuYgdzxHSbLeV3cCCki3zWImWndU3eV3PTjobq7lEJnvqLqs/7geR8JPwdpeJ1wDFHs+oS9k+GY82xkN38EzSFHATwIGbb2XBADGIpsyNTIk24vruFpCir14td+RmrXtH69wSlRRfvrZ9SlRYSKVfeQYbMim2qLOoxECtN9HxGxmoVSKVN/qbIGNbScSAzLk36XnBZ4o5cxkhhilmWKsU7jvo72gnYrrBGZk8uYDV84CuSI2fQHJIQb1900TBEL4Tmp0FMO3hDZM8+/7WQj4UObq4hrODUxTzX23hP8aA7AYLz6GKDwnyao6W6ViY/oL88R7Ajp+0Cvd9EjAcTPcbqWAwEZtkUXIwyZm58SIAYk9zhf39NaHvjlz+YmE8QWDKaNPAR6jpHeZYkKB5OV8Q/q5g3cuYaPtr+0U1qZMuugfYb+WeCRDU+d5lfmONaBIgIOZD/+VhblPU6ME6vSBmstFwxGNsV2/cg7XKD6Uw1lNutwNPm65M/4hbBp5ytD/jY0t38VB7vmm7N6T/pbCFprsv4jvkpYJNQoPwmokUt3rYSD3+SnSKgirvMzpm0acbWmCKLK5SVd9Szruq7u9y7+PzMhqtK+arDIw8S5A6Fxj2ly4a2TkonRYoa9+SH1MUxxJzSSRzWJiQoDp0mKtmVtv+qYzBq5eu8+mjgOvzy6aqpttcRQw2D9hTEmuWlcVHeEy47/kG/aMhmP1DYSMEj+OZAcEK7IlUSpi3UZudI9ouUPgrmxiAAbZTQyTpimr5YfYvNu1MnUnjDGAgKUpTvd0h/p5sbM050SJY4eHfo+5bZeVrxO0jXxa1+IcoDsLRRRl9MXWhM7YIc8VZ4KYPimekfBm+9xREm0QxaEUi+0CETJGbSfh1T8obTXytNebsMTofacjqpr3cNucj0pSubw0X9zkU/kRxR5utNL3WHhtgNSS5XbMNDUcHQHIFo8kpqZMcCW0CrbO3LNSVSXJd6YBPnLwSgbQVYGurGEymJ84BmZjnyRgNBQxCM/f7mMP/splhr0xfNkFJ3ZpBZHlzmK2xQ5Z7JWVz06fiLW8ue9F7ytwUcnbLfm/Zd3EqYej2CjcumkKVkcy3g872/HeR0h2XU77A3Q5hApBxN8EseIDO+1Updi9VA9eyWivl4pMvdUl9zBymR/tbev8URuYPtK+L6UgSidCNaW+4ykIREjLLRbNS/rpf0YepbQdQfCbGAJCwEMJjCscV98pikRJo4pFtaipO1MwiMIxXYeuFuD7n0Pr0FDc0554SepYUu3SKRSUk/Re+oLGW6yhkUriFdnZLJmcGAVdlnZGG/OX8Ysya6PGOIB+TlqruQ1QaaooakMujLdlywV5vysgP/JURdZeIchn6mc7w5tifP6Bu5yfKut1vaii3vJmGTjIUqff/UpiI95fvfi6RjiY3CkTomWdTtR51EW923s5CW8Vv9QNUj2Ip76LPY0aZTfFXhvPxNeF5JxFcT1aliJ8QlGj0/WfjyrY2kVlUmfx6n65uj1f5wJLbj2xAhVwxk2LKQJDmX96n9Mxo9dDZ+PR9E06pJSJAivk2b03Ru8MCe63QOyJ8KEIAEx4P+w3JjlzqSxjDtlDHmtNoSrSVSssyDkub6B805N6+GcS3fybti7GDy2/w5SjHKdCbF4bUv4YxN5+1GGdvJ7hyBbAfuuaE6ACR0zX5ooiayMXs+7Q82iq3O2kL2Nhn9GApXROBR9n7ARZGCTeXZu/onV4GW6tmQsfLEufj/2aaRSKUnWYQJlLs2+DAU0QCPH3EHUXuXMJncwFqwZSF2Pe4K7D6r2fsLJx/rUfMDu7ETcTQ4xCXfMdrYy+zrKzfVD4bqFFAvw+hFGqGxcX0nw9qtn0rfNvXaWrSk4jJI7bk5Hd2Poc4kg0CoV/GuOdldGTMHu6EXa+EjQKsVxFKavyf9WgurFyR5TgWG6cChvlfnOhLrGaapUFilS9f2yMFBFYkHtE3CX1Rdnxs4tGPlttZnHlyIcU0VCE3JpoJYLDhgf0xhZSkadIeCEF779FjrRTz9U5Z/T3p+5GRQO6i0rEFcr03ZT1Jy1aJrHRhgPZF8Pk8k05AojkVJlxkIgtDm3NIg43cNTVR8zwmnUvckg9nApIrozT1BMmQaSXA1tm55JtZlVQJtN/GCVQVdDuEXLHOJs/JhWETWwb2l2WESd+Z1/XFY1SiBDgwDKPI4j5eroYY5u/etqKt0+aYfO299sGFKcUBRyKnxh4HnJigx/Jguv11QCqpFnZ/zF8y7Lws6GnBb4NKtHXGQ35KBNiXaeR/DuVe6E1iMzGmKS6+ItBiTyvr1yWRfbY0UpvEVtJ6hFZJZnLskIMnMx9SzCQXKDlRplCwk4M8hQN1B7FYR1lh+ECpvIqt1V0JMQpgw7tdfIrmUqPRNf4BUtMYIhNryrq6LT0jCuehDLTmBgzHROn6MgTAIvlitXMuo0Xg+J5VHfmfRMJ3OpU+PK2+nq4uMDxZT0Up2r3dbdiQa7NeFoIsHVQzI2mA/NvoKoXHW6i48Frf0S/Pm/AYCW4Fyyfz9Ee0K8EJWf3DOiNL7C0vjYzlRcRHJL5dyeUTheNPnHs5jhvMqdLc1Q7DiPE8/+9y2VZt6cCXnCp5QT//V3/oAJewSkEoArNRrkkzV+eGk50CVBk8V2bEA/HIiJ6i7DqseOqwj4NHKzk7s3jH/IXwcakAurWcTubqpP7l15Osj6CToWqsOc9u/lYyI0ZC/FbW0wXWLkyNQJnZ3PiOx3zDMErMaokDNgYChTpJT+AOrJ6HywWEeQp67vlZFnH/F1ruEHYobkls7gYd30mEcYTUP0PTjc/tWgRtFpts4U9CqPPUfMiWM9TUu4FQy9Fb2mk8srwm26KJZ2rY96sukPn06NKIJ4O+PWB2d1EsnEpm0i+2F5LkwehLkFx8m3t6VL8jpt88lBlWELcbMMDeKsu1y+Y8tGHAqyyAsGmkdLpErkVH/qab8mZLoGWUVYmi9Zd6FxX5V+jtQPdnoAk7Df3ERW9QD53yHqYozva4+5Ys2NRiocDTS8AhxaE6x22boYojvh66UCyZehJObTteuZzrerOxbc2s3scq3Z5qMP3FeWYdroOrrpZpRukiJIcFh1g0gy99uf69fWAK1yWXx5MW4lVkA1LDQpIW9dmxfn8HD0Tx9rlxlYaMSqcIzFrIPUIm/ShvFXp0okNd3S5FPDsWuCXue3C+xCmDGPsuTKRp04cfsKuryO410Kf+bptMWAXu3vhIQxbnc2/5BxM7PG71XdHTiO+8DRg48b1k0dwvzd1vrf1KXW/bLNn6VBAmQF8tcygZd5p+Im5bgFp6vVaM9A55m7JtcsybELKJTR3KX/ecnAOVChE8EebfrVcv3g8OKWpTJLWmqUfrHqPVfJyPSySSVPfAi6Dc+8pGPW41bgX6rhX5+NnFmFpipgW9U27t1kV4+ZJwovhmSmDB+yZJdfpRigxLcmhRWK5kXszmDIoIrsdW1ld6hXmByuEypCP3GIj7osGijsz/c0d3dHrgMGldNxqbsRMaw3YLWP2TcdHwZW1bIne3x7LfLM/ldQo6DVbbPnfsG8clMJTZwmx+4mPWvvota+h6meH8hLoWZu/WJ1SgBBCisSvz7jNblY9k46MMBZq7QVlSNncryYlAV4JT5BtPMRmlvfh1YzxnKuU1mj1/XtGp0Yp93nUKiT01J2ryzEj3uYe5q2W0fmXHORCbQci0w7S1zwkHr52XSnlJO4OKttpcRTGlD3edd9AogdmeXui4FvdTosOMRaYE8s8ulTiXqgNbB5pf0ZvrjTIdZbEt4jAsvud6VvjOZ90R4+dD3Fs5THqerlNPk6U5Q85u9IETIJiauAqL7VZalLQL8jH/DtnamZ568eNyW4/zTsaM68YvkzGgF1vuDqnB6KxMu2RgQr3mdz7WY8TvpssfJiVHeypX6UcQ2Uxa+raiKpt1aCTWoT3w2JzfVx57Fp1OVHOvwVITtGZuNIsL1fFatBVciggQAocu84sMnHqWUtialp6BMgB9mDs2PXxx+luGX8noc+Bfn25KKbz9ptL/JJdf2Wn7XhzdWL71jb8ixXEfmZbfNohOWzRGZr0JfOvlJcGFCtXl4Lgube2fLkc2W9tvbGcV0e16am1sXSMK7m7Fh79uY6ZoR+qmleoMzGb46KDX6bJN3O45ZQRlTLD5fiCMGvBHXX77+JQyUC5QrfaSx03wf2kvxt6fXG9TGA1fLScpJ67F9RRWZd64G3zPba9+3I1s3ssVvYMhJNzVFrstO2pHl+N3NZSf771D/TDH43J/SdQSwMEFAACAAgAD2ewSgR8V/xKAAAAagAAABsAAAB1bml2ZXJzYWwvdW5pdmVyc2FsLnBuZy54bWyzsa/IzVEoSy0qzszPs1Uy1DNQsrfj5bIpKEoty0wtV6gAihnpGUCAkkIlKrc8M6Ukw1bJwsASIZaRmpmeUWKrZGZgDhfUBxoJAFBLAQIAABQAAgAIAA5nsEoVDq0oZAQAAAcRAAAdAAAAAAAAAAEAAAAAAAAAAAB1bml2ZXJzYWwvY29tbW9uX21lc3NhZ2VzLmxuZ1BLAQIAABQAAgAIAA5nsEoIfgsjKQMAAIYMAAAnAAAAAAAAAAEAAAAAAJ8EAAB1bml2ZXJzYWwvZmxhc2hfcHVibGlzaGluZ19zZXR0aW5ncy54bWxQSwECAAAUAAIACAAOZ7BKtfwJZLoCAABVCgAAIQAAAAAAAAABAAAAAAANCAAAdW5pdmVyc2FsL2ZsYXNoX3NraW5fc2V0dGluZ3MueG1sUEsBAgAAFAACAAgADmewSiqWD2f+AgAAlwsAACYAAAAAAAAAAQAAAAAABgsAAHVuaXZlcnNhbC9odG1sX3B1Ymxpc2hpbmdfc2V0dGluZ3MueG1sUEsBAgAAFAACAAgADmewSmhxUpGaAQAAHwYAAB8AAAAAAAAAAQAAAAAASA4AAHVuaXZlcnNhbC9odG1sX3NraW5fc2V0dGluZ3MuanNQSwECAAAUAAIACAAOZ7BKPTwv0cEAAADlAQAAGgAAAAAAAAABAAAAAAAfEAAAdW5pdmVyc2FsL2kxOG5fcHJlc2V0cy54bWxQSwECAAAUAAIACAAOZ7BKmvmWZGsAAABrAAAAHAAAAAAAAAABAAAAAAAYEQAAdW5pdmVyc2FsL2xvY2FsX3NldHRpbmdzLnhtbFBLAQIAABQAAgAIAESUV0cjtE77+wIAALAIAAAUAAAAAAAAAAEAAAAAAL0RAAB1bml2ZXJzYWwvcGxheWVyLnhtbFBLAQIAABQAAgAIAA5nsEqwhyP0bAEAAPcCAAApAAAAAAAAAAEAAAAAAOoUAAB1bml2ZXJzYWwvc2tpbl9jdXN0b21pemF0aW9uX3NldHRpbmdzLnhtbFBLAQIAABQAAgAIAA9nsEoiEkX4vRAAAFs+AAAXAAAAAAAAAAAAAAAAAJ0WAAB1bml2ZXJzYWwvdW5pdmVyc2FsLnBuZ1BLAQIAABQAAgAIAA9nsEoEfFf8SgAAAGoAAAAbAAAAAAAAAAEAAAAAAI8nAAB1bml2ZXJzYWwvdW5pdmVyc2FsLnBuZy54bWxQSwUGAAAAAAsACwBJAwAAEigAAAAA"/>
  <p:tag name="ISPRING_OUTPUT_FOLDER" val="C:\Users\admin\Desktop\视频"/>
  <p:tag name="ISPRING_SCORM_ENDPOINT" val="&lt;endpoint&gt;&lt;enable&gt;0&lt;/enable&gt;&lt;lrs&gt;http://&lt;/lrs&gt;&lt;auth&gt;0&lt;/auth&gt;&lt;login&gt;&lt;/login&gt;&lt;password&gt;&lt;/password&gt;&lt;key&gt;&lt;/key&gt;&lt;name&gt;&lt;/name&gt;&lt;email&gt;&lt;/email&gt;&lt;/endpoint&gt;&#10;"/>
  <p:tag name="ISPRING_PRESENTATION_TITLE" val="1"/>
</p:tagLst>
</file>

<file path=ppt/tags/tag2.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5"/>
</p:tagLst>
</file>

<file path=ppt/tags/tag3.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6"/>
</p:tagLst>
</file>

<file path=ppt/tags/tag4.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TextBox 7"/>
</p:tagLst>
</file>

<file path=ppt/tags/tag5.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文本框 8"/>
</p:tagLst>
</file>

<file path=ppt/tags/tag6.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5"/>
</p:tagLst>
</file>

<file path=ppt/tags/tag7.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Straight Connector 6"/>
</p:tagLst>
</file>

<file path=ppt/tags/tag8.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TextBox 7"/>
</p:tagLst>
</file>

<file path=ppt/tags/tag9.xml><?xml version="1.0" encoding="utf-8"?>
<p:tagLst xmlns:a="http://schemas.openxmlformats.org/drawingml/2006/main" xmlns:r="http://schemas.openxmlformats.org/officeDocument/2006/relationships" xmlns:p="http://schemas.openxmlformats.org/presentationml/2006/main">
  <p:tag name="MH" val="20171020112422"/>
  <p:tag name="MH_LIBRARY" val="GRAPHIC"/>
  <p:tag name="MH_ORDER" val="文本框 8"/>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2256</Words>
  <Application>Microsoft Office PowerPoint</Application>
  <PresentationFormat>宽屏</PresentationFormat>
  <Paragraphs>99</Paragraphs>
  <Slides>27</Slides>
  <Notes>25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27</vt:i4>
      </vt:variant>
    </vt:vector>
  </HeadingPairs>
  <TitlesOfParts>
    <vt:vector size="38" baseType="lpstr">
      <vt:lpstr>等线</vt:lpstr>
      <vt:lpstr>等线 Light</vt:lpstr>
      <vt:lpstr>宋体</vt:lpstr>
      <vt:lpstr>微软雅黑</vt:lpstr>
      <vt:lpstr>Arial</vt:lpstr>
      <vt:lpstr>Calibri</vt:lpstr>
      <vt:lpstr>Impact</vt:lpstr>
      <vt:lpstr>Times New Roman</vt:lpstr>
      <vt:lpstr>Wingdings</vt:lpstr>
      <vt:lpstr>Nordri ToolsTheme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www.51pptmoban.com</cp:keywords>
  <cp:lastModifiedBy/>
  <cp:revision>1</cp:revision>
  <dcterms:created xsi:type="dcterms:W3CDTF">2018-12-11T08:25:28Z</dcterms:created>
  <dcterms:modified xsi:type="dcterms:W3CDTF">2021-04-12T11:49:38Z</dcterms:modified>
</cp:coreProperties>
</file>