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41" r:id="rId2"/>
    <p:sldId id="257" r:id="rId3"/>
    <p:sldId id="295" r:id="rId4"/>
    <p:sldId id="290" r:id="rId5"/>
    <p:sldId id="292" r:id="rId6"/>
    <p:sldId id="259" r:id="rId7"/>
    <p:sldId id="293" r:id="rId8"/>
    <p:sldId id="261" r:id="rId9"/>
    <p:sldId id="262" r:id="rId10"/>
    <p:sldId id="296" r:id="rId11"/>
    <p:sldId id="263" r:id="rId12"/>
    <p:sldId id="294" r:id="rId13"/>
    <p:sldId id="265" r:id="rId14"/>
    <p:sldId id="297" r:id="rId15"/>
    <p:sldId id="284" r:id="rId16"/>
    <p:sldId id="285" r:id="rId17"/>
    <p:sldId id="298" r:id="rId18"/>
    <p:sldId id="267" r:id="rId19"/>
    <p:sldId id="269" r:id="rId20"/>
    <p:sldId id="270" r:id="rId21"/>
    <p:sldId id="272" r:id="rId22"/>
    <p:sldId id="273" r:id="rId23"/>
    <p:sldId id="274" r:id="rId24"/>
    <p:sldId id="275" r:id="rId25"/>
    <p:sldId id="276" r:id="rId26"/>
    <p:sldId id="299" r:id="rId27"/>
    <p:sldId id="302" r:id="rId28"/>
    <p:sldId id="303" r:id="rId29"/>
    <p:sldId id="280" r:id="rId30"/>
    <p:sldId id="287" r:id="rId31"/>
    <p:sldId id="289" r:id="rId32"/>
    <p:sldId id="342" r:id="rId33"/>
    <p:sldId id="343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8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A42C"/>
    <a:srgbClr val="D9D9D9"/>
    <a:srgbClr val="F2B800"/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1" autoAdjust="0"/>
    <p:restoredTop sz="94660"/>
  </p:normalViewPr>
  <p:slideViewPr>
    <p:cSldViewPr snapToGrid="0">
      <p:cViewPr>
        <p:scale>
          <a:sx n="100" d="100"/>
          <a:sy n="100" d="100"/>
        </p:scale>
        <p:origin x="1099" y="691"/>
      </p:cViewPr>
      <p:guideLst>
        <p:guide orient="horz" pos="1608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5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26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07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434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13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872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02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11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386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337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63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1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762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462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46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25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672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315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91068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931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079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776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383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  <a:t>2019/2/19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629187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917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35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568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831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268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46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0546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84323" y="478289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7007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73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Box 48"/>
          <p:cNvSpPr txBox="1"/>
          <p:nvPr/>
        </p:nvSpPr>
        <p:spPr>
          <a:xfrm>
            <a:off x="2804287" y="1310446"/>
            <a:ext cx="5882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dirty="0" smtClean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毕业论文答辩PPT</a:t>
            </a:r>
            <a:r>
              <a:rPr lang="zh-CN" sz="4400" b="1" dirty="0" smtClean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861687" y="2107793"/>
            <a:ext cx="4081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在此输入学校名称或专业名称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35068" y="2674459"/>
            <a:ext cx="1755648" cy="349738"/>
          </a:xfrm>
          <a:prstGeom prst="round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Sunny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27939" y="2674459"/>
            <a:ext cx="1755648" cy="349738"/>
          </a:xfrm>
          <a:prstGeom prst="round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日期：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2019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6016" y="1855067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课题现状及发展情况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31992" y="2977929"/>
            <a:ext cx="12459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32862" y="152768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799899" y="25712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99899" y="30178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发展情况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83864" y="2618537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83864" y="3066305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06011" y="259879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506011" y="3036154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2916681" y="976391"/>
            <a:ext cx="12496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6BA42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</a:t>
            </a:r>
            <a:r>
              <a:rPr lang="en-US" altLang="zh-CN" sz="2400" dirty="0">
                <a:solidFill>
                  <a:srgbClr val="6BA42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ITLE</a:t>
            </a:r>
            <a:endParaRPr lang="zh-CN" altLang="en-US" sz="2400" dirty="0">
              <a:solidFill>
                <a:srgbClr val="6BA42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668287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</a:t>
            </a:r>
            <a:r>
              <a:rPr lang="en-US" altLang="zh-CN" sz="24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ITLE</a:t>
            </a:r>
            <a:endParaRPr lang="zh-CN" altLang="en-US" sz="2400" dirty="0">
              <a:solidFill>
                <a:srgbClr val="F2B8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53668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6BA42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</a:t>
            </a:r>
            <a:r>
              <a:rPr lang="en-US" altLang="zh-CN" sz="2400" dirty="0">
                <a:solidFill>
                  <a:srgbClr val="6BA42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ITLE</a:t>
            </a:r>
            <a:endParaRPr lang="zh-CN" altLang="en-US" sz="2400" dirty="0">
              <a:solidFill>
                <a:srgbClr val="6BA42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089122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</a:t>
            </a:r>
            <a:r>
              <a:rPr lang="en-US" altLang="zh-CN" sz="24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ITLE</a:t>
            </a:r>
            <a:endParaRPr lang="zh-CN" altLang="en-US" sz="2400" dirty="0">
              <a:solidFill>
                <a:srgbClr val="F2B8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03566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  <a:cs typeface="方正兰亭细黑_GBK_M" panose="02010600010101010101" pitchFamily="2" charset="2"/>
              </a:rPr>
              <a:t>添加文字内容，内容详尽简要清晰。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553170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  <a:cs typeface="方正兰亭细黑_GBK_M" panose="02010600010101010101" pitchFamily="2" charset="2"/>
              </a:rPr>
              <a:t>添加文字内容，内容详尽简要清晰。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232354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  <a:cs typeface="方正兰亭细黑_GBK_M" panose="02010600010101010101" pitchFamily="2" charset="2"/>
              </a:rPr>
              <a:t>添加文字内容，内容详尽简要清晰。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87272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  <a:cs typeface="方正兰亭细黑_GBK_M" panose="02010600010101010101" pitchFamily="2" charset="2"/>
              </a:rPr>
              <a:t>添加文字内容，内容详尽简要清晰。</a:t>
            </a:r>
          </a:p>
        </p:txBody>
      </p:sp>
      <p:sp>
        <p:nvSpPr>
          <p:cNvPr id="72" name="椭圆 71"/>
          <p:cNvSpPr/>
          <p:nvPr/>
        </p:nvSpPr>
        <p:spPr>
          <a:xfrm>
            <a:off x="1714880" y="1048961"/>
            <a:ext cx="936015" cy="936015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437535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76" name="椭圆 75"/>
          <p:cNvSpPr/>
          <p:nvPr/>
        </p:nvSpPr>
        <p:spPr>
          <a:xfrm>
            <a:off x="3221444" y="2842044"/>
            <a:ext cx="936015" cy="936015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041254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延时符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课题现状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30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32" name="等腰三角形 31"/>
          <p:cNvSpPr/>
          <p:nvPr/>
        </p:nvSpPr>
        <p:spPr>
          <a:xfrm rot="5400000">
            <a:off x="-33338" y="1323393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2011" y="247835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00395" y="3569150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现状五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04239" y="246460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现状四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9507" y="357222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现状六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4676113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F2B8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6069546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34"/>
          <p:cNvSpPr/>
          <p:nvPr/>
        </p:nvSpPr>
        <p:spPr>
          <a:xfrm rot="5400000">
            <a:off x="5490849" y="332459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4136257" y="330088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43987" y="3910305"/>
            <a:ext cx="24047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23060" y="2822149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25" y="3906688"/>
            <a:ext cx="23950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35563" y="2788935"/>
            <a:ext cx="19131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4927" y="138448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现状一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99413" y="141962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现状二</a:t>
            </a:r>
          </a:p>
        </p:txBody>
      </p:sp>
      <p:sp>
        <p:nvSpPr>
          <p:cNvPr id="20" name="椭圆 34"/>
          <p:cNvSpPr/>
          <p:nvPr/>
        </p:nvSpPr>
        <p:spPr>
          <a:xfrm rot="5400000">
            <a:off x="5506667" y="116425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4152075" y="114054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626455" y="1707654"/>
            <a:ext cx="22317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71625" y="1710912"/>
            <a:ext cx="24670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具体文字添加此处。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4472579" y="150755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6BA42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5032372" y="255800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4467508" y="366739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6BA42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5547769" y="154748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6117416" y="2544250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5575150" y="367563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课题现状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41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42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43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44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45" name="等腰三角形 44"/>
          <p:cNvSpPr/>
          <p:nvPr/>
        </p:nvSpPr>
        <p:spPr>
          <a:xfrm rot="5400000">
            <a:off x="-33338" y="1323393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1695450" y="3038207"/>
            <a:ext cx="7391400" cy="0"/>
          </a:xfrm>
          <a:prstGeom prst="straightConnector1">
            <a:avLst/>
          </a:prstGeom>
          <a:ln w="57150">
            <a:solidFill>
              <a:srgbClr val="6BA42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984859" y="22651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67425" y="3870674"/>
            <a:ext cx="12001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81149" y="1013703"/>
            <a:ext cx="11716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267575" y="1130146"/>
            <a:ext cx="12573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686300" y="1034896"/>
            <a:ext cx="11239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299065" y="3880585"/>
            <a:ext cx="113006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793171" y="22837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34"/>
          <p:cNvSpPr/>
          <p:nvPr/>
        </p:nvSpPr>
        <p:spPr>
          <a:xfrm>
            <a:off x="7468319" y="22568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6135032" y="24997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3326720" y="25225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893570" y="2715895"/>
            <a:ext cx="1063625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22320" y="2715895"/>
            <a:ext cx="1063625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rgbClr val="6BA4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696460" y="2715895"/>
            <a:ext cx="1063625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115685" y="2715895"/>
            <a:ext cx="1063625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rgbClr val="6BA4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376795" y="2715895"/>
            <a:ext cx="1063625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发展情况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32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3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36" name="等腰三角形 35"/>
          <p:cNvSpPr/>
          <p:nvPr/>
        </p:nvSpPr>
        <p:spPr>
          <a:xfrm rot="5400000">
            <a:off x="-33338" y="1323393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336" y="180426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52312" y="292712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3182" y="147688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825363" y="25744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25363" y="30210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研究过程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09328" y="2621672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09328" y="3069440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31475" y="2601926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531475" y="3039289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10762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89938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60715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81108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1685925" y="2456309"/>
            <a:ext cx="7401260" cy="202873"/>
          </a:xfrm>
          <a:prstGeom prst="notchedRightArrow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92046" y="1838587"/>
            <a:ext cx="1461828" cy="1461828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496681" y="3742514"/>
              <a:ext cx="476286" cy="202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思路一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26504" y="1842297"/>
            <a:ext cx="1461828" cy="1461828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496682" y="3740516"/>
              <a:ext cx="476286" cy="202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思路二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45061" y="1838587"/>
            <a:ext cx="1461828" cy="1461828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496682" y="3742514"/>
              <a:ext cx="476286" cy="202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思路三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32701" y="1845462"/>
            <a:ext cx="1461828" cy="1461828"/>
            <a:chOff x="1278794" y="3334906"/>
            <a:chExt cx="914014" cy="914014"/>
          </a:xfrm>
        </p:grpSpPr>
        <p:grpSp>
          <p:nvGrpSpPr>
            <p:cNvPr id="53" name="组合 5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496682" y="3738812"/>
              <a:ext cx="476286" cy="202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6BA4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思路四</a:t>
              </a:r>
            </a:p>
          </p:txBody>
        </p:sp>
      </p:grpSp>
      <p:sp>
        <p:nvSpPr>
          <p:cNvPr id="57" name="椭圆 56"/>
          <p:cNvSpPr/>
          <p:nvPr/>
        </p:nvSpPr>
        <p:spPr>
          <a:xfrm>
            <a:off x="1863656" y="1491630"/>
            <a:ext cx="645364" cy="64536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8" name="椭圆 57"/>
          <p:cNvSpPr/>
          <p:nvPr/>
        </p:nvSpPr>
        <p:spPr>
          <a:xfrm>
            <a:off x="3593959" y="1491630"/>
            <a:ext cx="645364" cy="64536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9" name="椭圆 58"/>
          <p:cNvSpPr/>
          <p:nvPr/>
        </p:nvSpPr>
        <p:spPr>
          <a:xfrm>
            <a:off x="5447478" y="1498175"/>
            <a:ext cx="645364" cy="64536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0" name="椭圆 59"/>
          <p:cNvSpPr/>
          <p:nvPr/>
        </p:nvSpPr>
        <p:spPr>
          <a:xfrm>
            <a:off x="7251157" y="1498175"/>
            <a:ext cx="645364" cy="64536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2040209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3763747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7439863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>
            <a:off x="5636952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42" name="TextBox 41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研究思路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6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6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69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70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72" name="等腰三角形 71"/>
          <p:cNvSpPr/>
          <p:nvPr/>
        </p:nvSpPr>
        <p:spPr>
          <a:xfrm rot="5400000">
            <a:off x="-33338" y="1896370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47" name="燕尾形 46"/>
          <p:cNvSpPr/>
          <p:nvPr/>
        </p:nvSpPr>
        <p:spPr>
          <a:xfrm>
            <a:off x="1949306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48" name="燕尾形 47"/>
          <p:cNvSpPr/>
          <p:nvPr/>
        </p:nvSpPr>
        <p:spPr>
          <a:xfrm>
            <a:off x="2669386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0" name="燕尾形 49"/>
          <p:cNvSpPr/>
          <p:nvPr/>
        </p:nvSpPr>
        <p:spPr>
          <a:xfrm>
            <a:off x="3389466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1" name="燕尾形 50"/>
          <p:cNvSpPr/>
          <p:nvPr/>
        </p:nvSpPr>
        <p:spPr>
          <a:xfrm>
            <a:off x="4083417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4865791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605490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165330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4325570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2813402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五边形 56"/>
          <p:cNvSpPr/>
          <p:nvPr/>
        </p:nvSpPr>
        <p:spPr>
          <a:xfrm>
            <a:off x="1764060" y="2473083"/>
            <a:ext cx="5153797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8" name="TextBox 57"/>
          <p:cNvSpPr txBox="1"/>
          <p:nvPr/>
        </p:nvSpPr>
        <p:spPr>
          <a:xfrm>
            <a:off x="6982594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949306" y="1119451"/>
            <a:ext cx="2327891" cy="444187"/>
            <a:chOff x="814328" y="3219334"/>
            <a:chExt cx="2266827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6BA42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6BA42C"/>
                    </a:solidFill>
                  </a:rPr>
                  <a:t>1</a:t>
                </a:r>
                <a:endParaRPr lang="zh-CN" altLang="en-US" dirty="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6BA42C"/>
                  </a:solidFill>
                  <a:latin typeface="+mn-ea"/>
                </a:rPr>
                <a:t>过程一内容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597378" y="3723878"/>
            <a:ext cx="2327891" cy="444187"/>
            <a:chOff x="814325" y="3219334"/>
            <a:chExt cx="2266826" cy="43253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6BA42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6BA42C"/>
                    </a:solidFill>
                  </a:rPr>
                  <a:t>2</a:t>
                </a:r>
                <a:endParaRPr lang="zh-CN" altLang="en-US" dirty="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6BA42C"/>
                  </a:solidFill>
                  <a:latin typeface="+mn-ea"/>
                </a:rPr>
                <a:t>过程二内容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4958" y="1623506"/>
            <a:ext cx="2327891" cy="515597"/>
            <a:chOff x="814328" y="3219334"/>
            <a:chExt cx="2266829" cy="502073"/>
          </a:xfrm>
        </p:grpSpPr>
        <p:grpSp>
          <p:nvGrpSpPr>
            <p:cNvPr id="74" name="组合 73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</p:grpSp>
          <p:sp>
            <p:nvSpPr>
              <p:cNvPr id="77" name="椭圆 76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6BA42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6BA42C"/>
                    </a:solidFill>
                  </a:rPr>
                  <a:t>3</a:t>
                </a:r>
                <a:endParaRPr lang="zh-CN" altLang="en-US" dirty="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1183671" y="3331792"/>
              <a:ext cx="1847692" cy="389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6BA42C"/>
                  </a:solidFill>
                  <a:latin typeface="+mn-ea"/>
                </a:rPr>
                <a:t>过程三内容</a:t>
              </a:r>
            </a:p>
            <a:p>
              <a:endParaRPr lang="zh-CN" altLang="en-US" sz="1300" dirty="0">
                <a:solidFill>
                  <a:srgbClr val="6BA42C"/>
                </a:solidFill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109546" y="4299942"/>
            <a:ext cx="2327891" cy="444187"/>
            <a:chOff x="814328" y="3219334"/>
            <a:chExt cx="2266828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6BA42C"/>
                    </a:solidFill>
                  </a:endParaRPr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6BA42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6BA42C"/>
                    </a:solidFill>
                  </a:rPr>
                  <a:t>4</a:t>
                </a:r>
                <a:endParaRPr lang="zh-CN" altLang="en-US" dirty="0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085352" y="3345963"/>
              <a:ext cx="1926671" cy="19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rgbClr val="6BA42C"/>
                  </a:solidFill>
                  <a:latin typeface="+mn-ea"/>
                </a:rPr>
                <a:t>过程四内容</a:t>
              </a: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4829626" y="2057728"/>
            <a:ext cx="1698901" cy="1620807"/>
            <a:chOff x="3197225" y="3458369"/>
            <a:chExt cx="533400" cy="487363"/>
          </a:xfrm>
          <a:solidFill>
            <a:srgbClr val="6BA42C"/>
          </a:solidFill>
        </p:grpSpPr>
        <p:sp>
          <p:nvSpPr>
            <p:cNvPr id="88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/>
            </a:p>
          </p:txBody>
        </p:sp>
        <p:sp>
          <p:nvSpPr>
            <p:cNvPr id="89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/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研究过程</a:t>
            </a:r>
          </a:p>
        </p:txBody>
      </p:sp>
      <p:sp>
        <p:nvSpPr>
          <p:cNvPr id="91" name="圆角矩形 90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9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9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99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100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101" name="等腰三角形 100"/>
          <p:cNvSpPr/>
          <p:nvPr/>
        </p:nvSpPr>
        <p:spPr>
          <a:xfrm rot="5400000">
            <a:off x="-33338" y="1896370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65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7" grpId="0" animBg="1"/>
      <p:bldP spid="48" grpId="0" animBg="1"/>
      <p:bldP spid="50" grpId="0" animBg="1"/>
      <p:bldP spid="51" grpId="0" animBg="1"/>
      <p:bldP spid="57" grpId="0" animBg="1"/>
      <p:bldP spid="58" grpId="0"/>
      <p:bldP spid="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4052" y="1727488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60028" y="2850350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60898" y="1400101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821651" y="24271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21651" y="28398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实验难点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1651" y="32525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案例分析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21651" y="366525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问题评估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00717" y="2504839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00717" y="2913161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00717" y="3321483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00717" y="3729805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27763" y="2454613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527763" y="2891976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527763" y="3329339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27763" y="3766702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21651" y="40779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研究成果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0717" y="4138129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527762" y="412524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57" name="椭圆 34"/>
          <p:cNvSpPr/>
          <p:nvPr/>
        </p:nvSpPr>
        <p:spPr>
          <a:xfrm rot="10800000">
            <a:off x="4054796" y="1569270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4258999" y="2796338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34"/>
          <p:cNvSpPr/>
          <p:nvPr/>
        </p:nvSpPr>
        <p:spPr>
          <a:xfrm>
            <a:off x="5486680" y="2630943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5291282" y="137232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5756420" y="3258673"/>
            <a:ext cx="538162" cy="47148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4363231" y="3259799"/>
            <a:ext cx="525462" cy="452437"/>
            <a:chOff x="3379788" y="4325938"/>
            <a:chExt cx="525462" cy="452437"/>
          </a:xfrm>
          <a:solidFill>
            <a:srgbClr val="FFC000"/>
          </a:solidFill>
        </p:grpSpPr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29893" y="1881601"/>
            <a:ext cx="558800" cy="460375"/>
            <a:chOff x="3376613" y="2879725"/>
            <a:chExt cx="558800" cy="460375"/>
          </a:xfrm>
        </p:grpSpPr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12"/>
          <p:cNvSpPr/>
          <p:nvPr/>
        </p:nvSpPr>
        <p:spPr bwMode="auto">
          <a:xfrm>
            <a:off x="5700870" y="1790833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6662005" y="206974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662005" y="177387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数据一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673073" y="346642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673073" y="317056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数据二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600278" y="355566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600278" y="325979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数据三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1589210" y="2086694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589210" y="1790833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数据四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实验数据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38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9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40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41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 75"/>
          <p:cNvSpPr/>
          <p:nvPr/>
        </p:nvSpPr>
        <p:spPr>
          <a:xfrm rot="5400000">
            <a:off x="286354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47730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85137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989855" y="3647656"/>
            <a:ext cx="899981" cy="89998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557943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643885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80816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951409" y="3647656"/>
            <a:ext cx="899981" cy="89998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776495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912963" y="3647656"/>
            <a:ext cx="899981" cy="899981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99648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rgbClr val="6BA42C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00542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rgbClr val="6BA42C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95803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solidFill>
                <a:srgbClr val="6BA42C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47730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5820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98458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198458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85596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实验数据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41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42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43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44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3773486" y="1180443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9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2041495" y="21330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2303572" y="177439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主目录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554700" y="238995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3420726" y="259408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6BA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课题背景及内容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课题现状及发展情况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900391" y="1165930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9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332953" y="4445122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9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432743" y="4417978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9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907372" y="117117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9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9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38374" y="1694971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6BA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624308" y="2313892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1651079" y="3464049"/>
            <a:ext cx="618574" cy="61857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561601" y="1408496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3588372" y="2945971"/>
            <a:ext cx="618574" cy="61857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525665" y="3149156"/>
            <a:ext cx="618574" cy="61857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6498894" y="2244680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7462958" y="2544802"/>
            <a:ext cx="618574" cy="61857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8436190" y="1371176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715655" y="426101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75014" y="18794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2318" y="376773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287955" y="9673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260316" y="393918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249601" y="17716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218247" y="334851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910672" y="98166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实验数据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5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5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59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64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102800" y="1085351"/>
            <a:ext cx="3171495" cy="3171495"/>
          </a:xfrm>
          <a:prstGeom prst="ellipse">
            <a:avLst/>
          </a:prstGeom>
          <a:noFill/>
          <a:ln w="76200">
            <a:solidFill>
              <a:srgbClr val="6BA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97341" y="2539811"/>
            <a:ext cx="1027260" cy="1027260"/>
            <a:chOff x="659172" y="2539810"/>
            <a:chExt cx="1130909" cy="1130909"/>
          </a:xfrm>
          <a:solidFill>
            <a:srgbClr val="6BA42C"/>
          </a:solidFill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9297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7420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6BA42C"/>
                  </a:solidFill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solidFill>
                  <a:srgbClr val="6BA42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66929" y="996451"/>
            <a:ext cx="559417" cy="559417"/>
            <a:chOff x="1732409" y="996451"/>
            <a:chExt cx="559417" cy="559417"/>
          </a:xfrm>
          <a:solidFill>
            <a:srgbClr val="FFC000"/>
          </a:solidFill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07841" y="1746824"/>
            <a:ext cx="2209109" cy="2209109"/>
            <a:chOff x="3273321" y="1746824"/>
            <a:chExt cx="2209109" cy="2209109"/>
          </a:xfrm>
          <a:solidFill>
            <a:srgbClr val="6BA42C"/>
          </a:solidFill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93517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C00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FFC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08982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08982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656608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608982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608982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656608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608982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608982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656608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608982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608982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56608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608982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608982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656608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实验数据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54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55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56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57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781174" y="950663"/>
            <a:ext cx="734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。请文字内容，内容详尽简要清晰足够表达标题，准确无误。添加文字内容，内容详尽简要清晰。请您添加，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8513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实验难点二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0205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F2B8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实验难点三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0205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实验难点四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34663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实验难点一</a:t>
            </a:r>
          </a:p>
        </p:txBody>
      </p:sp>
      <p:sp>
        <p:nvSpPr>
          <p:cNvPr id="54" name="椭圆 34"/>
          <p:cNvSpPr/>
          <p:nvPr/>
        </p:nvSpPr>
        <p:spPr>
          <a:xfrm rot="10800000">
            <a:off x="397615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418035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540803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F2B8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521264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实验难点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28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692663" y="3880762"/>
            <a:ext cx="7451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146216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55949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65682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75416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410126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分析内容一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966353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分析内容二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611480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分析内容三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218506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分析内容四</a:t>
            </a:r>
          </a:p>
        </p:txBody>
      </p:sp>
      <p:sp>
        <p:nvSpPr>
          <p:cNvPr id="42" name="椭圆 41"/>
          <p:cNvSpPr/>
          <p:nvPr/>
        </p:nvSpPr>
        <p:spPr>
          <a:xfrm>
            <a:off x="5558309" y="3090427"/>
            <a:ext cx="500908" cy="500908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700639" y="3314738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535522" y="331509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239188" y="3433436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158777" y="331975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045503" y="3312252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536537" y="3443659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4833592" y="3346863"/>
            <a:ext cx="250454" cy="250454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710240" y="3313456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134815" y="332151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343001" y="3370647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884000" y="3130953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053618" y="3443943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489614" y="3167050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189290" y="3258897"/>
            <a:ext cx="322151" cy="322151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059217" y="3311634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190126" y="331496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904916" y="3446199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3755608" y="3131696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673903" y="3368030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176749" y="3174245"/>
            <a:ext cx="137389" cy="13738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8713719" y="3305673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A42C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案例分析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58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59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64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65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1774613" y="798263"/>
            <a:ext cx="7197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。文字内容，内容详尽简要清晰足够表达标题，准确无误。添加文字内容，内容详尽简要清晰。请您添加，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4199464" y="2203450"/>
            <a:ext cx="2165350" cy="2165350"/>
          </a:xfrm>
          <a:prstGeom prst="star5">
            <a:avLst/>
          </a:prstGeom>
          <a:noFill/>
          <a:ln w="76200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4672787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>
                  <a:solidFill>
                    <a:srgbClr val="F2B8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TITLE</a:t>
              </a:r>
              <a:endParaRPr lang="zh-CN" altLang="en-US" sz="1400" spc="300" dirty="0">
                <a:solidFill>
                  <a:srgbClr val="F2B8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696717" y="2683936"/>
            <a:ext cx="710139" cy="71013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927070" y="1686986"/>
            <a:ext cx="710139" cy="71013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171669" y="2683936"/>
            <a:ext cx="710139" cy="71013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680075" y="4127004"/>
            <a:ext cx="710139" cy="71013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186718" y="4114304"/>
            <a:ext cx="710139" cy="710139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49398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评估内容一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992759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评估内容三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506726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评估内容五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224634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评估内容二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677110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评估内容四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实验数据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32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/>
          <p:nvPr/>
        </p:nvSpPr>
        <p:spPr>
          <a:xfrm>
            <a:off x="1683189" y="798263"/>
            <a:ext cx="7460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。文字内容，内容详尽简要清晰足够表达标题，准确无误。添加文字内容，内容详尽简要清晰。请您添加文字内容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155549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标题一</a:t>
            </a:r>
          </a:p>
        </p:txBody>
      </p:sp>
      <p:grpSp>
        <p:nvGrpSpPr>
          <p:cNvPr id="173" name="组合 172"/>
          <p:cNvGrpSpPr/>
          <p:nvPr/>
        </p:nvGrpSpPr>
        <p:grpSpPr>
          <a:xfrm>
            <a:off x="3113664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054559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433276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3367935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997889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2720607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2695823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2515826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2853930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2181811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94939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标题二</a:t>
            </a:r>
          </a:p>
        </p:txBody>
      </p:sp>
      <p:grpSp>
        <p:nvGrpSpPr>
          <p:cNvPr id="204" name="组合 203"/>
          <p:cNvGrpSpPr/>
          <p:nvPr/>
        </p:nvGrpSpPr>
        <p:grpSpPr>
          <a:xfrm>
            <a:off x="490751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384840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422712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516178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451445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48967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464777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97565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572652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标题三</a:t>
            </a:r>
          </a:p>
        </p:txBody>
      </p:sp>
      <p:grpSp>
        <p:nvGrpSpPr>
          <p:cNvPr id="229" name="组合 228"/>
          <p:cNvGrpSpPr/>
          <p:nvPr/>
        </p:nvGrpSpPr>
        <p:grpSpPr>
          <a:xfrm>
            <a:off x="668463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562553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93890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656886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618997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642389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608679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642490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575278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741562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标题四</a:t>
            </a:r>
          </a:p>
        </p:txBody>
      </p:sp>
      <p:grpSp>
        <p:nvGrpSpPr>
          <p:cNvPr id="257" name="组合 256"/>
          <p:cNvGrpSpPr/>
          <p:nvPr/>
        </p:nvGrpSpPr>
        <p:grpSpPr>
          <a:xfrm>
            <a:off x="731463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769334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62800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25796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98067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11400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44188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601464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479173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430967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837373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95589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777589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研究成果</a:t>
            </a:r>
          </a:p>
        </p:txBody>
      </p:sp>
      <p:sp>
        <p:nvSpPr>
          <p:cNvPr id="130" name="圆角矩形 129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角矩形 130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等腰三角形 131"/>
          <p:cNvSpPr/>
          <p:nvPr/>
        </p:nvSpPr>
        <p:spPr>
          <a:xfrm rot="5400000">
            <a:off x="-33338" y="2457689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3" name="圆角矩形 13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138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139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140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141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66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68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70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72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74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76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78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80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82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84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43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45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47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49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51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53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55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57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59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61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20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22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24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26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28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30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32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34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36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38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0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5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5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97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99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01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03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05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07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09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11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13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15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9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66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68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70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74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76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78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80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82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84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43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45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47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49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51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53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55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57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59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61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20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22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24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26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28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30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32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34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36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38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0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5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5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97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99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01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03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05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07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09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11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13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15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9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6731" y="1715913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解决方案及总结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2707" y="2838775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</a:rPr>
              <a:t>第五部分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3577" y="1388526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8518" y="1757459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736238" y="24951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解决方案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36238" y="29417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方案评估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36238" y="33883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补救措施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36238" y="38063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参考文献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25989" y="2542380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THE SOLUTION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25989" y="2990148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PROJECT EVALUATION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25989" y="3437916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REMEDIAL MEASURES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48431" y="3885685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Reference</a:t>
            </a:r>
          </a:p>
        </p:txBody>
      </p:sp>
      <p:sp>
        <p:nvSpPr>
          <p:cNvPr id="23" name="椭圆 22"/>
          <p:cNvSpPr/>
          <p:nvPr/>
        </p:nvSpPr>
        <p:spPr>
          <a:xfrm>
            <a:off x="3442350" y="2522634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42350" y="295999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442350" y="3397360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442350" y="3834723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6238" y="418011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感谢语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34004" y="4259461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Thank you</a:t>
            </a:r>
          </a:p>
        </p:txBody>
      </p:sp>
      <p:sp>
        <p:nvSpPr>
          <p:cNvPr id="29" name="椭圆 28"/>
          <p:cNvSpPr/>
          <p:nvPr/>
        </p:nvSpPr>
        <p:spPr>
          <a:xfrm>
            <a:off x="3442350" y="4208499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7374" y="1190848"/>
            <a:ext cx="6696075" cy="654050"/>
            <a:chOff x="1006747" y="1190848"/>
            <a:chExt cx="6696075" cy="654050"/>
          </a:xfrm>
        </p:grpSpPr>
        <p:sp>
          <p:nvSpPr>
            <p:cNvPr id="63" name="矩形 1"/>
            <p:cNvSpPr>
              <a:spLocks noChangeArrowheads="1"/>
            </p:cNvSpPr>
            <p:nvPr/>
          </p:nvSpPr>
          <p:spPr bwMode="auto">
            <a:xfrm>
              <a:off x="1006747" y="1190848"/>
              <a:ext cx="41322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在此录入上述图表的综合描述说明，在此录入上述图表的综合描述说明，在此录入上述图表的综合描述说明，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 577"/>
            <p:cNvSpPr>
              <a:spLocks noChangeArrowheads="1"/>
            </p:cNvSpPr>
            <p:nvPr/>
          </p:nvSpPr>
          <p:spPr bwMode="auto">
            <a:xfrm>
              <a:off x="1024210" y="1798861"/>
              <a:ext cx="6678612" cy="46037"/>
            </a:xfrm>
            <a:custGeom>
              <a:avLst/>
              <a:gdLst>
                <a:gd name="T0" fmla="*/ 6678612 w 4397828"/>
                <a:gd name="T1" fmla="*/ 0 h 46990"/>
                <a:gd name="T2" fmla="*/ 6678612 w 4397828"/>
                <a:gd name="T3" fmla="*/ 0 h 46990"/>
                <a:gd name="T4" fmla="*/ 0 w 4397828"/>
                <a:gd name="T5" fmla="*/ 0 h 46990"/>
                <a:gd name="T6" fmla="*/ 0 60000 65536"/>
                <a:gd name="T7" fmla="*/ 0 60000 65536"/>
                <a:gd name="T8" fmla="*/ 0 60000 65536"/>
                <a:gd name="T9" fmla="*/ 0 w 4397828"/>
                <a:gd name="T10" fmla="*/ 0 h 46990"/>
                <a:gd name="T11" fmla="*/ 4397828 w 4397828"/>
                <a:gd name="T12" fmla="*/ 46990 h 469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97828" h="46990">
                  <a:moveTo>
                    <a:pt x="4397828" y="0"/>
                  </a:moveTo>
                  <a:lnTo>
                    <a:pt x="4397828" y="0"/>
                  </a:lnTo>
                  <a:lnTo>
                    <a:pt x="0" y="0"/>
                  </a:lnTo>
                </a:path>
              </a:pathLst>
            </a:custGeom>
            <a:solidFill>
              <a:schemeClr val="tx2"/>
            </a:solidFill>
            <a:ln w="12700" cap="flat" cmpd="sng">
              <a:solidFill>
                <a:srgbClr val="6BA42C"/>
              </a:solidFill>
              <a:prstDash val="solid"/>
              <a:bevel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87374" y="2060798"/>
            <a:ext cx="6630988" cy="773113"/>
            <a:chOff x="1006747" y="2060798"/>
            <a:chExt cx="6630988" cy="773113"/>
          </a:xfrm>
        </p:grpSpPr>
        <p:sp>
          <p:nvSpPr>
            <p:cNvPr id="70" name="矩形 1"/>
            <p:cNvSpPr>
              <a:spLocks noChangeArrowheads="1"/>
            </p:cNvSpPr>
            <p:nvPr/>
          </p:nvSpPr>
          <p:spPr bwMode="auto">
            <a:xfrm>
              <a:off x="1006747" y="2060798"/>
              <a:ext cx="38766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在此录入上述图表的综合描述说明，在此录入上述图表的综合描述说明，在此录入上述图表的综合描述说明，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 631"/>
            <p:cNvSpPr>
              <a:spLocks noChangeArrowheads="1"/>
            </p:cNvSpPr>
            <p:nvPr/>
          </p:nvSpPr>
          <p:spPr bwMode="auto">
            <a:xfrm>
              <a:off x="1024210" y="2786286"/>
              <a:ext cx="6613525" cy="47625"/>
            </a:xfrm>
            <a:custGeom>
              <a:avLst/>
              <a:gdLst>
                <a:gd name="T0" fmla="*/ 6613525 w 4397828"/>
                <a:gd name="T1" fmla="*/ 0 h 46990"/>
                <a:gd name="T2" fmla="*/ 6613525 w 4397828"/>
                <a:gd name="T3" fmla="*/ 0 h 46990"/>
                <a:gd name="T4" fmla="*/ 0 w 4397828"/>
                <a:gd name="T5" fmla="*/ 0 h 46990"/>
                <a:gd name="T6" fmla="*/ 0 60000 65536"/>
                <a:gd name="T7" fmla="*/ 0 60000 65536"/>
                <a:gd name="T8" fmla="*/ 0 60000 65536"/>
                <a:gd name="T9" fmla="*/ 0 w 4397828"/>
                <a:gd name="T10" fmla="*/ 0 h 46990"/>
                <a:gd name="T11" fmla="*/ 4397828 w 4397828"/>
                <a:gd name="T12" fmla="*/ 46990 h 469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97828" h="46990">
                  <a:moveTo>
                    <a:pt x="4397828" y="0"/>
                  </a:moveTo>
                  <a:lnTo>
                    <a:pt x="4397828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2B800"/>
              </a:solidFill>
              <a:prstDash val="solid"/>
              <a:bevel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7374" y="3122836"/>
            <a:ext cx="6319838" cy="693737"/>
            <a:chOff x="1006747" y="3122836"/>
            <a:chExt cx="6319838" cy="693737"/>
          </a:xfrm>
        </p:grpSpPr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1006747" y="3122836"/>
              <a:ext cx="4075113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在此录入上述图表的综合描述说明，在此录入上述图表的综合描述说明，在此录入上述图表的综合描述说明，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 634"/>
            <p:cNvSpPr>
              <a:spLocks noChangeArrowheads="1"/>
            </p:cNvSpPr>
            <p:nvPr/>
          </p:nvSpPr>
          <p:spPr bwMode="auto">
            <a:xfrm>
              <a:off x="1024210" y="3773711"/>
              <a:ext cx="6302375" cy="42862"/>
            </a:xfrm>
            <a:custGeom>
              <a:avLst/>
              <a:gdLst>
                <a:gd name="T0" fmla="*/ 6302375 w 4397828"/>
                <a:gd name="T1" fmla="*/ 0 h 43180"/>
                <a:gd name="T2" fmla="*/ 6302375 w 4397828"/>
                <a:gd name="T3" fmla="*/ 0 h 43180"/>
                <a:gd name="T4" fmla="*/ 0 w 4397828"/>
                <a:gd name="T5" fmla="*/ 0 h 43180"/>
                <a:gd name="T6" fmla="*/ 0 60000 65536"/>
                <a:gd name="T7" fmla="*/ 0 60000 65536"/>
                <a:gd name="T8" fmla="*/ 0 60000 65536"/>
                <a:gd name="T9" fmla="*/ 0 w 4397828"/>
                <a:gd name="T10" fmla="*/ 0 h 43180"/>
                <a:gd name="T11" fmla="*/ 4397828 w 4397828"/>
                <a:gd name="T12" fmla="*/ 43180 h 4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97828" h="43180">
                  <a:moveTo>
                    <a:pt x="4397828" y="0"/>
                  </a:moveTo>
                  <a:lnTo>
                    <a:pt x="4397828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6BA42C"/>
              </a:solidFill>
              <a:prstDash val="solid"/>
              <a:bevel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87374" y="3961036"/>
            <a:ext cx="6724650" cy="842962"/>
            <a:chOff x="1006747" y="3961036"/>
            <a:chExt cx="6724650" cy="842962"/>
          </a:xfrm>
        </p:grpSpPr>
        <p:sp>
          <p:nvSpPr>
            <p:cNvPr id="74" name="矩形 1"/>
            <p:cNvSpPr>
              <a:spLocks noChangeArrowheads="1"/>
            </p:cNvSpPr>
            <p:nvPr/>
          </p:nvSpPr>
          <p:spPr bwMode="auto">
            <a:xfrm>
              <a:off x="1006747" y="3961036"/>
              <a:ext cx="48228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在此录入上述图表的综合描述说明，在此录入上述图表的综合描述说明，在此录入上述图表的综合描述说明，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 636"/>
            <p:cNvSpPr>
              <a:spLocks noChangeArrowheads="1"/>
            </p:cNvSpPr>
            <p:nvPr/>
          </p:nvSpPr>
          <p:spPr bwMode="auto">
            <a:xfrm>
              <a:off x="1024210" y="4759548"/>
              <a:ext cx="6707187" cy="44450"/>
            </a:xfrm>
            <a:custGeom>
              <a:avLst/>
              <a:gdLst>
                <a:gd name="T0" fmla="*/ 6707187 w 4397828"/>
                <a:gd name="T1" fmla="*/ 0 h 45720"/>
                <a:gd name="T2" fmla="*/ 6707187 w 4397828"/>
                <a:gd name="T3" fmla="*/ 0 h 45720"/>
                <a:gd name="T4" fmla="*/ 0 w 4397828"/>
                <a:gd name="T5" fmla="*/ 0 h 45720"/>
                <a:gd name="T6" fmla="*/ 0 60000 65536"/>
                <a:gd name="T7" fmla="*/ 0 60000 65536"/>
                <a:gd name="T8" fmla="*/ 0 60000 65536"/>
                <a:gd name="T9" fmla="*/ 0 w 4397828"/>
                <a:gd name="T10" fmla="*/ 0 h 45720"/>
                <a:gd name="T11" fmla="*/ 4397828 w 4397828"/>
                <a:gd name="T12" fmla="*/ 45720 h 45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97828" h="45720">
                  <a:moveTo>
                    <a:pt x="4397828" y="0"/>
                  </a:moveTo>
                  <a:lnTo>
                    <a:pt x="4397828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2B800"/>
              </a:solidFill>
              <a:prstDash val="solid"/>
              <a:bevel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Freeform 5"/>
          <p:cNvSpPr>
            <a:spLocks noChangeArrowheads="1"/>
          </p:cNvSpPr>
          <p:nvPr/>
        </p:nvSpPr>
        <p:spPr bwMode="auto">
          <a:xfrm>
            <a:off x="5950221" y="612998"/>
            <a:ext cx="2589212" cy="1192213"/>
          </a:xfrm>
          <a:custGeom>
            <a:avLst/>
            <a:gdLst>
              <a:gd name="T0" fmla="*/ 2463608 w 1175"/>
              <a:gd name="T1" fmla="*/ 857247 h 541"/>
              <a:gd name="T2" fmla="*/ 1004835 w 1175"/>
              <a:gd name="T3" fmla="*/ 229187 h 541"/>
              <a:gd name="T4" fmla="*/ 0 w 1175"/>
              <a:gd name="T5" fmla="*/ 1192213 h 541"/>
              <a:gd name="T6" fmla="*/ 2589212 w 1175"/>
              <a:gd name="T7" fmla="*/ 1192213 h 541"/>
              <a:gd name="T8" fmla="*/ 2463608 w 1175"/>
              <a:gd name="T9" fmla="*/ 857247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5"/>
              <a:gd name="T16" fmla="*/ 0 h 541"/>
              <a:gd name="T17" fmla="*/ 1175 w 1175"/>
              <a:gd name="T18" fmla="*/ 541 h 5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6"/>
          <p:cNvSpPr>
            <a:spLocks noChangeArrowheads="1"/>
          </p:cNvSpPr>
          <p:nvPr/>
        </p:nvSpPr>
        <p:spPr bwMode="auto">
          <a:xfrm>
            <a:off x="5864049" y="1805211"/>
            <a:ext cx="2928938" cy="984250"/>
          </a:xfrm>
          <a:custGeom>
            <a:avLst/>
            <a:gdLst>
              <a:gd name="T0" fmla="*/ 259861 w 1330"/>
              <a:gd name="T1" fmla="*/ 495428 h 447"/>
              <a:gd name="T2" fmla="*/ 224625 w 1330"/>
              <a:gd name="T3" fmla="*/ 618734 h 447"/>
              <a:gd name="T4" fmla="*/ 17618 w 1330"/>
              <a:gd name="T5" fmla="*/ 955625 h 447"/>
              <a:gd name="T6" fmla="*/ 0 w 1330"/>
              <a:gd name="T7" fmla="*/ 984250 h 447"/>
              <a:gd name="T8" fmla="*/ 2752761 w 1330"/>
              <a:gd name="T9" fmla="*/ 984250 h 447"/>
              <a:gd name="T10" fmla="*/ 2818828 w 1330"/>
              <a:gd name="T11" fmla="*/ 0 h 447"/>
              <a:gd name="T12" fmla="*/ 231232 w 1330"/>
              <a:gd name="T13" fmla="*/ 0 h 447"/>
              <a:gd name="T14" fmla="*/ 259861 w 1330"/>
              <a:gd name="T15" fmla="*/ 495428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30"/>
              <a:gd name="T25" fmla="*/ 0 h 447"/>
              <a:gd name="T26" fmla="*/ 1330 w 1330"/>
              <a:gd name="T27" fmla="*/ 447 h 44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30" h="447">
                <a:moveTo>
                  <a:pt x="118" y="225"/>
                </a:moveTo>
                <a:cubicBezTo>
                  <a:pt x="121" y="237"/>
                  <a:pt x="116" y="242"/>
                  <a:pt x="102" y="281"/>
                </a:cubicBezTo>
                <a:cubicBezTo>
                  <a:pt x="89" y="321"/>
                  <a:pt x="18" y="422"/>
                  <a:pt x="8" y="434"/>
                </a:cubicBezTo>
                <a:cubicBezTo>
                  <a:pt x="5" y="438"/>
                  <a:pt x="2" y="442"/>
                  <a:pt x="0" y="447"/>
                </a:cubicBezTo>
                <a:cubicBezTo>
                  <a:pt x="1250" y="447"/>
                  <a:pt x="1250" y="447"/>
                  <a:pt x="1250" y="447"/>
                </a:cubicBezTo>
                <a:cubicBezTo>
                  <a:pt x="1330" y="289"/>
                  <a:pt x="1311" y="119"/>
                  <a:pt x="1280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85" y="125"/>
                  <a:pt x="118" y="225"/>
                  <a:pt x="118" y="225"/>
                </a:cubicBezTo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6BA4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7"/>
          <p:cNvSpPr>
            <a:spLocks noChangeArrowheads="1"/>
          </p:cNvSpPr>
          <p:nvPr/>
        </p:nvSpPr>
        <p:spPr bwMode="auto">
          <a:xfrm>
            <a:off x="5844999" y="2789461"/>
            <a:ext cx="2773363" cy="985837"/>
          </a:xfrm>
          <a:custGeom>
            <a:avLst/>
            <a:gdLst>
              <a:gd name="T0" fmla="*/ 2205 w 1258"/>
              <a:gd name="T1" fmla="*/ 55136 h 447"/>
              <a:gd name="T2" fmla="*/ 44092 w 1258"/>
              <a:gd name="T3" fmla="*/ 143354 h 447"/>
              <a:gd name="T4" fmla="*/ 257936 w 1258"/>
              <a:gd name="T5" fmla="*/ 176436 h 447"/>
              <a:gd name="T6" fmla="*/ 288800 w 1258"/>
              <a:gd name="T7" fmla="*/ 240394 h 447"/>
              <a:gd name="T8" fmla="*/ 242504 w 1258"/>
              <a:gd name="T9" fmla="*/ 286709 h 447"/>
              <a:gd name="T10" fmla="*/ 220458 w 1258"/>
              <a:gd name="T11" fmla="*/ 333023 h 447"/>
              <a:gd name="T12" fmla="*/ 242504 w 1258"/>
              <a:gd name="T13" fmla="*/ 385954 h 447"/>
              <a:gd name="T14" fmla="*/ 304232 w 1258"/>
              <a:gd name="T15" fmla="*/ 476378 h 447"/>
              <a:gd name="T16" fmla="*/ 286596 w 1258"/>
              <a:gd name="T17" fmla="*/ 502843 h 447"/>
              <a:gd name="T18" fmla="*/ 268959 w 1258"/>
              <a:gd name="T19" fmla="*/ 542541 h 447"/>
              <a:gd name="T20" fmla="*/ 273368 w 1258"/>
              <a:gd name="T21" fmla="*/ 602088 h 447"/>
              <a:gd name="T22" fmla="*/ 374779 w 1258"/>
              <a:gd name="T23" fmla="*/ 694717 h 447"/>
              <a:gd name="T24" fmla="*/ 376983 w 1258"/>
              <a:gd name="T25" fmla="*/ 725594 h 447"/>
              <a:gd name="T26" fmla="*/ 394620 w 1258"/>
              <a:gd name="T27" fmla="*/ 985837 h 447"/>
              <a:gd name="T28" fmla="*/ 2460312 w 1258"/>
              <a:gd name="T29" fmla="*/ 985837 h 447"/>
              <a:gd name="T30" fmla="*/ 2387561 w 1258"/>
              <a:gd name="T31" fmla="*/ 730005 h 447"/>
              <a:gd name="T32" fmla="*/ 2623451 w 1258"/>
              <a:gd name="T33" fmla="*/ 222751 h 447"/>
              <a:gd name="T34" fmla="*/ 2773363 w 1258"/>
              <a:gd name="T35" fmla="*/ 0 h 447"/>
              <a:gd name="T36" fmla="*/ 17637 w 1258"/>
              <a:gd name="T37" fmla="*/ 0 h 447"/>
              <a:gd name="T38" fmla="*/ 2205 w 1258"/>
              <a:gd name="T39" fmla="*/ 55136 h 4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58"/>
              <a:gd name="T61" fmla="*/ 0 h 447"/>
              <a:gd name="T62" fmla="*/ 1258 w 1258"/>
              <a:gd name="T63" fmla="*/ 447 h 4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58" h="447">
                <a:moveTo>
                  <a:pt x="1" y="25"/>
                </a:moveTo>
                <a:cubicBezTo>
                  <a:pt x="0" y="43"/>
                  <a:pt x="7" y="58"/>
                  <a:pt x="20" y="65"/>
                </a:cubicBezTo>
                <a:cubicBezTo>
                  <a:pt x="33" y="73"/>
                  <a:pt x="117" y="80"/>
                  <a:pt x="117" y="80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17" y="122"/>
                  <a:pt x="110" y="130"/>
                </a:cubicBezTo>
                <a:cubicBezTo>
                  <a:pt x="104" y="139"/>
                  <a:pt x="102" y="143"/>
                  <a:pt x="100" y="151"/>
                </a:cubicBezTo>
                <a:cubicBezTo>
                  <a:pt x="99" y="160"/>
                  <a:pt x="105" y="169"/>
                  <a:pt x="110" y="175"/>
                </a:cubicBezTo>
                <a:cubicBezTo>
                  <a:pt x="114" y="182"/>
                  <a:pt x="138" y="216"/>
                  <a:pt x="138" y="216"/>
                </a:cubicBezTo>
                <a:cubicBezTo>
                  <a:pt x="138" y="216"/>
                  <a:pt x="134" y="222"/>
                  <a:pt x="130" y="228"/>
                </a:cubicBezTo>
                <a:cubicBezTo>
                  <a:pt x="125" y="235"/>
                  <a:pt x="122" y="246"/>
                  <a:pt x="122" y="246"/>
                </a:cubicBezTo>
                <a:cubicBezTo>
                  <a:pt x="119" y="254"/>
                  <a:pt x="119" y="263"/>
                  <a:pt x="124" y="273"/>
                </a:cubicBezTo>
                <a:cubicBezTo>
                  <a:pt x="130" y="282"/>
                  <a:pt x="165" y="309"/>
                  <a:pt x="170" y="315"/>
                </a:cubicBezTo>
                <a:cubicBezTo>
                  <a:pt x="174" y="322"/>
                  <a:pt x="171" y="329"/>
                  <a:pt x="171" y="329"/>
                </a:cubicBezTo>
                <a:cubicBezTo>
                  <a:pt x="154" y="381"/>
                  <a:pt x="165" y="422"/>
                  <a:pt x="179" y="447"/>
                </a:cubicBezTo>
                <a:cubicBezTo>
                  <a:pt x="1116" y="447"/>
                  <a:pt x="1116" y="447"/>
                  <a:pt x="1116" y="447"/>
                </a:cubicBezTo>
                <a:cubicBezTo>
                  <a:pt x="1100" y="402"/>
                  <a:pt x="1088" y="361"/>
                  <a:pt x="1083" y="331"/>
                </a:cubicBezTo>
                <a:cubicBezTo>
                  <a:pt x="1068" y="232"/>
                  <a:pt x="1190" y="101"/>
                  <a:pt x="1190" y="101"/>
                </a:cubicBezTo>
                <a:cubicBezTo>
                  <a:pt x="1218" y="68"/>
                  <a:pt x="1240" y="34"/>
                  <a:pt x="125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7"/>
                  <a:pt x="2" y="14"/>
                  <a:pt x="1" y="25"/>
                </a:cubicBezTo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8"/>
          <p:cNvSpPr>
            <a:spLocks noChangeArrowheads="1"/>
          </p:cNvSpPr>
          <p:nvPr/>
        </p:nvSpPr>
        <p:spPr bwMode="auto">
          <a:xfrm>
            <a:off x="6240287" y="3773711"/>
            <a:ext cx="2471737" cy="985837"/>
          </a:xfrm>
          <a:custGeom>
            <a:avLst/>
            <a:gdLst>
              <a:gd name="T0" fmla="*/ 48465 w 1122"/>
              <a:gd name="T1" fmla="*/ 63958 h 447"/>
              <a:gd name="T2" fmla="*/ 641065 w 1122"/>
              <a:gd name="T3" fmla="*/ 28671 h 447"/>
              <a:gd name="T4" fmla="*/ 786462 w 1122"/>
              <a:gd name="T5" fmla="*/ 500638 h 447"/>
              <a:gd name="T6" fmla="*/ 777650 w 1122"/>
              <a:gd name="T7" fmla="*/ 500638 h 447"/>
              <a:gd name="T8" fmla="*/ 308416 w 1122"/>
              <a:gd name="T9" fmla="*/ 985837 h 447"/>
              <a:gd name="T10" fmla="*/ 2324138 w 1122"/>
              <a:gd name="T11" fmla="*/ 985837 h 447"/>
              <a:gd name="T12" fmla="*/ 2471737 w 1122"/>
              <a:gd name="T13" fmla="*/ 985837 h 447"/>
              <a:gd name="T14" fmla="*/ 2286687 w 1122"/>
              <a:gd name="T15" fmla="*/ 494021 h 447"/>
              <a:gd name="T16" fmla="*/ 2064187 w 1122"/>
              <a:gd name="T17" fmla="*/ 0 h 447"/>
              <a:gd name="T18" fmla="*/ 0 w 1122"/>
              <a:gd name="T19" fmla="*/ 0 h 447"/>
              <a:gd name="T20" fmla="*/ 48465 w 1122"/>
              <a:gd name="T21" fmla="*/ 63958 h 4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2"/>
              <a:gd name="T34" fmla="*/ 0 h 447"/>
              <a:gd name="T35" fmla="*/ 1122 w 1122"/>
              <a:gd name="T36" fmla="*/ 447 h 4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2" h="447">
                <a:moveTo>
                  <a:pt x="22" y="29"/>
                </a:moveTo>
                <a:cubicBezTo>
                  <a:pt x="73" y="71"/>
                  <a:pt x="257" y="9"/>
                  <a:pt x="291" y="13"/>
                </a:cubicBezTo>
                <a:cubicBezTo>
                  <a:pt x="316" y="17"/>
                  <a:pt x="345" y="158"/>
                  <a:pt x="357" y="227"/>
                </a:cubicBezTo>
                <a:cubicBezTo>
                  <a:pt x="353" y="227"/>
                  <a:pt x="353" y="227"/>
                  <a:pt x="353" y="227"/>
                </a:cubicBezTo>
                <a:cubicBezTo>
                  <a:pt x="353" y="227"/>
                  <a:pt x="194" y="418"/>
                  <a:pt x="140" y="447"/>
                </a:cubicBezTo>
                <a:cubicBezTo>
                  <a:pt x="1055" y="447"/>
                  <a:pt x="1055" y="447"/>
                  <a:pt x="1055" y="447"/>
                </a:cubicBezTo>
                <a:cubicBezTo>
                  <a:pt x="1122" y="447"/>
                  <a:pt x="1122" y="447"/>
                  <a:pt x="1122" y="447"/>
                </a:cubicBezTo>
                <a:cubicBezTo>
                  <a:pt x="1038" y="224"/>
                  <a:pt x="1038" y="224"/>
                  <a:pt x="1038" y="224"/>
                </a:cubicBezTo>
                <a:cubicBezTo>
                  <a:pt x="1004" y="162"/>
                  <a:pt x="965" y="76"/>
                  <a:pt x="937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15"/>
                  <a:pt x="18" y="25"/>
                  <a:pt x="22" y="2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614"/>
          <p:cNvSpPr>
            <a:spLocks noChangeArrowheads="1"/>
          </p:cNvSpPr>
          <p:nvPr/>
        </p:nvSpPr>
        <p:spPr bwMode="auto">
          <a:xfrm>
            <a:off x="6492267" y="1222598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方案一</a:t>
            </a:r>
          </a:p>
        </p:txBody>
      </p:sp>
      <p:sp>
        <p:nvSpPr>
          <p:cNvPr id="64" name="TextBox 626"/>
          <p:cNvSpPr>
            <a:spLocks noChangeArrowheads="1"/>
          </p:cNvSpPr>
          <p:nvPr/>
        </p:nvSpPr>
        <p:spPr bwMode="auto">
          <a:xfrm>
            <a:off x="7376877" y="2130648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方案二</a:t>
            </a:r>
            <a:endParaRPr lang="zh-CN" altLang="en-US" dirty="0">
              <a:solidFill>
                <a:srgbClr val="F2B8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27"/>
          <p:cNvSpPr>
            <a:spLocks noChangeArrowheads="1"/>
          </p:cNvSpPr>
          <p:nvPr/>
        </p:nvSpPr>
        <p:spPr bwMode="auto">
          <a:xfrm>
            <a:off x="6664883" y="3122836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方案三</a:t>
            </a:r>
            <a:endParaRPr lang="zh-CN" altLang="en-US" dirty="0">
              <a:solidFill>
                <a:srgbClr val="6BA4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28"/>
          <p:cNvSpPr>
            <a:spLocks noChangeArrowheads="1"/>
          </p:cNvSpPr>
          <p:nvPr/>
        </p:nvSpPr>
        <p:spPr bwMode="auto">
          <a:xfrm>
            <a:off x="7593571" y="4134073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方案四</a:t>
            </a:r>
            <a:endParaRPr lang="zh-CN" altLang="en-US" dirty="0">
              <a:solidFill>
                <a:srgbClr val="F2B8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解决方案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36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7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38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40" name="等腰三角形 39"/>
          <p:cNvSpPr/>
          <p:nvPr/>
        </p:nvSpPr>
        <p:spPr>
          <a:xfrm rot="5400000">
            <a:off x="-33338" y="2999021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48" grpId="0"/>
      <p:bldP spid="64" grpId="0"/>
      <p:bldP spid="66" grpId="0"/>
      <p:bldP spid="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14"/>
          <p:cNvSpPr>
            <a:spLocks noChangeArrowheads="1"/>
          </p:cNvSpPr>
          <p:nvPr/>
        </p:nvSpPr>
        <p:spPr bwMode="auto">
          <a:xfrm>
            <a:off x="5263796" y="1059582"/>
            <a:ext cx="1604744" cy="2953681"/>
          </a:xfrm>
          <a:custGeom>
            <a:avLst/>
            <a:gdLst>
              <a:gd name="T0" fmla="*/ 0 w 457"/>
              <a:gd name="T1" fmla="*/ 0 h 841"/>
              <a:gd name="T2" fmla="*/ 0 w 457"/>
              <a:gd name="T3" fmla="*/ 719777 h 841"/>
              <a:gd name="T4" fmla="*/ 187408 w 457"/>
              <a:gd name="T5" fmla="*/ 704782 h 841"/>
              <a:gd name="T6" fmla="*/ 1401815 w 457"/>
              <a:gd name="T7" fmla="*/ 1919406 h 841"/>
              <a:gd name="T8" fmla="*/ 809604 w 457"/>
              <a:gd name="T9" fmla="*/ 2965333 h 841"/>
              <a:gd name="T10" fmla="*/ 933294 w 457"/>
              <a:gd name="T11" fmla="*/ 3152775 h 841"/>
              <a:gd name="T12" fmla="*/ 1712913 w 457"/>
              <a:gd name="T13" fmla="*/ 1716969 h 841"/>
              <a:gd name="T14" fmla="*/ 0 w 457"/>
              <a:gd name="T15" fmla="*/ 0 h 8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7"/>
              <a:gd name="T25" fmla="*/ 0 h 841"/>
              <a:gd name="T26" fmla="*/ 457 w 457"/>
              <a:gd name="T27" fmla="*/ 841 h 8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7" h="841">
                <a:moveTo>
                  <a:pt x="0" y="0"/>
                </a:moveTo>
                <a:cubicBezTo>
                  <a:pt x="0" y="192"/>
                  <a:pt x="0" y="192"/>
                  <a:pt x="0" y="192"/>
                </a:cubicBezTo>
                <a:cubicBezTo>
                  <a:pt x="16" y="190"/>
                  <a:pt x="33" y="188"/>
                  <a:pt x="50" y="188"/>
                </a:cubicBezTo>
                <a:cubicBezTo>
                  <a:pt x="229" y="188"/>
                  <a:pt x="374" y="333"/>
                  <a:pt x="374" y="512"/>
                </a:cubicBezTo>
                <a:cubicBezTo>
                  <a:pt x="374" y="630"/>
                  <a:pt x="311" y="734"/>
                  <a:pt x="216" y="791"/>
                </a:cubicBezTo>
                <a:cubicBezTo>
                  <a:pt x="249" y="841"/>
                  <a:pt x="249" y="841"/>
                  <a:pt x="249" y="841"/>
                </a:cubicBezTo>
                <a:cubicBezTo>
                  <a:pt x="385" y="753"/>
                  <a:pt x="457" y="619"/>
                  <a:pt x="457" y="458"/>
                </a:cubicBezTo>
                <a:cubicBezTo>
                  <a:pt x="457" y="205"/>
                  <a:pt x="253" y="0"/>
                  <a:pt x="0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15"/>
          <p:cNvSpPr>
            <a:spLocks noChangeArrowheads="1"/>
          </p:cNvSpPr>
          <p:nvPr/>
        </p:nvSpPr>
        <p:spPr bwMode="auto">
          <a:xfrm>
            <a:off x="3546021" y="1059582"/>
            <a:ext cx="1717775" cy="1829319"/>
          </a:xfrm>
          <a:custGeom>
            <a:avLst/>
            <a:gdLst>
              <a:gd name="T0" fmla="*/ 1833562 w 489"/>
              <a:gd name="T1" fmla="*/ 719585 h 521"/>
              <a:gd name="T2" fmla="*/ 1833562 w 489"/>
              <a:gd name="T3" fmla="*/ 0 h 521"/>
              <a:gd name="T4" fmla="*/ 1593587 w 489"/>
              <a:gd name="T5" fmla="*/ 14991 h 521"/>
              <a:gd name="T6" fmla="*/ 131237 w 489"/>
              <a:gd name="T7" fmla="*/ 1952625 h 521"/>
              <a:gd name="T8" fmla="*/ 809917 w 489"/>
              <a:gd name="T9" fmla="*/ 1858929 h 521"/>
              <a:gd name="T10" fmla="*/ 1833562 w 489"/>
              <a:gd name="T11" fmla="*/ 719585 h 5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9"/>
              <a:gd name="T19" fmla="*/ 0 h 521"/>
              <a:gd name="T20" fmla="*/ 489 w 489"/>
              <a:gd name="T21" fmla="*/ 521 h 5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9" h="521">
                <a:moveTo>
                  <a:pt x="489" y="192"/>
                </a:moveTo>
                <a:cubicBezTo>
                  <a:pt x="489" y="0"/>
                  <a:pt x="489" y="0"/>
                  <a:pt x="489" y="0"/>
                </a:cubicBezTo>
                <a:cubicBezTo>
                  <a:pt x="468" y="0"/>
                  <a:pt x="445" y="2"/>
                  <a:pt x="425" y="4"/>
                </a:cubicBezTo>
                <a:cubicBezTo>
                  <a:pt x="175" y="40"/>
                  <a:pt x="0" y="271"/>
                  <a:pt x="35" y="521"/>
                </a:cubicBezTo>
                <a:cubicBezTo>
                  <a:pt x="216" y="496"/>
                  <a:pt x="216" y="496"/>
                  <a:pt x="216" y="496"/>
                </a:cubicBezTo>
                <a:cubicBezTo>
                  <a:pt x="223" y="342"/>
                  <a:pt x="339" y="216"/>
                  <a:pt x="489" y="192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16"/>
          <p:cNvSpPr>
            <a:spLocks noChangeArrowheads="1"/>
          </p:cNvSpPr>
          <p:nvPr/>
        </p:nvSpPr>
        <p:spPr bwMode="auto">
          <a:xfrm>
            <a:off x="3667976" y="2801153"/>
            <a:ext cx="2470324" cy="1696954"/>
          </a:xfrm>
          <a:custGeom>
            <a:avLst/>
            <a:gdLst>
              <a:gd name="T0" fmla="*/ 1890421 w 703"/>
              <a:gd name="T1" fmla="*/ 1275062 h 483"/>
              <a:gd name="T2" fmla="*/ 675150 w 703"/>
              <a:gd name="T3" fmla="*/ 60003 h 483"/>
              <a:gd name="T4" fmla="*/ 678901 w 703"/>
              <a:gd name="T5" fmla="*/ 0 h 483"/>
              <a:gd name="T6" fmla="*/ 0 w 703"/>
              <a:gd name="T7" fmla="*/ 93755 h 483"/>
              <a:gd name="T8" fmla="*/ 262558 w 703"/>
              <a:gd name="T9" fmla="*/ 791288 h 483"/>
              <a:gd name="T10" fmla="*/ 2636837 w 703"/>
              <a:gd name="T11" fmla="*/ 1293813 h 483"/>
              <a:gd name="T12" fmla="*/ 2513059 w 703"/>
              <a:gd name="T13" fmla="*/ 1106304 h 483"/>
              <a:gd name="T14" fmla="*/ 1890421 w 703"/>
              <a:gd name="T15" fmla="*/ 1275062 h 4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03"/>
              <a:gd name="T25" fmla="*/ 0 h 483"/>
              <a:gd name="T26" fmla="*/ 703 w 703"/>
              <a:gd name="T27" fmla="*/ 483 h 4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03" h="483">
                <a:moveTo>
                  <a:pt x="504" y="340"/>
                </a:moveTo>
                <a:cubicBezTo>
                  <a:pt x="325" y="340"/>
                  <a:pt x="180" y="195"/>
                  <a:pt x="180" y="16"/>
                </a:cubicBezTo>
                <a:cubicBezTo>
                  <a:pt x="180" y="11"/>
                  <a:pt x="181" y="5"/>
                  <a:pt x="181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95"/>
                  <a:pt x="31" y="152"/>
                  <a:pt x="70" y="211"/>
                </a:cubicBezTo>
                <a:cubicBezTo>
                  <a:pt x="207" y="423"/>
                  <a:pt x="491" y="483"/>
                  <a:pt x="703" y="345"/>
                </a:cubicBezTo>
                <a:cubicBezTo>
                  <a:pt x="670" y="295"/>
                  <a:pt x="670" y="295"/>
                  <a:pt x="670" y="295"/>
                </a:cubicBezTo>
                <a:cubicBezTo>
                  <a:pt x="621" y="323"/>
                  <a:pt x="565" y="340"/>
                  <a:pt x="504" y="34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8"/>
          <p:cNvSpPr>
            <a:spLocks noChangeArrowheads="1"/>
          </p:cNvSpPr>
          <p:nvPr/>
        </p:nvSpPr>
        <p:spPr bwMode="auto">
          <a:xfrm rot="18450410">
            <a:off x="3883367" y="1693278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评估一</a:t>
            </a:r>
          </a:p>
        </p:txBody>
      </p:sp>
      <p:sp>
        <p:nvSpPr>
          <p:cNvPr id="48" name="TextBox 49"/>
          <p:cNvSpPr>
            <a:spLocks noChangeArrowheads="1"/>
          </p:cNvSpPr>
          <p:nvPr/>
        </p:nvSpPr>
        <p:spPr bwMode="auto">
          <a:xfrm rot="3918793">
            <a:off x="6135734" y="1980275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评估二</a:t>
            </a:r>
          </a:p>
        </p:txBody>
      </p:sp>
      <p:sp>
        <p:nvSpPr>
          <p:cNvPr id="49" name="TextBox 50"/>
          <p:cNvSpPr>
            <a:spLocks noChangeArrowheads="1"/>
          </p:cNvSpPr>
          <p:nvPr/>
        </p:nvSpPr>
        <p:spPr bwMode="auto">
          <a:xfrm rot="2360659">
            <a:off x="4067010" y="3647179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评估三</a:t>
            </a:r>
          </a:p>
        </p:txBody>
      </p:sp>
      <p:sp>
        <p:nvSpPr>
          <p:cNvPr id="91" name="Freeform 21"/>
          <p:cNvSpPr>
            <a:spLocks noEditPoints="1" noChangeArrowheads="1"/>
          </p:cNvSpPr>
          <p:nvPr/>
        </p:nvSpPr>
        <p:spPr bwMode="auto">
          <a:xfrm>
            <a:off x="4708672" y="2259757"/>
            <a:ext cx="1290638" cy="1260475"/>
          </a:xfrm>
          <a:custGeom>
            <a:avLst/>
            <a:gdLst>
              <a:gd name="T0" fmla="*/ 640467 w 266"/>
              <a:gd name="T1" fmla="*/ 0 h 260"/>
              <a:gd name="T2" fmla="*/ 1038333 w 266"/>
              <a:gd name="T3" fmla="*/ 0 h 260"/>
              <a:gd name="T4" fmla="*/ 994665 w 266"/>
              <a:gd name="T5" fmla="*/ 121200 h 260"/>
              <a:gd name="T6" fmla="*/ 1285786 w 266"/>
              <a:gd name="T7" fmla="*/ 121200 h 260"/>
              <a:gd name="T8" fmla="*/ 1246970 w 266"/>
              <a:gd name="T9" fmla="*/ 416926 h 260"/>
              <a:gd name="T10" fmla="*/ 1018925 w 266"/>
              <a:gd name="T11" fmla="*/ 678717 h 260"/>
              <a:gd name="T12" fmla="*/ 1086853 w 266"/>
              <a:gd name="T13" fmla="*/ 732045 h 260"/>
              <a:gd name="T14" fmla="*/ 950996 w 266"/>
              <a:gd name="T15" fmla="*/ 775677 h 260"/>
              <a:gd name="T16" fmla="*/ 946144 w 266"/>
              <a:gd name="T17" fmla="*/ 693261 h 260"/>
              <a:gd name="T18" fmla="*/ 824844 w 266"/>
              <a:gd name="T19" fmla="*/ 896876 h 260"/>
              <a:gd name="T20" fmla="*/ 829696 w 266"/>
              <a:gd name="T21" fmla="*/ 1105340 h 260"/>
              <a:gd name="T22" fmla="*/ 994665 w 266"/>
              <a:gd name="T23" fmla="*/ 1260475 h 260"/>
              <a:gd name="T24" fmla="*/ 378458 w 266"/>
              <a:gd name="T25" fmla="*/ 1105340 h 260"/>
              <a:gd name="T26" fmla="*/ 490054 w 266"/>
              <a:gd name="T27" fmla="*/ 1105340 h 260"/>
              <a:gd name="T28" fmla="*/ 635615 w 266"/>
              <a:gd name="T29" fmla="*/ 1076252 h 260"/>
              <a:gd name="T30" fmla="*/ 562835 w 266"/>
              <a:gd name="T31" fmla="*/ 896876 h 260"/>
              <a:gd name="T32" fmla="*/ 504610 w 266"/>
              <a:gd name="T33" fmla="*/ 785373 h 260"/>
              <a:gd name="T34" fmla="*/ 339642 w 266"/>
              <a:gd name="T35" fmla="*/ 727197 h 260"/>
              <a:gd name="T36" fmla="*/ 295973 w 266"/>
              <a:gd name="T37" fmla="*/ 765981 h 260"/>
              <a:gd name="T38" fmla="*/ 223193 w 266"/>
              <a:gd name="T39" fmla="*/ 664173 h 260"/>
              <a:gd name="T40" fmla="*/ 271713 w 266"/>
              <a:gd name="T41" fmla="*/ 644781 h 260"/>
              <a:gd name="T42" fmla="*/ 0 w 266"/>
              <a:gd name="T43" fmla="*/ 155135 h 260"/>
              <a:gd name="T44" fmla="*/ 38816 w 266"/>
              <a:gd name="T45" fmla="*/ 121200 h 260"/>
              <a:gd name="T46" fmla="*/ 305677 w 266"/>
              <a:gd name="T47" fmla="*/ 121200 h 260"/>
              <a:gd name="T48" fmla="*/ 441534 w 266"/>
              <a:gd name="T49" fmla="*/ 77568 h 260"/>
              <a:gd name="T50" fmla="*/ 543427 w 266"/>
              <a:gd name="T51" fmla="*/ 654477 h 260"/>
              <a:gd name="T52" fmla="*/ 441534 w 266"/>
              <a:gd name="T53" fmla="*/ 77568 h 260"/>
              <a:gd name="T54" fmla="*/ 989813 w 266"/>
              <a:gd name="T55" fmla="*/ 572062 h 260"/>
              <a:gd name="T56" fmla="*/ 1217858 w 266"/>
              <a:gd name="T57" fmla="*/ 193919 h 260"/>
              <a:gd name="T58" fmla="*/ 1028629 w 266"/>
              <a:gd name="T59" fmla="*/ 290879 h 260"/>
              <a:gd name="T60" fmla="*/ 305677 w 266"/>
              <a:gd name="T61" fmla="*/ 576910 h 260"/>
              <a:gd name="T62" fmla="*/ 257157 w 266"/>
              <a:gd name="T63" fmla="*/ 290879 h 260"/>
              <a:gd name="T64" fmla="*/ 72780 w 266"/>
              <a:gd name="T65" fmla="*/ 193919 h 260"/>
              <a:gd name="T66" fmla="*/ 305677 w 266"/>
              <a:gd name="T67" fmla="*/ 57691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66"/>
              <a:gd name="T103" fmla="*/ 0 h 260"/>
              <a:gd name="T104" fmla="*/ 266 w 266"/>
              <a:gd name="T105" fmla="*/ 260 h 26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66" h="260">
                <a:moveTo>
                  <a:pt x="53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0" y="9"/>
                  <a:pt x="206" y="17"/>
                  <a:pt x="204" y="25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58" y="25"/>
                  <a:pt x="258" y="25"/>
                  <a:pt x="258" y="25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32"/>
                  <a:pt x="265" y="32"/>
                  <a:pt x="265" y="32"/>
                </a:cubicBezTo>
                <a:cubicBezTo>
                  <a:pt x="266" y="47"/>
                  <a:pt x="265" y="67"/>
                  <a:pt x="257" y="86"/>
                </a:cubicBezTo>
                <a:cubicBezTo>
                  <a:pt x="250" y="105"/>
                  <a:pt x="236" y="122"/>
                  <a:pt x="210" y="133"/>
                </a:cubicBezTo>
                <a:cubicBezTo>
                  <a:pt x="210" y="140"/>
                  <a:pt x="210" y="140"/>
                  <a:pt x="210" y="140"/>
                </a:cubicBezTo>
                <a:cubicBezTo>
                  <a:pt x="220" y="137"/>
                  <a:pt x="220" y="137"/>
                  <a:pt x="220" y="137"/>
                </a:cubicBezTo>
                <a:cubicBezTo>
                  <a:pt x="224" y="151"/>
                  <a:pt x="224" y="151"/>
                  <a:pt x="224" y="151"/>
                </a:cubicBezTo>
                <a:cubicBezTo>
                  <a:pt x="205" y="158"/>
                  <a:pt x="205" y="158"/>
                  <a:pt x="205" y="158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5" y="150"/>
                  <a:pt x="195" y="150"/>
                  <a:pt x="195" y="150"/>
                </a:cubicBezTo>
                <a:cubicBezTo>
                  <a:pt x="195" y="143"/>
                  <a:pt x="195" y="143"/>
                  <a:pt x="195" y="143"/>
                </a:cubicBezTo>
                <a:cubicBezTo>
                  <a:pt x="190" y="149"/>
                  <a:pt x="182" y="154"/>
                  <a:pt x="170" y="159"/>
                </a:cubicBezTo>
                <a:cubicBezTo>
                  <a:pt x="170" y="185"/>
                  <a:pt x="170" y="185"/>
                  <a:pt x="170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5" y="200"/>
                  <a:pt x="161" y="219"/>
                  <a:pt x="171" y="228"/>
                </a:cubicBezTo>
                <a:cubicBezTo>
                  <a:pt x="193" y="228"/>
                  <a:pt x="193" y="228"/>
                  <a:pt x="193" y="228"/>
                </a:cubicBezTo>
                <a:cubicBezTo>
                  <a:pt x="205" y="260"/>
                  <a:pt x="205" y="260"/>
                  <a:pt x="205" y="260"/>
                </a:cubicBezTo>
                <a:cubicBezTo>
                  <a:pt x="69" y="260"/>
                  <a:pt x="69" y="260"/>
                  <a:pt x="69" y="260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94" y="228"/>
                  <a:pt x="94" y="228"/>
                  <a:pt x="94" y="228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131" y="228"/>
                  <a:pt x="131" y="228"/>
                  <a:pt x="131" y="228"/>
                </a:cubicBezTo>
                <a:cubicBezTo>
                  <a:pt x="131" y="222"/>
                  <a:pt x="131" y="222"/>
                  <a:pt x="131" y="222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6" y="207"/>
                  <a:pt x="116" y="197"/>
                  <a:pt x="116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87" y="156"/>
                  <a:pt x="76" y="149"/>
                  <a:pt x="70" y="141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30" y="122"/>
                  <a:pt x="16" y="105"/>
                  <a:pt x="8" y="86"/>
                </a:cubicBezTo>
                <a:cubicBezTo>
                  <a:pt x="1" y="67"/>
                  <a:pt x="0" y="47"/>
                  <a:pt x="0" y="32"/>
                </a:cubicBezTo>
                <a:cubicBezTo>
                  <a:pt x="0" y="25"/>
                  <a:pt x="0" y="25"/>
                  <a:pt x="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1" y="17"/>
                  <a:pt x="57" y="9"/>
                  <a:pt x="53" y="0"/>
                </a:cubicBezTo>
                <a:close/>
                <a:moveTo>
                  <a:pt x="91" y="16"/>
                </a:moveTo>
                <a:cubicBezTo>
                  <a:pt x="92" y="52"/>
                  <a:pt x="91" y="81"/>
                  <a:pt x="86" y="113"/>
                </a:cubicBezTo>
                <a:cubicBezTo>
                  <a:pt x="89" y="128"/>
                  <a:pt x="101" y="131"/>
                  <a:pt x="112" y="13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5" y="16"/>
                  <a:pt x="99" y="16"/>
                  <a:pt x="91" y="16"/>
                </a:cubicBezTo>
                <a:close/>
                <a:moveTo>
                  <a:pt x="199" y="60"/>
                </a:moveTo>
                <a:cubicBezTo>
                  <a:pt x="199" y="83"/>
                  <a:pt x="205" y="102"/>
                  <a:pt x="204" y="118"/>
                </a:cubicBezTo>
                <a:cubicBezTo>
                  <a:pt x="226" y="110"/>
                  <a:pt x="238" y="95"/>
                  <a:pt x="244" y="80"/>
                </a:cubicBezTo>
                <a:cubicBezTo>
                  <a:pt x="250" y="67"/>
                  <a:pt x="251" y="52"/>
                  <a:pt x="251" y="40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99" y="60"/>
                  <a:pt x="199" y="60"/>
                  <a:pt x="199" y="60"/>
                </a:cubicBezTo>
                <a:close/>
                <a:moveTo>
                  <a:pt x="63" y="119"/>
                </a:moveTo>
                <a:cubicBezTo>
                  <a:pt x="62" y="103"/>
                  <a:pt x="68" y="83"/>
                  <a:pt x="68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40"/>
                  <a:pt x="53" y="40"/>
                  <a:pt x="53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52"/>
                  <a:pt x="16" y="67"/>
                  <a:pt x="22" y="80"/>
                </a:cubicBezTo>
                <a:cubicBezTo>
                  <a:pt x="28" y="96"/>
                  <a:pt x="40" y="110"/>
                  <a:pt x="63" y="11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1"/>
          <p:cNvSpPr>
            <a:spLocks noChangeArrowheads="1"/>
          </p:cNvSpPr>
          <p:nvPr/>
        </p:nvSpPr>
        <p:spPr bwMode="auto">
          <a:xfrm>
            <a:off x="1725760" y="1533401"/>
            <a:ext cx="195897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93" name="直接连接符 56"/>
          <p:cNvSpPr>
            <a:spLocks noChangeShapeType="1"/>
          </p:cNvSpPr>
          <p:nvPr/>
        </p:nvSpPr>
        <p:spPr bwMode="auto">
          <a:xfrm flipH="1">
            <a:off x="1746397" y="1454026"/>
            <a:ext cx="2150461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直接连接符 61"/>
          <p:cNvSpPr>
            <a:spLocks noChangeShapeType="1"/>
          </p:cNvSpPr>
          <p:nvPr/>
        </p:nvSpPr>
        <p:spPr bwMode="auto">
          <a:xfrm flipH="1">
            <a:off x="1746398" y="2355726"/>
            <a:ext cx="1739752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63"/>
          <p:cNvSpPr>
            <a:spLocks noChangeShapeType="1"/>
          </p:cNvSpPr>
          <p:nvPr/>
        </p:nvSpPr>
        <p:spPr bwMode="auto">
          <a:xfrm flipH="1">
            <a:off x="1746397" y="3653458"/>
            <a:ext cx="1938337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64"/>
          <p:cNvSpPr>
            <a:spLocks noChangeShapeType="1"/>
          </p:cNvSpPr>
          <p:nvPr/>
        </p:nvSpPr>
        <p:spPr bwMode="auto">
          <a:xfrm flipH="1">
            <a:off x="1746397" y="4420220"/>
            <a:ext cx="2150461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1725760" y="3693145"/>
            <a:ext cx="228123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98" name="矩形 1"/>
          <p:cNvSpPr>
            <a:spLocks noChangeArrowheads="1"/>
          </p:cNvSpPr>
          <p:nvPr/>
        </p:nvSpPr>
        <p:spPr bwMode="auto">
          <a:xfrm>
            <a:off x="6944429" y="1792858"/>
            <a:ext cx="205105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99" name="直接连接符 68"/>
          <p:cNvSpPr>
            <a:spLocks noChangeShapeType="1"/>
          </p:cNvSpPr>
          <p:nvPr/>
        </p:nvSpPr>
        <p:spPr bwMode="auto">
          <a:xfrm flipH="1">
            <a:off x="6752342" y="1707654"/>
            <a:ext cx="2186339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直接连接符 69"/>
          <p:cNvSpPr>
            <a:spLocks noChangeShapeType="1"/>
          </p:cNvSpPr>
          <p:nvPr/>
        </p:nvSpPr>
        <p:spPr bwMode="auto">
          <a:xfrm flipH="1">
            <a:off x="7001227" y="2571750"/>
            <a:ext cx="1937454" cy="0"/>
          </a:xfrm>
          <a:prstGeom prst="line">
            <a:avLst/>
          </a:prstGeom>
          <a:noFill/>
          <a:ln w="9525">
            <a:solidFill>
              <a:srgbClr val="6BA42C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方案评估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31" name="等腰三角形 30"/>
          <p:cNvSpPr/>
          <p:nvPr/>
        </p:nvSpPr>
        <p:spPr>
          <a:xfrm rot="5400000">
            <a:off x="-33338" y="2999021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/>
      <p:bldP spid="48" grpId="0"/>
      <p:bldP spid="49" grpId="0"/>
      <p:bldP spid="91" grpId="0" animBg="1"/>
      <p:bldP spid="92" grpId="0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 animBg="1"/>
      <p:bldP spid="10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/>
          <p:nvPr/>
        </p:nvSpPr>
        <p:spPr>
          <a:xfrm>
            <a:off x="1847850" y="798263"/>
            <a:ext cx="728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。文字内容，内容详尽简要清晰足够表达标题，准确无误。添加文字内容，内容详尽简要清晰。，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7407864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6BA42C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措施四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924137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6BA42C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措施四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932842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6BA42C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措施三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896955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6BA42C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措施二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180076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BA42C"/>
                  </a:solidFill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6BA42C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措施一</a:t>
              </a: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补救设施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38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9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40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41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42" name="等腰三角形 41"/>
          <p:cNvSpPr/>
          <p:nvPr/>
        </p:nvSpPr>
        <p:spPr>
          <a:xfrm rot="5400000">
            <a:off x="-33338" y="2999021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1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1096" y="1431058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课题背景及内容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86746" y="2860234"/>
            <a:ext cx="1241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554662" y="1409985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825363" y="21481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课题背景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25363" y="29457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研究意义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25363" y="33923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研究综述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5363" y="38103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理论基础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09328" y="2195417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09328" y="2994145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09328" y="3441913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09328" y="3889682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31475" y="217567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531475" y="2963994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31475" y="340135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31475" y="3838720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25363" y="25638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相关研究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96691" y="2611132"/>
            <a:ext cx="1324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2B8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200" dirty="0">
              <a:solidFill>
                <a:srgbClr val="F2B8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531475" y="2591386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39136" y="1606289"/>
            <a:ext cx="1828532" cy="18285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2086761" y="3447812"/>
            <a:ext cx="274777" cy="274777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64521" y="3571714"/>
            <a:ext cx="137389" cy="137389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38224" y="3377093"/>
            <a:ext cx="274777" cy="274777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156685" y="3498702"/>
            <a:ext cx="137389" cy="137389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11984" y="3259008"/>
            <a:ext cx="274777" cy="274777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04733" y="3302300"/>
            <a:ext cx="137389" cy="137389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27403" y="3433728"/>
            <a:ext cx="274777" cy="274777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457010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450762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7010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450762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57010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450762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57010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450762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57010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4450762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57010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450762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4239182" y="1450900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3893286" y="3072585"/>
            <a:ext cx="167224" cy="167224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688387" y="3190313"/>
            <a:ext cx="137389" cy="137389"/>
          </a:xfrm>
          <a:prstGeom prst="ellipse">
            <a:avLst/>
          </a:prstGeom>
          <a:solidFill>
            <a:srgbClr val="F2B8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238086" y="1952988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4237897" y="2462943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4236801" y="2965031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4239227" y="3467289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4238131" y="3969377"/>
            <a:ext cx="274777" cy="2747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193269" y="2417860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rgbClr val="6BA42C"/>
                </a:solidFill>
              </a:rPr>
              <a:t>参考文献</a:t>
            </a:r>
            <a:endParaRPr lang="en-US" altLang="zh-CN" sz="2000" b="1" dirty="0">
              <a:solidFill>
                <a:srgbClr val="6BA42C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参考文献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-321542" y="2289537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-321542" y="1732476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48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49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50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51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52" name="等腰三角形 51"/>
          <p:cNvSpPr/>
          <p:nvPr/>
        </p:nvSpPr>
        <p:spPr>
          <a:xfrm rot="5400000">
            <a:off x="-33338" y="2999021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60964" y="626647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>
                <a:solidFill>
                  <a:srgbClr val="6BA42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>
              <a:solidFill>
                <a:srgbClr val="6BA42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6788" y="206680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15156" y="415947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5534" y="13642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感谢语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8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861687" y="2656433"/>
            <a:ext cx="4081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在此输入学校名称或专业名称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35068" y="3223099"/>
            <a:ext cx="1755648" cy="349738"/>
          </a:xfrm>
          <a:prstGeom prst="round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Sunny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27939" y="3223099"/>
            <a:ext cx="1755648" cy="349738"/>
          </a:xfrm>
          <a:prstGeom prst="round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日期：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2019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58834" y="1353241"/>
            <a:ext cx="1046460" cy="1046460"/>
            <a:chOff x="1677608" y="2996952"/>
            <a:chExt cx="1395643" cy="1395643"/>
          </a:xfrm>
        </p:grpSpPr>
        <p:sp>
          <p:nvSpPr>
            <p:cNvPr id="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6BA42C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59286" y="1353241"/>
            <a:ext cx="1046460" cy="1046460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6BA42C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59737" y="1353241"/>
            <a:ext cx="1046460" cy="1046460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6BA42C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69320" y="1334444"/>
            <a:ext cx="1046460" cy="1046460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6BA42C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20" name="TextBox 23"/>
          <p:cNvSpPr txBox="1"/>
          <p:nvPr/>
        </p:nvSpPr>
        <p:spPr>
          <a:xfrm flipH="1">
            <a:off x="4677552" y="1569209"/>
            <a:ext cx="26996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4"/>
          <p:cNvSpPr txBox="1"/>
          <p:nvPr/>
        </p:nvSpPr>
        <p:spPr>
          <a:xfrm flipH="1">
            <a:off x="5727102" y="1569209"/>
            <a:ext cx="26996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 flipH="1">
            <a:off x="6821945" y="1589529"/>
            <a:ext cx="26996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 flipH="1">
            <a:off x="7948183" y="1609849"/>
            <a:ext cx="26996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520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  <p:bldP spid="21" grpId="0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721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2135189" y="1664494"/>
            <a:ext cx="62642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毕业论文主要目的是培养学生综合运用所学知识和技能，理论联系实际，独立分析，解决实际问题的能力，使学生得到从事本专业工作和进行相关的基本训练。毕业论文应反映出作者能够准确地掌握所学的专业基础知识，基本学会综合运用所学知识进行科学研究的方法，对所研究的题目有一定的心得体会，论文题目的范围不宜过宽，一般选择本学科某一重要问题的一个侧面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1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字号请根据你的内容多少，及演示需要调整大小</a:t>
            </a:r>
            <a:r>
              <a: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1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4111625" y="994410"/>
            <a:ext cx="2311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行业大背景</a:t>
            </a:r>
          </a:p>
        </p:txBody>
      </p:sp>
      <p:grpSp>
        <p:nvGrpSpPr>
          <p:cNvPr id="6155" name="组合 2"/>
          <p:cNvGrpSpPr/>
          <p:nvPr/>
        </p:nvGrpSpPr>
        <p:grpSpPr bwMode="auto">
          <a:xfrm>
            <a:off x="3465513" y="1138714"/>
            <a:ext cx="3579812" cy="142875"/>
            <a:chOff x="0" y="0"/>
            <a:chExt cx="3580582" cy="158874"/>
          </a:xfrm>
        </p:grpSpPr>
        <p:grpSp>
          <p:nvGrpSpPr>
            <p:cNvPr id="6156" name="组合 61"/>
            <p:cNvGrpSpPr/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60" name="组合 62"/>
            <p:cNvGrpSpPr/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754789" y="3524926"/>
            <a:ext cx="2185594" cy="1224902"/>
            <a:chOff x="6059464" y="3524926"/>
            <a:chExt cx="2185594" cy="1224902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8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6169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F2B8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70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/</a:t>
                </a:r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图片填充”命令</a:t>
                </a:r>
                <a:endPara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55783" y="3524926"/>
            <a:ext cx="2185594" cy="1224902"/>
            <a:chOff x="6059464" y="3524926"/>
            <a:chExt cx="2185594" cy="122490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48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F2B8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/</a:t>
                </a:r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图片填充”命令</a:t>
                </a:r>
                <a:endPara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916262" y="3524926"/>
            <a:ext cx="2185594" cy="1224902"/>
            <a:chOff x="6059464" y="3524926"/>
            <a:chExt cx="2185594" cy="1224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55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F2B8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/</a:t>
                </a:r>
                <a:r>
                  <a:rPr lang="zh-CN" altLang="en-US" sz="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图片填充”命令</a:t>
                </a:r>
                <a:endParaRPr lang="en-US" altLang="zh-CN" sz="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选题背景</a:t>
            </a:r>
          </a:p>
        </p:txBody>
      </p:sp>
      <p:sp>
        <p:nvSpPr>
          <p:cNvPr id="59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60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</a:p>
        </p:txBody>
      </p:sp>
      <p:sp>
        <p:nvSpPr>
          <p:cNvPr id="61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</a:p>
        </p:txBody>
      </p:sp>
      <p:sp>
        <p:nvSpPr>
          <p:cNvPr id="62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</a:p>
        </p:txBody>
      </p:sp>
      <p:sp>
        <p:nvSpPr>
          <p:cNvPr id="64" name="等腰三角形 63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utoUpdateAnimBg="0"/>
      <p:bldP spid="615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34"/>
          <p:cNvSpPr/>
          <p:nvPr/>
        </p:nvSpPr>
        <p:spPr>
          <a:xfrm rot="5400000" flipV="1">
            <a:off x="7694979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2140661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58086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18208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rgbClr val="6BA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969593" y="1596561"/>
            <a:ext cx="4752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rgbClr val="F2B8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TextBox 24"/>
          <p:cNvSpPr>
            <a:spLocks noChangeArrowheads="1"/>
          </p:cNvSpPr>
          <p:nvPr/>
        </p:nvSpPr>
        <p:spPr bwMode="auto">
          <a:xfrm>
            <a:off x="2158340" y="1446602"/>
            <a:ext cx="874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全国现状</a:t>
            </a:r>
          </a:p>
        </p:txBody>
      </p:sp>
      <p:sp>
        <p:nvSpPr>
          <p:cNvPr id="39" name="TextBox 31"/>
          <p:cNvSpPr>
            <a:spLocks noChangeArrowheads="1"/>
          </p:cNvSpPr>
          <p:nvPr/>
        </p:nvSpPr>
        <p:spPr bwMode="auto">
          <a:xfrm>
            <a:off x="8005377" y="3350895"/>
            <a:ext cx="874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地区现状</a:t>
            </a:r>
          </a:p>
        </p:txBody>
      </p:sp>
      <p:sp>
        <p:nvSpPr>
          <p:cNvPr id="40" name="TextBox 25"/>
          <p:cNvSpPr>
            <a:spLocks noChangeArrowheads="1"/>
          </p:cNvSpPr>
          <p:nvPr/>
        </p:nvSpPr>
        <p:spPr bwMode="auto">
          <a:xfrm>
            <a:off x="2074476" y="3373280"/>
            <a:ext cx="4967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毕业论文在进行编写的过程中，需要经过开题报告、论文编写、论文上交评定、论文答辩以及论文评分五个过程，其中开题报告是论文进行的最重要的一个过程，也是论文能否进行的一个重要指标。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选题背景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</a:p>
        </p:txBody>
      </p:sp>
      <p:sp>
        <p:nvSpPr>
          <p:cNvPr id="37" name="等腰三角形 36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rt\47560bf6a7ec58a.jpg47560bf6a7ec58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5945" y="3550285"/>
            <a:ext cx="1898650" cy="1106805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rt\9056168da7e97b5.jpg9056168da7e97b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8960" y="2268855"/>
            <a:ext cx="1906270" cy="110617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rt\图片3.png图片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8960" y="1009015"/>
            <a:ext cx="1906270" cy="1080135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pic>
        <p:nvPicPr>
          <p:cNvPr id="37" name="Picture 4" descr="C:\Users\Administrator\Desktop\rt\075612242e391f9.jpg075612242e391f9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265" y="1009015"/>
            <a:ext cx="1920240" cy="108077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45047" y="100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国内研究一：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47099" y="124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45047" y="226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国内研究二：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847099" y="250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745047" y="3550194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国内研究三：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847099" y="3783973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10120" y="221616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国外研究一：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003925" y="2607601"/>
            <a:ext cx="19893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国内外相关研究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24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课题现状及发展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研究思路及过程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实验数据结果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解决方案及总结</a:t>
            </a:r>
          </a:p>
        </p:txBody>
      </p:sp>
      <p:sp>
        <p:nvSpPr>
          <p:cNvPr id="28" name="等腰三角形 27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4" grpId="0"/>
      <p:bldP spid="5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43491" y="2217976"/>
            <a:ext cx="1106070" cy="110607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474581" y="2616192"/>
            <a:ext cx="1223538" cy="368530"/>
            <a:chOff x="3838575" y="2712368"/>
            <a:chExt cx="1604974" cy="36853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6BA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6BA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6BA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6BA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6BA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138618" y="1419622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5853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10901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65853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rgbClr val="F2B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848053" y="2320388"/>
            <a:ext cx="718145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59421" y="1476863"/>
            <a:ext cx="286825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1470" y="2516931"/>
            <a:ext cx="265250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06066" y="3631245"/>
            <a:ext cx="2917871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25692" y="2107471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研究意义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35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36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39" name="等腰三角形 38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7" name="空心弧 36"/>
          <p:cNvSpPr/>
          <p:nvPr/>
        </p:nvSpPr>
        <p:spPr>
          <a:xfrm rot="5400000">
            <a:off x="1386715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3567616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3617263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4439235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67" idx="2"/>
          </p:cNvCxnSpPr>
          <p:nvPr/>
        </p:nvCxnSpPr>
        <p:spPr bwMode="auto">
          <a:xfrm>
            <a:off x="3822248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489567" y="113673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综述一内容</a:t>
            </a: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460225" y="1369458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1769657" y="1737476"/>
            <a:ext cx="2259643" cy="2259643"/>
            <a:chOff x="1103084" y="2155824"/>
            <a:chExt cx="3176815" cy="3176815"/>
          </a:xfrm>
        </p:grpSpPr>
        <p:sp>
          <p:nvSpPr>
            <p:cNvPr id="45" name="椭圆 4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3340441" y="1275606"/>
            <a:ext cx="373310" cy="37331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4132529" y="2236528"/>
            <a:ext cx="373310" cy="37331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4111589" y="3218921"/>
            <a:ext cx="373310" cy="37331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3340441" y="4069127"/>
            <a:ext cx="373310" cy="37331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4517815" y="1064722"/>
            <a:ext cx="858956" cy="858956"/>
            <a:chOff x="3989630" y="984316"/>
            <a:chExt cx="858956" cy="858956"/>
          </a:xfrm>
        </p:grpSpPr>
        <p:grpSp>
          <p:nvGrpSpPr>
            <p:cNvPr id="52" name="组合 51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54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6BA42C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6BA42C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212897" y="1948340"/>
            <a:ext cx="858956" cy="858956"/>
            <a:chOff x="4684712" y="1948340"/>
            <a:chExt cx="858956" cy="858956"/>
          </a:xfrm>
        </p:grpSpPr>
        <p:grpSp>
          <p:nvGrpSpPr>
            <p:cNvPr id="59" name="组合 58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44201" y="2993953"/>
            <a:ext cx="858956" cy="858956"/>
            <a:chOff x="4716016" y="2993953"/>
            <a:chExt cx="858956" cy="858956"/>
          </a:xfrm>
        </p:grpSpPr>
        <p:grpSp>
          <p:nvGrpSpPr>
            <p:cNvPr id="64" name="组合 63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25031" y="3864636"/>
            <a:ext cx="858956" cy="858956"/>
            <a:chOff x="3996846" y="3864636"/>
            <a:chExt cx="858956" cy="858956"/>
          </a:xfrm>
        </p:grpSpPr>
        <p:grpSp>
          <p:nvGrpSpPr>
            <p:cNvPr id="69" name="组合 6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6BA42C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6137639" y="1997065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综述一内容</a:t>
            </a: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6108297" y="2229793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5" name="矩形 74"/>
          <p:cNvSpPr/>
          <p:nvPr/>
        </p:nvSpPr>
        <p:spPr>
          <a:xfrm>
            <a:off x="6212197" y="302804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综述三内容</a:t>
            </a: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6182855" y="3260768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84" name="矩形 83"/>
          <p:cNvSpPr/>
          <p:nvPr/>
        </p:nvSpPr>
        <p:spPr>
          <a:xfrm>
            <a:off x="5537202" y="3972459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solidFill>
                  <a:srgbClr val="6BA4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综述四内容</a:t>
            </a: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5507860" y="4205187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6" name="TextBox 75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研究综述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86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87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88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89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90" name="等腰三角形 89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650833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992357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557546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797118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071662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54451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230597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90385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888062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589100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05223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36702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158927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853863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6BA42C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添加文字标题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722155" y="3988786"/>
            <a:ext cx="7155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请您添加文字内容，内容详尽简要清晰足够表达标题，准确无误。添加文字内容，内容详尽简要清晰</a:t>
            </a:r>
            <a:r>
              <a:rPr lang="zh-CN" altLang="en-US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。文</a:t>
            </a:r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字内容，内容详尽简要清晰足够表达标题，准确无误。添加文字内容，内容详尽简要清晰。请您添</a:t>
            </a:r>
            <a:r>
              <a:rPr lang="zh-CN" altLang="en-US" sz="1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加，</a:t>
            </a:r>
            <a:r>
              <a:rPr lang="zh-CN" altLang="en-US" sz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方正兰亭细黑_GBK_M" panose="02010600010101010101" pitchFamily="2" charset="2"/>
              </a:rPr>
              <a:t>内容详尽简要清晰足够表达标题，准确无误。添加文字内容，内容详尽简要清晰。</a:t>
            </a:r>
            <a:endParaRPr lang="en-US" altLang="zh-CN" sz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方正兰亭细黑_GBK_M" panose="02010600010101010101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681053" y="1837587"/>
            <a:ext cx="584200" cy="5842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250908" y="2011678"/>
            <a:ext cx="525577" cy="525577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969978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A42C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3502330" y="2834126"/>
            <a:ext cx="468000" cy="4680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6280253" y="1687097"/>
            <a:ext cx="396000" cy="3960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553058" y="2866287"/>
            <a:ext cx="342000" cy="3420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5562753" y="2035317"/>
            <a:ext cx="277200" cy="2772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5170358" y="2500234"/>
            <a:ext cx="216000" cy="216000"/>
          </a:xfrm>
          <a:prstGeom prst="ellipse">
            <a:avLst/>
          </a:prstGeom>
          <a:solidFill>
            <a:srgbClr val="6BA42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7523004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768691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061832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865597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896224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358176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518974" y="65306"/>
            <a:ext cx="385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理论基础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-321542" y="1161274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-321542" y="1725452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-321542" y="2289630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-321542" y="2853808"/>
            <a:ext cx="2090420" cy="5486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-321542" y="590072"/>
            <a:ext cx="2090420" cy="548640"/>
          </a:xfrm>
          <a:prstGeom prst="roundRect">
            <a:avLst>
              <a:gd name="adj" fmla="val 50000"/>
            </a:avLst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12"/>
          <p:cNvSpPr txBox="1"/>
          <p:nvPr/>
        </p:nvSpPr>
        <p:spPr>
          <a:xfrm>
            <a:off x="132080" y="685322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70" name="TextBox 13"/>
          <p:cNvSpPr txBox="1"/>
          <p:nvPr/>
        </p:nvSpPr>
        <p:spPr>
          <a:xfrm>
            <a:off x="132080" y="126232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课题现状及发展</a:t>
            </a:r>
          </a:p>
        </p:txBody>
      </p:sp>
      <p:sp>
        <p:nvSpPr>
          <p:cNvPr id="71" name="TextBox 14"/>
          <p:cNvSpPr txBox="1"/>
          <p:nvPr/>
        </p:nvSpPr>
        <p:spPr>
          <a:xfrm>
            <a:off x="132080" y="1850737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研究思路及过程</a:t>
            </a:r>
          </a:p>
        </p:txBody>
      </p:sp>
      <p:sp>
        <p:nvSpPr>
          <p:cNvPr id="72" name="TextBox 15"/>
          <p:cNvSpPr txBox="1"/>
          <p:nvPr/>
        </p:nvSpPr>
        <p:spPr>
          <a:xfrm>
            <a:off x="132080" y="2394673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实验数据结果</a:t>
            </a:r>
          </a:p>
        </p:txBody>
      </p:sp>
      <p:sp>
        <p:nvSpPr>
          <p:cNvPr id="73" name="TextBox 16"/>
          <p:cNvSpPr txBox="1"/>
          <p:nvPr/>
        </p:nvSpPr>
        <p:spPr>
          <a:xfrm>
            <a:off x="132080" y="294312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解决方案及总结</a:t>
            </a:r>
          </a:p>
        </p:txBody>
      </p:sp>
      <p:sp>
        <p:nvSpPr>
          <p:cNvPr id="74" name="等腰三角形 73"/>
          <p:cNvSpPr/>
          <p:nvPr/>
        </p:nvSpPr>
        <p:spPr>
          <a:xfrm rot="5400000">
            <a:off x="-33338" y="790514"/>
            <a:ext cx="257175" cy="190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5749</Words>
  <Application>Microsoft Office PowerPoint</Application>
  <PresentationFormat>全屏显示(16:9)</PresentationFormat>
  <Paragraphs>498</Paragraphs>
  <Slides>33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Kozuka Gothic Pro R</vt:lpstr>
      <vt:lpstr>Microsoft JhengHei</vt:lpstr>
      <vt:lpstr>Watford DB</vt:lpstr>
      <vt:lpstr>方正兰亭黑_GBK</vt:lpstr>
      <vt:lpstr>方正兰亭黑简体</vt:lpstr>
      <vt:lpstr>方正兰亭细黑_GBK</vt:lpstr>
      <vt:lpstr>方正兰亭细黑_GBK_M</vt:lpstr>
      <vt:lpstr>黑体</vt:lpstr>
      <vt:lpstr>宋体</vt:lpstr>
      <vt:lpstr>微软雅黑</vt:lpstr>
      <vt:lpstr>造字工房劲黑（非商用）常规体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毕业答辩</dc:title>
  <dc:creator>sunny</dc:creator>
  <cp:keywords>www.51pptmoban.com</cp:keywords>
  <cp:lastModifiedBy>精美PPT（不二演示）</cp:lastModifiedBy>
  <cp:revision>104</cp:revision>
  <dcterms:created xsi:type="dcterms:W3CDTF">2015-01-23T04:02:00Z</dcterms:created>
  <dcterms:modified xsi:type="dcterms:W3CDTF">2019-02-19T14:01:54Z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